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1"/>
  </p:notesMasterIdLst>
  <p:sldIdLst>
    <p:sldId id="259" r:id="rId5"/>
    <p:sldId id="319" r:id="rId6"/>
    <p:sldId id="461" r:id="rId7"/>
    <p:sldId id="457" r:id="rId8"/>
    <p:sldId id="455" r:id="rId9"/>
    <p:sldId id="456" r:id="rId10"/>
    <p:sldId id="409" r:id="rId11"/>
    <p:sldId id="451" r:id="rId12"/>
    <p:sldId id="412" r:id="rId13"/>
    <p:sldId id="452" r:id="rId14"/>
    <p:sldId id="413" r:id="rId15"/>
    <p:sldId id="453" r:id="rId16"/>
    <p:sldId id="414" r:id="rId17"/>
    <p:sldId id="458" r:id="rId18"/>
    <p:sldId id="310" r:id="rId19"/>
    <p:sldId id="258" r:id="rId20"/>
  </p:sldIdLst>
  <p:sldSz cx="12192000" cy="6858000"/>
  <p:notesSz cx="6858000" cy="9144000"/>
  <p:embeddedFontLst>
    <p:embeddedFont>
      <p:font typeface="Cambria Math" panose="02040503050406030204" pitchFamily="18" charset="0"/>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782F567-434B-C98D-85C7-51E817B4006B}" name="Celia Gomez Molina" initials="CG" userId="S::celia.gomezmolina@ansys.com::659be988-f131-463a-ba81-47731d04f972" providerId="AD"/>
  <p188:author id="{337B6C8B-64FA-8070-5ADA-D71A1F8513AC}" name="Angelos Fragkos" initials="AF" userId="S::angelos.fragkos@ansys.com::f5dfd546-65e5-4a9a-9692-492f288fd948" providerId="AD"/>
  <p188:author id="{4D83C9D2-0132-4CF8-9B96-CB8565274FC5}" name="Dimitris Tzagkas" initials="DT" userId="S::dimitris.tzagkas@ansys.com::8ec74151-5606-46d1-9fd8-2e66dc9641b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1DB473-9DA2-441B-9B68-20F3695C6F07}" v="1" dt="2025-09-09T14:39:48.3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182" autoAdjust="0"/>
  </p:normalViewPr>
  <p:slideViewPr>
    <p:cSldViewPr showGuides="1">
      <p:cViewPr varScale="1">
        <p:scale>
          <a:sx n="140" d="100"/>
          <a:sy n="140" d="100"/>
        </p:scale>
        <p:origin x="336" y="9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E19440B1-1ADB-4868-88AC-44DF987AFF97}"/>
    <pc:docChg chg="modSld modMainMaster">
      <pc:chgData name="Kaitlin Tyler" userId="971d5887-dada-4101-bef7-69a3ed4a7a52" providerId="ADAL" clId="{E19440B1-1ADB-4868-88AC-44DF987AFF97}" dt="2025-09-09T14:41:56.545" v="79" actId="20577"/>
      <pc:docMkLst>
        <pc:docMk/>
      </pc:docMkLst>
      <pc:sldChg chg="modSp mod">
        <pc:chgData name="Kaitlin Tyler" userId="971d5887-dada-4101-bef7-69a3ed4a7a52" providerId="ADAL" clId="{E19440B1-1ADB-4868-88AC-44DF987AFF97}" dt="2025-09-09T14:40:35.201" v="28" actId="14100"/>
        <pc:sldMkLst>
          <pc:docMk/>
          <pc:sldMk cId="4066829860" sldId="259"/>
        </pc:sldMkLst>
        <pc:spChg chg="mod">
          <ac:chgData name="Kaitlin Tyler" userId="971d5887-dada-4101-bef7-69a3ed4a7a52" providerId="ADAL" clId="{E19440B1-1ADB-4868-88AC-44DF987AFF97}" dt="2025-09-09T14:40:35.201" v="28" actId="14100"/>
          <ac:spMkLst>
            <pc:docMk/>
            <pc:sldMk cId="4066829860" sldId="259"/>
            <ac:spMk id="2" creationId="{AE2C3BA5-6E5F-4798-87B7-B8DFFB97930D}"/>
          </ac:spMkLst>
        </pc:spChg>
      </pc:sldChg>
      <pc:sldChg chg="modSp mod">
        <pc:chgData name="Kaitlin Tyler" userId="971d5887-dada-4101-bef7-69a3ed4a7a52" providerId="ADAL" clId="{E19440B1-1ADB-4868-88AC-44DF987AFF97}" dt="2025-09-09T14:41:56.545" v="79" actId="20577"/>
        <pc:sldMkLst>
          <pc:docMk/>
          <pc:sldMk cId="2693707459" sldId="414"/>
        </pc:sldMkLst>
        <pc:spChg chg="mod">
          <ac:chgData name="Kaitlin Tyler" userId="971d5887-dada-4101-bef7-69a3ed4a7a52" providerId="ADAL" clId="{E19440B1-1ADB-4868-88AC-44DF987AFF97}" dt="2025-09-09T14:41:56.545" v="79" actId="20577"/>
          <ac:spMkLst>
            <pc:docMk/>
            <pc:sldMk cId="2693707459" sldId="414"/>
            <ac:spMk id="34" creationId="{116E0966-7AD4-74DE-8BCC-161A8C97BD5C}"/>
          </ac:spMkLst>
        </pc:spChg>
      </pc:sldChg>
      <pc:sldChg chg="modSp mod">
        <pc:chgData name="Kaitlin Tyler" userId="971d5887-dada-4101-bef7-69a3ed4a7a52" providerId="ADAL" clId="{E19440B1-1ADB-4868-88AC-44DF987AFF97}" dt="2025-09-09T14:41:38.652" v="64" actId="20577"/>
        <pc:sldMkLst>
          <pc:docMk/>
          <pc:sldMk cId="3035279603" sldId="457"/>
        </pc:sldMkLst>
        <pc:spChg chg="mod">
          <ac:chgData name="Kaitlin Tyler" userId="971d5887-dada-4101-bef7-69a3ed4a7a52" providerId="ADAL" clId="{E19440B1-1ADB-4868-88AC-44DF987AFF97}" dt="2025-09-09T14:41:38.652" v="64" actId="20577"/>
          <ac:spMkLst>
            <pc:docMk/>
            <pc:sldMk cId="3035279603" sldId="457"/>
            <ac:spMk id="4" creationId="{808F7832-765A-825C-1EA7-7EF9123840FD}"/>
          </ac:spMkLst>
        </pc:spChg>
      </pc:sldChg>
      <pc:sldChg chg="modSp mod">
        <pc:chgData name="Kaitlin Tyler" userId="971d5887-dada-4101-bef7-69a3ed4a7a52" providerId="ADAL" clId="{E19440B1-1ADB-4868-88AC-44DF987AFF97}" dt="2025-09-09T14:40:56.646" v="53" actId="20577"/>
        <pc:sldMkLst>
          <pc:docMk/>
          <pc:sldMk cId="2534552074" sldId="461"/>
        </pc:sldMkLst>
        <pc:spChg chg="mod">
          <ac:chgData name="Kaitlin Tyler" userId="971d5887-dada-4101-bef7-69a3ed4a7a52" providerId="ADAL" clId="{E19440B1-1ADB-4868-88AC-44DF987AFF97}" dt="2025-09-09T14:40:45.745" v="44" actId="20577"/>
          <ac:spMkLst>
            <pc:docMk/>
            <pc:sldMk cId="2534552074" sldId="461"/>
            <ac:spMk id="3" creationId="{67515874-87E5-969F-6D92-D6184B5CEE13}"/>
          </ac:spMkLst>
        </pc:spChg>
        <pc:spChg chg="mod">
          <ac:chgData name="Kaitlin Tyler" userId="971d5887-dada-4101-bef7-69a3ed4a7a52" providerId="ADAL" clId="{E19440B1-1ADB-4868-88AC-44DF987AFF97}" dt="2025-09-09T14:40:56.646" v="53" actId="20577"/>
          <ac:spMkLst>
            <pc:docMk/>
            <pc:sldMk cId="2534552074" sldId="461"/>
            <ac:spMk id="4" creationId="{8B7D0753-B8CF-B4F9-5ED3-2FE3F2296322}"/>
          </ac:spMkLst>
        </pc:spChg>
      </pc:sldChg>
      <pc:sldMasterChg chg="modSldLayout">
        <pc:chgData name="Kaitlin Tyler" userId="971d5887-dada-4101-bef7-69a3ed4a7a52" providerId="ADAL" clId="{E19440B1-1ADB-4868-88AC-44DF987AFF97}" dt="2025-09-09T14:41:25.174" v="55" actId="20577"/>
        <pc:sldMasterMkLst>
          <pc:docMk/>
          <pc:sldMasterMk cId="1291537134" sldId="2147483660"/>
        </pc:sldMasterMkLst>
        <pc:sldLayoutChg chg="modSp">
          <pc:chgData name="Kaitlin Tyler" userId="971d5887-dada-4101-bef7-69a3ed4a7a52" providerId="ADAL" clId="{E19440B1-1ADB-4868-88AC-44DF987AFF97}" dt="2025-09-09T14:39:48.363" v="0"/>
          <pc:sldLayoutMkLst>
            <pc:docMk/>
            <pc:sldMasterMk cId="1291537134" sldId="2147483660"/>
            <pc:sldLayoutMk cId="2844354149" sldId="2147483736"/>
          </pc:sldLayoutMkLst>
          <pc:spChg chg="mod">
            <ac:chgData name="Kaitlin Tyler" userId="971d5887-dada-4101-bef7-69a3ed4a7a52" providerId="ADAL" clId="{E19440B1-1ADB-4868-88AC-44DF987AFF97}" dt="2025-09-09T14:39:48.363" v="0"/>
            <ac:spMkLst>
              <pc:docMk/>
              <pc:sldMasterMk cId="1291537134" sldId="2147483660"/>
              <pc:sldLayoutMk cId="2844354149" sldId="2147483736"/>
              <ac:spMk id="4" creationId="{E6AEF1B2-1440-4FE5-8C1B-C291F424F993}"/>
            </ac:spMkLst>
          </pc:spChg>
        </pc:sldLayoutChg>
        <pc:sldLayoutChg chg="modSp mod">
          <pc:chgData name="Kaitlin Tyler" userId="971d5887-dada-4101-bef7-69a3ed4a7a52" providerId="ADAL" clId="{E19440B1-1ADB-4868-88AC-44DF987AFF97}" dt="2025-09-09T14:41:25.174" v="55" actId="20577"/>
          <pc:sldLayoutMkLst>
            <pc:docMk/>
            <pc:sldMasterMk cId="1291537134" sldId="2147483660"/>
            <pc:sldLayoutMk cId="648820595" sldId="2147483739"/>
          </pc:sldLayoutMkLst>
          <pc:spChg chg="mod">
            <ac:chgData name="Kaitlin Tyler" userId="971d5887-dada-4101-bef7-69a3ed4a7a52" providerId="ADAL" clId="{E19440B1-1ADB-4868-88AC-44DF987AFF97}" dt="2025-09-09T14:41:25.174" v="55" actId="20577"/>
            <ac:spMkLst>
              <pc:docMk/>
              <pc:sldMasterMk cId="1291537134" sldId="2147483660"/>
              <pc:sldLayoutMk cId="648820595" sldId="2147483739"/>
              <ac:spMk id="7" creationId="{DF2BE725-F1B0-7243-BAC8-43B25DA2BC48}"/>
            </ac:spMkLst>
          </pc:spChg>
          <pc:spChg chg="mod">
            <ac:chgData name="Kaitlin Tyler" userId="971d5887-dada-4101-bef7-69a3ed4a7a52" providerId="ADAL" clId="{E19440B1-1ADB-4868-88AC-44DF987AFF97}" dt="2025-09-09T14:41:22.624" v="54" actId="20577"/>
            <ac:spMkLst>
              <pc:docMk/>
              <pc:sldMasterMk cId="1291537134" sldId="2147483660"/>
              <pc:sldLayoutMk cId="648820595" sldId="2147483739"/>
              <ac:spMk id="8" creationId="{3EA6356A-FB64-5C40-8589-6A136590A773}"/>
            </ac:spMkLst>
          </pc:spChg>
        </pc:sldLayoutChg>
      </pc:sldMasterChg>
    </pc:docChg>
  </pc:docChgLst>
  <pc:docChgLst>
    <pc:chgData name="Angelos Fragkos" userId="f5dfd546-65e5-4a9a-9692-492f288fd948" providerId="ADAL" clId="{487E1FEC-9E1D-4CD2-9318-DA247AD709B1}"/>
    <pc:docChg chg="modSld">
      <pc:chgData name="Angelos Fragkos" userId="f5dfd546-65e5-4a9a-9692-492f288fd948" providerId="ADAL" clId="{487E1FEC-9E1D-4CD2-9318-DA247AD709B1}" dt="2025-09-03T22:56:19.189" v="41" actId="20577"/>
      <pc:docMkLst>
        <pc:docMk/>
      </pc:docMkLst>
      <pc:sldChg chg="modSp mod">
        <pc:chgData name="Angelos Fragkos" userId="f5dfd546-65e5-4a9a-9692-492f288fd948" providerId="ADAL" clId="{487E1FEC-9E1D-4CD2-9318-DA247AD709B1}" dt="2025-08-20T22:28:48.698" v="0" actId="1076"/>
        <pc:sldMkLst>
          <pc:docMk/>
          <pc:sldMk cId="3017724415" sldId="319"/>
        </pc:sldMkLst>
        <pc:spChg chg="mod">
          <ac:chgData name="Angelos Fragkos" userId="f5dfd546-65e5-4a9a-9692-492f288fd948" providerId="ADAL" clId="{487E1FEC-9E1D-4CD2-9318-DA247AD709B1}" dt="2025-08-20T22:28:48.698" v="0" actId="1076"/>
          <ac:spMkLst>
            <pc:docMk/>
            <pc:sldMk cId="3017724415" sldId="319"/>
            <ac:spMk id="6" creationId="{E192D023-F315-4E19-B010-0B3FAE6090E8}"/>
          </ac:spMkLst>
        </pc:spChg>
        <pc:spChg chg="mod">
          <ac:chgData name="Angelos Fragkos" userId="f5dfd546-65e5-4a9a-9692-492f288fd948" providerId="ADAL" clId="{487E1FEC-9E1D-4CD2-9318-DA247AD709B1}" dt="2025-08-20T22:28:48.698" v="0" actId="1076"/>
          <ac:spMkLst>
            <pc:docMk/>
            <pc:sldMk cId="3017724415" sldId="319"/>
            <ac:spMk id="12" creationId="{B6930DF3-246F-D652-02DA-501C6E221005}"/>
          </ac:spMkLst>
        </pc:spChg>
        <pc:spChg chg="mod">
          <ac:chgData name="Angelos Fragkos" userId="f5dfd546-65e5-4a9a-9692-492f288fd948" providerId="ADAL" clId="{487E1FEC-9E1D-4CD2-9318-DA247AD709B1}" dt="2025-08-20T22:28:48.698" v="0" actId="1076"/>
          <ac:spMkLst>
            <pc:docMk/>
            <pc:sldMk cId="3017724415" sldId="319"/>
            <ac:spMk id="16" creationId="{B613D513-9C2B-4585-B283-E9A77221C3E4}"/>
          </ac:spMkLst>
        </pc:spChg>
        <pc:graphicFrameChg chg="mod">
          <ac:chgData name="Angelos Fragkos" userId="f5dfd546-65e5-4a9a-9692-492f288fd948" providerId="ADAL" clId="{487E1FEC-9E1D-4CD2-9318-DA247AD709B1}" dt="2025-08-20T22:28:48.698" v="0" actId="1076"/>
          <ac:graphicFrameMkLst>
            <pc:docMk/>
            <pc:sldMk cId="3017724415" sldId="319"/>
            <ac:graphicFrameMk id="4" creationId="{A7EDAEF1-147A-8EAB-6CA4-567404C4E5D2}"/>
          </ac:graphicFrameMkLst>
        </pc:graphicFrameChg>
        <pc:graphicFrameChg chg="mod">
          <ac:chgData name="Angelos Fragkos" userId="f5dfd546-65e5-4a9a-9692-492f288fd948" providerId="ADAL" clId="{487E1FEC-9E1D-4CD2-9318-DA247AD709B1}" dt="2025-08-20T22:28:48.698" v="0" actId="1076"/>
          <ac:graphicFrameMkLst>
            <pc:docMk/>
            <pc:sldMk cId="3017724415" sldId="319"/>
            <ac:graphicFrameMk id="5" creationId="{81F1995C-277A-4D92-B142-C47B50B7FCF6}"/>
          </ac:graphicFrameMkLst>
        </pc:graphicFrameChg>
        <pc:picChg chg="mod">
          <ac:chgData name="Angelos Fragkos" userId="f5dfd546-65e5-4a9a-9692-492f288fd948" providerId="ADAL" clId="{487E1FEC-9E1D-4CD2-9318-DA247AD709B1}" dt="2025-08-20T22:28:48.698" v="0" actId="1076"/>
          <ac:picMkLst>
            <pc:docMk/>
            <pc:sldMk cId="3017724415" sldId="319"/>
            <ac:picMk id="14" creationId="{4E1C259B-4978-0838-E79C-3BD4C0598A56}"/>
          </ac:picMkLst>
        </pc:picChg>
        <pc:picChg chg="mod">
          <ac:chgData name="Angelos Fragkos" userId="f5dfd546-65e5-4a9a-9692-492f288fd948" providerId="ADAL" clId="{487E1FEC-9E1D-4CD2-9318-DA247AD709B1}" dt="2025-08-20T22:28:48.698" v="0" actId="1076"/>
          <ac:picMkLst>
            <pc:docMk/>
            <pc:sldMk cId="3017724415" sldId="319"/>
            <ac:picMk id="15" creationId="{DA391D0D-B76C-B8B6-833A-808223C7855A}"/>
          </ac:picMkLst>
        </pc:picChg>
        <pc:picChg chg="mod">
          <ac:chgData name="Angelos Fragkos" userId="f5dfd546-65e5-4a9a-9692-492f288fd948" providerId="ADAL" clId="{487E1FEC-9E1D-4CD2-9318-DA247AD709B1}" dt="2025-08-20T22:28:48.698" v="0" actId="1076"/>
          <ac:picMkLst>
            <pc:docMk/>
            <pc:sldMk cId="3017724415" sldId="319"/>
            <ac:picMk id="17" creationId="{BEA41156-2DEF-4DF3-95C4-FEF6E24FD444}"/>
          </ac:picMkLst>
        </pc:picChg>
      </pc:sldChg>
      <pc:sldChg chg="modSp">
        <pc:chgData name="Angelos Fragkos" userId="f5dfd546-65e5-4a9a-9692-492f288fd948" providerId="ADAL" clId="{487E1FEC-9E1D-4CD2-9318-DA247AD709B1}" dt="2025-08-25T12:08:36.394" v="25" actId="20577"/>
        <pc:sldMkLst>
          <pc:docMk/>
          <pc:sldMk cId="2038474140" sldId="409"/>
        </pc:sldMkLst>
        <pc:spChg chg="mod">
          <ac:chgData name="Angelos Fragkos" userId="f5dfd546-65e5-4a9a-9692-492f288fd948" providerId="ADAL" clId="{487E1FEC-9E1D-4CD2-9318-DA247AD709B1}" dt="2025-08-25T12:08:36.394" v="25" actId="20577"/>
          <ac:spMkLst>
            <pc:docMk/>
            <pc:sldMk cId="2038474140" sldId="409"/>
            <ac:spMk id="3" creationId="{A2CAC30C-4FE2-976F-7929-732C72CB63DB}"/>
          </ac:spMkLst>
        </pc:spChg>
      </pc:sldChg>
      <pc:sldChg chg="modSp mod">
        <pc:chgData name="Angelos Fragkos" userId="f5dfd546-65e5-4a9a-9692-492f288fd948" providerId="ADAL" clId="{487E1FEC-9E1D-4CD2-9318-DA247AD709B1}" dt="2025-09-03T22:56:19.189" v="41" actId="20577"/>
        <pc:sldMkLst>
          <pc:docMk/>
          <pc:sldMk cId="2693707459" sldId="414"/>
        </pc:sldMkLst>
        <pc:spChg chg="mod">
          <ac:chgData name="Angelos Fragkos" userId="f5dfd546-65e5-4a9a-9692-492f288fd948" providerId="ADAL" clId="{487E1FEC-9E1D-4CD2-9318-DA247AD709B1}" dt="2025-09-03T22:56:19.189" v="41" actId="20577"/>
          <ac:spMkLst>
            <pc:docMk/>
            <pc:sldMk cId="2693707459" sldId="414"/>
            <ac:spMk id="34" creationId="{116E0966-7AD4-74DE-8BCC-161A8C97BD5C}"/>
          </ac:spMkLst>
        </pc:spChg>
      </pc:sldChg>
      <pc:sldChg chg="modSp mod">
        <pc:chgData name="Angelos Fragkos" userId="f5dfd546-65e5-4a9a-9692-492f288fd948" providerId="ADAL" clId="{487E1FEC-9E1D-4CD2-9318-DA247AD709B1}" dt="2025-08-25T12:09:49.129" v="28" actId="20577"/>
        <pc:sldMkLst>
          <pc:docMk/>
          <pc:sldMk cId="2275490416" sldId="451"/>
        </pc:sldMkLst>
        <pc:spChg chg="mod">
          <ac:chgData name="Angelos Fragkos" userId="f5dfd546-65e5-4a9a-9692-492f288fd948" providerId="ADAL" clId="{487E1FEC-9E1D-4CD2-9318-DA247AD709B1}" dt="2025-08-25T12:09:49.129" v="28" actId="20577"/>
          <ac:spMkLst>
            <pc:docMk/>
            <pc:sldMk cId="2275490416" sldId="451"/>
            <ac:spMk id="51" creationId="{0B08E4C2-9B37-9F35-C73C-E212FBAC084B}"/>
          </ac:spMkLst>
        </pc:spChg>
      </pc:sldChg>
      <pc:sldChg chg="modSp mod">
        <pc:chgData name="Angelos Fragkos" userId="f5dfd546-65e5-4a9a-9692-492f288fd948" providerId="ADAL" clId="{487E1FEC-9E1D-4CD2-9318-DA247AD709B1}" dt="2025-08-25T12:06:52.861" v="3"/>
        <pc:sldMkLst>
          <pc:docMk/>
          <pc:sldMk cId="3921005232" sldId="456"/>
        </pc:sldMkLst>
        <pc:spChg chg="mod">
          <ac:chgData name="Angelos Fragkos" userId="f5dfd546-65e5-4a9a-9692-492f288fd948" providerId="ADAL" clId="{487E1FEC-9E1D-4CD2-9318-DA247AD709B1}" dt="2025-08-20T22:29:04.351" v="1" actId="1076"/>
          <ac:spMkLst>
            <pc:docMk/>
            <pc:sldMk cId="3921005232" sldId="456"/>
            <ac:spMk id="11" creationId="{B19A432F-8F77-0741-8397-7233E28647D6}"/>
          </ac:spMkLst>
        </pc:spChg>
        <pc:spChg chg="mod">
          <ac:chgData name="Angelos Fragkos" userId="f5dfd546-65e5-4a9a-9692-492f288fd948" providerId="ADAL" clId="{487E1FEC-9E1D-4CD2-9318-DA247AD709B1}" dt="2025-08-25T12:06:52.861" v="3"/>
          <ac:spMkLst>
            <pc:docMk/>
            <pc:sldMk cId="3921005232" sldId="456"/>
            <ac:spMk id="31" creationId="{1486387A-1C35-6F3A-261A-6E76C1F889F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spPr>
            <a:ln w="31750" cap="rnd">
              <a:solidFill>
                <a:schemeClr val="accent1"/>
              </a:solidFill>
              <a:round/>
            </a:ln>
            <a:effectLst/>
          </c:spPr>
          <c:marker>
            <c:symbol val="none"/>
          </c:marker>
          <c:xVal>
            <c:numRef>
              <c:f>Sheet1!$A$1:$A$217</c:f>
              <c:numCache>
                <c:formatCode>General</c:formatCode>
                <c:ptCount val="217"/>
                <c:pt idx="0">
                  <c:v>0</c:v>
                </c:pt>
                <c:pt idx="1">
                  <c:v>5</c:v>
                </c:pt>
                <c:pt idx="2">
                  <c:v>10</c:v>
                </c:pt>
                <c:pt idx="3">
                  <c:v>15</c:v>
                </c:pt>
                <c:pt idx="4">
                  <c:v>20</c:v>
                </c:pt>
                <c:pt idx="5">
                  <c:v>25</c:v>
                </c:pt>
                <c:pt idx="6">
                  <c:v>30</c:v>
                </c:pt>
                <c:pt idx="7">
                  <c:v>35</c:v>
                </c:pt>
                <c:pt idx="8">
                  <c:v>40</c:v>
                </c:pt>
                <c:pt idx="9">
                  <c:v>45</c:v>
                </c:pt>
                <c:pt idx="10">
                  <c:v>50</c:v>
                </c:pt>
                <c:pt idx="11">
                  <c:v>55</c:v>
                </c:pt>
                <c:pt idx="12">
                  <c:v>60</c:v>
                </c:pt>
                <c:pt idx="13">
                  <c:v>65</c:v>
                </c:pt>
                <c:pt idx="14">
                  <c:v>70</c:v>
                </c:pt>
                <c:pt idx="15">
                  <c:v>75</c:v>
                </c:pt>
                <c:pt idx="16">
                  <c:v>80</c:v>
                </c:pt>
                <c:pt idx="17">
                  <c:v>85</c:v>
                </c:pt>
                <c:pt idx="18">
                  <c:v>90</c:v>
                </c:pt>
                <c:pt idx="19">
                  <c:v>95</c:v>
                </c:pt>
                <c:pt idx="20">
                  <c:v>100</c:v>
                </c:pt>
                <c:pt idx="21">
                  <c:v>105</c:v>
                </c:pt>
                <c:pt idx="22">
                  <c:v>110</c:v>
                </c:pt>
                <c:pt idx="23">
                  <c:v>115</c:v>
                </c:pt>
                <c:pt idx="24">
                  <c:v>120</c:v>
                </c:pt>
                <c:pt idx="25">
                  <c:v>125</c:v>
                </c:pt>
                <c:pt idx="26">
                  <c:v>130</c:v>
                </c:pt>
                <c:pt idx="27">
                  <c:v>135</c:v>
                </c:pt>
                <c:pt idx="28">
                  <c:v>140</c:v>
                </c:pt>
                <c:pt idx="29">
                  <c:v>145</c:v>
                </c:pt>
                <c:pt idx="30">
                  <c:v>150</c:v>
                </c:pt>
                <c:pt idx="31">
                  <c:v>155</c:v>
                </c:pt>
                <c:pt idx="32">
                  <c:v>160</c:v>
                </c:pt>
                <c:pt idx="33">
                  <c:v>165</c:v>
                </c:pt>
                <c:pt idx="34">
                  <c:v>170</c:v>
                </c:pt>
                <c:pt idx="35">
                  <c:v>175</c:v>
                </c:pt>
                <c:pt idx="36">
                  <c:v>180</c:v>
                </c:pt>
                <c:pt idx="37">
                  <c:v>185</c:v>
                </c:pt>
                <c:pt idx="38">
                  <c:v>190</c:v>
                </c:pt>
                <c:pt idx="39">
                  <c:v>195</c:v>
                </c:pt>
                <c:pt idx="40">
                  <c:v>200</c:v>
                </c:pt>
                <c:pt idx="41">
                  <c:v>205</c:v>
                </c:pt>
                <c:pt idx="42">
                  <c:v>210</c:v>
                </c:pt>
                <c:pt idx="43">
                  <c:v>215</c:v>
                </c:pt>
                <c:pt idx="44">
                  <c:v>220</c:v>
                </c:pt>
                <c:pt idx="45">
                  <c:v>225</c:v>
                </c:pt>
                <c:pt idx="46">
                  <c:v>230</c:v>
                </c:pt>
                <c:pt idx="47">
                  <c:v>235</c:v>
                </c:pt>
                <c:pt idx="48">
                  <c:v>240</c:v>
                </c:pt>
                <c:pt idx="49">
                  <c:v>245</c:v>
                </c:pt>
                <c:pt idx="50">
                  <c:v>250</c:v>
                </c:pt>
                <c:pt idx="51">
                  <c:v>255</c:v>
                </c:pt>
                <c:pt idx="52">
                  <c:v>260</c:v>
                </c:pt>
                <c:pt idx="53">
                  <c:v>265</c:v>
                </c:pt>
                <c:pt idx="54">
                  <c:v>270</c:v>
                </c:pt>
                <c:pt idx="55">
                  <c:v>275</c:v>
                </c:pt>
                <c:pt idx="56">
                  <c:v>280</c:v>
                </c:pt>
                <c:pt idx="57">
                  <c:v>285</c:v>
                </c:pt>
                <c:pt idx="58">
                  <c:v>290</c:v>
                </c:pt>
                <c:pt idx="59">
                  <c:v>295</c:v>
                </c:pt>
                <c:pt idx="60">
                  <c:v>300</c:v>
                </c:pt>
                <c:pt idx="61">
                  <c:v>305</c:v>
                </c:pt>
                <c:pt idx="62">
                  <c:v>310</c:v>
                </c:pt>
                <c:pt idx="63">
                  <c:v>315</c:v>
                </c:pt>
                <c:pt idx="64">
                  <c:v>320</c:v>
                </c:pt>
                <c:pt idx="65">
                  <c:v>325</c:v>
                </c:pt>
                <c:pt idx="66">
                  <c:v>330</c:v>
                </c:pt>
                <c:pt idx="67">
                  <c:v>335</c:v>
                </c:pt>
                <c:pt idx="68">
                  <c:v>340</c:v>
                </c:pt>
                <c:pt idx="69">
                  <c:v>345</c:v>
                </c:pt>
                <c:pt idx="70">
                  <c:v>350</c:v>
                </c:pt>
                <c:pt idx="71">
                  <c:v>355</c:v>
                </c:pt>
                <c:pt idx="72">
                  <c:v>360</c:v>
                </c:pt>
                <c:pt idx="73">
                  <c:v>365</c:v>
                </c:pt>
                <c:pt idx="74">
                  <c:v>370</c:v>
                </c:pt>
                <c:pt idx="75">
                  <c:v>375</c:v>
                </c:pt>
                <c:pt idx="76">
                  <c:v>380</c:v>
                </c:pt>
                <c:pt idx="77">
                  <c:v>385</c:v>
                </c:pt>
                <c:pt idx="78">
                  <c:v>390</c:v>
                </c:pt>
                <c:pt idx="79">
                  <c:v>395</c:v>
                </c:pt>
                <c:pt idx="80">
                  <c:v>400</c:v>
                </c:pt>
                <c:pt idx="81">
                  <c:v>405</c:v>
                </c:pt>
                <c:pt idx="82">
                  <c:v>410</c:v>
                </c:pt>
                <c:pt idx="83">
                  <c:v>415</c:v>
                </c:pt>
                <c:pt idx="84">
                  <c:v>420</c:v>
                </c:pt>
                <c:pt idx="85">
                  <c:v>425</c:v>
                </c:pt>
                <c:pt idx="86">
                  <c:v>430</c:v>
                </c:pt>
                <c:pt idx="87">
                  <c:v>435</c:v>
                </c:pt>
                <c:pt idx="88">
                  <c:v>440</c:v>
                </c:pt>
                <c:pt idx="89">
                  <c:v>445</c:v>
                </c:pt>
                <c:pt idx="90">
                  <c:v>450</c:v>
                </c:pt>
                <c:pt idx="91">
                  <c:v>455</c:v>
                </c:pt>
                <c:pt idx="92">
                  <c:v>460</c:v>
                </c:pt>
                <c:pt idx="93">
                  <c:v>465</c:v>
                </c:pt>
                <c:pt idx="94">
                  <c:v>470</c:v>
                </c:pt>
                <c:pt idx="95">
                  <c:v>475</c:v>
                </c:pt>
                <c:pt idx="96">
                  <c:v>480</c:v>
                </c:pt>
                <c:pt idx="97">
                  <c:v>485</c:v>
                </c:pt>
                <c:pt idx="98">
                  <c:v>490</c:v>
                </c:pt>
                <c:pt idx="99">
                  <c:v>495</c:v>
                </c:pt>
                <c:pt idx="100">
                  <c:v>500</c:v>
                </c:pt>
                <c:pt idx="101">
                  <c:v>505</c:v>
                </c:pt>
                <c:pt idx="102">
                  <c:v>510</c:v>
                </c:pt>
                <c:pt idx="103">
                  <c:v>515</c:v>
                </c:pt>
                <c:pt idx="104">
                  <c:v>520</c:v>
                </c:pt>
                <c:pt idx="105">
                  <c:v>525</c:v>
                </c:pt>
                <c:pt idx="106">
                  <c:v>530</c:v>
                </c:pt>
                <c:pt idx="107">
                  <c:v>535</c:v>
                </c:pt>
                <c:pt idx="108">
                  <c:v>540</c:v>
                </c:pt>
                <c:pt idx="109">
                  <c:v>545</c:v>
                </c:pt>
                <c:pt idx="110">
                  <c:v>550</c:v>
                </c:pt>
                <c:pt idx="111">
                  <c:v>555</c:v>
                </c:pt>
                <c:pt idx="112">
                  <c:v>560</c:v>
                </c:pt>
                <c:pt idx="113">
                  <c:v>565</c:v>
                </c:pt>
                <c:pt idx="114">
                  <c:v>570</c:v>
                </c:pt>
                <c:pt idx="115">
                  <c:v>575</c:v>
                </c:pt>
                <c:pt idx="116">
                  <c:v>580</c:v>
                </c:pt>
                <c:pt idx="117">
                  <c:v>585</c:v>
                </c:pt>
                <c:pt idx="118">
                  <c:v>590</c:v>
                </c:pt>
                <c:pt idx="119">
                  <c:v>595</c:v>
                </c:pt>
                <c:pt idx="120">
                  <c:v>600</c:v>
                </c:pt>
                <c:pt idx="121">
                  <c:v>605</c:v>
                </c:pt>
                <c:pt idx="122">
                  <c:v>610</c:v>
                </c:pt>
                <c:pt idx="123">
                  <c:v>615</c:v>
                </c:pt>
                <c:pt idx="124">
                  <c:v>620</c:v>
                </c:pt>
                <c:pt idx="125">
                  <c:v>625</c:v>
                </c:pt>
                <c:pt idx="126">
                  <c:v>630</c:v>
                </c:pt>
                <c:pt idx="127">
                  <c:v>635</c:v>
                </c:pt>
                <c:pt idx="128">
                  <c:v>640</c:v>
                </c:pt>
                <c:pt idx="129">
                  <c:v>645</c:v>
                </c:pt>
                <c:pt idx="130">
                  <c:v>650</c:v>
                </c:pt>
                <c:pt idx="131">
                  <c:v>655</c:v>
                </c:pt>
                <c:pt idx="132">
                  <c:v>660</c:v>
                </c:pt>
                <c:pt idx="133">
                  <c:v>665</c:v>
                </c:pt>
                <c:pt idx="134">
                  <c:v>670</c:v>
                </c:pt>
                <c:pt idx="135">
                  <c:v>675</c:v>
                </c:pt>
                <c:pt idx="136">
                  <c:v>680</c:v>
                </c:pt>
                <c:pt idx="137">
                  <c:v>685</c:v>
                </c:pt>
                <c:pt idx="138">
                  <c:v>690</c:v>
                </c:pt>
                <c:pt idx="139">
                  <c:v>695</c:v>
                </c:pt>
                <c:pt idx="140">
                  <c:v>700</c:v>
                </c:pt>
                <c:pt idx="141">
                  <c:v>705</c:v>
                </c:pt>
                <c:pt idx="142">
                  <c:v>710</c:v>
                </c:pt>
                <c:pt idx="143">
                  <c:v>715</c:v>
                </c:pt>
                <c:pt idx="144">
                  <c:v>720</c:v>
                </c:pt>
                <c:pt idx="145">
                  <c:v>725</c:v>
                </c:pt>
                <c:pt idx="146">
                  <c:v>730</c:v>
                </c:pt>
                <c:pt idx="147">
                  <c:v>735</c:v>
                </c:pt>
                <c:pt idx="148">
                  <c:v>740</c:v>
                </c:pt>
                <c:pt idx="149">
                  <c:v>745</c:v>
                </c:pt>
                <c:pt idx="150">
                  <c:v>750</c:v>
                </c:pt>
                <c:pt idx="151">
                  <c:v>755</c:v>
                </c:pt>
                <c:pt idx="152">
                  <c:v>760</c:v>
                </c:pt>
                <c:pt idx="153">
                  <c:v>765</c:v>
                </c:pt>
                <c:pt idx="154">
                  <c:v>770</c:v>
                </c:pt>
                <c:pt idx="155">
                  <c:v>775</c:v>
                </c:pt>
                <c:pt idx="156">
                  <c:v>780</c:v>
                </c:pt>
                <c:pt idx="157">
                  <c:v>785</c:v>
                </c:pt>
                <c:pt idx="158">
                  <c:v>790</c:v>
                </c:pt>
                <c:pt idx="159">
                  <c:v>795</c:v>
                </c:pt>
                <c:pt idx="160">
                  <c:v>800</c:v>
                </c:pt>
                <c:pt idx="161">
                  <c:v>805</c:v>
                </c:pt>
                <c:pt idx="162">
                  <c:v>810</c:v>
                </c:pt>
                <c:pt idx="163">
                  <c:v>815</c:v>
                </c:pt>
                <c:pt idx="164">
                  <c:v>820</c:v>
                </c:pt>
                <c:pt idx="165">
                  <c:v>825</c:v>
                </c:pt>
                <c:pt idx="166">
                  <c:v>830</c:v>
                </c:pt>
                <c:pt idx="167">
                  <c:v>835</c:v>
                </c:pt>
                <c:pt idx="168">
                  <c:v>840</c:v>
                </c:pt>
                <c:pt idx="169">
                  <c:v>845</c:v>
                </c:pt>
                <c:pt idx="170">
                  <c:v>850</c:v>
                </c:pt>
                <c:pt idx="171">
                  <c:v>855</c:v>
                </c:pt>
                <c:pt idx="172">
                  <c:v>860</c:v>
                </c:pt>
                <c:pt idx="173">
                  <c:v>865</c:v>
                </c:pt>
                <c:pt idx="174">
                  <c:v>870</c:v>
                </c:pt>
                <c:pt idx="175">
                  <c:v>875</c:v>
                </c:pt>
                <c:pt idx="176">
                  <c:v>880</c:v>
                </c:pt>
                <c:pt idx="177">
                  <c:v>885</c:v>
                </c:pt>
                <c:pt idx="178">
                  <c:v>890</c:v>
                </c:pt>
                <c:pt idx="179">
                  <c:v>895</c:v>
                </c:pt>
                <c:pt idx="180">
                  <c:v>900</c:v>
                </c:pt>
                <c:pt idx="181">
                  <c:v>905</c:v>
                </c:pt>
                <c:pt idx="182">
                  <c:v>910</c:v>
                </c:pt>
                <c:pt idx="183">
                  <c:v>915</c:v>
                </c:pt>
                <c:pt idx="184">
                  <c:v>920</c:v>
                </c:pt>
                <c:pt idx="185">
                  <c:v>925</c:v>
                </c:pt>
                <c:pt idx="186">
                  <c:v>930</c:v>
                </c:pt>
                <c:pt idx="187">
                  <c:v>935</c:v>
                </c:pt>
                <c:pt idx="188">
                  <c:v>940</c:v>
                </c:pt>
                <c:pt idx="189">
                  <c:v>945</c:v>
                </c:pt>
                <c:pt idx="190">
                  <c:v>950</c:v>
                </c:pt>
                <c:pt idx="191">
                  <c:v>955</c:v>
                </c:pt>
                <c:pt idx="192">
                  <c:v>960</c:v>
                </c:pt>
                <c:pt idx="193">
                  <c:v>965</c:v>
                </c:pt>
                <c:pt idx="194">
                  <c:v>970</c:v>
                </c:pt>
                <c:pt idx="195">
                  <c:v>975</c:v>
                </c:pt>
                <c:pt idx="196">
                  <c:v>980</c:v>
                </c:pt>
                <c:pt idx="197">
                  <c:v>985</c:v>
                </c:pt>
                <c:pt idx="198">
                  <c:v>990</c:v>
                </c:pt>
                <c:pt idx="199">
                  <c:v>995</c:v>
                </c:pt>
                <c:pt idx="200">
                  <c:v>1000</c:v>
                </c:pt>
                <c:pt idx="201">
                  <c:v>1005</c:v>
                </c:pt>
                <c:pt idx="202">
                  <c:v>1010</c:v>
                </c:pt>
                <c:pt idx="203">
                  <c:v>1015</c:v>
                </c:pt>
                <c:pt idx="204">
                  <c:v>1020</c:v>
                </c:pt>
                <c:pt idx="205">
                  <c:v>1025</c:v>
                </c:pt>
                <c:pt idx="206">
                  <c:v>1030</c:v>
                </c:pt>
                <c:pt idx="207">
                  <c:v>1035</c:v>
                </c:pt>
                <c:pt idx="208">
                  <c:v>1040</c:v>
                </c:pt>
                <c:pt idx="209">
                  <c:v>1045</c:v>
                </c:pt>
                <c:pt idx="210">
                  <c:v>1050</c:v>
                </c:pt>
                <c:pt idx="211">
                  <c:v>1055</c:v>
                </c:pt>
                <c:pt idx="212">
                  <c:v>1060</c:v>
                </c:pt>
                <c:pt idx="213">
                  <c:v>1065</c:v>
                </c:pt>
                <c:pt idx="214">
                  <c:v>1070</c:v>
                </c:pt>
                <c:pt idx="215">
                  <c:v>1075</c:v>
                </c:pt>
                <c:pt idx="216">
                  <c:v>1080</c:v>
                </c:pt>
              </c:numCache>
            </c:numRef>
          </c:xVal>
          <c:yVal>
            <c:numRef>
              <c:f>Sheet1!$B$1:$B$217</c:f>
              <c:numCache>
                <c:formatCode>General</c:formatCode>
                <c:ptCount val="217"/>
                <c:pt idx="0">
                  <c:v>0</c:v>
                </c:pt>
                <c:pt idx="1">
                  <c:v>8.7155742747658166E-2</c:v>
                </c:pt>
                <c:pt idx="2">
                  <c:v>0.17364817766693033</c:v>
                </c:pt>
                <c:pt idx="3">
                  <c:v>0.25881904510252074</c:v>
                </c:pt>
                <c:pt idx="4">
                  <c:v>0.34202014332566871</c:v>
                </c:pt>
                <c:pt idx="5">
                  <c:v>0.42261826174069944</c:v>
                </c:pt>
                <c:pt idx="6">
                  <c:v>0.49999999999999994</c:v>
                </c:pt>
                <c:pt idx="7">
                  <c:v>0.57357643635104605</c:v>
                </c:pt>
                <c:pt idx="8">
                  <c:v>0.64278760968653925</c:v>
                </c:pt>
                <c:pt idx="9">
                  <c:v>0.70710678118654746</c:v>
                </c:pt>
                <c:pt idx="10">
                  <c:v>0.76604444311897801</c:v>
                </c:pt>
                <c:pt idx="11">
                  <c:v>0.8191520442889918</c:v>
                </c:pt>
                <c:pt idx="12">
                  <c:v>0.8660254037844386</c:v>
                </c:pt>
                <c:pt idx="13">
                  <c:v>0.90630778703664994</c:v>
                </c:pt>
                <c:pt idx="14">
                  <c:v>0.93969262078590832</c:v>
                </c:pt>
                <c:pt idx="15">
                  <c:v>0.96592582628906831</c:v>
                </c:pt>
                <c:pt idx="16">
                  <c:v>0.98480775301220802</c:v>
                </c:pt>
                <c:pt idx="17">
                  <c:v>0.99619469809174555</c:v>
                </c:pt>
                <c:pt idx="18">
                  <c:v>1</c:v>
                </c:pt>
                <c:pt idx="19">
                  <c:v>0.99619469809174555</c:v>
                </c:pt>
                <c:pt idx="20">
                  <c:v>0.98480775301220802</c:v>
                </c:pt>
                <c:pt idx="21">
                  <c:v>0.96592582628906831</c:v>
                </c:pt>
                <c:pt idx="22">
                  <c:v>0.93969262078590843</c:v>
                </c:pt>
                <c:pt idx="23">
                  <c:v>0.90630778703665005</c:v>
                </c:pt>
                <c:pt idx="24">
                  <c:v>0.86602540378443871</c:v>
                </c:pt>
                <c:pt idx="25">
                  <c:v>0.81915204428899202</c:v>
                </c:pt>
                <c:pt idx="26">
                  <c:v>0.76604444311897801</c:v>
                </c:pt>
                <c:pt idx="27">
                  <c:v>0.70710678118654757</c:v>
                </c:pt>
                <c:pt idx="28">
                  <c:v>0.64278760968653947</c:v>
                </c:pt>
                <c:pt idx="29">
                  <c:v>0.57357643635104594</c:v>
                </c:pt>
                <c:pt idx="30">
                  <c:v>0.49999999999999994</c:v>
                </c:pt>
                <c:pt idx="31">
                  <c:v>0.4226182617406995</c:v>
                </c:pt>
                <c:pt idx="32">
                  <c:v>0.34202014332566888</c:v>
                </c:pt>
                <c:pt idx="33">
                  <c:v>0.25881904510252102</c:v>
                </c:pt>
                <c:pt idx="34">
                  <c:v>0.17364817766693069</c:v>
                </c:pt>
                <c:pt idx="35">
                  <c:v>8.7155742747658194E-2</c:v>
                </c:pt>
                <c:pt idx="36">
                  <c:v>1.22514845490862E-16</c:v>
                </c:pt>
                <c:pt idx="37">
                  <c:v>-8.7155742747657944E-2</c:v>
                </c:pt>
                <c:pt idx="38">
                  <c:v>-0.17364817766693047</c:v>
                </c:pt>
                <c:pt idx="39">
                  <c:v>-0.25881904510252035</c:v>
                </c:pt>
                <c:pt idx="40">
                  <c:v>-0.34202014332566866</c:v>
                </c:pt>
                <c:pt idx="41">
                  <c:v>-0.42261826174069927</c:v>
                </c:pt>
                <c:pt idx="42">
                  <c:v>-0.50000000000000011</c:v>
                </c:pt>
                <c:pt idx="43">
                  <c:v>-0.57357643635104583</c:v>
                </c:pt>
                <c:pt idx="44">
                  <c:v>-0.64278760968653925</c:v>
                </c:pt>
                <c:pt idx="45">
                  <c:v>-0.70710678118654746</c:v>
                </c:pt>
                <c:pt idx="46">
                  <c:v>-0.7660444431189779</c:v>
                </c:pt>
                <c:pt idx="47">
                  <c:v>-0.81915204428899158</c:v>
                </c:pt>
                <c:pt idx="48">
                  <c:v>-0.86602540378443837</c:v>
                </c:pt>
                <c:pt idx="49">
                  <c:v>-0.90630778703665005</c:v>
                </c:pt>
                <c:pt idx="50">
                  <c:v>-0.93969262078590821</c:v>
                </c:pt>
                <c:pt idx="51">
                  <c:v>-0.96592582628906831</c:v>
                </c:pt>
                <c:pt idx="52">
                  <c:v>-0.98480775301220802</c:v>
                </c:pt>
                <c:pt idx="53">
                  <c:v>-0.99619469809174555</c:v>
                </c:pt>
                <c:pt idx="54">
                  <c:v>-1</c:v>
                </c:pt>
                <c:pt idx="55">
                  <c:v>-0.99619469809174555</c:v>
                </c:pt>
                <c:pt idx="56">
                  <c:v>-0.98480775301220813</c:v>
                </c:pt>
                <c:pt idx="57">
                  <c:v>-0.96592582628906842</c:v>
                </c:pt>
                <c:pt idx="58">
                  <c:v>-0.93969262078590832</c:v>
                </c:pt>
                <c:pt idx="59">
                  <c:v>-0.90630778703665027</c:v>
                </c:pt>
                <c:pt idx="60">
                  <c:v>-0.8660254037844386</c:v>
                </c:pt>
                <c:pt idx="61">
                  <c:v>-0.8191520442889918</c:v>
                </c:pt>
                <c:pt idx="62">
                  <c:v>-0.76604444311897812</c:v>
                </c:pt>
                <c:pt idx="63">
                  <c:v>-0.70710678118654768</c:v>
                </c:pt>
                <c:pt idx="64">
                  <c:v>-0.64278760968653958</c:v>
                </c:pt>
                <c:pt idx="65">
                  <c:v>-0.57357643635104649</c:v>
                </c:pt>
                <c:pt idx="66">
                  <c:v>-0.50000000000000044</c:v>
                </c:pt>
                <c:pt idx="67">
                  <c:v>-0.42261826174069922</c:v>
                </c:pt>
                <c:pt idx="68">
                  <c:v>-0.34202014332566943</c:v>
                </c:pt>
                <c:pt idx="69">
                  <c:v>-0.25881904510252068</c:v>
                </c:pt>
                <c:pt idx="70">
                  <c:v>-0.17364817766693039</c:v>
                </c:pt>
                <c:pt idx="71">
                  <c:v>-8.7155742747658319E-2</c:v>
                </c:pt>
                <c:pt idx="72">
                  <c:v>-2.45029690981724E-16</c:v>
                </c:pt>
                <c:pt idx="73">
                  <c:v>8.7155742747657833E-2</c:v>
                </c:pt>
                <c:pt idx="74">
                  <c:v>0.17364817766692991</c:v>
                </c:pt>
                <c:pt idx="75">
                  <c:v>0.25881904510252107</c:v>
                </c:pt>
                <c:pt idx="76">
                  <c:v>0.34202014332566893</c:v>
                </c:pt>
                <c:pt idx="77">
                  <c:v>0.42261826174069878</c:v>
                </c:pt>
                <c:pt idx="78">
                  <c:v>0.49999999999999928</c:v>
                </c:pt>
                <c:pt idx="79">
                  <c:v>0.57357643635104605</c:v>
                </c:pt>
                <c:pt idx="80">
                  <c:v>0.64278760968653914</c:v>
                </c:pt>
                <c:pt idx="81">
                  <c:v>0.70710678118654735</c:v>
                </c:pt>
                <c:pt idx="82">
                  <c:v>0.76604444311897779</c:v>
                </c:pt>
                <c:pt idx="83">
                  <c:v>0.81915204428899147</c:v>
                </c:pt>
                <c:pt idx="84">
                  <c:v>0.86602540378443882</c:v>
                </c:pt>
                <c:pt idx="85">
                  <c:v>0.90630778703665005</c:v>
                </c:pt>
                <c:pt idx="86">
                  <c:v>0.93969262078590809</c:v>
                </c:pt>
                <c:pt idx="87">
                  <c:v>0.96592582628906809</c:v>
                </c:pt>
                <c:pt idx="88">
                  <c:v>0.98480775301220802</c:v>
                </c:pt>
                <c:pt idx="89">
                  <c:v>0.99619469809174555</c:v>
                </c:pt>
                <c:pt idx="90">
                  <c:v>1</c:v>
                </c:pt>
                <c:pt idx="91">
                  <c:v>0.99619469809174555</c:v>
                </c:pt>
                <c:pt idx="92">
                  <c:v>0.98480775301220813</c:v>
                </c:pt>
                <c:pt idx="93">
                  <c:v>0.96592582628906842</c:v>
                </c:pt>
                <c:pt idx="94">
                  <c:v>0.93969262078590865</c:v>
                </c:pt>
                <c:pt idx="95">
                  <c:v>0.90630778703665027</c:v>
                </c:pt>
                <c:pt idx="96">
                  <c:v>0.86602540378443915</c:v>
                </c:pt>
                <c:pt idx="97">
                  <c:v>0.81915204428899135</c:v>
                </c:pt>
                <c:pt idx="98">
                  <c:v>0.76604444311897757</c:v>
                </c:pt>
                <c:pt idx="99">
                  <c:v>0.70710678118654835</c:v>
                </c:pt>
                <c:pt idx="100">
                  <c:v>0.64278760968654036</c:v>
                </c:pt>
                <c:pt idx="101">
                  <c:v>0.57357643635104727</c:v>
                </c:pt>
                <c:pt idx="102">
                  <c:v>0.49999999999999978</c:v>
                </c:pt>
                <c:pt idx="103">
                  <c:v>0.42261826174069933</c:v>
                </c:pt>
                <c:pt idx="104">
                  <c:v>0.34202014332566871</c:v>
                </c:pt>
                <c:pt idx="105">
                  <c:v>0.25881904510252079</c:v>
                </c:pt>
                <c:pt idx="106">
                  <c:v>0.1736481776669305</c:v>
                </c:pt>
                <c:pt idx="107">
                  <c:v>8.7155742747658443E-2</c:v>
                </c:pt>
                <c:pt idx="108">
                  <c:v>3.67544536472586E-16</c:v>
                </c:pt>
                <c:pt idx="109">
                  <c:v>-8.7155742747657708E-2</c:v>
                </c:pt>
                <c:pt idx="110">
                  <c:v>-0.17364817766692978</c:v>
                </c:pt>
                <c:pt idx="111">
                  <c:v>-0.25881904510252013</c:v>
                </c:pt>
                <c:pt idx="112">
                  <c:v>-0.34202014332566799</c:v>
                </c:pt>
                <c:pt idx="113">
                  <c:v>-0.42261826174069866</c:v>
                </c:pt>
                <c:pt idx="114">
                  <c:v>-0.49999999999999917</c:v>
                </c:pt>
                <c:pt idx="115">
                  <c:v>-0.57357643635104671</c:v>
                </c:pt>
                <c:pt idx="116">
                  <c:v>-0.64278760968653981</c:v>
                </c:pt>
                <c:pt idx="117">
                  <c:v>-0.70710678118654791</c:v>
                </c:pt>
                <c:pt idx="118">
                  <c:v>-0.76604444311897713</c:v>
                </c:pt>
                <c:pt idx="119">
                  <c:v>-0.81915204428899091</c:v>
                </c:pt>
                <c:pt idx="120">
                  <c:v>-0.86602540378443871</c:v>
                </c:pt>
                <c:pt idx="121">
                  <c:v>-0.90630778703665005</c:v>
                </c:pt>
                <c:pt idx="122">
                  <c:v>-0.93969262078590843</c:v>
                </c:pt>
                <c:pt idx="123">
                  <c:v>-0.9659258262890682</c:v>
                </c:pt>
                <c:pt idx="124">
                  <c:v>-0.98480775301220802</c:v>
                </c:pt>
                <c:pt idx="125">
                  <c:v>-0.99619469809174555</c:v>
                </c:pt>
                <c:pt idx="126">
                  <c:v>-1</c:v>
                </c:pt>
                <c:pt idx="127">
                  <c:v>-0.99619469809174555</c:v>
                </c:pt>
                <c:pt idx="128">
                  <c:v>-0.98480775301220813</c:v>
                </c:pt>
                <c:pt idx="129">
                  <c:v>-0.96592582628906842</c:v>
                </c:pt>
                <c:pt idx="130">
                  <c:v>-0.93969262078590865</c:v>
                </c:pt>
                <c:pt idx="131">
                  <c:v>-0.90630778703665038</c:v>
                </c:pt>
                <c:pt idx="132">
                  <c:v>-0.86602540378443915</c:v>
                </c:pt>
                <c:pt idx="133">
                  <c:v>-0.81915204428899147</c:v>
                </c:pt>
                <c:pt idx="134">
                  <c:v>-0.76604444311897768</c:v>
                </c:pt>
                <c:pt idx="135">
                  <c:v>-0.70710678118654846</c:v>
                </c:pt>
                <c:pt idx="136">
                  <c:v>-0.64278760968654047</c:v>
                </c:pt>
                <c:pt idx="137">
                  <c:v>-0.57357643635104738</c:v>
                </c:pt>
                <c:pt idx="138">
                  <c:v>-0.49999999999999989</c:v>
                </c:pt>
                <c:pt idx="139">
                  <c:v>-0.42261826174069944</c:v>
                </c:pt>
                <c:pt idx="140">
                  <c:v>-0.34202014332566882</c:v>
                </c:pt>
                <c:pt idx="141">
                  <c:v>-0.25881904510252096</c:v>
                </c:pt>
                <c:pt idx="142">
                  <c:v>-0.17364817766693064</c:v>
                </c:pt>
                <c:pt idx="143">
                  <c:v>-8.7155742747658554E-2</c:v>
                </c:pt>
                <c:pt idx="144">
                  <c:v>-4.90059381963448E-16</c:v>
                </c:pt>
                <c:pt idx="145">
                  <c:v>8.7155742747657583E-2</c:v>
                </c:pt>
                <c:pt idx="146">
                  <c:v>0.17364817766692967</c:v>
                </c:pt>
                <c:pt idx="147">
                  <c:v>0.25881904510252002</c:v>
                </c:pt>
                <c:pt idx="148">
                  <c:v>0.34202014332566788</c:v>
                </c:pt>
                <c:pt idx="149">
                  <c:v>0.42261826174070016</c:v>
                </c:pt>
                <c:pt idx="150">
                  <c:v>0.50000000000000056</c:v>
                </c:pt>
                <c:pt idx="151">
                  <c:v>0.5735764363510466</c:v>
                </c:pt>
                <c:pt idx="152">
                  <c:v>0.6427876096865397</c:v>
                </c:pt>
                <c:pt idx="153">
                  <c:v>0.70710678118654779</c:v>
                </c:pt>
                <c:pt idx="154">
                  <c:v>0.76604444311897701</c:v>
                </c:pt>
                <c:pt idx="155">
                  <c:v>0.81915204428899091</c:v>
                </c:pt>
                <c:pt idx="156">
                  <c:v>0.86602540378443782</c:v>
                </c:pt>
                <c:pt idx="157">
                  <c:v>0.90630778703664916</c:v>
                </c:pt>
                <c:pt idx="158">
                  <c:v>0.93969262078590832</c:v>
                </c:pt>
                <c:pt idx="159">
                  <c:v>0.9659258262890682</c:v>
                </c:pt>
                <c:pt idx="160">
                  <c:v>0.98480775301220802</c:v>
                </c:pt>
                <c:pt idx="161">
                  <c:v>0.99619469809174555</c:v>
                </c:pt>
                <c:pt idx="162">
                  <c:v>1</c:v>
                </c:pt>
                <c:pt idx="163">
                  <c:v>0.99619469809174555</c:v>
                </c:pt>
                <c:pt idx="164">
                  <c:v>0.98480775301220824</c:v>
                </c:pt>
                <c:pt idx="165">
                  <c:v>0.96592582628906853</c:v>
                </c:pt>
                <c:pt idx="166">
                  <c:v>0.93969262078590876</c:v>
                </c:pt>
                <c:pt idx="167">
                  <c:v>0.90630778703664971</c:v>
                </c:pt>
                <c:pt idx="168">
                  <c:v>0.86602540378443837</c:v>
                </c:pt>
                <c:pt idx="169">
                  <c:v>0.81915204428899147</c:v>
                </c:pt>
                <c:pt idx="170">
                  <c:v>0.76604444311897779</c:v>
                </c:pt>
                <c:pt idx="171">
                  <c:v>0.70710678118654857</c:v>
                </c:pt>
                <c:pt idx="172">
                  <c:v>0.64278760968654058</c:v>
                </c:pt>
                <c:pt idx="173">
                  <c:v>0.57357643635104749</c:v>
                </c:pt>
                <c:pt idx="174">
                  <c:v>0.50000000000000155</c:v>
                </c:pt>
                <c:pt idx="175">
                  <c:v>0.42261826174070116</c:v>
                </c:pt>
                <c:pt idx="176">
                  <c:v>0.34202014332566893</c:v>
                </c:pt>
                <c:pt idx="177">
                  <c:v>0.25881904510252107</c:v>
                </c:pt>
                <c:pt idx="178">
                  <c:v>0.17364817766693075</c:v>
                </c:pt>
                <c:pt idx="179">
                  <c:v>8.7155742747658679E-2</c:v>
                </c:pt>
                <c:pt idx="180">
                  <c:v>6.1257422745431001E-16</c:v>
                </c:pt>
                <c:pt idx="181">
                  <c:v>-8.7155742747657458E-2</c:v>
                </c:pt>
                <c:pt idx="182">
                  <c:v>-0.17364817766692955</c:v>
                </c:pt>
                <c:pt idx="183">
                  <c:v>-0.25881904510251985</c:v>
                </c:pt>
                <c:pt idx="184">
                  <c:v>-0.34202014332566777</c:v>
                </c:pt>
                <c:pt idx="185">
                  <c:v>-0.42261826174070005</c:v>
                </c:pt>
                <c:pt idx="186">
                  <c:v>-0.49999999999999895</c:v>
                </c:pt>
                <c:pt idx="187">
                  <c:v>-0.57357643635104649</c:v>
                </c:pt>
                <c:pt idx="188">
                  <c:v>-0.64278760968653825</c:v>
                </c:pt>
                <c:pt idx="189">
                  <c:v>-0.70710678118654768</c:v>
                </c:pt>
                <c:pt idx="190">
                  <c:v>-0.76604444311897701</c:v>
                </c:pt>
                <c:pt idx="191">
                  <c:v>-0.8191520442889918</c:v>
                </c:pt>
                <c:pt idx="192">
                  <c:v>-0.86602540378443771</c:v>
                </c:pt>
                <c:pt idx="193">
                  <c:v>-0.90630778703664994</c:v>
                </c:pt>
                <c:pt idx="194">
                  <c:v>-0.93969262078590887</c:v>
                </c:pt>
                <c:pt idx="195">
                  <c:v>-0.9659258262890682</c:v>
                </c:pt>
                <c:pt idx="196">
                  <c:v>-0.98480775301220824</c:v>
                </c:pt>
                <c:pt idx="197">
                  <c:v>-0.99619469809174543</c:v>
                </c:pt>
                <c:pt idx="198">
                  <c:v>-1</c:v>
                </c:pt>
                <c:pt idx="199">
                  <c:v>-0.99619469809174555</c:v>
                </c:pt>
                <c:pt idx="200">
                  <c:v>-0.98480775301220858</c:v>
                </c:pt>
                <c:pt idx="201">
                  <c:v>-0.96592582628906853</c:v>
                </c:pt>
                <c:pt idx="202">
                  <c:v>-0.93969262078590932</c:v>
                </c:pt>
                <c:pt idx="203">
                  <c:v>-0.90630778703665049</c:v>
                </c:pt>
                <c:pt idx="204">
                  <c:v>-0.86602540378443837</c:v>
                </c:pt>
                <c:pt idx="205">
                  <c:v>-0.81915204428899258</c:v>
                </c:pt>
                <c:pt idx="206">
                  <c:v>-0.7660444431189779</c:v>
                </c:pt>
                <c:pt idx="207">
                  <c:v>-0.70710678118654868</c:v>
                </c:pt>
                <c:pt idx="208">
                  <c:v>-0.64278760968653925</c:v>
                </c:pt>
                <c:pt idx="209">
                  <c:v>-0.5735764363510476</c:v>
                </c:pt>
                <c:pt idx="210">
                  <c:v>-0.50000000000000011</c:v>
                </c:pt>
                <c:pt idx="211">
                  <c:v>-0.42261826174070127</c:v>
                </c:pt>
                <c:pt idx="212">
                  <c:v>-0.34202014332566905</c:v>
                </c:pt>
                <c:pt idx="213">
                  <c:v>-0.25881904510251946</c:v>
                </c:pt>
                <c:pt idx="214">
                  <c:v>-0.17364817766693086</c:v>
                </c:pt>
                <c:pt idx="215">
                  <c:v>-8.7155742747657028E-2</c:v>
                </c:pt>
                <c:pt idx="216">
                  <c:v>-7.3508907294517201E-16</c:v>
                </c:pt>
              </c:numCache>
            </c:numRef>
          </c:yVal>
          <c:smooth val="1"/>
          <c:extLst>
            <c:ext xmlns:c16="http://schemas.microsoft.com/office/drawing/2014/chart" uri="{C3380CC4-5D6E-409C-BE32-E72D297353CC}">
              <c16:uniqueId val="{00000000-6B23-4DFB-BA33-4BEAAF9047DA}"/>
            </c:ext>
          </c:extLst>
        </c:ser>
        <c:dLbls>
          <c:showLegendKey val="0"/>
          <c:showVal val="0"/>
          <c:showCatName val="0"/>
          <c:showSerName val="0"/>
          <c:showPercent val="0"/>
          <c:showBubbleSize val="0"/>
        </c:dLbls>
        <c:axId val="1180081072"/>
        <c:axId val="1180069552"/>
      </c:scatterChart>
      <c:valAx>
        <c:axId val="1180081072"/>
        <c:scaling>
          <c:orientation val="minMax"/>
        </c:scaling>
        <c:delete val="1"/>
        <c:axPos val="b"/>
        <c:majorGridlines>
          <c:spPr>
            <a:ln w="12700" cap="flat" cmpd="sng" algn="ctr">
              <a:solidFill>
                <a:schemeClr val="tx1">
                  <a:lumMod val="15000"/>
                  <a:lumOff val="85000"/>
                </a:schemeClr>
              </a:solidFill>
              <a:round/>
            </a:ln>
            <a:effectLst/>
          </c:spPr>
        </c:majorGridlines>
        <c:numFmt formatCode="General" sourceLinked="1"/>
        <c:majorTickMark val="none"/>
        <c:minorTickMark val="none"/>
        <c:tickLblPos val="nextTo"/>
        <c:crossAx val="1180069552"/>
        <c:crosses val="autoZero"/>
        <c:crossBetween val="midCat"/>
      </c:valAx>
      <c:valAx>
        <c:axId val="1180069552"/>
        <c:scaling>
          <c:orientation val="minMax"/>
        </c:scaling>
        <c:delete val="1"/>
        <c:axPos val="l"/>
        <c:majorGridlines>
          <c:spPr>
            <a:ln w="12700" cap="flat" cmpd="sng" algn="ctr">
              <a:solidFill>
                <a:schemeClr val="tx1">
                  <a:lumMod val="15000"/>
                  <a:lumOff val="85000"/>
                </a:schemeClr>
              </a:solidFill>
              <a:round/>
            </a:ln>
            <a:effectLst/>
          </c:spPr>
        </c:majorGridlines>
        <c:numFmt formatCode="General" sourceLinked="1"/>
        <c:majorTickMark val="none"/>
        <c:minorTickMark val="none"/>
        <c:tickLblPos val="nextTo"/>
        <c:crossAx val="1180081072"/>
        <c:crosses val="autoZero"/>
        <c:crossBetween val="midCat"/>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1">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a:p>
        </p:txBody>
      </p:sp>
    </p:spTree>
    <p:extLst>
      <p:ext uri="{BB962C8B-B14F-4D97-AF65-F5344CB8AC3E}">
        <p14:creationId xmlns:p14="http://schemas.microsoft.com/office/powerpoint/2010/main" val="147408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3037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A8BA24-D475-4DC4-ACF5-CA2288C8819C}" type="slidenum">
              <a:rPr lang="en-US" smtClean="0"/>
              <a:t>7</a:t>
            </a:fld>
            <a:endParaRPr lang="en-US"/>
          </a:p>
        </p:txBody>
      </p:sp>
    </p:spTree>
    <p:extLst>
      <p:ext uri="{BB962C8B-B14F-4D97-AF65-F5344CB8AC3E}">
        <p14:creationId xmlns:p14="http://schemas.microsoft.com/office/powerpoint/2010/main" val="3209578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a:p>
        </p:txBody>
      </p:sp>
    </p:spTree>
    <p:extLst>
      <p:ext uri="{BB962C8B-B14F-4D97-AF65-F5344CB8AC3E}">
        <p14:creationId xmlns:p14="http://schemas.microsoft.com/office/powerpoint/2010/main" val="2775380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ansys.sharepoint.com/sites/AcademicDevelopmentTeam/Lists/Content%20Development%20Pipeline/AllItems.aspx" TargetMode="External"/><Relationship Id="rId2" Type="http://schemas.openxmlformats.org/officeDocument/2006/relationships/hyperlink" Target="https://ansys-my.sharepoint.com/:f:/r/personal/kaitlin_tyler_ansys_com/Documents/Digital%20Learning%20Content/1.%20AERs/00.%20MARKETING%20REVIEW%20SUBMISSION%20FOLDER?csf=1&amp;web=1&amp;e=VCK0Fc"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2025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295400"/>
            <a:ext cx="10972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F2BE725-F1B0-7243-BAC8-43B25DA2BC48}"/>
              </a:ext>
            </a:extLst>
          </p:cNvPr>
          <p:cNvSpPr>
            <a:spLocks noGrp="1"/>
          </p:cNvSpPr>
          <p:nvPr>
            <p:ph type="dt" sz="half" idx="10"/>
          </p:nvPr>
        </p:nvSpPr>
        <p:spPr/>
        <p:txBody>
          <a:bodyPr/>
          <a:lstStyle/>
          <a:p>
            <a:endParaRPr lang="en-US" dirty="0"/>
          </a:p>
        </p:txBody>
      </p:sp>
      <p:sp>
        <p:nvSpPr>
          <p:cNvPr id="8" name="Footer Placeholder 7">
            <a:extLst>
              <a:ext uri="{FF2B5EF4-FFF2-40B4-BE49-F238E27FC236}">
                <a16:creationId xmlns:a16="http://schemas.microsoft.com/office/drawing/2014/main" id="{3EA6356A-FB64-5C40-8589-6A136590A77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43763EC-58C9-9643-8F7D-42A80860E669}"/>
              </a:ext>
            </a:extLst>
          </p:cNvPr>
          <p:cNvSpPr>
            <a:spLocks noGrp="1"/>
          </p:cNvSpPr>
          <p:nvPr>
            <p:ph type="sldNum" sz="quarter" idx="12"/>
          </p:nvPr>
        </p:nvSpPr>
        <p:spPr/>
        <p:txBody>
          <a:bodyPr/>
          <a:lstStyle/>
          <a:p>
            <a:fld id="{1909D2FC-EBC3-4E88-8B9A-2F52EBFF7A54}" type="slidenum">
              <a:rPr lang="en-US" smtClean="0"/>
              <a:pPr/>
              <a:t>‹#›</a:t>
            </a:fld>
            <a:endParaRPr lang="en-US"/>
          </a:p>
        </p:txBody>
      </p:sp>
    </p:spTree>
    <p:extLst>
      <p:ext uri="{BB962C8B-B14F-4D97-AF65-F5344CB8AC3E}">
        <p14:creationId xmlns:p14="http://schemas.microsoft.com/office/powerpoint/2010/main" val="648820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ecklis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EF18AD-72D0-A088-8C9C-E0ED35491A8D}"/>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50" name="TextBox 49">
            <a:extLst>
              <a:ext uri="{FF2B5EF4-FFF2-40B4-BE49-F238E27FC236}">
                <a16:creationId xmlns:a16="http://schemas.microsoft.com/office/drawing/2014/main" id="{0FF5CC29-E70A-42E0-E10D-676414208801}"/>
              </a:ext>
            </a:extLst>
          </p:cNvPr>
          <p:cNvSpPr txBox="1"/>
          <p:nvPr userDrawn="1"/>
        </p:nvSpPr>
        <p:spPr>
          <a:xfrm>
            <a:off x="533400" y="207005"/>
            <a:ext cx="9144000" cy="584775"/>
          </a:xfrm>
          <a:prstGeom prst="rect">
            <a:avLst/>
          </a:prstGeom>
          <a:noFill/>
        </p:spPr>
        <p:txBody>
          <a:bodyPr wrap="square">
            <a:spAutoFit/>
          </a:bodyPr>
          <a:lstStyle/>
          <a:p>
            <a:r>
              <a:rPr lang="en-US" sz="3200" dirty="0"/>
              <a:t>Resource Submission Checklist &amp; Process</a:t>
            </a:r>
          </a:p>
        </p:txBody>
      </p:sp>
      <p:grpSp>
        <p:nvGrpSpPr>
          <p:cNvPr id="46" name="Group 45">
            <a:extLst>
              <a:ext uri="{FF2B5EF4-FFF2-40B4-BE49-F238E27FC236}">
                <a16:creationId xmlns:a16="http://schemas.microsoft.com/office/drawing/2014/main" id="{D38A8E9C-12A4-7ED4-C180-3666143E5674}"/>
              </a:ext>
            </a:extLst>
          </p:cNvPr>
          <p:cNvGrpSpPr/>
          <p:nvPr userDrawn="1"/>
        </p:nvGrpSpPr>
        <p:grpSpPr>
          <a:xfrm>
            <a:off x="468573" y="2008728"/>
            <a:ext cx="3505200" cy="369332"/>
            <a:chOff x="533400" y="1115298"/>
            <a:chExt cx="3505200" cy="369332"/>
          </a:xfrm>
        </p:grpSpPr>
        <p:sp>
          <p:nvSpPr>
            <p:cNvPr id="47" name="Rectangle 46">
              <a:extLst>
                <a:ext uri="{FF2B5EF4-FFF2-40B4-BE49-F238E27FC236}">
                  <a16:creationId xmlns:a16="http://schemas.microsoft.com/office/drawing/2014/main" id="{B17A6E40-190B-2212-058B-0C1AA1829582}"/>
                </a:ext>
              </a:extLst>
            </p:cNvPr>
            <p:cNvSpPr/>
            <p:nvPr/>
          </p:nvSpPr>
          <p:spPr>
            <a:xfrm>
              <a:off x="533400" y="114300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8" name="TextBox 47">
              <a:extLst>
                <a:ext uri="{FF2B5EF4-FFF2-40B4-BE49-F238E27FC236}">
                  <a16:creationId xmlns:a16="http://schemas.microsoft.com/office/drawing/2014/main" id="{FC66C7B7-CC7B-3EB2-A5A4-38F2B646F8DC}"/>
                </a:ext>
              </a:extLst>
            </p:cNvPr>
            <p:cNvSpPr txBox="1"/>
            <p:nvPr/>
          </p:nvSpPr>
          <p:spPr>
            <a:xfrm>
              <a:off x="1078900" y="1115298"/>
              <a:ext cx="2959700" cy="369332"/>
            </a:xfrm>
            <a:prstGeom prst="rect">
              <a:avLst/>
            </a:prstGeom>
            <a:noFill/>
          </p:spPr>
          <p:txBody>
            <a:bodyPr wrap="square" rtlCol="0">
              <a:spAutoFit/>
            </a:bodyPr>
            <a:lstStyle/>
            <a:p>
              <a:r>
                <a:rPr lang="en-US" dirty="0"/>
                <a:t>Resource final draft</a:t>
              </a:r>
            </a:p>
          </p:txBody>
        </p:sp>
      </p:grpSp>
      <p:grpSp>
        <p:nvGrpSpPr>
          <p:cNvPr id="49" name="Group 48">
            <a:extLst>
              <a:ext uri="{FF2B5EF4-FFF2-40B4-BE49-F238E27FC236}">
                <a16:creationId xmlns:a16="http://schemas.microsoft.com/office/drawing/2014/main" id="{50E7B9E5-9A29-516E-0BC4-AF3DDB21EA8E}"/>
              </a:ext>
            </a:extLst>
          </p:cNvPr>
          <p:cNvGrpSpPr/>
          <p:nvPr userDrawn="1"/>
        </p:nvGrpSpPr>
        <p:grpSpPr>
          <a:xfrm>
            <a:off x="468573" y="2966086"/>
            <a:ext cx="5480554" cy="584775"/>
            <a:chOff x="533400" y="2981374"/>
            <a:chExt cx="5480554" cy="584775"/>
          </a:xfrm>
        </p:grpSpPr>
        <p:sp>
          <p:nvSpPr>
            <p:cNvPr id="51" name="Rectangle 50">
              <a:extLst>
                <a:ext uri="{FF2B5EF4-FFF2-40B4-BE49-F238E27FC236}">
                  <a16:creationId xmlns:a16="http://schemas.microsoft.com/office/drawing/2014/main" id="{304D57DD-30EB-6AF5-051D-31705F3C7A97}"/>
                </a:ext>
              </a:extLst>
            </p:cNvPr>
            <p:cNvSpPr/>
            <p:nvPr/>
          </p:nvSpPr>
          <p:spPr>
            <a:xfrm>
              <a:off x="533400" y="312136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2" name="TextBox 51">
              <a:extLst>
                <a:ext uri="{FF2B5EF4-FFF2-40B4-BE49-F238E27FC236}">
                  <a16:creationId xmlns:a16="http://schemas.microsoft.com/office/drawing/2014/main" id="{30702621-5FDF-11A0-51A1-C4B919B7F21F}"/>
                </a:ext>
              </a:extLst>
            </p:cNvPr>
            <p:cNvSpPr txBox="1"/>
            <p:nvPr/>
          </p:nvSpPr>
          <p:spPr>
            <a:xfrm>
              <a:off x="1073054" y="2981374"/>
              <a:ext cx="4940900" cy="584775"/>
            </a:xfrm>
            <a:prstGeom prst="rect">
              <a:avLst/>
            </a:prstGeom>
            <a:noFill/>
          </p:spPr>
          <p:txBody>
            <a:bodyPr wrap="square" rtlCol="0">
              <a:spAutoFit/>
            </a:bodyPr>
            <a:lstStyle/>
            <a:p>
              <a:r>
                <a:rPr lang="en-US" dirty="0"/>
                <a:t>Resource development software files </a:t>
              </a:r>
              <a:br>
                <a:rPr lang="en-US" dirty="0"/>
              </a:br>
              <a:r>
                <a:rPr lang="en-US" sz="1400" dirty="0">
                  <a:solidFill>
                    <a:schemeClr val="bg1">
                      <a:lumMod val="50000"/>
                    </a:schemeClr>
                  </a:solidFill>
                </a:rPr>
                <a:t>(make clear if any should be uploaded with resource document)</a:t>
              </a:r>
              <a:r>
                <a:rPr lang="en-US" sz="1400" dirty="0"/>
                <a:t> </a:t>
              </a:r>
              <a:endParaRPr lang="en-US" dirty="0">
                <a:solidFill>
                  <a:schemeClr val="bg1">
                    <a:lumMod val="50000"/>
                  </a:schemeClr>
                </a:solidFill>
              </a:endParaRPr>
            </a:p>
          </p:txBody>
        </p:sp>
      </p:grpSp>
      <p:grpSp>
        <p:nvGrpSpPr>
          <p:cNvPr id="53" name="Group 52">
            <a:extLst>
              <a:ext uri="{FF2B5EF4-FFF2-40B4-BE49-F238E27FC236}">
                <a16:creationId xmlns:a16="http://schemas.microsoft.com/office/drawing/2014/main" id="{11A9581D-1B18-28F4-ED06-4F450E17480A}"/>
              </a:ext>
            </a:extLst>
          </p:cNvPr>
          <p:cNvGrpSpPr/>
          <p:nvPr userDrawn="1"/>
        </p:nvGrpSpPr>
        <p:grpSpPr>
          <a:xfrm>
            <a:off x="468573" y="3613194"/>
            <a:ext cx="2286000" cy="369332"/>
            <a:chOff x="533400" y="3627060"/>
            <a:chExt cx="2286000" cy="369332"/>
          </a:xfrm>
        </p:grpSpPr>
        <p:sp>
          <p:nvSpPr>
            <p:cNvPr id="54" name="Rectangle 53">
              <a:extLst>
                <a:ext uri="{FF2B5EF4-FFF2-40B4-BE49-F238E27FC236}">
                  <a16:creationId xmlns:a16="http://schemas.microsoft.com/office/drawing/2014/main" id="{049168FB-0DF7-11B7-D7A1-F606575ED0BB}"/>
                </a:ext>
              </a:extLst>
            </p:cNvPr>
            <p:cNvSpPr/>
            <p:nvPr/>
          </p:nvSpPr>
          <p:spPr>
            <a:xfrm>
              <a:off x="533400" y="3657034"/>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5" name="TextBox 54">
              <a:extLst>
                <a:ext uri="{FF2B5EF4-FFF2-40B4-BE49-F238E27FC236}">
                  <a16:creationId xmlns:a16="http://schemas.microsoft.com/office/drawing/2014/main" id="{460B5F0D-BE7C-331B-A066-7D63F511BA7E}"/>
                </a:ext>
              </a:extLst>
            </p:cNvPr>
            <p:cNvSpPr txBox="1"/>
            <p:nvPr/>
          </p:nvSpPr>
          <p:spPr>
            <a:xfrm>
              <a:off x="1078900" y="3627060"/>
              <a:ext cx="1740500" cy="369332"/>
            </a:xfrm>
            <a:prstGeom prst="rect">
              <a:avLst/>
            </a:prstGeom>
            <a:noFill/>
          </p:spPr>
          <p:txBody>
            <a:bodyPr wrap="square" rtlCol="0">
              <a:spAutoFit/>
            </a:bodyPr>
            <a:lstStyle/>
            <a:p>
              <a:r>
                <a:rPr lang="en-US" dirty="0"/>
                <a:t>Webpage image</a:t>
              </a:r>
              <a:endParaRPr lang="en-US" dirty="0">
                <a:solidFill>
                  <a:schemeClr val="bg1">
                    <a:lumMod val="50000"/>
                  </a:schemeClr>
                </a:solidFill>
              </a:endParaRPr>
            </a:p>
          </p:txBody>
        </p:sp>
      </p:grpSp>
      <p:grpSp>
        <p:nvGrpSpPr>
          <p:cNvPr id="56" name="Group 55">
            <a:extLst>
              <a:ext uri="{FF2B5EF4-FFF2-40B4-BE49-F238E27FC236}">
                <a16:creationId xmlns:a16="http://schemas.microsoft.com/office/drawing/2014/main" id="{E207857D-BAEF-8CEC-9A64-0BF09E4C47A9}"/>
              </a:ext>
            </a:extLst>
          </p:cNvPr>
          <p:cNvGrpSpPr/>
          <p:nvPr userDrawn="1"/>
        </p:nvGrpSpPr>
        <p:grpSpPr>
          <a:xfrm>
            <a:off x="468573" y="4682836"/>
            <a:ext cx="4876800" cy="369332"/>
            <a:chOff x="533400" y="4659868"/>
            <a:chExt cx="4876800" cy="369332"/>
          </a:xfrm>
        </p:grpSpPr>
        <p:sp>
          <p:nvSpPr>
            <p:cNvPr id="57" name="Rectangle 56">
              <a:extLst>
                <a:ext uri="{FF2B5EF4-FFF2-40B4-BE49-F238E27FC236}">
                  <a16:creationId xmlns:a16="http://schemas.microsoft.com/office/drawing/2014/main" id="{C477D265-6D03-A75F-F36A-D9D3AD81D1EC}"/>
                </a:ext>
              </a:extLst>
            </p:cNvPr>
            <p:cNvSpPr/>
            <p:nvPr/>
          </p:nvSpPr>
          <p:spPr>
            <a:xfrm>
              <a:off x="533400" y="468757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8" name="TextBox 57">
              <a:extLst>
                <a:ext uri="{FF2B5EF4-FFF2-40B4-BE49-F238E27FC236}">
                  <a16:creationId xmlns:a16="http://schemas.microsoft.com/office/drawing/2014/main" id="{DDBD2DE5-7ADC-9B87-F7E9-7816CC4CD2FC}"/>
                </a:ext>
              </a:extLst>
            </p:cNvPr>
            <p:cNvSpPr txBox="1"/>
            <p:nvPr/>
          </p:nvSpPr>
          <p:spPr>
            <a:xfrm>
              <a:off x="1078900" y="4659868"/>
              <a:ext cx="4331300" cy="369332"/>
            </a:xfrm>
            <a:prstGeom prst="rect">
              <a:avLst/>
            </a:prstGeom>
            <a:noFill/>
          </p:spPr>
          <p:txBody>
            <a:bodyPr wrap="square" rtlCol="0">
              <a:spAutoFit/>
            </a:bodyPr>
            <a:lstStyle/>
            <a:p>
              <a:r>
                <a:rPr lang="en-US" dirty="0"/>
                <a:t>Completed Marketing content document</a:t>
              </a:r>
            </a:p>
          </p:txBody>
        </p:sp>
      </p:grpSp>
      <p:grpSp>
        <p:nvGrpSpPr>
          <p:cNvPr id="59" name="Group 58">
            <a:extLst>
              <a:ext uri="{FF2B5EF4-FFF2-40B4-BE49-F238E27FC236}">
                <a16:creationId xmlns:a16="http://schemas.microsoft.com/office/drawing/2014/main" id="{6A2DF809-2E23-6342-6A4F-49B1267C68AF}"/>
              </a:ext>
            </a:extLst>
          </p:cNvPr>
          <p:cNvGrpSpPr/>
          <p:nvPr userDrawn="1"/>
        </p:nvGrpSpPr>
        <p:grpSpPr>
          <a:xfrm>
            <a:off x="462727" y="4148016"/>
            <a:ext cx="3053846" cy="369332"/>
            <a:chOff x="527554" y="4126468"/>
            <a:chExt cx="3053846" cy="369332"/>
          </a:xfrm>
        </p:grpSpPr>
        <p:sp>
          <p:nvSpPr>
            <p:cNvPr id="60" name="Rectangle 59">
              <a:extLst>
                <a:ext uri="{FF2B5EF4-FFF2-40B4-BE49-F238E27FC236}">
                  <a16:creationId xmlns:a16="http://schemas.microsoft.com/office/drawing/2014/main" id="{ACBE5440-0725-4562-AE15-F4B63E227F13}"/>
                </a:ext>
              </a:extLst>
            </p:cNvPr>
            <p:cNvSpPr/>
            <p:nvPr/>
          </p:nvSpPr>
          <p:spPr>
            <a:xfrm>
              <a:off x="527554" y="415644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1" name="TextBox 60">
              <a:extLst>
                <a:ext uri="{FF2B5EF4-FFF2-40B4-BE49-F238E27FC236}">
                  <a16:creationId xmlns:a16="http://schemas.microsoft.com/office/drawing/2014/main" id="{80357AA4-7044-478C-0D71-7B9C2C6E6198}"/>
                </a:ext>
              </a:extLst>
            </p:cNvPr>
            <p:cNvSpPr txBox="1"/>
            <p:nvPr/>
          </p:nvSpPr>
          <p:spPr>
            <a:xfrm>
              <a:off x="1073054" y="4126468"/>
              <a:ext cx="2508346" cy="369332"/>
            </a:xfrm>
            <a:prstGeom prst="rect">
              <a:avLst/>
            </a:prstGeom>
            <a:noFill/>
          </p:spPr>
          <p:txBody>
            <a:bodyPr wrap="square" rtlCol="0">
              <a:spAutoFit/>
            </a:bodyPr>
            <a:lstStyle/>
            <a:p>
              <a:r>
                <a:rPr lang="en-US" dirty="0"/>
                <a:t>Webpage thumbnail</a:t>
              </a:r>
              <a:endParaRPr lang="en-US" dirty="0">
                <a:solidFill>
                  <a:schemeClr val="bg1">
                    <a:lumMod val="50000"/>
                  </a:schemeClr>
                </a:solidFill>
              </a:endParaRPr>
            </a:p>
          </p:txBody>
        </p:sp>
      </p:grpSp>
      <p:grpSp>
        <p:nvGrpSpPr>
          <p:cNvPr id="62" name="Group 61">
            <a:extLst>
              <a:ext uri="{FF2B5EF4-FFF2-40B4-BE49-F238E27FC236}">
                <a16:creationId xmlns:a16="http://schemas.microsoft.com/office/drawing/2014/main" id="{2B5C0236-FDCE-B566-20A0-E963B5BE3C57}"/>
              </a:ext>
            </a:extLst>
          </p:cNvPr>
          <p:cNvGrpSpPr/>
          <p:nvPr userDrawn="1"/>
        </p:nvGrpSpPr>
        <p:grpSpPr>
          <a:xfrm>
            <a:off x="462727" y="2543550"/>
            <a:ext cx="5181600" cy="369332"/>
            <a:chOff x="527554" y="1613590"/>
            <a:chExt cx="5181600" cy="369332"/>
          </a:xfrm>
        </p:grpSpPr>
        <p:sp>
          <p:nvSpPr>
            <p:cNvPr id="63" name="Rectangle 62">
              <a:extLst>
                <a:ext uri="{FF2B5EF4-FFF2-40B4-BE49-F238E27FC236}">
                  <a16:creationId xmlns:a16="http://schemas.microsoft.com/office/drawing/2014/main" id="{512B41CD-F9C9-BEC8-A055-9A8341B426FB}"/>
                </a:ext>
              </a:extLst>
            </p:cNvPr>
            <p:cNvSpPr/>
            <p:nvPr/>
          </p:nvSpPr>
          <p:spPr>
            <a:xfrm>
              <a:off x="527554" y="164129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4" name="TextBox 63">
              <a:extLst>
                <a:ext uri="{FF2B5EF4-FFF2-40B4-BE49-F238E27FC236}">
                  <a16:creationId xmlns:a16="http://schemas.microsoft.com/office/drawing/2014/main" id="{DE124438-81B7-C3DD-5DD6-D85DB2B5C82E}"/>
                </a:ext>
              </a:extLst>
            </p:cNvPr>
            <p:cNvSpPr txBox="1"/>
            <p:nvPr/>
          </p:nvSpPr>
          <p:spPr>
            <a:xfrm>
              <a:off x="1073054" y="1613590"/>
              <a:ext cx="4636100" cy="369332"/>
            </a:xfrm>
            <a:prstGeom prst="rect">
              <a:avLst/>
            </a:prstGeom>
            <a:noFill/>
          </p:spPr>
          <p:txBody>
            <a:bodyPr wrap="square" rtlCol="0">
              <a:spAutoFit/>
            </a:bodyPr>
            <a:lstStyle/>
            <a:p>
              <a:r>
                <a:rPr lang="en-US" dirty="0"/>
                <a:t>Resource image files </a:t>
              </a:r>
              <a:r>
                <a:rPr lang="en-US" sz="1400" dirty="0">
                  <a:solidFill>
                    <a:schemeClr val="bg1">
                      <a:lumMod val="50000"/>
                    </a:schemeClr>
                  </a:solidFill>
                </a:rPr>
                <a:t>(saved as individual image files)</a:t>
              </a:r>
              <a:endParaRPr lang="en-US" dirty="0">
                <a:solidFill>
                  <a:schemeClr val="bg1">
                    <a:lumMod val="50000"/>
                  </a:schemeClr>
                </a:solidFill>
              </a:endParaRPr>
            </a:p>
          </p:txBody>
        </p:sp>
      </p:grpSp>
      <p:sp>
        <p:nvSpPr>
          <p:cNvPr id="65" name="TextBox 64">
            <a:extLst>
              <a:ext uri="{FF2B5EF4-FFF2-40B4-BE49-F238E27FC236}">
                <a16:creationId xmlns:a16="http://schemas.microsoft.com/office/drawing/2014/main" id="{BFBB3727-3036-A630-B788-3ACAD34DCCF2}"/>
              </a:ext>
            </a:extLst>
          </p:cNvPr>
          <p:cNvSpPr txBox="1"/>
          <p:nvPr userDrawn="1"/>
        </p:nvSpPr>
        <p:spPr>
          <a:xfrm>
            <a:off x="316172" y="1336294"/>
            <a:ext cx="4800600" cy="461665"/>
          </a:xfrm>
          <a:prstGeom prst="rect">
            <a:avLst/>
          </a:prstGeom>
          <a:noFill/>
        </p:spPr>
        <p:txBody>
          <a:bodyPr wrap="square" rtlCol="0">
            <a:spAutoFit/>
          </a:bodyPr>
          <a:lstStyle/>
          <a:p>
            <a:r>
              <a:rPr lang="en-US" sz="2400" b="1" dirty="0"/>
              <a:t>Submission Checklist</a:t>
            </a:r>
          </a:p>
        </p:txBody>
      </p:sp>
      <p:sp>
        <p:nvSpPr>
          <p:cNvPr id="66" name="TextBox 65">
            <a:extLst>
              <a:ext uri="{FF2B5EF4-FFF2-40B4-BE49-F238E27FC236}">
                <a16:creationId xmlns:a16="http://schemas.microsoft.com/office/drawing/2014/main" id="{7311843B-6C86-FA4E-224E-5636CD47B497}"/>
              </a:ext>
            </a:extLst>
          </p:cNvPr>
          <p:cNvSpPr txBox="1"/>
          <p:nvPr userDrawn="1"/>
        </p:nvSpPr>
        <p:spPr>
          <a:xfrm>
            <a:off x="6564572" y="1336294"/>
            <a:ext cx="5398827" cy="461665"/>
          </a:xfrm>
          <a:prstGeom prst="rect">
            <a:avLst/>
          </a:prstGeom>
          <a:noFill/>
        </p:spPr>
        <p:txBody>
          <a:bodyPr wrap="square" rtlCol="0">
            <a:spAutoFit/>
          </a:bodyPr>
          <a:lstStyle/>
          <a:p>
            <a:r>
              <a:rPr lang="en-US" sz="2400" b="1" dirty="0"/>
              <a:t>Submission Process </a:t>
            </a:r>
          </a:p>
        </p:txBody>
      </p:sp>
      <p:sp>
        <p:nvSpPr>
          <p:cNvPr id="67" name="TextBox 66">
            <a:extLst>
              <a:ext uri="{FF2B5EF4-FFF2-40B4-BE49-F238E27FC236}">
                <a16:creationId xmlns:a16="http://schemas.microsoft.com/office/drawing/2014/main" id="{9C253D1A-C7DC-E4EE-81E9-EB3D351E2048}"/>
              </a:ext>
            </a:extLst>
          </p:cNvPr>
          <p:cNvSpPr txBox="1"/>
          <p:nvPr userDrawn="1"/>
        </p:nvSpPr>
        <p:spPr>
          <a:xfrm>
            <a:off x="6640773" y="1981200"/>
            <a:ext cx="5181600" cy="3139321"/>
          </a:xfrm>
          <a:prstGeom prst="rect">
            <a:avLst/>
          </a:prstGeom>
          <a:noFill/>
        </p:spPr>
        <p:txBody>
          <a:bodyPr wrap="square" rtlCol="0">
            <a:spAutoFit/>
          </a:bodyPr>
          <a:lstStyle/>
          <a:p>
            <a:pPr marL="342900" indent="-342900">
              <a:buAutoNum type="arabicPeriod"/>
            </a:pPr>
            <a:r>
              <a:rPr lang="en-US" dirty="0"/>
              <a:t>Upload contents of checklist to </a:t>
            </a:r>
            <a:br>
              <a:rPr lang="en-US" dirty="0"/>
            </a:br>
            <a:r>
              <a:rPr lang="en-US" dirty="0">
                <a:hlinkClick r:id="rId2"/>
              </a:rPr>
              <a:t>Marketing Review Submission Folder</a:t>
            </a:r>
            <a:endParaRPr lang="en-US" dirty="0"/>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r>
              <a:rPr lang="en-US" dirty="0"/>
              <a:t>Create a subfolder for your resource</a:t>
            </a:r>
            <a:r>
              <a:rPr lang="en-US" dirty="0">
                <a:sym typeface="Wingdings" panose="05000000000000000000" pitchFamily="2" charset="2"/>
              </a:rPr>
              <a:t> unique name identifier</a:t>
            </a:r>
          </a:p>
          <a:p>
            <a:pPr marL="342900" indent="-342900">
              <a:buAutoNum type="arabicPeriod"/>
            </a:pPr>
            <a:endParaRPr lang="en-US" dirty="0">
              <a:sym typeface="Wingdings" panose="05000000000000000000" pitchFamily="2" charset="2"/>
            </a:endParaRPr>
          </a:p>
          <a:p>
            <a:pPr marL="342900" indent="-342900">
              <a:buAutoNum type="arabicPeriod"/>
            </a:pPr>
            <a:r>
              <a:rPr lang="en-US" dirty="0">
                <a:sym typeface="Wingdings" panose="05000000000000000000" pitchFamily="2" charset="2"/>
              </a:rPr>
              <a:t>Change </a:t>
            </a:r>
            <a:r>
              <a:rPr lang="en-US" dirty="0">
                <a:sym typeface="Wingdings" panose="05000000000000000000" pitchFamily="2" charset="2"/>
                <a:hlinkClick r:id="rId3"/>
              </a:rPr>
              <a:t>Resource Pipeline Status </a:t>
            </a:r>
            <a:r>
              <a:rPr lang="en-US" dirty="0">
                <a:sym typeface="Wingdings" panose="05000000000000000000" pitchFamily="2" charset="2"/>
              </a:rPr>
              <a:t>from </a:t>
            </a:r>
            <a:br>
              <a:rPr lang="en-US" dirty="0">
                <a:sym typeface="Wingdings" panose="05000000000000000000" pitchFamily="2" charset="2"/>
              </a:rPr>
            </a:br>
            <a:r>
              <a:rPr lang="en-US" dirty="0">
                <a:sym typeface="Wingdings" panose="05000000000000000000" pitchFamily="2" charset="2"/>
              </a:rPr>
              <a:t>3. Technical Review to 2. Marketing Review</a:t>
            </a:r>
          </a:p>
          <a:p>
            <a:pPr marL="800100" lvl="1" indent="-342900">
              <a:buFont typeface="Arial" panose="020B0604020202020204" pitchFamily="34" charset="0"/>
              <a:buChar char="•"/>
            </a:pPr>
            <a:endParaRPr lang="en-US" dirty="0">
              <a:sym typeface="Wingdings" panose="05000000000000000000" pitchFamily="2" charset="2"/>
            </a:endParaRPr>
          </a:p>
          <a:p>
            <a:pPr marL="800100" lvl="1" indent="-342900">
              <a:buFont typeface="Arial" panose="020B0604020202020204" pitchFamily="34" charset="0"/>
              <a:buChar char="•"/>
            </a:pPr>
            <a:r>
              <a:rPr lang="en-US" dirty="0">
                <a:sym typeface="Wingdings" panose="05000000000000000000" pitchFamily="2" charset="2"/>
              </a:rPr>
              <a:t>Sends automated email to Kaitlin &amp; Kylie that content is ready for review</a:t>
            </a:r>
            <a:endParaRPr lang="en-US" dirty="0"/>
          </a:p>
        </p:txBody>
      </p:sp>
    </p:spTree>
    <p:extLst>
      <p:ext uri="{BB962C8B-B14F-4D97-AF65-F5344CB8AC3E}">
        <p14:creationId xmlns:p14="http://schemas.microsoft.com/office/powerpoint/2010/main" val="1754017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9DDD0D-54CB-CEA3-0BD7-DB5F45703C63}"/>
              </a:ext>
              <a:ext uri="{C183D7F6-B498-43B3-948B-1728B52AA6E4}">
                <adec:decorative xmlns:adec="http://schemas.microsoft.com/office/drawing/2017/decorative" val="1"/>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68300" cy="23896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5410200" y="6611779"/>
            <a:ext cx="1371600" cy="246221"/>
          </a:xfrm>
          <a:prstGeom prst="rect">
            <a:avLst/>
          </a:prstGeom>
          <a:noFill/>
        </p:spPr>
        <p:txBody>
          <a:bodyPr wrap="square" rtlCol="0">
            <a:spAutoFit/>
          </a:bodyPr>
          <a:lstStyle/>
          <a:p>
            <a:r>
              <a:rPr lang="en-US" sz="1000" dirty="0">
                <a:solidFill>
                  <a:schemeClr val="tx2"/>
                </a:solidFill>
              </a:rPr>
              <a:t>©2025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38" r:id="rId4"/>
    <p:sldLayoutId id="2147483724" r:id="rId5"/>
    <p:sldLayoutId id="2147483735" r:id="rId6"/>
    <p:sldLayoutId id="2147483734" r:id="rId7"/>
    <p:sldLayoutId id="2147483663" r:id="rId8"/>
    <p:sldLayoutId id="2147483729" r:id="rId9"/>
    <p:sldLayoutId id="2147483730" r:id="rId10"/>
    <p:sldLayoutId id="2147483731" r:id="rId11"/>
    <p:sldLayoutId id="2147483727" r:id="rId12"/>
    <p:sldLayoutId id="2147483726" r:id="rId13"/>
    <p:sldLayoutId id="2147483736" r:id="rId14"/>
    <p:sldLayoutId id="2147483739" r:id="rId15"/>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education@ansys.com?subject=Dipole%20Theory%20and%20Simulation%20Resourc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15.xml"/><Relationship Id="rId5" Type="http://schemas.openxmlformats.org/officeDocument/2006/relationships/image" Target="../media/image38.png"/></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7" Type="http://schemas.openxmlformats.org/officeDocument/2006/relationships/image" Target="../media/image42.png"/><Relationship Id="rId2" Type="http://schemas.openxmlformats.org/officeDocument/2006/relationships/image" Target="../media/image26.png"/><Relationship Id="rId1" Type="http://schemas.openxmlformats.org/officeDocument/2006/relationships/slideLayout" Target="../slideLayouts/slideLayout15.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chart" Target="../charts/chart1.xml"/><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26.png"/><Relationship Id="rId16" Type="http://schemas.openxmlformats.org/officeDocument/2006/relationships/image" Target="../media/image57.png"/><Relationship Id="rId1" Type="http://schemas.openxmlformats.org/officeDocument/2006/relationships/slideLayout" Target="../slideLayouts/slideLayout15.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56.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5.png"/></Relationships>
</file>

<file path=ppt/slides/_rels/slide1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image" Target="../media/image7.svg"/><Relationship Id="rId4"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15.xml"/><Relationship Id="rId6" Type="http://schemas.openxmlformats.org/officeDocument/2006/relationships/image" Target="../media/image11.png"/><Relationship Id="rId11" Type="http://schemas.openxmlformats.org/officeDocument/2006/relationships/image" Target="../media/image19.png"/><Relationship Id="rId5" Type="http://schemas.openxmlformats.org/officeDocument/2006/relationships/image" Target="../media/image9.png"/><Relationship Id="rId10" Type="http://schemas.openxmlformats.org/officeDocument/2006/relationships/image" Target="../media/image15.png"/><Relationship Id="rId4" Type="http://schemas.openxmlformats.org/officeDocument/2006/relationships/image" Target="../media/image12.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6.pn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20.jpeg"/><Relationship Id="rId5" Type="http://schemas.openxmlformats.org/officeDocument/2006/relationships/image" Target="../media/image19.svg"/><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1" Type="http://schemas.openxmlformats.org/officeDocument/2006/relationships/slideLayout" Target="../slideLayouts/slideLayout15.xml"/><Relationship Id="rId6" Type="http://schemas.openxmlformats.org/officeDocument/2006/relationships/image" Target="../media/image25.jpeg"/><Relationship Id="rId5" Type="http://schemas.openxmlformats.org/officeDocument/2006/relationships/image" Target="../media/image21.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7" Type="http://schemas.openxmlformats.org/officeDocument/2006/relationships/image" Target="../media/image36.png"/><Relationship Id="rId2" Type="http://schemas.openxmlformats.org/officeDocument/2006/relationships/image" Target="../media/image26.png"/><Relationship Id="rId1" Type="http://schemas.openxmlformats.org/officeDocument/2006/relationships/slideLayout" Target="../slideLayouts/slideLayout1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601663" y="914400"/>
            <a:ext cx="6942137" cy="1449388"/>
          </a:xfrm>
        </p:spPr>
        <p:txBody>
          <a:bodyPr>
            <a:normAutofit/>
          </a:bodyPr>
          <a:lstStyle/>
          <a:p>
            <a:r>
              <a:rPr lang="en-GB" dirty="0"/>
              <a:t>Electrical Machines Fundamentals: Electromotive Force Analysis in Depth</a:t>
            </a:r>
          </a:p>
          <a:p>
            <a:endParaRPr lang="en-US" dirty="0"/>
          </a:p>
        </p:txBody>
      </p:sp>
      <p:sp>
        <p:nvSpPr>
          <p:cNvPr id="4" name="Text Placeholder 2">
            <a:extLst>
              <a:ext uri="{FF2B5EF4-FFF2-40B4-BE49-F238E27FC236}">
                <a16:creationId xmlns:a16="http://schemas.microsoft.com/office/drawing/2014/main" id="{9F611659-6201-0BA9-299C-D946D86240DB}"/>
              </a:ext>
            </a:extLst>
          </p:cNvPr>
          <p:cNvSpPr>
            <a:spLocks noGrp="1"/>
          </p:cNvSpPr>
          <p:nvPr>
            <p:ph type="body" sz="quarter" idx="12"/>
          </p:nvPr>
        </p:nvSpPr>
        <p:spPr>
          <a:xfrm>
            <a:off x="601663" y="2667000"/>
            <a:ext cx="6841356" cy="1827213"/>
          </a:xfrm>
        </p:spPr>
        <p:txBody>
          <a:bodyPr>
            <a:normAutofit/>
          </a:bodyPr>
          <a:lstStyle/>
          <a:p>
            <a:pPr>
              <a:lnSpc>
                <a:spcPct val="110000"/>
              </a:lnSpc>
            </a:pPr>
            <a:r>
              <a:rPr lang="en-US" sz="1600" b="1" dirty="0">
                <a:solidFill>
                  <a:schemeClr val="tx1"/>
                </a:solidFill>
                <a:latin typeface="Calibri"/>
                <a:cs typeface="Calibri"/>
              </a:rPr>
              <a:t>Developed and curated by the Ansys Education Team</a:t>
            </a:r>
            <a:endParaRPr lang="en-US" sz="1600" b="1" u="sng" dirty="0">
              <a:solidFill>
                <a:schemeClr val="tx1"/>
              </a:solidFill>
            </a:endParaRPr>
          </a:p>
          <a:p>
            <a:pPr>
              <a:lnSpc>
                <a:spcPct val="110000"/>
              </a:lnSpc>
            </a:pPr>
            <a:endParaRPr lang="el-GR" sz="1600" dirty="0">
              <a:solidFill>
                <a:schemeClr val="tx1"/>
              </a:solidFill>
            </a:endParaRPr>
          </a:p>
          <a:p>
            <a:pPr>
              <a:lnSpc>
                <a:spcPct val="110000"/>
              </a:lnSpc>
            </a:pPr>
            <a:r>
              <a:rPr lang="en-US" sz="1600" dirty="0">
                <a:solidFill>
                  <a:schemeClr val="tx1"/>
                </a:solidFill>
              </a:rPr>
              <a:t>Angelos Fragkos, Dimitris </a:t>
            </a:r>
            <a:r>
              <a:rPr lang="en-US" sz="1600" dirty="0" err="1">
                <a:solidFill>
                  <a:schemeClr val="tx1"/>
                </a:solidFill>
              </a:rPr>
              <a:t>Tzagkas</a:t>
            </a:r>
            <a:endParaRPr lang="en-US" sz="1600" dirty="0">
              <a:solidFill>
                <a:schemeClr val="tx1"/>
              </a:solidFill>
            </a:endParaRPr>
          </a:p>
          <a:p>
            <a:pPr>
              <a:lnSpc>
                <a:spcPct val="110000"/>
              </a:lnSpc>
            </a:pPr>
            <a:r>
              <a:rPr lang="en-US" sz="1600" dirty="0">
                <a:latin typeface="Calibri"/>
                <a:cs typeface="Calibri"/>
                <a:hlinkClick r:id="rId3"/>
              </a:rPr>
              <a:t>education@ansys.com</a:t>
            </a:r>
            <a:endParaRPr lang="en-US" sz="1050" dirty="0">
              <a:solidFill>
                <a:schemeClr val="accent3"/>
              </a:solidFill>
            </a:endParaRPr>
          </a:p>
        </p:txBody>
      </p:sp>
    </p:spTree>
    <p:extLst>
      <p:ext uri="{BB962C8B-B14F-4D97-AF65-F5344CB8AC3E}">
        <p14:creationId xmlns:p14="http://schemas.microsoft.com/office/powerpoint/2010/main" val="4066829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57725-CD6D-EC9C-DA2D-09530DBF1B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006EE2-80BA-2EF7-CA6A-16144C831FE8}"/>
              </a:ext>
            </a:extLst>
          </p:cNvPr>
          <p:cNvSpPr>
            <a:spLocks noGrp="1"/>
          </p:cNvSpPr>
          <p:nvPr>
            <p:ph type="title"/>
          </p:nvPr>
        </p:nvSpPr>
        <p:spPr/>
        <p:txBody>
          <a:bodyPr/>
          <a:lstStyle/>
          <a:p>
            <a:r>
              <a:rPr lang="en-GB" dirty="0"/>
              <a:t>EMF: Reference Frame</a:t>
            </a:r>
            <a:endParaRPr lang="en-US" dirty="0"/>
          </a:p>
        </p:txBody>
      </p:sp>
      <p:sp>
        <p:nvSpPr>
          <p:cNvPr id="5" name="AutoShape 2" descr="{\displaystyle \mathbf {J} }">
            <a:extLst>
              <a:ext uri="{FF2B5EF4-FFF2-40B4-BE49-F238E27FC236}">
                <a16:creationId xmlns:a16="http://schemas.microsoft.com/office/drawing/2014/main" id="{CF3D7F7E-C6B7-9725-8168-0562438252DC}"/>
              </a:ext>
            </a:extLst>
          </p:cNvPr>
          <p:cNvSpPr>
            <a:spLocks noChangeAspect="1" noChangeArrowheads="1"/>
          </p:cNvSpPr>
          <p:nvPr/>
        </p:nvSpPr>
        <p:spPr bwMode="auto">
          <a:xfrm>
            <a:off x="4633913"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Content Placeholder 2">
            <a:extLst>
              <a:ext uri="{FF2B5EF4-FFF2-40B4-BE49-F238E27FC236}">
                <a16:creationId xmlns:a16="http://schemas.microsoft.com/office/drawing/2014/main" id="{E3B634CB-6155-71C2-8AD5-9FE7D99A4CED}"/>
              </a:ext>
            </a:extLst>
          </p:cNvPr>
          <p:cNvSpPr txBox="1">
            <a:spLocks/>
          </p:cNvSpPr>
          <p:nvPr/>
        </p:nvSpPr>
        <p:spPr>
          <a:xfrm>
            <a:off x="479376" y="1801894"/>
            <a:ext cx="11631096" cy="119184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t>E.g.</a:t>
            </a:r>
            <a:r>
              <a:rPr lang="en-GB" sz="1800" dirty="0">
                <a:sym typeface="Wingdings" panose="05000000000000000000" pitchFamily="2" charset="2"/>
              </a:rPr>
              <a:t> In the first experiment, if you are an observer at a charge’s reference frame (on the wire loop) you have 0 velocity, but you experience a time-varying magnetic field. This results in an induced electric field, as described by faraday’s law and results remain the same✔️(relativity in electromagnetism)</a:t>
            </a:r>
            <a:endParaRPr lang="en-US" sz="1800" dirty="0"/>
          </a:p>
        </p:txBody>
      </p:sp>
      <p:sp>
        <p:nvSpPr>
          <p:cNvPr id="11" name="TextBox 10">
            <a:extLst>
              <a:ext uri="{FF2B5EF4-FFF2-40B4-BE49-F238E27FC236}">
                <a16:creationId xmlns:a16="http://schemas.microsoft.com/office/drawing/2014/main" id="{DF9F53C7-CB3B-4D77-BB0B-6D374D4C498E}"/>
              </a:ext>
            </a:extLst>
          </p:cNvPr>
          <p:cNvSpPr txBox="1"/>
          <p:nvPr/>
        </p:nvSpPr>
        <p:spPr>
          <a:xfrm>
            <a:off x="479376" y="764704"/>
            <a:ext cx="11535072" cy="646331"/>
          </a:xfrm>
          <a:prstGeom prst="rect">
            <a:avLst/>
          </a:prstGeom>
          <a:noFill/>
        </p:spPr>
        <p:txBody>
          <a:bodyPr wrap="square">
            <a:spAutoFit/>
          </a:bodyPr>
          <a:lstStyle/>
          <a:p>
            <a:r>
              <a:rPr lang="en-GB" dirty="0">
                <a:latin typeface="Calibri "/>
                <a:ea typeface="Calibri Light" panose="020F0302020204030204" pitchFamily="34" charset="0"/>
                <a:cs typeface="Calibri Light" panose="020F0302020204030204" pitchFamily="34" charset="0"/>
                <a:sym typeface="Open Sans"/>
              </a:rPr>
              <a:t>T</a:t>
            </a:r>
            <a:r>
              <a:rPr lang="en-GB" sz="1800" dirty="0">
                <a:latin typeface="Calibri "/>
                <a:ea typeface="Calibri Light" panose="020F0302020204030204" pitchFamily="34" charset="0"/>
                <a:cs typeface="Calibri Light" panose="020F0302020204030204" pitchFamily="34" charset="0"/>
                <a:sym typeface="Open Sans"/>
              </a:rPr>
              <a:t>he force responsible for developing EMF depends on the observer’s frame of reference (whether it is magnetic or electric). However, the physical outcome the </a:t>
            </a:r>
            <a:r>
              <a:rPr lang="en-GB" sz="1800" b="1" dirty="0">
                <a:latin typeface="Calibri "/>
                <a:ea typeface="Calibri Light" panose="020F0302020204030204" pitchFamily="34" charset="0"/>
                <a:cs typeface="Calibri Light" panose="020F0302020204030204" pitchFamily="34" charset="0"/>
                <a:sym typeface="Open Sans"/>
              </a:rPr>
              <a:t>induced voltage </a:t>
            </a:r>
            <a:r>
              <a:rPr lang="en-GB" sz="1800" dirty="0">
                <a:latin typeface="Calibri "/>
                <a:ea typeface="Calibri Light" panose="020F0302020204030204" pitchFamily="34" charset="0"/>
                <a:cs typeface="Calibri Light" panose="020F0302020204030204" pitchFamily="34" charset="0"/>
                <a:sym typeface="Open Sans"/>
              </a:rPr>
              <a:t>must be the same in all frames.</a:t>
            </a:r>
            <a:endParaRPr lang="en-US" dirty="0">
              <a:latin typeface="Calibri "/>
              <a:ea typeface="Calibri Light" panose="020F0302020204030204" pitchFamily="34" charset="0"/>
              <a:cs typeface="Calibri Light" panose="020F0302020204030204" pitchFamily="34" charset="0"/>
            </a:endParaRPr>
          </a:p>
        </p:txBody>
      </p:sp>
      <p:pic>
        <p:nvPicPr>
          <p:cNvPr id="12" name="Graphic 11" descr="Information outline">
            <a:extLst>
              <a:ext uri="{FF2B5EF4-FFF2-40B4-BE49-F238E27FC236}">
                <a16:creationId xmlns:a16="http://schemas.microsoft.com/office/drawing/2014/main" id="{0E94AD80-6FE5-3420-9DBD-A7172FB5D28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2780" y="810806"/>
            <a:ext cx="337150" cy="337150"/>
          </a:xfrm>
          <a:prstGeom prst="rect">
            <a:avLst/>
          </a:prstGeom>
        </p:spPr>
      </p:pic>
      <p:graphicFrame>
        <p:nvGraphicFramePr>
          <p:cNvPr id="13" name="Table 12">
            <a:extLst>
              <a:ext uri="{FF2B5EF4-FFF2-40B4-BE49-F238E27FC236}">
                <a16:creationId xmlns:a16="http://schemas.microsoft.com/office/drawing/2014/main" id="{0D278E3E-8593-0159-E0C1-6A5C5CC4917D}"/>
              </a:ext>
            </a:extLst>
          </p:cNvPr>
          <p:cNvGraphicFramePr>
            <a:graphicFrameLocks noGrp="1"/>
          </p:cNvGraphicFramePr>
          <p:nvPr/>
        </p:nvGraphicFramePr>
        <p:xfrm>
          <a:off x="1559496" y="2825164"/>
          <a:ext cx="8712968" cy="2435954"/>
        </p:xfrm>
        <a:graphic>
          <a:graphicData uri="http://schemas.openxmlformats.org/drawingml/2006/table">
            <a:tbl>
              <a:tblPr firstRow="1" bandRow="1">
                <a:tableStyleId>{7DF18680-E054-41AD-8BC1-D1AEF772440D}</a:tableStyleId>
              </a:tblPr>
              <a:tblGrid>
                <a:gridCol w="3240360">
                  <a:extLst>
                    <a:ext uri="{9D8B030D-6E8A-4147-A177-3AD203B41FA5}">
                      <a16:colId xmlns:a16="http://schemas.microsoft.com/office/drawing/2014/main" val="2355485269"/>
                    </a:ext>
                  </a:extLst>
                </a:gridCol>
                <a:gridCol w="2664296">
                  <a:extLst>
                    <a:ext uri="{9D8B030D-6E8A-4147-A177-3AD203B41FA5}">
                      <a16:colId xmlns:a16="http://schemas.microsoft.com/office/drawing/2014/main" val="4121532061"/>
                    </a:ext>
                  </a:extLst>
                </a:gridCol>
                <a:gridCol w="2808312">
                  <a:extLst>
                    <a:ext uri="{9D8B030D-6E8A-4147-A177-3AD203B41FA5}">
                      <a16:colId xmlns:a16="http://schemas.microsoft.com/office/drawing/2014/main" val="1006434709"/>
                    </a:ext>
                  </a:extLst>
                </a:gridCol>
              </a:tblGrid>
              <a:tr h="993235">
                <a:tc>
                  <a:txBody>
                    <a:bodyPr/>
                    <a:lstStyle/>
                    <a:p>
                      <a:pPr algn="ctr"/>
                      <a:r>
                        <a:rPr lang="en-GB" b="1"/>
                        <a:t>Reference Frame</a:t>
                      </a:r>
                    </a:p>
                  </a:txBody>
                  <a:tcPr anchor="ctr"/>
                </a:tc>
                <a:tc>
                  <a:txBody>
                    <a:bodyPr/>
                    <a:lstStyle/>
                    <a:p>
                      <a:pPr algn="ctr"/>
                      <a:r>
                        <a:rPr lang="en-GB"/>
                        <a:t>First Experiment</a:t>
                      </a:r>
                    </a:p>
                    <a:p>
                      <a:pPr algn="ctr"/>
                      <a:r>
                        <a:rPr lang="en-GB" b="1"/>
                        <a:t>Force responsible for EMF</a:t>
                      </a:r>
                    </a:p>
                  </a:txBody>
                  <a:tcPr anchor="ctr"/>
                </a:tc>
                <a:tc>
                  <a:txBody>
                    <a:bodyPr/>
                    <a:lstStyle/>
                    <a:p>
                      <a:pPr algn="ctr"/>
                      <a:r>
                        <a:rPr lang="en-GB"/>
                        <a:t>Second Experiment</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b="1"/>
                        <a:t>Force responsible for EMF</a:t>
                      </a:r>
                    </a:p>
                  </a:txBody>
                  <a:tcPr anchor="ctr"/>
                </a:tc>
                <a:extLst>
                  <a:ext uri="{0D108BD9-81ED-4DB2-BD59-A6C34878D82A}">
                    <a16:rowId xmlns:a16="http://schemas.microsoft.com/office/drawing/2014/main" val="673170865"/>
                  </a:ext>
                </a:extLst>
              </a:tr>
              <a:tr h="491738">
                <a:tc>
                  <a:txBody>
                    <a:bodyPr/>
                    <a:lstStyle/>
                    <a:p>
                      <a:pPr algn="ctr"/>
                      <a:r>
                        <a:rPr lang="en-GB" b="1"/>
                        <a:t>Lab Observer</a:t>
                      </a:r>
                    </a:p>
                  </a:txBody>
                  <a:tcPr anchor="ctr"/>
                </a:tc>
                <a:tc>
                  <a:txBody>
                    <a:bodyPr/>
                    <a:lstStyle/>
                    <a:p>
                      <a:pPr algn="ctr"/>
                      <a:r>
                        <a:rPr lang="en-GB"/>
                        <a:t>Magnetic</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t>Induced Electric</a:t>
                      </a:r>
                    </a:p>
                  </a:txBody>
                  <a:tcPr anchor="ctr"/>
                </a:tc>
                <a:extLst>
                  <a:ext uri="{0D108BD9-81ED-4DB2-BD59-A6C34878D82A}">
                    <a16:rowId xmlns:a16="http://schemas.microsoft.com/office/drawing/2014/main" val="3407452709"/>
                  </a:ext>
                </a:extLst>
              </a:tr>
              <a:tr h="459243">
                <a:tc>
                  <a:txBody>
                    <a:bodyPr/>
                    <a:lstStyle/>
                    <a:p>
                      <a:pPr algn="ctr"/>
                      <a:r>
                        <a:rPr lang="en-GB" b="1"/>
                        <a:t>Observer on the wire loop</a:t>
                      </a:r>
                    </a:p>
                  </a:txBody>
                  <a:tcPr anchor="ctr"/>
                </a:tc>
                <a:tc>
                  <a:txBody>
                    <a:bodyPr/>
                    <a:lstStyle/>
                    <a:p>
                      <a:pPr algn="ctr"/>
                      <a:r>
                        <a:rPr lang="en-GB"/>
                        <a:t>Induced Electric</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t>Induced Electric</a:t>
                      </a:r>
                    </a:p>
                  </a:txBody>
                  <a:tcPr anchor="ctr"/>
                </a:tc>
                <a:extLst>
                  <a:ext uri="{0D108BD9-81ED-4DB2-BD59-A6C34878D82A}">
                    <a16:rowId xmlns:a16="http://schemas.microsoft.com/office/drawing/2014/main" val="1189230902"/>
                  </a:ext>
                </a:extLst>
              </a:tr>
              <a:tr h="491738">
                <a:tc>
                  <a:txBody>
                    <a:bodyPr/>
                    <a:lstStyle/>
                    <a:p>
                      <a:pPr algn="ctr"/>
                      <a:r>
                        <a:rPr lang="en-GB" b="1"/>
                        <a:t>Observer on the magnets</a:t>
                      </a:r>
                    </a:p>
                  </a:txBody>
                  <a:tcPr anchor="ctr"/>
                </a:tc>
                <a:tc>
                  <a:txBody>
                    <a:bodyPr/>
                    <a:lstStyle/>
                    <a:p>
                      <a:pPr algn="ctr"/>
                      <a:r>
                        <a:rPr lang="en-GB"/>
                        <a:t>Magnetic</a:t>
                      </a:r>
                    </a:p>
                  </a:txBody>
                  <a:tcPr anchor="ctr"/>
                </a:tc>
                <a:tc>
                  <a:txBody>
                    <a:bodyPr/>
                    <a:lstStyle/>
                    <a:p>
                      <a:pPr algn="ctr"/>
                      <a:r>
                        <a:rPr lang="en-GB"/>
                        <a:t>Magnetic</a:t>
                      </a:r>
                    </a:p>
                  </a:txBody>
                  <a:tcPr anchor="ctr"/>
                </a:tc>
                <a:extLst>
                  <a:ext uri="{0D108BD9-81ED-4DB2-BD59-A6C34878D82A}">
                    <a16:rowId xmlns:a16="http://schemas.microsoft.com/office/drawing/2014/main" val="2706599971"/>
                  </a:ext>
                </a:extLst>
              </a:tr>
            </a:tbl>
          </a:graphicData>
        </a:graphic>
      </p:graphicFrame>
      <p:sp>
        <p:nvSpPr>
          <p:cNvPr id="15" name="TextBox 14">
            <a:extLst>
              <a:ext uri="{FF2B5EF4-FFF2-40B4-BE49-F238E27FC236}">
                <a16:creationId xmlns:a16="http://schemas.microsoft.com/office/drawing/2014/main" id="{F79D5567-BEE6-F230-2BDE-8E96ED32EDE9}"/>
              </a:ext>
            </a:extLst>
          </p:cNvPr>
          <p:cNvSpPr txBox="1"/>
          <p:nvPr/>
        </p:nvSpPr>
        <p:spPr>
          <a:xfrm>
            <a:off x="81528" y="1801894"/>
            <a:ext cx="6095114" cy="369332"/>
          </a:xfrm>
          <a:prstGeom prst="rect">
            <a:avLst/>
          </a:prstGeom>
          <a:noFill/>
        </p:spPr>
        <p:txBody>
          <a:bodyPr wrap="square">
            <a:spAutoFit/>
          </a:bodyPr>
          <a:lstStyle/>
          <a:p>
            <a:r>
              <a:rPr lang="en-GB" sz="1800"/>
              <a:t>💡</a:t>
            </a:r>
            <a:endParaRPr lang="en-GB"/>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82935106-75D7-0A17-A8C2-4CA5CD0C5BAA}"/>
                  </a:ext>
                </a:extLst>
              </p:cNvPr>
              <p:cNvSpPr txBox="1"/>
              <p:nvPr/>
            </p:nvSpPr>
            <p:spPr>
              <a:xfrm>
                <a:off x="590124" y="5445224"/>
                <a:ext cx="11362597" cy="768287"/>
              </a:xfrm>
              <a:prstGeom prst="rect">
                <a:avLst/>
              </a:prstGeom>
              <a:noFill/>
            </p:spPr>
            <p:txBody>
              <a:bodyPr wrap="square">
                <a:spAutoFit/>
              </a:bodyPr>
              <a:lstStyle/>
              <a:p>
                <a:r>
                  <a:rPr lang="en-GB" dirty="0"/>
                  <a:t>In all the above scenarios, the EMF follows the same rule: </a:t>
                </a:r>
                <a14:m>
                  <m:oMath xmlns:m="http://schemas.openxmlformats.org/officeDocument/2006/math">
                    <m:r>
                      <a:rPr lang="el-GR" sz="1800" b="0" i="1" smtClean="0">
                        <a:latin typeface="Cambria Math" panose="02040503050406030204" pitchFamily="18" charset="0"/>
                      </a:rPr>
                      <m:t>𝜀</m:t>
                    </m:r>
                    <m:r>
                      <a:rPr lang="el-GR" sz="1800" b="0" i="1" smtClean="0">
                        <a:latin typeface="Cambria Math" panose="02040503050406030204" pitchFamily="18" charset="0"/>
                      </a:rPr>
                      <m:t>=−</m:t>
                    </m:r>
                    <m:f>
                      <m:fPr>
                        <m:ctrlPr>
                          <a:rPr lang="en-GB" sz="1800" i="1" smtClean="0">
                            <a:latin typeface="Cambria Math" panose="02040503050406030204" pitchFamily="18" charset="0"/>
                          </a:rPr>
                        </m:ctrlPr>
                      </m:fPr>
                      <m:num>
                        <m:r>
                          <a:rPr lang="en-GB" sz="1800" i="1" smtClean="0">
                            <a:latin typeface="Cambria Math" panose="02040503050406030204" pitchFamily="18" charset="0"/>
                          </a:rPr>
                          <m:t>𝑑</m:t>
                        </m:r>
                        <m:r>
                          <a:rPr lang="el-GR" sz="1800" b="0" i="1" smtClean="0">
                            <a:latin typeface="Cambria Math" panose="02040503050406030204" pitchFamily="18" charset="0"/>
                          </a:rPr>
                          <m:t>𝜑</m:t>
                        </m:r>
                      </m:num>
                      <m:den>
                        <m:r>
                          <a:rPr lang="en-GB" sz="1800" i="1" smtClean="0">
                            <a:latin typeface="Cambria Math" panose="02040503050406030204" pitchFamily="18" charset="0"/>
                          </a:rPr>
                          <m:t>𝑑</m:t>
                        </m:r>
                        <m:r>
                          <a:rPr lang="en-GB" sz="1800" b="0" i="1" smtClean="0">
                            <a:latin typeface="Cambria Math" panose="02040503050406030204" pitchFamily="18" charset="0"/>
                          </a:rPr>
                          <m:t>𝑡</m:t>
                        </m:r>
                      </m:den>
                    </m:f>
                  </m:oMath>
                </a14:m>
                <a:r>
                  <a:rPr lang="en-GB" dirty="0"/>
                  <a:t>, whether it is called Faraday’s law or flux role for motional EMF.</a:t>
                </a:r>
              </a:p>
            </p:txBody>
          </p:sp>
        </mc:Choice>
        <mc:Fallback xmlns="">
          <p:sp>
            <p:nvSpPr>
              <p:cNvPr id="17" name="TextBox 16">
                <a:extLst>
                  <a:ext uri="{FF2B5EF4-FFF2-40B4-BE49-F238E27FC236}">
                    <a16:creationId xmlns:a16="http://schemas.microsoft.com/office/drawing/2014/main" id="{82935106-75D7-0A17-A8C2-4CA5CD0C5BAA}"/>
                  </a:ext>
                </a:extLst>
              </p:cNvPr>
              <p:cNvSpPr txBox="1">
                <a:spLocks noRot="1" noChangeAspect="1" noMove="1" noResize="1" noEditPoints="1" noAdjustHandles="1" noChangeArrowheads="1" noChangeShapeType="1" noTextEdit="1"/>
              </p:cNvSpPr>
              <p:nvPr/>
            </p:nvSpPr>
            <p:spPr>
              <a:xfrm>
                <a:off x="590124" y="5445224"/>
                <a:ext cx="11362597" cy="768287"/>
              </a:xfrm>
              <a:prstGeom prst="rect">
                <a:avLst/>
              </a:prstGeom>
              <a:blipFill>
                <a:blip r:embed="rId5"/>
                <a:stretch>
                  <a:fillRect l="-483" b="-11905"/>
                </a:stretch>
              </a:blipFill>
            </p:spPr>
            <p:txBody>
              <a:bodyPr/>
              <a:lstStyle/>
              <a:p>
                <a:r>
                  <a:rPr lang="en-US">
                    <a:noFill/>
                  </a:rPr>
                  <a:t> </a:t>
                </a:r>
              </a:p>
            </p:txBody>
          </p:sp>
        </mc:Fallback>
      </mc:AlternateContent>
      <p:sp>
        <p:nvSpPr>
          <p:cNvPr id="18" name="TextBox 17">
            <a:extLst>
              <a:ext uri="{FF2B5EF4-FFF2-40B4-BE49-F238E27FC236}">
                <a16:creationId xmlns:a16="http://schemas.microsoft.com/office/drawing/2014/main" id="{49A20815-26AD-7A22-6455-183E255B7392}"/>
              </a:ext>
            </a:extLst>
          </p:cNvPr>
          <p:cNvSpPr txBox="1"/>
          <p:nvPr/>
        </p:nvSpPr>
        <p:spPr>
          <a:xfrm>
            <a:off x="239278" y="5474533"/>
            <a:ext cx="350847" cy="400110"/>
          </a:xfrm>
          <a:prstGeom prst="rect">
            <a:avLst/>
          </a:prstGeom>
          <a:noFill/>
        </p:spPr>
        <p:txBody>
          <a:bodyPr wrap="square">
            <a:spAutoFit/>
          </a:bodyPr>
          <a:lstStyle/>
          <a:p>
            <a:pPr>
              <a:buClr>
                <a:schemeClr val="accent1"/>
              </a:buClr>
              <a:buFont typeface="Wingdings" panose="05000000000000000000" pitchFamily="2" charset="2"/>
              <a:buChar char="Ø"/>
            </a:pPr>
            <a:r>
              <a:rPr lang="en-GB" sz="2000">
                <a:solidFill>
                  <a:schemeClr val="bg1"/>
                </a:solidFill>
              </a:rPr>
              <a:t>.</a:t>
            </a:r>
            <a:endParaRPr lang="en-US" sz="2000">
              <a:solidFill>
                <a:schemeClr val="bg1"/>
              </a:solidFill>
            </a:endParaRPr>
          </a:p>
        </p:txBody>
      </p:sp>
    </p:spTree>
    <p:extLst>
      <p:ext uri="{BB962C8B-B14F-4D97-AF65-F5344CB8AC3E}">
        <p14:creationId xmlns:p14="http://schemas.microsoft.com/office/powerpoint/2010/main" val="3922095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2C17E-5655-104F-C830-3B88B414C92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9147515-4FC7-3CC3-657C-8C3C032359D2}"/>
              </a:ext>
            </a:extLst>
          </p:cNvPr>
          <p:cNvSpPr>
            <a:spLocks noGrp="1"/>
          </p:cNvSpPr>
          <p:nvPr>
            <p:ph idx="1"/>
          </p:nvPr>
        </p:nvSpPr>
        <p:spPr>
          <a:xfrm>
            <a:off x="609600" y="645017"/>
            <a:ext cx="11089232" cy="662212"/>
          </a:xfrm>
        </p:spPr>
        <p:txBody>
          <a:bodyPr>
            <a:noAutofit/>
          </a:bodyPr>
          <a:lstStyle/>
          <a:p>
            <a:pPr marL="0" indent="0">
              <a:buNone/>
            </a:pPr>
            <a:r>
              <a:rPr lang="en-GB" sz="2000"/>
              <a:t>The theoretical motional EMF should be calculated when the loop is rotating. This will be done by calculating the Lorentz force’s integral in every part of the loop. </a:t>
            </a:r>
            <a:endParaRPr lang="en-US"/>
          </a:p>
        </p:txBody>
      </p:sp>
      <p:sp>
        <p:nvSpPr>
          <p:cNvPr id="2" name="Title 1">
            <a:extLst>
              <a:ext uri="{FF2B5EF4-FFF2-40B4-BE49-F238E27FC236}">
                <a16:creationId xmlns:a16="http://schemas.microsoft.com/office/drawing/2014/main" id="{A655699F-B598-116A-E03D-F415895326F2}"/>
              </a:ext>
            </a:extLst>
          </p:cNvPr>
          <p:cNvSpPr>
            <a:spLocks noGrp="1"/>
          </p:cNvSpPr>
          <p:nvPr>
            <p:ph type="title"/>
          </p:nvPr>
        </p:nvSpPr>
        <p:spPr/>
        <p:txBody>
          <a:bodyPr/>
          <a:lstStyle/>
          <a:p>
            <a:r>
              <a:rPr lang="en-GB" dirty="0"/>
              <a:t>EMF: Calculations</a:t>
            </a:r>
            <a:endParaRPr lang="en-US" dirty="0"/>
          </a:p>
        </p:txBody>
      </p:sp>
      <p:sp>
        <p:nvSpPr>
          <p:cNvPr id="5" name="AutoShape 2" descr="{\displaystyle \mathbf {J} }">
            <a:extLst>
              <a:ext uri="{FF2B5EF4-FFF2-40B4-BE49-F238E27FC236}">
                <a16:creationId xmlns:a16="http://schemas.microsoft.com/office/drawing/2014/main" id="{87F857DB-60A5-6F6F-4661-4F6CE7AAADA5}"/>
              </a:ext>
            </a:extLst>
          </p:cNvPr>
          <p:cNvSpPr>
            <a:spLocks noChangeAspect="1" noChangeArrowheads="1"/>
          </p:cNvSpPr>
          <p:nvPr/>
        </p:nvSpPr>
        <p:spPr bwMode="auto">
          <a:xfrm>
            <a:off x="4633913"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Content Placeholder 2">
            <a:extLst>
              <a:ext uri="{FF2B5EF4-FFF2-40B4-BE49-F238E27FC236}">
                <a16:creationId xmlns:a16="http://schemas.microsoft.com/office/drawing/2014/main" id="{29512905-2DD5-E1BD-7A58-89B0EFB2B411}"/>
              </a:ext>
            </a:extLst>
          </p:cNvPr>
          <p:cNvSpPr txBox="1">
            <a:spLocks/>
          </p:cNvSpPr>
          <p:nvPr/>
        </p:nvSpPr>
        <p:spPr>
          <a:xfrm>
            <a:off x="3226568" y="1872425"/>
            <a:ext cx="8965432" cy="1237524"/>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For the ab: In this segment, the velocity of the wire is tangential to the path of rotation, while the magnetic field B points to the right , as shown in Figure 1. The quantity v x B points into the page, which is the same direction as segment ab. Therefore, the induced voltage on this segment of the wire is:</a:t>
            </a:r>
          </a:p>
        </p:txBody>
      </p:sp>
      <p:sp>
        <p:nvSpPr>
          <p:cNvPr id="50" name="TextBox 49">
            <a:extLst>
              <a:ext uri="{FF2B5EF4-FFF2-40B4-BE49-F238E27FC236}">
                <a16:creationId xmlns:a16="http://schemas.microsoft.com/office/drawing/2014/main" id="{C9EA18EB-CEE4-0E60-7B02-3FC3EAAEC6F7}"/>
              </a:ext>
            </a:extLst>
          </p:cNvPr>
          <p:cNvSpPr txBox="1"/>
          <p:nvPr/>
        </p:nvSpPr>
        <p:spPr>
          <a:xfrm>
            <a:off x="5556793" y="1386493"/>
            <a:ext cx="350847" cy="400110"/>
          </a:xfrm>
          <a:prstGeom prst="rect">
            <a:avLst/>
          </a:prstGeom>
          <a:noFill/>
        </p:spPr>
        <p:txBody>
          <a:bodyPr wrap="square">
            <a:spAutoFit/>
          </a:bodyPr>
          <a:lstStyle/>
          <a:p>
            <a:pPr>
              <a:buClr>
                <a:schemeClr val="accent1"/>
              </a:buClr>
              <a:buFont typeface="Wingdings" panose="05000000000000000000" pitchFamily="2" charset="2"/>
              <a:buChar char="Ø"/>
            </a:pPr>
            <a:r>
              <a:rPr lang="en-GB" sz="2000">
                <a:solidFill>
                  <a:schemeClr val="bg1"/>
                </a:solidFill>
              </a:rPr>
              <a:t>.</a:t>
            </a:r>
            <a:endParaRPr lang="en-US" sz="2000">
              <a:solidFill>
                <a:schemeClr val="bg1"/>
              </a:solidFill>
            </a:endParaRPr>
          </a:p>
        </p:txBody>
      </p:sp>
      <p:sp>
        <p:nvSpPr>
          <p:cNvPr id="109" name="Content Placeholder 2">
            <a:extLst>
              <a:ext uri="{FF2B5EF4-FFF2-40B4-BE49-F238E27FC236}">
                <a16:creationId xmlns:a16="http://schemas.microsoft.com/office/drawing/2014/main" id="{D9DB7CE4-8D01-9055-9231-0E34B319FF49}"/>
              </a:ext>
            </a:extLst>
          </p:cNvPr>
          <p:cNvSpPr txBox="1">
            <a:spLocks/>
          </p:cNvSpPr>
          <p:nvPr/>
        </p:nvSpPr>
        <p:spPr>
          <a:xfrm>
            <a:off x="-19763" y="3365254"/>
            <a:ext cx="3809250" cy="576000"/>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500" i="1"/>
              <a:t>Experiment 1:</a:t>
            </a:r>
            <a:br>
              <a:rPr lang="en-US" sz="1500" i="1"/>
            </a:br>
            <a:r>
              <a:rPr lang="en-US" sz="1500" i="1"/>
              <a:t>Loop is moving magnets are stationary. </a:t>
            </a:r>
          </a:p>
        </p:txBody>
      </p:sp>
      <p:grpSp>
        <p:nvGrpSpPr>
          <p:cNvPr id="4" name="Group 3">
            <a:extLst>
              <a:ext uri="{FF2B5EF4-FFF2-40B4-BE49-F238E27FC236}">
                <a16:creationId xmlns:a16="http://schemas.microsoft.com/office/drawing/2014/main" id="{2E0FA1B0-C923-AC45-8AB3-2ADA6100386F}"/>
              </a:ext>
            </a:extLst>
          </p:cNvPr>
          <p:cNvGrpSpPr/>
          <p:nvPr/>
        </p:nvGrpSpPr>
        <p:grpSpPr>
          <a:xfrm>
            <a:off x="167762" y="1280657"/>
            <a:ext cx="1978968" cy="2131522"/>
            <a:chOff x="609601" y="2679634"/>
            <a:chExt cx="2803122" cy="2749415"/>
          </a:xfrm>
        </p:grpSpPr>
        <p:grpSp>
          <p:nvGrpSpPr>
            <p:cNvPr id="7" name="Group 6">
              <a:extLst>
                <a:ext uri="{FF2B5EF4-FFF2-40B4-BE49-F238E27FC236}">
                  <a16:creationId xmlns:a16="http://schemas.microsoft.com/office/drawing/2014/main" id="{67B455EC-F003-67AE-57D1-D920C9782A4B}"/>
                </a:ext>
              </a:extLst>
            </p:cNvPr>
            <p:cNvGrpSpPr/>
            <p:nvPr/>
          </p:nvGrpSpPr>
          <p:grpSpPr>
            <a:xfrm>
              <a:off x="609601" y="2679634"/>
              <a:ext cx="2803122" cy="2749415"/>
              <a:chOff x="609601" y="2679634"/>
              <a:chExt cx="2803122" cy="2749415"/>
            </a:xfrm>
          </p:grpSpPr>
          <p:grpSp>
            <p:nvGrpSpPr>
              <p:cNvPr id="27" name="Group 26">
                <a:extLst>
                  <a:ext uri="{FF2B5EF4-FFF2-40B4-BE49-F238E27FC236}">
                    <a16:creationId xmlns:a16="http://schemas.microsoft.com/office/drawing/2014/main" id="{DB0867F1-9D13-7A6D-A3FB-7A494CB53097}"/>
                  </a:ext>
                </a:extLst>
              </p:cNvPr>
              <p:cNvGrpSpPr/>
              <p:nvPr/>
            </p:nvGrpSpPr>
            <p:grpSpPr>
              <a:xfrm>
                <a:off x="609601" y="2685849"/>
                <a:ext cx="2743201" cy="2743200"/>
                <a:chOff x="1376553" y="3150350"/>
                <a:chExt cx="2743201" cy="2743200"/>
              </a:xfrm>
            </p:grpSpPr>
            <p:sp>
              <p:nvSpPr>
                <p:cNvPr id="29" name="Circle: Hollow 28">
                  <a:extLst>
                    <a:ext uri="{FF2B5EF4-FFF2-40B4-BE49-F238E27FC236}">
                      <a16:creationId xmlns:a16="http://schemas.microsoft.com/office/drawing/2014/main" id="{AF106F13-B2D9-8A1F-5D5A-2A6E8F7976F9}"/>
                    </a:ext>
                  </a:extLst>
                </p:cNvPr>
                <p:cNvSpPr/>
                <p:nvPr/>
              </p:nvSpPr>
              <p:spPr>
                <a:xfrm>
                  <a:off x="1376553" y="3150350"/>
                  <a:ext cx="2743200" cy="2741650"/>
                </a:xfrm>
                <a:prstGeom prst="donut">
                  <a:avLst>
                    <a:gd name="adj" fmla="val 21300"/>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Rectangle 29">
                  <a:extLst>
                    <a:ext uri="{FF2B5EF4-FFF2-40B4-BE49-F238E27FC236}">
                      <a16:creationId xmlns:a16="http://schemas.microsoft.com/office/drawing/2014/main" id="{39B3063B-D5DE-63C9-D3CF-04D455EB4017}"/>
                    </a:ext>
                  </a:extLst>
                </p:cNvPr>
                <p:cNvSpPr/>
                <p:nvPr/>
              </p:nvSpPr>
              <p:spPr>
                <a:xfrm>
                  <a:off x="2748154" y="3150350"/>
                  <a:ext cx="1371600" cy="2743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8" name="Picture 27">
                <a:extLst>
                  <a:ext uri="{FF2B5EF4-FFF2-40B4-BE49-F238E27FC236}">
                    <a16:creationId xmlns:a16="http://schemas.microsoft.com/office/drawing/2014/main" id="{0D52C779-1190-A4EF-FFD4-D96E1799027C}"/>
                  </a:ext>
                </a:extLst>
              </p:cNvPr>
              <p:cNvPicPr>
                <a:picLocks noChangeAspect="1"/>
              </p:cNvPicPr>
              <p:nvPr/>
            </p:nvPicPr>
            <p:blipFill>
              <a:blip r:embed="rId2"/>
              <a:srcRect l="50225"/>
              <a:stretch/>
            </p:blipFill>
            <p:spPr>
              <a:xfrm>
                <a:off x="2044987" y="2679634"/>
                <a:ext cx="1367736" cy="2747865"/>
              </a:xfrm>
              <a:prstGeom prst="rect">
                <a:avLst/>
              </a:prstGeom>
            </p:spPr>
          </p:pic>
        </p:grpSp>
        <p:grpSp>
          <p:nvGrpSpPr>
            <p:cNvPr id="11" name="Group 10">
              <a:extLst>
                <a:ext uri="{FF2B5EF4-FFF2-40B4-BE49-F238E27FC236}">
                  <a16:creationId xmlns:a16="http://schemas.microsoft.com/office/drawing/2014/main" id="{52224EEB-64F9-891A-3FE1-F8AC80F39E6B}"/>
                </a:ext>
              </a:extLst>
            </p:cNvPr>
            <p:cNvGrpSpPr/>
            <p:nvPr/>
          </p:nvGrpSpPr>
          <p:grpSpPr>
            <a:xfrm>
              <a:off x="1415680" y="3402265"/>
              <a:ext cx="1232421" cy="1237218"/>
              <a:chOff x="3024885" y="2394180"/>
              <a:chExt cx="1232421" cy="1237218"/>
            </a:xfrm>
          </p:grpSpPr>
          <p:grpSp>
            <p:nvGrpSpPr>
              <p:cNvPr id="12" name="Group 11">
                <a:extLst>
                  <a:ext uri="{FF2B5EF4-FFF2-40B4-BE49-F238E27FC236}">
                    <a16:creationId xmlns:a16="http://schemas.microsoft.com/office/drawing/2014/main" id="{A06C56F5-CFE7-55AE-7885-A15F8817F371}"/>
                  </a:ext>
                </a:extLst>
              </p:cNvPr>
              <p:cNvGrpSpPr/>
              <p:nvPr/>
            </p:nvGrpSpPr>
            <p:grpSpPr>
              <a:xfrm>
                <a:off x="3024885" y="2479270"/>
                <a:ext cx="1232421" cy="1152128"/>
                <a:chOff x="3031517" y="2479270"/>
                <a:chExt cx="1232421" cy="1152128"/>
              </a:xfrm>
            </p:grpSpPr>
            <p:grpSp>
              <p:nvGrpSpPr>
                <p:cNvPr id="15" name="Group 14">
                  <a:extLst>
                    <a:ext uri="{FF2B5EF4-FFF2-40B4-BE49-F238E27FC236}">
                      <a16:creationId xmlns:a16="http://schemas.microsoft.com/office/drawing/2014/main" id="{0B9C5EE2-9490-5E44-6CE4-AE239BCBE92E}"/>
                    </a:ext>
                  </a:extLst>
                </p:cNvPr>
                <p:cNvGrpSpPr/>
                <p:nvPr/>
              </p:nvGrpSpPr>
              <p:grpSpPr>
                <a:xfrm>
                  <a:off x="3046336" y="2482998"/>
                  <a:ext cx="1146491" cy="1148400"/>
                  <a:chOff x="7253764" y="2535322"/>
                  <a:chExt cx="1146491" cy="1148400"/>
                </a:xfrm>
              </p:grpSpPr>
              <p:sp>
                <p:nvSpPr>
                  <p:cNvPr id="23" name="Oval 22">
                    <a:extLst>
                      <a:ext uri="{FF2B5EF4-FFF2-40B4-BE49-F238E27FC236}">
                        <a16:creationId xmlns:a16="http://schemas.microsoft.com/office/drawing/2014/main" id="{A7A1713A-2865-463B-D084-818EB57334FA}"/>
                      </a:ext>
                    </a:extLst>
                  </p:cNvPr>
                  <p:cNvSpPr/>
                  <p:nvPr/>
                </p:nvSpPr>
                <p:spPr>
                  <a:xfrm>
                    <a:off x="7253764" y="2535322"/>
                    <a:ext cx="1146491" cy="1148400"/>
                  </a:xfrm>
                  <a:prstGeom prst="ellipse">
                    <a:avLst/>
                  </a:prstGeom>
                  <a:solidFill>
                    <a:schemeClr val="bg1"/>
                  </a:solidFill>
                  <a:ln w="6350">
                    <a:solidFill>
                      <a:schemeClr val="tx1">
                        <a:alpha val="71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Straight Connector 23">
                    <a:extLst>
                      <a:ext uri="{FF2B5EF4-FFF2-40B4-BE49-F238E27FC236}">
                        <a16:creationId xmlns:a16="http://schemas.microsoft.com/office/drawing/2014/main" id="{1A34BC16-316E-831F-14D7-3369114D6948}"/>
                      </a:ext>
                    </a:extLst>
                  </p:cNvPr>
                  <p:cNvSpPr/>
                  <p:nvPr/>
                </p:nvSpPr>
                <p:spPr>
                  <a:xfrm rot="16200000" flipH="1">
                    <a:off x="7502974" y="2641471"/>
                    <a:ext cx="648070" cy="936103"/>
                  </a:xfrm>
                  <a:prstGeom prst="line">
                    <a:avLst/>
                  </a:prstGeom>
                  <a:solidFill>
                    <a:srgbClr val="000000">
                      <a:alpha val="5000"/>
                    </a:srgbClr>
                  </a:solidFill>
                  <a:ln w="12700">
                    <a:solidFill>
                      <a:srgbClr val="000000"/>
                    </a:solidFill>
                  </a:ln>
                </p:spPr>
                <p:style>
                  <a:lnRef idx="1">
                    <a:schemeClr val="accent1"/>
                  </a:lnRef>
                  <a:fillRef idx="0">
                    <a:schemeClr val="accent1"/>
                  </a:fillRef>
                  <a:effectRef idx="0">
                    <a:schemeClr val="accent1"/>
                  </a:effectRef>
                  <a:fontRef idx="minor">
                    <a:schemeClr val="tx1"/>
                  </a:fontRef>
                </p:style>
                <p:txBody>
                  <a:bodyPr wrap="none" rtlCol="0" anchor="ctr" anchorCtr="1"/>
                  <a:lstStyle/>
                  <a:p>
                    <a:endParaRPr lang="en-US">
                      <a:solidFill>
                        <a:srgbClr val="000000"/>
                      </a:solidFill>
                    </a:endParaRPr>
                  </a:p>
                </p:txBody>
              </p:sp>
              <p:sp>
                <p:nvSpPr>
                  <p:cNvPr id="25" name="Oval 24">
                    <a:extLst>
                      <a:ext uri="{FF2B5EF4-FFF2-40B4-BE49-F238E27FC236}">
                        <a16:creationId xmlns:a16="http://schemas.microsoft.com/office/drawing/2014/main" id="{1AF48BDB-E245-86B9-7663-5B8CED067560}"/>
                      </a:ext>
                    </a:extLst>
                  </p:cNvPr>
                  <p:cNvSpPr>
                    <a:spLocks noChangeAspect="1"/>
                  </p:cNvSpPr>
                  <p:nvPr/>
                </p:nvSpPr>
                <p:spPr>
                  <a:xfrm flipH="1">
                    <a:off x="7342801" y="2767487"/>
                    <a:ext cx="36000" cy="3600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60BAA275-1087-9BFF-BA5D-2E7AF5F6EB40}"/>
                      </a:ext>
                    </a:extLst>
                  </p:cNvPr>
                  <p:cNvSpPr>
                    <a:spLocks noChangeAspect="1"/>
                  </p:cNvSpPr>
                  <p:nvPr/>
                </p:nvSpPr>
                <p:spPr>
                  <a:xfrm>
                    <a:off x="8277061" y="3415558"/>
                    <a:ext cx="36000" cy="3600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6" name="Group 15">
                  <a:extLst>
                    <a:ext uri="{FF2B5EF4-FFF2-40B4-BE49-F238E27FC236}">
                      <a16:creationId xmlns:a16="http://schemas.microsoft.com/office/drawing/2014/main" id="{3A7CEC84-D0D4-88B9-6E8A-085AB66F6A99}"/>
                    </a:ext>
                  </a:extLst>
                </p:cNvPr>
                <p:cNvGrpSpPr/>
                <p:nvPr/>
              </p:nvGrpSpPr>
              <p:grpSpPr>
                <a:xfrm>
                  <a:off x="3031517" y="2479270"/>
                  <a:ext cx="1232421" cy="1152128"/>
                  <a:chOff x="5442461" y="2636912"/>
                  <a:chExt cx="1229603" cy="1152128"/>
                </a:xfrm>
              </p:grpSpPr>
              <p:sp>
                <p:nvSpPr>
                  <p:cNvPr id="17" name="Gerader Verbinder 12">
                    <a:extLst>
                      <a:ext uri="{FF2B5EF4-FFF2-40B4-BE49-F238E27FC236}">
                        <a16:creationId xmlns:a16="http://schemas.microsoft.com/office/drawing/2014/main" id="{22B59B38-7A5B-F8F8-66DE-7533C766A633}"/>
                      </a:ext>
                    </a:extLst>
                  </p:cNvPr>
                  <p:cNvSpPr/>
                  <p:nvPr/>
                </p:nvSpPr>
                <p:spPr>
                  <a:xfrm flipV="1">
                    <a:off x="5447928" y="2636912"/>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18" name="Gerader Verbinder 12">
                    <a:extLst>
                      <a:ext uri="{FF2B5EF4-FFF2-40B4-BE49-F238E27FC236}">
                        <a16:creationId xmlns:a16="http://schemas.microsoft.com/office/drawing/2014/main" id="{D8FE69E9-AE66-CF51-6733-BBF29AB79B24}"/>
                      </a:ext>
                    </a:extLst>
                  </p:cNvPr>
                  <p:cNvSpPr/>
                  <p:nvPr/>
                </p:nvSpPr>
                <p:spPr>
                  <a:xfrm flipV="1">
                    <a:off x="5442461" y="3501008"/>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19" name="Gerader Verbinder 12">
                    <a:extLst>
                      <a:ext uri="{FF2B5EF4-FFF2-40B4-BE49-F238E27FC236}">
                        <a16:creationId xmlns:a16="http://schemas.microsoft.com/office/drawing/2014/main" id="{FF26B6C7-EAC2-1933-8BA9-731B46CDB3E8}"/>
                      </a:ext>
                    </a:extLst>
                  </p:cNvPr>
                  <p:cNvSpPr/>
                  <p:nvPr/>
                </p:nvSpPr>
                <p:spPr>
                  <a:xfrm flipV="1">
                    <a:off x="5447928" y="3212976"/>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20" name="Gerader Verbinder 12">
                    <a:extLst>
                      <a:ext uri="{FF2B5EF4-FFF2-40B4-BE49-F238E27FC236}">
                        <a16:creationId xmlns:a16="http://schemas.microsoft.com/office/drawing/2014/main" id="{B38CC2BB-CADB-B138-1744-EDBA74425717}"/>
                      </a:ext>
                    </a:extLst>
                  </p:cNvPr>
                  <p:cNvSpPr/>
                  <p:nvPr/>
                </p:nvSpPr>
                <p:spPr>
                  <a:xfrm flipV="1">
                    <a:off x="5447928" y="2924944"/>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21" name="Gerader Verbinder 12">
                    <a:extLst>
                      <a:ext uri="{FF2B5EF4-FFF2-40B4-BE49-F238E27FC236}">
                        <a16:creationId xmlns:a16="http://schemas.microsoft.com/office/drawing/2014/main" id="{11280705-41F8-73C9-4B53-63E6D27641C7}"/>
                      </a:ext>
                    </a:extLst>
                  </p:cNvPr>
                  <p:cNvSpPr/>
                  <p:nvPr/>
                </p:nvSpPr>
                <p:spPr>
                  <a:xfrm flipV="1">
                    <a:off x="5447928" y="3789040"/>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grpSp>
          </p:grpSp>
          <p:sp>
            <p:nvSpPr>
              <p:cNvPr id="13" name="Arc 12">
                <a:extLst>
                  <a:ext uri="{FF2B5EF4-FFF2-40B4-BE49-F238E27FC236}">
                    <a16:creationId xmlns:a16="http://schemas.microsoft.com/office/drawing/2014/main" id="{E5628B1E-E268-E058-F6E0-128DDA9520F6}"/>
                  </a:ext>
                </a:extLst>
              </p:cNvPr>
              <p:cNvSpPr/>
              <p:nvPr/>
            </p:nvSpPr>
            <p:spPr>
              <a:xfrm rot="19071030">
                <a:off x="3167977" y="2394180"/>
                <a:ext cx="971998" cy="972000"/>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Isosceles Triangle 13">
                <a:extLst>
                  <a:ext uri="{FF2B5EF4-FFF2-40B4-BE49-F238E27FC236}">
                    <a16:creationId xmlns:a16="http://schemas.microsoft.com/office/drawing/2014/main" id="{A92DE8AF-9B37-1E8A-F7E6-D56EE3F1F3C1}"/>
                  </a:ext>
                </a:extLst>
              </p:cNvPr>
              <p:cNvSpPr/>
              <p:nvPr/>
            </p:nvSpPr>
            <p:spPr>
              <a:xfrm rot="13258010">
                <a:off x="3237654" y="2480460"/>
                <a:ext cx="108001" cy="107999"/>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61" name="TextBox 60">
            <a:extLst>
              <a:ext uri="{FF2B5EF4-FFF2-40B4-BE49-F238E27FC236}">
                <a16:creationId xmlns:a16="http://schemas.microsoft.com/office/drawing/2014/main" id="{0F46157E-2DC4-F48F-A44A-553CF3A05C2B}"/>
              </a:ext>
            </a:extLst>
          </p:cNvPr>
          <p:cNvSpPr txBox="1"/>
          <p:nvPr/>
        </p:nvSpPr>
        <p:spPr>
          <a:xfrm>
            <a:off x="988843" y="1572285"/>
            <a:ext cx="328180" cy="369332"/>
          </a:xfrm>
          <a:prstGeom prst="rect">
            <a:avLst/>
          </a:prstGeom>
          <a:noFill/>
        </p:spPr>
        <p:txBody>
          <a:bodyPr wrap="square" rtlCol="0">
            <a:spAutoFit/>
          </a:bodyPr>
          <a:lstStyle/>
          <a:p>
            <a:r>
              <a:rPr lang="el-GR"/>
              <a:t>ω</a:t>
            </a:r>
            <a:endParaRPr lang="en-GB"/>
          </a:p>
        </p:txBody>
      </p:sp>
      <p:grpSp>
        <p:nvGrpSpPr>
          <p:cNvPr id="62" name="Group 61">
            <a:extLst>
              <a:ext uri="{FF2B5EF4-FFF2-40B4-BE49-F238E27FC236}">
                <a16:creationId xmlns:a16="http://schemas.microsoft.com/office/drawing/2014/main" id="{5C9D1336-3E3B-D7C7-2126-D50AB9386B36}"/>
              </a:ext>
            </a:extLst>
          </p:cNvPr>
          <p:cNvGrpSpPr/>
          <p:nvPr/>
        </p:nvGrpSpPr>
        <p:grpSpPr>
          <a:xfrm>
            <a:off x="563458" y="3929073"/>
            <a:ext cx="1296144" cy="1954124"/>
            <a:chOff x="10344472" y="3715519"/>
            <a:chExt cx="1296144" cy="1954124"/>
          </a:xfrm>
        </p:grpSpPr>
        <p:cxnSp>
          <p:nvCxnSpPr>
            <p:cNvPr id="63" name="Straight Connector 62">
              <a:extLst>
                <a:ext uri="{FF2B5EF4-FFF2-40B4-BE49-F238E27FC236}">
                  <a16:creationId xmlns:a16="http://schemas.microsoft.com/office/drawing/2014/main" id="{F443F274-A642-EA95-9CD3-7622A359407C}"/>
                </a:ext>
              </a:extLst>
            </p:cNvPr>
            <p:cNvCxnSpPr/>
            <p:nvPr/>
          </p:nvCxnSpPr>
          <p:spPr>
            <a:xfrm>
              <a:off x="10350419" y="3715519"/>
              <a:ext cx="0" cy="1584176"/>
            </a:xfrm>
            <a:prstGeom prst="line">
              <a:avLst/>
            </a:prstGeom>
            <a:ln w="12700"/>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BF3A076C-A368-DFA3-F275-302BE0284EA7}"/>
                </a:ext>
              </a:extLst>
            </p:cNvPr>
            <p:cNvCxnSpPr>
              <a:cxnSpLocks/>
            </p:cNvCxnSpPr>
            <p:nvPr/>
          </p:nvCxnSpPr>
          <p:spPr>
            <a:xfrm>
              <a:off x="10346400" y="3717032"/>
              <a:ext cx="12888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FFEAF935-23C1-A812-E5EF-CB82863D9663}"/>
                </a:ext>
              </a:extLst>
            </p:cNvPr>
            <p:cNvCxnSpPr/>
            <p:nvPr/>
          </p:nvCxnSpPr>
          <p:spPr>
            <a:xfrm>
              <a:off x="11635200" y="3717032"/>
              <a:ext cx="0" cy="1584176"/>
            </a:xfrm>
            <a:prstGeom prst="line">
              <a:avLst/>
            </a:prstGeom>
            <a:ln w="12700"/>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1180D71B-393F-864A-402E-E648CC0AD83A}"/>
                </a:ext>
              </a:extLst>
            </p:cNvPr>
            <p:cNvCxnSpPr>
              <a:cxnSpLocks/>
            </p:cNvCxnSpPr>
            <p:nvPr/>
          </p:nvCxnSpPr>
          <p:spPr>
            <a:xfrm>
              <a:off x="10344472" y="5301208"/>
              <a:ext cx="50405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76C0F4B1-CFB6-BB8D-A6D7-F81CD96DAA42}"/>
                </a:ext>
              </a:extLst>
            </p:cNvPr>
            <p:cNvCxnSpPr>
              <a:cxnSpLocks/>
            </p:cNvCxnSpPr>
            <p:nvPr/>
          </p:nvCxnSpPr>
          <p:spPr>
            <a:xfrm>
              <a:off x="11136560" y="5301208"/>
              <a:ext cx="50405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058D96FB-362F-A03C-6D85-9D837071B486}"/>
                </a:ext>
              </a:extLst>
            </p:cNvPr>
            <p:cNvCxnSpPr>
              <a:cxnSpLocks/>
            </p:cNvCxnSpPr>
            <p:nvPr/>
          </p:nvCxnSpPr>
          <p:spPr>
            <a:xfrm>
              <a:off x="11136560" y="5301208"/>
              <a:ext cx="0" cy="368435"/>
            </a:xfrm>
            <a:prstGeom prst="line">
              <a:avLst/>
            </a:prstGeom>
            <a:ln w="12700"/>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068CE4DD-89B3-4B62-C03F-BF6466ED92BD}"/>
                </a:ext>
              </a:extLst>
            </p:cNvPr>
            <p:cNvCxnSpPr>
              <a:cxnSpLocks/>
            </p:cNvCxnSpPr>
            <p:nvPr/>
          </p:nvCxnSpPr>
          <p:spPr>
            <a:xfrm>
              <a:off x="10848528" y="5299695"/>
              <a:ext cx="0" cy="368435"/>
            </a:xfrm>
            <a:prstGeom prst="line">
              <a:avLst/>
            </a:prstGeom>
            <a:ln w="12700"/>
          </p:spPr>
          <p:style>
            <a:lnRef idx="1">
              <a:schemeClr val="dk1"/>
            </a:lnRef>
            <a:fillRef idx="0">
              <a:schemeClr val="dk1"/>
            </a:fillRef>
            <a:effectRef idx="0">
              <a:schemeClr val="dk1"/>
            </a:effectRef>
            <a:fontRef idx="minor">
              <a:schemeClr val="tx1"/>
            </a:fontRef>
          </p:style>
        </p:cxnSp>
      </p:grpSp>
      <p:sp>
        <p:nvSpPr>
          <p:cNvPr id="70" name="TextBox 69">
            <a:extLst>
              <a:ext uri="{FF2B5EF4-FFF2-40B4-BE49-F238E27FC236}">
                <a16:creationId xmlns:a16="http://schemas.microsoft.com/office/drawing/2014/main" id="{BB892F70-68FC-1244-E4B3-C36F512B58AF}"/>
              </a:ext>
            </a:extLst>
          </p:cNvPr>
          <p:cNvSpPr txBox="1"/>
          <p:nvPr/>
        </p:nvSpPr>
        <p:spPr>
          <a:xfrm>
            <a:off x="1863347" y="5262319"/>
            <a:ext cx="328180" cy="369332"/>
          </a:xfrm>
          <a:prstGeom prst="rect">
            <a:avLst/>
          </a:prstGeom>
          <a:noFill/>
        </p:spPr>
        <p:txBody>
          <a:bodyPr wrap="square" rtlCol="0">
            <a:spAutoFit/>
          </a:bodyPr>
          <a:lstStyle/>
          <a:p>
            <a:r>
              <a:rPr lang="en-GB"/>
              <a:t>a</a:t>
            </a:r>
          </a:p>
        </p:txBody>
      </p:sp>
      <p:sp>
        <p:nvSpPr>
          <p:cNvPr id="71" name="TextBox 70">
            <a:extLst>
              <a:ext uri="{FF2B5EF4-FFF2-40B4-BE49-F238E27FC236}">
                <a16:creationId xmlns:a16="http://schemas.microsoft.com/office/drawing/2014/main" id="{BB02EA14-0A92-0064-E9A9-EBAEBEEF27E0}"/>
              </a:ext>
            </a:extLst>
          </p:cNvPr>
          <p:cNvSpPr txBox="1"/>
          <p:nvPr/>
        </p:nvSpPr>
        <p:spPr>
          <a:xfrm>
            <a:off x="1854186" y="3742696"/>
            <a:ext cx="328180" cy="369332"/>
          </a:xfrm>
          <a:prstGeom prst="rect">
            <a:avLst/>
          </a:prstGeom>
          <a:noFill/>
        </p:spPr>
        <p:txBody>
          <a:bodyPr wrap="square" rtlCol="0">
            <a:spAutoFit/>
          </a:bodyPr>
          <a:lstStyle/>
          <a:p>
            <a:r>
              <a:rPr lang="en-GB"/>
              <a:t>b</a:t>
            </a:r>
          </a:p>
        </p:txBody>
      </p:sp>
      <p:sp>
        <p:nvSpPr>
          <p:cNvPr id="72" name="TextBox 71">
            <a:extLst>
              <a:ext uri="{FF2B5EF4-FFF2-40B4-BE49-F238E27FC236}">
                <a16:creationId xmlns:a16="http://schemas.microsoft.com/office/drawing/2014/main" id="{AD69BD0B-E669-6B60-51C3-AEAB52F76032}"/>
              </a:ext>
            </a:extLst>
          </p:cNvPr>
          <p:cNvSpPr txBox="1"/>
          <p:nvPr/>
        </p:nvSpPr>
        <p:spPr>
          <a:xfrm>
            <a:off x="243863" y="3742696"/>
            <a:ext cx="328180" cy="369332"/>
          </a:xfrm>
          <a:prstGeom prst="rect">
            <a:avLst/>
          </a:prstGeom>
          <a:noFill/>
        </p:spPr>
        <p:txBody>
          <a:bodyPr wrap="square" rtlCol="0">
            <a:spAutoFit/>
          </a:bodyPr>
          <a:lstStyle/>
          <a:p>
            <a:r>
              <a:rPr lang="en-GB"/>
              <a:t>c</a:t>
            </a:r>
          </a:p>
        </p:txBody>
      </p:sp>
      <p:sp>
        <p:nvSpPr>
          <p:cNvPr id="73" name="TextBox 72">
            <a:extLst>
              <a:ext uri="{FF2B5EF4-FFF2-40B4-BE49-F238E27FC236}">
                <a16:creationId xmlns:a16="http://schemas.microsoft.com/office/drawing/2014/main" id="{A3B0E1D7-ADD1-7094-B99E-854BEB870545}"/>
              </a:ext>
            </a:extLst>
          </p:cNvPr>
          <p:cNvSpPr txBox="1"/>
          <p:nvPr/>
        </p:nvSpPr>
        <p:spPr>
          <a:xfrm>
            <a:off x="276392" y="5265456"/>
            <a:ext cx="328180" cy="369332"/>
          </a:xfrm>
          <a:prstGeom prst="rect">
            <a:avLst/>
          </a:prstGeom>
          <a:noFill/>
        </p:spPr>
        <p:txBody>
          <a:bodyPr wrap="square" rtlCol="0">
            <a:spAutoFit/>
          </a:bodyPr>
          <a:lstStyle/>
          <a:p>
            <a:r>
              <a:rPr lang="en-GB"/>
              <a:t>d</a:t>
            </a:r>
          </a:p>
        </p:txBody>
      </p:sp>
      <p:sp>
        <p:nvSpPr>
          <p:cNvPr id="74" name="Arc 73">
            <a:extLst>
              <a:ext uri="{FF2B5EF4-FFF2-40B4-BE49-F238E27FC236}">
                <a16:creationId xmlns:a16="http://schemas.microsoft.com/office/drawing/2014/main" id="{E045EFDF-CBFC-6D64-0EE4-62BC73733771}"/>
              </a:ext>
            </a:extLst>
          </p:cNvPr>
          <p:cNvSpPr/>
          <p:nvPr/>
        </p:nvSpPr>
        <p:spPr>
          <a:xfrm rot="4096909">
            <a:off x="530937" y="3912268"/>
            <a:ext cx="2278385" cy="857017"/>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5" name="Isosceles Triangle 74">
            <a:extLst>
              <a:ext uri="{FF2B5EF4-FFF2-40B4-BE49-F238E27FC236}">
                <a16:creationId xmlns:a16="http://schemas.microsoft.com/office/drawing/2014/main" id="{16ED3C63-B0A1-32A4-7E7A-60A77B516ACE}"/>
              </a:ext>
            </a:extLst>
          </p:cNvPr>
          <p:cNvSpPr/>
          <p:nvPr/>
        </p:nvSpPr>
        <p:spPr>
          <a:xfrm rot="19883889">
            <a:off x="2008468" y="4111211"/>
            <a:ext cx="76247" cy="83728"/>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Arc 75">
            <a:extLst>
              <a:ext uri="{FF2B5EF4-FFF2-40B4-BE49-F238E27FC236}">
                <a16:creationId xmlns:a16="http://schemas.microsoft.com/office/drawing/2014/main" id="{63408CA6-5972-9231-508A-49FA1A215F90}"/>
              </a:ext>
            </a:extLst>
          </p:cNvPr>
          <p:cNvSpPr/>
          <p:nvPr/>
        </p:nvSpPr>
        <p:spPr>
          <a:xfrm rot="15648654">
            <a:off x="-469247" y="4626322"/>
            <a:ext cx="2252988" cy="925715"/>
          </a:xfrm>
          <a:prstGeom prst="arc">
            <a:avLst>
              <a:gd name="adj1" fmla="val 14877357"/>
              <a:gd name="adj2" fmla="val 21122255"/>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7" name="Isosceles Triangle 76">
            <a:extLst>
              <a:ext uri="{FF2B5EF4-FFF2-40B4-BE49-F238E27FC236}">
                <a16:creationId xmlns:a16="http://schemas.microsoft.com/office/drawing/2014/main" id="{EBA8D4BE-645E-F1FE-5514-3171C09295E3}"/>
              </a:ext>
            </a:extLst>
          </p:cNvPr>
          <p:cNvSpPr/>
          <p:nvPr/>
        </p:nvSpPr>
        <p:spPr>
          <a:xfrm rot="8514175">
            <a:off x="217234" y="5326354"/>
            <a:ext cx="76247" cy="83728"/>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3E993707-26B8-00AC-3104-E89E3818FD5E}"/>
                  </a:ext>
                </a:extLst>
              </p:cNvPr>
              <p:cNvSpPr txBox="1"/>
              <p:nvPr/>
            </p:nvSpPr>
            <p:spPr>
              <a:xfrm>
                <a:off x="2182366" y="4516091"/>
                <a:ext cx="53486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l-GR" sz="1800" b="0" i="1" smtClean="0">
                              <a:latin typeface="Cambria Math" panose="02040503050406030204" pitchFamily="18" charset="0"/>
                            </a:rPr>
                            <m:t>𝜀</m:t>
                          </m:r>
                        </m:e>
                        <m:sub>
                          <m:r>
                            <a:rPr lang="en-GB" sz="1800" b="0" i="1" smtClean="0">
                              <a:latin typeface="Cambria Math" panose="02040503050406030204" pitchFamily="18" charset="0"/>
                            </a:rPr>
                            <m:t>𝑏𝑎</m:t>
                          </m:r>
                        </m:sub>
                      </m:sSub>
                    </m:oMath>
                  </m:oMathPara>
                </a14:m>
                <a:endParaRPr lang="en-GB"/>
              </a:p>
            </p:txBody>
          </p:sp>
        </mc:Choice>
        <mc:Fallback xmlns="">
          <p:sp>
            <p:nvSpPr>
              <p:cNvPr id="80" name="TextBox 79">
                <a:extLst>
                  <a:ext uri="{FF2B5EF4-FFF2-40B4-BE49-F238E27FC236}">
                    <a16:creationId xmlns:a16="http://schemas.microsoft.com/office/drawing/2014/main" id="{3E993707-26B8-00AC-3104-E89E3818FD5E}"/>
                  </a:ext>
                </a:extLst>
              </p:cNvPr>
              <p:cNvSpPr txBox="1">
                <a:spLocks noRot="1" noChangeAspect="1" noMove="1" noResize="1" noEditPoints="1" noAdjustHandles="1" noChangeArrowheads="1" noChangeShapeType="1" noTextEdit="1"/>
              </p:cNvSpPr>
              <p:nvPr/>
            </p:nvSpPr>
            <p:spPr>
              <a:xfrm>
                <a:off x="2182366" y="4516091"/>
                <a:ext cx="534868" cy="36933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6571356D-0931-4B77-DD4E-E7AD488DE995}"/>
                  </a:ext>
                </a:extLst>
              </p:cNvPr>
              <p:cNvSpPr txBox="1"/>
              <p:nvPr/>
            </p:nvSpPr>
            <p:spPr>
              <a:xfrm>
                <a:off x="94130" y="4478883"/>
                <a:ext cx="53486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l-GR" sz="1800" b="0" i="1" smtClean="0">
                              <a:latin typeface="Cambria Math" panose="02040503050406030204" pitchFamily="18" charset="0"/>
                            </a:rPr>
                            <m:t>𝜀</m:t>
                          </m:r>
                        </m:e>
                        <m:sub>
                          <m:r>
                            <a:rPr lang="en-GB" sz="1800" b="0" i="1" smtClean="0">
                              <a:latin typeface="Cambria Math" panose="02040503050406030204" pitchFamily="18" charset="0"/>
                            </a:rPr>
                            <m:t>𝑑𝑐</m:t>
                          </m:r>
                        </m:sub>
                      </m:sSub>
                    </m:oMath>
                  </m:oMathPara>
                </a14:m>
                <a:endParaRPr lang="en-GB"/>
              </a:p>
            </p:txBody>
          </p:sp>
        </mc:Choice>
        <mc:Fallback xmlns="">
          <p:sp>
            <p:nvSpPr>
              <p:cNvPr id="81" name="TextBox 80">
                <a:extLst>
                  <a:ext uri="{FF2B5EF4-FFF2-40B4-BE49-F238E27FC236}">
                    <a16:creationId xmlns:a16="http://schemas.microsoft.com/office/drawing/2014/main" id="{6571356D-0931-4B77-DD4E-E7AD488DE995}"/>
                  </a:ext>
                </a:extLst>
              </p:cNvPr>
              <p:cNvSpPr txBox="1">
                <a:spLocks noRot="1" noChangeAspect="1" noMove="1" noResize="1" noEditPoints="1" noAdjustHandles="1" noChangeArrowheads="1" noChangeShapeType="1" noTextEdit="1"/>
              </p:cNvSpPr>
              <p:nvPr/>
            </p:nvSpPr>
            <p:spPr>
              <a:xfrm>
                <a:off x="94130" y="4478883"/>
                <a:ext cx="534868" cy="369332"/>
              </a:xfrm>
              <a:prstGeom prst="rect">
                <a:avLst/>
              </a:prstGeom>
              <a:blipFill>
                <a:blip r:embed="rId5"/>
                <a:stretch>
                  <a:fillRect/>
                </a:stretch>
              </a:blipFill>
            </p:spPr>
            <p:txBody>
              <a:bodyPr/>
              <a:lstStyle/>
              <a:p>
                <a:r>
                  <a:rPr lang="en-US">
                    <a:noFill/>
                  </a:rPr>
                  <a:t> </a:t>
                </a:r>
              </a:p>
            </p:txBody>
          </p:sp>
        </mc:Fallback>
      </mc:AlternateContent>
      <p:sp>
        <p:nvSpPr>
          <p:cNvPr id="82" name="TextBox 81">
            <a:extLst>
              <a:ext uri="{FF2B5EF4-FFF2-40B4-BE49-F238E27FC236}">
                <a16:creationId xmlns:a16="http://schemas.microsoft.com/office/drawing/2014/main" id="{0DA418EA-A8B8-AC06-77E5-4DFB869CE537}"/>
              </a:ext>
            </a:extLst>
          </p:cNvPr>
          <p:cNvSpPr txBox="1"/>
          <p:nvPr/>
        </p:nvSpPr>
        <p:spPr>
          <a:xfrm>
            <a:off x="2038221" y="3934799"/>
            <a:ext cx="328180" cy="369332"/>
          </a:xfrm>
          <a:prstGeom prst="rect">
            <a:avLst/>
          </a:prstGeom>
          <a:noFill/>
        </p:spPr>
        <p:txBody>
          <a:bodyPr wrap="square" rtlCol="0">
            <a:spAutoFit/>
          </a:bodyPr>
          <a:lstStyle/>
          <a:p>
            <a:r>
              <a:rPr lang="en-GB"/>
              <a:t>+</a:t>
            </a:r>
          </a:p>
        </p:txBody>
      </p:sp>
      <p:sp>
        <p:nvSpPr>
          <p:cNvPr id="83" name="TextBox 82">
            <a:extLst>
              <a:ext uri="{FF2B5EF4-FFF2-40B4-BE49-F238E27FC236}">
                <a16:creationId xmlns:a16="http://schemas.microsoft.com/office/drawing/2014/main" id="{6BFDE92E-50EE-426B-D300-E5BE689B3465}"/>
              </a:ext>
            </a:extLst>
          </p:cNvPr>
          <p:cNvSpPr txBox="1"/>
          <p:nvPr/>
        </p:nvSpPr>
        <p:spPr>
          <a:xfrm>
            <a:off x="2146622" y="5263188"/>
            <a:ext cx="328180" cy="369332"/>
          </a:xfrm>
          <a:prstGeom prst="rect">
            <a:avLst/>
          </a:prstGeom>
          <a:noFill/>
        </p:spPr>
        <p:txBody>
          <a:bodyPr wrap="square" rtlCol="0">
            <a:spAutoFit/>
          </a:bodyPr>
          <a:lstStyle/>
          <a:p>
            <a:r>
              <a:rPr lang="en-GB"/>
              <a:t>-</a:t>
            </a:r>
          </a:p>
        </p:txBody>
      </p:sp>
      <p:sp>
        <p:nvSpPr>
          <p:cNvPr id="84" name="TextBox 83">
            <a:extLst>
              <a:ext uri="{FF2B5EF4-FFF2-40B4-BE49-F238E27FC236}">
                <a16:creationId xmlns:a16="http://schemas.microsoft.com/office/drawing/2014/main" id="{CAE2BDFB-8F4D-A259-8B72-ACE0B491BB8F}"/>
              </a:ext>
            </a:extLst>
          </p:cNvPr>
          <p:cNvSpPr txBox="1"/>
          <p:nvPr/>
        </p:nvSpPr>
        <p:spPr>
          <a:xfrm>
            <a:off x="77136" y="3867232"/>
            <a:ext cx="328180" cy="369332"/>
          </a:xfrm>
          <a:prstGeom prst="rect">
            <a:avLst/>
          </a:prstGeom>
          <a:noFill/>
        </p:spPr>
        <p:txBody>
          <a:bodyPr wrap="square" rtlCol="0">
            <a:spAutoFit/>
          </a:bodyPr>
          <a:lstStyle/>
          <a:p>
            <a:r>
              <a:rPr lang="en-GB"/>
              <a:t>-</a:t>
            </a:r>
          </a:p>
        </p:txBody>
      </p:sp>
      <p:sp>
        <p:nvSpPr>
          <p:cNvPr id="85" name="TextBox 84">
            <a:extLst>
              <a:ext uri="{FF2B5EF4-FFF2-40B4-BE49-F238E27FC236}">
                <a16:creationId xmlns:a16="http://schemas.microsoft.com/office/drawing/2014/main" id="{BFAF35CC-8FB0-DBF7-B5DC-15E3B2BAAAD0}"/>
              </a:ext>
            </a:extLst>
          </p:cNvPr>
          <p:cNvSpPr txBox="1"/>
          <p:nvPr/>
        </p:nvSpPr>
        <p:spPr>
          <a:xfrm>
            <a:off x="77136" y="5281716"/>
            <a:ext cx="328180" cy="369332"/>
          </a:xfrm>
          <a:prstGeom prst="rect">
            <a:avLst/>
          </a:prstGeom>
          <a:noFill/>
        </p:spPr>
        <p:txBody>
          <a:bodyPr wrap="square" rtlCol="0">
            <a:spAutoFit/>
          </a:bodyPr>
          <a:lstStyle/>
          <a:p>
            <a:r>
              <a:rPr lang="en-GB"/>
              <a:t>+</a:t>
            </a:r>
          </a:p>
        </p:txBody>
      </p:sp>
      <p:sp>
        <p:nvSpPr>
          <p:cNvPr id="86" name="TextBox 85">
            <a:extLst>
              <a:ext uri="{FF2B5EF4-FFF2-40B4-BE49-F238E27FC236}">
                <a16:creationId xmlns:a16="http://schemas.microsoft.com/office/drawing/2014/main" id="{36AC8E2A-D3A1-9E58-0700-A4D36A6CF6A6}"/>
              </a:ext>
            </a:extLst>
          </p:cNvPr>
          <p:cNvSpPr txBox="1"/>
          <p:nvPr/>
        </p:nvSpPr>
        <p:spPr>
          <a:xfrm>
            <a:off x="917756" y="5796786"/>
            <a:ext cx="328180" cy="369332"/>
          </a:xfrm>
          <a:prstGeom prst="rect">
            <a:avLst/>
          </a:prstGeom>
          <a:noFill/>
        </p:spPr>
        <p:txBody>
          <a:bodyPr wrap="square" rtlCol="0">
            <a:spAutoFit/>
          </a:bodyPr>
          <a:lstStyle/>
          <a:p>
            <a:r>
              <a:rPr lang="en-GB"/>
              <a:t>+</a:t>
            </a:r>
          </a:p>
        </p:txBody>
      </p:sp>
      <p:sp>
        <p:nvSpPr>
          <p:cNvPr id="113" name="TextBox 112">
            <a:extLst>
              <a:ext uri="{FF2B5EF4-FFF2-40B4-BE49-F238E27FC236}">
                <a16:creationId xmlns:a16="http://schemas.microsoft.com/office/drawing/2014/main" id="{932C8F2C-5746-7F95-39A3-CE3475D2442C}"/>
              </a:ext>
            </a:extLst>
          </p:cNvPr>
          <p:cNvSpPr txBox="1"/>
          <p:nvPr/>
        </p:nvSpPr>
        <p:spPr>
          <a:xfrm>
            <a:off x="1231604" y="5832780"/>
            <a:ext cx="328180" cy="369332"/>
          </a:xfrm>
          <a:prstGeom prst="rect">
            <a:avLst/>
          </a:prstGeom>
          <a:noFill/>
        </p:spPr>
        <p:txBody>
          <a:bodyPr wrap="square" rtlCol="0">
            <a:spAutoFit/>
          </a:bodyPr>
          <a:lstStyle/>
          <a:p>
            <a:r>
              <a:rPr lang="en-GB"/>
              <a:t>-</a:t>
            </a:r>
          </a:p>
        </p:txBody>
      </p:sp>
      <mc:AlternateContent xmlns:mc="http://schemas.openxmlformats.org/markup-compatibility/2006" xmlns:a14="http://schemas.microsoft.com/office/drawing/2010/main">
        <mc:Choice Requires="a14">
          <p:sp>
            <p:nvSpPr>
              <p:cNvPr id="114" name="TextBox 113">
                <a:extLst>
                  <a:ext uri="{FF2B5EF4-FFF2-40B4-BE49-F238E27FC236}">
                    <a16:creationId xmlns:a16="http://schemas.microsoft.com/office/drawing/2014/main" id="{138EBEF5-1B68-6501-949A-B92C421D7F3D}"/>
                  </a:ext>
                </a:extLst>
              </p:cNvPr>
              <p:cNvSpPr txBox="1"/>
              <p:nvPr/>
            </p:nvSpPr>
            <p:spPr>
              <a:xfrm>
                <a:off x="951037" y="6025230"/>
                <a:ext cx="53486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l-GR" sz="1800" b="0" i="1" smtClean="0">
                              <a:latin typeface="Cambria Math" panose="02040503050406030204" pitchFamily="18" charset="0"/>
                            </a:rPr>
                            <m:t>𝜀</m:t>
                          </m:r>
                        </m:e>
                        <m:sub>
                          <m:r>
                            <a:rPr lang="en-GB" sz="1800" b="0" i="1" smtClean="0">
                              <a:latin typeface="Cambria Math" panose="02040503050406030204" pitchFamily="18" charset="0"/>
                            </a:rPr>
                            <m:t>𝑡𝑜𝑡</m:t>
                          </m:r>
                        </m:sub>
                      </m:sSub>
                    </m:oMath>
                  </m:oMathPara>
                </a14:m>
                <a:endParaRPr lang="en-GB"/>
              </a:p>
            </p:txBody>
          </p:sp>
        </mc:Choice>
        <mc:Fallback xmlns="">
          <p:sp>
            <p:nvSpPr>
              <p:cNvPr id="114" name="TextBox 113">
                <a:extLst>
                  <a:ext uri="{FF2B5EF4-FFF2-40B4-BE49-F238E27FC236}">
                    <a16:creationId xmlns:a16="http://schemas.microsoft.com/office/drawing/2014/main" id="{138EBEF5-1B68-6501-949A-B92C421D7F3D}"/>
                  </a:ext>
                </a:extLst>
              </p:cNvPr>
              <p:cNvSpPr txBox="1">
                <a:spLocks noRot="1" noChangeAspect="1" noMove="1" noResize="1" noEditPoints="1" noAdjustHandles="1" noChangeArrowheads="1" noChangeShapeType="1" noTextEdit="1"/>
              </p:cNvSpPr>
              <p:nvPr/>
            </p:nvSpPr>
            <p:spPr>
              <a:xfrm>
                <a:off x="951037" y="6025230"/>
                <a:ext cx="534868" cy="369332"/>
              </a:xfrm>
              <a:prstGeom prst="rect">
                <a:avLst/>
              </a:prstGeom>
              <a:blipFill>
                <a:blip r:embed="rId6"/>
                <a:stretch>
                  <a:fillRect/>
                </a:stretch>
              </a:blipFill>
            </p:spPr>
            <p:txBody>
              <a:bodyPr/>
              <a:lstStyle/>
              <a:p>
                <a:r>
                  <a:rPr lang="en-US">
                    <a:noFill/>
                  </a:rPr>
                  <a:t> </a:t>
                </a:r>
              </a:p>
            </p:txBody>
          </p:sp>
        </mc:Fallback>
      </mc:AlternateContent>
      <p:cxnSp>
        <p:nvCxnSpPr>
          <p:cNvPr id="115" name="Straight Connector 114">
            <a:extLst>
              <a:ext uri="{FF2B5EF4-FFF2-40B4-BE49-F238E27FC236}">
                <a16:creationId xmlns:a16="http://schemas.microsoft.com/office/drawing/2014/main" id="{72E04E53-7607-8A0B-9C50-80B0423B7647}"/>
              </a:ext>
            </a:extLst>
          </p:cNvPr>
          <p:cNvCxnSpPr>
            <a:cxnSpLocks/>
          </p:cNvCxnSpPr>
          <p:nvPr/>
        </p:nvCxnSpPr>
        <p:spPr>
          <a:xfrm>
            <a:off x="701572" y="4093820"/>
            <a:ext cx="0" cy="1254681"/>
          </a:xfrm>
          <a:prstGeom prst="line">
            <a:avLst/>
          </a:prstGeom>
          <a:ln w="12700"/>
        </p:spPr>
        <p:style>
          <a:lnRef idx="1">
            <a:schemeClr val="dk1"/>
          </a:lnRef>
          <a:fillRef idx="0">
            <a:schemeClr val="dk1"/>
          </a:fillRef>
          <a:effectRef idx="0">
            <a:schemeClr val="dk1"/>
          </a:effectRef>
          <a:fontRef idx="minor">
            <a:schemeClr val="tx1"/>
          </a:fontRef>
        </p:style>
      </p:cxnSp>
      <p:sp>
        <p:nvSpPr>
          <p:cNvPr id="117" name="Isosceles Triangle 116">
            <a:extLst>
              <a:ext uri="{FF2B5EF4-FFF2-40B4-BE49-F238E27FC236}">
                <a16:creationId xmlns:a16="http://schemas.microsoft.com/office/drawing/2014/main" id="{B31F411C-3FB5-996A-B09A-720EB6C2706C}"/>
              </a:ext>
            </a:extLst>
          </p:cNvPr>
          <p:cNvSpPr/>
          <p:nvPr/>
        </p:nvSpPr>
        <p:spPr>
          <a:xfrm>
            <a:off x="664856" y="4035737"/>
            <a:ext cx="76247" cy="83728"/>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Isosceles Triangle 117">
            <a:extLst>
              <a:ext uri="{FF2B5EF4-FFF2-40B4-BE49-F238E27FC236}">
                <a16:creationId xmlns:a16="http://schemas.microsoft.com/office/drawing/2014/main" id="{74F6EB78-FE21-F537-85D4-6BDD89785AE3}"/>
              </a:ext>
            </a:extLst>
          </p:cNvPr>
          <p:cNvSpPr/>
          <p:nvPr/>
        </p:nvSpPr>
        <p:spPr>
          <a:xfrm rot="10800000">
            <a:off x="669592" y="5315903"/>
            <a:ext cx="76247" cy="83728"/>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TextBox 118">
            <a:extLst>
              <a:ext uri="{FF2B5EF4-FFF2-40B4-BE49-F238E27FC236}">
                <a16:creationId xmlns:a16="http://schemas.microsoft.com/office/drawing/2014/main" id="{0EE1E126-1602-2094-0F4F-CACC5AD96DB1}"/>
              </a:ext>
            </a:extLst>
          </p:cNvPr>
          <p:cNvSpPr txBox="1"/>
          <p:nvPr/>
        </p:nvSpPr>
        <p:spPr>
          <a:xfrm>
            <a:off x="697962" y="4533018"/>
            <a:ext cx="328180" cy="369332"/>
          </a:xfrm>
          <a:prstGeom prst="rect">
            <a:avLst/>
          </a:prstGeom>
          <a:noFill/>
        </p:spPr>
        <p:txBody>
          <a:bodyPr wrap="square" rtlCol="0">
            <a:spAutoFit/>
          </a:bodyPr>
          <a:lstStyle/>
          <a:p>
            <a:r>
              <a:rPr lang="en-GB"/>
              <a:t>l</a:t>
            </a:r>
          </a:p>
        </p:txBody>
      </p:sp>
      <p:cxnSp>
        <p:nvCxnSpPr>
          <p:cNvPr id="120" name="Straight Connector 119">
            <a:extLst>
              <a:ext uri="{FF2B5EF4-FFF2-40B4-BE49-F238E27FC236}">
                <a16:creationId xmlns:a16="http://schemas.microsoft.com/office/drawing/2014/main" id="{36052E41-F3B6-4831-5058-60283A4FD821}"/>
              </a:ext>
            </a:extLst>
          </p:cNvPr>
          <p:cNvCxnSpPr>
            <a:cxnSpLocks/>
          </p:cNvCxnSpPr>
          <p:nvPr/>
        </p:nvCxnSpPr>
        <p:spPr>
          <a:xfrm>
            <a:off x="1207886" y="3817086"/>
            <a:ext cx="0" cy="2122004"/>
          </a:xfrm>
          <a:prstGeom prst="line">
            <a:avLst/>
          </a:prstGeom>
          <a:ln w="12700">
            <a:prstDash val="dashDot"/>
          </a:ln>
        </p:spPr>
        <p:style>
          <a:lnRef idx="1">
            <a:schemeClr val="dk1"/>
          </a:lnRef>
          <a:fillRef idx="0">
            <a:schemeClr val="dk1"/>
          </a:fillRef>
          <a:effectRef idx="0">
            <a:schemeClr val="dk1"/>
          </a:effectRef>
          <a:fontRef idx="minor">
            <a:schemeClr val="tx1"/>
          </a:fontRef>
        </p:style>
      </p:cxnSp>
      <p:cxnSp>
        <p:nvCxnSpPr>
          <p:cNvPr id="122" name="Straight Connector 121">
            <a:extLst>
              <a:ext uri="{FF2B5EF4-FFF2-40B4-BE49-F238E27FC236}">
                <a16:creationId xmlns:a16="http://schemas.microsoft.com/office/drawing/2014/main" id="{89B20AC8-AC9E-376A-A596-E9F1C02C1A0E}"/>
              </a:ext>
            </a:extLst>
          </p:cNvPr>
          <p:cNvCxnSpPr>
            <a:cxnSpLocks/>
          </p:cNvCxnSpPr>
          <p:nvPr/>
        </p:nvCxnSpPr>
        <p:spPr>
          <a:xfrm flipH="1">
            <a:off x="1204073" y="3989695"/>
            <a:ext cx="616357" cy="0"/>
          </a:xfrm>
          <a:prstGeom prst="line">
            <a:avLst/>
          </a:prstGeom>
          <a:ln w="12700"/>
        </p:spPr>
        <p:style>
          <a:lnRef idx="1">
            <a:schemeClr val="dk1"/>
          </a:lnRef>
          <a:fillRef idx="0">
            <a:schemeClr val="dk1"/>
          </a:fillRef>
          <a:effectRef idx="0">
            <a:schemeClr val="dk1"/>
          </a:effectRef>
          <a:fontRef idx="minor">
            <a:schemeClr val="tx1"/>
          </a:fontRef>
        </p:style>
      </p:cxnSp>
      <p:sp>
        <p:nvSpPr>
          <p:cNvPr id="125" name="Isosceles Triangle 124">
            <a:extLst>
              <a:ext uri="{FF2B5EF4-FFF2-40B4-BE49-F238E27FC236}">
                <a16:creationId xmlns:a16="http://schemas.microsoft.com/office/drawing/2014/main" id="{2481BEB4-BC84-853A-B10A-8AD18809EFF8}"/>
              </a:ext>
            </a:extLst>
          </p:cNvPr>
          <p:cNvSpPr/>
          <p:nvPr/>
        </p:nvSpPr>
        <p:spPr>
          <a:xfrm rot="5400000">
            <a:off x="1764708" y="3950897"/>
            <a:ext cx="76247" cy="83728"/>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6" name="TextBox 125">
            <a:extLst>
              <a:ext uri="{FF2B5EF4-FFF2-40B4-BE49-F238E27FC236}">
                <a16:creationId xmlns:a16="http://schemas.microsoft.com/office/drawing/2014/main" id="{7CE3B43B-FC60-5FE6-281A-8B87D9191A82}"/>
              </a:ext>
            </a:extLst>
          </p:cNvPr>
          <p:cNvSpPr txBox="1"/>
          <p:nvPr/>
        </p:nvSpPr>
        <p:spPr>
          <a:xfrm>
            <a:off x="1389189" y="3939891"/>
            <a:ext cx="328180" cy="369332"/>
          </a:xfrm>
          <a:prstGeom prst="rect">
            <a:avLst/>
          </a:prstGeom>
          <a:noFill/>
        </p:spPr>
        <p:txBody>
          <a:bodyPr wrap="square" rtlCol="0">
            <a:spAutoFit/>
          </a:bodyPr>
          <a:lstStyle/>
          <a:p>
            <a:r>
              <a:rPr lang="en-GB"/>
              <a:t>r</a:t>
            </a:r>
          </a:p>
        </p:txBody>
      </p:sp>
      <p:sp>
        <p:nvSpPr>
          <p:cNvPr id="127" name="TextBox 126">
            <a:extLst>
              <a:ext uri="{FF2B5EF4-FFF2-40B4-BE49-F238E27FC236}">
                <a16:creationId xmlns:a16="http://schemas.microsoft.com/office/drawing/2014/main" id="{723F8749-FF63-E09E-A261-D6D7FE5127FE}"/>
              </a:ext>
            </a:extLst>
          </p:cNvPr>
          <p:cNvSpPr txBox="1"/>
          <p:nvPr/>
        </p:nvSpPr>
        <p:spPr>
          <a:xfrm>
            <a:off x="1214238" y="2428599"/>
            <a:ext cx="328180" cy="369332"/>
          </a:xfrm>
          <a:prstGeom prst="rect">
            <a:avLst/>
          </a:prstGeom>
          <a:noFill/>
        </p:spPr>
        <p:txBody>
          <a:bodyPr wrap="square" rtlCol="0">
            <a:spAutoFit/>
          </a:bodyPr>
          <a:lstStyle/>
          <a:p>
            <a:r>
              <a:rPr lang="en-GB"/>
              <a:t>a</a:t>
            </a:r>
          </a:p>
        </p:txBody>
      </p:sp>
      <p:sp>
        <p:nvSpPr>
          <p:cNvPr id="128" name="TextBox 127">
            <a:extLst>
              <a:ext uri="{FF2B5EF4-FFF2-40B4-BE49-F238E27FC236}">
                <a16:creationId xmlns:a16="http://schemas.microsoft.com/office/drawing/2014/main" id="{05D00237-A071-88EE-16CF-BEBA3212FFFB}"/>
              </a:ext>
            </a:extLst>
          </p:cNvPr>
          <p:cNvSpPr txBox="1"/>
          <p:nvPr/>
        </p:nvSpPr>
        <p:spPr>
          <a:xfrm>
            <a:off x="1256852" y="2240709"/>
            <a:ext cx="328180" cy="369332"/>
          </a:xfrm>
          <a:prstGeom prst="rect">
            <a:avLst/>
          </a:prstGeom>
          <a:noFill/>
        </p:spPr>
        <p:txBody>
          <a:bodyPr wrap="square" rtlCol="0">
            <a:spAutoFit/>
          </a:bodyPr>
          <a:lstStyle/>
          <a:p>
            <a:r>
              <a:rPr lang="en-GB"/>
              <a:t>b</a:t>
            </a:r>
          </a:p>
        </p:txBody>
      </p:sp>
      <p:sp>
        <p:nvSpPr>
          <p:cNvPr id="131" name="TextBox 130">
            <a:extLst>
              <a:ext uri="{FF2B5EF4-FFF2-40B4-BE49-F238E27FC236}">
                <a16:creationId xmlns:a16="http://schemas.microsoft.com/office/drawing/2014/main" id="{E7D1BE7C-4314-81B2-1318-FA677F9A4F3B}"/>
              </a:ext>
            </a:extLst>
          </p:cNvPr>
          <p:cNvSpPr txBox="1"/>
          <p:nvPr/>
        </p:nvSpPr>
        <p:spPr>
          <a:xfrm>
            <a:off x="806804" y="1892913"/>
            <a:ext cx="328180" cy="369332"/>
          </a:xfrm>
          <a:prstGeom prst="rect">
            <a:avLst/>
          </a:prstGeom>
          <a:noFill/>
        </p:spPr>
        <p:txBody>
          <a:bodyPr wrap="square" rtlCol="0">
            <a:spAutoFit/>
          </a:bodyPr>
          <a:lstStyle/>
          <a:p>
            <a:r>
              <a:rPr lang="en-GB"/>
              <a:t>c</a:t>
            </a:r>
          </a:p>
        </p:txBody>
      </p:sp>
      <p:sp>
        <p:nvSpPr>
          <p:cNvPr id="132" name="TextBox 131">
            <a:extLst>
              <a:ext uri="{FF2B5EF4-FFF2-40B4-BE49-F238E27FC236}">
                <a16:creationId xmlns:a16="http://schemas.microsoft.com/office/drawing/2014/main" id="{08D4C1D7-37EE-3D05-2260-A60F373EE022}"/>
              </a:ext>
            </a:extLst>
          </p:cNvPr>
          <p:cNvSpPr txBox="1"/>
          <p:nvPr/>
        </p:nvSpPr>
        <p:spPr>
          <a:xfrm>
            <a:off x="690085" y="2070887"/>
            <a:ext cx="328180" cy="369332"/>
          </a:xfrm>
          <a:prstGeom prst="rect">
            <a:avLst/>
          </a:prstGeom>
          <a:noFill/>
        </p:spPr>
        <p:txBody>
          <a:bodyPr wrap="square" rtlCol="0">
            <a:spAutoFit/>
          </a:bodyPr>
          <a:lstStyle/>
          <a:p>
            <a:r>
              <a:rPr lang="en-GB"/>
              <a:t>d</a:t>
            </a:r>
          </a:p>
        </p:txBody>
      </p:sp>
      <p:sp>
        <p:nvSpPr>
          <p:cNvPr id="138" name="TextBox 137">
            <a:extLst>
              <a:ext uri="{FF2B5EF4-FFF2-40B4-BE49-F238E27FC236}">
                <a16:creationId xmlns:a16="http://schemas.microsoft.com/office/drawing/2014/main" id="{20BC358B-C53B-219D-6959-84FAF1DC1AA5}"/>
              </a:ext>
            </a:extLst>
          </p:cNvPr>
          <p:cNvSpPr txBox="1"/>
          <p:nvPr/>
        </p:nvSpPr>
        <p:spPr>
          <a:xfrm>
            <a:off x="1061802" y="5861048"/>
            <a:ext cx="328180" cy="369332"/>
          </a:xfrm>
          <a:prstGeom prst="rect">
            <a:avLst/>
          </a:prstGeom>
          <a:noFill/>
        </p:spPr>
        <p:txBody>
          <a:bodyPr wrap="square" rtlCol="0">
            <a:spAutoFit/>
          </a:bodyPr>
          <a:lstStyle/>
          <a:p>
            <a:r>
              <a:rPr lang="en-GB"/>
              <a:t>0</a:t>
            </a:r>
          </a:p>
        </p:txBody>
      </p:sp>
      <p:sp>
        <p:nvSpPr>
          <p:cNvPr id="140" name="TextBox 139">
            <a:extLst>
              <a:ext uri="{FF2B5EF4-FFF2-40B4-BE49-F238E27FC236}">
                <a16:creationId xmlns:a16="http://schemas.microsoft.com/office/drawing/2014/main" id="{B1AE2F0B-106B-6D1B-5791-99462BE54041}"/>
              </a:ext>
            </a:extLst>
          </p:cNvPr>
          <p:cNvSpPr txBox="1"/>
          <p:nvPr/>
        </p:nvSpPr>
        <p:spPr>
          <a:xfrm>
            <a:off x="5280987" y="2804322"/>
            <a:ext cx="350847" cy="400110"/>
          </a:xfrm>
          <a:prstGeom prst="rect">
            <a:avLst/>
          </a:prstGeom>
          <a:noFill/>
        </p:spPr>
        <p:txBody>
          <a:bodyPr wrap="square">
            <a:spAutoFit/>
          </a:bodyPr>
          <a:lstStyle/>
          <a:p>
            <a:pPr>
              <a:buClr>
                <a:schemeClr val="accent1"/>
              </a:buClr>
              <a:buFont typeface="Wingdings" panose="05000000000000000000" pitchFamily="2" charset="2"/>
              <a:buChar char="Ø"/>
            </a:pPr>
            <a:r>
              <a:rPr lang="en-GB" sz="2000">
                <a:solidFill>
                  <a:schemeClr val="bg1"/>
                </a:solidFill>
              </a:rPr>
              <a:t>.</a:t>
            </a:r>
            <a:endParaRPr lang="en-US" sz="2000">
              <a:solidFill>
                <a:schemeClr val="bg1"/>
              </a:solidFill>
            </a:endParaRPr>
          </a:p>
        </p:txBody>
      </p:sp>
      <p:sp>
        <p:nvSpPr>
          <p:cNvPr id="141" name="Content Placeholder 2">
            <a:extLst>
              <a:ext uri="{FF2B5EF4-FFF2-40B4-BE49-F238E27FC236}">
                <a16:creationId xmlns:a16="http://schemas.microsoft.com/office/drawing/2014/main" id="{2D4F3BBC-F21D-FEB0-35AB-0EFC28EAAB5F}"/>
              </a:ext>
            </a:extLst>
          </p:cNvPr>
          <p:cNvSpPr txBox="1">
            <a:spLocks/>
          </p:cNvSpPr>
          <p:nvPr/>
        </p:nvSpPr>
        <p:spPr>
          <a:xfrm>
            <a:off x="3201888" y="4295845"/>
            <a:ext cx="8990112" cy="657045"/>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a:t>For the </a:t>
            </a:r>
            <a:r>
              <a:rPr lang="en-GB" sz="1600" err="1"/>
              <a:t>bc</a:t>
            </a:r>
            <a:r>
              <a:rPr lang="en-GB" sz="1600"/>
              <a:t> and da segment: v x B is perpendicular to the length of the segments. Therefore the voltage in these segments be will be zero:</a:t>
            </a:r>
            <a:endParaRPr lang="en-US" sz="1600" b="1"/>
          </a:p>
        </p:txBody>
      </p:sp>
      <p:sp>
        <p:nvSpPr>
          <p:cNvPr id="143" name="TextBox 142">
            <a:extLst>
              <a:ext uri="{FF2B5EF4-FFF2-40B4-BE49-F238E27FC236}">
                <a16:creationId xmlns:a16="http://schemas.microsoft.com/office/drawing/2014/main" id="{57CA0A7F-0DC8-F78E-54AF-6E7DD8D87100}"/>
              </a:ext>
            </a:extLst>
          </p:cNvPr>
          <p:cNvSpPr txBox="1"/>
          <p:nvPr/>
        </p:nvSpPr>
        <p:spPr>
          <a:xfrm>
            <a:off x="5280988" y="4862209"/>
            <a:ext cx="350847" cy="400110"/>
          </a:xfrm>
          <a:prstGeom prst="rect">
            <a:avLst/>
          </a:prstGeom>
          <a:noFill/>
        </p:spPr>
        <p:txBody>
          <a:bodyPr wrap="square">
            <a:spAutoFit/>
          </a:bodyPr>
          <a:lstStyle/>
          <a:p>
            <a:pPr>
              <a:buClr>
                <a:schemeClr val="accent1"/>
              </a:buClr>
              <a:buFont typeface="Wingdings" panose="05000000000000000000" pitchFamily="2" charset="2"/>
              <a:buChar char="Ø"/>
            </a:pPr>
            <a:r>
              <a:rPr lang="en-GB" sz="2000">
                <a:solidFill>
                  <a:schemeClr val="bg1"/>
                </a:solidFill>
              </a:rPr>
              <a:t>.</a:t>
            </a:r>
            <a:endParaRPr lang="en-US" sz="2000">
              <a:solidFill>
                <a:schemeClr val="bg1"/>
              </a:solidFill>
            </a:endParaRPr>
          </a:p>
        </p:txBody>
      </p:sp>
      <p:sp>
        <p:nvSpPr>
          <p:cNvPr id="147" name="TextBox 146">
            <a:extLst>
              <a:ext uri="{FF2B5EF4-FFF2-40B4-BE49-F238E27FC236}">
                <a16:creationId xmlns:a16="http://schemas.microsoft.com/office/drawing/2014/main" id="{C3CD02DC-C4A5-E191-75FA-103432872783}"/>
              </a:ext>
            </a:extLst>
          </p:cNvPr>
          <p:cNvSpPr txBox="1"/>
          <p:nvPr/>
        </p:nvSpPr>
        <p:spPr>
          <a:xfrm>
            <a:off x="5280988" y="3867232"/>
            <a:ext cx="350847" cy="400110"/>
          </a:xfrm>
          <a:prstGeom prst="rect">
            <a:avLst/>
          </a:prstGeom>
          <a:noFill/>
        </p:spPr>
        <p:txBody>
          <a:bodyPr wrap="square">
            <a:spAutoFit/>
          </a:bodyPr>
          <a:lstStyle/>
          <a:p>
            <a:pPr>
              <a:buClr>
                <a:schemeClr val="accent1"/>
              </a:buClr>
              <a:buFont typeface="Wingdings" panose="05000000000000000000" pitchFamily="2" charset="2"/>
              <a:buChar char="Ø"/>
            </a:pPr>
            <a:r>
              <a:rPr lang="en-GB" sz="2000">
                <a:solidFill>
                  <a:schemeClr val="bg1"/>
                </a:solidFill>
              </a:rPr>
              <a:t>.</a:t>
            </a:r>
            <a:endParaRPr lang="en-US" sz="2000">
              <a:solidFill>
                <a:schemeClr val="bg1"/>
              </a:solidFill>
            </a:endParaRPr>
          </a:p>
        </p:txBody>
      </p:sp>
      <p:sp>
        <p:nvSpPr>
          <p:cNvPr id="166" name="TextBox 165">
            <a:extLst>
              <a:ext uri="{FF2B5EF4-FFF2-40B4-BE49-F238E27FC236}">
                <a16:creationId xmlns:a16="http://schemas.microsoft.com/office/drawing/2014/main" id="{736F67E7-56C2-F647-593D-6B60AAB9BB50}"/>
              </a:ext>
            </a:extLst>
          </p:cNvPr>
          <p:cNvSpPr txBox="1"/>
          <p:nvPr/>
        </p:nvSpPr>
        <p:spPr>
          <a:xfrm>
            <a:off x="225541" y="2207936"/>
            <a:ext cx="337917" cy="465744"/>
          </a:xfrm>
          <a:prstGeom prst="rect">
            <a:avLst/>
          </a:prstGeom>
          <a:noFill/>
        </p:spPr>
        <p:txBody>
          <a:bodyPr wrap="square" rtlCol="0">
            <a:spAutoFit/>
          </a:bodyPr>
          <a:lstStyle/>
          <a:p>
            <a:r>
              <a:rPr lang="en-US" sz="1800" kern="1200">
                <a:solidFill>
                  <a:schemeClr val="tx1"/>
                </a:solidFill>
                <a:latin typeface="+mn-lt"/>
                <a:ea typeface="+mn-ea"/>
                <a:cs typeface="+mn-cs"/>
              </a:rPr>
              <a:t>N</a:t>
            </a:r>
          </a:p>
        </p:txBody>
      </p:sp>
      <p:sp>
        <p:nvSpPr>
          <p:cNvPr id="167" name="TextBox 166">
            <a:extLst>
              <a:ext uri="{FF2B5EF4-FFF2-40B4-BE49-F238E27FC236}">
                <a16:creationId xmlns:a16="http://schemas.microsoft.com/office/drawing/2014/main" id="{6E6D2321-6AEE-460C-A7EF-921842E245B7}"/>
              </a:ext>
            </a:extLst>
          </p:cNvPr>
          <p:cNvSpPr txBox="1"/>
          <p:nvPr/>
        </p:nvSpPr>
        <p:spPr>
          <a:xfrm>
            <a:off x="1805665" y="2183150"/>
            <a:ext cx="337917" cy="369332"/>
          </a:xfrm>
          <a:prstGeom prst="rect">
            <a:avLst/>
          </a:prstGeom>
          <a:noFill/>
        </p:spPr>
        <p:txBody>
          <a:bodyPr wrap="square" rtlCol="0">
            <a:spAutoFit/>
          </a:bodyPr>
          <a:lstStyle/>
          <a:p>
            <a:r>
              <a:rPr lang="en-GB"/>
              <a:t>S</a:t>
            </a:r>
            <a:endParaRPr lang="en-US" sz="1800" kern="1200">
              <a:solidFill>
                <a:schemeClr val="tx1"/>
              </a:solidFill>
              <a:latin typeface="+mn-lt"/>
              <a:ea typeface="+mn-ea"/>
              <a:cs typeface="+mn-cs"/>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961F99C1-7AF4-77B0-B874-CD839652C1BC}"/>
                  </a:ext>
                </a:extLst>
              </p:cNvPr>
              <p:cNvSpPr txBox="1"/>
              <p:nvPr/>
            </p:nvSpPr>
            <p:spPr>
              <a:xfrm>
                <a:off x="5375920" y="1255305"/>
                <a:ext cx="3866835" cy="6587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l-GR" b="0" i="1" smtClean="0">
                          <a:solidFill>
                            <a:schemeClr val="tx1"/>
                          </a:solidFill>
                          <a:latin typeface="Cambria Math" panose="02040503050406030204" pitchFamily="18" charset="0"/>
                        </a:rPr>
                        <m:t>𝜀</m:t>
                      </m:r>
                      <m:r>
                        <a:rPr lang="el-GR" b="0" i="1" smtClean="0">
                          <a:solidFill>
                            <a:schemeClr val="tx1"/>
                          </a:solidFill>
                          <a:latin typeface="Cambria Math" panose="02040503050406030204" pitchFamily="18" charset="0"/>
                        </a:rPr>
                        <m:t>=</m:t>
                      </m:r>
                      <m:nary>
                        <m:naryPr>
                          <m:chr m:val="∮"/>
                          <m:subHide m:val="on"/>
                          <m:supHide m:val="on"/>
                          <m:ctrlPr>
                            <a:rPr lang="en-US" i="1" smtClean="0">
                              <a:solidFill>
                                <a:schemeClr val="tx1"/>
                              </a:solidFill>
                              <a:latin typeface="Cambria Math" panose="02040503050406030204" pitchFamily="18" charset="0"/>
                            </a:rPr>
                          </m:ctrlPr>
                        </m:naryPr>
                        <m:sub/>
                        <m:sup/>
                        <m:e>
                          <m:acc>
                            <m:accPr>
                              <m:chr m:val="⃗"/>
                              <m:ctrlPr>
                                <a:rPr lang="en-GB" i="1">
                                  <a:latin typeface="Cambria Math" panose="02040503050406030204" pitchFamily="18" charset="0"/>
                                  <a:ea typeface="Cambria Math" panose="02040503050406030204" pitchFamily="18" charset="0"/>
                                </a:rPr>
                              </m:ctrlPr>
                            </m:accPr>
                            <m:e>
                              <m:sSub>
                                <m:sSubPr>
                                  <m:ctrlPr>
                                    <a:rPr lang="en-US" i="1">
                                      <a:latin typeface="Cambria Math" panose="02040503050406030204" pitchFamily="18" charset="0"/>
                                    </a:rPr>
                                  </m:ctrlPr>
                                </m:sSubPr>
                                <m:e>
                                  <m:r>
                                    <a:rPr lang="en-US" i="1">
                                      <a:latin typeface="Cambria Math" panose="02040503050406030204" pitchFamily="18" charset="0"/>
                                    </a:rPr>
                                    <m:t>𝑓</m:t>
                                  </m:r>
                                </m:e>
                                <m:sub>
                                  <m:r>
                                    <a:rPr lang="en-GB" i="1">
                                      <a:latin typeface="Cambria Math" panose="02040503050406030204" pitchFamily="18" charset="0"/>
                                    </a:rPr>
                                    <m:t>𝑚</m:t>
                                  </m:r>
                                </m:sub>
                              </m:sSub>
                            </m:e>
                          </m:acc>
                          <m:r>
                            <a:rPr lang="en-GB" b="0" i="1" smtClean="0">
                              <a:latin typeface="Cambria Math" panose="02040503050406030204" pitchFamily="18" charset="0"/>
                            </a:rPr>
                            <m:t> </m:t>
                          </m:r>
                          <m:r>
                            <m:rPr>
                              <m:sty m:val="p"/>
                            </m:rPr>
                            <a:rPr lang="en-US" i="0">
                              <a:solidFill>
                                <a:schemeClr val="tx1"/>
                              </a:solidFill>
                              <a:latin typeface="Cambria Math" panose="02040503050406030204" pitchFamily="18" charset="0"/>
                            </a:rPr>
                            <m:t>d</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𝑙</m:t>
                              </m:r>
                            </m:e>
                          </m:acc>
                        </m:e>
                      </m:nary>
                      <m:r>
                        <a:rPr lang="en-GB" i="1">
                          <a:latin typeface="Cambria Math" panose="02040503050406030204" pitchFamily="18" charset="0"/>
                        </a:rPr>
                        <m:t>=</m:t>
                      </m:r>
                      <m:r>
                        <m:rPr>
                          <m:nor/>
                        </m:rPr>
                        <a:rPr lang="en-GB">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𝑣</m:t>
                          </m:r>
                        </m:e>
                      </m:acc>
                      <m:r>
                        <a:rPr lang="en-GB" i="1">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𝐵</m:t>
                          </m:r>
                        </m:e>
                      </m:acc>
                      <m:r>
                        <m:rPr>
                          <m:nor/>
                        </m:rPr>
                        <a:rPr lang="en-GB">
                          <a:latin typeface="Cambria Math" panose="02040503050406030204" pitchFamily="18" charset="0"/>
                        </a:rPr>
                        <m:t>)</m:t>
                      </m:r>
                      <m:r>
                        <a:rPr lang="en-GB" i="1" smtClean="0">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b="0" i="1" smtClean="0">
                              <a:latin typeface="Cambria Math" panose="02040503050406030204" pitchFamily="18" charset="0"/>
                              <a:ea typeface="Cambria Math" panose="02040503050406030204" pitchFamily="18" charset="0"/>
                            </a:rPr>
                            <m:t>𝑙</m:t>
                          </m:r>
                        </m:e>
                      </m:acc>
                    </m:oMath>
                  </m:oMathPara>
                </a14:m>
                <a:endParaRPr lang="en-US" i="1" dirty="0">
                  <a:solidFill>
                    <a:schemeClr val="tx1"/>
                  </a:solidFill>
                </a:endParaRPr>
              </a:p>
            </p:txBody>
          </p:sp>
        </mc:Choice>
        <mc:Fallback xmlns="">
          <p:sp>
            <p:nvSpPr>
              <p:cNvPr id="22" name="TextBox 21">
                <a:extLst>
                  <a:ext uri="{FF2B5EF4-FFF2-40B4-BE49-F238E27FC236}">
                    <a16:creationId xmlns:a16="http://schemas.microsoft.com/office/drawing/2014/main" id="{961F99C1-7AF4-77B0-B874-CD839652C1BC}"/>
                  </a:ext>
                </a:extLst>
              </p:cNvPr>
              <p:cNvSpPr txBox="1">
                <a:spLocks noRot="1" noChangeAspect="1" noMove="1" noResize="1" noEditPoints="1" noAdjustHandles="1" noChangeArrowheads="1" noChangeShapeType="1" noTextEdit="1"/>
              </p:cNvSpPr>
              <p:nvPr/>
            </p:nvSpPr>
            <p:spPr>
              <a:xfrm>
                <a:off x="5375920" y="1255305"/>
                <a:ext cx="3866835" cy="658770"/>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5615F68D-91B1-2C54-AD47-B4276F64E3EA}"/>
                  </a:ext>
                </a:extLst>
              </p:cNvPr>
              <p:cNvSpPr txBox="1"/>
              <p:nvPr/>
            </p:nvSpPr>
            <p:spPr>
              <a:xfrm>
                <a:off x="5492322" y="2773845"/>
                <a:ext cx="3387932" cy="4103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l-GR" b="0" i="1" smtClean="0">
                              <a:latin typeface="Cambria Math" panose="02040503050406030204" pitchFamily="18" charset="0"/>
                            </a:rPr>
                            <m:t>𝜀</m:t>
                          </m:r>
                        </m:e>
                        <m:sub>
                          <m:r>
                            <a:rPr lang="en-GB" b="0" i="1" smtClean="0">
                              <a:latin typeface="Cambria Math" panose="02040503050406030204" pitchFamily="18" charset="0"/>
                            </a:rPr>
                            <m:t>𝑏𝑎</m:t>
                          </m:r>
                        </m:sub>
                      </m:sSub>
                      <m:r>
                        <a:rPr lang="en-US" i="1">
                          <a:latin typeface="Cambria Math" panose="02040503050406030204" pitchFamily="18" charset="0"/>
                        </a:rPr>
                        <m:t> </m:t>
                      </m:r>
                      <m:r>
                        <a:rPr lang="el-GR" b="0" i="1" smtClean="0">
                          <a:solidFill>
                            <a:schemeClr val="tx1"/>
                          </a:solidFill>
                          <a:latin typeface="Cambria Math" panose="02040503050406030204" pitchFamily="18" charset="0"/>
                        </a:rPr>
                        <m:t>=</m:t>
                      </m:r>
                      <m:r>
                        <m:rPr>
                          <m:nor/>
                        </m:rPr>
                        <a:rPr lang="en-GB" b="0" i="0" smtClean="0">
                          <a:solidFill>
                            <a:schemeClr val="tx1"/>
                          </a:solidFill>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𝑣</m:t>
                          </m:r>
                        </m:e>
                      </m:acc>
                      <m:r>
                        <a:rPr lang="en-GB" i="1">
                          <a:latin typeface="Cambria Math" panose="02040503050406030204" pitchFamily="18" charset="0"/>
                        </a:rPr>
                        <m:t>×</m:t>
                      </m:r>
                      <m:acc>
                        <m:accPr>
                          <m:chr m:val="⃗"/>
                          <m:ctrlPr>
                            <a:rPr lang="en-GB" i="1" smtClean="0">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𝐵</m:t>
                          </m:r>
                        </m:e>
                      </m:acc>
                      <m:r>
                        <m:rPr>
                          <m:nor/>
                        </m:rPr>
                        <a:rPr lang="en-GB" b="0" i="0" smtClean="0">
                          <a:latin typeface="Cambria Math" panose="02040503050406030204" pitchFamily="18" charset="0"/>
                          <a:ea typeface="Cambria Math" panose="02040503050406030204" pitchFamily="18" charset="0"/>
                        </a:rPr>
                        <m:t>)</m:t>
                      </m:r>
                      <m:r>
                        <a:rPr lang="en-GB" i="1" smtClean="0">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𝑙</m:t>
                          </m:r>
                        </m:e>
                      </m:acc>
                      <m:r>
                        <a:rPr lang="en-GB" b="0" i="1" smtClean="0">
                          <a:latin typeface="Cambria Math" panose="02040503050406030204" pitchFamily="18" charset="0"/>
                        </a:rPr>
                        <m:t>=</m:t>
                      </m:r>
                      <m:r>
                        <m:rPr>
                          <m:nor/>
                        </m:rPr>
                        <a:rPr lang="en-GB" i="1">
                          <a:latin typeface="Cambria Math" panose="02040503050406030204" pitchFamily="18" charset="0"/>
                        </a:rPr>
                        <m:t>vB</m:t>
                      </m:r>
                      <m:r>
                        <a:rPr lang="en-GB" i="1">
                          <a:latin typeface="Cambria Math" panose="02040503050406030204" pitchFamily="18" charset="0"/>
                        </a:rPr>
                        <m:t>𝑙</m:t>
                      </m:r>
                      <m:r>
                        <a:rPr lang="en-GB" b="0" i="1" smtClean="0">
                          <a:latin typeface="Cambria Math" panose="02040503050406030204" pitchFamily="18" charset="0"/>
                        </a:rPr>
                        <m:t>𝑠𝑖𝑛</m:t>
                      </m:r>
                      <m:r>
                        <a:rPr lang="en-GB" b="0" i="1" smtClean="0">
                          <a:latin typeface="Cambria Math" panose="02040503050406030204" pitchFamily="18" charset="0"/>
                        </a:rPr>
                        <m:t>(</m:t>
                      </m:r>
                      <m:sSub>
                        <m:sSubPr>
                          <m:ctrlPr>
                            <a:rPr lang="en-US" i="1">
                              <a:latin typeface="Cambria Math" panose="02040503050406030204" pitchFamily="18" charset="0"/>
                            </a:rPr>
                          </m:ctrlPr>
                        </m:sSubPr>
                        <m:e>
                          <m:r>
                            <a:rPr lang="el-GR" b="0" i="1" smtClean="0">
                              <a:latin typeface="Cambria Math" panose="02040503050406030204" pitchFamily="18" charset="0"/>
                            </a:rPr>
                            <m:t>𝜃</m:t>
                          </m:r>
                        </m:e>
                        <m:sub>
                          <m:r>
                            <a:rPr lang="en-GB" i="1">
                              <a:latin typeface="Cambria Math" panose="02040503050406030204" pitchFamily="18" charset="0"/>
                            </a:rPr>
                            <m:t>𝑎</m:t>
                          </m:r>
                          <m:r>
                            <a:rPr lang="en-GB" b="0" i="1" smtClean="0">
                              <a:latin typeface="Cambria Math" panose="02040503050406030204" pitchFamily="18" charset="0"/>
                            </a:rPr>
                            <m:t>𝑏</m:t>
                          </m:r>
                        </m:sub>
                      </m:sSub>
                      <m:r>
                        <a:rPr lang="en-GB" b="0" i="1" smtClean="0">
                          <a:latin typeface="Cambria Math" panose="02040503050406030204" pitchFamily="18" charset="0"/>
                        </a:rPr>
                        <m:t>)</m:t>
                      </m:r>
                    </m:oMath>
                  </m:oMathPara>
                </a14:m>
                <a:endParaRPr lang="en-US" i="1" dirty="0">
                  <a:solidFill>
                    <a:schemeClr val="tx1"/>
                  </a:solidFill>
                </a:endParaRPr>
              </a:p>
            </p:txBody>
          </p:sp>
        </mc:Choice>
        <mc:Fallback xmlns="">
          <p:sp>
            <p:nvSpPr>
              <p:cNvPr id="31" name="TextBox 30">
                <a:extLst>
                  <a:ext uri="{FF2B5EF4-FFF2-40B4-BE49-F238E27FC236}">
                    <a16:creationId xmlns:a16="http://schemas.microsoft.com/office/drawing/2014/main" id="{5615F68D-91B1-2C54-AD47-B4276F64E3EA}"/>
                  </a:ext>
                </a:extLst>
              </p:cNvPr>
              <p:cNvSpPr txBox="1">
                <a:spLocks noRot="1" noChangeAspect="1" noMove="1" noResize="1" noEditPoints="1" noAdjustHandles="1" noChangeArrowheads="1" noChangeShapeType="1" noTextEdit="1"/>
              </p:cNvSpPr>
              <p:nvPr/>
            </p:nvSpPr>
            <p:spPr>
              <a:xfrm>
                <a:off x="5492322" y="2773845"/>
                <a:ext cx="3387932" cy="410305"/>
              </a:xfrm>
              <a:prstGeom prst="rect">
                <a:avLst/>
              </a:prstGeom>
              <a:blipFill>
                <a:blip r:embed="rId8"/>
                <a:stretch>
                  <a:fillRect t="-22388" b="-1343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FFA52EE1-EB1A-B8A0-FE0C-752C4F903520}"/>
                  </a:ext>
                </a:extLst>
              </p:cNvPr>
              <p:cNvSpPr txBox="1"/>
              <p:nvPr/>
            </p:nvSpPr>
            <p:spPr>
              <a:xfrm>
                <a:off x="5485050" y="4854719"/>
                <a:ext cx="171780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l-GR" b="0" i="1" smtClean="0">
                              <a:latin typeface="Cambria Math" panose="02040503050406030204" pitchFamily="18" charset="0"/>
                            </a:rPr>
                            <m:t>𝜀</m:t>
                          </m:r>
                        </m:e>
                        <m:sub>
                          <m:r>
                            <a:rPr lang="en-GB" b="0" i="1" smtClean="0">
                              <a:latin typeface="Cambria Math" panose="02040503050406030204" pitchFamily="18" charset="0"/>
                            </a:rPr>
                            <m:t>𝑐𝑏</m:t>
                          </m:r>
                        </m:sub>
                      </m:sSub>
                      <m:r>
                        <a:rPr lang="en-US" i="1">
                          <a:latin typeface="Cambria Math" panose="02040503050406030204" pitchFamily="18" charset="0"/>
                        </a:rPr>
                        <m:t> </m:t>
                      </m:r>
                      <m:r>
                        <a:rPr lang="el-GR" b="0" i="1" smtClean="0">
                          <a:solidFill>
                            <a:schemeClr val="tx1"/>
                          </a:solidFill>
                          <a:latin typeface="Cambria Math" panose="02040503050406030204" pitchFamily="18" charset="0"/>
                        </a:rPr>
                        <m:t>=</m:t>
                      </m:r>
                      <m:sSub>
                        <m:sSubPr>
                          <m:ctrlPr>
                            <a:rPr lang="en-US" i="1">
                              <a:latin typeface="Cambria Math" panose="02040503050406030204" pitchFamily="18" charset="0"/>
                            </a:rPr>
                          </m:ctrlPr>
                        </m:sSubPr>
                        <m:e>
                          <m:r>
                            <a:rPr lang="el-GR" i="1">
                              <a:latin typeface="Cambria Math" panose="02040503050406030204" pitchFamily="18" charset="0"/>
                            </a:rPr>
                            <m:t>𝜀</m:t>
                          </m:r>
                        </m:e>
                        <m:sub>
                          <m:r>
                            <a:rPr lang="en-GB" b="0" i="1" smtClean="0">
                              <a:latin typeface="Cambria Math" panose="02040503050406030204" pitchFamily="18" charset="0"/>
                            </a:rPr>
                            <m:t>𝑎𝑑</m:t>
                          </m:r>
                        </m:sub>
                      </m:sSub>
                      <m:r>
                        <a:rPr lang="en-GB" b="0" i="1" smtClean="0">
                          <a:latin typeface="Cambria Math" panose="02040503050406030204" pitchFamily="18" charset="0"/>
                        </a:rPr>
                        <m:t>=0</m:t>
                      </m:r>
                    </m:oMath>
                  </m:oMathPara>
                </a14:m>
                <a:endParaRPr lang="en-US">
                  <a:solidFill>
                    <a:schemeClr val="tx1"/>
                  </a:solidFill>
                </a:endParaRPr>
              </a:p>
            </p:txBody>
          </p:sp>
        </mc:Choice>
        <mc:Fallback xmlns="">
          <p:sp>
            <p:nvSpPr>
              <p:cNvPr id="32" name="TextBox 31">
                <a:extLst>
                  <a:ext uri="{FF2B5EF4-FFF2-40B4-BE49-F238E27FC236}">
                    <a16:creationId xmlns:a16="http://schemas.microsoft.com/office/drawing/2014/main" id="{FFA52EE1-EB1A-B8A0-FE0C-752C4F903520}"/>
                  </a:ext>
                </a:extLst>
              </p:cNvPr>
              <p:cNvSpPr txBox="1">
                <a:spLocks noRot="1" noChangeAspect="1" noMove="1" noResize="1" noEditPoints="1" noAdjustHandles="1" noChangeArrowheads="1" noChangeShapeType="1" noTextEdit="1"/>
              </p:cNvSpPr>
              <p:nvPr/>
            </p:nvSpPr>
            <p:spPr>
              <a:xfrm>
                <a:off x="5485050" y="4854719"/>
                <a:ext cx="1717806" cy="369332"/>
              </a:xfrm>
              <a:prstGeom prst="rect">
                <a:avLst/>
              </a:prstGeom>
              <a:blipFill>
                <a:blip r:embed="rId9"/>
                <a:stretch>
                  <a:fillRect/>
                </a:stretch>
              </a:blipFill>
            </p:spPr>
            <p:txBody>
              <a:bodyPr/>
              <a:lstStyle/>
              <a:p>
                <a:r>
                  <a:rPr lang="en-US">
                    <a:noFill/>
                  </a:rPr>
                  <a:t> </a:t>
                </a:r>
              </a:p>
            </p:txBody>
          </p:sp>
        </mc:Fallback>
      </mc:AlternateContent>
      <p:sp>
        <p:nvSpPr>
          <p:cNvPr id="33" name="Content Placeholder 2">
            <a:extLst>
              <a:ext uri="{FF2B5EF4-FFF2-40B4-BE49-F238E27FC236}">
                <a16:creationId xmlns:a16="http://schemas.microsoft.com/office/drawing/2014/main" id="{91054851-24B4-C616-B531-D958198C1C17}"/>
              </a:ext>
            </a:extLst>
          </p:cNvPr>
          <p:cNvSpPr txBox="1">
            <a:spLocks/>
          </p:cNvSpPr>
          <p:nvPr/>
        </p:nvSpPr>
        <p:spPr>
          <a:xfrm>
            <a:off x="3226568" y="3201736"/>
            <a:ext cx="8944997" cy="571013"/>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For the cd : The quantity v x B points into the page, which is the same direction as segment cd. Therefore, the induced voltage on this segment of the wire is.</a:t>
            </a:r>
            <a:endParaRPr lang="en-US" sz="1600" b="1"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9296A6D4-2CCC-37CD-807F-D879FA169867}"/>
                  </a:ext>
                </a:extLst>
              </p:cNvPr>
              <p:cNvSpPr txBox="1"/>
              <p:nvPr/>
            </p:nvSpPr>
            <p:spPr>
              <a:xfrm>
                <a:off x="5461580" y="3840018"/>
                <a:ext cx="3418674" cy="4103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l-GR" b="0" i="1" smtClean="0">
                              <a:latin typeface="Cambria Math" panose="02040503050406030204" pitchFamily="18" charset="0"/>
                            </a:rPr>
                            <m:t>𝜀</m:t>
                          </m:r>
                        </m:e>
                        <m:sub>
                          <m:r>
                            <a:rPr lang="en-GB" b="0" i="1" smtClean="0">
                              <a:latin typeface="Cambria Math" panose="02040503050406030204" pitchFamily="18" charset="0"/>
                            </a:rPr>
                            <m:t>𝑑𝑐</m:t>
                          </m:r>
                        </m:sub>
                      </m:sSub>
                      <m:r>
                        <a:rPr lang="en-GB" b="0" i="1" smtClean="0">
                          <a:latin typeface="Cambria Math" panose="02040503050406030204" pitchFamily="18" charset="0"/>
                        </a:rPr>
                        <m:t>=</m:t>
                      </m:r>
                      <m:r>
                        <m:rPr>
                          <m:nor/>
                        </m:rPr>
                        <a:rPr lang="en-GB">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𝑣</m:t>
                          </m:r>
                        </m:e>
                      </m:acc>
                      <m:r>
                        <a:rPr lang="en-GB" i="1">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𝐵</m:t>
                          </m:r>
                        </m:e>
                      </m:acc>
                      <m:r>
                        <m:rPr>
                          <m:nor/>
                        </m:rPr>
                        <a:rPr lang="en-GB">
                          <a:latin typeface="Cambria Math" panose="02040503050406030204" pitchFamily="18" charset="0"/>
                          <a:ea typeface="Cambria Math" panose="02040503050406030204" pitchFamily="18" charset="0"/>
                        </a:rPr>
                        <m:t>)</m:t>
                      </m:r>
                      <m:r>
                        <a:rPr lang="en-GB" i="1" smtClean="0">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𝑙</m:t>
                          </m:r>
                        </m:e>
                      </m:acc>
                      <m:r>
                        <a:rPr lang="en-GB" b="0" i="1" smtClean="0">
                          <a:latin typeface="Cambria Math" panose="02040503050406030204" pitchFamily="18" charset="0"/>
                        </a:rPr>
                        <m:t>=</m:t>
                      </m:r>
                      <m:r>
                        <m:rPr>
                          <m:nor/>
                        </m:rPr>
                        <a:rPr lang="en-GB" i="1">
                          <a:latin typeface="Cambria Math" panose="02040503050406030204" pitchFamily="18" charset="0"/>
                        </a:rPr>
                        <m:t>vB</m:t>
                      </m:r>
                      <m:r>
                        <a:rPr lang="en-GB" i="1">
                          <a:latin typeface="Cambria Math" panose="02040503050406030204" pitchFamily="18" charset="0"/>
                        </a:rPr>
                        <m:t>𝑙</m:t>
                      </m:r>
                      <m:r>
                        <a:rPr lang="en-GB" b="0" i="1" smtClean="0">
                          <a:latin typeface="Cambria Math" panose="02040503050406030204" pitchFamily="18" charset="0"/>
                        </a:rPr>
                        <m:t>𝑠𝑖𝑛</m:t>
                      </m:r>
                      <m:r>
                        <a:rPr lang="en-GB" b="0" i="1" smtClean="0">
                          <a:latin typeface="Cambria Math" panose="02040503050406030204" pitchFamily="18" charset="0"/>
                        </a:rPr>
                        <m:t>(</m:t>
                      </m:r>
                      <m:sSub>
                        <m:sSubPr>
                          <m:ctrlPr>
                            <a:rPr lang="en-US" i="1">
                              <a:latin typeface="Cambria Math" panose="02040503050406030204" pitchFamily="18" charset="0"/>
                            </a:rPr>
                          </m:ctrlPr>
                        </m:sSubPr>
                        <m:e>
                          <m:r>
                            <a:rPr lang="el-GR" b="0" i="1" smtClean="0">
                              <a:latin typeface="Cambria Math" panose="02040503050406030204" pitchFamily="18" charset="0"/>
                            </a:rPr>
                            <m:t>𝜃</m:t>
                          </m:r>
                        </m:e>
                        <m:sub>
                          <m:r>
                            <a:rPr lang="en-GB" b="0" i="1" smtClean="0">
                              <a:latin typeface="Cambria Math" panose="02040503050406030204" pitchFamily="18" charset="0"/>
                            </a:rPr>
                            <m:t>𝑐𝑑</m:t>
                          </m:r>
                        </m:sub>
                      </m:sSub>
                      <m:r>
                        <a:rPr lang="en-GB" b="0" i="1" smtClean="0">
                          <a:latin typeface="Cambria Math" panose="02040503050406030204" pitchFamily="18" charset="0"/>
                        </a:rPr>
                        <m:t>)</m:t>
                      </m:r>
                    </m:oMath>
                  </m:oMathPara>
                </a14:m>
                <a:endParaRPr lang="en-GB" i="1" dirty="0"/>
              </a:p>
            </p:txBody>
          </p:sp>
        </mc:Choice>
        <mc:Fallback xmlns="">
          <p:sp>
            <p:nvSpPr>
              <p:cNvPr id="35" name="TextBox 34">
                <a:extLst>
                  <a:ext uri="{FF2B5EF4-FFF2-40B4-BE49-F238E27FC236}">
                    <a16:creationId xmlns:a16="http://schemas.microsoft.com/office/drawing/2014/main" id="{9296A6D4-2CCC-37CD-807F-D879FA169867}"/>
                  </a:ext>
                </a:extLst>
              </p:cNvPr>
              <p:cNvSpPr txBox="1">
                <a:spLocks noRot="1" noChangeAspect="1" noMove="1" noResize="1" noEditPoints="1" noAdjustHandles="1" noChangeArrowheads="1" noChangeShapeType="1" noTextEdit="1"/>
              </p:cNvSpPr>
              <p:nvPr/>
            </p:nvSpPr>
            <p:spPr>
              <a:xfrm>
                <a:off x="5461580" y="3840018"/>
                <a:ext cx="3418674" cy="410305"/>
              </a:xfrm>
              <a:prstGeom prst="rect">
                <a:avLst/>
              </a:prstGeom>
              <a:blipFill>
                <a:blip r:embed="rId10"/>
                <a:stretch>
                  <a:fillRect t="-22388" b="-11940"/>
                </a:stretch>
              </a:blipFill>
            </p:spPr>
            <p:txBody>
              <a:bodyPr/>
              <a:lstStyle/>
              <a:p>
                <a:r>
                  <a:rPr lang="en-GB">
                    <a:noFill/>
                  </a:rPr>
                  <a:t> </a:t>
                </a:r>
              </a:p>
            </p:txBody>
          </p:sp>
        </mc:Fallback>
      </mc:AlternateContent>
      <p:sp>
        <p:nvSpPr>
          <p:cNvPr id="40" name="TextBox 39">
            <a:extLst>
              <a:ext uri="{FF2B5EF4-FFF2-40B4-BE49-F238E27FC236}">
                <a16:creationId xmlns:a16="http://schemas.microsoft.com/office/drawing/2014/main" id="{2E9B87A4-07D7-A5EA-9192-C343752F8823}"/>
              </a:ext>
            </a:extLst>
          </p:cNvPr>
          <p:cNvSpPr txBox="1"/>
          <p:nvPr/>
        </p:nvSpPr>
        <p:spPr>
          <a:xfrm>
            <a:off x="9488869" y="5626217"/>
            <a:ext cx="328180" cy="307777"/>
          </a:xfrm>
          <a:prstGeom prst="rect">
            <a:avLst/>
          </a:prstGeom>
          <a:noFill/>
        </p:spPr>
        <p:txBody>
          <a:bodyPr wrap="square" rtlCol="0">
            <a:spAutoFit/>
          </a:bodyPr>
          <a:lstStyle/>
          <a:p>
            <a:r>
              <a:rPr lang="en-GB" sz="1400"/>
              <a:t>a</a:t>
            </a:r>
          </a:p>
        </p:txBody>
      </p:sp>
      <p:sp>
        <p:nvSpPr>
          <p:cNvPr id="41" name="TextBox 40">
            <a:extLst>
              <a:ext uri="{FF2B5EF4-FFF2-40B4-BE49-F238E27FC236}">
                <a16:creationId xmlns:a16="http://schemas.microsoft.com/office/drawing/2014/main" id="{E5665900-01AC-37CE-A1E2-C91E26FC70D7}"/>
              </a:ext>
            </a:extLst>
          </p:cNvPr>
          <p:cNvSpPr txBox="1"/>
          <p:nvPr/>
        </p:nvSpPr>
        <p:spPr>
          <a:xfrm>
            <a:off x="9508357" y="5412849"/>
            <a:ext cx="328180" cy="307777"/>
          </a:xfrm>
          <a:prstGeom prst="rect">
            <a:avLst/>
          </a:prstGeom>
          <a:noFill/>
        </p:spPr>
        <p:txBody>
          <a:bodyPr wrap="square" rtlCol="0">
            <a:spAutoFit/>
          </a:bodyPr>
          <a:lstStyle/>
          <a:p>
            <a:r>
              <a:rPr lang="en-GB" sz="1400"/>
              <a:t>b</a:t>
            </a:r>
          </a:p>
        </p:txBody>
      </p:sp>
      <p:sp>
        <p:nvSpPr>
          <p:cNvPr id="42" name="TextBox 41">
            <a:extLst>
              <a:ext uri="{FF2B5EF4-FFF2-40B4-BE49-F238E27FC236}">
                <a16:creationId xmlns:a16="http://schemas.microsoft.com/office/drawing/2014/main" id="{63A21CDC-A245-BBED-200C-514ABBE37DEE}"/>
              </a:ext>
            </a:extLst>
          </p:cNvPr>
          <p:cNvSpPr txBox="1"/>
          <p:nvPr/>
        </p:nvSpPr>
        <p:spPr>
          <a:xfrm>
            <a:off x="8929629" y="4950413"/>
            <a:ext cx="328180" cy="307777"/>
          </a:xfrm>
          <a:prstGeom prst="rect">
            <a:avLst/>
          </a:prstGeom>
          <a:noFill/>
        </p:spPr>
        <p:txBody>
          <a:bodyPr wrap="square" rtlCol="0">
            <a:spAutoFit/>
          </a:bodyPr>
          <a:lstStyle/>
          <a:p>
            <a:r>
              <a:rPr lang="en-GB" sz="1400"/>
              <a:t>c</a:t>
            </a:r>
          </a:p>
        </p:txBody>
      </p:sp>
      <p:sp>
        <p:nvSpPr>
          <p:cNvPr id="43" name="TextBox 42">
            <a:extLst>
              <a:ext uri="{FF2B5EF4-FFF2-40B4-BE49-F238E27FC236}">
                <a16:creationId xmlns:a16="http://schemas.microsoft.com/office/drawing/2014/main" id="{72D96177-481A-2748-18B7-05ECDE5861D2}"/>
              </a:ext>
            </a:extLst>
          </p:cNvPr>
          <p:cNvSpPr txBox="1"/>
          <p:nvPr/>
        </p:nvSpPr>
        <p:spPr>
          <a:xfrm>
            <a:off x="8880254" y="5194058"/>
            <a:ext cx="328180" cy="307777"/>
          </a:xfrm>
          <a:prstGeom prst="rect">
            <a:avLst/>
          </a:prstGeom>
          <a:noFill/>
        </p:spPr>
        <p:txBody>
          <a:bodyPr wrap="square" rtlCol="0">
            <a:spAutoFit/>
          </a:bodyPr>
          <a:lstStyle/>
          <a:p>
            <a:r>
              <a:rPr lang="en-GB" sz="1400"/>
              <a:t>d</a:t>
            </a:r>
          </a:p>
        </p:txBody>
      </p:sp>
      <p:sp>
        <p:nvSpPr>
          <p:cNvPr id="39" name="Straight Connector 38">
            <a:extLst>
              <a:ext uri="{FF2B5EF4-FFF2-40B4-BE49-F238E27FC236}">
                <a16:creationId xmlns:a16="http://schemas.microsoft.com/office/drawing/2014/main" id="{8F7B9C32-3667-CB67-B44E-001367C68338}"/>
              </a:ext>
            </a:extLst>
          </p:cNvPr>
          <p:cNvSpPr/>
          <p:nvPr/>
        </p:nvSpPr>
        <p:spPr>
          <a:xfrm rot="16200000" flipH="1">
            <a:off x="9075887" y="5133352"/>
            <a:ext cx="502425" cy="660877"/>
          </a:xfrm>
          <a:prstGeom prst="line">
            <a:avLst/>
          </a:prstGeom>
          <a:solidFill>
            <a:srgbClr val="000000">
              <a:alpha val="5000"/>
            </a:srgbClr>
          </a:solidFill>
          <a:ln w="12700">
            <a:solidFill>
              <a:srgbClr val="000000"/>
            </a:solidFill>
          </a:ln>
        </p:spPr>
        <p:style>
          <a:lnRef idx="1">
            <a:schemeClr val="accent1"/>
          </a:lnRef>
          <a:fillRef idx="0">
            <a:schemeClr val="accent1"/>
          </a:fillRef>
          <a:effectRef idx="0">
            <a:schemeClr val="accent1"/>
          </a:effectRef>
          <a:fontRef idx="minor">
            <a:schemeClr val="tx1"/>
          </a:fontRef>
        </p:style>
        <p:txBody>
          <a:bodyPr wrap="none" rtlCol="0" anchor="ctr" anchorCtr="1"/>
          <a:lstStyle/>
          <a:p>
            <a:endParaRPr lang="en-US">
              <a:solidFill>
                <a:srgbClr val="000000"/>
              </a:solidFill>
            </a:endParaRPr>
          </a:p>
        </p:txBody>
      </p:sp>
      <p:cxnSp>
        <p:nvCxnSpPr>
          <p:cNvPr id="45" name="Straight Arrow Connector 44">
            <a:extLst>
              <a:ext uri="{FF2B5EF4-FFF2-40B4-BE49-F238E27FC236}">
                <a16:creationId xmlns:a16="http://schemas.microsoft.com/office/drawing/2014/main" id="{7F3F4121-2FDE-E4CB-646B-F251A6D79BFC}"/>
              </a:ext>
            </a:extLst>
          </p:cNvPr>
          <p:cNvCxnSpPr>
            <a:cxnSpLocks/>
          </p:cNvCxnSpPr>
          <p:nvPr/>
        </p:nvCxnSpPr>
        <p:spPr>
          <a:xfrm rot="-240000" flipV="1">
            <a:off x="9647240" y="5434860"/>
            <a:ext cx="243782" cy="271972"/>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1E247AC7-C404-B94D-6534-787E276850BA}"/>
              </a:ext>
            </a:extLst>
          </p:cNvPr>
          <p:cNvCxnSpPr>
            <a:cxnSpLocks/>
          </p:cNvCxnSpPr>
          <p:nvPr/>
        </p:nvCxnSpPr>
        <p:spPr>
          <a:xfrm rot="-120000" flipH="1">
            <a:off x="8761877" y="5214299"/>
            <a:ext cx="245916" cy="275111"/>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DE8354E9-A0A0-62DD-1BDC-585C16320AB7}"/>
              </a:ext>
            </a:extLst>
          </p:cNvPr>
          <p:cNvCxnSpPr>
            <a:cxnSpLocks/>
          </p:cNvCxnSpPr>
          <p:nvPr/>
        </p:nvCxnSpPr>
        <p:spPr>
          <a:xfrm rot="2880000" flipV="1">
            <a:off x="9709346" y="5575715"/>
            <a:ext cx="243782" cy="27197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BA5E5491-D8C8-6BA9-1D37-7E34BC8F933A}"/>
              </a:ext>
            </a:extLst>
          </p:cNvPr>
          <p:cNvCxnSpPr>
            <a:cxnSpLocks/>
          </p:cNvCxnSpPr>
          <p:nvPr/>
        </p:nvCxnSpPr>
        <p:spPr>
          <a:xfrm rot="2880000" flipV="1">
            <a:off x="9060145" y="5077902"/>
            <a:ext cx="243782" cy="27197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39915A2D-A3E7-4297-8DFE-3403C120F28A}"/>
              </a:ext>
            </a:extLst>
          </p:cNvPr>
          <p:cNvSpPr txBox="1"/>
          <p:nvPr/>
        </p:nvSpPr>
        <p:spPr>
          <a:xfrm>
            <a:off x="9779000" y="5173263"/>
            <a:ext cx="762107" cy="400110"/>
          </a:xfrm>
          <a:prstGeom prst="rect">
            <a:avLst/>
          </a:prstGeom>
          <a:noFill/>
        </p:spPr>
        <p:txBody>
          <a:bodyPr wrap="square" rtlCol="0">
            <a:spAutoFit/>
          </a:bodyPr>
          <a:lstStyle/>
          <a:p>
            <a:r>
              <a:rPr lang="en-GB" sz="2000" err="1">
                <a:solidFill>
                  <a:srgbClr val="C00000"/>
                </a:solidFill>
              </a:rPr>
              <a:t>V</a:t>
            </a:r>
            <a:r>
              <a:rPr lang="en-GB" sz="1400" err="1">
                <a:solidFill>
                  <a:srgbClr val="C00000"/>
                </a:solidFill>
              </a:rPr>
              <a:t>ab</a:t>
            </a:r>
            <a:endParaRPr lang="en-GB" sz="2000">
              <a:solidFill>
                <a:srgbClr val="C00000"/>
              </a:solidFill>
            </a:endParaRPr>
          </a:p>
        </p:txBody>
      </p:sp>
      <p:sp>
        <p:nvSpPr>
          <p:cNvPr id="59" name="TextBox 58">
            <a:extLst>
              <a:ext uri="{FF2B5EF4-FFF2-40B4-BE49-F238E27FC236}">
                <a16:creationId xmlns:a16="http://schemas.microsoft.com/office/drawing/2014/main" id="{0E8B67D6-1880-7322-E846-F44572840DAF}"/>
              </a:ext>
            </a:extLst>
          </p:cNvPr>
          <p:cNvSpPr txBox="1"/>
          <p:nvPr/>
        </p:nvSpPr>
        <p:spPr>
          <a:xfrm>
            <a:off x="8358666" y="5131121"/>
            <a:ext cx="667892" cy="400110"/>
          </a:xfrm>
          <a:prstGeom prst="rect">
            <a:avLst/>
          </a:prstGeom>
          <a:noFill/>
        </p:spPr>
        <p:txBody>
          <a:bodyPr wrap="square" rtlCol="0">
            <a:spAutoFit/>
          </a:bodyPr>
          <a:lstStyle/>
          <a:p>
            <a:r>
              <a:rPr lang="en-GB" sz="2000" err="1">
                <a:solidFill>
                  <a:srgbClr val="C00000"/>
                </a:solidFill>
              </a:rPr>
              <a:t>V</a:t>
            </a:r>
            <a:r>
              <a:rPr lang="en-GB" sz="1400" err="1">
                <a:solidFill>
                  <a:srgbClr val="C00000"/>
                </a:solidFill>
              </a:rPr>
              <a:t>cd</a:t>
            </a:r>
            <a:endParaRPr lang="en-GB" sz="2000">
              <a:solidFill>
                <a:srgbClr val="C00000"/>
              </a:solidFill>
            </a:endParaRPr>
          </a:p>
        </p:txBody>
      </p:sp>
      <p:sp>
        <p:nvSpPr>
          <p:cNvPr id="60" name="TextBox 59">
            <a:extLst>
              <a:ext uri="{FF2B5EF4-FFF2-40B4-BE49-F238E27FC236}">
                <a16:creationId xmlns:a16="http://schemas.microsoft.com/office/drawing/2014/main" id="{BA9217A8-915F-63C7-CBAF-EAC20E02BC1B}"/>
              </a:ext>
            </a:extLst>
          </p:cNvPr>
          <p:cNvSpPr txBox="1"/>
          <p:nvPr/>
        </p:nvSpPr>
        <p:spPr>
          <a:xfrm>
            <a:off x="9313648" y="5036235"/>
            <a:ext cx="322414" cy="307777"/>
          </a:xfrm>
          <a:prstGeom prst="rect">
            <a:avLst/>
          </a:prstGeom>
          <a:noFill/>
        </p:spPr>
        <p:txBody>
          <a:bodyPr wrap="square" rtlCol="0">
            <a:spAutoFit/>
          </a:bodyPr>
          <a:lstStyle/>
          <a:p>
            <a:r>
              <a:rPr lang="en-GB" sz="1400">
                <a:solidFill>
                  <a:srgbClr val="FFC000"/>
                </a:solidFill>
              </a:rPr>
              <a:t>B</a:t>
            </a:r>
          </a:p>
        </p:txBody>
      </p:sp>
      <p:sp>
        <p:nvSpPr>
          <p:cNvPr id="78" name="TextBox 77">
            <a:extLst>
              <a:ext uri="{FF2B5EF4-FFF2-40B4-BE49-F238E27FC236}">
                <a16:creationId xmlns:a16="http://schemas.microsoft.com/office/drawing/2014/main" id="{7DD85F1F-84DE-F55E-D574-4277DCA35761}"/>
              </a:ext>
            </a:extLst>
          </p:cNvPr>
          <p:cNvSpPr txBox="1"/>
          <p:nvPr/>
        </p:nvSpPr>
        <p:spPr>
          <a:xfrm>
            <a:off x="9945279" y="5495346"/>
            <a:ext cx="322414" cy="307777"/>
          </a:xfrm>
          <a:prstGeom prst="rect">
            <a:avLst/>
          </a:prstGeom>
          <a:noFill/>
        </p:spPr>
        <p:txBody>
          <a:bodyPr wrap="square" rtlCol="0">
            <a:spAutoFit/>
          </a:bodyPr>
          <a:lstStyle/>
          <a:p>
            <a:r>
              <a:rPr lang="en-GB" sz="1400">
                <a:solidFill>
                  <a:srgbClr val="FFC000"/>
                </a:solidFill>
              </a:rPr>
              <a:t>B</a:t>
            </a:r>
          </a:p>
        </p:txBody>
      </p:sp>
      <p:sp>
        <p:nvSpPr>
          <p:cNvPr id="79" name="Arc 78">
            <a:extLst>
              <a:ext uri="{FF2B5EF4-FFF2-40B4-BE49-F238E27FC236}">
                <a16:creationId xmlns:a16="http://schemas.microsoft.com/office/drawing/2014/main" id="{4648687E-695A-83EC-8BEA-51D9DADBCAF5}"/>
              </a:ext>
            </a:extLst>
          </p:cNvPr>
          <p:cNvSpPr/>
          <p:nvPr/>
        </p:nvSpPr>
        <p:spPr>
          <a:xfrm rot="19071030">
            <a:off x="9169956" y="4957868"/>
            <a:ext cx="686218" cy="753556"/>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7" name="Isosceles Triangle 86">
            <a:extLst>
              <a:ext uri="{FF2B5EF4-FFF2-40B4-BE49-F238E27FC236}">
                <a16:creationId xmlns:a16="http://schemas.microsoft.com/office/drawing/2014/main" id="{D4B87077-AB7A-D0FE-D0B1-C448090937FC}"/>
              </a:ext>
            </a:extLst>
          </p:cNvPr>
          <p:cNvSpPr/>
          <p:nvPr/>
        </p:nvSpPr>
        <p:spPr>
          <a:xfrm rot="13258010">
            <a:off x="9219147" y="5024758"/>
            <a:ext cx="76247" cy="83728"/>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TextBox 87">
            <a:extLst>
              <a:ext uri="{FF2B5EF4-FFF2-40B4-BE49-F238E27FC236}">
                <a16:creationId xmlns:a16="http://schemas.microsoft.com/office/drawing/2014/main" id="{AD410B66-10B9-A7D1-5A80-AC59817A3E11}"/>
              </a:ext>
            </a:extLst>
          </p:cNvPr>
          <p:cNvSpPr txBox="1"/>
          <p:nvPr/>
        </p:nvSpPr>
        <p:spPr>
          <a:xfrm>
            <a:off x="9373168" y="4720109"/>
            <a:ext cx="328180" cy="307777"/>
          </a:xfrm>
          <a:prstGeom prst="rect">
            <a:avLst/>
          </a:prstGeom>
          <a:noFill/>
        </p:spPr>
        <p:txBody>
          <a:bodyPr wrap="square" rtlCol="0">
            <a:spAutoFit/>
          </a:bodyPr>
          <a:lstStyle/>
          <a:p>
            <a:r>
              <a:rPr lang="el-GR" sz="1400"/>
              <a:t>ω</a:t>
            </a:r>
            <a:endParaRPr lang="en-GB" sz="1400"/>
          </a:p>
        </p:txBody>
      </p:sp>
      <p:sp>
        <p:nvSpPr>
          <p:cNvPr id="89" name="Oval 88">
            <a:extLst>
              <a:ext uri="{FF2B5EF4-FFF2-40B4-BE49-F238E27FC236}">
                <a16:creationId xmlns:a16="http://schemas.microsoft.com/office/drawing/2014/main" id="{2358BFED-1DEE-56F4-8E5B-2C29680059A4}"/>
              </a:ext>
            </a:extLst>
          </p:cNvPr>
          <p:cNvSpPr>
            <a:spLocks noChangeAspect="1"/>
          </p:cNvSpPr>
          <p:nvPr/>
        </p:nvSpPr>
        <p:spPr>
          <a:xfrm>
            <a:off x="9640251" y="5699165"/>
            <a:ext cx="25416" cy="27909"/>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4768C8C6-A640-CED6-6363-ED0993EAE764}"/>
              </a:ext>
            </a:extLst>
          </p:cNvPr>
          <p:cNvSpPr>
            <a:spLocks noChangeAspect="1"/>
          </p:cNvSpPr>
          <p:nvPr/>
        </p:nvSpPr>
        <p:spPr>
          <a:xfrm>
            <a:off x="8986737" y="5205160"/>
            <a:ext cx="25416" cy="27909"/>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Content Placeholder 2">
            <a:extLst>
              <a:ext uri="{FF2B5EF4-FFF2-40B4-BE49-F238E27FC236}">
                <a16:creationId xmlns:a16="http://schemas.microsoft.com/office/drawing/2014/main" id="{B20157D1-EA03-523E-1DD5-97CF5AE59CAF}"/>
              </a:ext>
            </a:extLst>
          </p:cNvPr>
          <p:cNvSpPr txBox="1">
            <a:spLocks/>
          </p:cNvSpPr>
          <p:nvPr/>
        </p:nvSpPr>
        <p:spPr>
          <a:xfrm>
            <a:off x="9093719" y="5942244"/>
            <a:ext cx="905376" cy="31018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500" i="1"/>
              <a:t>Figure 1</a:t>
            </a:r>
          </a:p>
        </p:txBody>
      </p:sp>
    </p:spTree>
    <p:extLst>
      <p:ext uri="{BB962C8B-B14F-4D97-AF65-F5344CB8AC3E}">
        <p14:creationId xmlns:p14="http://schemas.microsoft.com/office/powerpoint/2010/main" val="2644623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1F3E3-4988-0E2A-A754-62C3BE27A7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B555FA-8DB3-2911-AEFC-54A64DD5E0D6}"/>
              </a:ext>
            </a:extLst>
          </p:cNvPr>
          <p:cNvSpPr>
            <a:spLocks noGrp="1"/>
          </p:cNvSpPr>
          <p:nvPr>
            <p:ph type="title"/>
          </p:nvPr>
        </p:nvSpPr>
        <p:spPr/>
        <p:txBody>
          <a:bodyPr/>
          <a:lstStyle/>
          <a:p>
            <a:r>
              <a:rPr lang="en-GB" dirty="0"/>
              <a:t>EMF: Calculations</a:t>
            </a:r>
            <a:endParaRPr lang="en-US" dirty="0"/>
          </a:p>
        </p:txBody>
      </p:sp>
      <p:sp>
        <p:nvSpPr>
          <p:cNvPr id="5" name="AutoShape 2" descr="{\displaystyle \mathbf {J} }">
            <a:extLst>
              <a:ext uri="{FF2B5EF4-FFF2-40B4-BE49-F238E27FC236}">
                <a16:creationId xmlns:a16="http://schemas.microsoft.com/office/drawing/2014/main" id="{E44FD347-445F-6ACC-F939-592298780F88}"/>
              </a:ext>
            </a:extLst>
          </p:cNvPr>
          <p:cNvSpPr>
            <a:spLocks noChangeAspect="1" noChangeArrowheads="1"/>
          </p:cNvSpPr>
          <p:nvPr/>
        </p:nvSpPr>
        <p:spPr bwMode="auto">
          <a:xfrm>
            <a:off x="4633913"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Content Placeholder 2">
            <a:extLst>
              <a:ext uri="{FF2B5EF4-FFF2-40B4-BE49-F238E27FC236}">
                <a16:creationId xmlns:a16="http://schemas.microsoft.com/office/drawing/2014/main" id="{700DA0A2-07B0-B192-EAD3-7819A6787D13}"/>
              </a:ext>
            </a:extLst>
          </p:cNvPr>
          <p:cNvSpPr txBox="1">
            <a:spLocks/>
          </p:cNvSpPr>
          <p:nvPr/>
        </p:nvSpPr>
        <p:spPr>
          <a:xfrm>
            <a:off x="241882" y="2949565"/>
            <a:ext cx="3809250" cy="576000"/>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500" i="1"/>
              <a:t>Experiment 1:</a:t>
            </a:r>
            <a:br>
              <a:rPr lang="en-US" sz="1500" i="1"/>
            </a:br>
            <a:r>
              <a:rPr lang="en-US" sz="1500" i="1"/>
              <a:t>Loop is moving magnets are stationary. </a:t>
            </a:r>
          </a:p>
        </p:txBody>
      </p:sp>
      <p:grpSp>
        <p:nvGrpSpPr>
          <p:cNvPr id="4" name="Group 3">
            <a:extLst>
              <a:ext uri="{FF2B5EF4-FFF2-40B4-BE49-F238E27FC236}">
                <a16:creationId xmlns:a16="http://schemas.microsoft.com/office/drawing/2014/main" id="{9AD3EE5E-F24E-3DA6-5DC9-233CCF966811}"/>
              </a:ext>
            </a:extLst>
          </p:cNvPr>
          <p:cNvGrpSpPr/>
          <p:nvPr/>
        </p:nvGrpSpPr>
        <p:grpSpPr>
          <a:xfrm>
            <a:off x="508604" y="784929"/>
            <a:ext cx="1978968" cy="2131522"/>
            <a:chOff x="609601" y="2679634"/>
            <a:chExt cx="2803122" cy="2749415"/>
          </a:xfrm>
        </p:grpSpPr>
        <p:grpSp>
          <p:nvGrpSpPr>
            <p:cNvPr id="7" name="Group 6">
              <a:extLst>
                <a:ext uri="{FF2B5EF4-FFF2-40B4-BE49-F238E27FC236}">
                  <a16:creationId xmlns:a16="http://schemas.microsoft.com/office/drawing/2014/main" id="{958A3507-7A54-E96C-CB3E-563182813106}"/>
                </a:ext>
              </a:extLst>
            </p:cNvPr>
            <p:cNvGrpSpPr/>
            <p:nvPr/>
          </p:nvGrpSpPr>
          <p:grpSpPr>
            <a:xfrm>
              <a:off x="609601" y="2679634"/>
              <a:ext cx="2803122" cy="2749415"/>
              <a:chOff x="609601" y="2679634"/>
              <a:chExt cx="2803122" cy="2749415"/>
            </a:xfrm>
          </p:grpSpPr>
          <p:grpSp>
            <p:nvGrpSpPr>
              <p:cNvPr id="27" name="Group 26">
                <a:extLst>
                  <a:ext uri="{FF2B5EF4-FFF2-40B4-BE49-F238E27FC236}">
                    <a16:creationId xmlns:a16="http://schemas.microsoft.com/office/drawing/2014/main" id="{2C547246-94DE-0AC7-1DE5-B6C3A68AEA34}"/>
                  </a:ext>
                </a:extLst>
              </p:cNvPr>
              <p:cNvGrpSpPr/>
              <p:nvPr/>
            </p:nvGrpSpPr>
            <p:grpSpPr>
              <a:xfrm>
                <a:off x="609601" y="2685849"/>
                <a:ext cx="2743201" cy="2743200"/>
                <a:chOff x="1376553" y="3150350"/>
                <a:chExt cx="2743201" cy="2743200"/>
              </a:xfrm>
            </p:grpSpPr>
            <p:sp>
              <p:nvSpPr>
                <p:cNvPr id="29" name="Circle: Hollow 28">
                  <a:extLst>
                    <a:ext uri="{FF2B5EF4-FFF2-40B4-BE49-F238E27FC236}">
                      <a16:creationId xmlns:a16="http://schemas.microsoft.com/office/drawing/2014/main" id="{DA0CCCD1-CFB4-7B7A-F4F6-B0AD9D3582CF}"/>
                    </a:ext>
                  </a:extLst>
                </p:cNvPr>
                <p:cNvSpPr/>
                <p:nvPr/>
              </p:nvSpPr>
              <p:spPr>
                <a:xfrm>
                  <a:off x="1376553" y="3150350"/>
                  <a:ext cx="2743200" cy="2741650"/>
                </a:xfrm>
                <a:prstGeom prst="donut">
                  <a:avLst>
                    <a:gd name="adj" fmla="val 21300"/>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Rectangle 29">
                  <a:extLst>
                    <a:ext uri="{FF2B5EF4-FFF2-40B4-BE49-F238E27FC236}">
                      <a16:creationId xmlns:a16="http://schemas.microsoft.com/office/drawing/2014/main" id="{B6DF6A60-088F-5459-2A10-8E7A95B3DF25}"/>
                    </a:ext>
                  </a:extLst>
                </p:cNvPr>
                <p:cNvSpPr/>
                <p:nvPr/>
              </p:nvSpPr>
              <p:spPr>
                <a:xfrm>
                  <a:off x="2748154" y="3150350"/>
                  <a:ext cx="1371600" cy="2743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8" name="Picture 27">
                <a:extLst>
                  <a:ext uri="{FF2B5EF4-FFF2-40B4-BE49-F238E27FC236}">
                    <a16:creationId xmlns:a16="http://schemas.microsoft.com/office/drawing/2014/main" id="{DBE64199-10AF-F4A4-99D1-014CE1DD0E2A}"/>
                  </a:ext>
                </a:extLst>
              </p:cNvPr>
              <p:cNvPicPr>
                <a:picLocks noChangeAspect="1"/>
              </p:cNvPicPr>
              <p:nvPr/>
            </p:nvPicPr>
            <p:blipFill>
              <a:blip r:embed="rId2"/>
              <a:srcRect l="50225"/>
              <a:stretch/>
            </p:blipFill>
            <p:spPr>
              <a:xfrm>
                <a:off x="2044987" y="2679634"/>
                <a:ext cx="1367736" cy="2747865"/>
              </a:xfrm>
              <a:prstGeom prst="rect">
                <a:avLst/>
              </a:prstGeom>
            </p:spPr>
          </p:pic>
        </p:grpSp>
        <p:grpSp>
          <p:nvGrpSpPr>
            <p:cNvPr id="11" name="Group 10">
              <a:extLst>
                <a:ext uri="{FF2B5EF4-FFF2-40B4-BE49-F238E27FC236}">
                  <a16:creationId xmlns:a16="http://schemas.microsoft.com/office/drawing/2014/main" id="{B26673CA-2E45-14E3-682E-AFFE45AD6D9B}"/>
                </a:ext>
              </a:extLst>
            </p:cNvPr>
            <p:cNvGrpSpPr/>
            <p:nvPr/>
          </p:nvGrpSpPr>
          <p:grpSpPr>
            <a:xfrm>
              <a:off x="1415680" y="3402265"/>
              <a:ext cx="1232421" cy="1237218"/>
              <a:chOff x="3024885" y="2394180"/>
              <a:chExt cx="1232421" cy="1237218"/>
            </a:xfrm>
          </p:grpSpPr>
          <p:grpSp>
            <p:nvGrpSpPr>
              <p:cNvPr id="12" name="Group 11">
                <a:extLst>
                  <a:ext uri="{FF2B5EF4-FFF2-40B4-BE49-F238E27FC236}">
                    <a16:creationId xmlns:a16="http://schemas.microsoft.com/office/drawing/2014/main" id="{9743F100-491E-46D1-4FF2-90DBA7C559CE}"/>
                  </a:ext>
                </a:extLst>
              </p:cNvPr>
              <p:cNvGrpSpPr/>
              <p:nvPr/>
            </p:nvGrpSpPr>
            <p:grpSpPr>
              <a:xfrm>
                <a:off x="3024885" y="2479270"/>
                <a:ext cx="1232421" cy="1152128"/>
                <a:chOff x="3031517" y="2479270"/>
                <a:chExt cx="1232421" cy="1152128"/>
              </a:xfrm>
            </p:grpSpPr>
            <p:grpSp>
              <p:nvGrpSpPr>
                <p:cNvPr id="15" name="Group 14">
                  <a:extLst>
                    <a:ext uri="{FF2B5EF4-FFF2-40B4-BE49-F238E27FC236}">
                      <a16:creationId xmlns:a16="http://schemas.microsoft.com/office/drawing/2014/main" id="{D937DF90-79FC-52A3-B328-274840D98882}"/>
                    </a:ext>
                  </a:extLst>
                </p:cNvPr>
                <p:cNvGrpSpPr/>
                <p:nvPr/>
              </p:nvGrpSpPr>
              <p:grpSpPr>
                <a:xfrm>
                  <a:off x="3046336" y="2482998"/>
                  <a:ext cx="1146491" cy="1148400"/>
                  <a:chOff x="7253764" y="2535322"/>
                  <a:chExt cx="1146491" cy="1148400"/>
                </a:xfrm>
              </p:grpSpPr>
              <p:sp>
                <p:nvSpPr>
                  <p:cNvPr id="23" name="Oval 22">
                    <a:extLst>
                      <a:ext uri="{FF2B5EF4-FFF2-40B4-BE49-F238E27FC236}">
                        <a16:creationId xmlns:a16="http://schemas.microsoft.com/office/drawing/2014/main" id="{2C4E2D9C-8A77-01A4-8BFF-A6B43EE6EAFD}"/>
                      </a:ext>
                    </a:extLst>
                  </p:cNvPr>
                  <p:cNvSpPr/>
                  <p:nvPr/>
                </p:nvSpPr>
                <p:spPr>
                  <a:xfrm>
                    <a:off x="7253764" y="2535322"/>
                    <a:ext cx="1146491" cy="1148400"/>
                  </a:xfrm>
                  <a:prstGeom prst="ellipse">
                    <a:avLst/>
                  </a:prstGeom>
                  <a:solidFill>
                    <a:schemeClr val="bg1"/>
                  </a:solidFill>
                  <a:ln w="6350">
                    <a:solidFill>
                      <a:schemeClr val="tx1">
                        <a:alpha val="71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Straight Connector 23">
                    <a:extLst>
                      <a:ext uri="{FF2B5EF4-FFF2-40B4-BE49-F238E27FC236}">
                        <a16:creationId xmlns:a16="http://schemas.microsoft.com/office/drawing/2014/main" id="{D4514D28-4BF9-0210-CF10-4AC363D2E5D4}"/>
                      </a:ext>
                    </a:extLst>
                  </p:cNvPr>
                  <p:cNvSpPr/>
                  <p:nvPr/>
                </p:nvSpPr>
                <p:spPr>
                  <a:xfrm rot="16200000" flipH="1">
                    <a:off x="7502974" y="2641471"/>
                    <a:ext cx="648070" cy="936103"/>
                  </a:xfrm>
                  <a:prstGeom prst="line">
                    <a:avLst/>
                  </a:prstGeom>
                  <a:solidFill>
                    <a:srgbClr val="000000">
                      <a:alpha val="5000"/>
                    </a:srgbClr>
                  </a:solidFill>
                  <a:ln w="12700">
                    <a:solidFill>
                      <a:srgbClr val="000000"/>
                    </a:solidFill>
                  </a:ln>
                </p:spPr>
                <p:style>
                  <a:lnRef idx="1">
                    <a:schemeClr val="accent1"/>
                  </a:lnRef>
                  <a:fillRef idx="0">
                    <a:schemeClr val="accent1"/>
                  </a:fillRef>
                  <a:effectRef idx="0">
                    <a:schemeClr val="accent1"/>
                  </a:effectRef>
                  <a:fontRef idx="minor">
                    <a:schemeClr val="tx1"/>
                  </a:fontRef>
                </p:style>
                <p:txBody>
                  <a:bodyPr wrap="none" rtlCol="0" anchor="ctr" anchorCtr="1"/>
                  <a:lstStyle/>
                  <a:p>
                    <a:endParaRPr lang="en-US">
                      <a:solidFill>
                        <a:srgbClr val="000000"/>
                      </a:solidFill>
                    </a:endParaRPr>
                  </a:p>
                </p:txBody>
              </p:sp>
              <p:sp>
                <p:nvSpPr>
                  <p:cNvPr id="25" name="Oval 24">
                    <a:extLst>
                      <a:ext uri="{FF2B5EF4-FFF2-40B4-BE49-F238E27FC236}">
                        <a16:creationId xmlns:a16="http://schemas.microsoft.com/office/drawing/2014/main" id="{B27AD23F-095B-BD31-82B5-F614A848A9D2}"/>
                      </a:ext>
                    </a:extLst>
                  </p:cNvPr>
                  <p:cNvSpPr>
                    <a:spLocks noChangeAspect="1"/>
                  </p:cNvSpPr>
                  <p:nvPr/>
                </p:nvSpPr>
                <p:spPr>
                  <a:xfrm flipH="1">
                    <a:off x="7342801" y="2767487"/>
                    <a:ext cx="36000" cy="3600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44B55658-9DA8-8E56-D644-B4997FEC340B}"/>
                      </a:ext>
                    </a:extLst>
                  </p:cNvPr>
                  <p:cNvSpPr>
                    <a:spLocks noChangeAspect="1"/>
                  </p:cNvSpPr>
                  <p:nvPr/>
                </p:nvSpPr>
                <p:spPr>
                  <a:xfrm>
                    <a:off x="8277061" y="3415558"/>
                    <a:ext cx="36000" cy="3600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6" name="Group 15">
                  <a:extLst>
                    <a:ext uri="{FF2B5EF4-FFF2-40B4-BE49-F238E27FC236}">
                      <a16:creationId xmlns:a16="http://schemas.microsoft.com/office/drawing/2014/main" id="{282E510B-8079-72AC-814E-D3572139C611}"/>
                    </a:ext>
                  </a:extLst>
                </p:cNvPr>
                <p:cNvGrpSpPr/>
                <p:nvPr/>
              </p:nvGrpSpPr>
              <p:grpSpPr>
                <a:xfrm>
                  <a:off x="3031517" y="2479270"/>
                  <a:ext cx="1232421" cy="1152128"/>
                  <a:chOff x="5442461" y="2636912"/>
                  <a:chExt cx="1229603" cy="1152128"/>
                </a:xfrm>
              </p:grpSpPr>
              <p:sp>
                <p:nvSpPr>
                  <p:cNvPr id="17" name="Gerader Verbinder 12">
                    <a:extLst>
                      <a:ext uri="{FF2B5EF4-FFF2-40B4-BE49-F238E27FC236}">
                        <a16:creationId xmlns:a16="http://schemas.microsoft.com/office/drawing/2014/main" id="{5713B74B-B7D0-59B9-C59A-2B2A2E7C94CD}"/>
                      </a:ext>
                    </a:extLst>
                  </p:cNvPr>
                  <p:cNvSpPr/>
                  <p:nvPr/>
                </p:nvSpPr>
                <p:spPr>
                  <a:xfrm flipV="1">
                    <a:off x="5447928" y="2636912"/>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18" name="Gerader Verbinder 12">
                    <a:extLst>
                      <a:ext uri="{FF2B5EF4-FFF2-40B4-BE49-F238E27FC236}">
                        <a16:creationId xmlns:a16="http://schemas.microsoft.com/office/drawing/2014/main" id="{1D6263B4-E717-B45D-F396-DD6F2B05BAAA}"/>
                      </a:ext>
                    </a:extLst>
                  </p:cNvPr>
                  <p:cNvSpPr/>
                  <p:nvPr/>
                </p:nvSpPr>
                <p:spPr>
                  <a:xfrm flipV="1">
                    <a:off x="5442461" y="3501008"/>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19" name="Gerader Verbinder 12">
                    <a:extLst>
                      <a:ext uri="{FF2B5EF4-FFF2-40B4-BE49-F238E27FC236}">
                        <a16:creationId xmlns:a16="http://schemas.microsoft.com/office/drawing/2014/main" id="{41C196D2-B464-DEC7-6394-F110B72282D1}"/>
                      </a:ext>
                    </a:extLst>
                  </p:cNvPr>
                  <p:cNvSpPr/>
                  <p:nvPr/>
                </p:nvSpPr>
                <p:spPr>
                  <a:xfrm flipV="1">
                    <a:off x="5447928" y="3212976"/>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20" name="Gerader Verbinder 12">
                    <a:extLst>
                      <a:ext uri="{FF2B5EF4-FFF2-40B4-BE49-F238E27FC236}">
                        <a16:creationId xmlns:a16="http://schemas.microsoft.com/office/drawing/2014/main" id="{6FDEB51E-DE92-3CEA-3140-0B7DE6035A7C}"/>
                      </a:ext>
                    </a:extLst>
                  </p:cNvPr>
                  <p:cNvSpPr/>
                  <p:nvPr/>
                </p:nvSpPr>
                <p:spPr>
                  <a:xfrm flipV="1">
                    <a:off x="5447928" y="2924944"/>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21" name="Gerader Verbinder 12">
                    <a:extLst>
                      <a:ext uri="{FF2B5EF4-FFF2-40B4-BE49-F238E27FC236}">
                        <a16:creationId xmlns:a16="http://schemas.microsoft.com/office/drawing/2014/main" id="{64651573-50C6-BE15-6A18-8A9335B7DE06}"/>
                      </a:ext>
                    </a:extLst>
                  </p:cNvPr>
                  <p:cNvSpPr/>
                  <p:nvPr/>
                </p:nvSpPr>
                <p:spPr>
                  <a:xfrm flipV="1">
                    <a:off x="5447928" y="3789040"/>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grpSp>
          </p:grpSp>
          <p:sp>
            <p:nvSpPr>
              <p:cNvPr id="13" name="Arc 12">
                <a:extLst>
                  <a:ext uri="{FF2B5EF4-FFF2-40B4-BE49-F238E27FC236}">
                    <a16:creationId xmlns:a16="http://schemas.microsoft.com/office/drawing/2014/main" id="{F0E4690E-B33B-6D7C-04D5-ADDD74E20252}"/>
                  </a:ext>
                </a:extLst>
              </p:cNvPr>
              <p:cNvSpPr/>
              <p:nvPr/>
            </p:nvSpPr>
            <p:spPr>
              <a:xfrm rot="19071030">
                <a:off x="3167977" y="2394180"/>
                <a:ext cx="971998" cy="972000"/>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Isosceles Triangle 13">
                <a:extLst>
                  <a:ext uri="{FF2B5EF4-FFF2-40B4-BE49-F238E27FC236}">
                    <a16:creationId xmlns:a16="http://schemas.microsoft.com/office/drawing/2014/main" id="{0D8DAA96-FE47-B3FE-71D8-B713C17B5F6D}"/>
                  </a:ext>
                </a:extLst>
              </p:cNvPr>
              <p:cNvSpPr/>
              <p:nvPr/>
            </p:nvSpPr>
            <p:spPr>
              <a:xfrm rot="13258010">
                <a:off x="3237654" y="2480460"/>
                <a:ext cx="108001" cy="107999"/>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61" name="TextBox 60">
            <a:extLst>
              <a:ext uri="{FF2B5EF4-FFF2-40B4-BE49-F238E27FC236}">
                <a16:creationId xmlns:a16="http://schemas.microsoft.com/office/drawing/2014/main" id="{B5CCC619-15D9-0936-A3D7-7B3AA356CDC5}"/>
              </a:ext>
            </a:extLst>
          </p:cNvPr>
          <p:cNvSpPr txBox="1"/>
          <p:nvPr/>
        </p:nvSpPr>
        <p:spPr>
          <a:xfrm>
            <a:off x="1329685" y="1076557"/>
            <a:ext cx="328180" cy="369332"/>
          </a:xfrm>
          <a:prstGeom prst="rect">
            <a:avLst/>
          </a:prstGeom>
          <a:noFill/>
        </p:spPr>
        <p:txBody>
          <a:bodyPr wrap="square" rtlCol="0">
            <a:spAutoFit/>
          </a:bodyPr>
          <a:lstStyle/>
          <a:p>
            <a:r>
              <a:rPr lang="el-GR"/>
              <a:t>ω</a:t>
            </a:r>
            <a:endParaRPr lang="en-GB"/>
          </a:p>
        </p:txBody>
      </p:sp>
      <p:sp>
        <p:nvSpPr>
          <p:cNvPr id="127" name="TextBox 126">
            <a:extLst>
              <a:ext uri="{FF2B5EF4-FFF2-40B4-BE49-F238E27FC236}">
                <a16:creationId xmlns:a16="http://schemas.microsoft.com/office/drawing/2014/main" id="{F3B55627-91CD-ED21-6EAD-2F551CCD92AC}"/>
              </a:ext>
            </a:extLst>
          </p:cNvPr>
          <p:cNvSpPr txBox="1"/>
          <p:nvPr/>
        </p:nvSpPr>
        <p:spPr>
          <a:xfrm>
            <a:off x="1534600" y="1910151"/>
            <a:ext cx="328180" cy="369332"/>
          </a:xfrm>
          <a:prstGeom prst="rect">
            <a:avLst/>
          </a:prstGeom>
          <a:noFill/>
        </p:spPr>
        <p:txBody>
          <a:bodyPr wrap="square" rtlCol="0">
            <a:spAutoFit/>
          </a:bodyPr>
          <a:lstStyle/>
          <a:p>
            <a:r>
              <a:rPr lang="en-GB"/>
              <a:t>a</a:t>
            </a:r>
          </a:p>
        </p:txBody>
      </p:sp>
      <p:sp>
        <p:nvSpPr>
          <p:cNvPr id="128" name="TextBox 127">
            <a:extLst>
              <a:ext uri="{FF2B5EF4-FFF2-40B4-BE49-F238E27FC236}">
                <a16:creationId xmlns:a16="http://schemas.microsoft.com/office/drawing/2014/main" id="{42F6A726-0008-1B1A-28B2-2407B12AFC31}"/>
              </a:ext>
            </a:extLst>
          </p:cNvPr>
          <p:cNvSpPr txBox="1"/>
          <p:nvPr/>
        </p:nvSpPr>
        <p:spPr>
          <a:xfrm>
            <a:off x="1597694" y="1744981"/>
            <a:ext cx="328180" cy="369332"/>
          </a:xfrm>
          <a:prstGeom prst="rect">
            <a:avLst/>
          </a:prstGeom>
          <a:noFill/>
        </p:spPr>
        <p:txBody>
          <a:bodyPr wrap="square" rtlCol="0">
            <a:spAutoFit/>
          </a:bodyPr>
          <a:lstStyle/>
          <a:p>
            <a:r>
              <a:rPr lang="en-GB"/>
              <a:t>b</a:t>
            </a:r>
          </a:p>
        </p:txBody>
      </p:sp>
      <p:sp>
        <p:nvSpPr>
          <p:cNvPr id="131" name="TextBox 130">
            <a:extLst>
              <a:ext uri="{FF2B5EF4-FFF2-40B4-BE49-F238E27FC236}">
                <a16:creationId xmlns:a16="http://schemas.microsoft.com/office/drawing/2014/main" id="{7424345C-B9C0-F49F-08A7-26FE99D93BE4}"/>
              </a:ext>
            </a:extLst>
          </p:cNvPr>
          <p:cNvSpPr txBox="1"/>
          <p:nvPr/>
        </p:nvSpPr>
        <p:spPr>
          <a:xfrm>
            <a:off x="1123378" y="1383571"/>
            <a:ext cx="328180" cy="369332"/>
          </a:xfrm>
          <a:prstGeom prst="rect">
            <a:avLst/>
          </a:prstGeom>
          <a:noFill/>
        </p:spPr>
        <p:txBody>
          <a:bodyPr wrap="square" rtlCol="0">
            <a:spAutoFit/>
          </a:bodyPr>
          <a:lstStyle/>
          <a:p>
            <a:r>
              <a:rPr lang="en-GB"/>
              <a:t>c</a:t>
            </a:r>
          </a:p>
        </p:txBody>
      </p:sp>
      <p:sp>
        <p:nvSpPr>
          <p:cNvPr id="132" name="TextBox 131">
            <a:extLst>
              <a:ext uri="{FF2B5EF4-FFF2-40B4-BE49-F238E27FC236}">
                <a16:creationId xmlns:a16="http://schemas.microsoft.com/office/drawing/2014/main" id="{C5681185-4B93-8D85-D2D4-C32EC730964A}"/>
              </a:ext>
            </a:extLst>
          </p:cNvPr>
          <p:cNvSpPr txBox="1"/>
          <p:nvPr/>
        </p:nvSpPr>
        <p:spPr>
          <a:xfrm>
            <a:off x="1030927" y="1575159"/>
            <a:ext cx="328180" cy="369332"/>
          </a:xfrm>
          <a:prstGeom prst="rect">
            <a:avLst/>
          </a:prstGeom>
          <a:noFill/>
        </p:spPr>
        <p:txBody>
          <a:bodyPr wrap="square" rtlCol="0">
            <a:spAutoFit/>
          </a:bodyPr>
          <a:lstStyle/>
          <a:p>
            <a:r>
              <a:rPr lang="en-GB"/>
              <a:t>d</a:t>
            </a:r>
          </a:p>
        </p:txBody>
      </p:sp>
      <p:sp>
        <p:nvSpPr>
          <p:cNvPr id="148" name="Content Placeholder 2">
            <a:extLst>
              <a:ext uri="{FF2B5EF4-FFF2-40B4-BE49-F238E27FC236}">
                <a16:creationId xmlns:a16="http://schemas.microsoft.com/office/drawing/2014/main" id="{25742038-C703-C836-C2F4-898490F6E6C4}"/>
              </a:ext>
            </a:extLst>
          </p:cNvPr>
          <p:cNvSpPr txBox="1">
            <a:spLocks/>
          </p:cNvSpPr>
          <p:nvPr/>
        </p:nvSpPr>
        <p:spPr>
          <a:xfrm>
            <a:off x="4007768" y="816796"/>
            <a:ext cx="5244125" cy="346397"/>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t>Thus, the total motional EMF can be defined as:</a:t>
            </a:r>
            <a:endParaRPr lang="en-US" sz="2000" b="1"/>
          </a:p>
        </p:txBody>
      </p:sp>
      <mc:AlternateContent xmlns:mc="http://schemas.openxmlformats.org/markup-compatibility/2006" xmlns:a14="http://schemas.microsoft.com/office/drawing/2010/main">
        <mc:Choice Requires="a14">
          <p:sp>
            <p:nvSpPr>
              <p:cNvPr id="154" name="Content Placeholder 2">
                <a:extLst>
                  <a:ext uri="{FF2B5EF4-FFF2-40B4-BE49-F238E27FC236}">
                    <a16:creationId xmlns:a16="http://schemas.microsoft.com/office/drawing/2014/main" id="{2C09BA64-F986-0EBC-2E66-DB73ED399919}"/>
                  </a:ext>
                </a:extLst>
              </p:cNvPr>
              <p:cNvSpPr txBox="1">
                <a:spLocks/>
              </p:cNvSpPr>
              <p:nvPr/>
            </p:nvSpPr>
            <p:spPr>
              <a:xfrm>
                <a:off x="4007768" y="1784472"/>
                <a:ext cx="6716957" cy="346397"/>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t>Geometrically, </a:t>
                </a:r>
                <a14:m>
                  <m:oMath xmlns:m="http://schemas.openxmlformats.org/officeDocument/2006/math">
                    <m:sSub>
                      <m:sSubPr>
                        <m:ctrlPr>
                          <a:rPr lang="en-US" sz="2000" i="1">
                            <a:latin typeface="Cambria Math" panose="02040503050406030204" pitchFamily="18" charset="0"/>
                          </a:rPr>
                        </m:ctrlPr>
                      </m:sSubPr>
                      <m:e>
                        <m:r>
                          <a:rPr lang="el-GR" sz="2000" b="0" i="1" smtClean="0">
                            <a:latin typeface="Cambria Math" panose="02040503050406030204" pitchFamily="18" charset="0"/>
                          </a:rPr>
                          <m:t>𝜃</m:t>
                        </m:r>
                      </m:e>
                      <m:sub>
                        <m:r>
                          <a:rPr lang="en-GB" sz="2000" b="0" i="1" smtClean="0">
                            <a:latin typeface="Cambria Math" panose="02040503050406030204" pitchFamily="18" charset="0"/>
                          </a:rPr>
                          <m:t>𝑎𝑏</m:t>
                        </m:r>
                      </m:sub>
                    </m:sSub>
                    <m:r>
                      <a:rPr lang="en-GB" sz="2000" b="0" i="1" smtClean="0">
                        <a:latin typeface="Cambria Math" panose="02040503050406030204" pitchFamily="18" charset="0"/>
                      </a:rPr>
                      <m:t>=</m:t>
                    </m:r>
                    <m:r>
                      <a:rPr lang="el-GR" sz="2000" b="0" i="1" smtClean="0">
                        <a:latin typeface="Cambria Math" panose="02040503050406030204" pitchFamily="18" charset="0"/>
                      </a:rPr>
                      <m:t>180°−</m:t>
                    </m:r>
                    <m:sSub>
                      <m:sSubPr>
                        <m:ctrlPr>
                          <a:rPr lang="en-US" sz="2000" i="1">
                            <a:latin typeface="Cambria Math" panose="02040503050406030204" pitchFamily="18" charset="0"/>
                          </a:rPr>
                        </m:ctrlPr>
                      </m:sSubPr>
                      <m:e>
                        <m:r>
                          <a:rPr lang="el-GR" sz="2000" i="1">
                            <a:latin typeface="Cambria Math" panose="02040503050406030204" pitchFamily="18" charset="0"/>
                          </a:rPr>
                          <m:t>𝜃</m:t>
                        </m:r>
                      </m:e>
                      <m:sub>
                        <m:r>
                          <a:rPr lang="en-GB" sz="2000" b="0" i="1" smtClean="0">
                            <a:latin typeface="Cambria Math" panose="02040503050406030204" pitchFamily="18" charset="0"/>
                          </a:rPr>
                          <m:t>𝑐𝑑</m:t>
                        </m:r>
                      </m:sub>
                    </m:sSub>
                  </m:oMath>
                </a14:m>
                <a:r>
                  <a:rPr lang="en-US" sz="2000" b="1"/>
                  <a:t> </a:t>
                </a:r>
                <a:r>
                  <a:rPr lang="en-US" sz="2000"/>
                  <a:t>and </a:t>
                </a:r>
                <a14:m>
                  <m:oMath xmlns:m="http://schemas.openxmlformats.org/officeDocument/2006/math">
                    <m:r>
                      <a:rPr lang="en-GB" sz="2000" b="0" i="1" smtClean="0">
                        <a:latin typeface="Cambria Math" panose="02040503050406030204" pitchFamily="18" charset="0"/>
                      </a:rPr>
                      <m:t>𝑠𝑖𝑛</m:t>
                    </m:r>
                    <m:r>
                      <a:rPr lang="el-GR" sz="2000" b="0" i="1" smtClean="0">
                        <a:latin typeface="Cambria Math" panose="02040503050406030204" pitchFamily="18" charset="0"/>
                      </a:rPr>
                      <m:t>𝜃</m:t>
                    </m:r>
                    <m:r>
                      <a:rPr lang="el-GR" sz="2000" b="0" i="1" smtClean="0">
                        <a:latin typeface="Cambria Math" panose="02040503050406030204" pitchFamily="18" charset="0"/>
                      </a:rPr>
                      <m:t>=</m:t>
                    </m:r>
                    <m:r>
                      <a:rPr lang="en-GB" sz="2000" i="1">
                        <a:latin typeface="Cambria Math" panose="02040503050406030204" pitchFamily="18" charset="0"/>
                      </a:rPr>
                      <m:t>𝑠𝑖𝑛</m:t>
                    </m:r>
                    <m:r>
                      <a:rPr lang="el-GR" sz="2000" b="0" i="1" smtClean="0">
                        <a:latin typeface="Cambria Math" panose="02040503050406030204" pitchFamily="18" charset="0"/>
                      </a:rPr>
                      <m:t>⁡(180</m:t>
                    </m:r>
                    <m:r>
                      <a:rPr lang="el-GR" sz="2000" i="1">
                        <a:latin typeface="Cambria Math" panose="02040503050406030204" pitchFamily="18" charset="0"/>
                      </a:rPr>
                      <m:t>°</m:t>
                    </m:r>
                    <m:r>
                      <a:rPr lang="el-GR" sz="2000" b="0" i="1" smtClean="0">
                        <a:latin typeface="Cambria Math" panose="02040503050406030204" pitchFamily="18" charset="0"/>
                      </a:rPr>
                      <m:t>−</m:t>
                    </m:r>
                    <m:r>
                      <a:rPr lang="el-GR" sz="2000" i="1">
                        <a:latin typeface="Cambria Math" panose="02040503050406030204" pitchFamily="18" charset="0"/>
                      </a:rPr>
                      <m:t>𝜃</m:t>
                    </m:r>
                    <m:r>
                      <a:rPr lang="el-GR" sz="2000" b="0" i="1" smtClean="0">
                        <a:latin typeface="Cambria Math" panose="02040503050406030204" pitchFamily="18" charset="0"/>
                      </a:rPr>
                      <m:t>)</m:t>
                    </m:r>
                  </m:oMath>
                </a14:m>
                <a:r>
                  <a:rPr lang="en-US" sz="2000" i="1"/>
                  <a:t>:</a:t>
                </a:r>
              </a:p>
            </p:txBody>
          </p:sp>
        </mc:Choice>
        <mc:Fallback xmlns="">
          <p:sp>
            <p:nvSpPr>
              <p:cNvPr id="154" name="Content Placeholder 2">
                <a:extLst>
                  <a:ext uri="{FF2B5EF4-FFF2-40B4-BE49-F238E27FC236}">
                    <a16:creationId xmlns:a16="http://schemas.microsoft.com/office/drawing/2014/main" id="{2C09BA64-F986-0EBC-2E66-DB73ED399919}"/>
                  </a:ext>
                </a:extLst>
              </p:cNvPr>
              <p:cNvSpPr txBox="1">
                <a:spLocks noRot="1" noChangeAspect="1" noMove="1" noResize="1" noEditPoints="1" noAdjustHandles="1" noChangeArrowheads="1" noChangeShapeType="1" noTextEdit="1"/>
              </p:cNvSpPr>
              <p:nvPr/>
            </p:nvSpPr>
            <p:spPr>
              <a:xfrm>
                <a:off x="4007768" y="1784472"/>
                <a:ext cx="6716957" cy="346397"/>
              </a:xfrm>
              <a:prstGeom prst="rect">
                <a:avLst/>
              </a:prstGeom>
              <a:blipFill>
                <a:blip r:embed="rId4"/>
                <a:stretch>
                  <a:fillRect l="-1452" t="-22807" r="-363" b="-3157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7" name="Content Placeholder 2">
                <a:extLst>
                  <a:ext uri="{FF2B5EF4-FFF2-40B4-BE49-F238E27FC236}">
                    <a16:creationId xmlns:a16="http://schemas.microsoft.com/office/drawing/2014/main" id="{A06D2C6C-7522-7F92-C630-8E389956D200}"/>
                  </a:ext>
                </a:extLst>
              </p:cNvPr>
              <p:cNvSpPr txBox="1">
                <a:spLocks/>
              </p:cNvSpPr>
              <p:nvPr/>
            </p:nvSpPr>
            <p:spPr>
              <a:xfrm>
                <a:off x="4007768" y="2716438"/>
                <a:ext cx="7323358" cy="637969"/>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It can be written that:</a:t>
                </a:r>
                <a:r>
                  <a:rPr lang="el-GR" sz="2000"/>
                  <a:t> </a:t>
                </a:r>
                <a14:m>
                  <m:oMath xmlns:m="http://schemas.openxmlformats.org/officeDocument/2006/math">
                    <m:sSub>
                      <m:sSubPr>
                        <m:ctrlPr>
                          <a:rPr lang="en-US" sz="2000" i="1">
                            <a:latin typeface="Cambria Math" panose="02040503050406030204" pitchFamily="18" charset="0"/>
                          </a:rPr>
                        </m:ctrlPr>
                      </m:sSubPr>
                      <m:e>
                        <m:r>
                          <a:rPr lang="el-GR" sz="2000" i="1">
                            <a:latin typeface="Cambria Math" panose="02040503050406030204" pitchFamily="18" charset="0"/>
                          </a:rPr>
                          <m:t>𝜃</m:t>
                        </m:r>
                      </m:e>
                      <m:sub>
                        <m:r>
                          <a:rPr lang="en-GB" sz="2000" i="1">
                            <a:latin typeface="Cambria Math" panose="02040503050406030204" pitchFamily="18" charset="0"/>
                          </a:rPr>
                          <m:t>𝑎𝑏</m:t>
                        </m:r>
                      </m:sub>
                    </m:sSub>
                    <m:r>
                      <a:rPr lang="en-GB" sz="2000" i="1">
                        <a:latin typeface="Cambria Math" panose="02040503050406030204" pitchFamily="18" charset="0"/>
                      </a:rPr>
                      <m:t>=</m:t>
                    </m:r>
                    <m:r>
                      <a:rPr lang="el-GR" sz="2000" b="0" i="1" smtClean="0">
                        <a:latin typeface="Cambria Math" panose="02040503050406030204" pitchFamily="18" charset="0"/>
                      </a:rPr>
                      <m:t>𝜔</m:t>
                    </m:r>
                    <m:r>
                      <a:rPr lang="en-GB" sz="2000" b="0" i="1" smtClean="0">
                        <a:latin typeface="Cambria Math" panose="02040503050406030204" pitchFamily="18" charset="0"/>
                      </a:rPr>
                      <m:t>𝑡</m:t>
                    </m:r>
                  </m:oMath>
                </a14:m>
                <a:r>
                  <a:rPr lang="el-GR" sz="2000"/>
                  <a:t>. </a:t>
                </a:r>
                <a:r>
                  <a:rPr lang="en-GB" sz="2000"/>
                  <a:t>Also, the tangential</a:t>
                </a:r>
                <a:r>
                  <a:rPr lang="en-US" sz="2000"/>
                  <a:t> velocity </a:t>
                </a:r>
                <a14:m>
                  <m:oMath xmlns:m="http://schemas.openxmlformats.org/officeDocument/2006/math">
                    <m:r>
                      <m:rPr>
                        <m:sty m:val="p"/>
                      </m:rPr>
                      <a:rPr lang="en-GB" sz="2000" i="0">
                        <a:latin typeface="Cambria Math" panose="02040503050406030204" pitchFamily="18" charset="0"/>
                      </a:rPr>
                      <m:t>v</m:t>
                    </m:r>
                  </m:oMath>
                </a14:m>
                <a:r>
                  <a:rPr lang="en-US" sz="2000"/>
                  <a:t> of the edges of the loop can be expressed as </a:t>
                </a:r>
                <a14:m>
                  <m:oMath xmlns:m="http://schemas.openxmlformats.org/officeDocument/2006/math">
                    <m:r>
                      <a:rPr lang="en-GB" sz="2000" b="0" i="1" smtClean="0">
                        <a:latin typeface="Cambria Math" panose="02040503050406030204" pitchFamily="18" charset="0"/>
                      </a:rPr>
                      <m:t>𝑣</m:t>
                    </m:r>
                    <m:r>
                      <a:rPr lang="en-GB" sz="2000" i="1">
                        <a:latin typeface="Cambria Math" panose="02040503050406030204" pitchFamily="18" charset="0"/>
                      </a:rPr>
                      <m:t>=</m:t>
                    </m:r>
                    <m:r>
                      <a:rPr lang="en-GB" sz="2000" b="0" i="1" smtClean="0">
                        <a:latin typeface="Cambria Math" panose="02040503050406030204" pitchFamily="18" charset="0"/>
                      </a:rPr>
                      <m:t>𝑟</m:t>
                    </m:r>
                    <m:r>
                      <a:rPr lang="el-GR" sz="2000" i="1">
                        <a:latin typeface="Cambria Math" panose="02040503050406030204" pitchFamily="18" charset="0"/>
                      </a:rPr>
                      <m:t>𝜔</m:t>
                    </m:r>
                  </m:oMath>
                </a14:m>
                <a:r>
                  <a:rPr lang="en-US" sz="2000"/>
                  <a:t>:</a:t>
                </a:r>
              </a:p>
            </p:txBody>
          </p:sp>
        </mc:Choice>
        <mc:Fallback xmlns="">
          <p:sp>
            <p:nvSpPr>
              <p:cNvPr id="157" name="Content Placeholder 2">
                <a:extLst>
                  <a:ext uri="{FF2B5EF4-FFF2-40B4-BE49-F238E27FC236}">
                    <a16:creationId xmlns:a16="http://schemas.microsoft.com/office/drawing/2014/main" id="{A06D2C6C-7522-7F92-C630-8E389956D200}"/>
                  </a:ext>
                </a:extLst>
              </p:cNvPr>
              <p:cNvSpPr txBox="1">
                <a:spLocks noRot="1" noChangeAspect="1" noMove="1" noResize="1" noEditPoints="1" noAdjustHandles="1" noChangeArrowheads="1" noChangeShapeType="1" noTextEdit="1"/>
              </p:cNvSpPr>
              <p:nvPr/>
            </p:nvSpPr>
            <p:spPr>
              <a:xfrm>
                <a:off x="4007768" y="2716438"/>
                <a:ext cx="7323358" cy="637969"/>
              </a:xfrm>
              <a:prstGeom prst="rect">
                <a:avLst/>
              </a:prstGeom>
              <a:blipFill>
                <a:blip r:embed="rId5"/>
                <a:stretch>
                  <a:fillRect l="-1331" t="-12500" b="-2019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9" name="TextBox 158">
                <a:extLst>
                  <a:ext uri="{FF2B5EF4-FFF2-40B4-BE49-F238E27FC236}">
                    <a16:creationId xmlns:a16="http://schemas.microsoft.com/office/drawing/2014/main" id="{E50C7926-821D-D561-A4CA-E345E2626F02}"/>
                  </a:ext>
                </a:extLst>
              </p:cNvPr>
              <p:cNvSpPr txBox="1"/>
              <p:nvPr/>
            </p:nvSpPr>
            <p:spPr>
              <a:xfrm>
                <a:off x="3201158" y="3734494"/>
                <a:ext cx="2818943" cy="707886"/>
              </a:xfrm>
              <a:prstGeom prst="rect">
                <a:avLst/>
              </a:prstGeom>
              <a:noFill/>
            </p:spPr>
            <p:txBody>
              <a:bodyPr wrap="square">
                <a:spAutoFit/>
              </a:bodyPr>
              <a:lstStyle/>
              <a:p>
                <a:pPr>
                  <a:buClr>
                    <a:schemeClr val="accent1"/>
                  </a:buClr>
                </a:pPr>
                <a:r>
                  <a:rPr lang="en-GB" sz="2000"/>
                  <a:t>Area of the loop </a:t>
                </a:r>
                <a14:m>
                  <m:oMath xmlns:m="http://schemas.openxmlformats.org/officeDocument/2006/math">
                    <m:r>
                      <m:rPr>
                        <m:sty m:val="p"/>
                      </m:rPr>
                      <a:rPr lang="en-GB" sz="2000" b="0" i="0" smtClean="0">
                        <a:latin typeface="Cambria Math" panose="02040503050406030204" pitchFamily="18" charset="0"/>
                      </a:rPr>
                      <m:t>A</m:t>
                    </m:r>
                    <m:r>
                      <a:rPr lang="en-GB" sz="2000" i="1">
                        <a:latin typeface="Cambria Math" panose="02040503050406030204" pitchFamily="18" charset="0"/>
                      </a:rPr>
                      <m:t>=</m:t>
                    </m:r>
                    <m:r>
                      <a:rPr lang="en-GB" sz="2000" b="0" i="1" smtClean="0">
                        <a:latin typeface="Cambria Math" panose="02040503050406030204" pitchFamily="18" charset="0"/>
                      </a:rPr>
                      <m:t>2</m:t>
                    </m:r>
                    <m:r>
                      <a:rPr lang="en-GB" sz="2000" b="0" i="1" smtClean="0">
                        <a:latin typeface="Cambria Math" panose="02040503050406030204" pitchFamily="18" charset="0"/>
                      </a:rPr>
                      <m:t>𝑟𝑙</m:t>
                    </m:r>
                  </m:oMath>
                </a14:m>
                <a:endParaRPr lang="en-US" sz="2000"/>
              </a:p>
              <a:p>
                <a:pPr>
                  <a:buClr>
                    <a:schemeClr val="accent1"/>
                  </a:buClr>
                  <a:buFont typeface="Wingdings" panose="05000000000000000000" pitchFamily="2" charset="2"/>
                  <a:buChar char="Ø"/>
                </a:pPr>
                <a:endParaRPr lang="en-US" sz="2000"/>
              </a:p>
            </p:txBody>
          </p:sp>
        </mc:Choice>
        <mc:Fallback xmlns="">
          <p:sp>
            <p:nvSpPr>
              <p:cNvPr id="159" name="TextBox 158">
                <a:extLst>
                  <a:ext uri="{FF2B5EF4-FFF2-40B4-BE49-F238E27FC236}">
                    <a16:creationId xmlns:a16="http://schemas.microsoft.com/office/drawing/2014/main" id="{E50C7926-821D-D561-A4CA-E345E2626F02}"/>
                  </a:ext>
                </a:extLst>
              </p:cNvPr>
              <p:cNvSpPr txBox="1">
                <a:spLocks noRot="1" noChangeAspect="1" noMove="1" noResize="1" noEditPoints="1" noAdjustHandles="1" noChangeArrowheads="1" noChangeShapeType="1" noTextEdit="1"/>
              </p:cNvSpPr>
              <p:nvPr/>
            </p:nvSpPr>
            <p:spPr>
              <a:xfrm>
                <a:off x="3201158" y="3734494"/>
                <a:ext cx="2818943" cy="707886"/>
              </a:xfrm>
              <a:prstGeom prst="rect">
                <a:avLst/>
              </a:prstGeom>
              <a:blipFill>
                <a:blip r:embed="rId6"/>
                <a:stretch>
                  <a:fillRect l="-2160" t="-5172"/>
                </a:stretch>
              </a:blipFill>
            </p:spPr>
            <p:txBody>
              <a:bodyPr/>
              <a:lstStyle/>
              <a:p>
                <a:r>
                  <a:rPr lang="en-GB">
                    <a:noFill/>
                  </a:rPr>
                  <a:t> </a:t>
                </a:r>
              </a:p>
            </p:txBody>
          </p:sp>
        </mc:Fallback>
      </mc:AlternateContent>
      <p:sp>
        <p:nvSpPr>
          <p:cNvPr id="160" name="Arrow: Right 159">
            <a:extLst>
              <a:ext uri="{FF2B5EF4-FFF2-40B4-BE49-F238E27FC236}">
                <a16:creationId xmlns:a16="http://schemas.microsoft.com/office/drawing/2014/main" id="{F95FDD12-09EA-5667-4FC9-E1BA1F355ACC}"/>
              </a:ext>
            </a:extLst>
          </p:cNvPr>
          <p:cNvSpPr/>
          <p:nvPr/>
        </p:nvSpPr>
        <p:spPr>
          <a:xfrm>
            <a:off x="3308432" y="3989638"/>
            <a:ext cx="2682717" cy="197598"/>
          </a:xfrm>
          <a:prstGeom prst="rightArrow">
            <a:avLst>
              <a:gd name="adj1" fmla="val 25631"/>
              <a:gd name="adj2" fmla="val 6143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163" name="TextBox 162">
                <a:extLst>
                  <a:ext uri="{FF2B5EF4-FFF2-40B4-BE49-F238E27FC236}">
                    <a16:creationId xmlns:a16="http://schemas.microsoft.com/office/drawing/2014/main" id="{85195D09-C139-DECD-F7BD-A42E409DB89C}"/>
                  </a:ext>
                </a:extLst>
              </p:cNvPr>
              <p:cNvSpPr txBox="1"/>
              <p:nvPr/>
            </p:nvSpPr>
            <p:spPr>
              <a:xfrm>
                <a:off x="7771008" y="3686146"/>
                <a:ext cx="1639281" cy="732573"/>
              </a:xfrm>
              <a:prstGeom prst="rect">
                <a:avLst/>
              </a:prstGeom>
              <a:noFill/>
            </p:spPr>
            <p:txBody>
              <a:bodyPr wrap="square">
                <a:spAutoFit/>
              </a:bodyPr>
              <a:lstStyle/>
              <a:p>
                <a:pPr>
                  <a:buClr>
                    <a:schemeClr val="accent1"/>
                  </a:buClr>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l-GR" sz="2000" b="0" i="1" smtClean="0">
                              <a:latin typeface="Cambria Math" panose="02040503050406030204" pitchFamily="18" charset="0"/>
                            </a:rPr>
                            <m:t>𝜑</m:t>
                          </m:r>
                        </m:e>
                        <m:sub>
                          <m:r>
                            <a:rPr lang="en-GB" sz="2000" b="0" i="1" smtClean="0">
                              <a:latin typeface="Cambria Math" panose="02040503050406030204" pitchFamily="18" charset="0"/>
                            </a:rPr>
                            <m:t>𝑚𝑎𝑥</m:t>
                          </m:r>
                        </m:sub>
                      </m:sSub>
                      <m:r>
                        <a:rPr lang="en-GB" sz="2000" i="1">
                          <a:latin typeface="Cambria Math" panose="02040503050406030204" pitchFamily="18" charset="0"/>
                        </a:rPr>
                        <m:t>=</m:t>
                      </m:r>
                      <m:r>
                        <m:rPr>
                          <m:sty m:val="p"/>
                        </m:rPr>
                        <a:rPr lang="el-GR" sz="2000" b="0" i="0" smtClean="0">
                          <a:latin typeface="Cambria Math" panose="02040503050406030204" pitchFamily="18" charset="0"/>
                        </a:rPr>
                        <m:t>ΑΒ</m:t>
                      </m:r>
                    </m:oMath>
                  </m:oMathPara>
                </a14:m>
                <a:endParaRPr lang="en-US" sz="2000"/>
              </a:p>
              <a:p>
                <a:pPr>
                  <a:buClr>
                    <a:schemeClr val="accent1"/>
                  </a:buClr>
                  <a:buFont typeface="Wingdings" panose="05000000000000000000" pitchFamily="2" charset="2"/>
                  <a:buChar char="Ø"/>
                </a:pPr>
                <a:endParaRPr lang="en-US" sz="2000"/>
              </a:p>
            </p:txBody>
          </p:sp>
        </mc:Choice>
        <mc:Fallback xmlns="">
          <p:sp>
            <p:nvSpPr>
              <p:cNvPr id="163" name="TextBox 162">
                <a:extLst>
                  <a:ext uri="{FF2B5EF4-FFF2-40B4-BE49-F238E27FC236}">
                    <a16:creationId xmlns:a16="http://schemas.microsoft.com/office/drawing/2014/main" id="{85195D09-C139-DECD-F7BD-A42E409DB89C}"/>
                  </a:ext>
                </a:extLst>
              </p:cNvPr>
              <p:cNvSpPr txBox="1">
                <a:spLocks noRot="1" noChangeAspect="1" noMove="1" noResize="1" noEditPoints="1" noAdjustHandles="1" noChangeArrowheads="1" noChangeShapeType="1" noTextEdit="1"/>
              </p:cNvSpPr>
              <p:nvPr/>
            </p:nvSpPr>
            <p:spPr>
              <a:xfrm>
                <a:off x="7771008" y="3686146"/>
                <a:ext cx="1639281" cy="732573"/>
              </a:xfrm>
              <a:prstGeom prst="rect">
                <a:avLst/>
              </a:prstGeom>
              <a:blipFill>
                <a:blip r:embed="rId7"/>
                <a:stretch>
                  <a:fillRect/>
                </a:stretch>
              </a:blipFill>
            </p:spPr>
            <p:txBody>
              <a:bodyPr/>
              <a:lstStyle/>
              <a:p>
                <a:r>
                  <a:rPr lang="en-GB">
                    <a:noFill/>
                  </a:rPr>
                  <a:t> </a:t>
                </a:r>
              </a:p>
            </p:txBody>
          </p:sp>
        </mc:Fallback>
      </mc:AlternateContent>
      <p:sp>
        <p:nvSpPr>
          <p:cNvPr id="164" name="Arrow: Right 163">
            <a:extLst>
              <a:ext uri="{FF2B5EF4-FFF2-40B4-BE49-F238E27FC236}">
                <a16:creationId xmlns:a16="http://schemas.microsoft.com/office/drawing/2014/main" id="{2B8C201A-D50A-B939-BC01-DD75ED8B3C0F}"/>
              </a:ext>
            </a:extLst>
          </p:cNvPr>
          <p:cNvSpPr/>
          <p:nvPr/>
        </p:nvSpPr>
        <p:spPr>
          <a:xfrm>
            <a:off x="7940625" y="3993378"/>
            <a:ext cx="1409906" cy="222954"/>
          </a:xfrm>
          <a:prstGeom prst="rightArrow">
            <a:avLst>
              <a:gd name="adj1" fmla="val 25631"/>
              <a:gd name="adj2" fmla="val 4780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6" name="TextBox 165">
            <a:extLst>
              <a:ext uri="{FF2B5EF4-FFF2-40B4-BE49-F238E27FC236}">
                <a16:creationId xmlns:a16="http://schemas.microsoft.com/office/drawing/2014/main" id="{2998CE8D-1A2F-8A21-54CD-D4B4392093D5}"/>
              </a:ext>
            </a:extLst>
          </p:cNvPr>
          <p:cNvSpPr txBox="1"/>
          <p:nvPr/>
        </p:nvSpPr>
        <p:spPr>
          <a:xfrm>
            <a:off x="566383" y="1712208"/>
            <a:ext cx="337917" cy="465744"/>
          </a:xfrm>
          <a:prstGeom prst="rect">
            <a:avLst/>
          </a:prstGeom>
          <a:noFill/>
        </p:spPr>
        <p:txBody>
          <a:bodyPr wrap="square" rtlCol="0">
            <a:spAutoFit/>
          </a:bodyPr>
          <a:lstStyle/>
          <a:p>
            <a:r>
              <a:rPr lang="en-US" sz="1800" kern="1200">
                <a:solidFill>
                  <a:schemeClr val="tx1"/>
                </a:solidFill>
                <a:latin typeface="+mn-lt"/>
                <a:ea typeface="+mn-ea"/>
                <a:cs typeface="+mn-cs"/>
              </a:rPr>
              <a:t>N</a:t>
            </a:r>
          </a:p>
        </p:txBody>
      </p:sp>
      <p:sp>
        <p:nvSpPr>
          <p:cNvPr id="167" name="TextBox 166">
            <a:extLst>
              <a:ext uri="{FF2B5EF4-FFF2-40B4-BE49-F238E27FC236}">
                <a16:creationId xmlns:a16="http://schemas.microsoft.com/office/drawing/2014/main" id="{BE07023C-EEF3-F450-CD6F-7297742DE045}"/>
              </a:ext>
            </a:extLst>
          </p:cNvPr>
          <p:cNvSpPr txBox="1"/>
          <p:nvPr/>
        </p:nvSpPr>
        <p:spPr>
          <a:xfrm>
            <a:off x="2146507" y="1687422"/>
            <a:ext cx="337917" cy="369332"/>
          </a:xfrm>
          <a:prstGeom prst="rect">
            <a:avLst/>
          </a:prstGeom>
          <a:noFill/>
        </p:spPr>
        <p:txBody>
          <a:bodyPr wrap="square" rtlCol="0">
            <a:spAutoFit/>
          </a:bodyPr>
          <a:lstStyle/>
          <a:p>
            <a:r>
              <a:rPr lang="en-GB"/>
              <a:t>S</a:t>
            </a:r>
            <a:endParaRPr lang="en-US" sz="1800" kern="1200">
              <a:solidFill>
                <a:schemeClr val="tx1"/>
              </a:solidFill>
              <a:latin typeface="+mn-lt"/>
              <a:ea typeface="+mn-ea"/>
              <a:cs typeface="+mn-cs"/>
            </a:endParaRPr>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7270E96D-8F69-CDB2-C90C-90F4E76862C4}"/>
                  </a:ext>
                </a:extLst>
              </p:cNvPr>
              <p:cNvSpPr txBox="1"/>
              <p:nvPr/>
            </p:nvSpPr>
            <p:spPr>
              <a:xfrm>
                <a:off x="3647728" y="1169476"/>
                <a:ext cx="613920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l-GR" i="1">
                              <a:latin typeface="Cambria Math" panose="02040503050406030204" pitchFamily="18" charset="0"/>
                            </a:rPr>
                            <m:t>𝜀</m:t>
                          </m:r>
                        </m:e>
                        <m:sub>
                          <m:r>
                            <a:rPr lang="en-GB" b="0" i="1" smtClean="0">
                              <a:latin typeface="Cambria Math" panose="02040503050406030204" pitchFamily="18" charset="0"/>
                            </a:rPr>
                            <m:t>𝑖𝑛𝑑</m:t>
                          </m:r>
                        </m:sub>
                      </m:sSub>
                      <m:r>
                        <a:rPr lang="en-GB" b="0" i="1" smtClean="0">
                          <a:latin typeface="Cambria Math" panose="02040503050406030204" pitchFamily="18" charset="0"/>
                        </a:rPr>
                        <m:t>=</m:t>
                      </m:r>
                      <m:sSub>
                        <m:sSubPr>
                          <m:ctrlPr>
                            <a:rPr lang="en-US" i="1" smtClean="0">
                              <a:latin typeface="Cambria Math" panose="02040503050406030204" pitchFamily="18" charset="0"/>
                            </a:rPr>
                          </m:ctrlPr>
                        </m:sSubPr>
                        <m:e>
                          <m:r>
                            <a:rPr lang="el-GR" b="0" i="1" smtClean="0">
                              <a:latin typeface="Cambria Math" panose="02040503050406030204" pitchFamily="18" charset="0"/>
                            </a:rPr>
                            <m:t>𝜀</m:t>
                          </m:r>
                        </m:e>
                        <m:sub>
                          <m:r>
                            <a:rPr lang="en-GB" b="0" i="1" smtClean="0">
                              <a:latin typeface="Cambria Math" panose="02040503050406030204" pitchFamily="18" charset="0"/>
                            </a:rPr>
                            <m:t>𝑏𝑎</m:t>
                          </m:r>
                        </m:sub>
                      </m:sSub>
                      <m:r>
                        <a:rPr lang="en-GB" b="0" i="1" smtClean="0">
                          <a:latin typeface="Cambria Math" panose="02040503050406030204" pitchFamily="18" charset="0"/>
                        </a:rPr>
                        <m:t>+</m:t>
                      </m:r>
                      <m:sSub>
                        <m:sSubPr>
                          <m:ctrlPr>
                            <a:rPr lang="en-US" i="1">
                              <a:latin typeface="Cambria Math" panose="02040503050406030204" pitchFamily="18" charset="0"/>
                            </a:rPr>
                          </m:ctrlPr>
                        </m:sSubPr>
                        <m:e>
                          <m:r>
                            <a:rPr lang="el-GR" i="1">
                              <a:latin typeface="Cambria Math" panose="02040503050406030204" pitchFamily="18" charset="0"/>
                            </a:rPr>
                            <m:t>𝜀</m:t>
                          </m:r>
                        </m:e>
                        <m:sub>
                          <m:r>
                            <a:rPr lang="en-GB" b="0" i="1" smtClean="0">
                              <a:latin typeface="Cambria Math" panose="02040503050406030204" pitchFamily="18" charset="0"/>
                            </a:rPr>
                            <m:t>𝑐𝑏</m:t>
                          </m:r>
                        </m:sub>
                      </m:sSub>
                      <m:r>
                        <a:rPr lang="en-GB" b="0" i="1" smtClean="0">
                          <a:latin typeface="Cambria Math" panose="02040503050406030204" pitchFamily="18" charset="0"/>
                        </a:rPr>
                        <m:t>+</m:t>
                      </m:r>
                      <m:sSub>
                        <m:sSubPr>
                          <m:ctrlPr>
                            <a:rPr lang="en-US" i="1">
                              <a:latin typeface="Cambria Math" panose="02040503050406030204" pitchFamily="18" charset="0"/>
                            </a:rPr>
                          </m:ctrlPr>
                        </m:sSubPr>
                        <m:e>
                          <m:r>
                            <a:rPr lang="el-GR" i="1">
                              <a:latin typeface="Cambria Math" panose="02040503050406030204" pitchFamily="18" charset="0"/>
                            </a:rPr>
                            <m:t>𝜀</m:t>
                          </m:r>
                        </m:e>
                        <m:sub>
                          <m:r>
                            <a:rPr lang="en-GB" b="0" i="1" smtClean="0">
                              <a:latin typeface="Cambria Math" panose="02040503050406030204" pitchFamily="18" charset="0"/>
                            </a:rPr>
                            <m:t>𝑑𝑐</m:t>
                          </m:r>
                        </m:sub>
                      </m:sSub>
                      <m:r>
                        <a:rPr lang="en-GB" b="0" i="1" smtClean="0">
                          <a:latin typeface="Cambria Math" panose="02040503050406030204" pitchFamily="18" charset="0"/>
                        </a:rPr>
                        <m:t>+</m:t>
                      </m:r>
                      <m:sSub>
                        <m:sSubPr>
                          <m:ctrlPr>
                            <a:rPr lang="en-US" i="1">
                              <a:latin typeface="Cambria Math" panose="02040503050406030204" pitchFamily="18" charset="0"/>
                            </a:rPr>
                          </m:ctrlPr>
                        </m:sSubPr>
                        <m:e>
                          <m:r>
                            <a:rPr lang="el-GR" i="1">
                              <a:latin typeface="Cambria Math" panose="02040503050406030204" pitchFamily="18" charset="0"/>
                            </a:rPr>
                            <m:t>𝜀</m:t>
                          </m:r>
                        </m:e>
                        <m:sub>
                          <m:r>
                            <a:rPr lang="en-GB" b="0" i="1" smtClean="0">
                              <a:latin typeface="Cambria Math" panose="02040503050406030204" pitchFamily="18" charset="0"/>
                            </a:rPr>
                            <m:t>𝑎𝑑</m:t>
                          </m:r>
                        </m:sub>
                      </m:sSub>
                      <m:r>
                        <a:rPr lang="en-GB" b="0" i="1" smtClean="0">
                          <a:latin typeface="Cambria Math" panose="02040503050406030204" pitchFamily="18" charset="0"/>
                        </a:rPr>
                        <m:t>=</m:t>
                      </m:r>
                      <m:r>
                        <m:rPr>
                          <m:nor/>
                        </m:rPr>
                        <a:rPr lang="en-GB" i="1">
                          <a:latin typeface="Cambria Math" panose="02040503050406030204" pitchFamily="18" charset="0"/>
                        </a:rPr>
                        <m:t>vB</m:t>
                      </m:r>
                      <m:r>
                        <a:rPr lang="en-GB" i="1">
                          <a:latin typeface="Cambria Math" panose="02040503050406030204" pitchFamily="18" charset="0"/>
                        </a:rPr>
                        <m:t>𝑙𝑠𝑖𝑛</m:t>
                      </m:r>
                      <m:d>
                        <m:dPr>
                          <m:ctrlPr>
                            <a:rPr lang="en-GB" i="1">
                              <a:latin typeface="Cambria Math" panose="02040503050406030204" pitchFamily="18" charset="0"/>
                            </a:rPr>
                          </m:ctrlPr>
                        </m:dPr>
                        <m:e>
                          <m:sSub>
                            <m:sSubPr>
                              <m:ctrlPr>
                                <a:rPr lang="en-US" i="1">
                                  <a:latin typeface="Cambria Math" panose="02040503050406030204" pitchFamily="18" charset="0"/>
                                </a:rPr>
                              </m:ctrlPr>
                            </m:sSubPr>
                            <m:e>
                              <m:r>
                                <a:rPr lang="el-GR" i="1">
                                  <a:latin typeface="Cambria Math" panose="02040503050406030204" pitchFamily="18" charset="0"/>
                                </a:rPr>
                                <m:t>𝜃</m:t>
                              </m:r>
                            </m:e>
                            <m:sub>
                              <m:r>
                                <a:rPr lang="en-GB" i="1">
                                  <a:latin typeface="Cambria Math" panose="02040503050406030204" pitchFamily="18" charset="0"/>
                                </a:rPr>
                                <m:t>𝑎𝑏</m:t>
                              </m:r>
                            </m:sub>
                          </m:sSub>
                        </m:e>
                      </m:d>
                      <m:r>
                        <a:rPr lang="en-GB" b="0" i="1" smtClean="0">
                          <a:latin typeface="Cambria Math" panose="02040503050406030204" pitchFamily="18" charset="0"/>
                        </a:rPr>
                        <m:t>+</m:t>
                      </m:r>
                      <m:r>
                        <m:rPr>
                          <m:nor/>
                        </m:rPr>
                        <a:rPr lang="en-GB" i="1">
                          <a:latin typeface="Cambria Math" panose="02040503050406030204" pitchFamily="18" charset="0"/>
                        </a:rPr>
                        <m:t>vB</m:t>
                      </m:r>
                      <m:r>
                        <a:rPr lang="en-GB" i="1">
                          <a:latin typeface="Cambria Math" panose="02040503050406030204" pitchFamily="18" charset="0"/>
                        </a:rPr>
                        <m:t>𝑙𝑠𝑖𝑛</m:t>
                      </m:r>
                      <m:r>
                        <a:rPr lang="en-GB" i="1">
                          <a:latin typeface="Cambria Math" panose="02040503050406030204" pitchFamily="18" charset="0"/>
                        </a:rPr>
                        <m:t>(</m:t>
                      </m:r>
                      <m:sSub>
                        <m:sSubPr>
                          <m:ctrlPr>
                            <a:rPr lang="en-US" i="1">
                              <a:latin typeface="Cambria Math" panose="02040503050406030204" pitchFamily="18" charset="0"/>
                            </a:rPr>
                          </m:ctrlPr>
                        </m:sSubPr>
                        <m:e>
                          <m:r>
                            <a:rPr lang="el-GR" i="1">
                              <a:latin typeface="Cambria Math" panose="02040503050406030204" pitchFamily="18" charset="0"/>
                            </a:rPr>
                            <m:t>𝜃</m:t>
                          </m:r>
                        </m:e>
                        <m:sub>
                          <m:r>
                            <a:rPr lang="en-GB" b="0" i="1" smtClean="0">
                              <a:latin typeface="Cambria Math" panose="02040503050406030204" pitchFamily="18" charset="0"/>
                            </a:rPr>
                            <m:t>𝑐𝑑</m:t>
                          </m:r>
                        </m:sub>
                      </m:sSub>
                      <m:r>
                        <a:rPr lang="en-GB" i="1">
                          <a:latin typeface="Cambria Math" panose="02040503050406030204" pitchFamily="18" charset="0"/>
                        </a:rPr>
                        <m:t>)</m:t>
                      </m:r>
                    </m:oMath>
                  </m:oMathPara>
                </a14:m>
                <a:endParaRPr lang="en-GB" i="1"/>
              </a:p>
            </p:txBody>
          </p:sp>
        </mc:Choice>
        <mc:Fallback xmlns="">
          <p:sp>
            <p:nvSpPr>
              <p:cNvPr id="31" name="TextBox 30">
                <a:extLst>
                  <a:ext uri="{FF2B5EF4-FFF2-40B4-BE49-F238E27FC236}">
                    <a16:creationId xmlns:a16="http://schemas.microsoft.com/office/drawing/2014/main" id="{7270E96D-8F69-CDB2-C90C-90F4E76862C4}"/>
                  </a:ext>
                </a:extLst>
              </p:cNvPr>
              <p:cNvSpPr txBox="1">
                <a:spLocks noRot="1" noChangeAspect="1" noMove="1" noResize="1" noEditPoints="1" noAdjustHandles="1" noChangeArrowheads="1" noChangeShapeType="1" noTextEdit="1"/>
              </p:cNvSpPr>
              <p:nvPr/>
            </p:nvSpPr>
            <p:spPr>
              <a:xfrm>
                <a:off x="3647728" y="1169476"/>
                <a:ext cx="6139206" cy="369332"/>
              </a:xfrm>
              <a:prstGeom prst="rect">
                <a:avLst/>
              </a:prstGeom>
              <a:blipFill>
                <a:blip r:embed="rId8"/>
                <a:stretch>
                  <a:fillRect b="-1333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6E44692A-E04C-E381-6C2E-86FA093EEBB4}"/>
                  </a:ext>
                </a:extLst>
              </p:cNvPr>
              <p:cNvSpPr txBox="1"/>
              <p:nvPr/>
            </p:nvSpPr>
            <p:spPr>
              <a:xfrm>
                <a:off x="5231904" y="2141163"/>
                <a:ext cx="237852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l-GR" i="1">
                              <a:latin typeface="Cambria Math" panose="02040503050406030204" pitchFamily="18" charset="0"/>
                            </a:rPr>
                            <m:t>𝜀</m:t>
                          </m:r>
                        </m:e>
                        <m:sub>
                          <m:r>
                            <a:rPr lang="en-GB" b="0" i="1" smtClean="0">
                              <a:latin typeface="Cambria Math" panose="02040503050406030204" pitchFamily="18" charset="0"/>
                            </a:rPr>
                            <m:t>𝑖𝑛𝑑</m:t>
                          </m:r>
                        </m:sub>
                      </m:sSub>
                      <m:r>
                        <a:rPr lang="en-GB" b="0" i="1" smtClean="0">
                          <a:latin typeface="Cambria Math" panose="02040503050406030204" pitchFamily="18" charset="0"/>
                        </a:rPr>
                        <m:t>=</m:t>
                      </m:r>
                      <m:r>
                        <m:rPr>
                          <m:nor/>
                        </m:rPr>
                        <a:rPr lang="en-GB" b="0" i="1" smtClean="0">
                          <a:latin typeface="Cambria Math" panose="02040503050406030204" pitchFamily="18" charset="0"/>
                        </a:rPr>
                        <m:t>2</m:t>
                      </m:r>
                      <m:r>
                        <m:rPr>
                          <m:nor/>
                        </m:rPr>
                        <a:rPr lang="en-GB" i="1">
                          <a:latin typeface="Cambria Math" panose="02040503050406030204" pitchFamily="18" charset="0"/>
                        </a:rPr>
                        <m:t>vB</m:t>
                      </m:r>
                      <m:r>
                        <a:rPr lang="en-GB" i="1">
                          <a:latin typeface="Cambria Math" panose="02040503050406030204" pitchFamily="18" charset="0"/>
                        </a:rPr>
                        <m:t>𝑙𝑠𝑖𝑛</m:t>
                      </m:r>
                      <m:d>
                        <m:dPr>
                          <m:ctrlPr>
                            <a:rPr lang="en-GB" i="1">
                              <a:latin typeface="Cambria Math" panose="02040503050406030204" pitchFamily="18" charset="0"/>
                            </a:rPr>
                          </m:ctrlPr>
                        </m:dPr>
                        <m:e>
                          <m:r>
                            <a:rPr lang="el-GR" b="0" i="1" smtClean="0">
                              <a:latin typeface="Cambria Math" panose="02040503050406030204" pitchFamily="18" charset="0"/>
                            </a:rPr>
                            <m:t>𝜃</m:t>
                          </m:r>
                        </m:e>
                      </m:d>
                    </m:oMath>
                  </m:oMathPara>
                </a14:m>
                <a:endParaRPr lang="en-GB" i="1"/>
              </a:p>
            </p:txBody>
          </p:sp>
        </mc:Choice>
        <mc:Fallback xmlns="">
          <p:sp>
            <p:nvSpPr>
              <p:cNvPr id="33" name="TextBox 32">
                <a:extLst>
                  <a:ext uri="{FF2B5EF4-FFF2-40B4-BE49-F238E27FC236}">
                    <a16:creationId xmlns:a16="http://schemas.microsoft.com/office/drawing/2014/main" id="{6E44692A-E04C-E381-6C2E-86FA093EEBB4}"/>
                  </a:ext>
                </a:extLst>
              </p:cNvPr>
              <p:cNvSpPr txBox="1">
                <a:spLocks noRot="1" noChangeAspect="1" noMove="1" noResize="1" noEditPoints="1" noAdjustHandles="1" noChangeArrowheads="1" noChangeShapeType="1" noTextEdit="1"/>
              </p:cNvSpPr>
              <p:nvPr/>
            </p:nvSpPr>
            <p:spPr>
              <a:xfrm>
                <a:off x="5231904" y="2141163"/>
                <a:ext cx="2378521" cy="369332"/>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EFE78569-4E15-3EC7-0C75-5C27F218BC5B}"/>
                  </a:ext>
                </a:extLst>
              </p:cNvPr>
              <p:cNvSpPr txBox="1"/>
              <p:nvPr/>
            </p:nvSpPr>
            <p:spPr>
              <a:xfrm>
                <a:off x="860486" y="3890858"/>
                <a:ext cx="274507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l-GR" i="1">
                              <a:latin typeface="Cambria Math" panose="02040503050406030204" pitchFamily="18" charset="0"/>
                            </a:rPr>
                            <m:t>𝜀</m:t>
                          </m:r>
                        </m:e>
                        <m:sub>
                          <m:r>
                            <a:rPr lang="en-GB" b="0" i="1" smtClean="0">
                              <a:latin typeface="Cambria Math" panose="02040503050406030204" pitchFamily="18" charset="0"/>
                            </a:rPr>
                            <m:t>𝑖𝑛𝑑</m:t>
                          </m:r>
                        </m:sub>
                      </m:sSub>
                      <m:r>
                        <a:rPr lang="en-GB" b="0" i="1" smtClean="0">
                          <a:latin typeface="Cambria Math" panose="02040503050406030204" pitchFamily="18" charset="0"/>
                        </a:rPr>
                        <m:t>=</m:t>
                      </m:r>
                      <m:r>
                        <m:rPr>
                          <m:nor/>
                        </m:rPr>
                        <a:rPr lang="en-GB" b="0" i="1" smtClean="0">
                          <a:latin typeface="Cambria Math" panose="02040503050406030204" pitchFamily="18" charset="0"/>
                        </a:rPr>
                        <m:t>2</m:t>
                      </m:r>
                      <m:r>
                        <m:rPr>
                          <m:nor/>
                        </m:rPr>
                        <a:rPr lang="en-GB" b="0" i="1" smtClean="0">
                          <a:latin typeface="Cambria Math" panose="02040503050406030204" pitchFamily="18" charset="0"/>
                        </a:rPr>
                        <m:t>r</m:t>
                      </m:r>
                      <m:r>
                        <a:rPr lang="el-GR" b="0" i="1" smtClean="0">
                          <a:latin typeface="Cambria Math" panose="02040503050406030204" pitchFamily="18" charset="0"/>
                        </a:rPr>
                        <m:t>𝜔</m:t>
                      </m:r>
                      <m:r>
                        <a:rPr lang="en-GB" b="0" i="1" smtClean="0">
                          <a:latin typeface="Cambria Math" panose="02040503050406030204" pitchFamily="18" charset="0"/>
                        </a:rPr>
                        <m:t>𝐵𝑙</m:t>
                      </m:r>
                      <m:r>
                        <a:rPr lang="en-GB" i="1">
                          <a:latin typeface="Cambria Math" panose="02040503050406030204" pitchFamily="18" charset="0"/>
                        </a:rPr>
                        <m:t>𝑠𝑖𝑛</m:t>
                      </m:r>
                      <m:d>
                        <m:dPr>
                          <m:ctrlPr>
                            <a:rPr lang="en-GB" i="1">
                              <a:latin typeface="Cambria Math" panose="02040503050406030204" pitchFamily="18" charset="0"/>
                            </a:rPr>
                          </m:ctrlPr>
                        </m:dPr>
                        <m:e>
                          <m:r>
                            <a:rPr lang="el-GR" b="0" i="1" smtClean="0">
                              <a:latin typeface="Cambria Math" panose="02040503050406030204" pitchFamily="18" charset="0"/>
                            </a:rPr>
                            <m:t>𝜔</m:t>
                          </m:r>
                          <m:r>
                            <a:rPr lang="en-GB" b="0" i="1" smtClean="0">
                              <a:latin typeface="Cambria Math" panose="02040503050406030204" pitchFamily="18" charset="0"/>
                            </a:rPr>
                            <m:t>𝑡</m:t>
                          </m:r>
                        </m:e>
                      </m:d>
                    </m:oMath>
                  </m:oMathPara>
                </a14:m>
                <a:endParaRPr lang="en-GB" i="1"/>
              </a:p>
            </p:txBody>
          </p:sp>
        </mc:Choice>
        <mc:Fallback xmlns="">
          <p:sp>
            <p:nvSpPr>
              <p:cNvPr id="34" name="TextBox 33">
                <a:extLst>
                  <a:ext uri="{FF2B5EF4-FFF2-40B4-BE49-F238E27FC236}">
                    <a16:creationId xmlns:a16="http://schemas.microsoft.com/office/drawing/2014/main" id="{EFE78569-4E15-3EC7-0C75-5C27F218BC5B}"/>
                  </a:ext>
                </a:extLst>
              </p:cNvPr>
              <p:cNvSpPr txBox="1">
                <a:spLocks noRot="1" noChangeAspect="1" noMove="1" noResize="1" noEditPoints="1" noAdjustHandles="1" noChangeArrowheads="1" noChangeShapeType="1" noTextEdit="1"/>
              </p:cNvSpPr>
              <p:nvPr/>
            </p:nvSpPr>
            <p:spPr>
              <a:xfrm>
                <a:off x="860486" y="3890858"/>
                <a:ext cx="2745071" cy="369332"/>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237575DB-7212-17BB-2E58-3ECFA1C041D3}"/>
                  </a:ext>
                </a:extLst>
              </p:cNvPr>
              <p:cNvSpPr txBox="1"/>
              <p:nvPr/>
            </p:nvSpPr>
            <p:spPr>
              <a:xfrm>
                <a:off x="5807968" y="3887370"/>
                <a:ext cx="230425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l-GR" i="1">
                              <a:latin typeface="Cambria Math" panose="02040503050406030204" pitchFamily="18" charset="0"/>
                            </a:rPr>
                            <m:t>𝜀</m:t>
                          </m:r>
                        </m:e>
                        <m:sub>
                          <m:r>
                            <a:rPr lang="en-GB" b="0" i="1" smtClean="0">
                              <a:latin typeface="Cambria Math" panose="02040503050406030204" pitchFamily="18" charset="0"/>
                            </a:rPr>
                            <m:t>𝑖𝑛𝑑</m:t>
                          </m:r>
                        </m:sub>
                      </m:sSub>
                      <m:r>
                        <a:rPr lang="en-GB" b="0" i="1" smtClean="0">
                          <a:latin typeface="Cambria Math" panose="02040503050406030204" pitchFamily="18" charset="0"/>
                        </a:rPr>
                        <m:t>=</m:t>
                      </m:r>
                      <m:r>
                        <m:rPr>
                          <m:nor/>
                        </m:rPr>
                        <a:rPr lang="en-GB" b="0" i="1" smtClean="0">
                          <a:latin typeface="Cambria Math" panose="02040503050406030204" pitchFamily="18" charset="0"/>
                        </a:rPr>
                        <m:t>A</m:t>
                      </m:r>
                      <m:r>
                        <a:rPr lang="en-GB" b="0" i="1" smtClean="0">
                          <a:latin typeface="Cambria Math" panose="02040503050406030204" pitchFamily="18" charset="0"/>
                        </a:rPr>
                        <m:t>𝐵</m:t>
                      </m:r>
                      <m:r>
                        <a:rPr lang="el-GR" b="0" i="1" smtClean="0">
                          <a:latin typeface="Cambria Math" panose="02040503050406030204" pitchFamily="18" charset="0"/>
                        </a:rPr>
                        <m:t>𝜔</m:t>
                      </m:r>
                      <m:r>
                        <a:rPr lang="en-GB" i="1">
                          <a:latin typeface="Cambria Math" panose="02040503050406030204" pitchFamily="18" charset="0"/>
                        </a:rPr>
                        <m:t>𝑠𝑖𝑛</m:t>
                      </m:r>
                      <m:d>
                        <m:dPr>
                          <m:ctrlPr>
                            <a:rPr lang="en-GB" i="1">
                              <a:latin typeface="Cambria Math" panose="02040503050406030204" pitchFamily="18" charset="0"/>
                            </a:rPr>
                          </m:ctrlPr>
                        </m:dPr>
                        <m:e>
                          <m:r>
                            <a:rPr lang="el-GR" b="0" i="1" smtClean="0">
                              <a:latin typeface="Cambria Math" panose="02040503050406030204" pitchFamily="18" charset="0"/>
                            </a:rPr>
                            <m:t>𝜔</m:t>
                          </m:r>
                          <m:r>
                            <a:rPr lang="en-GB" b="0" i="1" smtClean="0">
                              <a:latin typeface="Cambria Math" panose="02040503050406030204" pitchFamily="18" charset="0"/>
                            </a:rPr>
                            <m:t>𝑡</m:t>
                          </m:r>
                        </m:e>
                      </m:d>
                    </m:oMath>
                  </m:oMathPara>
                </a14:m>
                <a:endParaRPr lang="en-GB" i="1"/>
              </a:p>
            </p:txBody>
          </p:sp>
        </mc:Choice>
        <mc:Fallback xmlns="">
          <p:sp>
            <p:nvSpPr>
              <p:cNvPr id="35" name="TextBox 34">
                <a:extLst>
                  <a:ext uri="{FF2B5EF4-FFF2-40B4-BE49-F238E27FC236}">
                    <a16:creationId xmlns:a16="http://schemas.microsoft.com/office/drawing/2014/main" id="{237575DB-7212-17BB-2E58-3ECFA1C041D3}"/>
                  </a:ext>
                </a:extLst>
              </p:cNvPr>
              <p:cNvSpPr txBox="1">
                <a:spLocks noRot="1" noChangeAspect="1" noMove="1" noResize="1" noEditPoints="1" noAdjustHandles="1" noChangeArrowheads="1" noChangeShapeType="1" noTextEdit="1"/>
              </p:cNvSpPr>
              <p:nvPr/>
            </p:nvSpPr>
            <p:spPr>
              <a:xfrm>
                <a:off x="5807968" y="3887370"/>
                <a:ext cx="2304256" cy="369332"/>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FEA579B2-5456-5607-F987-0C103D33076B}"/>
                  </a:ext>
                </a:extLst>
              </p:cNvPr>
              <p:cNvSpPr txBox="1"/>
              <p:nvPr/>
            </p:nvSpPr>
            <p:spPr>
              <a:xfrm>
                <a:off x="9120336" y="3867767"/>
                <a:ext cx="273630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b="1" i="1" smtClean="0">
                              <a:latin typeface="Cambria Math" panose="02040503050406030204" pitchFamily="18" charset="0"/>
                            </a:rPr>
                          </m:ctrlPr>
                        </m:sSubPr>
                        <m:e>
                          <m:r>
                            <a:rPr lang="el-GR" b="1" i="1">
                              <a:latin typeface="Cambria Math" panose="02040503050406030204" pitchFamily="18" charset="0"/>
                            </a:rPr>
                            <m:t>𝜺</m:t>
                          </m:r>
                        </m:e>
                        <m:sub>
                          <m:r>
                            <a:rPr lang="en-GB" b="1" i="1" smtClean="0">
                              <a:latin typeface="Cambria Math" panose="02040503050406030204" pitchFamily="18" charset="0"/>
                            </a:rPr>
                            <m:t>𝒊𝒏𝒅</m:t>
                          </m:r>
                        </m:sub>
                      </m:sSub>
                      <m:r>
                        <a:rPr lang="en-GB" b="1" i="1" smtClean="0">
                          <a:latin typeface="Cambria Math" panose="02040503050406030204" pitchFamily="18" charset="0"/>
                        </a:rPr>
                        <m:t>=</m:t>
                      </m:r>
                      <m:sSub>
                        <m:sSubPr>
                          <m:ctrlPr>
                            <a:rPr lang="en-US" b="1" i="1">
                              <a:latin typeface="Cambria Math" panose="02040503050406030204" pitchFamily="18" charset="0"/>
                            </a:rPr>
                          </m:ctrlPr>
                        </m:sSubPr>
                        <m:e>
                          <m:r>
                            <a:rPr lang="el-GR" b="1" i="1" smtClean="0">
                              <a:latin typeface="Cambria Math" panose="02040503050406030204" pitchFamily="18" charset="0"/>
                            </a:rPr>
                            <m:t>𝝋</m:t>
                          </m:r>
                        </m:e>
                        <m:sub>
                          <m:r>
                            <a:rPr lang="en-GB" b="1" i="1" smtClean="0">
                              <a:latin typeface="Cambria Math" panose="02040503050406030204" pitchFamily="18" charset="0"/>
                            </a:rPr>
                            <m:t>𝒎𝒂𝒙</m:t>
                          </m:r>
                        </m:sub>
                      </m:sSub>
                      <m:r>
                        <a:rPr lang="el-GR" b="1" i="1" smtClean="0">
                          <a:latin typeface="Cambria Math" panose="02040503050406030204" pitchFamily="18" charset="0"/>
                        </a:rPr>
                        <m:t>𝝎</m:t>
                      </m:r>
                      <m:r>
                        <a:rPr lang="en-GB" b="1" i="1">
                          <a:latin typeface="Cambria Math" panose="02040503050406030204" pitchFamily="18" charset="0"/>
                        </a:rPr>
                        <m:t>𝒔𝒊𝒏</m:t>
                      </m:r>
                      <m:d>
                        <m:dPr>
                          <m:ctrlPr>
                            <a:rPr lang="en-GB" b="1" i="1">
                              <a:latin typeface="Cambria Math" panose="02040503050406030204" pitchFamily="18" charset="0"/>
                            </a:rPr>
                          </m:ctrlPr>
                        </m:dPr>
                        <m:e>
                          <m:r>
                            <a:rPr lang="el-GR" b="1" i="1" smtClean="0">
                              <a:latin typeface="Cambria Math" panose="02040503050406030204" pitchFamily="18" charset="0"/>
                            </a:rPr>
                            <m:t>𝝎</m:t>
                          </m:r>
                          <m:r>
                            <a:rPr lang="en-GB" b="1" i="1" smtClean="0">
                              <a:latin typeface="Cambria Math" panose="02040503050406030204" pitchFamily="18" charset="0"/>
                            </a:rPr>
                            <m:t>𝒕</m:t>
                          </m:r>
                        </m:e>
                      </m:d>
                    </m:oMath>
                  </m:oMathPara>
                </a14:m>
                <a:endParaRPr lang="en-GB" b="1" i="1" dirty="0"/>
              </a:p>
            </p:txBody>
          </p:sp>
        </mc:Choice>
        <mc:Fallback xmlns="">
          <p:sp>
            <p:nvSpPr>
              <p:cNvPr id="36" name="TextBox 35">
                <a:extLst>
                  <a:ext uri="{FF2B5EF4-FFF2-40B4-BE49-F238E27FC236}">
                    <a16:creationId xmlns:a16="http://schemas.microsoft.com/office/drawing/2014/main" id="{FEA579B2-5456-5607-F987-0C103D33076B}"/>
                  </a:ext>
                </a:extLst>
              </p:cNvPr>
              <p:cNvSpPr txBox="1">
                <a:spLocks noRot="1" noChangeAspect="1" noMove="1" noResize="1" noEditPoints="1" noAdjustHandles="1" noChangeArrowheads="1" noChangeShapeType="1" noTextEdit="1"/>
              </p:cNvSpPr>
              <p:nvPr/>
            </p:nvSpPr>
            <p:spPr>
              <a:xfrm>
                <a:off x="9120336" y="3867767"/>
                <a:ext cx="2736304" cy="369332"/>
              </a:xfrm>
              <a:prstGeom prst="rect">
                <a:avLst/>
              </a:prstGeom>
              <a:blipFill>
                <a:blip r:embed="rId12"/>
                <a:stretch>
                  <a:fillRect b="-6557"/>
                </a:stretch>
              </a:blipFill>
            </p:spPr>
            <p:txBody>
              <a:bodyPr/>
              <a:lstStyle/>
              <a:p>
                <a:r>
                  <a:rPr lang="en-GB">
                    <a:noFill/>
                  </a:rPr>
                  <a:t> </a:t>
                </a:r>
              </a:p>
            </p:txBody>
          </p:sp>
        </mc:Fallback>
      </mc:AlternateContent>
      <p:graphicFrame>
        <p:nvGraphicFramePr>
          <p:cNvPr id="37" name="Chart 36">
            <a:extLst>
              <a:ext uri="{FF2B5EF4-FFF2-40B4-BE49-F238E27FC236}">
                <a16:creationId xmlns:a16="http://schemas.microsoft.com/office/drawing/2014/main" id="{6579B8DD-C232-BD6B-D2AE-CAB178C74E93}"/>
              </a:ext>
            </a:extLst>
          </p:cNvPr>
          <p:cNvGraphicFramePr>
            <a:graphicFrameLocks/>
          </p:cNvGraphicFramePr>
          <p:nvPr/>
        </p:nvGraphicFramePr>
        <p:xfrm>
          <a:off x="4229846" y="4294132"/>
          <a:ext cx="4757687" cy="1980610"/>
        </p:xfrm>
        <a:graphic>
          <a:graphicData uri="http://schemas.openxmlformats.org/drawingml/2006/chart">
            <c:chart xmlns:c="http://schemas.openxmlformats.org/drawingml/2006/chart" xmlns:r="http://schemas.openxmlformats.org/officeDocument/2006/relationships" r:id="rId13"/>
          </a:graphicData>
        </a:graphic>
      </p:graphicFrame>
      <p:sp>
        <p:nvSpPr>
          <p:cNvPr id="40" name="TextBox 39">
            <a:extLst>
              <a:ext uri="{FF2B5EF4-FFF2-40B4-BE49-F238E27FC236}">
                <a16:creationId xmlns:a16="http://schemas.microsoft.com/office/drawing/2014/main" id="{84FBFDEC-668E-D3EB-F460-13348AA0A808}"/>
              </a:ext>
            </a:extLst>
          </p:cNvPr>
          <p:cNvSpPr txBox="1"/>
          <p:nvPr/>
        </p:nvSpPr>
        <p:spPr>
          <a:xfrm>
            <a:off x="4341682" y="5859244"/>
            <a:ext cx="1639281" cy="323165"/>
          </a:xfrm>
          <a:prstGeom prst="rect">
            <a:avLst/>
          </a:prstGeom>
          <a:noFill/>
        </p:spPr>
        <p:txBody>
          <a:bodyPr wrap="square">
            <a:spAutoFit/>
          </a:bodyPr>
          <a:lstStyle/>
          <a:p>
            <a:pPr>
              <a:buClr>
                <a:schemeClr val="accent1"/>
              </a:buClr>
            </a:pPr>
            <a:r>
              <a:rPr lang="en-US" sz="1500"/>
              <a:t>3 Periods (3T)</a:t>
            </a:r>
          </a:p>
        </p:txBody>
      </p:sp>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230854D0-BF49-A649-AAEC-A9E094F67135}"/>
                  </a:ext>
                </a:extLst>
              </p:cNvPr>
              <p:cNvSpPr txBox="1"/>
              <p:nvPr/>
            </p:nvSpPr>
            <p:spPr>
              <a:xfrm rot="16200000">
                <a:off x="3883416" y="5153471"/>
                <a:ext cx="593367" cy="3231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500" b="1" i="1" smtClean="0">
                              <a:latin typeface="Cambria Math" panose="02040503050406030204" pitchFamily="18" charset="0"/>
                            </a:rPr>
                          </m:ctrlPr>
                        </m:sSubPr>
                        <m:e>
                          <m:r>
                            <a:rPr lang="el-GR" sz="1500" b="1" i="1">
                              <a:latin typeface="Cambria Math" panose="02040503050406030204" pitchFamily="18" charset="0"/>
                            </a:rPr>
                            <m:t>𝜺</m:t>
                          </m:r>
                        </m:e>
                        <m:sub>
                          <m:r>
                            <a:rPr lang="en-GB" sz="1500" b="1" i="1" smtClean="0">
                              <a:latin typeface="Cambria Math" panose="02040503050406030204" pitchFamily="18" charset="0"/>
                            </a:rPr>
                            <m:t>𝒊𝒏𝒅</m:t>
                          </m:r>
                        </m:sub>
                      </m:sSub>
                    </m:oMath>
                  </m:oMathPara>
                </a14:m>
                <a:endParaRPr lang="en-GB" sz="1500"/>
              </a:p>
            </p:txBody>
          </p:sp>
        </mc:Choice>
        <mc:Fallback xmlns="">
          <p:sp>
            <p:nvSpPr>
              <p:cNvPr id="43" name="TextBox 42">
                <a:extLst>
                  <a:ext uri="{FF2B5EF4-FFF2-40B4-BE49-F238E27FC236}">
                    <a16:creationId xmlns:a16="http://schemas.microsoft.com/office/drawing/2014/main" id="{230854D0-BF49-A649-AAEC-A9E094F67135}"/>
                  </a:ext>
                </a:extLst>
              </p:cNvPr>
              <p:cNvSpPr txBox="1">
                <a:spLocks noRot="1" noChangeAspect="1" noMove="1" noResize="1" noEditPoints="1" noAdjustHandles="1" noChangeArrowheads="1" noChangeShapeType="1" noTextEdit="1"/>
              </p:cNvSpPr>
              <p:nvPr/>
            </p:nvSpPr>
            <p:spPr>
              <a:xfrm rot="16200000">
                <a:off x="3883416" y="5153471"/>
                <a:ext cx="593367" cy="323165"/>
              </a:xfrm>
              <a:prstGeom prst="rect">
                <a:avLst/>
              </a:prstGeom>
              <a:blipFill>
                <a:blip r:embed="rId1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5B151857-3C97-194F-806F-14BBCCC7EB9A}"/>
                  </a:ext>
                </a:extLst>
              </p:cNvPr>
              <p:cNvSpPr txBox="1"/>
              <p:nvPr/>
            </p:nvSpPr>
            <p:spPr>
              <a:xfrm>
                <a:off x="6269280" y="6090076"/>
                <a:ext cx="599378" cy="3231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1500" b="1" i="1" smtClean="0">
                          <a:latin typeface="Cambria Math" panose="02040503050406030204" pitchFamily="18" charset="0"/>
                        </a:rPr>
                        <m:t>𝒕</m:t>
                      </m:r>
                    </m:oMath>
                  </m:oMathPara>
                </a14:m>
                <a:endParaRPr lang="en-GB" sz="1500" b="1"/>
              </a:p>
            </p:txBody>
          </p:sp>
        </mc:Choice>
        <mc:Fallback xmlns="">
          <p:sp>
            <p:nvSpPr>
              <p:cNvPr id="46" name="TextBox 45">
                <a:extLst>
                  <a:ext uri="{FF2B5EF4-FFF2-40B4-BE49-F238E27FC236}">
                    <a16:creationId xmlns:a16="http://schemas.microsoft.com/office/drawing/2014/main" id="{5B151857-3C97-194F-806F-14BBCCC7EB9A}"/>
                  </a:ext>
                </a:extLst>
              </p:cNvPr>
              <p:cNvSpPr txBox="1">
                <a:spLocks noRot="1" noChangeAspect="1" noMove="1" noResize="1" noEditPoints="1" noAdjustHandles="1" noChangeArrowheads="1" noChangeShapeType="1" noTextEdit="1"/>
              </p:cNvSpPr>
              <p:nvPr/>
            </p:nvSpPr>
            <p:spPr>
              <a:xfrm>
                <a:off x="6269280" y="6090076"/>
                <a:ext cx="599378" cy="323165"/>
              </a:xfrm>
              <a:prstGeom prst="rect">
                <a:avLst/>
              </a:prstGeom>
              <a:blipFill>
                <a:blip r:embed="rId15"/>
                <a:stretch>
                  <a:fillRect/>
                </a:stretch>
              </a:blipFill>
            </p:spPr>
            <p:txBody>
              <a:bodyPr/>
              <a:lstStyle/>
              <a:p>
                <a:r>
                  <a:rPr lang="en-GB">
                    <a:noFill/>
                  </a:rPr>
                  <a:t> </a:t>
                </a:r>
              </a:p>
            </p:txBody>
          </p:sp>
        </mc:Fallback>
      </mc:AlternateContent>
      <p:cxnSp>
        <p:nvCxnSpPr>
          <p:cNvPr id="48" name="Straight Arrow Connector 47">
            <a:extLst>
              <a:ext uri="{FF2B5EF4-FFF2-40B4-BE49-F238E27FC236}">
                <a16:creationId xmlns:a16="http://schemas.microsoft.com/office/drawing/2014/main" id="{15C047BB-3B85-D8E5-3BA4-8985CF94ACF1}"/>
              </a:ext>
            </a:extLst>
          </p:cNvPr>
          <p:cNvCxnSpPr>
            <a:cxnSpLocks/>
          </p:cNvCxnSpPr>
          <p:nvPr/>
        </p:nvCxnSpPr>
        <p:spPr>
          <a:xfrm>
            <a:off x="7421408" y="4714753"/>
            <a:ext cx="1777454" cy="0"/>
          </a:xfrm>
          <a:prstGeom prst="straightConnector1">
            <a:avLst/>
          </a:prstGeom>
          <a:ln w="22225">
            <a:solidFill>
              <a:schemeClr val="accent1">
                <a:alpha val="99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3163D570-15C0-B25A-1F55-F537F65FEB2B}"/>
                  </a:ext>
                </a:extLst>
              </p:cNvPr>
              <p:cNvSpPr txBox="1"/>
              <p:nvPr/>
            </p:nvSpPr>
            <p:spPr>
              <a:xfrm>
                <a:off x="9184772" y="4553170"/>
                <a:ext cx="1909044" cy="553998"/>
              </a:xfrm>
              <a:prstGeom prst="rect">
                <a:avLst/>
              </a:prstGeom>
              <a:noFill/>
            </p:spPr>
            <p:txBody>
              <a:bodyPr wrap="square">
                <a:spAutoFit/>
              </a:bodyPr>
              <a:lstStyle/>
              <a:p>
                <a:pPr>
                  <a:buClr>
                    <a:schemeClr val="accent1"/>
                  </a:buClr>
                </a:pPr>
                <a:r>
                  <a:rPr lang="en-US" sz="1500" dirty="0"/>
                  <a:t>Amplitude of the waveform</a:t>
                </a:r>
                <a:r>
                  <a:rPr lang="en-US" sz="1500" dirty="0">
                    <a:sym typeface="Wingdings" panose="05000000000000000000" pitchFamily="2" charset="2"/>
                  </a:rPr>
                  <a:t> </a:t>
                </a:r>
                <a14:m>
                  <m:oMath xmlns:m="http://schemas.openxmlformats.org/officeDocument/2006/math">
                    <m:r>
                      <a:rPr lang="en-GB" sz="1500" b="0" i="1">
                        <a:latin typeface="Cambria Math" panose="02040503050406030204" pitchFamily="18" charset="0"/>
                      </a:rPr>
                      <m:t>=</m:t>
                    </m:r>
                    <m:sSub>
                      <m:sSubPr>
                        <m:ctrlPr>
                          <a:rPr lang="en-US" sz="1500" i="1">
                            <a:latin typeface="Cambria Math" panose="02040503050406030204" pitchFamily="18" charset="0"/>
                          </a:rPr>
                        </m:ctrlPr>
                      </m:sSubPr>
                      <m:e>
                        <m:r>
                          <a:rPr lang="el-GR" sz="1500" b="0" i="1">
                            <a:latin typeface="Cambria Math" panose="02040503050406030204" pitchFamily="18" charset="0"/>
                          </a:rPr>
                          <m:t>𝜑</m:t>
                        </m:r>
                      </m:e>
                      <m:sub>
                        <m:r>
                          <a:rPr lang="en-GB" sz="1500" b="0" i="1">
                            <a:latin typeface="Cambria Math" panose="02040503050406030204" pitchFamily="18" charset="0"/>
                          </a:rPr>
                          <m:t>𝑚𝑎𝑥</m:t>
                        </m:r>
                      </m:sub>
                    </m:sSub>
                    <m:r>
                      <a:rPr lang="el-GR" sz="1500" b="0" i="1">
                        <a:latin typeface="Cambria Math" panose="02040503050406030204" pitchFamily="18" charset="0"/>
                      </a:rPr>
                      <m:t>𝜔</m:t>
                    </m:r>
                  </m:oMath>
                </a14:m>
                <a:endParaRPr lang="en-US" sz="1500" dirty="0"/>
              </a:p>
            </p:txBody>
          </p:sp>
        </mc:Choice>
        <mc:Fallback xmlns="">
          <p:sp>
            <p:nvSpPr>
              <p:cNvPr id="51" name="TextBox 50">
                <a:extLst>
                  <a:ext uri="{FF2B5EF4-FFF2-40B4-BE49-F238E27FC236}">
                    <a16:creationId xmlns:a16="http://schemas.microsoft.com/office/drawing/2014/main" id="{3163D570-15C0-B25A-1F55-F537F65FEB2B}"/>
                  </a:ext>
                </a:extLst>
              </p:cNvPr>
              <p:cNvSpPr txBox="1">
                <a:spLocks noRot="1" noChangeAspect="1" noMove="1" noResize="1" noEditPoints="1" noAdjustHandles="1" noChangeArrowheads="1" noChangeShapeType="1" noTextEdit="1"/>
              </p:cNvSpPr>
              <p:nvPr/>
            </p:nvSpPr>
            <p:spPr>
              <a:xfrm>
                <a:off x="9184772" y="4553170"/>
                <a:ext cx="1909044" cy="553998"/>
              </a:xfrm>
              <a:prstGeom prst="rect">
                <a:avLst/>
              </a:prstGeom>
              <a:blipFill>
                <a:blip r:embed="rId16"/>
                <a:stretch>
                  <a:fillRect l="-1278" t="-2198" b="-10989"/>
                </a:stretch>
              </a:blipFill>
            </p:spPr>
            <p:txBody>
              <a:bodyPr/>
              <a:lstStyle/>
              <a:p>
                <a:r>
                  <a:rPr lang="en-GB">
                    <a:noFill/>
                  </a:rPr>
                  <a:t> </a:t>
                </a:r>
              </a:p>
            </p:txBody>
          </p:sp>
        </mc:Fallback>
      </mc:AlternateContent>
    </p:spTree>
    <p:extLst>
      <p:ext uri="{BB962C8B-B14F-4D97-AF65-F5344CB8AC3E}">
        <p14:creationId xmlns:p14="http://schemas.microsoft.com/office/powerpoint/2010/main" val="97650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80FA6-D462-4D86-95E6-3DE487FB0C5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401993-9A45-9F0A-E356-F29C07CEC4A2}"/>
              </a:ext>
            </a:extLst>
          </p:cNvPr>
          <p:cNvSpPr>
            <a:spLocks noGrp="1"/>
          </p:cNvSpPr>
          <p:nvPr>
            <p:ph idx="1"/>
          </p:nvPr>
        </p:nvSpPr>
        <p:spPr>
          <a:xfrm>
            <a:off x="609600" y="645017"/>
            <a:ext cx="4478288" cy="320910"/>
          </a:xfrm>
        </p:spPr>
        <p:txBody>
          <a:bodyPr>
            <a:noAutofit/>
          </a:bodyPr>
          <a:lstStyle/>
          <a:p>
            <a:pPr marL="0" indent="0">
              <a:buNone/>
            </a:pPr>
            <a:r>
              <a:rPr lang="en-GB" sz="2000" dirty="0"/>
              <a:t>The total motional EMF is written as:  </a:t>
            </a:r>
            <a:endParaRPr lang="en-US" dirty="0"/>
          </a:p>
        </p:txBody>
      </p:sp>
      <p:sp>
        <p:nvSpPr>
          <p:cNvPr id="2" name="Title 1">
            <a:extLst>
              <a:ext uri="{FF2B5EF4-FFF2-40B4-BE49-F238E27FC236}">
                <a16:creationId xmlns:a16="http://schemas.microsoft.com/office/drawing/2014/main" id="{0D811558-0662-7A3B-B708-CC6286BD7916}"/>
              </a:ext>
            </a:extLst>
          </p:cNvPr>
          <p:cNvSpPr>
            <a:spLocks noGrp="1"/>
          </p:cNvSpPr>
          <p:nvPr>
            <p:ph type="title"/>
          </p:nvPr>
        </p:nvSpPr>
        <p:spPr>
          <a:xfrm>
            <a:off x="609601" y="148581"/>
            <a:ext cx="10972799" cy="515279"/>
          </a:xfrm>
        </p:spPr>
        <p:txBody>
          <a:bodyPr/>
          <a:lstStyle/>
          <a:p>
            <a:r>
              <a:rPr lang="en-GB"/>
              <a:t>EMF (Electromotive force)</a:t>
            </a:r>
            <a:endParaRPr lang="en-US"/>
          </a:p>
        </p:txBody>
      </p:sp>
      <p:sp>
        <p:nvSpPr>
          <p:cNvPr id="5" name="AutoShape 2" descr="{\displaystyle \mathbf {J} }">
            <a:extLst>
              <a:ext uri="{FF2B5EF4-FFF2-40B4-BE49-F238E27FC236}">
                <a16:creationId xmlns:a16="http://schemas.microsoft.com/office/drawing/2014/main" id="{F788C9F1-7655-E68A-0638-A21C2F9FE7B0}"/>
              </a:ext>
            </a:extLst>
          </p:cNvPr>
          <p:cNvSpPr>
            <a:spLocks noChangeAspect="1" noChangeArrowheads="1"/>
          </p:cNvSpPr>
          <p:nvPr/>
        </p:nvSpPr>
        <p:spPr bwMode="auto">
          <a:xfrm>
            <a:off x="4633913"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TextBox 49">
            <a:extLst>
              <a:ext uri="{FF2B5EF4-FFF2-40B4-BE49-F238E27FC236}">
                <a16:creationId xmlns:a16="http://schemas.microsoft.com/office/drawing/2014/main" id="{BCF4E7D7-B191-F968-E652-B0445572ED15}"/>
              </a:ext>
            </a:extLst>
          </p:cNvPr>
          <p:cNvSpPr txBox="1"/>
          <p:nvPr/>
        </p:nvSpPr>
        <p:spPr>
          <a:xfrm>
            <a:off x="611509" y="994418"/>
            <a:ext cx="350847" cy="400110"/>
          </a:xfrm>
          <a:prstGeom prst="rect">
            <a:avLst/>
          </a:prstGeom>
          <a:noFill/>
        </p:spPr>
        <p:txBody>
          <a:bodyPr wrap="square">
            <a:spAutoFit/>
          </a:bodyPr>
          <a:lstStyle/>
          <a:p>
            <a:pPr>
              <a:buClr>
                <a:schemeClr val="accent1"/>
              </a:buClr>
              <a:buFont typeface="Wingdings" panose="05000000000000000000" pitchFamily="2" charset="2"/>
              <a:buChar char="Ø"/>
            </a:pPr>
            <a:r>
              <a:rPr lang="en-GB" sz="2000">
                <a:solidFill>
                  <a:schemeClr val="bg1"/>
                </a:solidFill>
              </a:rPr>
              <a:t>.</a:t>
            </a:r>
            <a:endParaRPr lang="en-US" sz="2000">
              <a:solidFill>
                <a:schemeClr val="bg1"/>
              </a:solidFill>
            </a:endParaRPr>
          </a:p>
        </p:txBody>
      </p:sp>
      <p:sp>
        <p:nvSpPr>
          <p:cNvPr id="157" name="Content Placeholder 2">
            <a:extLst>
              <a:ext uri="{FF2B5EF4-FFF2-40B4-BE49-F238E27FC236}">
                <a16:creationId xmlns:a16="http://schemas.microsoft.com/office/drawing/2014/main" id="{8794B84B-AF0A-78D1-8977-9B526B772A5B}"/>
              </a:ext>
            </a:extLst>
          </p:cNvPr>
          <p:cNvSpPr txBox="1">
            <a:spLocks/>
          </p:cNvSpPr>
          <p:nvPr/>
        </p:nvSpPr>
        <p:spPr>
          <a:xfrm>
            <a:off x="726735" y="3479998"/>
            <a:ext cx="11037935" cy="1343336"/>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In the experiment that will follow Ansy’s software (2025 R1) ‘conveniently ’ operated better when the magnets are rotated instead of the wire. It is necessary to rotate the magnets around the wire. But as it has already been mentioned, the mechanisms for developing EMF may differ drastically and are depended on the frame of reference, but the observable results -the developed EMF- are identical! </a:t>
            </a:r>
          </a:p>
        </p:txBody>
      </p:sp>
      <p:sp>
        <p:nvSpPr>
          <p:cNvPr id="9" name="TextBox 8">
            <a:extLst>
              <a:ext uri="{FF2B5EF4-FFF2-40B4-BE49-F238E27FC236}">
                <a16:creationId xmlns:a16="http://schemas.microsoft.com/office/drawing/2014/main" id="{CD8E40E5-AC02-F29E-67DD-1311859A599E}"/>
              </a:ext>
            </a:extLst>
          </p:cNvPr>
          <p:cNvSpPr txBox="1"/>
          <p:nvPr/>
        </p:nvSpPr>
        <p:spPr>
          <a:xfrm>
            <a:off x="531038" y="1570874"/>
            <a:ext cx="431318" cy="369332"/>
          </a:xfrm>
          <a:prstGeom prst="rect">
            <a:avLst/>
          </a:prstGeom>
          <a:noFill/>
        </p:spPr>
        <p:txBody>
          <a:bodyPr wrap="square">
            <a:spAutoFit/>
          </a:bodyPr>
          <a:lstStyle/>
          <a:p>
            <a:pPr>
              <a:buClr>
                <a:schemeClr val="accent1"/>
              </a:buClr>
            </a:pPr>
            <a:r>
              <a:rPr lang="en-GB" sz="1800"/>
              <a:t>💡</a:t>
            </a:r>
            <a:endParaRPr lang="en-US" sz="1800" b="1"/>
          </a:p>
        </p:txBody>
      </p:sp>
      <p:sp>
        <p:nvSpPr>
          <p:cNvPr id="31" name="TextBox 30">
            <a:extLst>
              <a:ext uri="{FF2B5EF4-FFF2-40B4-BE49-F238E27FC236}">
                <a16:creationId xmlns:a16="http://schemas.microsoft.com/office/drawing/2014/main" id="{A2202FF9-077F-B531-87AB-986A8604F469}"/>
              </a:ext>
            </a:extLst>
          </p:cNvPr>
          <p:cNvSpPr txBox="1"/>
          <p:nvPr/>
        </p:nvSpPr>
        <p:spPr>
          <a:xfrm>
            <a:off x="872283" y="1543134"/>
            <a:ext cx="9657875" cy="2031325"/>
          </a:xfrm>
          <a:prstGeom prst="rect">
            <a:avLst/>
          </a:prstGeom>
          <a:noFill/>
        </p:spPr>
        <p:txBody>
          <a:bodyPr wrap="square">
            <a:spAutoFit/>
          </a:bodyPr>
          <a:lstStyle/>
          <a:p>
            <a:pPr marL="0" indent="0">
              <a:buNone/>
            </a:pPr>
            <a:r>
              <a:rPr lang="en-GB" dirty="0"/>
              <a:t>It is hence proven that the EMF in the loop follows a sinusoidal waveform and the amplitude of it is determined by the product of the magnetic flux in the loop and the rotational speed. This is also applied is </a:t>
            </a:r>
            <a:r>
              <a:rPr lang="en-GB" b="1" dirty="0"/>
              <a:t>real AC machines</a:t>
            </a:r>
            <a:r>
              <a:rPr lang="en-GB" dirty="0"/>
              <a:t>. The (back) EMF in a real AC machine is determined by: </a:t>
            </a:r>
          </a:p>
          <a:p>
            <a:pPr marL="342900" indent="-342900">
              <a:buFont typeface="+mj-lt"/>
              <a:buAutoNum type="arabicPeriod"/>
            </a:pPr>
            <a:r>
              <a:rPr lang="en-GB" dirty="0"/>
              <a:t>The magnetic flux in the machine.</a:t>
            </a:r>
          </a:p>
          <a:p>
            <a:pPr marL="342900" indent="-342900">
              <a:buFont typeface="+mj-lt"/>
              <a:buAutoNum type="arabicPeriod"/>
            </a:pPr>
            <a:r>
              <a:rPr lang="en-GB" dirty="0"/>
              <a:t>The rotational speed.</a:t>
            </a:r>
          </a:p>
          <a:p>
            <a:pPr marL="342900" indent="-342900">
              <a:buFont typeface="+mj-lt"/>
              <a:buAutoNum type="arabicPeriod"/>
            </a:pPr>
            <a:r>
              <a:rPr lang="en-GB" dirty="0"/>
              <a:t>A constant which is determined by the construction characteristics of the machine.</a:t>
            </a:r>
          </a:p>
          <a:p>
            <a:pPr marL="342900" indent="-342900">
              <a:buFont typeface="+mj-lt"/>
              <a:buAutoNum type="arabicPeriod"/>
            </a:pPr>
            <a:endParaRPr lang="en-US" dirty="0"/>
          </a:p>
        </p:txBody>
      </p:sp>
      <p:sp>
        <p:nvSpPr>
          <p:cNvPr id="32" name="TextBox 31">
            <a:extLst>
              <a:ext uri="{FF2B5EF4-FFF2-40B4-BE49-F238E27FC236}">
                <a16:creationId xmlns:a16="http://schemas.microsoft.com/office/drawing/2014/main" id="{8C4C34AD-75E8-8D69-86EB-0F9BEBA84191}"/>
              </a:ext>
            </a:extLst>
          </p:cNvPr>
          <p:cNvSpPr txBox="1"/>
          <p:nvPr/>
        </p:nvSpPr>
        <p:spPr>
          <a:xfrm>
            <a:off x="526455" y="4746288"/>
            <a:ext cx="516882" cy="369332"/>
          </a:xfrm>
          <a:prstGeom prst="rect">
            <a:avLst/>
          </a:prstGeom>
          <a:noFill/>
        </p:spPr>
        <p:txBody>
          <a:bodyPr wrap="square">
            <a:spAutoFit/>
          </a:bodyPr>
          <a:lstStyle/>
          <a:p>
            <a:r>
              <a:rPr lang="en-GB" sz="1800"/>
              <a:t>🎯</a:t>
            </a:r>
            <a:endParaRPr lang="en-GB"/>
          </a:p>
        </p:txBody>
      </p:sp>
      <p:sp>
        <p:nvSpPr>
          <p:cNvPr id="34" name="TextBox 33">
            <a:extLst>
              <a:ext uri="{FF2B5EF4-FFF2-40B4-BE49-F238E27FC236}">
                <a16:creationId xmlns:a16="http://schemas.microsoft.com/office/drawing/2014/main" id="{116E0966-7AD4-74DE-8BCC-161A8C97BD5C}"/>
              </a:ext>
            </a:extLst>
          </p:cNvPr>
          <p:cNvSpPr txBox="1"/>
          <p:nvPr/>
        </p:nvSpPr>
        <p:spPr>
          <a:xfrm>
            <a:off x="843056" y="4744953"/>
            <a:ext cx="10505888" cy="1477328"/>
          </a:xfrm>
          <a:prstGeom prst="rect">
            <a:avLst/>
          </a:prstGeom>
          <a:noFill/>
        </p:spPr>
        <p:txBody>
          <a:bodyPr wrap="square">
            <a:spAutoFit/>
          </a:bodyPr>
          <a:lstStyle/>
          <a:p>
            <a:r>
              <a:rPr lang="en-US" dirty="0"/>
              <a:t>The goals of this experiment are: </a:t>
            </a:r>
          </a:p>
          <a:p>
            <a:pPr marL="457200" indent="-457200">
              <a:buFont typeface="+mj-lt"/>
              <a:buAutoNum type="arabicPeriod"/>
            </a:pPr>
            <a:r>
              <a:rPr lang="en-US" dirty="0"/>
              <a:t>Demonstrate the developed EMF and experiment by changing the rotational speed.</a:t>
            </a:r>
          </a:p>
          <a:p>
            <a:pPr marL="457200" indent="-457200">
              <a:buFont typeface="+mj-lt"/>
              <a:buAutoNum type="arabicPeriod"/>
            </a:pPr>
            <a:r>
              <a:rPr lang="en-US" dirty="0"/>
              <a:t>Understand the concept of EMF and demonstrate that the Faraday’s law and the flux rule provide the same results (relativity in electromagnetism). Theoretical calculations </a:t>
            </a:r>
            <a:r>
              <a:rPr lang="en-US" dirty="0">
                <a:sym typeface="Wingdings" panose="05000000000000000000" pitchFamily="2" charset="2"/>
              </a:rPr>
              <a:t> Experiment 1. </a:t>
            </a:r>
          </a:p>
          <a:p>
            <a:r>
              <a:rPr lang="en-US" dirty="0">
                <a:sym typeface="Wingdings" panose="05000000000000000000" pitchFamily="2" charset="2"/>
              </a:rPr>
              <a:t>         Ansys Maxwell software setup Experiment 2.  </a:t>
            </a:r>
            <a:endParaRPr lang="en-US"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3B74464-4B99-C5DF-F1DC-40C4911B1AFC}"/>
                  </a:ext>
                </a:extLst>
              </p:cNvPr>
              <p:cNvSpPr txBox="1"/>
              <p:nvPr/>
            </p:nvSpPr>
            <p:spPr>
              <a:xfrm>
                <a:off x="843056" y="975630"/>
                <a:ext cx="234512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l-GR" b="0" i="1">
                              <a:latin typeface="Cambria Math" panose="02040503050406030204" pitchFamily="18" charset="0"/>
                            </a:rPr>
                            <m:t>𝜀</m:t>
                          </m:r>
                        </m:e>
                        <m:sub>
                          <m:r>
                            <a:rPr lang="en-GB" b="0" i="1" smtClean="0">
                              <a:latin typeface="Cambria Math" panose="02040503050406030204" pitchFamily="18" charset="0"/>
                            </a:rPr>
                            <m:t>𝑖𝑛𝑑</m:t>
                          </m:r>
                        </m:sub>
                      </m:sSub>
                      <m:r>
                        <a:rPr lang="en-GB" b="0" i="1" smtClean="0">
                          <a:latin typeface="Cambria Math" panose="02040503050406030204" pitchFamily="18" charset="0"/>
                        </a:rPr>
                        <m:t>=</m:t>
                      </m:r>
                      <m:sSub>
                        <m:sSubPr>
                          <m:ctrlPr>
                            <a:rPr lang="en-US" i="1">
                              <a:latin typeface="Cambria Math" panose="02040503050406030204" pitchFamily="18" charset="0"/>
                            </a:rPr>
                          </m:ctrlPr>
                        </m:sSubPr>
                        <m:e>
                          <m:r>
                            <a:rPr lang="el-GR" b="0" i="1" smtClean="0">
                              <a:latin typeface="Cambria Math" panose="02040503050406030204" pitchFamily="18" charset="0"/>
                            </a:rPr>
                            <m:t>𝜑</m:t>
                          </m:r>
                        </m:e>
                        <m:sub>
                          <m:r>
                            <a:rPr lang="en-GB" b="0" i="1" smtClean="0">
                              <a:latin typeface="Cambria Math" panose="02040503050406030204" pitchFamily="18" charset="0"/>
                            </a:rPr>
                            <m:t>𝑚𝑎𝑥</m:t>
                          </m:r>
                        </m:sub>
                      </m:sSub>
                      <m:r>
                        <a:rPr lang="el-GR" b="0" i="1" smtClean="0">
                          <a:latin typeface="Cambria Math" panose="02040503050406030204" pitchFamily="18" charset="0"/>
                        </a:rPr>
                        <m:t>𝜔</m:t>
                      </m:r>
                      <m:r>
                        <a:rPr lang="en-GB" b="0" i="1">
                          <a:latin typeface="Cambria Math" panose="02040503050406030204" pitchFamily="18" charset="0"/>
                        </a:rPr>
                        <m:t>𝑠𝑖𝑛</m:t>
                      </m:r>
                      <m:d>
                        <m:dPr>
                          <m:ctrlPr>
                            <a:rPr lang="en-GB" i="1">
                              <a:latin typeface="Cambria Math" panose="02040503050406030204" pitchFamily="18" charset="0"/>
                            </a:rPr>
                          </m:ctrlPr>
                        </m:dPr>
                        <m:e>
                          <m:r>
                            <a:rPr lang="el-GR" b="0" i="1" smtClean="0">
                              <a:latin typeface="Cambria Math" panose="02040503050406030204" pitchFamily="18" charset="0"/>
                            </a:rPr>
                            <m:t>𝜔</m:t>
                          </m:r>
                          <m:r>
                            <a:rPr lang="en-GB" b="0" i="1" smtClean="0">
                              <a:latin typeface="Cambria Math" panose="02040503050406030204" pitchFamily="18" charset="0"/>
                            </a:rPr>
                            <m:t>𝑡</m:t>
                          </m:r>
                        </m:e>
                      </m:d>
                    </m:oMath>
                  </m:oMathPara>
                </a14:m>
                <a:endParaRPr lang="en-GB" i="1" dirty="0"/>
              </a:p>
            </p:txBody>
          </p:sp>
        </mc:Choice>
        <mc:Fallback xmlns="">
          <p:sp>
            <p:nvSpPr>
              <p:cNvPr id="4" name="TextBox 3">
                <a:extLst>
                  <a:ext uri="{FF2B5EF4-FFF2-40B4-BE49-F238E27FC236}">
                    <a16:creationId xmlns:a16="http://schemas.microsoft.com/office/drawing/2014/main" id="{33B74464-4B99-C5DF-F1DC-40C4911B1AFC}"/>
                  </a:ext>
                </a:extLst>
              </p:cNvPr>
              <p:cNvSpPr txBox="1">
                <a:spLocks noRot="1" noChangeAspect="1" noMove="1" noResize="1" noEditPoints="1" noAdjustHandles="1" noChangeArrowheads="1" noChangeShapeType="1" noTextEdit="1"/>
              </p:cNvSpPr>
              <p:nvPr/>
            </p:nvSpPr>
            <p:spPr>
              <a:xfrm>
                <a:off x="843056" y="975630"/>
                <a:ext cx="2345124" cy="369332"/>
              </a:xfrm>
              <a:prstGeom prst="rect">
                <a:avLst/>
              </a:prstGeom>
              <a:blipFill>
                <a:blip r:embed="rId2"/>
                <a:stretch>
                  <a:fillRect b="-6557"/>
                </a:stretch>
              </a:blipFill>
            </p:spPr>
            <p:txBody>
              <a:bodyPr/>
              <a:lstStyle/>
              <a:p>
                <a:r>
                  <a:rPr lang="en-GB">
                    <a:noFill/>
                  </a:rPr>
                  <a:t> </a:t>
                </a:r>
              </a:p>
            </p:txBody>
          </p:sp>
        </mc:Fallback>
      </mc:AlternateContent>
    </p:spTree>
    <p:extLst>
      <p:ext uri="{BB962C8B-B14F-4D97-AF65-F5344CB8AC3E}">
        <p14:creationId xmlns:p14="http://schemas.microsoft.com/office/powerpoint/2010/main" val="2693707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A4AB-DD23-CBD1-FB85-F9CD5D471A1C}"/>
              </a:ext>
            </a:extLst>
          </p:cNvPr>
          <p:cNvSpPr>
            <a:spLocks noGrp="1"/>
          </p:cNvSpPr>
          <p:nvPr>
            <p:ph type="title"/>
          </p:nvPr>
        </p:nvSpPr>
        <p:spPr/>
        <p:txBody>
          <a:bodyPr/>
          <a:lstStyle/>
          <a:p>
            <a:r>
              <a:rPr lang="en-US"/>
              <a:t>Basic principle of generator motor operation </a:t>
            </a:r>
            <a:br>
              <a:rPr lang="en-US"/>
            </a:br>
            <a:r>
              <a:rPr lang="en-US"/>
              <a:t>[simulation example]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4971084-F925-4851-5EEB-B354EE1EDCC4}"/>
                  </a:ext>
                </a:extLst>
              </p:cNvPr>
              <p:cNvSpPr>
                <a:spLocks noGrp="1"/>
              </p:cNvSpPr>
              <p:nvPr>
                <p:ph idx="1"/>
              </p:nvPr>
            </p:nvSpPr>
            <p:spPr/>
            <p:txBody>
              <a:bodyPr/>
              <a:lstStyle/>
              <a:p>
                <a:r>
                  <a:rPr lang="en-US"/>
                  <a:t>How does motion can create Electromotive Force?</a:t>
                </a:r>
                <a:br>
                  <a:rPr lang="en-US"/>
                </a:br>
                <a:endParaRPr lang="en-US"/>
              </a:p>
              <a:p>
                <a:r>
                  <a:rPr lang="en-US"/>
                  <a:t>Setup consists of:</a:t>
                </a:r>
              </a:p>
              <a:p>
                <a:pPr lvl="1"/>
                <a:r>
                  <a:rPr lang="en-US"/>
                  <a:t>Ring magnets, </a:t>
                </a:r>
              </a:p>
              <a:p>
                <a:pPr lvl="1"/>
                <a:r>
                  <a:rPr lang="en-US"/>
                  <a:t>rotating around wire loop,</a:t>
                </a:r>
              </a:p>
              <a:p>
                <a:pPr lvl="1"/>
                <a:r>
                  <a:rPr lang="en-US"/>
                  <a:t>At frequency </a:t>
                </a:r>
                <a14:m>
                  <m:oMath xmlns:m="http://schemas.openxmlformats.org/officeDocument/2006/math">
                    <m:r>
                      <a:rPr lang="el-GR" b="0" i="1" smtClean="0">
                        <a:latin typeface="Cambria Math" panose="02040503050406030204" pitchFamily="18" charset="0"/>
                      </a:rPr>
                      <m:t>𝜔</m:t>
                    </m:r>
                  </m:oMath>
                </a14:m>
                <a:r>
                  <a:rPr lang="en-US"/>
                  <a:t>,</a:t>
                </a:r>
              </a:p>
              <a:p>
                <a:pPr lvl="1"/>
                <a:r>
                  <a:rPr lang="en-US"/>
                  <a:t>Inducing EMF on wire loop at same frequency</a:t>
                </a:r>
              </a:p>
            </p:txBody>
          </p:sp>
        </mc:Choice>
        <mc:Fallback xmlns="">
          <p:sp>
            <p:nvSpPr>
              <p:cNvPr id="3" name="Content Placeholder 2">
                <a:extLst>
                  <a:ext uri="{FF2B5EF4-FFF2-40B4-BE49-F238E27FC236}">
                    <a16:creationId xmlns:a16="http://schemas.microsoft.com/office/drawing/2014/main" id="{54971084-F925-4851-5EEB-B354EE1EDCC4}"/>
                  </a:ext>
                </a:extLst>
              </p:cNvPr>
              <p:cNvSpPr>
                <a:spLocks noGrp="1" noRot="1" noChangeAspect="1" noMove="1" noResize="1" noEditPoints="1" noAdjustHandles="1" noChangeArrowheads="1" noChangeShapeType="1" noTextEdit="1"/>
              </p:cNvSpPr>
              <p:nvPr>
                <p:ph idx="1"/>
              </p:nvPr>
            </p:nvSpPr>
            <p:spPr>
              <a:blipFill>
                <a:blip r:embed="rId2"/>
                <a:stretch>
                  <a:fillRect l="-722" t="-193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5C790DC-0786-709B-E08C-F158474E6DD1}"/>
              </a:ext>
            </a:extLst>
          </p:cNvPr>
          <p:cNvSpPr>
            <a:spLocks noGrp="1"/>
          </p:cNvSpPr>
          <p:nvPr>
            <p:ph type="sldNum" sz="quarter" idx="12"/>
          </p:nvPr>
        </p:nvSpPr>
        <p:spPr/>
        <p:txBody>
          <a:bodyPr/>
          <a:lstStyle/>
          <a:p>
            <a:fld id="{1909D2FC-EBC3-4E88-8B9A-2F52EBFF7A54}" type="slidenum">
              <a:rPr lang="en-US" smtClean="0"/>
              <a:pPr/>
              <a:t>14</a:t>
            </a:fld>
            <a:endParaRPr lang="en-US"/>
          </a:p>
        </p:txBody>
      </p:sp>
      <p:grpSp>
        <p:nvGrpSpPr>
          <p:cNvPr id="33" name="Group 32">
            <a:extLst>
              <a:ext uri="{FF2B5EF4-FFF2-40B4-BE49-F238E27FC236}">
                <a16:creationId xmlns:a16="http://schemas.microsoft.com/office/drawing/2014/main" id="{B9FE8A79-C5C7-2D41-5793-01BA5696829C}"/>
              </a:ext>
            </a:extLst>
          </p:cNvPr>
          <p:cNvGrpSpPr/>
          <p:nvPr/>
        </p:nvGrpSpPr>
        <p:grpSpPr>
          <a:xfrm>
            <a:off x="8281004" y="1735905"/>
            <a:ext cx="1978968" cy="2131522"/>
            <a:chOff x="508604" y="784929"/>
            <a:chExt cx="1978968" cy="2131522"/>
          </a:xfrm>
        </p:grpSpPr>
        <p:grpSp>
          <p:nvGrpSpPr>
            <p:cNvPr id="5" name="Group 4">
              <a:extLst>
                <a:ext uri="{FF2B5EF4-FFF2-40B4-BE49-F238E27FC236}">
                  <a16:creationId xmlns:a16="http://schemas.microsoft.com/office/drawing/2014/main" id="{A7CD117C-46B4-4FA4-2448-62B712B8A2C4}"/>
                </a:ext>
              </a:extLst>
            </p:cNvPr>
            <p:cNvGrpSpPr/>
            <p:nvPr/>
          </p:nvGrpSpPr>
          <p:grpSpPr>
            <a:xfrm>
              <a:off x="508604" y="784929"/>
              <a:ext cx="1978968" cy="2131522"/>
              <a:chOff x="609601" y="2679634"/>
              <a:chExt cx="2803122" cy="2749415"/>
            </a:xfrm>
          </p:grpSpPr>
          <p:grpSp>
            <p:nvGrpSpPr>
              <p:cNvPr id="6" name="Group 5">
                <a:extLst>
                  <a:ext uri="{FF2B5EF4-FFF2-40B4-BE49-F238E27FC236}">
                    <a16:creationId xmlns:a16="http://schemas.microsoft.com/office/drawing/2014/main" id="{F4954728-292F-10E9-6440-615BACC1A118}"/>
                  </a:ext>
                </a:extLst>
              </p:cNvPr>
              <p:cNvGrpSpPr/>
              <p:nvPr/>
            </p:nvGrpSpPr>
            <p:grpSpPr>
              <a:xfrm>
                <a:off x="609601" y="2679634"/>
                <a:ext cx="2803122" cy="2749415"/>
                <a:chOff x="609601" y="2679634"/>
                <a:chExt cx="2803122" cy="2749415"/>
              </a:xfrm>
            </p:grpSpPr>
            <p:grpSp>
              <p:nvGrpSpPr>
                <p:cNvPr id="22" name="Group 21">
                  <a:extLst>
                    <a:ext uri="{FF2B5EF4-FFF2-40B4-BE49-F238E27FC236}">
                      <a16:creationId xmlns:a16="http://schemas.microsoft.com/office/drawing/2014/main" id="{8C4CE7DA-E983-8D8F-CC7D-FD679A53E61D}"/>
                    </a:ext>
                  </a:extLst>
                </p:cNvPr>
                <p:cNvGrpSpPr/>
                <p:nvPr/>
              </p:nvGrpSpPr>
              <p:grpSpPr>
                <a:xfrm>
                  <a:off x="609601" y="2685849"/>
                  <a:ext cx="2743201" cy="2743200"/>
                  <a:chOff x="1376553" y="3150350"/>
                  <a:chExt cx="2743201" cy="2743200"/>
                </a:xfrm>
              </p:grpSpPr>
              <p:sp>
                <p:nvSpPr>
                  <p:cNvPr id="24" name="Circle: Hollow 23">
                    <a:extLst>
                      <a:ext uri="{FF2B5EF4-FFF2-40B4-BE49-F238E27FC236}">
                        <a16:creationId xmlns:a16="http://schemas.microsoft.com/office/drawing/2014/main" id="{5B4BAD5E-793F-F110-B89A-185F87C2D5CA}"/>
                      </a:ext>
                    </a:extLst>
                  </p:cNvPr>
                  <p:cNvSpPr/>
                  <p:nvPr/>
                </p:nvSpPr>
                <p:spPr>
                  <a:xfrm>
                    <a:off x="1376553" y="3150350"/>
                    <a:ext cx="2743200" cy="2741650"/>
                  </a:xfrm>
                  <a:prstGeom prst="donut">
                    <a:avLst>
                      <a:gd name="adj" fmla="val 21300"/>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Rectangle 24">
                    <a:extLst>
                      <a:ext uri="{FF2B5EF4-FFF2-40B4-BE49-F238E27FC236}">
                        <a16:creationId xmlns:a16="http://schemas.microsoft.com/office/drawing/2014/main" id="{8EFF8343-FEDF-32A7-AE87-00E7794C312D}"/>
                      </a:ext>
                    </a:extLst>
                  </p:cNvPr>
                  <p:cNvSpPr/>
                  <p:nvPr/>
                </p:nvSpPr>
                <p:spPr>
                  <a:xfrm>
                    <a:off x="2748154" y="3150350"/>
                    <a:ext cx="1371600" cy="2743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Picture 22">
                  <a:extLst>
                    <a:ext uri="{FF2B5EF4-FFF2-40B4-BE49-F238E27FC236}">
                      <a16:creationId xmlns:a16="http://schemas.microsoft.com/office/drawing/2014/main" id="{B6EE2566-BC27-E7CF-531A-390C3F4CB4A9}"/>
                    </a:ext>
                  </a:extLst>
                </p:cNvPr>
                <p:cNvPicPr>
                  <a:picLocks noChangeAspect="1"/>
                </p:cNvPicPr>
                <p:nvPr/>
              </p:nvPicPr>
              <p:blipFill>
                <a:blip r:embed="rId3"/>
                <a:srcRect l="50225"/>
                <a:stretch/>
              </p:blipFill>
              <p:spPr>
                <a:xfrm>
                  <a:off x="2044987" y="2679634"/>
                  <a:ext cx="1367736" cy="2747865"/>
                </a:xfrm>
                <a:prstGeom prst="rect">
                  <a:avLst/>
                </a:prstGeom>
              </p:spPr>
            </p:pic>
          </p:grpSp>
          <p:grpSp>
            <p:nvGrpSpPr>
              <p:cNvPr id="7" name="Group 6">
                <a:extLst>
                  <a:ext uri="{FF2B5EF4-FFF2-40B4-BE49-F238E27FC236}">
                    <a16:creationId xmlns:a16="http://schemas.microsoft.com/office/drawing/2014/main" id="{17658DF3-CD2B-4721-5194-98D027719982}"/>
                  </a:ext>
                </a:extLst>
              </p:cNvPr>
              <p:cNvGrpSpPr/>
              <p:nvPr/>
            </p:nvGrpSpPr>
            <p:grpSpPr>
              <a:xfrm>
                <a:off x="1415680" y="3402265"/>
                <a:ext cx="1232421" cy="1237218"/>
                <a:chOff x="3024885" y="2394180"/>
                <a:chExt cx="1232421" cy="1237218"/>
              </a:xfrm>
            </p:grpSpPr>
            <p:grpSp>
              <p:nvGrpSpPr>
                <p:cNvPr id="8" name="Group 7">
                  <a:extLst>
                    <a:ext uri="{FF2B5EF4-FFF2-40B4-BE49-F238E27FC236}">
                      <a16:creationId xmlns:a16="http://schemas.microsoft.com/office/drawing/2014/main" id="{95F8C27A-89F5-7AA8-06E3-C4EE217DD39C}"/>
                    </a:ext>
                  </a:extLst>
                </p:cNvPr>
                <p:cNvGrpSpPr/>
                <p:nvPr/>
              </p:nvGrpSpPr>
              <p:grpSpPr>
                <a:xfrm>
                  <a:off x="3024885" y="2479270"/>
                  <a:ext cx="1232421" cy="1152128"/>
                  <a:chOff x="3031517" y="2479270"/>
                  <a:chExt cx="1232421" cy="1152128"/>
                </a:xfrm>
              </p:grpSpPr>
              <p:grpSp>
                <p:nvGrpSpPr>
                  <p:cNvPr id="11" name="Group 10">
                    <a:extLst>
                      <a:ext uri="{FF2B5EF4-FFF2-40B4-BE49-F238E27FC236}">
                        <a16:creationId xmlns:a16="http://schemas.microsoft.com/office/drawing/2014/main" id="{71D37C88-F1A9-A15E-5E23-C8641E287E91}"/>
                      </a:ext>
                    </a:extLst>
                  </p:cNvPr>
                  <p:cNvGrpSpPr/>
                  <p:nvPr/>
                </p:nvGrpSpPr>
                <p:grpSpPr>
                  <a:xfrm>
                    <a:off x="3046336" y="2482998"/>
                    <a:ext cx="1146491" cy="1148400"/>
                    <a:chOff x="7253764" y="2535322"/>
                    <a:chExt cx="1146491" cy="1148400"/>
                  </a:xfrm>
                </p:grpSpPr>
                <p:sp>
                  <p:nvSpPr>
                    <p:cNvPr id="18" name="Oval 17">
                      <a:extLst>
                        <a:ext uri="{FF2B5EF4-FFF2-40B4-BE49-F238E27FC236}">
                          <a16:creationId xmlns:a16="http://schemas.microsoft.com/office/drawing/2014/main" id="{E967404D-0C09-9F20-3604-9EB58BE06133}"/>
                        </a:ext>
                      </a:extLst>
                    </p:cNvPr>
                    <p:cNvSpPr/>
                    <p:nvPr/>
                  </p:nvSpPr>
                  <p:spPr>
                    <a:xfrm>
                      <a:off x="7253764" y="2535322"/>
                      <a:ext cx="1146491" cy="1148400"/>
                    </a:xfrm>
                    <a:prstGeom prst="ellipse">
                      <a:avLst/>
                    </a:prstGeom>
                    <a:solidFill>
                      <a:schemeClr val="bg1"/>
                    </a:solidFill>
                    <a:ln w="6350">
                      <a:solidFill>
                        <a:schemeClr val="tx1">
                          <a:alpha val="71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Straight Connector 18">
                      <a:extLst>
                        <a:ext uri="{FF2B5EF4-FFF2-40B4-BE49-F238E27FC236}">
                          <a16:creationId xmlns:a16="http://schemas.microsoft.com/office/drawing/2014/main" id="{3396D87F-4436-28CE-2144-5E81E972FB3B}"/>
                        </a:ext>
                      </a:extLst>
                    </p:cNvPr>
                    <p:cNvSpPr/>
                    <p:nvPr/>
                  </p:nvSpPr>
                  <p:spPr>
                    <a:xfrm rot="16200000" flipH="1">
                      <a:off x="7502974" y="2641471"/>
                      <a:ext cx="648070" cy="936103"/>
                    </a:xfrm>
                    <a:prstGeom prst="line">
                      <a:avLst/>
                    </a:prstGeom>
                    <a:solidFill>
                      <a:srgbClr val="000000">
                        <a:alpha val="5000"/>
                      </a:srgbClr>
                    </a:solidFill>
                    <a:ln w="12700">
                      <a:solidFill>
                        <a:srgbClr val="000000"/>
                      </a:solidFill>
                    </a:ln>
                  </p:spPr>
                  <p:style>
                    <a:lnRef idx="1">
                      <a:schemeClr val="accent1"/>
                    </a:lnRef>
                    <a:fillRef idx="0">
                      <a:schemeClr val="accent1"/>
                    </a:fillRef>
                    <a:effectRef idx="0">
                      <a:schemeClr val="accent1"/>
                    </a:effectRef>
                    <a:fontRef idx="minor">
                      <a:schemeClr val="tx1"/>
                    </a:fontRef>
                  </p:style>
                  <p:txBody>
                    <a:bodyPr wrap="none" rtlCol="0" anchor="ctr" anchorCtr="1"/>
                    <a:lstStyle/>
                    <a:p>
                      <a:endParaRPr lang="en-US">
                        <a:solidFill>
                          <a:srgbClr val="000000"/>
                        </a:solidFill>
                      </a:endParaRPr>
                    </a:p>
                  </p:txBody>
                </p:sp>
                <p:sp>
                  <p:nvSpPr>
                    <p:cNvPr id="20" name="Oval 19">
                      <a:extLst>
                        <a:ext uri="{FF2B5EF4-FFF2-40B4-BE49-F238E27FC236}">
                          <a16:creationId xmlns:a16="http://schemas.microsoft.com/office/drawing/2014/main" id="{3AE8D363-E83E-4A9E-AA5F-221F8D88C1CD}"/>
                        </a:ext>
                      </a:extLst>
                    </p:cNvPr>
                    <p:cNvSpPr>
                      <a:spLocks noChangeAspect="1"/>
                    </p:cNvSpPr>
                    <p:nvPr/>
                  </p:nvSpPr>
                  <p:spPr>
                    <a:xfrm flipH="1">
                      <a:off x="7342801" y="2767487"/>
                      <a:ext cx="36000" cy="3600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9FACAC74-9B71-C38C-544B-04210E419CDD}"/>
                        </a:ext>
                      </a:extLst>
                    </p:cNvPr>
                    <p:cNvSpPr>
                      <a:spLocks noChangeAspect="1"/>
                    </p:cNvSpPr>
                    <p:nvPr/>
                  </p:nvSpPr>
                  <p:spPr>
                    <a:xfrm>
                      <a:off x="8277061" y="3415558"/>
                      <a:ext cx="36000" cy="3600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 name="Group 11">
                    <a:extLst>
                      <a:ext uri="{FF2B5EF4-FFF2-40B4-BE49-F238E27FC236}">
                        <a16:creationId xmlns:a16="http://schemas.microsoft.com/office/drawing/2014/main" id="{5B5932E3-FB8A-F339-DE12-07055F1E8022}"/>
                      </a:ext>
                    </a:extLst>
                  </p:cNvPr>
                  <p:cNvGrpSpPr/>
                  <p:nvPr/>
                </p:nvGrpSpPr>
                <p:grpSpPr>
                  <a:xfrm>
                    <a:off x="3031517" y="2479270"/>
                    <a:ext cx="1232421" cy="1152128"/>
                    <a:chOff x="5442461" y="2636912"/>
                    <a:chExt cx="1229603" cy="1152128"/>
                  </a:xfrm>
                </p:grpSpPr>
                <p:sp>
                  <p:nvSpPr>
                    <p:cNvPr id="13" name="Gerader Verbinder 12">
                      <a:extLst>
                        <a:ext uri="{FF2B5EF4-FFF2-40B4-BE49-F238E27FC236}">
                          <a16:creationId xmlns:a16="http://schemas.microsoft.com/office/drawing/2014/main" id="{00D15F0C-BB0D-B041-7B22-12D53D8E29FC}"/>
                        </a:ext>
                      </a:extLst>
                    </p:cNvPr>
                    <p:cNvSpPr/>
                    <p:nvPr/>
                  </p:nvSpPr>
                  <p:spPr>
                    <a:xfrm flipV="1">
                      <a:off x="5447928" y="2636912"/>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14" name="Gerader Verbinder 12">
                      <a:extLst>
                        <a:ext uri="{FF2B5EF4-FFF2-40B4-BE49-F238E27FC236}">
                          <a16:creationId xmlns:a16="http://schemas.microsoft.com/office/drawing/2014/main" id="{73686FC5-BA7F-CC09-62BF-BFD0E17DD8C0}"/>
                        </a:ext>
                      </a:extLst>
                    </p:cNvPr>
                    <p:cNvSpPr/>
                    <p:nvPr/>
                  </p:nvSpPr>
                  <p:spPr>
                    <a:xfrm flipV="1">
                      <a:off x="5442461" y="3501008"/>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15" name="Gerader Verbinder 12">
                      <a:extLst>
                        <a:ext uri="{FF2B5EF4-FFF2-40B4-BE49-F238E27FC236}">
                          <a16:creationId xmlns:a16="http://schemas.microsoft.com/office/drawing/2014/main" id="{0E2A6DC0-E66B-200C-B82B-E7AE65F2234C}"/>
                        </a:ext>
                      </a:extLst>
                    </p:cNvPr>
                    <p:cNvSpPr/>
                    <p:nvPr/>
                  </p:nvSpPr>
                  <p:spPr>
                    <a:xfrm flipV="1">
                      <a:off x="5447928" y="3212976"/>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16" name="Gerader Verbinder 12">
                      <a:extLst>
                        <a:ext uri="{FF2B5EF4-FFF2-40B4-BE49-F238E27FC236}">
                          <a16:creationId xmlns:a16="http://schemas.microsoft.com/office/drawing/2014/main" id="{9BC1E956-3068-F00C-64F3-ADBF3D8E2AD6}"/>
                        </a:ext>
                      </a:extLst>
                    </p:cNvPr>
                    <p:cNvSpPr/>
                    <p:nvPr/>
                  </p:nvSpPr>
                  <p:spPr>
                    <a:xfrm flipV="1">
                      <a:off x="5447928" y="2924944"/>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17" name="Gerader Verbinder 12">
                      <a:extLst>
                        <a:ext uri="{FF2B5EF4-FFF2-40B4-BE49-F238E27FC236}">
                          <a16:creationId xmlns:a16="http://schemas.microsoft.com/office/drawing/2014/main" id="{70B3B165-5E8F-40E2-EFF5-90EE16EBFC01}"/>
                        </a:ext>
                      </a:extLst>
                    </p:cNvPr>
                    <p:cNvSpPr/>
                    <p:nvPr/>
                  </p:nvSpPr>
                  <p:spPr>
                    <a:xfrm flipV="1">
                      <a:off x="5447928" y="3789040"/>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grpSp>
            </p:grpSp>
            <p:sp>
              <p:nvSpPr>
                <p:cNvPr id="9" name="Arc 8">
                  <a:extLst>
                    <a:ext uri="{FF2B5EF4-FFF2-40B4-BE49-F238E27FC236}">
                      <a16:creationId xmlns:a16="http://schemas.microsoft.com/office/drawing/2014/main" id="{B97A6201-8A6B-E485-C132-A2CB64B63418}"/>
                    </a:ext>
                  </a:extLst>
                </p:cNvPr>
                <p:cNvSpPr/>
                <p:nvPr/>
              </p:nvSpPr>
              <p:spPr>
                <a:xfrm rot="19071030">
                  <a:off x="3167977" y="2394180"/>
                  <a:ext cx="971998" cy="972000"/>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Isosceles Triangle 9">
                  <a:extLst>
                    <a:ext uri="{FF2B5EF4-FFF2-40B4-BE49-F238E27FC236}">
                      <a16:creationId xmlns:a16="http://schemas.microsoft.com/office/drawing/2014/main" id="{C8EBB96C-82B6-7028-2944-096FA9CCD182}"/>
                    </a:ext>
                  </a:extLst>
                </p:cNvPr>
                <p:cNvSpPr/>
                <p:nvPr/>
              </p:nvSpPr>
              <p:spPr>
                <a:xfrm rot="13258010">
                  <a:off x="3237654" y="2480460"/>
                  <a:ext cx="108001" cy="107999"/>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6" name="TextBox 25">
              <a:extLst>
                <a:ext uri="{FF2B5EF4-FFF2-40B4-BE49-F238E27FC236}">
                  <a16:creationId xmlns:a16="http://schemas.microsoft.com/office/drawing/2014/main" id="{127A608A-DB77-A06F-DDC0-92625D6DF21E}"/>
                </a:ext>
              </a:extLst>
            </p:cNvPr>
            <p:cNvSpPr txBox="1"/>
            <p:nvPr/>
          </p:nvSpPr>
          <p:spPr>
            <a:xfrm>
              <a:off x="1329685" y="1076557"/>
              <a:ext cx="328180" cy="369332"/>
            </a:xfrm>
            <a:prstGeom prst="rect">
              <a:avLst/>
            </a:prstGeom>
            <a:noFill/>
          </p:spPr>
          <p:txBody>
            <a:bodyPr wrap="square" rtlCol="0">
              <a:spAutoFit/>
            </a:bodyPr>
            <a:lstStyle/>
            <a:p>
              <a:r>
                <a:rPr lang="el-GR"/>
                <a:t>ω</a:t>
              </a:r>
              <a:endParaRPr lang="en-GB"/>
            </a:p>
          </p:txBody>
        </p:sp>
        <p:sp>
          <p:nvSpPr>
            <p:cNvPr id="27" name="TextBox 26">
              <a:extLst>
                <a:ext uri="{FF2B5EF4-FFF2-40B4-BE49-F238E27FC236}">
                  <a16:creationId xmlns:a16="http://schemas.microsoft.com/office/drawing/2014/main" id="{17D58FAD-01DF-8E95-813B-882A7FC4BFD0}"/>
                </a:ext>
              </a:extLst>
            </p:cNvPr>
            <p:cNvSpPr txBox="1"/>
            <p:nvPr/>
          </p:nvSpPr>
          <p:spPr>
            <a:xfrm>
              <a:off x="1534600" y="1910151"/>
              <a:ext cx="328180" cy="369332"/>
            </a:xfrm>
            <a:prstGeom prst="rect">
              <a:avLst/>
            </a:prstGeom>
            <a:noFill/>
          </p:spPr>
          <p:txBody>
            <a:bodyPr wrap="square" rtlCol="0">
              <a:spAutoFit/>
            </a:bodyPr>
            <a:lstStyle/>
            <a:p>
              <a:r>
                <a:rPr lang="en-GB"/>
                <a:t>a</a:t>
              </a:r>
            </a:p>
          </p:txBody>
        </p:sp>
        <p:sp>
          <p:nvSpPr>
            <p:cNvPr id="28" name="TextBox 27">
              <a:extLst>
                <a:ext uri="{FF2B5EF4-FFF2-40B4-BE49-F238E27FC236}">
                  <a16:creationId xmlns:a16="http://schemas.microsoft.com/office/drawing/2014/main" id="{E89B8D29-DD28-0D94-D66B-1154E09C053C}"/>
                </a:ext>
              </a:extLst>
            </p:cNvPr>
            <p:cNvSpPr txBox="1"/>
            <p:nvPr/>
          </p:nvSpPr>
          <p:spPr>
            <a:xfrm>
              <a:off x="1597694" y="1744981"/>
              <a:ext cx="328180" cy="369332"/>
            </a:xfrm>
            <a:prstGeom prst="rect">
              <a:avLst/>
            </a:prstGeom>
            <a:noFill/>
          </p:spPr>
          <p:txBody>
            <a:bodyPr wrap="square" rtlCol="0">
              <a:spAutoFit/>
            </a:bodyPr>
            <a:lstStyle/>
            <a:p>
              <a:r>
                <a:rPr lang="en-GB"/>
                <a:t>b</a:t>
              </a:r>
            </a:p>
          </p:txBody>
        </p:sp>
        <p:sp>
          <p:nvSpPr>
            <p:cNvPr id="29" name="TextBox 28">
              <a:extLst>
                <a:ext uri="{FF2B5EF4-FFF2-40B4-BE49-F238E27FC236}">
                  <a16:creationId xmlns:a16="http://schemas.microsoft.com/office/drawing/2014/main" id="{8A8A6CD2-A41B-4F63-E23E-94FC3C5716AE}"/>
                </a:ext>
              </a:extLst>
            </p:cNvPr>
            <p:cNvSpPr txBox="1"/>
            <p:nvPr/>
          </p:nvSpPr>
          <p:spPr>
            <a:xfrm>
              <a:off x="1123378" y="1383571"/>
              <a:ext cx="328180" cy="369332"/>
            </a:xfrm>
            <a:prstGeom prst="rect">
              <a:avLst/>
            </a:prstGeom>
            <a:noFill/>
          </p:spPr>
          <p:txBody>
            <a:bodyPr wrap="square" rtlCol="0">
              <a:spAutoFit/>
            </a:bodyPr>
            <a:lstStyle/>
            <a:p>
              <a:r>
                <a:rPr lang="en-GB"/>
                <a:t>c</a:t>
              </a:r>
            </a:p>
          </p:txBody>
        </p:sp>
        <p:sp>
          <p:nvSpPr>
            <p:cNvPr id="30" name="TextBox 29">
              <a:extLst>
                <a:ext uri="{FF2B5EF4-FFF2-40B4-BE49-F238E27FC236}">
                  <a16:creationId xmlns:a16="http://schemas.microsoft.com/office/drawing/2014/main" id="{6824BB19-47D0-E0BC-04AA-E57B49F21DCD}"/>
                </a:ext>
              </a:extLst>
            </p:cNvPr>
            <p:cNvSpPr txBox="1"/>
            <p:nvPr/>
          </p:nvSpPr>
          <p:spPr>
            <a:xfrm>
              <a:off x="1030927" y="1575159"/>
              <a:ext cx="328180" cy="369332"/>
            </a:xfrm>
            <a:prstGeom prst="rect">
              <a:avLst/>
            </a:prstGeom>
            <a:noFill/>
          </p:spPr>
          <p:txBody>
            <a:bodyPr wrap="square" rtlCol="0">
              <a:spAutoFit/>
            </a:bodyPr>
            <a:lstStyle/>
            <a:p>
              <a:r>
                <a:rPr lang="en-GB"/>
                <a:t>d</a:t>
              </a:r>
            </a:p>
          </p:txBody>
        </p:sp>
        <p:sp>
          <p:nvSpPr>
            <p:cNvPr id="31" name="TextBox 30">
              <a:extLst>
                <a:ext uri="{FF2B5EF4-FFF2-40B4-BE49-F238E27FC236}">
                  <a16:creationId xmlns:a16="http://schemas.microsoft.com/office/drawing/2014/main" id="{CA17261C-AAA3-86C3-BF4A-A5B33BB24C36}"/>
                </a:ext>
              </a:extLst>
            </p:cNvPr>
            <p:cNvSpPr txBox="1"/>
            <p:nvPr/>
          </p:nvSpPr>
          <p:spPr>
            <a:xfrm>
              <a:off x="566383" y="1712208"/>
              <a:ext cx="337917" cy="465744"/>
            </a:xfrm>
            <a:prstGeom prst="rect">
              <a:avLst/>
            </a:prstGeom>
            <a:noFill/>
          </p:spPr>
          <p:txBody>
            <a:bodyPr wrap="square" rtlCol="0">
              <a:spAutoFit/>
            </a:bodyPr>
            <a:lstStyle/>
            <a:p>
              <a:r>
                <a:rPr lang="en-US" sz="1800" kern="1200">
                  <a:solidFill>
                    <a:schemeClr val="tx1"/>
                  </a:solidFill>
                  <a:latin typeface="+mn-lt"/>
                  <a:ea typeface="+mn-ea"/>
                  <a:cs typeface="+mn-cs"/>
                </a:rPr>
                <a:t>N</a:t>
              </a:r>
            </a:p>
          </p:txBody>
        </p:sp>
        <p:sp>
          <p:nvSpPr>
            <p:cNvPr id="32" name="TextBox 31">
              <a:extLst>
                <a:ext uri="{FF2B5EF4-FFF2-40B4-BE49-F238E27FC236}">
                  <a16:creationId xmlns:a16="http://schemas.microsoft.com/office/drawing/2014/main" id="{982E3EF0-70C7-2ADE-07B4-4D742A6A6FDC}"/>
                </a:ext>
              </a:extLst>
            </p:cNvPr>
            <p:cNvSpPr txBox="1"/>
            <p:nvPr/>
          </p:nvSpPr>
          <p:spPr>
            <a:xfrm>
              <a:off x="2146507" y="1687422"/>
              <a:ext cx="337917" cy="369332"/>
            </a:xfrm>
            <a:prstGeom prst="rect">
              <a:avLst/>
            </a:prstGeom>
            <a:noFill/>
          </p:spPr>
          <p:txBody>
            <a:bodyPr wrap="square" rtlCol="0">
              <a:spAutoFit/>
            </a:bodyPr>
            <a:lstStyle/>
            <a:p>
              <a:r>
                <a:rPr lang="en-GB"/>
                <a:t>S</a:t>
              </a:r>
              <a:endParaRPr lang="en-US" sz="1800" kern="1200">
                <a:solidFill>
                  <a:schemeClr val="tx1"/>
                </a:solidFill>
                <a:latin typeface="+mn-lt"/>
                <a:ea typeface="+mn-ea"/>
                <a:cs typeface="+mn-cs"/>
              </a:endParaRPr>
            </a:p>
          </p:txBody>
        </p:sp>
      </p:grpSp>
    </p:spTree>
    <p:extLst>
      <p:ext uri="{BB962C8B-B14F-4D97-AF65-F5344CB8AC3E}">
        <p14:creationId xmlns:p14="http://schemas.microsoft.com/office/powerpoint/2010/main" val="1732393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15</a:t>
            </a:fld>
            <a:endParaRPr lang="en-US"/>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t>Feedback Survey Link</a:t>
            </a:r>
          </a:p>
        </p:txBody>
      </p:sp>
    </p:spTree>
    <p:extLst>
      <p:ext uri="{BB962C8B-B14F-4D97-AF65-F5344CB8AC3E}">
        <p14:creationId xmlns:p14="http://schemas.microsoft.com/office/powerpoint/2010/main" val="3881190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16</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FFFFFF">
                  <a:lumMod val="65000"/>
                </a:srgbClr>
              </a:solidFill>
              <a:effectLst/>
              <a:uLnTx/>
              <a:uFillTx/>
              <a:latin typeface="Calibri" panose="020F0502020204030204"/>
              <a:ea typeface="+mn-ea"/>
              <a:cs typeface="Calibri" panose="020F0502020204030204" pitchFamily="34" charset="0"/>
            </a:endParaRPr>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a:latin typeface="+mn-lt"/>
              </a:rPr>
              <a:t>Learning Objectives</a:t>
            </a:r>
          </a:p>
        </p:txBody>
      </p:sp>
      <p:graphicFrame>
        <p:nvGraphicFramePr>
          <p:cNvPr id="5" name="Table 4">
            <a:extLst>
              <a:ext uri="{FF2B5EF4-FFF2-40B4-BE49-F238E27FC236}">
                <a16:creationId xmlns:a16="http://schemas.microsoft.com/office/drawing/2014/main" id="{81F1995C-277A-4D92-B142-C47B50B7FCF6}"/>
              </a:ext>
            </a:extLst>
          </p:cNvPr>
          <p:cNvGraphicFramePr>
            <a:graphicFrameLocks noGrp="1"/>
          </p:cNvGraphicFramePr>
          <p:nvPr>
            <p:extLst>
              <p:ext uri="{D42A27DB-BD31-4B8C-83A1-F6EECF244321}">
                <p14:modId xmlns:p14="http://schemas.microsoft.com/office/powerpoint/2010/main" val="1940283702"/>
              </p:ext>
            </p:extLst>
          </p:nvPr>
        </p:nvGraphicFramePr>
        <p:xfrm>
          <a:off x="961936" y="1111472"/>
          <a:ext cx="10276514" cy="199948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60314">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538754">
                <a:tc>
                  <a:txBody>
                    <a:bodyPr/>
                    <a:lstStyle/>
                    <a:p>
                      <a:pPr algn="l"/>
                      <a:r>
                        <a:rPr lang="en-GB" sz="1200" b="1">
                          <a:solidFill>
                            <a:schemeClr val="tx1"/>
                          </a:solidFill>
                        </a:rPr>
                        <a:t>Knowledge and Understanding</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a:buFont typeface="Arial" panose="020B0604020202020204" pitchFamily="34" charset="0"/>
                        <a:buChar char="•"/>
                      </a:pPr>
                      <a:r>
                        <a:rPr lang="en-US" sz="1200"/>
                        <a:t>Understanding the concept of EMF and validate the theory with simulations.</a:t>
                      </a:r>
                      <a:endParaRPr lang="en-GB" sz="1200" kern="1200">
                        <a:solidFill>
                          <a:schemeClr val="tx1"/>
                        </a:solidFill>
                        <a:effectLst/>
                        <a:latin typeface="+mn-lt"/>
                        <a:ea typeface="+mn-ea"/>
                        <a:cs typeface="+mn-cs"/>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79724">
                <a:tc>
                  <a:txBody>
                    <a:bodyPr/>
                    <a:lstStyle/>
                    <a:p>
                      <a:pPr algn="l"/>
                      <a:r>
                        <a:rPr lang="en-GB" sz="1200" b="1">
                          <a:solidFill>
                            <a:schemeClr val="tx1"/>
                          </a:solidFill>
                        </a:rPr>
                        <a:t>Skills and Abilities</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a:buFont typeface="Arial" panose="020B0604020202020204" pitchFamily="34" charset="0"/>
                        <a:buChar char="•"/>
                      </a:pPr>
                      <a:r>
                        <a:rPr lang="en-US" sz="1200"/>
                        <a:t>Conducting simulations, understanding electromagnetics.</a:t>
                      </a:r>
                      <a:endParaRPr lang="en-GB" sz="1200" kern="1200">
                        <a:solidFill>
                          <a:schemeClr val="tx1"/>
                        </a:solidFill>
                        <a:effectLst/>
                        <a:latin typeface="+mn-lt"/>
                        <a:ea typeface="+mn-ea"/>
                        <a:cs typeface="+mn-cs"/>
                      </a:endParaRP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20694">
                <a:tc>
                  <a:txBody>
                    <a:bodyPr/>
                    <a:lstStyle/>
                    <a:p>
                      <a:pPr algn="l"/>
                      <a:r>
                        <a:rPr lang="en-GB" sz="1200" b="1">
                          <a:solidFill>
                            <a:schemeClr val="tx1"/>
                          </a:solidFill>
                        </a:rPr>
                        <a:t>Values and Attitudes</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a:buFont typeface="Arial" panose="020B0604020202020204" pitchFamily="34" charset="0"/>
                        <a:buChar char="•"/>
                      </a:pPr>
                      <a:r>
                        <a:rPr lang="en-US" sz="1200"/>
                        <a:t>Emphasis on accuracy, validation, and bridging theory with real-world applications.</a:t>
                      </a:r>
                      <a:endParaRPr lang="en-GB" sz="1200"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Content Placeholder 3">
            <a:extLst>
              <a:ext uri="{FF2B5EF4-FFF2-40B4-BE49-F238E27FC236}">
                <a16:creationId xmlns:a16="http://schemas.microsoft.com/office/drawing/2014/main" id="{E192D023-F315-4E19-B010-0B3FAE6090E8}"/>
              </a:ext>
            </a:extLst>
          </p:cNvPr>
          <p:cNvSpPr txBox="1">
            <a:spLocks/>
          </p:cNvSpPr>
          <p:nvPr/>
        </p:nvSpPr>
        <p:spPr bwMode="auto">
          <a:xfrm>
            <a:off x="952700" y="3204910"/>
            <a:ext cx="10285750" cy="15840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00000"/>
                </a:solidFill>
                <a:effectLst/>
                <a:uLnTx/>
                <a:uFillTx/>
                <a:latin typeface="Calibri" panose="020F0502020204030204"/>
                <a:ea typeface="+mn-ea"/>
                <a:cs typeface="+mn-cs"/>
              </a:rPr>
              <a:t>Resources</a:t>
            </a:r>
          </a:p>
          <a:p>
            <a:pPr marL="285750" marR="0" lvl="0" indent="-285750" algn="l" defTabSz="914400" rtl="0" eaLnBrk="0" fontAlgn="base" latinLnBrk="0" hangingPunct="0">
              <a:lnSpc>
                <a:spcPct val="100000"/>
              </a:lnSpc>
              <a:spcBef>
                <a:spcPct val="20000"/>
              </a:spcBef>
              <a:spcAft>
                <a:spcPct val="20000"/>
              </a:spcAft>
              <a:buClr>
                <a:sysClr val="window" lastClr="FFFFFF">
                  <a:lumMod val="65000"/>
                </a:sysClr>
              </a:buClr>
              <a:buSzPct val="120000"/>
              <a:buFont typeface="Arial" panose="020B0604020202020204" pitchFamily="34" charset="0"/>
              <a:buChar char="•"/>
              <a:tabLst/>
              <a:defRPr/>
            </a:pPr>
            <a:r>
              <a:rPr lang="en-GB" sz="1400" b="0" i="1" kern="0">
                <a:solidFill>
                  <a:srgbClr val="000000"/>
                </a:solidFill>
                <a:latin typeface="Calibri" panose="020F0502020204030204"/>
              </a:rPr>
              <a:t>Introduction to Electrodynamics</a:t>
            </a:r>
            <a:r>
              <a:rPr lang="en-GB" sz="1400" b="0" kern="0">
                <a:solidFill>
                  <a:srgbClr val="000000"/>
                </a:solidFill>
                <a:latin typeface="Calibri" panose="020F0502020204030204"/>
              </a:rPr>
              <a:t>, by David J. Griffiths, 2nd ed.</a:t>
            </a:r>
          </a:p>
          <a:p>
            <a:pPr marL="285750" marR="0" lvl="0" indent="-285750" algn="l" defTabSz="914400" rtl="0" eaLnBrk="0" fontAlgn="base" latinLnBrk="0" hangingPunct="0">
              <a:lnSpc>
                <a:spcPct val="100000"/>
              </a:lnSpc>
              <a:spcBef>
                <a:spcPct val="20000"/>
              </a:spcBef>
              <a:spcAft>
                <a:spcPct val="20000"/>
              </a:spcAft>
              <a:buClr>
                <a:sysClr val="window" lastClr="FFFFFF">
                  <a:lumMod val="65000"/>
                </a:sysClr>
              </a:buClr>
              <a:buSzPct val="120000"/>
              <a:buFont typeface="Arial" panose="020B0604020202020204" pitchFamily="34" charset="0"/>
              <a:buChar char="•"/>
              <a:tabLst/>
              <a:defRPr/>
            </a:pPr>
            <a:r>
              <a:rPr lang="en-GB" sz="1400" b="0" i="1" kern="0">
                <a:solidFill>
                  <a:srgbClr val="000000"/>
                </a:solidFill>
                <a:latin typeface="Calibri" panose="020F0502020204030204"/>
              </a:rPr>
              <a:t>Electric Machinery Fundamentals</a:t>
            </a:r>
            <a:r>
              <a:rPr lang="en-GB" sz="1400" b="0" kern="0">
                <a:solidFill>
                  <a:srgbClr val="000000"/>
                </a:solidFill>
                <a:latin typeface="Calibri" panose="020F0502020204030204"/>
              </a:rPr>
              <a:t>, by Stephen J. Chapman, 5th ed.</a:t>
            </a:r>
          </a:p>
          <a:p>
            <a:pPr marL="285750" marR="0" lvl="0" indent="-285750" algn="l" defTabSz="914400" rtl="0" eaLnBrk="0" fontAlgn="base" latinLnBrk="0" hangingPunct="0">
              <a:lnSpc>
                <a:spcPct val="100000"/>
              </a:lnSpc>
              <a:spcBef>
                <a:spcPct val="20000"/>
              </a:spcBef>
              <a:spcAft>
                <a:spcPct val="20000"/>
              </a:spcAft>
              <a:buClr>
                <a:sysClr val="window" lastClr="FFFFFF">
                  <a:lumMod val="65000"/>
                </a:sysClr>
              </a:buClr>
              <a:buSzPct val="120000"/>
              <a:buFont typeface="Arial" panose="020B0604020202020204" pitchFamily="34" charset="0"/>
              <a:buChar char="•"/>
              <a:tabLst/>
              <a:defRPr/>
            </a:pPr>
            <a:r>
              <a:rPr lang="en-GB" sz="1400" b="0" i="1" kern="0">
                <a:solidFill>
                  <a:srgbClr val="000000"/>
                </a:solidFill>
                <a:latin typeface="Calibri" panose="020F0502020204030204"/>
              </a:rPr>
              <a:t>Matter &amp; Interactions</a:t>
            </a:r>
            <a:r>
              <a:rPr lang="en-GB" sz="1400" b="0" kern="0">
                <a:solidFill>
                  <a:srgbClr val="000000"/>
                </a:solidFill>
                <a:latin typeface="Calibri" panose="020F0502020204030204"/>
              </a:rPr>
              <a:t>, by Ruth W. </a:t>
            </a:r>
            <a:r>
              <a:rPr lang="en-GB" sz="1400" b="0" kern="0" err="1">
                <a:solidFill>
                  <a:srgbClr val="000000"/>
                </a:solidFill>
                <a:latin typeface="Calibri" panose="020F0502020204030204"/>
              </a:rPr>
              <a:t>Chabay</a:t>
            </a:r>
            <a:r>
              <a:rPr lang="en-GB" sz="1400" b="0" kern="0">
                <a:solidFill>
                  <a:srgbClr val="000000"/>
                </a:solidFill>
                <a:latin typeface="Calibri" panose="020F0502020204030204"/>
              </a:rPr>
              <a:t> and Bruce A. Sherwood, 4th ed.</a:t>
            </a:r>
          </a:p>
          <a:p>
            <a:pPr marL="285750" marR="0" lvl="0" indent="-285750" algn="l" defTabSz="914400" rtl="0" eaLnBrk="0" fontAlgn="base" latinLnBrk="0" hangingPunct="0">
              <a:lnSpc>
                <a:spcPct val="100000"/>
              </a:lnSpc>
              <a:spcBef>
                <a:spcPct val="20000"/>
              </a:spcBef>
              <a:spcAft>
                <a:spcPct val="20000"/>
              </a:spcAft>
              <a:buClr>
                <a:sysClr val="window" lastClr="FFFFFF">
                  <a:lumMod val="65000"/>
                </a:sysClr>
              </a:buClr>
              <a:buSzPct val="120000"/>
              <a:buFont typeface="Arial" panose="020B0604020202020204" pitchFamily="34" charset="0"/>
              <a:buChar char="•"/>
              <a:tabLst/>
              <a:defRPr/>
            </a:pPr>
            <a:r>
              <a:rPr lang="en-GB" sz="1400" b="0" i="1" kern="0">
                <a:solidFill>
                  <a:srgbClr val="000000"/>
                </a:solidFill>
                <a:latin typeface="Calibri" panose="020F0502020204030204"/>
              </a:rPr>
              <a:t>Electromagnetics and Applications</a:t>
            </a:r>
            <a:r>
              <a:rPr lang="en-GB" sz="1400" b="0" kern="0">
                <a:solidFill>
                  <a:srgbClr val="000000"/>
                </a:solidFill>
                <a:latin typeface="Calibri" panose="020F0502020204030204"/>
              </a:rPr>
              <a:t>, by David H. </a:t>
            </a:r>
            <a:r>
              <a:rPr lang="en-GB" sz="1400" b="0" kern="0" err="1">
                <a:solidFill>
                  <a:srgbClr val="000000"/>
                </a:solidFill>
                <a:latin typeface="Calibri" panose="020F0502020204030204"/>
              </a:rPr>
              <a:t>Staelin</a:t>
            </a:r>
            <a:r>
              <a:rPr lang="en-GB" sz="1400" b="0" kern="0">
                <a:solidFill>
                  <a:srgbClr val="000000"/>
                </a:solidFill>
                <a:latin typeface="Calibri" panose="020F0502020204030204"/>
              </a:rPr>
              <a:t> (MIT course material)</a:t>
            </a:r>
            <a:endParaRPr lang="en-US" sz="1400" b="0" kern="0">
              <a:solidFill>
                <a:srgbClr val="000000"/>
              </a:solidFill>
              <a:latin typeface="Calibri" panose="020F0502020204030204"/>
            </a:endParaRPr>
          </a:p>
          <a:p>
            <a:pPr marL="285750" marR="0" lvl="0" indent="-285750" algn="l" defTabSz="914400" rtl="0" eaLnBrk="0" fontAlgn="base" latinLnBrk="0" hangingPunct="0">
              <a:lnSpc>
                <a:spcPct val="100000"/>
              </a:lnSpc>
              <a:spcBef>
                <a:spcPct val="20000"/>
              </a:spcBef>
              <a:spcAft>
                <a:spcPct val="20000"/>
              </a:spcAft>
              <a:buClr>
                <a:sysClr val="window" lastClr="FFFFFF">
                  <a:lumMod val="65000"/>
                </a:sysClr>
              </a:buClr>
              <a:buSzPct val="120000"/>
              <a:buFont typeface="Arial" panose="020B0604020202020204" pitchFamily="34" charset="0"/>
              <a:buChar char="•"/>
              <a:tabLst/>
              <a:defRPr/>
            </a:pPr>
            <a:endParaRPr kumimoji="0" lang="en-US" sz="1400" b="0" i="0" u="none" strike="noStrike" kern="0" cap="none" spc="0" normalizeH="0" baseline="0" noProof="0">
              <a:ln>
                <a:noFill/>
              </a:ln>
              <a:solidFill>
                <a:srgbClr val="000000"/>
              </a:solidFill>
              <a:effectLst/>
              <a:uLnTx/>
              <a:uFillTx/>
              <a:latin typeface="Calibri" panose="020F0502020204030204"/>
              <a:ea typeface="+mn-ea"/>
              <a:cs typeface="+mn-cs"/>
            </a:endParaRPr>
          </a:p>
          <a:p>
            <a:pPr marL="0" marR="0" lvl="0" indent="0" algn="l"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endParaRPr kumimoji="0" lang="en-GB" sz="500" b="0" i="0" u="none" strike="noStrike" kern="0" cap="none" spc="0" normalizeH="0" baseline="0" noProof="0">
              <a:ln>
                <a:noFill/>
              </a:ln>
              <a:solidFill>
                <a:srgbClr val="000000"/>
              </a:solidFill>
              <a:effectLst/>
              <a:uLnTx/>
              <a:uFillTx/>
              <a:latin typeface="Calibri" panose="020F0502020204030204"/>
              <a:ea typeface="+mn-ea"/>
              <a:cs typeface="+mn-cs"/>
            </a:endParaRPr>
          </a:p>
        </p:txBody>
      </p:sp>
      <p:sp>
        <p:nvSpPr>
          <p:cNvPr id="16" name="Content Placeholder 3">
            <a:extLst>
              <a:ext uri="{FF2B5EF4-FFF2-40B4-BE49-F238E27FC236}">
                <a16:creationId xmlns:a16="http://schemas.microsoft.com/office/drawing/2014/main" id="{B613D513-9C2B-4585-B283-E9A77221C3E4}"/>
              </a:ext>
            </a:extLst>
          </p:cNvPr>
          <p:cNvSpPr txBox="1">
            <a:spLocks/>
          </p:cNvSpPr>
          <p:nvPr/>
        </p:nvSpPr>
        <p:spPr bwMode="auto">
          <a:xfrm>
            <a:off x="943465" y="4876801"/>
            <a:ext cx="5066251" cy="128016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latin typeface="Calibri" panose="020F0502020204030204"/>
                <a:ea typeface="+mn-ea"/>
                <a:cs typeface="+mn-cs"/>
              </a:rPr>
              <a:t>Further reading/information</a:t>
            </a:r>
          </a:p>
          <a:p>
            <a:pPr marL="827088" marR="0" lvl="1" indent="-346075"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n"/>
              <a:tabLst/>
              <a:defRPr/>
            </a:pPr>
            <a:r>
              <a:rPr kumimoji="0" lang="en-GB" sz="1400" b="0" i="0" u="none" strike="noStrike" kern="1200" cap="none" spc="0" normalizeH="0" baseline="0" noProof="0">
                <a:ln>
                  <a:noFill/>
                </a:ln>
                <a:solidFill>
                  <a:srgbClr val="FFB71B"/>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Ansys Academic</a:t>
            </a:r>
            <a:endParaRPr kumimoji="0" lang="en-GB" sz="1400" b="0" i="0" u="none" strike="noStrike" kern="1200" cap="none" spc="0" normalizeH="0" baseline="0" noProof="0">
              <a:ln>
                <a:noFill/>
              </a:ln>
              <a:solidFill>
                <a:srgbClr val="FFB71B"/>
              </a:solidFill>
              <a:effectLst/>
              <a:uLnTx/>
              <a:uFillTx/>
              <a:latin typeface="Calibri" panose="020F0502020204030204"/>
              <a:ea typeface="+mn-ea"/>
              <a:cs typeface="+mn-cs"/>
              <a:hlinkClick r:id="" action="ppaction://noaction">
                <a:extLst>
                  <a:ext uri="{A12FA001-AC4F-418D-AE19-62706E023703}">
                    <ahyp:hlinkClr xmlns:ahyp="http://schemas.microsoft.com/office/drawing/2018/hyperlinkcolor" val="tx"/>
                  </a:ext>
                </a:extLst>
              </a:hlinkClick>
            </a:endParaRPr>
          </a:p>
          <a:p>
            <a:pPr marL="827088" marR="0" lvl="1" indent="-346075"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n"/>
              <a:tabLst/>
              <a:defRPr/>
            </a:pPr>
            <a:r>
              <a:rPr kumimoji="0" lang="en-GB" sz="1400" b="0" i="0" u="none" strike="noStrike" kern="1200" cap="none" spc="0" normalizeH="0" baseline="0" noProof="0">
                <a:ln>
                  <a:noFill/>
                </a:ln>
                <a:solidFill>
                  <a:srgbClr val="FFB71B"/>
                </a:solidFill>
                <a:effectLst/>
                <a:uLnTx/>
                <a:uFillTx/>
                <a:latin typeface="Calibri" panose="020F0502020204030204"/>
                <a:ea typeface="+mn-ea"/>
                <a:cs typeface="+mn-cs"/>
                <a:hlinkClick r:id="" action="ppaction://noaction">
                  <a:extLst>
                    <a:ext uri="{A12FA001-AC4F-418D-AE19-62706E023703}">
                      <ahyp:hlinkClr xmlns:ahyp="http://schemas.microsoft.com/office/drawing/2018/hyperlinkcolor" val="tx"/>
                    </a:ext>
                  </a:extLst>
                </a:hlinkClick>
              </a:rPr>
              <a:t>Ansys Innovation Courses</a:t>
            </a:r>
            <a:endParaRPr kumimoji="0" lang="en-GB" sz="1400" b="0" i="0" u="none" strike="noStrike" kern="1200" cap="none" spc="0" normalizeH="0" baseline="0" noProof="0">
              <a:ln>
                <a:noFill/>
              </a:ln>
              <a:solidFill>
                <a:srgbClr val="FFB71B"/>
              </a:solidFill>
              <a:effectLst/>
              <a:uLnTx/>
              <a:uFillTx/>
              <a:latin typeface="Calibri" panose="020F0502020204030204"/>
              <a:ea typeface="+mn-ea"/>
              <a:cs typeface="+mn-cs"/>
            </a:endParaRPr>
          </a:p>
          <a:p>
            <a:pPr marL="827088" marR="0" lvl="1" indent="-346075"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n"/>
              <a:tabLst/>
              <a:defRPr/>
            </a:pPr>
            <a:r>
              <a:rPr kumimoji="0" lang="en-GB" sz="1400" b="0" i="0" u="none" strike="noStrike" kern="1200" cap="none" spc="0" normalizeH="0" baseline="0" noProof="0">
                <a:ln>
                  <a:noFill/>
                </a:ln>
                <a:solidFill>
                  <a:srgbClr val="FFB71B"/>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Ansys Education Resources</a:t>
            </a:r>
            <a:endParaRPr kumimoji="0" lang="en-GB" sz="1400" b="0" i="0" u="none" strike="noStrike" kern="1200" cap="none" spc="0" normalizeH="0" baseline="0" noProof="0">
              <a:ln>
                <a:noFill/>
              </a:ln>
              <a:solidFill>
                <a:srgbClr val="FFB71B"/>
              </a:solidFill>
              <a:effectLst/>
              <a:uLnTx/>
              <a:uFillTx/>
              <a:latin typeface="Calibri" panose="020F0502020204030204"/>
              <a:ea typeface="+mn-ea"/>
              <a:cs typeface="+mn-cs"/>
            </a:endParaRPr>
          </a:p>
        </p:txBody>
      </p:sp>
      <p:pic>
        <p:nvPicPr>
          <p:cNvPr id="17" name="Graphic 16" descr="Internet outline">
            <a:extLst>
              <a:ext uri="{FF2B5EF4-FFF2-40B4-BE49-F238E27FC236}">
                <a16:creationId xmlns:a16="http://schemas.microsoft.com/office/drawing/2014/main" id="{BEA41156-2DEF-4DF3-95C4-FEF6E24FD44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59686" y="5241389"/>
            <a:ext cx="752604" cy="764486"/>
          </a:xfrm>
          <a:prstGeom prst="rect">
            <a:avLst/>
          </a:prstGeom>
        </p:spPr>
      </p:pic>
      <p:graphicFrame>
        <p:nvGraphicFramePr>
          <p:cNvPr id="4" name="Table 3">
            <a:extLst>
              <a:ext uri="{FF2B5EF4-FFF2-40B4-BE49-F238E27FC236}">
                <a16:creationId xmlns:a16="http://schemas.microsoft.com/office/drawing/2014/main" id="{A7EDAEF1-147A-8EAB-6CA4-567404C4E5D2}"/>
              </a:ext>
            </a:extLst>
          </p:cNvPr>
          <p:cNvGraphicFramePr>
            <a:graphicFrameLocks noGrp="1"/>
          </p:cNvGraphicFramePr>
          <p:nvPr>
            <p:extLst>
              <p:ext uri="{D42A27DB-BD31-4B8C-83A1-F6EECF244321}">
                <p14:modId xmlns:p14="http://schemas.microsoft.com/office/powerpoint/2010/main" val="3203872101"/>
              </p:ext>
            </p:extLst>
          </p:nvPr>
        </p:nvGraphicFramePr>
        <p:xfrm>
          <a:off x="952700" y="680313"/>
          <a:ext cx="10285752" cy="37084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mn-lt"/>
                          <a:ea typeface="+mn-ea"/>
                          <a:cs typeface="+mn-cs"/>
                        </a:rPr>
                        <a:t> </a:t>
                      </a:r>
                      <a:r>
                        <a:rPr kumimoji="0" lang="en-US" sz="1600" b="0" i="0" u="none" strike="noStrike" kern="1200" cap="none" spc="0" normalizeH="0" baseline="0" noProof="0" dirty="0">
                          <a:ln>
                            <a:noFill/>
                          </a:ln>
                          <a:solidFill>
                            <a:srgbClr val="000000"/>
                          </a:solidFill>
                          <a:effectLst/>
                          <a:uLnTx/>
                          <a:uFillTx/>
                          <a:latin typeface="+mn-lt"/>
                          <a:ea typeface="+mn-ea"/>
                          <a:cs typeface="+mn-cs"/>
                        </a:rPr>
                        <a:t>Ansys Maxwell®, an advanced electromagnetic field solver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
        <p:nvSpPr>
          <p:cNvPr id="12" name="Content Placeholder 3">
            <a:extLst>
              <a:ext uri="{FF2B5EF4-FFF2-40B4-BE49-F238E27FC236}">
                <a16:creationId xmlns:a16="http://schemas.microsoft.com/office/drawing/2014/main" id="{B6930DF3-246F-D652-02DA-501C6E221005}"/>
              </a:ext>
            </a:extLst>
          </p:cNvPr>
          <p:cNvSpPr txBox="1">
            <a:spLocks/>
          </p:cNvSpPr>
          <p:nvPr/>
        </p:nvSpPr>
        <p:spPr bwMode="auto">
          <a:xfrm>
            <a:off x="6172200" y="4876800"/>
            <a:ext cx="5066251" cy="12816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latin typeface="Calibri" panose="020F0502020204030204"/>
                <a:ea typeface="+mn-ea"/>
                <a:cs typeface="+mn-cs"/>
              </a:rPr>
              <a:t>Built-in Assessment</a:t>
            </a:r>
            <a:endParaRPr kumimoji="0" lang="en-GB" sz="1600" b="1" i="0" u="none" strike="noStrike" kern="0" cap="none" spc="0" normalizeH="0" baseline="0" noProof="0">
              <a:ln>
                <a:noFill/>
              </a:ln>
              <a:solidFill>
                <a:srgbClr val="0C0C0C"/>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endParaRPr kumimoji="0" lang="en-GB" sz="600" b="0" i="0" u="none" strike="noStrike" kern="1200" cap="none" spc="0" normalizeH="0" baseline="0" noProof="0">
              <a:ln>
                <a:noFill/>
              </a:ln>
              <a:solidFill>
                <a:srgbClr val="000000"/>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rPr>
              <a:t>Simulation instructions</a:t>
            </a: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rPr>
              <a:t>Exercises</a:t>
            </a: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endParaRPr kumimoji="0" lang="en-GB" sz="6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4" name="Graphic 13" descr="Programmer male with solid fill">
            <a:extLst>
              <a:ext uri="{FF2B5EF4-FFF2-40B4-BE49-F238E27FC236}">
                <a16:creationId xmlns:a16="http://schemas.microsoft.com/office/drawing/2014/main" id="{4E1C259B-4978-0838-E79C-3BD4C0598A5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247919" y="5270859"/>
            <a:ext cx="468000" cy="468000"/>
          </a:xfrm>
          <a:prstGeom prst="rect">
            <a:avLst/>
          </a:prstGeom>
        </p:spPr>
      </p:pic>
      <p:pic>
        <p:nvPicPr>
          <p:cNvPr id="15" name="Graphic 14" descr="Playbook with solid fill">
            <a:extLst>
              <a:ext uri="{FF2B5EF4-FFF2-40B4-BE49-F238E27FC236}">
                <a16:creationId xmlns:a16="http://schemas.microsoft.com/office/drawing/2014/main" id="{DA391D0D-B76C-B8B6-833A-808223C7855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850693" y="5270859"/>
            <a:ext cx="468000" cy="468000"/>
          </a:xfrm>
          <a:prstGeom prst="rect">
            <a:avLst/>
          </a:prstGeom>
        </p:spPr>
      </p:pic>
    </p:spTree>
    <p:extLst>
      <p:ext uri="{BB962C8B-B14F-4D97-AF65-F5344CB8AC3E}">
        <p14:creationId xmlns:p14="http://schemas.microsoft.com/office/powerpoint/2010/main" val="3017724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86A1FC2-2E91-911A-AB43-113587EE7243}"/>
              </a:ext>
            </a:extLst>
          </p:cNvPr>
          <p:cNvSpPr>
            <a:spLocks noGrp="1"/>
          </p:cNvSpPr>
          <p:nvPr>
            <p:ph type="sldNum" sz="quarter" idx="11"/>
          </p:nvPr>
        </p:nvSpPr>
        <p:spPr/>
        <p:txBody>
          <a:bodyPr/>
          <a:lstStyle/>
          <a:p>
            <a:fld id="{F0D23093-2AB0-F74C-B865-1A12A15B650E}" type="slidenum">
              <a:rPr lang="en-US" smtClean="0"/>
              <a:pPr/>
              <a:t>3</a:t>
            </a:fld>
            <a:endParaRPr lang="en-US"/>
          </a:p>
        </p:txBody>
      </p:sp>
      <p:sp>
        <p:nvSpPr>
          <p:cNvPr id="3" name="Title 2">
            <a:extLst>
              <a:ext uri="{FF2B5EF4-FFF2-40B4-BE49-F238E27FC236}">
                <a16:creationId xmlns:a16="http://schemas.microsoft.com/office/drawing/2014/main" id="{67515874-87E5-969F-6D92-D6184B5CEE13}"/>
              </a:ext>
            </a:extLst>
          </p:cNvPr>
          <p:cNvSpPr>
            <a:spLocks noGrp="1"/>
          </p:cNvSpPr>
          <p:nvPr>
            <p:ph type="title"/>
          </p:nvPr>
        </p:nvSpPr>
        <p:spPr/>
        <p:txBody>
          <a:bodyPr/>
          <a:lstStyle/>
          <a:p>
            <a:r>
              <a:rPr lang="en-US" dirty="0"/>
              <a:t>Resource purpose</a:t>
            </a:r>
          </a:p>
        </p:txBody>
      </p:sp>
      <p:sp>
        <p:nvSpPr>
          <p:cNvPr id="4" name="Text Placeholder 3">
            <a:extLst>
              <a:ext uri="{FF2B5EF4-FFF2-40B4-BE49-F238E27FC236}">
                <a16:creationId xmlns:a16="http://schemas.microsoft.com/office/drawing/2014/main" id="{8B7D0753-B8CF-B4F9-5ED3-2FE3F2296322}"/>
              </a:ext>
            </a:extLst>
          </p:cNvPr>
          <p:cNvSpPr>
            <a:spLocks noGrp="1"/>
          </p:cNvSpPr>
          <p:nvPr>
            <p:ph type="body" sz="quarter" idx="13"/>
          </p:nvPr>
        </p:nvSpPr>
        <p:spPr/>
        <p:txBody>
          <a:bodyPr>
            <a:normAutofit/>
          </a:bodyPr>
          <a:lstStyle/>
          <a:p>
            <a:pPr marL="0" indent="0">
              <a:buNone/>
            </a:pPr>
            <a:r>
              <a:rPr lang="en-GB" sz="1800" dirty="0"/>
              <a:t>This </a:t>
            </a:r>
            <a:r>
              <a:rPr lang="en-GB" sz="1800" b="1" dirty="0"/>
              <a:t>Ansys Maxwell software educational resource</a:t>
            </a:r>
            <a:r>
              <a:rPr lang="en-GB" sz="1800" dirty="0"/>
              <a:t> was developed to meet the following objectives:</a:t>
            </a:r>
          </a:p>
          <a:p>
            <a:pPr lvl="0"/>
            <a:r>
              <a:rPr lang="en-GB" sz="1600" dirty="0"/>
              <a:t>Familiarize the reader with </a:t>
            </a:r>
            <a:r>
              <a:rPr lang="en-GB" sz="1600" b="1" dirty="0"/>
              <a:t>3D Design, Material Assignment and Magnetostatic, Transient analysis </a:t>
            </a:r>
            <a:r>
              <a:rPr lang="en-GB" sz="1600" dirty="0"/>
              <a:t>in Ansys Maxwell software. This is achieved through:  </a:t>
            </a:r>
          </a:p>
          <a:p>
            <a:pPr marL="0" lvl="0" indent="0">
              <a:buNone/>
            </a:pPr>
            <a:r>
              <a:rPr lang="en-GB" sz="1600" dirty="0"/>
              <a:t>	1) A step-by-step analytical tutorial.</a:t>
            </a:r>
          </a:p>
          <a:p>
            <a:pPr marL="0" lvl="0" indent="0">
              <a:buNone/>
            </a:pPr>
            <a:r>
              <a:rPr lang="en-GB" sz="1600" dirty="0"/>
              <a:t>	2) Practice exercises.</a:t>
            </a:r>
          </a:p>
          <a:p>
            <a:pPr lvl="0"/>
            <a:r>
              <a:rPr lang="en-GB" sz="1600" b="1" dirty="0"/>
              <a:t>Provide a brief yet analytical presentation of the theory behind EMF (Electromotive Force)</a:t>
            </a:r>
            <a:r>
              <a:rPr lang="en-GB" sz="1600" dirty="0"/>
              <a:t> through a dedicated theory presentation.</a:t>
            </a:r>
          </a:p>
          <a:p>
            <a:pPr lvl="0"/>
            <a:r>
              <a:rPr lang="en-GB" sz="1600" b="1" dirty="0"/>
              <a:t>Validate and enhance the reader’s theoretical understanding </a:t>
            </a:r>
            <a:r>
              <a:rPr lang="en-GB" sz="1600" dirty="0"/>
              <a:t>by replicating a classic textbook example and allow experimentation with multiple variations of the same design.</a:t>
            </a:r>
          </a:p>
          <a:p>
            <a:pPr>
              <a:buFont typeface="Wingdings" panose="05000000000000000000" pitchFamily="2" charset="2"/>
              <a:buChar char="v"/>
            </a:pPr>
            <a:r>
              <a:rPr lang="en-GB" sz="1600" b="1" dirty="0"/>
              <a:t>Understanding theory is crucial</a:t>
            </a:r>
            <a:r>
              <a:rPr lang="en-GB" sz="1600" dirty="0"/>
              <a:t> — it allows junior engineers to build strong foundations and enhance their expertise. A strong grasp of the fundamentals is key to tackling complex designs and addressing the toughest engineering challenges.</a:t>
            </a:r>
          </a:p>
          <a:p>
            <a:pPr lvl="0"/>
            <a:endParaRPr lang="en-GB" sz="1600" dirty="0"/>
          </a:p>
          <a:p>
            <a:endParaRPr lang="en-GB" sz="1800" dirty="0"/>
          </a:p>
        </p:txBody>
      </p:sp>
      <p:sp>
        <p:nvSpPr>
          <p:cNvPr id="6" name="TextBox 5">
            <a:extLst>
              <a:ext uri="{FF2B5EF4-FFF2-40B4-BE49-F238E27FC236}">
                <a16:creationId xmlns:a16="http://schemas.microsoft.com/office/drawing/2014/main" id="{BB5E9C0D-F7BF-806F-1C9C-35C22E276211}"/>
              </a:ext>
            </a:extLst>
          </p:cNvPr>
          <p:cNvSpPr txBox="1"/>
          <p:nvPr/>
        </p:nvSpPr>
        <p:spPr>
          <a:xfrm>
            <a:off x="866274" y="5245584"/>
            <a:ext cx="10716124" cy="738664"/>
          </a:xfrm>
          <a:prstGeom prst="rect">
            <a:avLst/>
          </a:prstGeom>
          <a:noFill/>
        </p:spPr>
        <p:txBody>
          <a:bodyPr wrap="square">
            <a:spAutoFit/>
          </a:bodyPr>
          <a:lstStyle/>
          <a:p>
            <a:r>
              <a:rPr lang="en-GB" sz="1400" b="1" dirty="0"/>
              <a:t>Disclaimer</a:t>
            </a:r>
            <a:endParaRPr lang="en-GB" sz="1400" dirty="0"/>
          </a:p>
          <a:p>
            <a:r>
              <a:rPr lang="en-GB" sz="1400" b="1" dirty="0"/>
              <a:t>This is a concept design</a:t>
            </a:r>
            <a:r>
              <a:rPr lang="en-GB" sz="1400" dirty="0"/>
              <a:t> developed to meet the above conditions. </a:t>
            </a:r>
            <a:r>
              <a:rPr lang="en-GB" sz="1400" b="1" dirty="0"/>
              <a:t>It is not a real-world application engineering design</a:t>
            </a:r>
            <a:r>
              <a:rPr lang="en-GB" sz="1400" dirty="0"/>
              <a:t> and must not be confused with or compared to one.</a:t>
            </a:r>
          </a:p>
        </p:txBody>
      </p:sp>
    </p:spTree>
    <p:extLst>
      <p:ext uri="{BB962C8B-B14F-4D97-AF65-F5344CB8AC3E}">
        <p14:creationId xmlns:p14="http://schemas.microsoft.com/office/powerpoint/2010/main" val="2534552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A0B198-CBEE-6F11-7E87-C8EDB345618A}"/>
              </a:ext>
            </a:extLst>
          </p:cNvPr>
          <p:cNvSpPr>
            <a:spLocks noGrp="1"/>
          </p:cNvSpPr>
          <p:nvPr>
            <p:ph type="sldNum" sz="quarter" idx="11"/>
          </p:nvPr>
        </p:nvSpPr>
        <p:spPr/>
        <p:txBody>
          <a:bodyPr/>
          <a:lstStyle/>
          <a:p>
            <a:fld id="{F0D23093-2AB0-F74C-B865-1A12A15B650E}" type="slidenum">
              <a:rPr lang="en-US" smtClean="0"/>
              <a:pPr/>
              <a:t>4</a:t>
            </a:fld>
            <a:endParaRPr lang="en-US"/>
          </a:p>
        </p:txBody>
      </p:sp>
      <p:sp>
        <p:nvSpPr>
          <p:cNvPr id="3" name="Title 2">
            <a:extLst>
              <a:ext uri="{FF2B5EF4-FFF2-40B4-BE49-F238E27FC236}">
                <a16:creationId xmlns:a16="http://schemas.microsoft.com/office/drawing/2014/main" id="{E44703B8-D425-802D-E571-E5A7A476CC90}"/>
              </a:ext>
            </a:extLst>
          </p:cNvPr>
          <p:cNvSpPr>
            <a:spLocks noGrp="1"/>
          </p:cNvSpPr>
          <p:nvPr>
            <p:ph type="title"/>
          </p:nvPr>
        </p:nvSpPr>
        <p:spPr/>
        <p:txBody>
          <a:bodyPr/>
          <a:lstStyle/>
          <a:p>
            <a:r>
              <a:rPr lang="en-US"/>
              <a:t>Outline</a:t>
            </a:r>
          </a:p>
        </p:txBody>
      </p:sp>
      <p:sp>
        <p:nvSpPr>
          <p:cNvPr id="4" name="Text Placeholder 3">
            <a:extLst>
              <a:ext uri="{FF2B5EF4-FFF2-40B4-BE49-F238E27FC236}">
                <a16:creationId xmlns:a16="http://schemas.microsoft.com/office/drawing/2014/main" id="{808F7832-765A-825C-1EA7-7EF9123840FD}"/>
              </a:ext>
            </a:extLst>
          </p:cNvPr>
          <p:cNvSpPr>
            <a:spLocks noGrp="1"/>
          </p:cNvSpPr>
          <p:nvPr>
            <p:ph type="body" sz="quarter" idx="13"/>
          </p:nvPr>
        </p:nvSpPr>
        <p:spPr/>
        <p:txBody>
          <a:bodyPr/>
          <a:lstStyle/>
          <a:p>
            <a:r>
              <a:rPr lang="en-US" dirty="0"/>
              <a:t>This presentation</a:t>
            </a:r>
          </a:p>
          <a:p>
            <a:pPr lvl="1"/>
            <a:r>
              <a:rPr lang="en-US" dirty="0"/>
              <a:t>What is Electromotive Force (EMF)</a:t>
            </a:r>
          </a:p>
          <a:p>
            <a:pPr lvl="1"/>
            <a:r>
              <a:rPr lang="en-US" dirty="0"/>
              <a:t>Motional EMF </a:t>
            </a:r>
          </a:p>
          <a:p>
            <a:pPr lvl="1"/>
            <a:r>
              <a:rPr lang="en-US" dirty="0"/>
              <a:t>Induced magnetic/electric fields concepts</a:t>
            </a:r>
          </a:p>
          <a:p>
            <a:pPr lvl="1"/>
            <a:r>
              <a:rPr lang="en-US" dirty="0"/>
              <a:t>EMF Calculation</a:t>
            </a:r>
          </a:p>
          <a:p>
            <a:r>
              <a:rPr lang="en-US" dirty="0"/>
              <a:t>Next presentations</a:t>
            </a:r>
          </a:p>
          <a:p>
            <a:pPr lvl="1"/>
            <a:r>
              <a:rPr lang="en-US" dirty="0"/>
              <a:t>How to create a motional EMF setup in Ansys Maxwell software</a:t>
            </a:r>
          </a:p>
          <a:p>
            <a:pPr lvl="1"/>
            <a:r>
              <a:rPr lang="en-US" dirty="0"/>
              <a:t>How to solve the setup and study the fields</a:t>
            </a:r>
          </a:p>
          <a:p>
            <a:pPr lvl="1"/>
            <a:r>
              <a:rPr lang="en-US" dirty="0"/>
              <a:t>How to solve the setup and study EMF</a:t>
            </a:r>
          </a:p>
        </p:txBody>
      </p:sp>
    </p:spTree>
    <p:extLst>
      <p:ext uri="{BB962C8B-B14F-4D97-AF65-F5344CB8AC3E}">
        <p14:creationId xmlns:p14="http://schemas.microsoft.com/office/powerpoint/2010/main" val="3035279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D2DAB-943A-745C-C4F0-AF9311A8D4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E7F295-A374-3D95-D656-D4B742CC09AF}"/>
              </a:ext>
            </a:extLst>
          </p:cNvPr>
          <p:cNvSpPr>
            <a:spLocks noGrp="1"/>
          </p:cNvSpPr>
          <p:nvPr>
            <p:ph type="title"/>
          </p:nvPr>
        </p:nvSpPr>
        <p:spPr/>
        <p:txBody>
          <a:bodyPr/>
          <a:lstStyle/>
          <a:p>
            <a:r>
              <a:rPr lang="en-GB"/>
              <a:t>Basic Theory Glossary</a:t>
            </a:r>
            <a:endParaRPr lang="en-US"/>
          </a:p>
        </p:txBody>
      </p:sp>
      <p:sp>
        <p:nvSpPr>
          <p:cNvPr id="5" name="AutoShape 2" descr="{\displaystyle \mathbf {J} }">
            <a:extLst>
              <a:ext uri="{FF2B5EF4-FFF2-40B4-BE49-F238E27FC236}">
                <a16:creationId xmlns:a16="http://schemas.microsoft.com/office/drawing/2014/main" id="{2CE2B01F-271A-9326-04A1-2FC83708B317}"/>
              </a:ext>
            </a:extLst>
          </p:cNvPr>
          <p:cNvSpPr>
            <a:spLocks noChangeAspect="1" noChangeArrowheads="1"/>
          </p:cNvSpPr>
          <p:nvPr/>
        </p:nvSpPr>
        <p:spPr bwMode="auto">
          <a:xfrm>
            <a:off x="4633913"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mc:AlternateContent xmlns:mc="http://schemas.openxmlformats.org/markup-compatibility/2006" xmlns:a14="http://schemas.microsoft.com/office/drawing/2010/main">
        <mc:Choice Requires="a14">
          <p:graphicFrame>
            <p:nvGraphicFramePr>
              <p:cNvPr id="13" name="Table 12">
                <a:extLst>
                  <a:ext uri="{FF2B5EF4-FFF2-40B4-BE49-F238E27FC236}">
                    <a16:creationId xmlns:a16="http://schemas.microsoft.com/office/drawing/2014/main" id="{A88FBEEC-AC6C-ABF9-A137-49D74A3ADC9B}"/>
                  </a:ext>
                </a:extLst>
              </p:cNvPr>
              <p:cNvGraphicFramePr>
                <a:graphicFrameLocks noGrp="1"/>
              </p:cNvGraphicFramePr>
              <p:nvPr/>
            </p:nvGraphicFramePr>
            <p:xfrm>
              <a:off x="628850" y="908720"/>
              <a:ext cx="10513168" cy="4731238"/>
            </p:xfrm>
            <a:graphic>
              <a:graphicData uri="http://schemas.openxmlformats.org/drawingml/2006/table">
                <a:tbl>
                  <a:tblPr firstRow="1" bandRow="1">
                    <a:tableStyleId>{FABFCF23-3B69-468F-B69F-88F6DE6A72F2}</a:tableStyleId>
                  </a:tblPr>
                  <a:tblGrid>
                    <a:gridCol w="2956828">
                      <a:extLst>
                        <a:ext uri="{9D8B030D-6E8A-4147-A177-3AD203B41FA5}">
                          <a16:colId xmlns:a16="http://schemas.microsoft.com/office/drawing/2014/main" val="2355485269"/>
                        </a:ext>
                      </a:extLst>
                    </a:gridCol>
                    <a:gridCol w="4080912">
                      <a:extLst>
                        <a:ext uri="{9D8B030D-6E8A-4147-A177-3AD203B41FA5}">
                          <a16:colId xmlns:a16="http://schemas.microsoft.com/office/drawing/2014/main" val="4121532061"/>
                        </a:ext>
                      </a:extLst>
                    </a:gridCol>
                    <a:gridCol w="1243180">
                      <a:extLst>
                        <a:ext uri="{9D8B030D-6E8A-4147-A177-3AD203B41FA5}">
                          <a16:colId xmlns:a16="http://schemas.microsoft.com/office/drawing/2014/main" val="1006434709"/>
                        </a:ext>
                      </a:extLst>
                    </a:gridCol>
                    <a:gridCol w="2232248">
                      <a:extLst>
                        <a:ext uri="{9D8B030D-6E8A-4147-A177-3AD203B41FA5}">
                          <a16:colId xmlns:a16="http://schemas.microsoft.com/office/drawing/2014/main" val="2640134336"/>
                        </a:ext>
                      </a:extLst>
                    </a:gridCol>
                  </a:tblGrid>
                  <a:tr h="385488">
                    <a:tc>
                      <a:txBody>
                        <a:bodyPr/>
                        <a:lstStyle/>
                        <a:p>
                          <a:pPr algn="ctr"/>
                          <a:r>
                            <a:rPr lang="en-GB" sz="1500" b="1"/>
                            <a:t>Symbol</a:t>
                          </a:r>
                        </a:p>
                      </a:txBody>
                      <a:tcPr anchor="ctr"/>
                    </a:tc>
                    <a:tc>
                      <a:txBody>
                        <a:bodyPr/>
                        <a:lstStyle/>
                        <a:p>
                          <a:pPr algn="ctr"/>
                          <a:r>
                            <a:rPr lang="en-GB" sz="1500" b="1" dirty="0"/>
                            <a:t>Meaning</a:t>
                          </a:r>
                        </a:p>
                      </a:txBody>
                      <a:tcPr anchor="ctr"/>
                    </a:tc>
                    <a:tc>
                      <a:txBody>
                        <a:bodyPr/>
                        <a:lstStyle/>
                        <a:p>
                          <a:pPr algn="ctr"/>
                          <a:r>
                            <a:rPr lang="en-GB" sz="1500" b="1"/>
                            <a:t>Unit</a:t>
                          </a:r>
                        </a:p>
                      </a:txBody>
                      <a:tcPr anchor="ctr"/>
                    </a:tc>
                    <a:tc>
                      <a:txBody>
                        <a:bodyPr/>
                        <a:lstStyle/>
                        <a:p>
                          <a:pPr algn="ctr"/>
                          <a:r>
                            <a:rPr lang="en-GB" sz="1500" b="1"/>
                            <a:t>Vector/Scalar</a:t>
                          </a:r>
                        </a:p>
                      </a:txBody>
                      <a:tcPr anchor="ctr"/>
                    </a:tc>
                    <a:extLst>
                      <a:ext uri="{0D108BD9-81ED-4DB2-BD59-A6C34878D82A}">
                        <a16:rowId xmlns:a16="http://schemas.microsoft.com/office/drawing/2014/main" val="673170865"/>
                      </a:ext>
                    </a:extLst>
                  </a:tr>
                  <a:tr h="434595">
                    <a:tc>
                      <a:txBody>
                        <a:bodyPr/>
                        <a:lstStyle/>
                        <a:p>
                          <a:pPr algn="ctr"/>
                          <a14:m>
                            <m:oMathPara xmlns:m="http://schemas.openxmlformats.org/officeDocument/2006/math">
                              <m:oMathParaPr>
                                <m:jc m:val="centerGroup"/>
                              </m:oMathParaPr>
                              <m:oMath xmlns:m="http://schemas.openxmlformats.org/officeDocument/2006/math">
                                <m:acc>
                                  <m:accPr>
                                    <m:chr m:val="⃗"/>
                                    <m:ctrlPr>
                                      <a:rPr lang="en-GB" sz="1500" b="0" i="1" smtClean="0">
                                        <a:latin typeface="Cambria Math" panose="02040503050406030204" pitchFamily="18" charset="0"/>
                                        <a:ea typeface="Cambria Math" panose="02040503050406030204" pitchFamily="18" charset="0"/>
                                      </a:rPr>
                                    </m:ctrlPr>
                                  </m:accPr>
                                  <m:e>
                                    <m:sSub>
                                      <m:sSubPr>
                                        <m:ctrlPr>
                                          <a:rPr lang="en-US" sz="1500" b="0" i="1" smtClean="0">
                                            <a:latin typeface="Cambria Math" panose="02040503050406030204" pitchFamily="18" charset="0"/>
                                          </a:rPr>
                                        </m:ctrlPr>
                                      </m:sSubPr>
                                      <m:e>
                                        <m:r>
                                          <a:rPr lang="en-US" sz="1500" b="0" i="1" smtClean="0">
                                            <a:latin typeface="Cambria Math" panose="02040503050406030204" pitchFamily="18" charset="0"/>
                                          </a:rPr>
                                          <m:t>𝑓</m:t>
                                        </m:r>
                                      </m:e>
                                      <m:sub>
                                        <m:r>
                                          <a:rPr lang="en-GB" sz="1500" b="0" i="1" smtClean="0">
                                            <a:latin typeface="Cambria Math" panose="02040503050406030204" pitchFamily="18" charset="0"/>
                                          </a:rPr>
                                          <m:t>𝑠</m:t>
                                        </m:r>
                                      </m:sub>
                                    </m:sSub>
                                  </m:e>
                                </m:acc>
                              </m:oMath>
                            </m:oMathPara>
                          </a14:m>
                          <a:endParaRPr lang="en-GB" sz="1500" b="0" i="1" dirty="0"/>
                        </a:p>
                      </a:txBody>
                      <a:tcPr anchor="ctr"/>
                    </a:tc>
                    <a:tc>
                      <a:txBody>
                        <a:bodyPr/>
                        <a:lstStyle/>
                        <a:p>
                          <a:pPr algn="ctr"/>
                          <a:r>
                            <a:rPr lang="en-US" sz="1500"/>
                            <a:t>The force of the source per unit charge </a:t>
                          </a:r>
                          <a:endParaRPr lang="en-GB" sz="150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GB" sz="1500" b="0" i="1" smtClean="0">
                                        <a:latin typeface="Cambria Math" panose="02040503050406030204" pitchFamily="18" charset="0"/>
                                      </a:rPr>
                                    </m:ctrlPr>
                                  </m:fPr>
                                  <m:num>
                                    <m:r>
                                      <a:rPr lang="en-GB" sz="1500" b="0" smtClean="0">
                                        <a:latin typeface="Cambria Math" panose="02040503050406030204" pitchFamily="18" charset="0"/>
                                      </a:rPr>
                                      <m:t>𝑁</m:t>
                                    </m:r>
                                  </m:num>
                                  <m:den>
                                    <m:r>
                                      <a:rPr lang="en-GB" sz="1500" b="0" smtClean="0">
                                        <a:latin typeface="Cambria Math" panose="02040503050406030204" pitchFamily="18" charset="0"/>
                                      </a:rPr>
                                      <m:t>𝐶</m:t>
                                    </m:r>
                                  </m:den>
                                </m:f>
                              </m:oMath>
                            </m:oMathPara>
                          </a14:m>
                          <a:endParaRPr lang="en-GB" sz="150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a:t>Vector</a:t>
                          </a:r>
                        </a:p>
                      </a:txBody>
                      <a:tcPr anchor="ctr"/>
                    </a:tc>
                    <a:extLst>
                      <a:ext uri="{0D108BD9-81ED-4DB2-BD59-A6C34878D82A}">
                        <a16:rowId xmlns:a16="http://schemas.microsoft.com/office/drawing/2014/main" val="3407452709"/>
                      </a:ext>
                    </a:extLst>
                  </a:tr>
                  <a:tr h="434595">
                    <a:tc>
                      <a:txBody>
                        <a:bodyPr/>
                        <a:lstStyle/>
                        <a:p>
                          <a:pPr algn="ctr"/>
                          <a14:m>
                            <m:oMathPara xmlns:m="http://schemas.openxmlformats.org/officeDocument/2006/math">
                              <m:oMathParaPr>
                                <m:jc m:val="centerGroup"/>
                              </m:oMathParaPr>
                              <m:oMath xmlns:m="http://schemas.openxmlformats.org/officeDocument/2006/math">
                                <m:acc>
                                  <m:accPr>
                                    <m:chr m:val="⃗"/>
                                    <m:ctrlPr>
                                      <a:rPr lang="en-GB" sz="1500" b="0" i="1" smtClean="0">
                                        <a:latin typeface="Cambria Math" panose="02040503050406030204" pitchFamily="18" charset="0"/>
                                        <a:ea typeface="Cambria Math" panose="02040503050406030204" pitchFamily="18" charset="0"/>
                                      </a:rPr>
                                    </m:ctrlPr>
                                  </m:accPr>
                                  <m:e>
                                    <m:r>
                                      <a:rPr lang="en-GB" sz="1500" b="0" i="1" smtClean="0">
                                        <a:latin typeface="Cambria Math" panose="02040503050406030204" pitchFamily="18" charset="0"/>
                                        <a:ea typeface="Cambria Math" panose="02040503050406030204" pitchFamily="18" charset="0"/>
                                      </a:rPr>
                                      <m:t>𝑓</m:t>
                                    </m:r>
                                  </m:e>
                                </m:acc>
                              </m:oMath>
                            </m:oMathPara>
                          </a14:m>
                          <a:endParaRPr lang="en-GB" sz="1500" b="0" i="1" dirty="0"/>
                        </a:p>
                      </a:txBody>
                      <a:tcPr anchor="ctr"/>
                    </a:tc>
                    <a:tc>
                      <a:txBody>
                        <a:bodyPr/>
                        <a:lstStyle/>
                        <a:p>
                          <a:pPr algn="ctr"/>
                          <a:r>
                            <a:rPr lang="en-GB" sz="1500"/>
                            <a:t>Total force per unit charge in the wire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GB" sz="1500" b="0" i="1" smtClean="0">
                                        <a:latin typeface="Cambria Math" panose="02040503050406030204" pitchFamily="18" charset="0"/>
                                      </a:rPr>
                                    </m:ctrlPr>
                                  </m:fPr>
                                  <m:num>
                                    <m:r>
                                      <a:rPr lang="en-GB" sz="1500" b="0" smtClean="0">
                                        <a:latin typeface="Cambria Math" panose="02040503050406030204" pitchFamily="18" charset="0"/>
                                      </a:rPr>
                                      <m:t>𝑁</m:t>
                                    </m:r>
                                  </m:num>
                                  <m:den>
                                    <m:r>
                                      <a:rPr lang="en-GB" sz="1500" b="0" smtClean="0">
                                        <a:latin typeface="Cambria Math" panose="02040503050406030204" pitchFamily="18" charset="0"/>
                                      </a:rPr>
                                      <m:t>𝐶</m:t>
                                    </m:r>
                                  </m:den>
                                </m:f>
                              </m:oMath>
                            </m:oMathPara>
                          </a14:m>
                          <a:endParaRPr lang="en-GB" sz="150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a:t>Vector</a:t>
                          </a:r>
                          <a:endParaRPr lang="en-GB" sz="1500"/>
                        </a:p>
                      </a:txBody>
                      <a:tcPr anchor="ctr"/>
                    </a:tc>
                    <a:extLst>
                      <a:ext uri="{0D108BD9-81ED-4DB2-BD59-A6C34878D82A}">
                        <a16:rowId xmlns:a16="http://schemas.microsoft.com/office/drawing/2014/main" val="1189230902"/>
                      </a:ext>
                    </a:extLst>
                  </a:tr>
                  <a:tr h="434595">
                    <a:tc>
                      <a:txBody>
                        <a:bodyPr/>
                        <a:lstStyle/>
                        <a:p>
                          <a:pPr algn="ctr"/>
                          <a14:m>
                            <m:oMathPara xmlns:m="http://schemas.openxmlformats.org/officeDocument/2006/math">
                              <m:oMathParaPr>
                                <m:jc m:val="centerGroup"/>
                              </m:oMathParaPr>
                              <m:oMath xmlns:m="http://schemas.openxmlformats.org/officeDocument/2006/math">
                                <m:acc>
                                  <m:accPr>
                                    <m:chr m:val="⃗"/>
                                    <m:ctrlPr>
                                      <a:rPr lang="en-GB" sz="1500" b="0" i="1" smtClean="0">
                                        <a:latin typeface="Cambria Math" panose="02040503050406030204" pitchFamily="18" charset="0"/>
                                        <a:ea typeface="Cambria Math" panose="02040503050406030204" pitchFamily="18" charset="0"/>
                                      </a:rPr>
                                    </m:ctrlPr>
                                  </m:accPr>
                                  <m:e>
                                    <m:r>
                                      <a:rPr lang="en-GB" sz="1500" b="0" i="1" smtClean="0">
                                        <a:latin typeface="Cambria Math" panose="02040503050406030204" pitchFamily="18" charset="0"/>
                                        <a:ea typeface="Cambria Math" panose="02040503050406030204" pitchFamily="18" charset="0"/>
                                      </a:rPr>
                                      <m:t>𝐸</m:t>
                                    </m:r>
                                  </m:e>
                                </m:acc>
                              </m:oMath>
                            </m:oMathPara>
                          </a14:m>
                          <a:endParaRPr lang="en-GB" sz="1500" b="0" i="1" dirty="0"/>
                        </a:p>
                      </a:txBody>
                      <a:tcPr anchor="ctr"/>
                    </a:tc>
                    <a:tc>
                      <a:txBody>
                        <a:bodyPr/>
                        <a:lstStyle/>
                        <a:p>
                          <a:pPr algn="ctr"/>
                          <a:r>
                            <a:rPr lang="en-GB" sz="1500"/>
                            <a:t>Electric Field (Induced or Static)</a:t>
                          </a:r>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sz="1500" b="0" i="1" smtClean="0">
                                        <a:latin typeface="Cambria Math" panose="02040503050406030204" pitchFamily="18" charset="0"/>
                                      </a:rPr>
                                    </m:ctrlPr>
                                  </m:fPr>
                                  <m:num>
                                    <m:r>
                                      <a:rPr lang="en-GB" sz="1500" b="0" smtClean="0">
                                        <a:latin typeface="Cambria Math" panose="02040503050406030204" pitchFamily="18" charset="0"/>
                                      </a:rPr>
                                      <m:t>𝑁</m:t>
                                    </m:r>
                                  </m:num>
                                  <m:den>
                                    <m:r>
                                      <a:rPr lang="en-GB" sz="1500" b="0" smtClean="0">
                                        <a:latin typeface="Cambria Math" panose="02040503050406030204" pitchFamily="18" charset="0"/>
                                      </a:rPr>
                                      <m:t>𝐶</m:t>
                                    </m:r>
                                  </m:den>
                                </m:f>
                              </m:oMath>
                            </m:oMathPara>
                          </a14:m>
                          <a:endParaRPr lang="en-GB" sz="1500"/>
                        </a:p>
                      </a:txBody>
                      <a:tcPr anchor="ctr"/>
                    </a:tc>
                    <a:tc>
                      <a:txBody>
                        <a:bodyPr/>
                        <a:lstStyle/>
                        <a:p>
                          <a:pPr algn="ctr"/>
                          <a:r>
                            <a:rPr lang="en-GB" sz="1500" b="0"/>
                            <a:t>Vector</a:t>
                          </a:r>
                          <a:endParaRPr lang="en-GB" sz="1500"/>
                        </a:p>
                      </a:txBody>
                      <a:tcPr anchor="ctr"/>
                    </a:tc>
                    <a:extLst>
                      <a:ext uri="{0D108BD9-81ED-4DB2-BD59-A6C34878D82A}">
                        <a16:rowId xmlns:a16="http://schemas.microsoft.com/office/drawing/2014/main" val="2706599971"/>
                      </a:ext>
                    </a:extLst>
                  </a:tr>
                  <a:tr h="292497">
                    <a:tc>
                      <a:txBody>
                        <a:bodyPr/>
                        <a:lstStyle/>
                        <a:p>
                          <a:pPr algn="ctr"/>
                          <a14:m>
                            <m:oMathPara xmlns:m="http://schemas.openxmlformats.org/officeDocument/2006/math">
                              <m:oMathParaPr>
                                <m:jc m:val="centerGroup"/>
                              </m:oMathParaPr>
                              <m:oMath xmlns:m="http://schemas.openxmlformats.org/officeDocument/2006/math">
                                <m:r>
                                  <a:rPr lang="el-GR" sz="1500" b="0" i="1" smtClean="0">
                                    <a:latin typeface="Cambria Math" panose="02040503050406030204" pitchFamily="18" charset="0"/>
                                  </a:rPr>
                                  <m:t>𝜀</m:t>
                                </m:r>
                              </m:oMath>
                            </m:oMathPara>
                          </a14:m>
                          <a:endParaRPr lang="en-GB" sz="1500" b="0" i="1" dirty="0"/>
                        </a:p>
                      </a:txBody>
                      <a:tcPr anchor="ctr"/>
                    </a:tc>
                    <a:tc>
                      <a:txBody>
                        <a:bodyPr/>
                        <a:lstStyle/>
                        <a:p>
                          <a:pPr algn="ctr"/>
                          <a:r>
                            <a:rPr lang="en-GB" sz="1500"/>
                            <a:t>EMF (Electromotive force)</a:t>
                          </a:r>
                        </a:p>
                      </a:txBody>
                      <a:tcPr anchor="ctr"/>
                    </a:tc>
                    <a:tc>
                      <a:txBody>
                        <a:bodyPr/>
                        <a:lstStyle/>
                        <a:p>
                          <a:pPr algn="ctr"/>
                          <a:r>
                            <a:rPr lang="en-GB" sz="1500"/>
                            <a:t>V</a:t>
                          </a:r>
                        </a:p>
                      </a:txBody>
                      <a:tcPr anchor="ctr"/>
                    </a:tc>
                    <a:tc>
                      <a:txBody>
                        <a:bodyPr/>
                        <a:lstStyle/>
                        <a:p>
                          <a:pPr algn="ctr"/>
                          <a:r>
                            <a:rPr lang="en-GB" sz="1500"/>
                            <a:t>Scalar</a:t>
                          </a:r>
                        </a:p>
                      </a:txBody>
                      <a:tcPr anchor="ctr"/>
                    </a:tc>
                    <a:extLst>
                      <a:ext uri="{0D108BD9-81ED-4DB2-BD59-A6C34878D82A}">
                        <a16:rowId xmlns:a16="http://schemas.microsoft.com/office/drawing/2014/main" val="2981375053"/>
                      </a:ext>
                    </a:extLst>
                  </a:tr>
                  <a:tr h="292497">
                    <a:tc>
                      <a:txBody>
                        <a:bodyPr/>
                        <a:lstStyle/>
                        <a:p>
                          <a:pPr algn="ctr"/>
                          <a:r>
                            <a:rPr lang="en-GB" sz="1500" b="0" i="1" dirty="0"/>
                            <a:t>N or S</a:t>
                          </a:r>
                        </a:p>
                      </a:txBody>
                      <a:tcPr anchor="ctr"/>
                    </a:tc>
                    <a:tc>
                      <a:txBody>
                        <a:bodyPr/>
                        <a:lstStyle/>
                        <a:p>
                          <a:pPr algn="ctr"/>
                          <a:r>
                            <a:rPr lang="en-GB" sz="1500"/>
                            <a:t>Represent North or South pole</a:t>
                          </a:r>
                        </a:p>
                      </a:txBody>
                      <a:tcPr anchor="ctr"/>
                    </a:tc>
                    <a:tc>
                      <a:txBody>
                        <a:bodyPr/>
                        <a:lstStyle/>
                        <a:p>
                          <a:pPr algn="ctr"/>
                          <a:r>
                            <a:rPr lang="en-GB" sz="1500"/>
                            <a:t>-</a:t>
                          </a:r>
                        </a:p>
                      </a:txBody>
                      <a:tcPr anchor="ctr"/>
                    </a:tc>
                    <a:tc>
                      <a:txBody>
                        <a:bodyPr/>
                        <a:lstStyle/>
                        <a:p>
                          <a:pPr algn="ctr"/>
                          <a:r>
                            <a:rPr lang="en-GB" sz="1500"/>
                            <a:t>-</a:t>
                          </a:r>
                        </a:p>
                      </a:txBody>
                      <a:tcPr anchor="ctr"/>
                    </a:tc>
                    <a:extLst>
                      <a:ext uri="{0D108BD9-81ED-4DB2-BD59-A6C34878D82A}">
                        <a16:rowId xmlns:a16="http://schemas.microsoft.com/office/drawing/2014/main" val="1978016965"/>
                      </a:ext>
                    </a:extLst>
                  </a:tr>
                  <a:tr h="434595">
                    <a:tc>
                      <a:txBody>
                        <a:bodyPr/>
                        <a:lstStyle/>
                        <a:p>
                          <a:pPr algn="ctr"/>
                          <a14:m>
                            <m:oMathPara xmlns:m="http://schemas.openxmlformats.org/officeDocument/2006/math">
                              <m:oMathParaPr>
                                <m:jc m:val="centerGroup"/>
                              </m:oMathParaPr>
                              <m:oMath xmlns:m="http://schemas.openxmlformats.org/officeDocument/2006/math">
                                <m:acc>
                                  <m:accPr>
                                    <m:chr m:val="⃗"/>
                                    <m:ctrlPr>
                                      <a:rPr lang="en-GB" sz="1500" b="0" i="1" smtClean="0">
                                        <a:latin typeface="Cambria Math" panose="02040503050406030204" pitchFamily="18" charset="0"/>
                                        <a:ea typeface="Cambria Math" panose="02040503050406030204" pitchFamily="18" charset="0"/>
                                      </a:rPr>
                                    </m:ctrlPr>
                                  </m:accPr>
                                  <m:e>
                                    <m:sSub>
                                      <m:sSubPr>
                                        <m:ctrlPr>
                                          <a:rPr lang="en-US" sz="1500" b="0" i="1" smtClean="0">
                                            <a:latin typeface="Cambria Math" panose="02040503050406030204" pitchFamily="18" charset="0"/>
                                          </a:rPr>
                                        </m:ctrlPr>
                                      </m:sSubPr>
                                      <m:e>
                                        <m:r>
                                          <a:rPr lang="en-US" sz="1500" b="0" i="1" smtClean="0">
                                            <a:latin typeface="Cambria Math" panose="02040503050406030204" pitchFamily="18" charset="0"/>
                                          </a:rPr>
                                          <m:t>𝑓</m:t>
                                        </m:r>
                                      </m:e>
                                      <m:sub>
                                        <m:r>
                                          <m:rPr>
                                            <m:sty m:val="p"/>
                                          </m:rPr>
                                          <a:rPr lang="en-GB" sz="1500" b="0" i="0" smtClean="0">
                                            <a:latin typeface="Cambria Math" panose="02040503050406030204" pitchFamily="18" charset="0"/>
                                          </a:rPr>
                                          <m:t>m</m:t>
                                        </m:r>
                                      </m:sub>
                                    </m:sSub>
                                  </m:e>
                                </m:acc>
                              </m:oMath>
                            </m:oMathPara>
                          </a14:m>
                          <a:endParaRPr lang="en-GB" sz="1500" b="0" i="1" dirty="0"/>
                        </a:p>
                      </a:txBody>
                      <a:tcPr anchor="ctr"/>
                    </a:tc>
                    <a:tc>
                      <a:txBody>
                        <a:bodyPr/>
                        <a:lstStyle/>
                        <a:p>
                          <a:pPr algn="ctr"/>
                          <a:r>
                            <a:rPr lang="en-GB" sz="1500" dirty="0"/>
                            <a:t>Magnetic Laplace force</a:t>
                          </a:r>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sz="1500" b="0" i="1" smtClean="0">
                                        <a:latin typeface="Cambria Math" panose="02040503050406030204" pitchFamily="18" charset="0"/>
                                      </a:rPr>
                                    </m:ctrlPr>
                                  </m:fPr>
                                  <m:num>
                                    <m:r>
                                      <a:rPr lang="en-GB" sz="1500" b="0" smtClean="0">
                                        <a:latin typeface="Cambria Math" panose="02040503050406030204" pitchFamily="18" charset="0"/>
                                      </a:rPr>
                                      <m:t>𝑁</m:t>
                                    </m:r>
                                  </m:num>
                                  <m:den>
                                    <m:r>
                                      <a:rPr lang="en-GB" sz="1500" b="0" smtClean="0">
                                        <a:latin typeface="Cambria Math" panose="02040503050406030204" pitchFamily="18" charset="0"/>
                                      </a:rPr>
                                      <m:t>𝐶</m:t>
                                    </m:r>
                                  </m:den>
                                </m:f>
                              </m:oMath>
                            </m:oMathPara>
                          </a14:m>
                          <a:endParaRPr lang="en-GB" sz="1500"/>
                        </a:p>
                      </a:txBody>
                      <a:tcPr anchor="ctr"/>
                    </a:tc>
                    <a:tc>
                      <a:txBody>
                        <a:bodyPr/>
                        <a:lstStyle/>
                        <a:p>
                          <a:pPr algn="ctr"/>
                          <a:r>
                            <a:rPr lang="en-GB" sz="1500" b="0"/>
                            <a:t>Vector</a:t>
                          </a:r>
                          <a:endParaRPr lang="en-GB" sz="1500"/>
                        </a:p>
                      </a:txBody>
                      <a:tcPr anchor="ctr"/>
                    </a:tc>
                    <a:extLst>
                      <a:ext uri="{0D108BD9-81ED-4DB2-BD59-A6C34878D82A}">
                        <a16:rowId xmlns:a16="http://schemas.microsoft.com/office/drawing/2014/main" val="1350173795"/>
                      </a:ext>
                    </a:extLst>
                  </a:tr>
                  <a:tr h="292497">
                    <a:tc>
                      <a:txBody>
                        <a:bodyPr/>
                        <a:lstStyle/>
                        <a:p>
                          <a:pPr algn="ctr"/>
                          <a14:m>
                            <m:oMathPara xmlns:m="http://schemas.openxmlformats.org/officeDocument/2006/math">
                              <m:oMathParaPr>
                                <m:jc m:val="centerGroup"/>
                              </m:oMathParaPr>
                              <m:oMath xmlns:m="http://schemas.openxmlformats.org/officeDocument/2006/math">
                                <m:acc>
                                  <m:accPr>
                                    <m:chr m:val="⃗"/>
                                    <m:ctrlPr>
                                      <a:rPr lang="en-GB" sz="1500" b="0" i="1" smtClean="0">
                                        <a:latin typeface="Cambria Math" panose="02040503050406030204" pitchFamily="18" charset="0"/>
                                        <a:ea typeface="Cambria Math" panose="02040503050406030204" pitchFamily="18" charset="0"/>
                                      </a:rPr>
                                    </m:ctrlPr>
                                  </m:accPr>
                                  <m:e>
                                    <m:r>
                                      <a:rPr lang="en-GB" sz="1500" b="0" i="1" smtClean="0">
                                        <a:latin typeface="Cambria Math" panose="02040503050406030204" pitchFamily="18" charset="0"/>
                                        <a:ea typeface="Cambria Math" panose="02040503050406030204" pitchFamily="18" charset="0"/>
                                      </a:rPr>
                                      <m:t>𝐵</m:t>
                                    </m:r>
                                  </m:e>
                                </m:acc>
                              </m:oMath>
                            </m:oMathPara>
                          </a14:m>
                          <a:endParaRPr lang="en-GB" sz="1500" b="0" i="1" dirty="0"/>
                        </a:p>
                      </a:txBody>
                      <a:tcPr anchor="ctr"/>
                    </a:tc>
                    <a:tc>
                      <a:txBody>
                        <a:bodyPr/>
                        <a:lstStyle/>
                        <a:p>
                          <a:pPr algn="ctr"/>
                          <a:r>
                            <a:rPr lang="en-GB" sz="1500"/>
                            <a:t>Magnetic field </a:t>
                          </a:r>
                        </a:p>
                      </a:txBody>
                      <a:tcPr anchor="ctr"/>
                    </a:tc>
                    <a:tc>
                      <a:txBody>
                        <a:bodyPr/>
                        <a:lstStyle/>
                        <a:p>
                          <a:pPr algn="ctr"/>
                          <a:r>
                            <a:rPr lang="en-GB" sz="1500"/>
                            <a:t>T</a:t>
                          </a:r>
                        </a:p>
                      </a:txBody>
                      <a:tcPr anchor="ctr"/>
                    </a:tc>
                    <a:tc>
                      <a:txBody>
                        <a:bodyPr/>
                        <a:lstStyle/>
                        <a:p>
                          <a:pPr algn="ctr"/>
                          <a:r>
                            <a:rPr lang="en-GB" sz="1500"/>
                            <a:t>Vector</a:t>
                          </a:r>
                        </a:p>
                      </a:txBody>
                      <a:tcPr anchor="ctr"/>
                    </a:tc>
                    <a:extLst>
                      <a:ext uri="{0D108BD9-81ED-4DB2-BD59-A6C34878D82A}">
                        <a16:rowId xmlns:a16="http://schemas.microsoft.com/office/drawing/2014/main" val="2072056974"/>
                      </a:ext>
                    </a:extLst>
                  </a:tr>
                  <a:tr h="292497">
                    <a:tc>
                      <a:txBody>
                        <a:bodyPr/>
                        <a:lstStyle/>
                        <a:p>
                          <a:pPr algn="ctr"/>
                          <a14:m>
                            <m:oMathPara xmlns:m="http://schemas.openxmlformats.org/officeDocument/2006/math">
                              <m:oMathParaPr>
                                <m:jc m:val="centerGroup"/>
                              </m:oMathParaPr>
                              <m:oMath xmlns:m="http://schemas.openxmlformats.org/officeDocument/2006/math">
                                <m:r>
                                  <a:rPr lang="el-GR" sz="1500" b="0" i="1" smtClean="0">
                                    <a:latin typeface="Cambria Math" panose="02040503050406030204" pitchFamily="18" charset="0"/>
                                  </a:rPr>
                                  <m:t>𝜑</m:t>
                                </m:r>
                              </m:oMath>
                            </m:oMathPara>
                          </a14:m>
                          <a:endParaRPr lang="en-GB" sz="1500" b="0" i="1"/>
                        </a:p>
                      </a:txBody>
                      <a:tcPr anchor="ctr"/>
                    </a:tc>
                    <a:tc>
                      <a:txBody>
                        <a:bodyPr/>
                        <a:lstStyle/>
                        <a:p>
                          <a:pPr algn="ctr"/>
                          <a:r>
                            <a:rPr lang="en-GB" sz="1500"/>
                            <a:t>Magnetic flux</a:t>
                          </a:r>
                        </a:p>
                      </a:txBody>
                      <a:tcPr anchor="ctr"/>
                    </a:tc>
                    <a:tc>
                      <a:txBody>
                        <a:bodyPr/>
                        <a:lstStyle/>
                        <a:p>
                          <a:pPr algn="ctr"/>
                          <a:r>
                            <a:rPr lang="en-GB" sz="1500"/>
                            <a:t>Wb</a:t>
                          </a:r>
                        </a:p>
                      </a:txBody>
                      <a:tcPr anchor="ctr"/>
                    </a:tc>
                    <a:tc>
                      <a:txBody>
                        <a:bodyPr/>
                        <a:lstStyle/>
                        <a:p>
                          <a:pPr algn="ctr"/>
                          <a:r>
                            <a:rPr lang="en-GB" sz="1500"/>
                            <a:t>Scalar</a:t>
                          </a:r>
                        </a:p>
                      </a:txBody>
                      <a:tcPr anchor="ctr"/>
                    </a:tc>
                    <a:extLst>
                      <a:ext uri="{0D108BD9-81ED-4DB2-BD59-A6C34878D82A}">
                        <a16:rowId xmlns:a16="http://schemas.microsoft.com/office/drawing/2014/main" val="3754029722"/>
                      </a:ext>
                    </a:extLst>
                  </a:tr>
                  <a:tr h="2924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GB" sz="1500" b="0" i="1" smtClean="0">
                                    <a:latin typeface="Cambria Math" panose="02040503050406030204" pitchFamily="18" charset="0"/>
                                  </a:rPr>
                                  <m:t>𝑡</m:t>
                                </m:r>
                              </m:oMath>
                            </m:oMathPara>
                          </a14:m>
                          <a:endParaRPr lang="en-GB" sz="1500" b="0" i="1"/>
                        </a:p>
                      </a:txBody>
                      <a:tcPr anchor="ctr"/>
                    </a:tc>
                    <a:tc>
                      <a:txBody>
                        <a:bodyPr/>
                        <a:lstStyle/>
                        <a:p>
                          <a:pPr algn="ctr"/>
                          <a:r>
                            <a:rPr lang="en-GB" sz="1500" dirty="0"/>
                            <a:t>Time</a:t>
                          </a:r>
                        </a:p>
                      </a:txBody>
                      <a:tcPr anchor="ctr"/>
                    </a:tc>
                    <a:tc>
                      <a:txBody>
                        <a:bodyPr/>
                        <a:lstStyle/>
                        <a:p>
                          <a:pPr algn="ctr"/>
                          <a:r>
                            <a:rPr lang="en-GB" sz="1500"/>
                            <a:t>s</a:t>
                          </a:r>
                        </a:p>
                      </a:txBody>
                      <a:tcPr anchor="ctr"/>
                    </a:tc>
                    <a:tc>
                      <a:txBody>
                        <a:bodyPr/>
                        <a:lstStyle/>
                        <a:p>
                          <a:pPr algn="ctr"/>
                          <a:r>
                            <a:rPr lang="en-GB" sz="1500"/>
                            <a:t>Scalar</a:t>
                          </a:r>
                        </a:p>
                      </a:txBody>
                      <a:tcPr anchor="ctr"/>
                    </a:tc>
                    <a:extLst>
                      <a:ext uri="{0D108BD9-81ED-4DB2-BD59-A6C34878D82A}">
                        <a16:rowId xmlns:a16="http://schemas.microsoft.com/office/drawing/2014/main" val="3021854562"/>
                      </a:ext>
                    </a:extLst>
                  </a:tr>
                  <a:tr h="2924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i="1"/>
                            <a:t>w</a:t>
                          </a:r>
                        </a:p>
                      </a:txBody>
                      <a:tcPr anchor="ctr"/>
                    </a:tc>
                    <a:tc>
                      <a:txBody>
                        <a:bodyPr/>
                        <a:lstStyle/>
                        <a:p>
                          <a:pPr algn="ctr"/>
                          <a:r>
                            <a:rPr lang="en-GB" sz="1500"/>
                            <a:t>Rotational frequency</a:t>
                          </a:r>
                        </a:p>
                      </a:txBody>
                      <a:tcPr anchor="ctr"/>
                    </a:tc>
                    <a:tc>
                      <a:txBody>
                        <a:bodyPr/>
                        <a:lstStyle/>
                        <a:p>
                          <a:pPr algn="ctr"/>
                          <a:r>
                            <a:rPr lang="en-GB" sz="1500"/>
                            <a:t>rad/s</a:t>
                          </a:r>
                        </a:p>
                      </a:txBody>
                      <a:tcPr anchor="ctr"/>
                    </a:tc>
                    <a:tc>
                      <a:txBody>
                        <a:bodyPr/>
                        <a:lstStyle/>
                        <a:p>
                          <a:pPr algn="ctr"/>
                          <a:r>
                            <a:rPr lang="en-GB" sz="1500"/>
                            <a:t>Scalar</a:t>
                          </a:r>
                        </a:p>
                      </a:txBody>
                      <a:tcPr anchor="ctr"/>
                    </a:tc>
                    <a:extLst>
                      <a:ext uri="{0D108BD9-81ED-4DB2-BD59-A6C34878D82A}">
                        <a16:rowId xmlns:a16="http://schemas.microsoft.com/office/drawing/2014/main" val="3024797678"/>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lang="en-GB" sz="1500" b="0" i="1" smtClean="0">
                                        <a:latin typeface="Cambria Math" panose="02040503050406030204" pitchFamily="18" charset="0"/>
                                        <a:ea typeface="Cambria Math" panose="02040503050406030204" pitchFamily="18" charset="0"/>
                                      </a:rPr>
                                    </m:ctrlPr>
                                  </m:accPr>
                                  <m:e>
                                    <m:r>
                                      <a:rPr lang="en-GB" sz="1500" b="0" i="1" smtClean="0">
                                        <a:latin typeface="Cambria Math" panose="02040503050406030204" pitchFamily="18" charset="0"/>
                                        <a:ea typeface="Cambria Math" panose="02040503050406030204" pitchFamily="18" charset="0"/>
                                      </a:rPr>
                                      <m:t>𝑣</m:t>
                                    </m:r>
                                  </m:e>
                                </m:acc>
                              </m:oMath>
                            </m:oMathPara>
                          </a14:m>
                          <a:endParaRPr lang="en-GB" sz="1500" b="0" i="1" dirty="0"/>
                        </a:p>
                      </a:txBody>
                      <a:tcPr anchor="ctr"/>
                    </a:tc>
                    <a:tc>
                      <a:txBody>
                        <a:bodyPr/>
                        <a:lstStyle/>
                        <a:p>
                          <a:pPr algn="ctr"/>
                          <a:r>
                            <a:rPr lang="en-GB" sz="1500" dirty="0"/>
                            <a:t>Velocity</a:t>
                          </a:r>
                        </a:p>
                      </a:txBody>
                      <a:tcPr anchor="ctr"/>
                    </a:tc>
                    <a:tc>
                      <a:txBody>
                        <a:bodyPr/>
                        <a:lstStyle/>
                        <a:p>
                          <a:pPr algn="ctr"/>
                          <a:r>
                            <a:rPr lang="en-GB" sz="1500"/>
                            <a:t>m/s</a:t>
                          </a:r>
                        </a:p>
                      </a:txBody>
                      <a:tcPr anchor="ctr"/>
                    </a:tc>
                    <a:tc>
                      <a:txBody>
                        <a:bodyPr/>
                        <a:lstStyle/>
                        <a:p>
                          <a:pPr algn="ctr"/>
                          <a:r>
                            <a:rPr lang="en-GB" sz="1500" dirty="0"/>
                            <a:t>Vector</a:t>
                          </a:r>
                        </a:p>
                      </a:txBody>
                      <a:tcPr anchor="ctr"/>
                    </a:tc>
                    <a:extLst>
                      <a:ext uri="{0D108BD9-81ED-4DB2-BD59-A6C34878D82A}">
                        <a16:rowId xmlns:a16="http://schemas.microsoft.com/office/drawing/2014/main" val="88688966"/>
                      </a:ext>
                    </a:extLst>
                  </a:tr>
                </a:tbl>
              </a:graphicData>
            </a:graphic>
          </p:graphicFrame>
        </mc:Choice>
        <mc:Fallback xmlns="">
          <p:graphicFrame>
            <p:nvGraphicFramePr>
              <p:cNvPr id="13" name="Table 12">
                <a:extLst>
                  <a:ext uri="{FF2B5EF4-FFF2-40B4-BE49-F238E27FC236}">
                    <a16:creationId xmlns:a16="http://schemas.microsoft.com/office/drawing/2014/main" id="{A88FBEEC-AC6C-ABF9-A137-49D74A3ADC9B}"/>
                  </a:ext>
                </a:extLst>
              </p:cNvPr>
              <p:cNvGraphicFramePr>
                <a:graphicFrameLocks noGrp="1"/>
              </p:cNvGraphicFramePr>
              <p:nvPr>
                <p:extLst>
                  <p:ext uri="{D42A27DB-BD31-4B8C-83A1-F6EECF244321}">
                    <p14:modId xmlns:p14="http://schemas.microsoft.com/office/powerpoint/2010/main" val="2335314489"/>
                  </p:ext>
                </p:extLst>
              </p:nvPr>
            </p:nvGraphicFramePr>
            <p:xfrm>
              <a:off x="628850" y="908720"/>
              <a:ext cx="10513168" cy="4731238"/>
            </p:xfrm>
            <a:graphic>
              <a:graphicData uri="http://schemas.openxmlformats.org/drawingml/2006/table">
                <a:tbl>
                  <a:tblPr firstRow="1" bandRow="1">
                    <a:tableStyleId>{FABFCF23-3B69-468F-B69F-88F6DE6A72F2}</a:tableStyleId>
                  </a:tblPr>
                  <a:tblGrid>
                    <a:gridCol w="2956828">
                      <a:extLst>
                        <a:ext uri="{9D8B030D-6E8A-4147-A177-3AD203B41FA5}">
                          <a16:colId xmlns:a16="http://schemas.microsoft.com/office/drawing/2014/main" val="2355485269"/>
                        </a:ext>
                      </a:extLst>
                    </a:gridCol>
                    <a:gridCol w="4080912">
                      <a:extLst>
                        <a:ext uri="{9D8B030D-6E8A-4147-A177-3AD203B41FA5}">
                          <a16:colId xmlns:a16="http://schemas.microsoft.com/office/drawing/2014/main" val="4121532061"/>
                        </a:ext>
                      </a:extLst>
                    </a:gridCol>
                    <a:gridCol w="1243180">
                      <a:extLst>
                        <a:ext uri="{9D8B030D-6E8A-4147-A177-3AD203B41FA5}">
                          <a16:colId xmlns:a16="http://schemas.microsoft.com/office/drawing/2014/main" val="1006434709"/>
                        </a:ext>
                      </a:extLst>
                    </a:gridCol>
                    <a:gridCol w="2232248">
                      <a:extLst>
                        <a:ext uri="{9D8B030D-6E8A-4147-A177-3AD203B41FA5}">
                          <a16:colId xmlns:a16="http://schemas.microsoft.com/office/drawing/2014/main" val="2640134336"/>
                        </a:ext>
                      </a:extLst>
                    </a:gridCol>
                  </a:tblGrid>
                  <a:tr h="385488">
                    <a:tc>
                      <a:txBody>
                        <a:bodyPr/>
                        <a:lstStyle/>
                        <a:p>
                          <a:pPr algn="ctr"/>
                          <a:r>
                            <a:rPr lang="en-GB" sz="1500" b="1"/>
                            <a:t>Symbol</a:t>
                          </a:r>
                        </a:p>
                      </a:txBody>
                      <a:tcPr anchor="ctr"/>
                    </a:tc>
                    <a:tc>
                      <a:txBody>
                        <a:bodyPr/>
                        <a:lstStyle/>
                        <a:p>
                          <a:pPr algn="ctr"/>
                          <a:r>
                            <a:rPr lang="en-GB" sz="1500" b="1" dirty="0"/>
                            <a:t>Meaning</a:t>
                          </a:r>
                        </a:p>
                      </a:txBody>
                      <a:tcPr anchor="ctr"/>
                    </a:tc>
                    <a:tc>
                      <a:txBody>
                        <a:bodyPr/>
                        <a:lstStyle/>
                        <a:p>
                          <a:pPr algn="ctr"/>
                          <a:r>
                            <a:rPr lang="en-GB" sz="1500" b="1"/>
                            <a:t>Unit</a:t>
                          </a:r>
                        </a:p>
                      </a:txBody>
                      <a:tcPr anchor="ctr"/>
                    </a:tc>
                    <a:tc>
                      <a:txBody>
                        <a:bodyPr/>
                        <a:lstStyle/>
                        <a:p>
                          <a:pPr algn="ctr"/>
                          <a:r>
                            <a:rPr lang="en-GB" sz="1500" b="1"/>
                            <a:t>Vector/Scalar</a:t>
                          </a:r>
                        </a:p>
                      </a:txBody>
                      <a:tcPr anchor="ctr"/>
                    </a:tc>
                    <a:extLst>
                      <a:ext uri="{0D108BD9-81ED-4DB2-BD59-A6C34878D82A}">
                        <a16:rowId xmlns:a16="http://schemas.microsoft.com/office/drawing/2014/main" val="673170865"/>
                      </a:ext>
                    </a:extLst>
                  </a:tr>
                  <a:tr h="519430">
                    <a:tc>
                      <a:txBody>
                        <a:bodyPr/>
                        <a:lstStyle/>
                        <a:p>
                          <a:endParaRPr lang="en-US"/>
                        </a:p>
                      </a:txBody>
                      <a:tcPr anchor="ctr">
                        <a:blipFill>
                          <a:blip r:embed="rId2"/>
                          <a:stretch>
                            <a:fillRect l="-206" t="-74419" r="-256082" b="-741860"/>
                          </a:stretch>
                        </a:blipFill>
                      </a:tcPr>
                    </a:tc>
                    <a:tc>
                      <a:txBody>
                        <a:bodyPr/>
                        <a:lstStyle/>
                        <a:p>
                          <a:pPr algn="ctr"/>
                          <a:r>
                            <a:rPr lang="en-US" sz="1500"/>
                            <a:t>The force of the source per unit charge </a:t>
                          </a:r>
                          <a:endParaRPr lang="en-GB" sz="1500"/>
                        </a:p>
                      </a:txBody>
                      <a:tcPr anchor="ctr"/>
                    </a:tc>
                    <a:tc>
                      <a:txBody>
                        <a:bodyPr/>
                        <a:lstStyle/>
                        <a:p>
                          <a:endParaRPr lang="en-US"/>
                        </a:p>
                      </a:txBody>
                      <a:tcPr anchor="ctr">
                        <a:blipFill>
                          <a:blip r:embed="rId2"/>
                          <a:stretch>
                            <a:fillRect l="-566667" t="-74419" r="-180392" b="-741860"/>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a:t>Vector</a:t>
                          </a:r>
                        </a:p>
                      </a:txBody>
                      <a:tcPr anchor="ctr"/>
                    </a:tc>
                    <a:extLst>
                      <a:ext uri="{0D108BD9-81ED-4DB2-BD59-A6C34878D82A}">
                        <a16:rowId xmlns:a16="http://schemas.microsoft.com/office/drawing/2014/main" val="3407452709"/>
                      </a:ext>
                    </a:extLst>
                  </a:tr>
                  <a:tr h="519430">
                    <a:tc>
                      <a:txBody>
                        <a:bodyPr/>
                        <a:lstStyle/>
                        <a:p>
                          <a:endParaRPr lang="en-US"/>
                        </a:p>
                      </a:txBody>
                      <a:tcPr anchor="ctr">
                        <a:blipFill>
                          <a:blip r:embed="rId2"/>
                          <a:stretch>
                            <a:fillRect l="-206" t="-176471" r="-256082" b="-650588"/>
                          </a:stretch>
                        </a:blipFill>
                      </a:tcPr>
                    </a:tc>
                    <a:tc>
                      <a:txBody>
                        <a:bodyPr/>
                        <a:lstStyle/>
                        <a:p>
                          <a:pPr algn="ctr"/>
                          <a:r>
                            <a:rPr lang="en-GB" sz="1500"/>
                            <a:t>Total force per unit charge in the wire</a:t>
                          </a:r>
                        </a:p>
                      </a:txBody>
                      <a:tcPr anchor="ctr"/>
                    </a:tc>
                    <a:tc>
                      <a:txBody>
                        <a:bodyPr/>
                        <a:lstStyle/>
                        <a:p>
                          <a:endParaRPr lang="en-US"/>
                        </a:p>
                      </a:txBody>
                      <a:tcPr anchor="ctr">
                        <a:blipFill>
                          <a:blip r:embed="rId2"/>
                          <a:stretch>
                            <a:fillRect l="-566667" t="-176471" r="-180392" b="-650588"/>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a:t>Vector</a:t>
                          </a:r>
                          <a:endParaRPr lang="en-GB" sz="1500"/>
                        </a:p>
                      </a:txBody>
                      <a:tcPr anchor="ctr"/>
                    </a:tc>
                    <a:extLst>
                      <a:ext uri="{0D108BD9-81ED-4DB2-BD59-A6C34878D82A}">
                        <a16:rowId xmlns:a16="http://schemas.microsoft.com/office/drawing/2014/main" val="1189230902"/>
                      </a:ext>
                    </a:extLst>
                  </a:tr>
                  <a:tr h="519430">
                    <a:tc>
                      <a:txBody>
                        <a:bodyPr/>
                        <a:lstStyle/>
                        <a:p>
                          <a:endParaRPr lang="en-US"/>
                        </a:p>
                      </a:txBody>
                      <a:tcPr anchor="ctr">
                        <a:blipFill>
                          <a:blip r:embed="rId2"/>
                          <a:stretch>
                            <a:fillRect l="-206" t="-276471" r="-256082" b="-550588"/>
                          </a:stretch>
                        </a:blipFill>
                      </a:tcPr>
                    </a:tc>
                    <a:tc>
                      <a:txBody>
                        <a:bodyPr/>
                        <a:lstStyle/>
                        <a:p>
                          <a:pPr algn="ctr"/>
                          <a:r>
                            <a:rPr lang="en-GB" sz="1500"/>
                            <a:t>Electric Field (Induced or Static)</a:t>
                          </a:r>
                        </a:p>
                      </a:txBody>
                      <a:tcPr anchor="ctr"/>
                    </a:tc>
                    <a:tc>
                      <a:txBody>
                        <a:bodyPr/>
                        <a:lstStyle/>
                        <a:p>
                          <a:endParaRPr lang="en-US"/>
                        </a:p>
                      </a:txBody>
                      <a:tcPr anchor="ctr">
                        <a:blipFill>
                          <a:blip r:embed="rId2"/>
                          <a:stretch>
                            <a:fillRect l="-566667" t="-276471" r="-180392" b="-550588"/>
                          </a:stretch>
                        </a:blipFill>
                      </a:tcPr>
                    </a:tc>
                    <a:tc>
                      <a:txBody>
                        <a:bodyPr/>
                        <a:lstStyle/>
                        <a:p>
                          <a:pPr algn="ctr"/>
                          <a:r>
                            <a:rPr lang="en-GB" sz="1500" b="0"/>
                            <a:t>Vector</a:t>
                          </a:r>
                          <a:endParaRPr lang="en-GB" sz="1500"/>
                        </a:p>
                      </a:txBody>
                      <a:tcPr anchor="ctr"/>
                    </a:tc>
                    <a:extLst>
                      <a:ext uri="{0D108BD9-81ED-4DB2-BD59-A6C34878D82A}">
                        <a16:rowId xmlns:a16="http://schemas.microsoft.com/office/drawing/2014/main" val="2706599971"/>
                      </a:ext>
                    </a:extLst>
                  </a:tr>
                  <a:tr h="320040">
                    <a:tc>
                      <a:txBody>
                        <a:bodyPr/>
                        <a:lstStyle/>
                        <a:p>
                          <a:endParaRPr lang="en-US"/>
                        </a:p>
                      </a:txBody>
                      <a:tcPr anchor="ctr">
                        <a:blipFill>
                          <a:blip r:embed="rId2"/>
                          <a:stretch>
                            <a:fillRect l="-206" t="-603774" r="-256082" b="-783019"/>
                          </a:stretch>
                        </a:blipFill>
                      </a:tcPr>
                    </a:tc>
                    <a:tc>
                      <a:txBody>
                        <a:bodyPr/>
                        <a:lstStyle/>
                        <a:p>
                          <a:pPr algn="ctr"/>
                          <a:r>
                            <a:rPr lang="en-GB" sz="1500"/>
                            <a:t>EMF (Electromotive force)</a:t>
                          </a:r>
                        </a:p>
                      </a:txBody>
                      <a:tcPr anchor="ctr"/>
                    </a:tc>
                    <a:tc>
                      <a:txBody>
                        <a:bodyPr/>
                        <a:lstStyle/>
                        <a:p>
                          <a:pPr algn="ctr"/>
                          <a:r>
                            <a:rPr lang="en-GB" sz="1500"/>
                            <a:t>V</a:t>
                          </a:r>
                        </a:p>
                      </a:txBody>
                      <a:tcPr anchor="ctr"/>
                    </a:tc>
                    <a:tc>
                      <a:txBody>
                        <a:bodyPr/>
                        <a:lstStyle/>
                        <a:p>
                          <a:pPr algn="ctr"/>
                          <a:r>
                            <a:rPr lang="en-GB" sz="1500"/>
                            <a:t>Scalar</a:t>
                          </a:r>
                        </a:p>
                      </a:txBody>
                      <a:tcPr anchor="ctr"/>
                    </a:tc>
                    <a:extLst>
                      <a:ext uri="{0D108BD9-81ED-4DB2-BD59-A6C34878D82A}">
                        <a16:rowId xmlns:a16="http://schemas.microsoft.com/office/drawing/2014/main" val="2981375053"/>
                      </a:ext>
                    </a:extLst>
                  </a:tr>
                  <a:tr h="320040">
                    <a:tc>
                      <a:txBody>
                        <a:bodyPr/>
                        <a:lstStyle/>
                        <a:p>
                          <a:pPr algn="ctr"/>
                          <a:r>
                            <a:rPr lang="en-GB" sz="1500" b="0" i="1" dirty="0"/>
                            <a:t>N or S</a:t>
                          </a:r>
                        </a:p>
                      </a:txBody>
                      <a:tcPr anchor="ctr"/>
                    </a:tc>
                    <a:tc>
                      <a:txBody>
                        <a:bodyPr/>
                        <a:lstStyle/>
                        <a:p>
                          <a:pPr algn="ctr"/>
                          <a:r>
                            <a:rPr lang="en-GB" sz="1500"/>
                            <a:t>Represent North or South pole</a:t>
                          </a:r>
                        </a:p>
                      </a:txBody>
                      <a:tcPr anchor="ctr"/>
                    </a:tc>
                    <a:tc>
                      <a:txBody>
                        <a:bodyPr/>
                        <a:lstStyle/>
                        <a:p>
                          <a:pPr algn="ctr"/>
                          <a:r>
                            <a:rPr lang="en-GB" sz="1500"/>
                            <a:t>-</a:t>
                          </a:r>
                        </a:p>
                      </a:txBody>
                      <a:tcPr anchor="ctr"/>
                    </a:tc>
                    <a:tc>
                      <a:txBody>
                        <a:bodyPr/>
                        <a:lstStyle/>
                        <a:p>
                          <a:pPr algn="ctr"/>
                          <a:r>
                            <a:rPr lang="en-GB" sz="1500"/>
                            <a:t>-</a:t>
                          </a:r>
                        </a:p>
                      </a:txBody>
                      <a:tcPr anchor="ctr"/>
                    </a:tc>
                    <a:extLst>
                      <a:ext uri="{0D108BD9-81ED-4DB2-BD59-A6C34878D82A}">
                        <a16:rowId xmlns:a16="http://schemas.microsoft.com/office/drawing/2014/main" val="1978016965"/>
                      </a:ext>
                    </a:extLst>
                  </a:tr>
                  <a:tr h="519430">
                    <a:tc>
                      <a:txBody>
                        <a:bodyPr/>
                        <a:lstStyle/>
                        <a:p>
                          <a:endParaRPr lang="en-US"/>
                        </a:p>
                      </a:txBody>
                      <a:tcPr anchor="ctr">
                        <a:blipFill>
                          <a:blip r:embed="rId2"/>
                          <a:stretch>
                            <a:fillRect l="-206" t="-494186" r="-256082" b="-322093"/>
                          </a:stretch>
                        </a:blipFill>
                      </a:tcPr>
                    </a:tc>
                    <a:tc>
                      <a:txBody>
                        <a:bodyPr/>
                        <a:lstStyle/>
                        <a:p>
                          <a:pPr algn="ctr"/>
                          <a:r>
                            <a:rPr lang="en-GB" sz="1500" dirty="0"/>
                            <a:t>Magnetic Laplace force</a:t>
                          </a:r>
                        </a:p>
                      </a:txBody>
                      <a:tcPr anchor="ctr"/>
                    </a:tc>
                    <a:tc>
                      <a:txBody>
                        <a:bodyPr/>
                        <a:lstStyle/>
                        <a:p>
                          <a:endParaRPr lang="en-US"/>
                        </a:p>
                      </a:txBody>
                      <a:tcPr anchor="ctr">
                        <a:blipFill>
                          <a:blip r:embed="rId2"/>
                          <a:stretch>
                            <a:fillRect l="-566667" t="-494186" r="-180392" b="-322093"/>
                          </a:stretch>
                        </a:blipFill>
                      </a:tcPr>
                    </a:tc>
                    <a:tc>
                      <a:txBody>
                        <a:bodyPr/>
                        <a:lstStyle/>
                        <a:p>
                          <a:pPr algn="ctr"/>
                          <a:r>
                            <a:rPr lang="en-GB" sz="1500" b="0"/>
                            <a:t>Vector</a:t>
                          </a:r>
                          <a:endParaRPr lang="en-GB" sz="1500"/>
                        </a:p>
                      </a:txBody>
                      <a:tcPr anchor="ctr"/>
                    </a:tc>
                    <a:extLst>
                      <a:ext uri="{0D108BD9-81ED-4DB2-BD59-A6C34878D82A}">
                        <a16:rowId xmlns:a16="http://schemas.microsoft.com/office/drawing/2014/main" val="1350173795"/>
                      </a:ext>
                    </a:extLst>
                  </a:tr>
                  <a:tr h="347790">
                    <a:tc>
                      <a:txBody>
                        <a:bodyPr/>
                        <a:lstStyle/>
                        <a:p>
                          <a:endParaRPr lang="en-US"/>
                        </a:p>
                      </a:txBody>
                      <a:tcPr anchor="ctr">
                        <a:blipFill>
                          <a:blip r:embed="rId2"/>
                          <a:stretch>
                            <a:fillRect l="-206" t="-896491" r="-256082" b="-385965"/>
                          </a:stretch>
                        </a:blipFill>
                      </a:tcPr>
                    </a:tc>
                    <a:tc>
                      <a:txBody>
                        <a:bodyPr/>
                        <a:lstStyle/>
                        <a:p>
                          <a:pPr algn="ctr"/>
                          <a:r>
                            <a:rPr lang="en-GB" sz="1500"/>
                            <a:t>Magnetic field </a:t>
                          </a:r>
                        </a:p>
                      </a:txBody>
                      <a:tcPr anchor="ctr"/>
                    </a:tc>
                    <a:tc>
                      <a:txBody>
                        <a:bodyPr/>
                        <a:lstStyle/>
                        <a:p>
                          <a:pPr algn="ctr"/>
                          <a:r>
                            <a:rPr lang="en-GB" sz="1500"/>
                            <a:t>T</a:t>
                          </a:r>
                        </a:p>
                      </a:txBody>
                      <a:tcPr anchor="ctr"/>
                    </a:tc>
                    <a:tc>
                      <a:txBody>
                        <a:bodyPr/>
                        <a:lstStyle/>
                        <a:p>
                          <a:pPr algn="ctr"/>
                          <a:r>
                            <a:rPr lang="en-GB" sz="1500"/>
                            <a:t>Vector</a:t>
                          </a:r>
                        </a:p>
                      </a:txBody>
                      <a:tcPr anchor="ctr"/>
                    </a:tc>
                    <a:extLst>
                      <a:ext uri="{0D108BD9-81ED-4DB2-BD59-A6C34878D82A}">
                        <a16:rowId xmlns:a16="http://schemas.microsoft.com/office/drawing/2014/main" val="2072056974"/>
                      </a:ext>
                    </a:extLst>
                  </a:tr>
                  <a:tr h="320040">
                    <a:tc>
                      <a:txBody>
                        <a:bodyPr/>
                        <a:lstStyle/>
                        <a:p>
                          <a:endParaRPr lang="en-US"/>
                        </a:p>
                      </a:txBody>
                      <a:tcPr anchor="ctr">
                        <a:blipFill>
                          <a:blip r:embed="rId2"/>
                          <a:stretch>
                            <a:fillRect l="-206" t="-1092308" r="-256082" b="-323077"/>
                          </a:stretch>
                        </a:blipFill>
                      </a:tcPr>
                    </a:tc>
                    <a:tc>
                      <a:txBody>
                        <a:bodyPr/>
                        <a:lstStyle/>
                        <a:p>
                          <a:pPr algn="ctr"/>
                          <a:r>
                            <a:rPr lang="en-GB" sz="1500"/>
                            <a:t>Magnetic flux</a:t>
                          </a:r>
                        </a:p>
                      </a:txBody>
                      <a:tcPr anchor="ctr"/>
                    </a:tc>
                    <a:tc>
                      <a:txBody>
                        <a:bodyPr/>
                        <a:lstStyle/>
                        <a:p>
                          <a:pPr algn="ctr"/>
                          <a:r>
                            <a:rPr lang="en-GB" sz="1500"/>
                            <a:t>Wb</a:t>
                          </a:r>
                        </a:p>
                      </a:txBody>
                      <a:tcPr anchor="ctr"/>
                    </a:tc>
                    <a:tc>
                      <a:txBody>
                        <a:bodyPr/>
                        <a:lstStyle/>
                        <a:p>
                          <a:pPr algn="ctr"/>
                          <a:r>
                            <a:rPr lang="en-GB" sz="1500"/>
                            <a:t>Scalar</a:t>
                          </a:r>
                        </a:p>
                      </a:txBody>
                      <a:tcPr anchor="ctr"/>
                    </a:tc>
                    <a:extLst>
                      <a:ext uri="{0D108BD9-81ED-4DB2-BD59-A6C34878D82A}">
                        <a16:rowId xmlns:a16="http://schemas.microsoft.com/office/drawing/2014/main" val="3754029722"/>
                      </a:ext>
                    </a:extLst>
                  </a:tr>
                  <a:tr h="320040">
                    <a:tc>
                      <a:txBody>
                        <a:bodyPr/>
                        <a:lstStyle/>
                        <a:p>
                          <a:endParaRPr lang="en-US"/>
                        </a:p>
                      </a:txBody>
                      <a:tcPr anchor="ctr">
                        <a:blipFill>
                          <a:blip r:embed="rId2"/>
                          <a:stretch>
                            <a:fillRect l="-206" t="-1169811" r="-256082" b="-216981"/>
                          </a:stretch>
                        </a:blipFill>
                      </a:tcPr>
                    </a:tc>
                    <a:tc>
                      <a:txBody>
                        <a:bodyPr/>
                        <a:lstStyle/>
                        <a:p>
                          <a:pPr algn="ctr"/>
                          <a:r>
                            <a:rPr lang="en-GB" sz="1500" dirty="0"/>
                            <a:t>Time</a:t>
                          </a:r>
                        </a:p>
                      </a:txBody>
                      <a:tcPr anchor="ctr"/>
                    </a:tc>
                    <a:tc>
                      <a:txBody>
                        <a:bodyPr/>
                        <a:lstStyle/>
                        <a:p>
                          <a:pPr algn="ctr"/>
                          <a:r>
                            <a:rPr lang="en-GB" sz="1500"/>
                            <a:t>s</a:t>
                          </a:r>
                        </a:p>
                      </a:txBody>
                      <a:tcPr anchor="ctr"/>
                    </a:tc>
                    <a:tc>
                      <a:txBody>
                        <a:bodyPr/>
                        <a:lstStyle/>
                        <a:p>
                          <a:pPr algn="ctr"/>
                          <a:r>
                            <a:rPr lang="en-GB" sz="1500"/>
                            <a:t>Scalar</a:t>
                          </a:r>
                        </a:p>
                      </a:txBody>
                      <a:tcPr anchor="ctr"/>
                    </a:tc>
                    <a:extLst>
                      <a:ext uri="{0D108BD9-81ED-4DB2-BD59-A6C34878D82A}">
                        <a16:rowId xmlns:a16="http://schemas.microsoft.com/office/drawing/2014/main" val="3021854562"/>
                      </a:ext>
                    </a:extLst>
                  </a:tr>
                  <a:tr h="3200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0" i="1"/>
                            <a:t>w</a:t>
                          </a:r>
                        </a:p>
                      </a:txBody>
                      <a:tcPr anchor="ctr"/>
                    </a:tc>
                    <a:tc>
                      <a:txBody>
                        <a:bodyPr/>
                        <a:lstStyle/>
                        <a:p>
                          <a:pPr algn="ctr"/>
                          <a:r>
                            <a:rPr lang="en-GB" sz="1500"/>
                            <a:t>Rotational frequency</a:t>
                          </a:r>
                        </a:p>
                      </a:txBody>
                      <a:tcPr anchor="ctr"/>
                    </a:tc>
                    <a:tc>
                      <a:txBody>
                        <a:bodyPr/>
                        <a:lstStyle/>
                        <a:p>
                          <a:pPr algn="ctr"/>
                          <a:r>
                            <a:rPr lang="en-GB" sz="1500"/>
                            <a:t>rad/s</a:t>
                          </a:r>
                        </a:p>
                      </a:txBody>
                      <a:tcPr anchor="ctr"/>
                    </a:tc>
                    <a:tc>
                      <a:txBody>
                        <a:bodyPr/>
                        <a:lstStyle/>
                        <a:p>
                          <a:pPr algn="ctr"/>
                          <a:r>
                            <a:rPr lang="en-GB" sz="1500"/>
                            <a:t>Scalar</a:t>
                          </a:r>
                        </a:p>
                      </a:txBody>
                      <a:tcPr anchor="ctr"/>
                    </a:tc>
                    <a:extLst>
                      <a:ext uri="{0D108BD9-81ED-4DB2-BD59-A6C34878D82A}">
                        <a16:rowId xmlns:a16="http://schemas.microsoft.com/office/drawing/2014/main" val="3024797678"/>
                      </a:ext>
                    </a:extLst>
                  </a:tr>
                  <a:tr h="320040">
                    <a:tc>
                      <a:txBody>
                        <a:bodyPr/>
                        <a:lstStyle/>
                        <a:p>
                          <a:endParaRPr lang="en-US"/>
                        </a:p>
                      </a:txBody>
                      <a:tcPr anchor="ctr">
                        <a:blipFill>
                          <a:blip r:embed="rId2"/>
                          <a:stretch>
                            <a:fillRect l="-206" t="-1367925" r="-256082" b="-18868"/>
                          </a:stretch>
                        </a:blipFill>
                      </a:tcPr>
                    </a:tc>
                    <a:tc>
                      <a:txBody>
                        <a:bodyPr/>
                        <a:lstStyle/>
                        <a:p>
                          <a:pPr algn="ctr"/>
                          <a:r>
                            <a:rPr lang="en-GB" sz="1500" dirty="0"/>
                            <a:t>Velocity</a:t>
                          </a:r>
                        </a:p>
                      </a:txBody>
                      <a:tcPr anchor="ctr"/>
                    </a:tc>
                    <a:tc>
                      <a:txBody>
                        <a:bodyPr/>
                        <a:lstStyle/>
                        <a:p>
                          <a:pPr algn="ctr"/>
                          <a:r>
                            <a:rPr lang="en-GB" sz="1500"/>
                            <a:t>m/s</a:t>
                          </a:r>
                        </a:p>
                      </a:txBody>
                      <a:tcPr anchor="ctr"/>
                    </a:tc>
                    <a:tc>
                      <a:txBody>
                        <a:bodyPr/>
                        <a:lstStyle/>
                        <a:p>
                          <a:pPr algn="ctr"/>
                          <a:r>
                            <a:rPr lang="en-GB" sz="1500" dirty="0"/>
                            <a:t>Vector</a:t>
                          </a:r>
                        </a:p>
                      </a:txBody>
                      <a:tcPr anchor="ctr"/>
                    </a:tc>
                    <a:extLst>
                      <a:ext uri="{0D108BD9-81ED-4DB2-BD59-A6C34878D82A}">
                        <a16:rowId xmlns:a16="http://schemas.microsoft.com/office/drawing/2014/main" val="88688966"/>
                      </a:ext>
                    </a:extLst>
                  </a:tr>
                </a:tbl>
              </a:graphicData>
            </a:graphic>
          </p:graphicFrame>
        </mc:Fallback>
      </mc:AlternateContent>
    </p:spTree>
    <p:extLst>
      <p:ext uri="{BB962C8B-B14F-4D97-AF65-F5344CB8AC3E}">
        <p14:creationId xmlns:p14="http://schemas.microsoft.com/office/powerpoint/2010/main" val="3769310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ight bulb with wires connected to a battery&#10;&#10;AI-generated content may be incorrect.">
            <a:extLst>
              <a:ext uri="{FF2B5EF4-FFF2-40B4-BE49-F238E27FC236}">
                <a16:creationId xmlns:a16="http://schemas.microsoft.com/office/drawing/2014/main" id="{2EC75C9F-1C32-33E7-6968-44D35846B32E}"/>
              </a:ext>
            </a:extLst>
          </p:cNvPr>
          <p:cNvPicPr>
            <a:picLocks noChangeAspect="1"/>
          </p:cNvPicPr>
          <p:nvPr/>
        </p:nvPicPr>
        <p:blipFill>
          <a:blip r:embed="rId2"/>
          <a:stretch>
            <a:fillRect/>
          </a:stretch>
        </p:blipFill>
        <p:spPr>
          <a:xfrm>
            <a:off x="707448" y="1054914"/>
            <a:ext cx="2606079" cy="2606079"/>
          </a:xfrm>
          <a:prstGeom prst="rect">
            <a:avLst/>
          </a:prstGeom>
        </p:spPr>
      </p:pic>
      <p:sp>
        <p:nvSpPr>
          <p:cNvPr id="3" name="Content Placeholder 2">
            <a:extLst>
              <a:ext uri="{FF2B5EF4-FFF2-40B4-BE49-F238E27FC236}">
                <a16:creationId xmlns:a16="http://schemas.microsoft.com/office/drawing/2014/main" id="{4F1C40A2-882B-8C6F-81AF-F10D227D03F6}"/>
              </a:ext>
            </a:extLst>
          </p:cNvPr>
          <p:cNvSpPr>
            <a:spLocks noGrp="1"/>
          </p:cNvSpPr>
          <p:nvPr>
            <p:ph idx="1"/>
          </p:nvPr>
        </p:nvSpPr>
        <p:spPr>
          <a:xfrm>
            <a:off x="551384" y="717662"/>
            <a:ext cx="11201400" cy="720080"/>
          </a:xfrm>
        </p:spPr>
        <p:txBody>
          <a:bodyPr/>
          <a:lstStyle/>
          <a:p>
            <a:pPr marL="0" indent="0">
              <a:buNone/>
            </a:pPr>
            <a:r>
              <a:rPr lang="en-US" sz="2000"/>
              <a:t>In most of the resources EMF is defined as: the </a:t>
            </a:r>
            <a:r>
              <a:rPr lang="en-GB" sz="2000"/>
              <a:t>work done, per unit charge, by the source. But what does this definition really mean?</a:t>
            </a:r>
            <a:endParaRPr lang="en-US" sz="2000"/>
          </a:p>
        </p:txBody>
      </p:sp>
      <p:sp>
        <p:nvSpPr>
          <p:cNvPr id="2" name="Title 1">
            <a:extLst>
              <a:ext uri="{FF2B5EF4-FFF2-40B4-BE49-F238E27FC236}">
                <a16:creationId xmlns:a16="http://schemas.microsoft.com/office/drawing/2014/main" id="{29B3541A-C8C2-C17E-1A7D-E520F75A2BA8}"/>
              </a:ext>
            </a:extLst>
          </p:cNvPr>
          <p:cNvSpPr>
            <a:spLocks noGrp="1"/>
          </p:cNvSpPr>
          <p:nvPr>
            <p:ph type="title"/>
          </p:nvPr>
        </p:nvSpPr>
        <p:spPr/>
        <p:txBody>
          <a:bodyPr/>
          <a:lstStyle/>
          <a:p>
            <a:r>
              <a:rPr lang="en-GB"/>
              <a:t>EMF (Electromotive force)</a:t>
            </a:r>
            <a:endParaRPr lang="en-US"/>
          </a:p>
        </p:txBody>
      </p:sp>
      <p:sp>
        <p:nvSpPr>
          <p:cNvPr id="5" name="AutoShape 2" descr="{\displaystyle \mathbf {J} }">
            <a:extLst>
              <a:ext uri="{FF2B5EF4-FFF2-40B4-BE49-F238E27FC236}">
                <a16:creationId xmlns:a16="http://schemas.microsoft.com/office/drawing/2014/main" id="{F89EAE4F-5A34-7F31-87DB-7720BA2A0EF6}"/>
              </a:ext>
            </a:extLst>
          </p:cNvPr>
          <p:cNvSpPr>
            <a:spLocks noChangeAspect="1" noChangeArrowheads="1"/>
          </p:cNvSpPr>
          <p:nvPr/>
        </p:nvSpPr>
        <p:spPr bwMode="auto">
          <a:xfrm>
            <a:off x="4633913"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83FDA6EB-104E-4944-AA6A-93D5DF020458}"/>
                  </a:ext>
                </a:extLst>
              </p:cNvPr>
              <p:cNvSpPr txBox="1">
                <a:spLocks/>
              </p:cNvSpPr>
              <p:nvPr/>
            </p:nvSpPr>
            <p:spPr>
              <a:xfrm>
                <a:off x="5902123" y="5431042"/>
                <a:ext cx="6269559" cy="696611"/>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i="1" dirty="0"/>
                  <a:t>*Do not forget that low frequency and </a:t>
                </a:r>
                <a:r>
                  <a:rPr lang="en-GB" sz="1200" i="1" dirty="0"/>
                  <a:t>power</a:t>
                </a:r>
                <a:r>
                  <a:rPr lang="en-US" sz="1200" i="1" dirty="0"/>
                  <a:t> transfer circuits are represented by TEM mode (Transverse Electric and Magnetic) and most of the times </a:t>
                </a:r>
                <a:r>
                  <a:rPr lang="en-GB" sz="1200" i="1" dirty="0"/>
                  <a:t>l(length of circuit)&lt;&lt;</a:t>
                </a:r>
                <a:r>
                  <a:rPr lang="el-GR" sz="1200" i="1" dirty="0"/>
                  <a:t>λ(</a:t>
                </a:r>
                <a:r>
                  <a:rPr lang="en-GB" sz="1200" i="1" dirty="0"/>
                  <a:t>wavelength) so, in the whole space induced fields </a:t>
                </a:r>
                <a14:m>
                  <m:oMath xmlns:m="http://schemas.openxmlformats.org/officeDocument/2006/math">
                    <m:sSub>
                      <m:sSubPr>
                        <m:ctrlPr>
                          <a:rPr lang="en-US" sz="1200" i="1">
                            <a:latin typeface="Cambria Math" panose="02040503050406030204" pitchFamily="18" charset="0"/>
                          </a:rPr>
                        </m:ctrlPr>
                      </m:sSubPr>
                      <m:e>
                        <m:r>
                          <a:rPr lang="en-GB" sz="1200" i="1">
                            <a:latin typeface="Cambria Math" panose="02040503050406030204" pitchFamily="18" charset="0"/>
                          </a:rPr>
                          <m:t>𝐸</m:t>
                        </m:r>
                      </m:e>
                      <m:sub>
                        <m:r>
                          <a:rPr lang="en-GB" sz="1200" b="0" i="1" smtClean="0">
                            <a:latin typeface="Cambria Math" panose="02040503050406030204" pitchFamily="18" charset="0"/>
                          </a:rPr>
                          <m:t>𝑖𝑛𝑑𝑢𝑐𝑒𝑑</m:t>
                        </m:r>
                      </m:sub>
                    </m:sSub>
                  </m:oMath>
                </a14:m>
                <a:r>
                  <a:rPr lang="en-GB" sz="1200" i="1" dirty="0"/>
                  <a:t> are not present and curl remains 0 (electrostatic).</a:t>
                </a:r>
                <a:endParaRPr lang="en-US" sz="1200" i="1" dirty="0"/>
              </a:p>
            </p:txBody>
          </p:sp>
        </mc:Choice>
        <mc:Fallback xmlns="">
          <p:sp>
            <p:nvSpPr>
              <p:cNvPr id="6" name="Content Placeholder 2">
                <a:extLst>
                  <a:ext uri="{FF2B5EF4-FFF2-40B4-BE49-F238E27FC236}">
                    <a16:creationId xmlns:a16="http://schemas.microsoft.com/office/drawing/2014/main" id="{83FDA6EB-104E-4944-AA6A-93D5DF020458}"/>
                  </a:ext>
                </a:extLst>
              </p:cNvPr>
              <p:cNvSpPr txBox="1">
                <a:spLocks noRot="1" noChangeAspect="1" noMove="1" noResize="1" noEditPoints="1" noAdjustHandles="1" noChangeArrowheads="1" noChangeShapeType="1" noTextEdit="1"/>
              </p:cNvSpPr>
              <p:nvPr/>
            </p:nvSpPr>
            <p:spPr>
              <a:xfrm>
                <a:off x="5902123" y="5431042"/>
                <a:ext cx="6269559" cy="696611"/>
              </a:xfrm>
              <a:prstGeom prst="rect">
                <a:avLst/>
              </a:prstGeom>
              <a:blipFill>
                <a:blip r:embed="rId4"/>
                <a:stretch>
                  <a:fillRect l="-777" t="-7018"/>
                </a:stretch>
              </a:blipFill>
            </p:spPr>
            <p:txBody>
              <a:bodyPr/>
              <a:lstStyle/>
              <a:p>
                <a:r>
                  <a:rPr lang="en-US">
                    <a:noFill/>
                  </a:rPr>
                  <a:t> </a:t>
                </a:r>
              </a:p>
            </p:txBody>
          </p:sp>
        </mc:Fallback>
      </mc:AlternateContent>
      <p:pic>
        <p:nvPicPr>
          <p:cNvPr id="19" name="Picture 18">
            <a:extLst>
              <a:ext uri="{FF2B5EF4-FFF2-40B4-BE49-F238E27FC236}">
                <a16:creationId xmlns:a16="http://schemas.microsoft.com/office/drawing/2014/main" id="{687B87B1-47BE-D2FC-16C4-B050FD05FE60}"/>
              </a:ext>
            </a:extLst>
          </p:cNvPr>
          <p:cNvPicPr>
            <a:picLocks/>
          </p:cNvPicPr>
          <p:nvPr/>
        </p:nvPicPr>
        <p:blipFill>
          <a:blip r:embed="rId5"/>
          <a:stretch>
            <a:fillRect/>
          </a:stretch>
        </p:blipFill>
        <p:spPr>
          <a:xfrm>
            <a:off x="2260213" y="3313541"/>
            <a:ext cx="837184" cy="272288"/>
          </a:xfrm>
          <a:prstGeom prst="rect">
            <a:avLst/>
          </a:prstGeom>
        </p:spPr>
      </p:pic>
      <p:sp>
        <p:nvSpPr>
          <p:cNvPr id="22" name="TextBox 21">
            <a:extLst>
              <a:ext uri="{FF2B5EF4-FFF2-40B4-BE49-F238E27FC236}">
                <a16:creationId xmlns:a16="http://schemas.microsoft.com/office/drawing/2014/main" id="{C93B6FF4-9345-1FB6-71AB-FADE3FECC94D}"/>
              </a:ext>
            </a:extLst>
          </p:cNvPr>
          <p:cNvSpPr txBox="1"/>
          <p:nvPr/>
        </p:nvSpPr>
        <p:spPr>
          <a:xfrm>
            <a:off x="124859" y="3821637"/>
            <a:ext cx="3608526" cy="400110"/>
          </a:xfrm>
          <a:prstGeom prst="rect">
            <a:avLst/>
          </a:prstGeom>
          <a:noFill/>
        </p:spPr>
        <p:txBody>
          <a:bodyPr wrap="square">
            <a:spAutoFit/>
          </a:bodyPr>
          <a:lstStyle/>
          <a:p>
            <a:pPr>
              <a:buClr>
                <a:schemeClr val="accent1"/>
              </a:buClr>
              <a:buFont typeface="Wingdings" panose="05000000000000000000" pitchFamily="2" charset="2"/>
              <a:buChar char="Ø"/>
            </a:pPr>
            <a:r>
              <a:rPr lang="en-US" sz="2000"/>
              <a:t>Total force per unit charge</a:t>
            </a:r>
          </a:p>
        </p:txBody>
      </p:sp>
      <mc:AlternateContent xmlns:mc="http://schemas.openxmlformats.org/markup-compatibility/2006" xmlns:a14="http://schemas.microsoft.com/office/drawing/2010/main">
        <mc:Choice Requires="a14">
          <p:sp>
            <p:nvSpPr>
              <p:cNvPr id="27" name="Content Placeholder 2">
                <a:extLst>
                  <a:ext uri="{FF2B5EF4-FFF2-40B4-BE49-F238E27FC236}">
                    <a16:creationId xmlns:a16="http://schemas.microsoft.com/office/drawing/2014/main" id="{8B419339-E5B7-9FE6-226C-855961CE5A22}"/>
                  </a:ext>
                </a:extLst>
              </p:cNvPr>
              <p:cNvSpPr txBox="1">
                <a:spLocks/>
              </p:cNvSpPr>
              <p:nvPr/>
            </p:nvSpPr>
            <p:spPr>
              <a:xfrm>
                <a:off x="9330" y="5101132"/>
                <a:ext cx="3518647" cy="1356430"/>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a:t>EMF</a:t>
                </a:r>
                <a:r>
                  <a:rPr lang="en-GB" sz="2000"/>
                  <a:t> is defined as the line integral of </a:t>
                </a:r>
                <a14:m>
                  <m:oMath xmlns:m="http://schemas.openxmlformats.org/officeDocument/2006/math">
                    <m:r>
                      <m:rPr>
                        <m:sty m:val="p"/>
                      </m:rPr>
                      <a:rPr lang="en-GB" sz="2000" b="0" i="0" smtClean="0">
                        <a:latin typeface="Cambria Math" panose="02040503050406030204" pitchFamily="18" charset="0"/>
                      </a:rPr>
                      <m:t>f</m:t>
                    </m:r>
                  </m:oMath>
                </a14:m>
                <a:r>
                  <a:rPr lang="en-GB" sz="2000"/>
                  <a:t> around the circuit </a:t>
                </a:r>
                <a:r>
                  <a:rPr lang="en-US" sz="2000"/>
                  <a:t>:                                          </a:t>
                </a:r>
              </a:p>
              <a:p>
                <a:r>
                  <a:rPr lang="en-GB" sz="2000" b="1"/>
                  <a:t>Units</a:t>
                </a:r>
                <a:r>
                  <a:rPr lang="en-GB" sz="2000"/>
                  <a:t>: </a:t>
                </a:r>
                <a:endParaRPr lang="en-US" sz="2000"/>
              </a:p>
            </p:txBody>
          </p:sp>
        </mc:Choice>
        <mc:Fallback xmlns="">
          <p:sp>
            <p:nvSpPr>
              <p:cNvPr id="27" name="Content Placeholder 2">
                <a:extLst>
                  <a:ext uri="{FF2B5EF4-FFF2-40B4-BE49-F238E27FC236}">
                    <a16:creationId xmlns:a16="http://schemas.microsoft.com/office/drawing/2014/main" id="{8B419339-E5B7-9FE6-226C-855961CE5A22}"/>
                  </a:ext>
                </a:extLst>
              </p:cNvPr>
              <p:cNvSpPr txBox="1">
                <a:spLocks noRot="1" noChangeAspect="1" noMove="1" noResize="1" noEditPoints="1" noAdjustHandles="1" noChangeArrowheads="1" noChangeShapeType="1" noTextEdit="1"/>
              </p:cNvSpPr>
              <p:nvPr/>
            </p:nvSpPr>
            <p:spPr>
              <a:xfrm>
                <a:off x="9330" y="5101132"/>
                <a:ext cx="3518647" cy="1356430"/>
              </a:xfrm>
              <a:prstGeom prst="rect">
                <a:avLst/>
              </a:prstGeom>
              <a:blipFill>
                <a:blip r:embed="rId6"/>
                <a:stretch>
                  <a:fillRect l="-2946" t="-5856" r="-700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Content Placeholder 2">
                <a:extLst>
                  <a:ext uri="{FF2B5EF4-FFF2-40B4-BE49-F238E27FC236}">
                    <a16:creationId xmlns:a16="http://schemas.microsoft.com/office/drawing/2014/main" id="{1486387A-1C35-6F3A-261A-6E76C1F889F4}"/>
                  </a:ext>
                </a:extLst>
              </p:cNvPr>
              <p:cNvSpPr txBox="1">
                <a:spLocks/>
              </p:cNvSpPr>
              <p:nvPr/>
            </p:nvSpPr>
            <p:spPr>
              <a:xfrm>
                <a:off x="3527977" y="1287462"/>
                <a:ext cx="8158836" cy="2965548"/>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t>Considering a fundamental circuit with a battery. As we know, the forces that are responsible for driving current around the circuit are</a:t>
                </a:r>
                <a:r>
                  <a:rPr lang="en-US" sz="2000" dirty="0"/>
                  <a:t>:</a:t>
                </a:r>
              </a:p>
              <a:p>
                <a:pPr marL="457200" indent="-457200">
                  <a:buFont typeface="+mj-lt"/>
                  <a:buAutoNum type="arabicPeriod"/>
                </a:pPr>
                <a:r>
                  <a:rPr lang="en-US" sz="2000" dirty="0"/>
                  <a:t>The force of the source </a:t>
                </a:r>
                <a14:m>
                  <m:oMath xmlns:m="http://schemas.openxmlformats.org/officeDocument/2006/math">
                    <m:sSub>
                      <m:sSubPr>
                        <m:ctrlPr>
                          <a:rPr lang="en-US" sz="2000" i="1" smtClean="0">
                            <a:solidFill>
                              <a:schemeClr val="tx1"/>
                            </a:solidFill>
                            <a:latin typeface="Cambria Math" panose="02040503050406030204" pitchFamily="18" charset="0"/>
                          </a:rPr>
                        </m:ctrlPr>
                      </m:sSubPr>
                      <m:e>
                        <m:r>
                          <m:rPr>
                            <m:sty m:val="p"/>
                          </m:rPr>
                          <a:rPr lang="en-GB" sz="2000" b="0" i="0" smtClean="0">
                            <a:solidFill>
                              <a:schemeClr val="tx1"/>
                            </a:solidFill>
                            <a:latin typeface="Cambria Math" panose="02040503050406030204" pitchFamily="18" charset="0"/>
                          </a:rPr>
                          <m:t>f</m:t>
                        </m:r>
                      </m:e>
                      <m:sub>
                        <m:r>
                          <m:rPr>
                            <m:sty m:val="p"/>
                          </m:rPr>
                          <a:rPr lang="en-US" sz="2000" i="0" smtClean="0">
                            <a:solidFill>
                              <a:schemeClr val="tx1"/>
                            </a:solidFill>
                            <a:latin typeface="Cambria Math" panose="02040503050406030204" pitchFamily="18" charset="0"/>
                          </a:rPr>
                          <m:t>s</m:t>
                        </m:r>
                      </m:sub>
                    </m:sSub>
                  </m:oMath>
                </a14:m>
                <a:r>
                  <a:rPr lang="en-US" sz="2000" dirty="0"/>
                  <a:t>, which is confined to one portion of the loop. In this fundamental illustration the chemical force of the battery is responsible for the development of the source force. </a:t>
                </a:r>
              </a:p>
              <a:p>
                <a:pPr marL="457200" indent="-457200">
                  <a:buFont typeface="+mj-lt"/>
                  <a:buAutoNum type="arabicPeriod"/>
                </a:pPr>
                <a:r>
                  <a:rPr lang="en-US" sz="2000" dirty="0"/>
                  <a:t>The electrostatic force (due to the surface charges) </a:t>
                </a:r>
                <a14:m>
                  <m:oMath xmlns:m="http://schemas.openxmlformats.org/officeDocument/2006/math">
                    <m:sSub>
                      <m:sSubPr>
                        <m:ctrlPr>
                          <a:rPr lang="en-US" sz="2000" i="1">
                            <a:latin typeface="Cambria Math" panose="02040503050406030204" pitchFamily="18" charset="0"/>
                          </a:rPr>
                        </m:ctrlPr>
                      </m:sSubPr>
                      <m:e>
                        <m:r>
                          <m:rPr>
                            <m:sty m:val="p"/>
                          </m:rPr>
                          <a:rPr lang="en-GB" sz="2000" b="0" i="0" smtClean="0">
                            <a:latin typeface="Cambria Math" panose="02040503050406030204" pitchFamily="18" charset="0"/>
                          </a:rPr>
                          <m:t>E</m:t>
                        </m:r>
                      </m:e>
                      <m:sub>
                        <m:r>
                          <m:rPr>
                            <m:sty m:val="p"/>
                          </m:rPr>
                          <a:rPr lang="en-US" sz="2000" i="0">
                            <a:latin typeface="Cambria Math" panose="02040503050406030204" pitchFamily="18" charset="0"/>
                          </a:rPr>
                          <m:t>s</m:t>
                        </m:r>
                        <m:r>
                          <m:rPr>
                            <m:sty m:val="p"/>
                          </m:rPr>
                          <a:rPr lang="en-GB" sz="2000" b="0" i="0" smtClean="0">
                            <a:latin typeface="Cambria Math" panose="02040503050406030204" pitchFamily="18" charset="0"/>
                          </a:rPr>
                          <m:t>tatic</m:t>
                        </m:r>
                      </m:sub>
                    </m:sSub>
                  </m:oMath>
                </a14:m>
                <a:r>
                  <a:rPr lang="en-US" sz="2000" dirty="0"/>
                  <a:t>, </a:t>
                </a:r>
                <a:r>
                  <a:rPr lang="en-GB" sz="2000" dirty="0"/>
                  <a:t>which serves to smooth out the flow and communicate the influence of the source to distant parts of the circuit.</a:t>
                </a:r>
                <a:endParaRPr lang="en-US" sz="2000" dirty="0"/>
              </a:p>
            </p:txBody>
          </p:sp>
        </mc:Choice>
        <mc:Fallback xmlns="">
          <p:sp>
            <p:nvSpPr>
              <p:cNvPr id="31" name="Content Placeholder 2">
                <a:extLst>
                  <a:ext uri="{FF2B5EF4-FFF2-40B4-BE49-F238E27FC236}">
                    <a16:creationId xmlns:a16="http://schemas.microsoft.com/office/drawing/2014/main" id="{1486387A-1C35-6F3A-261A-6E76C1F889F4}"/>
                  </a:ext>
                </a:extLst>
              </p:cNvPr>
              <p:cNvSpPr txBox="1">
                <a:spLocks noRot="1" noChangeAspect="1" noMove="1" noResize="1" noEditPoints="1" noAdjustHandles="1" noChangeArrowheads="1" noChangeShapeType="1" noTextEdit="1"/>
              </p:cNvSpPr>
              <p:nvPr/>
            </p:nvSpPr>
            <p:spPr>
              <a:xfrm>
                <a:off x="3527977" y="1287462"/>
                <a:ext cx="8158836" cy="2965548"/>
              </a:xfrm>
              <a:prstGeom prst="rect">
                <a:avLst/>
              </a:prstGeom>
              <a:blipFill>
                <a:blip r:embed="rId7"/>
                <a:stretch>
                  <a:fillRect l="-1420" t="-2669" r="-1719"/>
                </a:stretch>
              </a:blipFill>
            </p:spPr>
            <p:txBody>
              <a:bodyPr/>
              <a:lstStyle/>
              <a:p>
                <a:r>
                  <a:rPr lang="en-GB">
                    <a:noFill/>
                  </a:rPr>
                  <a:t> </a:t>
                </a:r>
              </a:p>
            </p:txBody>
          </p:sp>
        </mc:Fallback>
      </mc:AlternateContent>
      <p:sp>
        <p:nvSpPr>
          <p:cNvPr id="45" name="Arrow: Bent-Up 44">
            <a:extLst>
              <a:ext uri="{FF2B5EF4-FFF2-40B4-BE49-F238E27FC236}">
                <a16:creationId xmlns:a16="http://schemas.microsoft.com/office/drawing/2014/main" id="{818ED377-9920-E79C-31FC-B0579AFF1BF8}"/>
              </a:ext>
            </a:extLst>
          </p:cNvPr>
          <p:cNvSpPr/>
          <p:nvPr/>
        </p:nvSpPr>
        <p:spPr>
          <a:xfrm rot="5400000" flipH="1">
            <a:off x="4770000" y="4333631"/>
            <a:ext cx="1146421" cy="1174276"/>
          </a:xfrm>
          <a:prstGeom prst="bentUpArrow">
            <a:avLst>
              <a:gd name="adj1" fmla="val 4111"/>
              <a:gd name="adj2" fmla="val 5664"/>
              <a:gd name="adj3" fmla="val 1363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Content Placeholder 2">
            <a:extLst>
              <a:ext uri="{FF2B5EF4-FFF2-40B4-BE49-F238E27FC236}">
                <a16:creationId xmlns:a16="http://schemas.microsoft.com/office/drawing/2014/main" id="{7FF8BF19-1999-E15B-F424-889A978C0C7C}"/>
              </a:ext>
            </a:extLst>
          </p:cNvPr>
          <p:cNvSpPr txBox="1">
            <a:spLocks/>
          </p:cNvSpPr>
          <p:nvPr/>
        </p:nvSpPr>
        <p:spPr>
          <a:xfrm>
            <a:off x="5919635" y="4260867"/>
            <a:ext cx="5000901" cy="331887"/>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i="1"/>
              <a:t>The Electrostatic Field from surface charges</a:t>
            </a:r>
            <a:r>
              <a:rPr lang="en-US" sz="2000" i="1"/>
              <a:t>?</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F8A9DC6-1EEE-B7BF-EB70-2A14C306CA7B}"/>
                  </a:ext>
                </a:extLst>
              </p:cNvPr>
              <p:cNvSpPr txBox="1"/>
              <p:nvPr/>
            </p:nvSpPr>
            <p:spPr>
              <a:xfrm>
                <a:off x="-324877" y="4198493"/>
                <a:ext cx="2830167" cy="7087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𝑓</m:t>
                          </m:r>
                        </m:e>
                      </m:acc>
                      <m:d>
                        <m:dPr>
                          <m:begChr m:val="["/>
                          <m:endChr m:val="]"/>
                          <m:ctrlPr>
                            <a:rPr lang="en-GB" b="0" i="1" smtClean="0">
                              <a:solidFill>
                                <a:schemeClr val="tx1"/>
                              </a:solidFill>
                              <a:latin typeface="Cambria Math" panose="02040503050406030204" pitchFamily="18" charset="0"/>
                            </a:rPr>
                          </m:ctrlPr>
                        </m:dPr>
                        <m:e>
                          <m:f>
                            <m:fPr>
                              <m:ctrlPr>
                                <a:rPr lang="en-GB" b="0" i="1" smtClean="0">
                                  <a:solidFill>
                                    <a:schemeClr val="tx1"/>
                                  </a:solidFill>
                                  <a:latin typeface="Cambria Math" panose="02040503050406030204" pitchFamily="18" charset="0"/>
                                </a:rPr>
                              </m:ctrlPr>
                            </m:fPr>
                            <m:num>
                              <m:r>
                                <a:rPr lang="en-GB" b="0" i="1" smtClean="0">
                                  <a:solidFill>
                                    <a:schemeClr val="tx1"/>
                                  </a:solidFill>
                                  <a:latin typeface="Cambria Math" panose="02040503050406030204" pitchFamily="18" charset="0"/>
                                </a:rPr>
                                <m:t>𝑁</m:t>
                              </m:r>
                            </m:num>
                            <m:den>
                              <m:r>
                                <a:rPr lang="en-GB" b="0" i="1" smtClean="0">
                                  <a:solidFill>
                                    <a:schemeClr val="tx1"/>
                                  </a:solidFill>
                                  <a:latin typeface="Cambria Math" panose="02040503050406030204" pitchFamily="18" charset="0"/>
                                </a:rPr>
                                <m:t>𝐶</m:t>
                              </m:r>
                            </m:den>
                          </m:f>
                        </m:e>
                      </m:d>
                      <m:r>
                        <a:rPr lang="en-GB" b="0" i="1" smtClean="0">
                          <a:solidFill>
                            <a:schemeClr val="tx1"/>
                          </a:solidFill>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sSub>
                            <m:sSubPr>
                              <m:ctrlPr>
                                <a:rPr lang="en-US" i="1">
                                  <a:latin typeface="Cambria Math" panose="02040503050406030204" pitchFamily="18" charset="0"/>
                                </a:rPr>
                              </m:ctrlPr>
                            </m:sSubPr>
                            <m:e>
                              <m:r>
                                <a:rPr lang="en-US" i="1">
                                  <a:latin typeface="Cambria Math" panose="02040503050406030204" pitchFamily="18" charset="0"/>
                                </a:rPr>
                                <m:t>𝑓</m:t>
                              </m:r>
                            </m:e>
                            <m:sub>
                              <m:r>
                                <a:rPr lang="en-GB" i="1">
                                  <a:latin typeface="Cambria Math" panose="02040503050406030204" pitchFamily="18" charset="0"/>
                                </a:rPr>
                                <m:t>𝑠</m:t>
                              </m:r>
                            </m:sub>
                          </m:sSub>
                        </m:e>
                      </m:acc>
                      <m:r>
                        <a:rPr lang="en-GB" b="0" i="1" smtClean="0">
                          <a:latin typeface="Cambria Math" panose="02040503050406030204" pitchFamily="18" charset="0"/>
                        </a:rPr>
                        <m:t>+</m:t>
                      </m:r>
                      <m:sSub>
                        <m:sSubPr>
                          <m:ctrlPr>
                            <a:rPr lang="en-US" i="1">
                              <a:latin typeface="Cambria Math" panose="02040503050406030204" pitchFamily="18" charset="0"/>
                            </a:rPr>
                          </m:ctrlPr>
                        </m:sSubPr>
                        <m:e>
                          <m:acc>
                            <m:accPr>
                              <m:chr m:val="⃗"/>
                              <m:ctrlPr>
                                <a:rPr lang="en-GB" i="1">
                                  <a:latin typeface="Cambria Math" panose="02040503050406030204" pitchFamily="18" charset="0"/>
                                  <a:ea typeface="Cambria Math" panose="02040503050406030204" pitchFamily="18" charset="0"/>
                                </a:rPr>
                              </m:ctrlPr>
                            </m:accPr>
                            <m:e>
                              <m:r>
                                <a:rPr lang="en-GB" b="0" i="1" smtClean="0">
                                  <a:latin typeface="Cambria Math" panose="02040503050406030204" pitchFamily="18" charset="0"/>
                                </a:rPr>
                                <m:t>𝐸</m:t>
                              </m:r>
                            </m:e>
                          </m:acc>
                        </m:e>
                        <m:sub>
                          <m:r>
                            <a:rPr lang="en-GB" b="0" i="1" smtClean="0">
                              <a:latin typeface="Cambria Math" panose="02040503050406030204" pitchFamily="18" charset="0"/>
                            </a:rPr>
                            <m:t>𝑠𝑡𝑎𝑡𝑖𝑐</m:t>
                          </m:r>
                        </m:sub>
                      </m:sSub>
                    </m:oMath>
                  </m:oMathPara>
                </a14:m>
                <a:endParaRPr lang="en-GB" i="1" dirty="0"/>
              </a:p>
            </p:txBody>
          </p:sp>
        </mc:Choice>
        <mc:Fallback xmlns="">
          <p:sp>
            <p:nvSpPr>
              <p:cNvPr id="7" name="TextBox 6">
                <a:extLst>
                  <a:ext uri="{FF2B5EF4-FFF2-40B4-BE49-F238E27FC236}">
                    <a16:creationId xmlns:a16="http://schemas.microsoft.com/office/drawing/2014/main" id="{6F8A9DC6-1EEE-B7BF-EB70-2A14C306CA7B}"/>
                  </a:ext>
                </a:extLst>
              </p:cNvPr>
              <p:cNvSpPr txBox="1">
                <a:spLocks noRot="1" noChangeAspect="1" noMove="1" noResize="1" noEditPoints="1" noAdjustHandles="1" noChangeArrowheads="1" noChangeShapeType="1" noTextEdit="1"/>
              </p:cNvSpPr>
              <p:nvPr/>
            </p:nvSpPr>
            <p:spPr>
              <a:xfrm>
                <a:off x="-324877" y="4198493"/>
                <a:ext cx="2830167" cy="70872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2C1A8BC-B5D4-8A84-712D-6B0D2CF52D2C}"/>
                  </a:ext>
                </a:extLst>
              </p:cNvPr>
              <p:cNvSpPr txBox="1"/>
              <p:nvPr/>
            </p:nvSpPr>
            <p:spPr>
              <a:xfrm>
                <a:off x="3154220" y="5230550"/>
                <a:ext cx="2830167" cy="6587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l-GR" i="1" smtClean="0">
                          <a:latin typeface="Cambria Math" panose="02040503050406030204" pitchFamily="18" charset="0"/>
                        </a:rPr>
                        <m:t>𝜀</m:t>
                      </m:r>
                      <m:r>
                        <a:rPr lang="el-GR" i="1" smtClean="0">
                          <a:latin typeface="Cambria Math" panose="02040503050406030204" pitchFamily="18" charset="0"/>
                        </a:rPr>
                        <m:t>=</m:t>
                      </m:r>
                      <m:nary>
                        <m:naryPr>
                          <m:chr m:val="∮"/>
                          <m:grow m:val="on"/>
                          <m:subHide m:val="on"/>
                          <m:supHide m:val="on"/>
                          <m:ctrlPr>
                            <a:rPr lang="en-GB" i="1">
                              <a:latin typeface="Cambria Math" panose="02040503050406030204" pitchFamily="18" charset="0"/>
                            </a:rPr>
                          </m:ctrlPr>
                        </m:naryPr>
                        <m:sub/>
                        <m:sup/>
                        <m:e>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𝑓</m:t>
                              </m:r>
                            </m:e>
                          </m:acc>
                          <m:r>
                            <a:rPr lang="en-GB" b="0" i="0" smtClean="0">
                              <a:latin typeface="Cambria Math" panose="02040503050406030204" pitchFamily="18" charset="0"/>
                              <a:ea typeface="Cambria Math" panose="02040503050406030204" pitchFamily="18" charset="0"/>
                            </a:rPr>
                            <m:t> </m:t>
                          </m:r>
                          <m:r>
                            <m:rPr>
                              <m:sty m:val="p"/>
                            </m:rPr>
                            <a:rPr lang="en-GB" i="0">
                              <a:latin typeface="Cambria Math" panose="02040503050406030204" pitchFamily="18" charset="0"/>
                            </a:rPr>
                            <m:t>d</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𝑙</m:t>
                              </m:r>
                            </m:e>
                          </m:acc>
                        </m:e>
                      </m:nary>
                      <m:r>
                        <a:rPr lang="en-GB" i="1">
                          <a:latin typeface="Cambria Math" panose="02040503050406030204" pitchFamily="18" charset="0"/>
                        </a:rPr>
                        <m:t>=</m:t>
                      </m:r>
                      <m:nary>
                        <m:naryPr>
                          <m:chr m:val="∮"/>
                          <m:grow m:val="on"/>
                          <m:subHide m:val="on"/>
                          <m:supHide m:val="on"/>
                          <m:ctrlPr>
                            <a:rPr lang="en-GB" i="1">
                              <a:latin typeface="Cambria Math" panose="02040503050406030204" pitchFamily="18" charset="0"/>
                            </a:rPr>
                          </m:ctrlPr>
                        </m:naryPr>
                        <m:sub/>
                        <m:sup/>
                        <m:e>
                          <m:acc>
                            <m:accPr>
                              <m:chr m:val="⃗"/>
                              <m:ctrlPr>
                                <a:rPr lang="en-GB" i="1">
                                  <a:latin typeface="Cambria Math" panose="02040503050406030204" pitchFamily="18" charset="0"/>
                                  <a:ea typeface="Cambria Math" panose="02040503050406030204" pitchFamily="18" charset="0"/>
                                </a:rPr>
                              </m:ctrlPr>
                            </m:accPr>
                            <m:e>
                              <m:sSub>
                                <m:sSubPr>
                                  <m:ctrlPr>
                                    <a:rPr lang="en-US" i="1">
                                      <a:latin typeface="Cambria Math" panose="02040503050406030204" pitchFamily="18" charset="0"/>
                                    </a:rPr>
                                  </m:ctrlPr>
                                </m:sSubPr>
                                <m:e>
                                  <m:r>
                                    <a:rPr lang="en-US" i="1">
                                      <a:latin typeface="Cambria Math" panose="02040503050406030204" pitchFamily="18" charset="0"/>
                                    </a:rPr>
                                    <m:t>𝑓</m:t>
                                  </m:r>
                                </m:e>
                                <m:sub>
                                  <m:r>
                                    <a:rPr lang="en-GB" i="1">
                                      <a:latin typeface="Cambria Math" panose="02040503050406030204" pitchFamily="18" charset="0"/>
                                    </a:rPr>
                                    <m:t>𝑠</m:t>
                                  </m:r>
                                </m:sub>
                              </m:sSub>
                            </m:e>
                          </m:acc>
                          <m:r>
                            <a:rPr lang="en-GB" b="0" i="0" smtClean="0">
                              <a:latin typeface="Cambria Math" panose="02040503050406030204" pitchFamily="18" charset="0"/>
                            </a:rPr>
                            <m:t> </m:t>
                          </m:r>
                          <m:r>
                            <m:rPr>
                              <m:sty m:val="p"/>
                            </m:rPr>
                            <a:rPr lang="en-GB" i="0">
                              <a:latin typeface="Cambria Math" panose="02040503050406030204" pitchFamily="18" charset="0"/>
                            </a:rPr>
                            <m:t>d</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𝑙</m:t>
                              </m:r>
                            </m:e>
                          </m:acc>
                        </m:e>
                      </m:nary>
                    </m:oMath>
                  </m:oMathPara>
                </a14:m>
                <a:endParaRPr lang="en-GB" i="1" dirty="0"/>
              </a:p>
            </p:txBody>
          </p:sp>
        </mc:Choice>
        <mc:Fallback xmlns="">
          <p:sp>
            <p:nvSpPr>
              <p:cNvPr id="8" name="TextBox 7">
                <a:extLst>
                  <a:ext uri="{FF2B5EF4-FFF2-40B4-BE49-F238E27FC236}">
                    <a16:creationId xmlns:a16="http://schemas.microsoft.com/office/drawing/2014/main" id="{D2C1A8BC-B5D4-8A84-712D-6B0D2CF52D2C}"/>
                  </a:ext>
                </a:extLst>
              </p:cNvPr>
              <p:cNvSpPr txBox="1">
                <a:spLocks noRot="1" noChangeAspect="1" noMove="1" noResize="1" noEditPoints="1" noAdjustHandles="1" noChangeArrowheads="1" noChangeShapeType="1" noTextEdit="1"/>
              </p:cNvSpPr>
              <p:nvPr/>
            </p:nvSpPr>
            <p:spPr>
              <a:xfrm>
                <a:off x="3154220" y="5230550"/>
                <a:ext cx="2830167" cy="658770"/>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B19A432F-8F77-0741-8397-7233E28647D6}"/>
                  </a:ext>
                </a:extLst>
              </p:cNvPr>
              <p:cNvSpPr txBox="1"/>
              <p:nvPr/>
            </p:nvSpPr>
            <p:spPr>
              <a:xfrm>
                <a:off x="476929" y="5666724"/>
                <a:ext cx="2583448" cy="60600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GB" sz="1500" b="0" i="1" smtClean="0">
                              <a:latin typeface="Cambria Math" panose="02040503050406030204" pitchFamily="18" charset="0"/>
                            </a:rPr>
                          </m:ctrlPr>
                        </m:dPr>
                        <m:e>
                          <m:f>
                            <m:fPr>
                              <m:ctrlPr>
                                <a:rPr lang="en-GB" sz="1500" b="0" i="1" smtClean="0">
                                  <a:latin typeface="Cambria Math" panose="02040503050406030204" pitchFamily="18" charset="0"/>
                                </a:rPr>
                              </m:ctrlPr>
                            </m:fPr>
                            <m:num>
                              <m:r>
                                <m:rPr>
                                  <m:sty m:val="p"/>
                                </m:rPr>
                                <a:rPr lang="en-GB" sz="1500" b="0" i="0" smtClean="0">
                                  <a:latin typeface="Cambria Math" panose="02040503050406030204" pitchFamily="18" charset="0"/>
                                </a:rPr>
                                <m:t>N</m:t>
                              </m:r>
                              <m:r>
                                <a:rPr lang="en-GB" sz="1500" b="0" i="0" smtClean="0">
                                  <a:latin typeface="Cambria Math" panose="02040503050406030204" pitchFamily="18" charset="0"/>
                                </a:rPr>
                                <m:t>∗</m:t>
                              </m:r>
                              <m:r>
                                <m:rPr>
                                  <m:sty m:val="p"/>
                                </m:rPr>
                                <a:rPr lang="en-GB" sz="1500" b="0" i="0" smtClean="0">
                                  <a:latin typeface="Cambria Math" panose="02040503050406030204" pitchFamily="18" charset="0"/>
                                </a:rPr>
                                <m:t>m</m:t>
                              </m:r>
                            </m:num>
                            <m:den>
                              <m:r>
                                <m:rPr>
                                  <m:sty m:val="p"/>
                                </m:rPr>
                                <a:rPr lang="en-GB" sz="1500" b="0" i="0" smtClean="0">
                                  <a:latin typeface="Cambria Math" panose="02040503050406030204" pitchFamily="18" charset="0"/>
                                </a:rPr>
                                <m:t>C</m:t>
                              </m:r>
                            </m:den>
                          </m:f>
                        </m:e>
                      </m:d>
                      <m:r>
                        <a:rPr lang="en-GB" sz="1500" b="0" i="0" smtClean="0">
                          <a:latin typeface="Cambria Math" panose="02040503050406030204" pitchFamily="18" charset="0"/>
                        </a:rPr>
                        <m:t>=</m:t>
                      </m:r>
                      <m:d>
                        <m:dPr>
                          <m:begChr m:val="["/>
                          <m:endChr m:val="]"/>
                          <m:ctrlPr>
                            <a:rPr lang="en-GB" sz="1500" b="0" i="1" smtClean="0">
                              <a:latin typeface="Cambria Math" panose="02040503050406030204" pitchFamily="18" charset="0"/>
                            </a:rPr>
                          </m:ctrlPr>
                        </m:dPr>
                        <m:e>
                          <m:f>
                            <m:fPr>
                              <m:ctrlPr>
                                <a:rPr lang="en-GB" sz="1500" b="0" i="1" smtClean="0">
                                  <a:latin typeface="Cambria Math" panose="02040503050406030204" pitchFamily="18" charset="0"/>
                                </a:rPr>
                              </m:ctrlPr>
                            </m:fPr>
                            <m:num>
                              <m:r>
                                <m:rPr>
                                  <m:sty m:val="p"/>
                                </m:rPr>
                                <a:rPr lang="en-GB" sz="1500" b="0" i="0" smtClean="0">
                                  <a:latin typeface="Cambria Math" panose="02040503050406030204" pitchFamily="18" charset="0"/>
                                </a:rPr>
                                <m:t>J</m:t>
                              </m:r>
                            </m:num>
                            <m:den>
                              <m:r>
                                <m:rPr>
                                  <m:sty m:val="p"/>
                                </m:rPr>
                                <a:rPr lang="en-GB" sz="1500" b="0" i="0" smtClean="0">
                                  <a:latin typeface="Cambria Math" panose="02040503050406030204" pitchFamily="18" charset="0"/>
                                </a:rPr>
                                <m:t>C</m:t>
                              </m:r>
                            </m:den>
                          </m:f>
                        </m:e>
                      </m:d>
                      <m:r>
                        <a:rPr lang="en-GB" sz="1500" b="0" i="0" smtClean="0">
                          <a:latin typeface="Cambria Math" panose="02040503050406030204" pitchFamily="18" charset="0"/>
                        </a:rPr>
                        <m:t>=[</m:t>
                      </m:r>
                      <m:r>
                        <m:rPr>
                          <m:sty m:val="p"/>
                        </m:rPr>
                        <a:rPr lang="en-GB" sz="1500" b="0" i="0" smtClean="0">
                          <a:latin typeface="Cambria Math" panose="02040503050406030204" pitchFamily="18" charset="0"/>
                        </a:rPr>
                        <m:t>V</m:t>
                      </m:r>
                      <m:r>
                        <a:rPr lang="en-GB" sz="1500" b="0" i="0" smtClean="0">
                          <a:latin typeface="Cambria Math" panose="02040503050406030204" pitchFamily="18" charset="0"/>
                        </a:rPr>
                        <m:t>]</m:t>
                      </m:r>
                    </m:oMath>
                  </m:oMathPara>
                </a14:m>
                <a:endParaRPr lang="en-GB" sz="1500" dirty="0"/>
              </a:p>
            </p:txBody>
          </p:sp>
        </mc:Choice>
        <mc:Fallback xmlns="">
          <p:sp>
            <p:nvSpPr>
              <p:cNvPr id="11" name="TextBox 10">
                <a:extLst>
                  <a:ext uri="{FF2B5EF4-FFF2-40B4-BE49-F238E27FC236}">
                    <a16:creationId xmlns:a16="http://schemas.microsoft.com/office/drawing/2014/main" id="{B19A432F-8F77-0741-8397-7233E28647D6}"/>
                  </a:ext>
                </a:extLst>
              </p:cNvPr>
              <p:cNvSpPr txBox="1">
                <a:spLocks noRot="1" noChangeAspect="1" noMove="1" noResize="1" noEditPoints="1" noAdjustHandles="1" noChangeArrowheads="1" noChangeShapeType="1" noTextEdit="1"/>
              </p:cNvSpPr>
              <p:nvPr/>
            </p:nvSpPr>
            <p:spPr>
              <a:xfrm>
                <a:off x="476929" y="5666724"/>
                <a:ext cx="2583448" cy="606000"/>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C020561B-8747-15EF-D5EF-4214FBA4EF84}"/>
                  </a:ext>
                </a:extLst>
              </p:cNvPr>
              <p:cNvSpPr txBox="1"/>
              <p:nvPr/>
            </p:nvSpPr>
            <p:spPr>
              <a:xfrm>
                <a:off x="5672820" y="4640430"/>
                <a:ext cx="5995247" cy="6587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GB" i="1" smtClean="0">
                              <a:latin typeface="Cambria Math" panose="02040503050406030204" pitchFamily="18" charset="0"/>
                              <a:ea typeface="Cambria Math" panose="02040503050406030204" pitchFamily="18" charset="0"/>
                            </a:rPr>
                          </m:ctrlPr>
                        </m:accPr>
                        <m:e>
                          <m:r>
                            <a:rPr lang="en-GB" i="1">
                              <a:latin typeface="Cambria Math" panose="02040503050406030204" pitchFamily="18" charset="0"/>
                            </a:rPr>
                            <m:t>𝛻</m:t>
                          </m:r>
                        </m:e>
                      </m:acc>
                      <m:r>
                        <a:rPr lang="en-GB" i="1" smtClean="0">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𝐸</m:t>
                          </m:r>
                        </m:e>
                      </m:acc>
                      <m:r>
                        <a:rPr lang="en-GB" i="1" smtClean="0">
                          <a:latin typeface="Cambria Math" panose="02040503050406030204" pitchFamily="18" charset="0"/>
                        </a:rPr>
                        <m:t>=0</m:t>
                      </m:r>
                      <m:groupChr>
                        <m:groupChrPr>
                          <m:chr m:val="⇒"/>
                          <m:vertJc m:val="bot"/>
                          <m:ctrlPr>
                            <a:rPr lang="en-GB" b="0" i="1" smtClean="0">
                              <a:latin typeface="Cambria Math" panose="02040503050406030204" pitchFamily="18" charset="0"/>
                            </a:rPr>
                          </m:ctrlPr>
                        </m:groupChrPr>
                        <m:e>
                          <m:r>
                            <m:rPr>
                              <m:brk m:alnAt="2"/>
                            </m:rPr>
                            <a:rPr lang="en-GB" b="0" i="1" smtClean="0">
                              <a:latin typeface="Cambria Math" panose="02040503050406030204" pitchFamily="18" charset="0"/>
                            </a:rPr>
                            <m:t>𝑖</m:t>
                          </m:r>
                          <m:r>
                            <a:rPr lang="en-GB" b="0" i="1" smtClean="0">
                              <a:latin typeface="Cambria Math" panose="02040503050406030204" pitchFamily="18" charset="0"/>
                            </a:rPr>
                            <m:t>𝑛𝑡𝑒𝑔𝑟𝑎𝑡𝑒</m:t>
                          </m:r>
                        </m:e>
                      </m:groupChr>
                      <m:nary>
                        <m:naryPr>
                          <m:chr m:val="∮"/>
                          <m:grow m:val="on"/>
                          <m:subHide m:val="on"/>
                          <m:supHide m:val="on"/>
                          <m:ctrlPr>
                            <a:rPr lang="en-GB" i="1">
                              <a:latin typeface="Cambria Math" panose="02040503050406030204" pitchFamily="18" charset="0"/>
                            </a:rPr>
                          </m:ctrlPr>
                        </m:naryPr>
                        <m:sub/>
                        <m:sup/>
                        <m:e>
                          <m:d>
                            <m:dPr>
                              <m:ctrlPr>
                                <a:rPr lang="en-GB" b="0" i="1" smtClean="0">
                                  <a:latin typeface="Cambria Math" panose="02040503050406030204" pitchFamily="18" charset="0"/>
                                  <a:ea typeface="Cambria Math" panose="02040503050406030204" pitchFamily="18" charset="0"/>
                                </a:rPr>
                              </m:ctrlPr>
                            </m:dPr>
                            <m:e>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rPr>
                                    <m:t>𝛻</m:t>
                                  </m:r>
                                </m:e>
                              </m:acc>
                              <m:r>
                                <a:rPr lang="en-GB" i="1">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𝐸</m:t>
                                  </m:r>
                                </m:e>
                              </m:acc>
                            </m:e>
                          </m:d>
                          <m:r>
                            <m:rPr>
                              <m:sty m:val="p"/>
                            </m:rPr>
                            <a:rPr lang="en-GB" b="0" i="0" smtClean="0">
                              <a:latin typeface="Cambria Math" panose="02040503050406030204" pitchFamily="18" charset="0"/>
                            </a:rPr>
                            <m:t>d</m:t>
                          </m:r>
                          <m:acc>
                            <m:accPr>
                              <m:chr m:val="⃗"/>
                              <m:ctrlPr>
                                <a:rPr lang="en-GB" i="1">
                                  <a:latin typeface="Cambria Math" panose="02040503050406030204" pitchFamily="18" charset="0"/>
                                  <a:ea typeface="Cambria Math" panose="02040503050406030204" pitchFamily="18" charset="0"/>
                                </a:rPr>
                              </m:ctrlPr>
                            </m:accPr>
                            <m:e>
                              <m:r>
                                <a:rPr lang="en-GB" b="0" i="1" smtClean="0">
                                  <a:latin typeface="Cambria Math" panose="02040503050406030204" pitchFamily="18" charset="0"/>
                                  <a:ea typeface="Cambria Math" panose="02040503050406030204" pitchFamily="18" charset="0"/>
                                </a:rPr>
                                <m:t>𝑎</m:t>
                              </m:r>
                            </m:e>
                          </m:acc>
                        </m:e>
                      </m:nary>
                      <m:r>
                        <a:rPr lang="en-GB" b="0" i="1" smtClean="0">
                          <a:latin typeface="Cambria Math" panose="02040503050406030204" pitchFamily="18" charset="0"/>
                        </a:rPr>
                        <m:t>=</m:t>
                      </m:r>
                      <m:r>
                        <a:rPr lang="en-GB" i="1">
                          <a:latin typeface="Cambria Math" panose="02040503050406030204" pitchFamily="18" charset="0"/>
                        </a:rPr>
                        <m:t>0</m:t>
                      </m:r>
                      <m:groupChr>
                        <m:groupChrPr>
                          <m:chr m:val="⇒"/>
                          <m:vertJc m:val="bot"/>
                          <m:ctrlPr>
                            <a:rPr lang="en-GB" i="1">
                              <a:latin typeface="Cambria Math" panose="02040503050406030204" pitchFamily="18" charset="0"/>
                            </a:rPr>
                          </m:ctrlPr>
                        </m:groupChrPr>
                        <m:e>
                          <m:r>
                            <m:rPr>
                              <m:brk m:alnAt="2"/>
                            </m:rPr>
                            <a:rPr lang="en-GB" i="1">
                              <a:latin typeface="Cambria Math" panose="02040503050406030204" pitchFamily="18" charset="0"/>
                            </a:rPr>
                            <m:t>𝐶</m:t>
                          </m:r>
                          <m:r>
                            <a:rPr lang="en-GB" i="1">
                              <a:latin typeface="Cambria Math" panose="02040503050406030204" pitchFamily="18" charset="0"/>
                            </a:rPr>
                            <m:t>𝑢𝑟𝑙</m:t>
                          </m:r>
                          <m:r>
                            <a:rPr lang="en-GB" i="1">
                              <a:latin typeface="Cambria Math" panose="02040503050406030204" pitchFamily="18" charset="0"/>
                            </a:rPr>
                            <m:t> </m:t>
                          </m:r>
                          <m:r>
                            <a:rPr lang="en-GB" i="1">
                              <a:latin typeface="Cambria Math" panose="02040503050406030204" pitchFamily="18" charset="0"/>
                            </a:rPr>
                            <m:t>𝑇h𝑒𝑜𝑟𝑒𝑚</m:t>
                          </m:r>
                        </m:e>
                      </m:groupChr>
                      <m:nary>
                        <m:naryPr>
                          <m:chr m:val="∮"/>
                          <m:grow m:val="on"/>
                          <m:subHide m:val="on"/>
                          <m:supHide m:val="on"/>
                          <m:ctrlPr>
                            <a:rPr lang="en-GB" i="1" smtClean="0">
                              <a:solidFill>
                                <a:srgbClr val="FF0000"/>
                              </a:solidFill>
                              <a:latin typeface="Cambria Math" panose="02040503050406030204" pitchFamily="18" charset="0"/>
                            </a:rPr>
                          </m:ctrlPr>
                        </m:naryPr>
                        <m:sub/>
                        <m:sup/>
                        <m:e>
                          <m:acc>
                            <m:accPr>
                              <m:chr m:val="⃗"/>
                              <m:ctrlPr>
                                <a:rPr lang="en-GB" i="1" smtClean="0">
                                  <a:solidFill>
                                    <a:srgbClr val="FF0000"/>
                                  </a:solidFill>
                                  <a:latin typeface="Cambria Math" panose="02040503050406030204" pitchFamily="18" charset="0"/>
                                  <a:ea typeface="Cambria Math" panose="02040503050406030204" pitchFamily="18" charset="0"/>
                                </a:rPr>
                              </m:ctrlPr>
                            </m:accPr>
                            <m:e>
                              <m:r>
                                <a:rPr lang="en-GB" i="1">
                                  <a:solidFill>
                                    <a:srgbClr val="FF0000"/>
                                  </a:solidFill>
                                  <a:latin typeface="Cambria Math" panose="02040503050406030204" pitchFamily="18" charset="0"/>
                                  <a:ea typeface="Cambria Math" panose="02040503050406030204" pitchFamily="18" charset="0"/>
                                </a:rPr>
                                <m:t>𝐸</m:t>
                              </m:r>
                            </m:e>
                          </m:acc>
                          <m:r>
                            <a:rPr lang="en-GB" b="0" i="0" smtClean="0">
                              <a:solidFill>
                                <a:srgbClr val="FF0000"/>
                              </a:solidFill>
                              <a:latin typeface="Cambria Math" panose="02040503050406030204" pitchFamily="18" charset="0"/>
                              <a:ea typeface="Cambria Math" panose="02040503050406030204" pitchFamily="18" charset="0"/>
                            </a:rPr>
                            <m:t> </m:t>
                          </m:r>
                          <m:r>
                            <m:rPr>
                              <m:sty m:val="p"/>
                            </m:rPr>
                            <a:rPr lang="en-GB" i="0" smtClean="0">
                              <a:solidFill>
                                <a:srgbClr val="FF0000"/>
                              </a:solidFill>
                              <a:latin typeface="Cambria Math" panose="02040503050406030204" pitchFamily="18" charset="0"/>
                            </a:rPr>
                            <m:t>d</m:t>
                          </m:r>
                          <m:acc>
                            <m:accPr>
                              <m:chr m:val="⃗"/>
                              <m:ctrlPr>
                                <a:rPr lang="en-GB" i="1" smtClean="0">
                                  <a:solidFill>
                                    <a:srgbClr val="FF0000"/>
                                  </a:solidFill>
                                  <a:latin typeface="Cambria Math" panose="02040503050406030204" pitchFamily="18" charset="0"/>
                                  <a:ea typeface="Cambria Math" panose="02040503050406030204" pitchFamily="18" charset="0"/>
                                </a:rPr>
                              </m:ctrlPr>
                            </m:accPr>
                            <m:e>
                              <m:r>
                                <a:rPr lang="en-GB" i="1">
                                  <a:solidFill>
                                    <a:srgbClr val="FF0000"/>
                                  </a:solidFill>
                                  <a:latin typeface="Cambria Math" panose="02040503050406030204" pitchFamily="18" charset="0"/>
                                  <a:ea typeface="Cambria Math" panose="02040503050406030204" pitchFamily="18" charset="0"/>
                                </a:rPr>
                                <m:t>𝑙</m:t>
                              </m:r>
                            </m:e>
                          </m:acc>
                        </m:e>
                      </m:nary>
                      <m:r>
                        <a:rPr lang="en-GB" b="0" i="1" smtClean="0">
                          <a:solidFill>
                            <a:srgbClr val="FF0000"/>
                          </a:solidFill>
                          <a:latin typeface="Cambria Math" panose="02040503050406030204" pitchFamily="18" charset="0"/>
                        </a:rPr>
                        <m:t>=0</m:t>
                      </m:r>
                    </m:oMath>
                  </m:oMathPara>
                </a14:m>
                <a:endParaRPr lang="en-GB" i="1" dirty="0"/>
              </a:p>
            </p:txBody>
          </p:sp>
        </mc:Choice>
        <mc:Fallback xmlns="">
          <p:sp>
            <p:nvSpPr>
              <p:cNvPr id="14" name="TextBox 13">
                <a:extLst>
                  <a:ext uri="{FF2B5EF4-FFF2-40B4-BE49-F238E27FC236}">
                    <a16:creationId xmlns:a16="http://schemas.microsoft.com/office/drawing/2014/main" id="{C020561B-8747-15EF-D5EF-4214FBA4EF84}"/>
                  </a:ext>
                </a:extLst>
              </p:cNvPr>
              <p:cNvSpPr txBox="1">
                <a:spLocks noRot="1" noChangeAspect="1" noMove="1" noResize="1" noEditPoints="1" noAdjustHandles="1" noChangeArrowheads="1" noChangeShapeType="1" noTextEdit="1"/>
              </p:cNvSpPr>
              <p:nvPr/>
            </p:nvSpPr>
            <p:spPr>
              <a:xfrm>
                <a:off x="5672820" y="4640430"/>
                <a:ext cx="5995247" cy="658770"/>
              </a:xfrm>
              <a:prstGeom prst="rect">
                <a:avLst/>
              </a:prstGeom>
              <a:blipFill>
                <a:blip r:embed="rId11"/>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39210052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EBC29-38A5-D6F9-544D-09EE68CDB4CC}"/>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2CAC30C-4FE2-976F-7929-732C72CB63DB}"/>
                  </a:ext>
                </a:extLst>
              </p:cNvPr>
              <p:cNvSpPr>
                <a:spLocks noGrp="1"/>
              </p:cNvSpPr>
              <p:nvPr>
                <p:ph idx="1"/>
              </p:nvPr>
            </p:nvSpPr>
            <p:spPr>
              <a:xfrm>
                <a:off x="624134" y="748080"/>
                <a:ext cx="11089232" cy="1289418"/>
              </a:xfrm>
            </p:spPr>
            <p:txBody>
              <a:bodyPr>
                <a:noAutofit/>
              </a:bodyPr>
              <a:lstStyle/>
              <a:p>
                <a:pPr marL="0" indent="0">
                  <a:buNone/>
                </a:pPr>
                <a:r>
                  <a:rPr lang="en-US" sz="2000" dirty="0"/>
                  <a:t>EMF is the electric potential generated by a source to move a unit charge [in a cable/circuit].</a:t>
                </a:r>
                <a:br>
                  <a:rPr lang="en-US" sz="2000" dirty="0"/>
                </a:br>
                <a:r>
                  <a:rPr lang="en-GB" sz="2000" dirty="0"/>
                  <a:t>The physical agency responsible for </a:t>
                </a:r>
                <a14:m>
                  <m:oMath xmlns:m="http://schemas.openxmlformats.org/officeDocument/2006/math">
                    <m:sSub>
                      <m:sSubPr>
                        <m:ctrlPr>
                          <a:rPr lang="en-US" sz="2000" i="1">
                            <a:latin typeface="Cambria Math" panose="02040503050406030204" pitchFamily="18" charset="0"/>
                          </a:rPr>
                        </m:ctrlPr>
                      </m:sSubPr>
                      <m:e>
                        <m:r>
                          <m:rPr>
                            <m:sty m:val="p"/>
                          </m:rPr>
                          <a:rPr lang="en-GB" sz="2000" i="0">
                            <a:latin typeface="Cambria Math" panose="02040503050406030204" pitchFamily="18" charset="0"/>
                          </a:rPr>
                          <m:t>f</m:t>
                        </m:r>
                      </m:e>
                      <m:sub>
                        <m:r>
                          <m:rPr>
                            <m:sty m:val="p"/>
                          </m:rPr>
                          <a:rPr lang="en-US" sz="2000" i="0">
                            <a:latin typeface="Cambria Math" panose="02040503050406030204" pitchFamily="18" charset="0"/>
                          </a:rPr>
                          <m:t>s</m:t>
                        </m:r>
                      </m:sub>
                    </m:sSub>
                  </m:oMath>
                </a14:m>
                <a:r>
                  <a:rPr lang="en-GB" sz="2000" dirty="0"/>
                  <a:t> can be any one of many different things:</a:t>
                </a:r>
                <a:br>
                  <a:rPr lang="en-GB" sz="2000" dirty="0"/>
                </a:br>
                <a:r>
                  <a:rPr lang="en-GB" sz="2000" dirty="0"/>
                  <a:t>-In a photoelectric cell it is light,</a:t>
                </a:r>
                <a:br>
                  <a:rPr lang="en-GB" sz="2000" dirty="0"/>
                </a:br>
                <a:r>
                  <a:rPr lang="en-GB" sz="2000" dirty="0"/>
                  <a:t>-In a battery it is a chemical force, </a:t>
                </a:r>
                <a:br>
                  <a:rPr lang="en-GB" sz="2000" dirty="0"/>
                </a:br>
                <a:r>
                  <a:rPr lang="en-GB" sz="2000" dirty="0"/>
                  <a:t>-In a piezoelectric crystal mechanical pressure is converted into an electrical impulse,</a:t>
                </a:r>
                <a:br>
                  <a:rPr lang="en-GB" sz="2000" dirty="0"/>
                </a:br>
                <a:r>
                  <a:rPr lang="en-GB" sz="2000" dirty="0"/>
                  <a:t>-In a thermocouple it is a temperature gradient that does the job.</a:t>
                </a:r>
                <a:endParaRPr lang="en-US" dirty="0"/>
              </a:p>
            </p:txBody>
          </p:sp>
        </mc:Choice>
        <mc:Fallback xmlns="">
          <p:sp>
            <p:nvSpPr>
              <p:cNvPr id="3" name="Content Placeholder 2">
                <a:extLst>
                  <a:ext uri="{FF2B5EF4-FFF2-40B4-BE49-F238E27FC236}">
                    <a16:creationId xmlns:a16="http://schemas.microsoft.com/office/drawing/2014/main" id="{A2CAC30C-4FE2-976F-7929-732C72CB63DB}"/>
                  </a:ext>
                </a:extLst>
              </p:cNvPr>
              <p:cNvSpPr>
                <a:spLocks noGrp="1" noRot="1" noChangeAspect="1" noMove="1" noResize="1" noEditPoints="1" noAdjustHandles="1" noChangeArrowheads="1" noChangeShapeType="1" noTextEdit="1"/>
              </p:cNvSpPr>
              <p:nvPr>
                <p:ph idx="1"/>
              </p:nvPr>
            </p:nvSpPr>
            <p:spPr>
              <a:xfrm>
                <a:off x="624134" y="748080"/>
                <a:ext cx="11089232" cy="1289418"/>
              </a:xfrm>
              <a:blipFill>
                <a:blip r:embed="rId3"/>
                <a:stretch>
                  <a:fillRect l="-550" t="-5213" b="-43602"/>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7C859CCC-E40E-6842-CB3D-2CD495376BE5}"/>
              </a:ext>
            </a:extLst>
          </p:cNvPr>
          <p:cNvSpPr>
            <a:spLocks noGrp="1"/>
          </p:cNvSpPr>
          <p:nvPr>
            <p:ph type="title"/>
          </p:nvPr>
        </p:nvSpPr>
        <p:spPr>
          <a:xfrm>
            <a:off x="609601" y="148581"/>
            <a:ext cx="10972799" cy="607685"/>
          </a:xfrm>
        </p:spPr>
        <p:txBody>
          <a:bodyPr/>
          <a:lstStyle/>
          <a:p>
            <a:r>
              <a:rPr lang="en-GB"/>
              <a:t>EMF (Electromotive force)</a:t>
            </a:r>
            <a:endParaRPr lang="en-US"/>
          </a:p>
        </p:txBody>
      </p:sp>
      <p:sp>
        <p:nvSpPr>
          <p:cNvPr id="5" name="AutoShape 2" descr="{\displaystyle \mathbf {J} }">
            <a:extLst>
              <a:ext uri="{FF2B5EF4-FFF2-40B4-BE49-F238E27FC236}">
                <a16:creationId xmlns:a16="http://schemas.microsoft.com/office/drawing/2014/main" id="{0E839460-D4D3-46D2-3BE0-932D66DEB889}"/>
              </a:ext>
            </a:extLst>
          </p:cNvPr>
          <p:cNvSpPr>
            <a:spLocks noChangeAspect="1" noChangeArrowheads="1"/>
          </p:cNvSpPr>
          <p:nvPr/>
        </p:nvSpPr>
        <p:spPr bwMode="auto">
          <a:xfrm>
            <a:off x="4633913"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4" name="Graphic 23" descr="Information outline">
            <a:extLst>
              <a:ext uri="{FF2B5EF4-FFF2-40B4-BE49-F238E27FC236}">
                <a16:creationId xmlns:a16="http://schemas.microsoft.com/office/drawing/2014/main" id="{0453E54F-6C87-8DF9-835A-6554A3A8A3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8337" y="762212"/>
            <a:ext cx="337150" cy="337150"/>
          </a:xfrm>
          <a:prstGeom prst="rect">
            <a:avLst/>
          </a:prstGeom>
        </p:spPr>
      </p:pic>
      <p:pic>
        <p:nvPicPr>
          <p:cNvPr id="9" name="Picture 8" descr="A group of batteries with different sizes&#10;&#10;AI-generated content may be incorrect.">
            <a:extLst>
              <a:ext uri="{FF2B5EF4-FFF2-40B4-BE49-F238E27FC236}">
                <a16:creationId xmlns:a16="http://schemas.microsoft.com/office/drawing/2014/main" id="{43E3F140-6044-3D10-D46E-13457D7D4142}"/>
              </a:ext>
            </a:extLst>
          </p:cNvPr>
          <p:cNvPicPr>
            <a:picLocks noChangeAspect="1"/>
          </p:cNvPicPr>
          <p:nvPr/>
        </p:nvPicPr>
        <p:blipFill>
          <a:blip r:embed="rId6"/>
          <a:stretch>
            <a:fillRect/>
          </a:stretch>
        </p:blipFill>
        <p:spPr>
          <a:xfrm>
            <a:off x="4849025" y="4518984"/>
            <a:ext cx="2386404" cy="1590936"/>
          </a:xfrm>
          <a:prstGeom prst="rect">
            <a:avLst/>
          </a:prstGeom>
        </p:spPr>
      </p:pic>
      <p:pic>
        <p:nvPicPr>
          <p:cNvPr id="28" name="Picture 27">
            <a:extLst>
              <a:ext uri="{FF2B5EF4-FFF2-40B4-BE49-F238E27FC236}">
                <a16:creationId xmlns:a16="http://schemas.microsoft.com/office/drawing/2014/main" id="{36425D06-3452-A5AC-7759-A31BA16A0507}"/>
              </a:ext>
            </a:extLst>
          </p:cNvPr>
          <p:cNvPicPr>
            <a:picLocks noChangeAspect="1"/>
          </p:cNvPicPr>
          <p:nvPr/>
        </p:nvPicPr>
        <p:blipFill>
          <a:blip r:embed="rId7"/>
          <a:stretch>
            <a:fillRect/>
          </a:stretch>
        </p:blipFill>
        <p:spPr>
          <a:xfrm>
            <a:off x="8100970" y="2453406"/>
            <a:ext cx="3562606" cy="1996625"/>
          </a:xfrm>
          <a:prstGeom prst="rect">
            <a:avLst/>
          </a:prstGeom>
        </p:spPr>
      </p:pic>
      <p:pic>
        <p:nvPicPr>
          <p:cNvPr id="45" name="Picture 44">
            <a:extLst>
              <a:ext uri="{FF2B5EF4-FFF2-40B4-BE49-F238E27FC236}">
                <a16:creationId xmlns:a16="http://schemas.microsoft.com/office/drawing/2014/main" id="{21C44562-3A6D-49BF-2762-6F17368DE457}"/>
              </a:ext>
            </a:extLst>
          </p:cNvPr>
          <p:cNvPicPr>
            <a:picLocks noChangeAspect="1"/>
          </p:cNvPicPr>
          <p:nvPr/>
        </p:nvPicPr>
        <p:blipFill>
          <a:blip r:embed="rId8"/>
          <a:stretch>
            <a:fillRect/>
          </a:stretch>
        </p:blipFill>
        <p:spPr>
          <a:xfrm>
            <a:off x="4855552" y="2625240"/>
            <a:ext cx="2355923" cy="1570615"/>
          </a:xfrm>
          <a:prstGeom prst="rect">
            <a:avLst/>
          </a:prstGeom>
        </p:spPr>
      </p:pic>
      <p:pic>
        <p:nvPicPr>
          <p:cNvPr id="49" name="Picture 48">
            <a:extLst>
              <a:ext uri="{FF2B5EF4-FFF2-40B4-BE49-F238E27FC236}">
                <a16:creationId xmlns:a16="http://schemas.microsoft.com/office/drawing/2014/main" id="{C8D042D6-8BB5-6948-46BD-BDB77B5FD63A}"/>
              </a:ext>
            </a:extLst>
          </p:cNvPr>
          <p:cNvPicPr>
            <a:picLocks noChangeAspect="1"/>
          </p:cNvPicPr>
          <p:nvPr/>
        </p:nvPicPr>
        <p:blipFill>
          <a:blip r:embed="rId9"/>
          <a:stretch>
            <a:fillRect/>
          </a:stretch>
        </p:blipFill>
        <p:spPr>
          <a:xfrm>
            <a:off x="888911" y="3451719"/>
            <a:ext cx="3116257" cy="2077697"/>
          </a:xfrm>
          <a:prstGeom prst="rect">
            <a:avLst/>
          </a:prstGeom>
        </p:spPr>
      </p:pic>
      <p:pic>
        <p:nvPicPr>
          <p:cNvPr id="53" name="Picture 52" descr="A close-up of a cable&#10;&#10;AI-generated content may be incorrect.">
            <a:extLst>
              <a:ext uri="{FF2B5EF4-FFF2-40B4-BE49-F238E27FC236}">
                <a16:creationId xmlns:a16="http://schemas.microsoft.com/office/drawing/2014/main" id="{A6D420E4-75CA-07F1-E714-EC79ACD15C68}"/>
              </a:ext>
            </a:extLst>
          </p:cNvPr>
          <p:cNvPicPr>
            <a:picLocks noChangeAspect="1"/>
          </p:cNvPicPr>
          <p:nvPr/>
        </p:nvPicPr>
        <p:blipFill>
          <a:blip r:embed="rId10"/>
          <a:stretch>
            <a:fillRect/>
          </a:stretch>
        </p:blipFill>
        <p:spPr>
          <a:xfrm>
            <a:off x="8768719" y="4693006"/>
            <a:ext cx="2215401" cy="1476934"/>
          </a:xfrm>
          <a:prstGeom prst="rect">
            <a:avLst/>
          </a:prstGeom>
        </p:spPr>
      </p:pic>
      <p:sp>
        <p:nvSpPr>
          <p:cNvPr id="55" name="TextBox 54">
            <a:extLst>
              <a:ext uri="{FF2B5EF4-FFF2-40B4-BE49-F238E27FC236}">
                <a16:creationId xmlns:a16="http://schemas.microsoft.com/office/drawing/2014/main" id="{CB1DA10E-CD2F-BCA5-057C-E385869D2AD1}"/>
              </a:ext>
            </a:extLst>
          </p:cNvPr>
          <p:cNvSpPr txBox="1"/>
          <p:nvPr/>
        </p:nvSpPr>
        <p:spPr>
          <a:xfrm>
            <a:off x="5071930" y="4258661"/>
            <a:ext cx="1718751" cy="569387"/>
          </a:xfrm>
          <a:prstGeom prst="rect">
            <a:avLst/>
          </a:prstGeom>
          <a:noFill/>
        </p:spPr>
        <p:txBody>
          <a:bodyPr wrap="square">
            <a:spAutoFit/>
          </a:bodyPr>
          <a:lstStyle/>
          <a:p>
            <a:r>
              <a:rPr lang="en-GB" sz="1500" i="1"/>
              <a:t>Piezoelectric plates</a:t>
            </a:r>
          </a:p>
          <a:p>
            <a:pPr marL="0" indent="0">
              <a:buNone/>
            </a:pPr>
            <a:endParaRPr lang="en-US" sz="1500" i="1"/>
          </a:p>
        </p:txBody>
      </p:sp>
      <p:sp>
        <p:nvSpPr>
          <p:cNvPr id="56" name="TextBox 55">
            <a:extLst>
              <a:ext uri="{FF2B5EF4-FFF2-40B4-BE49-F238E27FC236}">
                <a16:creationId xmlns:a16="http://schemas.microsoft.com/office/drawing/2014/main" id="{35E1C7EC-E8CE-DC73-6428-AD4995E63D5C}"/>
              </a:ext>
            </a:extLst>
          </p:cNvPr>
          <p:cNvSpPr txBox="1"/>
          <p:nvPr/>
        </p:nvSpPr>
        <p:spPr>
          <a:xfrm>
            <a:off x="5020689" y="5937246"/>
            <a:ext cx="2160240" cy="323165"/>
          </a:xfrm>
          <a:prstGeom prst="rect">
            <a:avLst/>
          </a:prstGeom>
          <a:noFill/>
        </p:spPr>
        <p:txBody>
          <a:bodyPr wrap="square">
            <a:spAutoFit/>
          </a:bodyPr>
          <a:lstStyle/>
          <a:p>
            <a:r>
              <a:rPr lang="en-US" sz="1500" i="1"/>
              <a:t>B</a:t>
            </a:r>
            <a:r>
              <a:rPr lang="en-GB" sz="1500" i="1"/>
              <a:t>atteries (AAA, AA, PP3)</a:t>
            </a:r>
            <a:endParaRPr lang="en-US" sz="1500" i="1"/>
          </a:p>
        </p:txBody>
      </p:sp>
      <p:sp>
        <p:nvSpPr>
          <p:cNvPr id="58" name="TextBox 57">
            <a:extLst>
              <a:ext uri="{FF2B5EF4-FFF2-40B4-BE49-F238E27FC236}">
                <a16:creationId xmlns:a16="http://schemas.microsoft.com/office/drawing/2014/main" id="{0E676087-2B34-353E-0B25-5230ECE3F57A}"/>
              </a:ext>
            </a:extLst>
          </p:cNvPr>
          <p:cNvSpPr txBox="1"/>
          <p:nvPr/>
        </p:nvSpPr>
        <p:spPr>
          <a:xfrm>
            <a:off x="700560" y="5564685"/>
            <a:ext cx="3492960" cy="323165"/>
          </a:xfrm>
          <a:prstGeom prst="rect">
            <a:avLst/>
          </a:prstGeom>
          <a:noFill/>
        </p:spPr>
        <p:txBody>
          <a:bodyPr wrap="square">
            <a:spAutoFit/>
          </a:bodyPr>
          <a:lstStyle/>
          <a:p>
            <a:r>
              <a:rPr lang="en-GB" sz="1500" i="1"/>
              <a:t>Solar panel structure (photoelectric effect)</a:t>
            </a:r>
          </a:p>
        </p:txBody>
      </p:sp>
      <p:sp>
        <p:nvSpPr>
          <p:cNvPr id="60" name="TextBox 59">
            <a:extLst>
              <a:ext uri="{FF2B5EF4-FFF2-40B4-BE49-F238E27FC236}">
                <a16:creationId xmlns:a16="http://schemas.microsoft.com/office/drawing/2014/main" id="{729B88AF-A257-F5DA-782D-B97A9C113C51}"/>
              </a:ext>
            </a:extLst>
          </p:cNvPr>
          <p:cNvSpPr txBox="1"/>
          <p:nvPr/>
        </p:nvSpPr>
        <p:spPr>
          <a:xfrm>
            <a:off x="7680176" y="4475874"/>
            <a:ext cx="4392488" cy="323165"/>
          </a:xfrm>
          <a:prstGeom prst="rect">
            <a:avLst/>
          </a:prstGeom>
          <a:noFill/>
        </p:spPr>
        <p:txBody>
          <a:bodyPr wrap="square">
            <a:spAutoFit/>
          </a:bodyPr>
          <a:lstStyle/>
          <a:p>
            <a:r>
              <a:rPr lang="en-GB" sz="1500" i="1"/>
              <a:t>Piezoelectric Roads Generating Sustainable Electricity</a:t>
            </a:r>
          </a:p>
        </p:txBody>
      </p:sp>
      <p:sp>
        <p:nvSpPr>
          <p:cNvPr id="62" name="TextBox 61">
            <a:extLst>
              <a:ext uri="{FF2B5EF4-FFF2-40B4-BE49-F238E27FC236}">
                <a16:creationId xmlns:a16="http://schemas.microsoft.com/office/drawing/2014/main" id="{D8D04AEF-5DC7-F2D5-D626-E614C6882488}"/>
              </a:ext>
            </a:extLst>
          </p:cNvPr>
          <p:cNvSpPr txBox="1"/>
          <p:nvPr/>
        </p:nvSpPr>
        <p:spPr>
          <a:xfrm>
            <a:off x="8768719" y="6008357"/>
            <a:ext cx="2215401" cy="323165"/>
          </a:xfrm>
          <a:prstGeom prst="rect">
            <a:avLst/>
          </a:prstGeom>
          <a:noFill/>
        </p:spPr>
        <p:txBody>
          <a:bodyPr wrap="square">
            <a:spAutoFit/>
          </a:bodyPr>
          <a:lstStyle/>
          <a:p>
            <a:r>
              <a:rPr lang="en-GB" sz="1500" i="1"/>
              <a:t>Thermocouple in heater</a:t>
            </a:r>
          </a:p>
        </p:txBody>
      </p:sp>
    </p:spTree>
    <p:extLst>
      <p:ext uri="{BB962C8B-B14F-4D97-AF65-F5344CB8AC3E}">
        <p14:creationId xmlns:p14="http://schemas.microsoft.com/office/powerpoint/2010/main" val="2038474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EBC29-38A5-D6F9-544D-09EE68CDB4CC}"/>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E9E8FE54-EBE7-4408-1525-3565407704A5}"/>
                  </a:ext>
                </a:extLst>
              </p:cNvPr>
              <p:cNvSpPr txBox="1"/>
              <p:nvPr/>
            </p:nvSpPr>
            <p:spPr>
              <a:xfrm>
                <a:off x="4625836" y="3942782"/>
                <a:ext cx="2649383" cy="61824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l-GR" b="0" i="1" smtClean="0">
                          <a:solidFill>
                            <a:schemeClr val="tx1"/>
                          </a:solidFill>
                          <a:latin typeface="Cambria Math" panose="02040503050406030204" pitchFamily="18" charset="0"/>
                        </a:rPr>
                        <m:t>𝜀</m:t>
                      </m:r>
                      <m:r>
                        <a:rPr lang="en-GB" i="1" smtClean="0">
                          <a:solidFill>
                            <a:schemeClr val="tx1"/>
                          </a:solidFill>
                          <a:latin typeface="Cambria Math" panose="02040503050406030204" pitchFamily="18" charset="0"/>
                        </a:rPr>
                        <m:t>=</m:t>
                      </m:r>
                      <m:r>
                        <a:rPr lang="en-GB" i="1">
                          <a:solidFill>
                            <a:schemeClr val="tx1"/>
                          </a:solidFill>
                          <a:latin typeface="Cambria Math" panose="02040503050406030204" pitchFamily="18" charset="0"/>
                        </a:rPr>
                        <m:t>−</m:t>
                      </m:r>
                      <m:f>
                        <m:fPr>
                          <m:ctrlPr>
                            <a:rPr lang="el-GR" i="1">
                              <a:solidFill>
                                <a:schemeClr val="tx1"/>
                              </a:solidFill>
                              <a:latin typeface="Cambria Math" panose="02040503050406030204" pitchFamily="18" charset="0"/>
                            </a:rPr>
                          </m:ctrlPr>
                        </m:fPr>
                        <m:num>
                          <m:r>
                            <a:rPr lang="en-GB" i="1">
                              <a:solidFill>
                                <a:schemeClr val="tx1"/>
                              </a:solidFill>
                              <a:latin typeface="Cambria Math" panose="02040503050406030204" pitchFamily="18" charset="0"/>
                            </a:rPr>
                            <m:t>𝑑</m:t>
                          </m:r>
                          <m:r>
                            <a:rPr lang="el-GR" i="1">
                              <a:solidFill>
                                <a:schemeClr val="tx1"/>
                              </a:solidFill>
                              <a:latin typeface="Cambria Math" panose="02040503050406030204" pitchFamily="18" charset="0"/>
                            </a:rPr>
                            <m:t>𝜑</m:t>
                          </m:r>
                        </m:num>
                        <m:den>
                          <m:r>
                            <a:rPr lang="en-GB" i="1">
                              <a:solidFill>
                                <a:schemeClr val="tx1"/>
                              </a:solidFill>
                              <a:latin typeface="Cambria Math" panose="02040503050406030204" pitchFamily="18" charset="0"/>
                            </a:rPr>
                            <m:t>𝑑𝑡</m:t>
                          </m:r>
                        </m:den>
                      </m:f>
                    </m:oMath>
                  </m:oMathPara>
                </a14:m>
                <a:endParaRPr lang="en-GB"/>
              </a:p>
            </p:txBody>
          </p:sp>
        </mc:Choice>
        <mc:Fallback xmlns="">
          <p:sp>
            <p:nvSpPr>
              <p:cNvPr id="53" name="TextBox 52">
                <a:extLst>
                  <a:ext uri="{FF2B5EF4-FFF2-40B4-BE49-F238E27FC236}">
                    <a16:creationId xmlns:a16="http://schemas.microsoft.com/office/drawing/2014/main" id="{E9E8FE54-EBE7-4408-1525-3565407704A5}"/>
                  </a:ext>
                </a:extLst>
              </p:cNvPr>
              <p:cNvSpPr txBox="1">
                <a:spLocks noRot="1" noChangeAspect="1" noMove="1" noResize="1" noEditPoints="1" noAdjustHandles="1" noChangeArrowheads="1" noChangeShapeType="1" noTextEdit="1"/>
              </p:cNvSpPr>
              <p:nvPr/>
            </p:nvSpPr>
            <p:spPr>
              <a:xfrm>
                <a:off x="4625836" y="3942782"/>
                <a:ext cx="2649383" cy="618246"/>
              </a:xfrm>
              <a:prstGeom prst="rect">
                <a:avLst/>
              </a:prstGeom>
              <a:blipFill>
                <a:blip r:embed="rId3"/>
                <a:stretch>
                  <a:fillRect/>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7C859CCC-E40E-6842-CB3D-2CD495376BE5}"/>
              </a:ext>
            </a:extLst>
          </p:cNvPr>
          <p:cNvSpPr>
            <a:spLocks noGrp="1"/>
          </p:cNvSpPr>
          <p:nvPr>
            <p:ph type="title"/>
          </p:nvPr>
        </p:nvSpPr>
        <p:spPr>
          <a:xfrm>
            <a:off x="609601" y="148581"/>
            <a:ext cx="10972799" cy="607685"/>
          </a:xfrm>
        </p:spPr>
        <p:txBody>
          <a:bodyPr/>
          <a:lstStyle/>
          <a:p>
            <a:r>
              <a:rPr lang="en-GB"/>
              <a:t>Motional-EMF</a:t>
            </a:r>
            <a:endParaRPr lang="en-US"/>
          </a:p>
        </p:txBody>
      </p:sp>
      <p:sp>
        <p:nvSpPr>
          <p:cNvPr id="5" name="AutoShape 2" descr="{\displaystyle \mathbf {J} }">
            <a:extLst>
              <a:ext uri="{FF2B5EF4-FFF2-40B4-BE49-F238E27FC236}">
                <a16:creationId xmlns:a16="http://schemas.microsoft.com/office/drawing/2014/main" id="{0E839460-D4D3-46D2-3BE0-932D66DEB889}"/>
              </a:ext>
            </a:extLst>
          </p:cNvPr>
          <p:cNvSpPr>
            <a:spLocks noChangeAspect="1" noChangeArrowheads="1"/>
          </p:cNvSpPr>
          <p:nvPr/>
        </p:nvSpPr>
        <p:spPr bwMode="auto">
          <a:xfrm>
            <a:off x="4633913"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Content Placeholder 2">
            <a:extLst>
              <a:ext uri="{FF2B5EF4-FFF2-40B4-BE49-F238E27FC236}">
                <a16:creationId xmlns:a16="http://schemas.microsoft.com/office/drawing/2014/main" id="{117F6A12-5601-5ABE-A66B-BFE3DA70DEED}"/>
              </a:ext>
            </a:extLst>
          </p:cNvPr>
          <p:cNvSpPr txBox="1">
            <a:spLocks/>
          </p:cNvSpPr>
          <p:nvPr/>
        </p:nvSpPr>
        <p:spPr>
          <a:xfrm>
            <a:off x="6448621" y="2312815"/>
            <a:ext cx="2645126" cy="422508"/>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a:t>Thus, </a:t>
            </a:r>
            <a:r>
              <a:rPr lang="en-GB" sz="2000" b="1"/>
              <a:t>EMF</a:t>
            </a:r>
            <a:r>
              <a:rPr lang="en-GB" sz="2000"/>
              <a:t> is defined as</a:t>
            </a:r>
            <a:r>
              <a:rPr lang="en-US" sz="2000"/>
              <a:t>  </a:t>
            </a:r>
          </a:p>
        </p:txBody>
      </p:sp>
      <p:sp>
        <p:nvSpPr>
          <p:cNvPr id="4" name="TextBox 3">
            <a:extLst>
              <a:ext uri="{FF2B5EF4-FFF2-40B4-BE49-F238E27FC236}">
                <a16:creationId xmlns:a16="http://schemas.microsoft.com/office/drawing/2014/main" id="{61924C74-7269-058F-CEB1-6C4F95C1E573}"/>
              </a:ext>
            </a:extLst>
          </p:cNvPr>
          <p:cNvSpPr txBox="1"/>
          <p:nvPr/>
        </p:nvSpPr>
        <p:spPr>
          <a:xfrm>
            <a:off x="94516" y="801173"/>
            <a:ext cx="12326923" cy="707886"/>
          </a:xfrm>
          <a:prstGeom prst="rect">
            <a:avLst/>
          </a:prstGeom>
          <a:noFill/>
        </p:spPr>
        <p:txBody>
          <a:bodyPr wrap="square">
            <a:spAutoFit/>
          </a:bodyPr>
          <a:lstStyle/>
          <a:p>
            <a:pPr>
              <a:buClr>
                <a:schemeClr val="accent1"/>
              </a:buClr>
              <a:buFont typeface="Wingdings" panose="05000000000000000000" pitchFamily="2" charset="2"/>
              <a:buChar char="Ø"/>
            </a:pPr>
            <a:r>
              <a:rPr lang="en-GB" sz="2000"/>
              <a:t>The most common source of EMF though is the </a:t>
            </a:r>
            <a:r>
              <a:rPr lang="en-GB" sz="2000" b="1"/>
              <a:t>generator</a:t>
            </a:r>
            <a:r>
              <a:rPr lang="en-US" sz="2000"/>
              <a:t> which is producing a type of EMF called </a:t>
            </a:r>
            <a:r>
              <a:rPr lang="en-US" sz="2000" b="1"/>
              <a:t>motional EMF</a:t>
            </a:r>
            <a:r>
              <a:rPr lang="en-US" sz="2000"/>
              <a:t>!</a:t>
            </a:r>
            <a:endParaRPr lang="en-US" sz="2000" b="1"/>
          </a:p>
          <a:p>
            <a:pPr>
              <a:buClr>
                <a:schemeClr val="accent1"/>
              </a:buClr>
              <a:buFont typeface="Wingdings" panose="05000000000000000000" pitchFamily="2" charset="2"/>
              <a:buChar char="Ø"/>
            </a:pPr>
            <a:endParaRPr lang="en-US" sz="2000"/>
          </a:p>
        </p:txBody>
      </p:sp>
      <p:sp>
        <p:nvSpPr>
          <p:cNvPr id="8" name="Content Placeholder 2">
            <a:extLst>
              <a:ext uri="{FF2B5EF4-FFF2-40B4-BE49-F238E27FC236}">
                <a16:creationId xmlns:a16="http://schemas.microsoft.com/office/drawing/2014/main" id="{BAE23BA4-C9B3-4E6D-678F-0E01BDB88A89}"/>
              </a:ext>
            </a:extLst>
          </p:cNvPr>
          <p:cNvSpPr txBox="1">
            <a:spLocks/>
          </p:cNvSpPr>
          <p:nvPr/>
        </p:nvSpPr>
        <p:spPr>
          <a:xfrm>
            <a:off x="3934625" y="1449493"/>
            <a:ext cx="7777999" cy="1356430"/>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It is known that when a conductor moves into a magnetic field that Lorentz force applies: </a:t>
            </a:r>
          </a:p>
        </p:txBody>
      </p:sp>
      <p:grpSp>
        <p:nvGrpSpPr>
          <p:cNvPr id="12" name="Group 11">
            <a:extLst>
              <a:ext uri="{FF2B5EF4-FFF2-40B4-BE49-F238E27FC236}">
                <a16:creationId xmlns:a16="http://schemas.microsoft.com/office/drawing/2014/main" id="{CE5A209C-D7D7-9C89-87E9-22E7224C715B}"/>
              </a:ext>
            </a:extLst>
          </p:cNvPr>
          <p:cNvGrpSpPr/>
          <p:nvPr/>
        </p:nvGrpSpPr>
        <p:grpSpPr>
          <a:xfrm>
            <a:off x="348612" y="1418738"/>
            <a:ext cx="3126666" cy="1902014"/>
            <a:chOff x="1789446" y="2075799"/>
            <a:chExt cx="3126666" cy="1902014"/>
          </a:xfrm>
        </p:grpSpPr>
        <p:grpSp>
          <p:nvGrpSpPr>
            <p:cNvPr id="13" name="Group 12">
              <a:extLst>
                <a:ext uri="{FF2B5EF4-FFF2-40B4-BE49-F238E27FC236}">
                  <a16:creationId xmlns:a16="http://schemas.microsoft.com/office/drawing/2014/main" id="{A9CA1C0D-6088-ACE0-456D-41E80EF192B2}"/>
                </a:ext>
              </a:extLst>
            </p:cNvPr>
            <p:cNvGrpSpPr/>
            <p:nvPr/>
          </p:nvGrpSpPr>
          <p:grpSpPr>
            <a:xfrm>
              <a:off x="1789446" y="2110634"/>
              <a:ext cx="3126666" cy="1867179"/>
              <a:chOff x="2070846" y="2110634"/>
              <a:chExt cx="3126666" cy="1867179"/>
            </a:xfrm>
          </p:grpSpPr>
          <p:grpSp>
            <p:nvGrpSpPr>
              <p:cNvPr id="15" name="Group 14">
                <a:extLst>
                  <a:ext uri="{FF2B5EF4-FFF2-40B4-BE49-F238E27FC236}">
                    <a16:creationId xmlns:a16="http://schemas.microsoft.com/office/drawing/2014/main" id="{9CDAD232-4FFF-9677-E7FA-823D291D85A9}"/>
                  </a:ext>
                </a:extLst>
              </p:cNvPr>
              <p:cNvGrpSpPr/>
              <p:nvPr/>
            </p:nvGrpSpPr>
            <p:grpSpPr>
              <a:xfrm>
                <a:off x="2070846" y="2110634"/>
                <a:ext cx="3126666" cy="1867179"/>
                <a:chOff x="2077478" y="2110634"/>
                <a:chExt cx="3126666" cy="1867179"/>
              </a:xfrm>
            </p:grpSpPr>
            <p:grpSp>
              <p:nvGrpSpPr>
                <p:cNvPr id="18" name="Group 17">
                  <a:extLst>
                    <a:ext uri="{FF2B5EF4-FFF2-40B4-BE49-F238E27FC236}">
                      <a16:creationId xmlns:a16="http://schemas.microsoft.com/office/drawing/2014/main" id="{12D91AFF-ADBC-87C3-2C29-4DF7FDC9EEAB}"/>
                    </a:ext>
                  </a:extLst>
                </p:cNvPr>
                <p:cNvGrpSpPr/>
                <p:nvPr/>
              </p:nvGrpSpPr>
              <p:grpSpPr>
                <a:xfrm>
                  <a:off x="3046336" y="2482998"/>
                  <a:ext cx="1146491" cy="1148400"/>
                  <a:chOff x="7253764" y="2535322"/>
                  <a:chExt cx="1146491" cy="1148400"/>
                </a:xfrm>
              </p:grpSpPr>
              <p:sp>
                <p:nvSpPr>
                  <p:cNvPr id="41" name="Oval 40">
                    <a:extLst>
                      <a:ext uri="{FF2B5EF4-FFF2-40B4-BE49-F238E27FC236}">
                        <a16:creationId xmlns:a16="http://schemas.microsoft.com/office/drawing/2014/main" id="{C31A438C-8931-D1B1-870D-408D4B6043BC}"/>
                      </a:ext>
                    </a:extLst>
                  </p:cNvPr>
                  <p:cNvSpPr/>
                  <p:nvPr/>
                </p:nvSpPr>
                <p:spPr>
                  <a:xfrm>
                    <a:off x="7253764" y="2535322"/>
                    <a:ext cx="1146491" cy="1148400"/>
                  </a:xfrm>
                  <a:prstGeom prst="ellipse">
                    <a:avLst/>
                  </a:prstGeom>
                  <a:solidFill>
                    <a:schemeClr val="bg1"/>
                  </a:solidFill>
                  <a:ln w="6350">
                    <a:solidFill>
                      <a:schemeClr val="tx1">
                        <a:alpha val="71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Straight Connector 41">
                    <a:extLst>
                      <a:ext uri="{FF2B5EF4-FFF2-40B4-BE49-F238E27FC236}">
                        <a16:creationId xmlns:a16="http://schemas.microsoft.com/office/drawing/2014/main" id="{6806C64F-5CD0-1015-A7D7-39FA03973DCD}"/>
                      </a:ext>
                    </a:extLst>
                  </p:cNvPr>
                  <p:cNvSpPr/>
                  <p:nvPr/>
                </p:nvSpPr>
                <p:spPr>
                  <a:xfrm rot="16200000" flipH="1">
                    <a:off x="7502974" y="2641471"/>
                    <a:ext cx="648070" cy="936103"/>
                  </a:xfrm>
                  <a:prstGeom prst="line">
                    <a:avLst/>
                  </a:prstGeom>
                  <a:solidFill>
                    <a:srgbClr val="000000">
                      <a:alpha val="5000"/>
                    </a:srgbClr>
                  </a:solidFill>
                  <a:ln w="12700">
                    <a:solidFill>
                      <a:srgbClr val="000000"/>
                    </a:solidFill>
                  </a:ln>
                </p:spPr>
                <p:style>
                  <a:lnRef idx="1">
                    <a:schemeClr val="accent1"/>
                  </a:lnRef>
                  <a:fillRef idx="0">
                    <a:schemeClr val="accent1"/>
                  </a:fillRef>
                  <a:effectRef idx="0">
                    <a:schemeClr val="accent1"/>
                  </a:effectRef>
                  <a:fontRef idx="minor">
                    <a:schemeClr val="tx1"/>
                  </a:fontRef>
                </p:style>
                <p:txBody>
                  <a:bodyPr wrap="none" rtlCol="0" anchor="ctr" anchorCtr="1"/>
                  <a:lstStyle/>
                  <a:p>
                    <a:endParaRPr lang="en-US">
                      <a:solidFill>
                        <a:srgbClr val="000000"/>
                      </a:solidFill>
                    </a:endParaRPr>
                  </a:p>
                </p:txBody>
              </p:sp>
              <p:sp>
                <p:nvSpPr>
                  <p:cNvPr id="43" name="Oval 42">
                    <a:extLst>
                      <a:ext uri="{FF2B5EF4-FFF2-40B4-BE49-F238E27FC236}">
                        <a16:creationId xmlns:a16="http://schemas.microsoft.com/office/drawing/2014/main" id="{EBB28134-2F06-7B20-6703-33F2674BB129}"/>
                      </a:ext>
                    </a:extLst>
                  </p:cNvPr>
                  <p:cNvSpPr>
                    <a:spLocks noChangeAspect="1"/>
                  </p:cNvSpPr>
                  <p:nvPr/>
                </p:nvSpPr>
                <p:spPr>
                  <a:xfrm flipH="1">
                    <a:off x="7342801" y="2767487"/>
                    <a:ext cx="36000" cy="3600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E4907085-94A1-B592-0722-F87096A368FB}"/>
                      </a:ext>
                    </a:extLst>
                  </p:cNvPr>
                  <p:cNvSpPr>
                    <a:spLocks noChangeAspect="1"/>
                  </p:cNvSpPr>
                  <p:nvPr/>
                </p:nvSpPr>
                <p:spPr>
                  <a:xfrm>
                    <a:off x="8277061" y="3415558"/>
                    <a:ext cx="36000" cy="36000"/>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1" name="Group 20">
                  <a:extLst>
                    <a:ext uri="{FF2B5EF4-FFF2-40B4-BE49-F238E27FC236}">
                      <a16:creationId xmlns:a16="http://schemas.microsoft.com/office/drawing/2014/main" id="{0EDB97D2-005F-468D-B5A6-E5AF40270224}"/>
                    </a:ext>
                  </a:extLst>
                </p:cNvPr>
                <p:cNvGrpSpPr/>
                <p:nvPr/>
              </p:nvGrpSpPr>
              <p:grpSpPr>
                <a:xfrm>
                  <a:off x="2077478" y="2110634"/>
                  <a:ext cx="764328" cy="1844959"/>
                  <a:chOff x="1213382" y="2287967"/>
                  <a:chExt cx="764328" cy="1463040"/>
                </a:xfrm>
              </p:grpSpPr>
              <p:sp>
                <p:nvSpPr>
                  <p:cNvPr id="39" name="Rechteck 18">
                    <a:extLst>
                      <a:ext uri="{FF2B5EF4-FFF2-40B4-BE49-F238E27FC236}">
                        <a16:creationId xmlns:a16="http://schemas.microsoft.com/office/drawing/2014/main" id="{8BD7A357-D2F6-CFE2-D2E5-6CCBA9F835C6}"/>
                      </a:ext>
                    </a:extLst>
                  </p:cNvPr>
                  <p:cNvSpPr/>
                  <p:nvPr/>
                </p:nvSpPr>
                <p:spPr>
                  <a:xfrm>
                    <a:off x="1213382" y="2287967"/>
                    <a:ext cx="764328" cy="1463040"/>
                  </a:xfrm>
                  <a:prstGeom prst="rect">
                    <a:avLst/>
                  </a:prstGeom>
                  <a:solidFill>
                    <a:srgbClr val="FF0000">
                      <a:alpha val="5000"/>
                    </a:srgbClr>
                  </a:solidFill>
                  <a:ln w="1260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1"/>
                  <a:lstStyle/>
                  <a:p>
                    <a:endParaRPr lang="en-US">
                      <a:solidFill>
                        <a:srgbClr val="000000"/>
                      </a:solidFill>
                    </a:endParaRPr>
                  </a:p>
                </p:txBody>
              </p:sp>
              <p:sp>
                <p:nvSpPr>
                  <p:cNvPr id="40" name="TextBox 39">
                    <a:extLst>
                      <a:ext uri="{FF2B5EF4-FFF2-40B4-BE49-F238E27FC236}">
                        <a16:creationId xmlns:a16="http://schemas.microsoft.com/office/drawing/2014/main" id="{0ADC3FDF-4A33-B4BA-B7E5-58AD2C490503}"/>
                      </a:ext>
                    </a:extLst>
                  </p:cNvPr>
                  <p:cNvSpPr txBox="1"/>
                  <p:nvPr/>
                </p:nvSpPr>
                <p:spPr>
                  <a:xfrm>
                    <a:off x="1412661" y="2852443"/>
                    <a:ext cx="337917" cy="369332"/>
                  </a:xfrm>
                  <a:prstGeom prst="rect">
                    <a:avLst/>
                  </a:prstGeom>
                  <a:noFill/>
                </p:spPr>
                <p:txBody>
                  <a:bodyPr wrap="square" rtlCol="0">
                    <a:spAutoFit/>
                  </a:bodyPr>
                  <a:lstStyle/>
                  <a:p>
                    <a:r>
                      <a:rPr lang="en-US" sz="1800" kern="1200">
                        <a:solidFill>
                          <a:schemeClr val="tx1"/>
                        </a:solidFill>
                        <a:latin typeface="+mn-lt"/>
                        <a:ea typeface="+mn-ea"/>
                        <a:cs typeface="+mn-cs"/>
                      </a:rPr>
                      <a:t>N</a:t>
                    </a:r>
                  </a:p>
                </p:txBody>
              </p:sp>
            </p:grpSp>
            <p:grpSp>
              <p:nvGrpSpPr>
                <p:cNvPr id="23" name="Group 22">
                  <a:extLst>
                    <a:ext uri="{FF2B5EF4-FFF2-40B4-BE49-F238E27FC236}">
                      <a16:creationId xmlns:a16="http://schemas.microsoft.com/office/drawing/2014/main" id="{BC55F84A-7289-C6DF-6612-F5C7C8C59402}"/>
                    </a:ext>
                  </a:extLst>
                </p:cNvPr>
                <p:cNvGrpSpPr/>
                <p:nvPr/>
              </p:nvGrpSpPr>
              <p:grpSpPr>
                <a:xfrm>
                  <a:off x="4439816" y="2132856"/>
                  <a:ext cx="764328" cy="1844957"/>
                  <a:chOff x="3863752" y="2305589"/>
                  <a:chExt cx="764328" cy="1463040"/>
                </a:xfrm>
              </p:grpSpPr>
              <p:sp>
                <p:nvSpPr>
                  <p:cNvPr id="37" name="Rechteck 18">
                    <a:extLst>
                      <a:ext uri="{FF2B5EF4-FFF2-40B4-BE49-F238E27FC236}">
                        <a16:creationId xmlns:a16="http://schemas.microsoft.com/office/drawing/2014/main" id="{4B37340F-3D94-4A5D-4D9D-15F2C465F53D}"/>
                      </a:ext>
                    </a:extLst>
                  </p:cNvPr>
                  <p:cNvSpPr/>
                  <p:nvPr/>
                </p:nvSpPr>
                <p:spPr>
                  <a:xfrm>
                    <a:off x="3863752" y="2305589"/>
                    <a:ext cx="764328" cy="1463040"/>
                  </a:xfrm>
                  <a:prstGeom prst="rect">
                    <a:avLst/>
                  </a:prstGeom>
                  <a:solidFill>
                    <a:srgbClr val="92D050">
                      <a:alpha val="5000"/>
                    </a:srgbClr>
                  </a:solidFill>
                  <a:ln w="1260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1"/>
                  <a:lstStyle/>
                  <a:p>
                    <a:endParaRPr lang="en-US">
                      <a:solidFill>
                        <a:srgbClr val="000000"/>
                      </a:solidFill>
                    </a:endParaRPr>
                  </a:p>
                </p:txBody>
              </p:sp>
              <p:sp>
                <p:nvSpPr>
                  <p:cNvPr id="38" name="TextBox 37">
                    <a:extLst>
                      <a:ext uri="{FF2B5EF4-FFF2-40B4-BE49-F238E27FC236}">
                        <a16:creationId xmlns:a16="http://schemas.microsoft.com/office/drawing/2014/main" id="{4DDD21B8-3A04-37BC-34E0-866626EE8B37}"/>
                      </a:ext>
                    </a:extLst>
                  </p:cNvPr>
                  <p:cNvSpPr txBox="1"/>
                  <p:nvPr/>
                </p:nvSpPr>
                <p:spPr>
                  <a:xfrm>
                    <a:off x="4079776" y="2852443"/>
                    <a:ext cx="337917" cy="369332"/>
                  </a:xfrm>
                  <a:prstGeom prst="rect">
                    <a:avLst/>
                  </a:prstGeom>
                  <a:noFill/>
                </p:spPr>
                <p:txBody>
                  <a:bodyPr wrap="square" rtlCol="0">
                    <a:spAutoFit/>
                  </a:bodyPr>
                  <a:lstStyle/>
                  <a:p>
                    <a:r>
                      <a:rPr lang="en-US"/>
                      <a:t>S</a:t>
                    </a:r>
                    <a:endParaRPr lang="en-US" sz="1800" kern="1200">
                      <a:solidFill>
                        <a:schemeClr val="tx1"/>
                      </a:solidFill>
                      <a:latin typeface="+mn-lt"/>
                      <a:ea typeface="+mn-ea"/>
                      <a:cs typeface="+mn-cs"/>
                    </a:endParaRPr>
                  </a:p>
                </p:txBody>
              </p:sp>
            </p:grpSp>
            <p:grpSp>
              <p:nvGrpSpPr>
                <p:cNvPr id="25" name="Group 24">
                  <a:extLst>
                    <a:ext uri="{FF2B5EF4-FFF2-40B4-BE49-F238E27FC236}">
                      <a16:creationId xmlns:a16="http://schemas.microsoft.com/office/drawing/2014/main" id="{1CEAD48B-6BF1-883E-277C-089CB7DC9A96}"/>
                    </a:ext>
                  </a:extLst>
                </p:cNvPr>
                <p:cNvGrpSpPr/>
                <p:nvPr/>
              </p:nvGrpSpPr>
              <p:grpSpPr>
                <a:xfrm>
                  <a:off x="3031517" y="2191238"/>
                  <a:ext cx="1232421" cy="1728192"/>
                  <a:chOff x="5442461" y="2348880"/>
                  <a:chExt cx="1229603" cy="1728192"/>
                </a:xfrm>
              </p:grpSpPr>
              <p:sp>
                <p:nvSpPr>
                  <p:cNvPr id="26" name="Gerader Verbinder 12">
                    <a:extLst>
                      <a:ext uri="{FF2B5EF4-FFF2-40B4-BE49-F238E27FC236}">
                        <a16:creationId xmlns:a16="http://schemas.microsoft.com/office/drawing/2014/main" id="{115AB0C8-3CAA-1DBE-F85B-2678A02A2659}"/>
                      </a:ext>
                    </a:extLst>
                  </p:cNvPr>
                  <p:cNvSpPr/>
                  <p:nvPr/>
                </p:nvSpPr>
                <p:spPr>
                  <a:xfrm flipV="1">
                    <a:off x="5447928" y="2348880"/>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29" name="Gerader Verbinder 12">
                    <a:extLst>
                      <a:ext uri="{FF2B5EF4-FFF2-40B4-BE49-F238E27FC236}">
                        <a16:creationId xmlns:a16="http://schemas.microsoft.com/office/drawing/2014/main" id="{10B9173A-DB30-2F91-F81C-513A9E302A25}"/>
                      </a:ext>
                    </a:extLst>
                  </p:cNvPr>
                  <p:cNvSpPr/>
                  <p:nvPr/>
                </p:nvSpPr>
                <p:spPr>
                  <a:xfrm flipV="1">
                    <a:off x="5447928" y="2636912"/>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30" name="Gerader Verbinder 12">
                    <a:extLst>
                      <a:ext uri="{FF2B5EF4-FFF2-40B4-BE49-F238E27FC236}">
                        <a16:creationId xmlns:a16="http://schemas.microsoft.com/office/drawing/2014/main" id="{CA528059-E60D-FFC3-68DC-4CDE28A014D4}"/>
                      </a:ext>
                    </a:extLst>
                  </p:cNvPr>
                  <p:cNvSpPr/>
                  <p:nvPr/>
                </p:nvSpPr>
                <p:spPr>
                  <a:xfrm flipV="1">
                    <a:off x="5442461" y="3501008"/>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32" name="Gerader Verbinder 12">
                    <a:extLst>
                      <a:ext uri="{FF2B5EF4-FFF2-40B4-BE49-F238E27FC236}">
                        <a16:creationId xmlns:a16="http://schemas.microsoft.com/office/drawing/2014/main" id="{B01706F6-8C43-F662-2E3D-55CA260D4639}"/>
                      </a:ext>
                    </a:extLst>
                  </p:cNvPr>
                  <p:cNvSpPr/>
                  <p:nvPr/>
                </p:nvSpPr>
                <p:spPr>
                  <a:xfrm flipV="1">
                    <a:off x="5447928" y="3212976"/>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33" name="Gerader Verbinder 12">
                    <a:extLst>
                      <a:ext uri="{FF2B5EF4-FFF2-40B4-BE49-F238E27FC236}">
                        <a16:creationId xmlns:a16="http://schemas.microsoft.com/office/drawing/2014/main" id="{9A51EE77-CE06-9960-6389-8BC49320A7E2}"/>
                      </a:ext>
                    </a:extLst>
                  </p:cNvPr>
                  <p:cNvSpPr/>
                  <p:nvPr/>
                </p:nvSpPr>
                <p:spPr>
                  <a:xfrm flipV="1">
                    <a:off x="5447928" y="2924944"/>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34" name="Gerader Verbinder 12">
                    <a:extLst>
                      <a:ext uri="{FF2B5EF4-FFF2-40B4-BE49-F238E27FC236}">
                        <a16:creationId xmlns:a16="http://schemas.microsoft.com/office/drawing/2014/main" id="{CBEF84B7-D857-5771-62D4-04D7AEDFC4C9}"/>
                      </a:ext>
                    </a:extLst>
                  </p:cNvPr>
                  <p:cNvSpPr/>
                  <p:nvPr/>
                </p:nvSpPr>
                <p:spPr>
                  <a:xfrm flipV="1">
                    <a:off x="5447928" y="3789040"/>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35" name="Gerader Verbinder 12">
                    <a:extLst>
                      <a:ext uri="{FF2B5EF4-FFF2-40B4-BE49-F238E27FC236}">
                        <a16:creationId xmlns:a16="http://schemas.microsoft.com/office/drawing/2014/main" id="{B9309DF1-A413-DD6E-C868-01194B6AC3F8}"/>
                      </a:ext>
                    </a:extLst>
                  </p:cNvPr>
                  <p:cNvSpPr/>
                  <p:nvPr/>
                </p:nvSpPr>
                <p:spPr>
                  <a:xfrm flipV="1">
                    <a:off x="5447928" y="4077072"/>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grpSp>
          </p:grpSp>
          <p:sp>
            <p:nvSpPr>
              <p:cNvPr id="16" name="Arc 15">
                <a:extLst>
                  <a:ext uri="{FF2B5EF4-FFF2-40B4-BE49-F238E27FC236}">
                    <a16:creationId xmlns:a16="http://schemas.microsoft.com/office/drawing/2014/main" id="{414CD1F2-413D-A4CF-1574-3749C610F593}"/>
                  </a:ext>
                </a:extLst>
              </p:cNvPr>
              <p:cNvSpPr/>
              <p:nvPr/>
            </p:nvSpPr>
            <p:spPr>
              <a:xfrm rot="19071030">
                <a:off x="3133581" y="2367017"/>
                <a:ext cx="972000" cy="972000"/>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Isosceles Triangle 16">
                <a:extLst>
                  <a:ext uri="{FF2B5EF4-FFF2-40B4-BE49-F238E27FC236}">
                    <a16:creationId xmlns:a16="http://schemas.microsoft.com/office/drawing/2014/main" id="{7A294B11-9FC4-7AD8-2B8E-46C5E33CCDF0}"/>
                  </a:ext>
                </a:extLst>
              </p:cNvPr>
              <p:cNvSpPr/>
              <p:nvPr/>
            </p:nvSpPr>
            <p:spPr>
              <a:xfrm rot="13258010">
                <a:off x="3216301" y="2467310"/>
                <a:ext cx="108000" cy="108000"/>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TextBox 13">
              <a:extLst>
                <a:ext uri="{FF2B5EF4-FFF2-40B4-BE49-F238E27FC236}">
                  <a16:creationId xmlns:a16="http://schemas.microsoft.com/office/drawing/2014/main" id="{13401A93-A6F8-78F0-772B-9E6C659E4348}"/>
                </a:ext>
              </a:extLst>
            </p:cNvPr>
            <p:cNvSpPr txBox="1"/>
            <p:nvPr/>
          </p:nvSpPr>
          <p:spPr>
            <a:xfrm>
              <a:off x="3174091" y="2075799"/>
              <a:ext cx="328180" cy="369332"/>
            </a:xfrm>
            <a:prstGeom prst="rect">
              <a:avLst/>
            </a:prstGeom>
            <a:noFill/>
          </p:spPr>
          <p:txBody>
            <a:bodyPr wrap="square" rtlCol="0">
              <a:spAutoFit/>
            </a:bodyPr>
            <a:lstStyle/>
            <a:p>
              <a:r>
                <a:rPr lang="el-GR"/>
                <a:t>ω</a:t>
              </a:r>
              <a:endParaRPr lang="en-GB"/>
            </a:p>
          </p:txBody>
        </p:sp>
      </p:grpSp>
      <p:sp>
        <p:nvSpPr>
          <p:cNvPr id="46" name="Arrow: Right 45">
            <a:extLst>
              <a:ext uri="{FF2B5EF4-FFF2-40B4-BE49-F238E27FC236}">
                <a16:creationId xmlns:a16="http://schemas.microsoft.com/office/drawing/2014/main" id="{7B82647D-5A2F-6084-1B41-8045B94499EB}"/>
              </a:ext>
            </a:extLst>
          </p:cNvPr>
          <p:cNvSpPr/>
          <p:nvPr/>
        </p:nvSpPr>
        <p:spPr>
          <a:xfrm>
            <a:off x="6503513" y="2532016"/>
            <a:ext cx="2608878" cy="190419"/>
          </a:xfrm>
          <a:prstGeom prst="rightArrow">
            <a:avLst>
              <a:gd name="adj1" fmla="val 25631"/>
              <a:gd name="adj2" fmla="val 8706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FCE850D0-8BD3-3BD5-EDFE-1915D56DC797}"/>
              </a:ext>
            </a:extLst>
          </p:cNvPr>
          <p:cNvSpPr txBox="1">
            <a:spLocks/>
          </p:cNvSpPr>
          <p:nvPr/>
        </p:nvSpPr>
        <p:spPr>
          <a:xfrm>
            <a:off x="3934625" y="3224393"/>
            <a:ext cx="7489967" cy="1356430"/>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It is proven that EMF </a:t>
            </a:r>
            <a:r>
              <a:rPr lang="en-GB" sz="2000"/>
              <a:t>generated in the loop is minus the rate of change of flux through the loop</a:t>
            </a:r>
            <a:r>
              <a:rPr lang="en-US" sz="2000"/>
              <a:t>:  </a:t>
            </a:r>
          </a:p>
        </p:txBody>
      </p:sp>
      <p:sp>
        <p:nvSpPr>
          <p:cNvPr id="22" name="TextBox 21">
            <a:extLst>
              <a:ext uri="{FF2B5EF4-FFF2-40B4-BE49-F238E27FC236}">
                <a16:creationId xmlns:a16="http://schemas.microsoft.com/office/drawing/2014/main" id="{A013FE21-5731-ED7C-937B-D193329487F7}"/>
              </a:ext>
            </a:extLst>
          </p:cNvPr>
          <p:cNvSpPr txBox="1"/>
          <p:nvPr/>
        </p:nvSpPr>
        <p:spPr>
          <a:xfrm>
            <a:off x="3783969" y="4787465"/>
            <a:ext cx="5464410" cy="400110"/>
          </a:xfrm>
          <a:prstGeom prst="rect">
            <a:avLst/>
          </a:prstGeom>
          <a:noFill/>
        </p:spPr>
        <p:txBody>
          <a:bodyPr wrap="square">
            <a:spAutoFit/>
          </a:bodyPr>
          <a:lstStyle/>
          <a:p>
            <a:pPr>
              <a:buClr>
                <a:schemeClr val="accent1"/>
              </a:buClr>
            </a:pPr>
            <a:r>
              <a:rPr lang="en-GB" sz="2000"/>
              <a:t>This is known as the </a:t>
            </a:r>
            <a:r>
              <a:rPr lang="en-GB" sz="2000" b="1"/>
              <a:t>flux rule</a:t>
            </a:r>
            <a:r>
              <a:rPr lang="en-GB" sz="2000"/>
              <a:t> for motional EMF. </a:t>
            </a:r>
            <a:endParaRPr lang="en-US" sz="2000"/>
          </a:p>
        </p:txBody>
      </p:sp>
      <p:sp>
        <p:nvSpPr>
          <p:cNvPr id="36" name="TextBox 35">
            <a:extLst>
              <a:ext uri="{FF2B5EF4-FFF2-40B4-BE49-F238E27FC236}">
                <a16:creationId xmlns:a16="http://schemas.microsoft.com/office/drawing/2014/main" id="{80CB56AF-DB62-2338-DE3E-4109D076313C}"/>
              </a:ext>
            </a:extLst>
          </p:cNvPr>
          <p:cNvSpPr txBox="1"/>
          <p:nvPr/>
        </p:nvSpPr>
        <p:spPr>
          <a:xfrm>
            <a:off x="3471196" y="4787465"/>
            <a:ext cx="431318" cy="369332"/>
          </a:xfrm>
          <a:prstGeom prst="rect">
            <a:avLst/>
          </a:prstGeom>
          <a:noFill/>
        </p:spPr>
        <p:txBody>
          <a:bodyPr wrap="square">
            <a:spAutoFit/>
          </a:bodyPr>
          <a:lstStyle/>
          <a:p>
            <a:pPr>
              <a:buClr>
                <a:schemeClr val="accent1"/>
              </a:buClr>
            </a:pPr>
            <a:r>
              <a:rPr lang="en-GB" sz="1800"/>
              <a:t>💡</a:t>
            </a:r>
            <a:endParaRPr lang="en-US" sz="1800" b="1"/>
          </a:p>
        </p:txBody>
      </p:sp>
      <p:sp>
        <p:nvSpPr>
          <p:cNvPr id="51" name="Content Placeholder 2">
            <a:extLst>
              <a:ext uri="{FF2B5EF4-FFF2-40B4-BE49-F238E27FC236}">
                <a16:creationId xmlns:a16="http://schemas.microsoft.com/office/drawing/2014/main" id="{0B08E4C2-9B37-9F35-C73C-E212FBAC084B}"/>
              </a:ext>
            </a:extLst>
          </p:cNvPr>
          <p:cNvSpPr txBox="1">
            <a:spLocks/>
          </p:cNvSpPr>
          <p:nvPr/>
        </p:nvSpPr>
        <p:spPr>
          <a:xfrm>
            <a:off x="348612" y="3395021"/>
            <a:ext cx="3280090" cy="984787"/>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500" i="1" dirty="0"/>
              <a:t>Experiment 1: A simple loop of wire rotating within a uniform magnetic field. Loop is moving; magnets </a:t>
            </a:r>
            <a:r>
              <a:rPr lang="en-GB" sz="1500" i="1"/>
              <a:t>are stationary.</a:t>
            </a:r>
            <a:endParaRPr lang="en-US" sz="1500" i="1" dirty="0"/>
          </a:p>
        </p:txBody>
      </p:sp>
      <p:grpSp>
        <p:nvGrpSpPr>
          <p:cNvPr id="89" name="Group 88">
            <a:extLst>
              <a:ext uri="{FF2B5EF4-FFF2-40B4-BE49-F238E27FC236}">
                <a16:creationId xmlns:a16="http://schemas.microsoft.com/office/drawing/2014/main" id="{1D20D236-0533-DCCE-9BFE-2D58E77AC2B5}"/>
              </a:ext>
            </a:extLst>
          </p:cNvPr>
          <p:cNvGrpSpPr/>
          <p:nvPr/>
        </p:nvGrpSpPr>
        <p:grpSpPr>
          <a:xfrm rot="16200000">
            <a:off x="1382361" y="4097607"/>
            <a:ext cx="1296144" cy="1954124"/>
            <a:chOff x="10344472" y="3715519"/>
            <a:chExt cx="1296144" cy="1954124"/>
          </a:xfrm>
        </p:grpSpPr>
        <p:cxnSp>
          <p:nvCxnSpPr>
            <p:cNvPr id="90" name="Straight Connector 89">
              <a:extLst>
                <a:ext uri="{FF2B5EF4-FFF2-40B4-BE49-F238E27FC236}">
                  <a16:creationId xmlns:a16="http://schemas.microsoft.com/office/drawing/2014/main" id="{DEAE9F47-0549-D3AE-2333-7C31A7820235}"/>
                </a:ext>
              </a:extLst>
            </p:cNvPr>
            <p:cNvCxnSpPr/>
            <p:nvPr/>
          </p:nvCxnSpPr>
          <p:spPr>
            <a:xfrm>
              <a:off x="10350419" y="3715519"/>
              <a:ext cx="0" cy="1584176"/>
            </a:xfrm>
            <a:prstGeom prst="line">
              <a:avLst/>
            </a:prstGeom>
            <a:ln w="12700"/>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1CBB27D4-C4FE-49D5-93CD-646DC66D849C}"/>
                </a:ext>
              </a:extLst>
            </p:cNvPr>
            <p:cNvCxnSpPr>
              <a:cxnSpLocks/>
            </p:cNvCxnSpPr>
            <p:nvPr/>
          </p:nvCxnSpPr>
          <p:spPr>
            <a:xfrm>
              <a:off x="10346400" y="3717032"/>
              <a:ext cx="12888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7416F5C1-60D8-FCB7-E035-51AFB0D0F48F}"/>
                </a:ext>
              </a:extLst>
            </p:cNvPr>
            <p:cNvCxnSpPr/>
            <p:nvPr/>
          </p:nvCxnSpPr>
          <p:spPr>
            <a:xfrm>
              <a:off x="11635200" y="3717032"/>
              <a:ext cx="0" cy="1584176"/>
            </a:xfrm>
            <a:prstGeom prst="line">
              <a:avLst/>
            </a:prstGeom>
            <a:ln w="12700"/>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B787D250-B8DD-831E-6D3B-1D52EC6259A3}"/>
                </a:ext>
              </a:extLst>
            </p:cNvPr>
            <p:cNvCxnSpPr>
              <a:cxnSpLocks/>
            </p:cNvCxnSpPr>
            <p:nvPr/>
          </p:nvCxnSpPr>
          <p:spPr>
            <a:xfrm>
              <a:off x="10344472" y="5301208"/>
              <a:ext cx="50405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4" name="Straight Connector 93">
              <a:extLst>
                <a:ext uri="{FF2B5EF4-FFF2-40B4-BE49-F238E27FC236}">
                  <a16:creationId xmlns:a16="http://schemas.microsoft.com/office/drawing/2014/main" id="{0BBABF22-F725-3BA4-2FBE-B93210C44815}"/>
                </a:ext>
              </a:extLst>
            </p:cNvPr>
            <p:cNvCxnSpPr>
              <a:cxnSpLocks/>
            </p:cNvCxnSpPr>
            <p:nvPr/>
          </p:nvCxnSpPr>
          <p:spPr>
            <a:xfrm>
              <a:off x="11136560" y="5301208"/>
              <a:ext cx="50405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5" name="Straight Connector 94">
              <a:extLst>
                <a:ext uri="{FF2B5EF4-FFF2-40B4-BE49-F238E27FC236}">
                  <a16:creationId xmlns:a16="http://schemas.microsoft.com/office/drawing/2014/main" id="{C78E07AB-1BA4-1425-2C1F-55EC443FDC45}"/>
                </a:ext>
              </a:extLst>
            </p:cNvPr>
            <p:cNvCxnSpPr>
              <a:cxnSpLocks/>
            </p:cNvCxnSpPr>
            <p:nvPr/>
          </p:nvCxnSpPr>
          <p:spPr>
            <a:xfrm>
              <a:off x="11136560" y="5301208"/>
              <a:ext cx="0" cy="368435"/>
            </a:xfrm>
            <a:prstGeom prst="line">
              <a:avLst/>
            </a:prstGeom>
            <a:ln w="12700"/>
          </p:spPr>
          <p:style>
            <a:lnRef idx="1">
              <a:schemeClr val="dk1"/>
            </a:lnRef>
            <a:fillRef idx="0">
              <a:schemeClr val="dk1"/>
            </a:fillRef>
            <a:effectRef idx="0">
              <a:schemeClr val="dk1"/>
            </a:effectRef>
            <a:fontRef idx="minor">
              <a:schemeClr val="tx1"/>
            </a:fontRef>
          </p:style>
        </p:cxnSp>
        <p:cxnSp>
          <p:nvCxnSpPr>
            <p:cNvPr id="96" name="Straight Connector 95">
              <a:extLst>
                <a:ext uri="{FF2B5EF4-FFF2-40B4-BE49-F238E27FC236}">
                  <a16:creationId xmlns:a16="http://schemas.microsoft.com/office/drawing/2014/main" id="{DF524884-08C0-93F1-5659-F023042326CA}"/>
                </a:ext>
              </a:extLst>
            </p:cNvPr>
            <p:cNvCxnSpPr>
              <a:cxnSpLocks/>
            </p:cNvCxnSpPr>
            <p:nvPr/>
          </p:nvCxnSpPr>
          <p:spPr>
            <a:xfrm>
              <a:off x="10848528" y="5299695"/>
              <a:ext cx="0" cy="368435"/>
            </a:xfrm>
            <a:prstGeom prst="line">
              <a:avLst/>
            </a:prstGeom>
            <a:ln w="12700"/>
          </p:spPr>
          <p:style>
            <a:lnRef idx="1">
              <a:schemeClr val="dk1"/>
            </a:lnRef>
            <a:fillRef idx="0">
              <a:schemeClr val="dk1"/>
            </a:fillRef>
            <a:effectRef idx="0">
              <a:schemeClr val="dk1"/>
            </a:effectRef>
            <a:fontRef idx="minor">
              <a:schemeClr val="tx1"/>
            </a:fontRef>
          </p:style>
        </p:cxnSp>
      </p:grpSp>
      <p:sp>
        <p:nvSpPr>
          <p:cNvPr id="97" name="TextBox 96">
            <a:extLst>
              <a:ext uri="{FF2B5EF4-FFF2-40B4-BE49-F238E27FC236}">
                <a16:creationId xmlns:a16="http://schemas.microsoft.com/office/drawing/2014/main" id="{AB0E5851-174D-84D1-8946-446B47ACFFB3}"/>
              </a:ext>
            </a:extLst>
          </p:cNvPr>
          <p:cNvSpPr txBox="1"/>
          <p:nvPr/>
        </p:nvSpPr>
        <p:spPr>
          <a:xfrm>
            <a:off x="2581484" y="4259542"/>
            <a:ext cx="328180" cy="369332"/>
          </a:xfrm>
          <a:prstGeom prst="rect">
            <a:avLst/>
          </a:prstGeom>
          <a:noFill/>
        </p:spPr>
        <p:txBody>
          <a:bodyPr wrap="square" rtlCol="0">
            <a:spAutoFit/>
          </a:bodyPr>
          <a:lstStyle/>
          <a:p>
            <a:r>
              <a:rPr lang="en-GB"/>
              <a:t>a</a:t>
            </a:r>
          </a:p>
        </p:txBody>
      </p:sp>
      <p:sp>
        <p:nvSpPr>
          <p:cNvPr id="98" name="TextBox 97">
            <a:extLst>
              <a:ext uri="{FF2B5EF4-FFF2-40B4-BE49-F238E27FC236}">
                <a16:creationId xmlns:a16="http://schemas.microsoft.com/office/drawing/2014/main" id="{0ABCFFD7-CFD1-4667-2452-67FC54F84AF0}"/>
              </a:ext>
            </a:extLst>
          </p:cNvPr>
          <p:cNvSpPr txBox="1"/>
          <p:nvPr/>
        </p:nvSpPr>
        <p:spPr>
          <a:xfrm>
            <a:off x="770176" y="4254526"/>
            <a:ext cx="328180" cy="369332"/>
          </a:xfrm>
          <a:prstGeom prst="rect">
            <a:avLst/>
          </a:prstGeom>
          <a:noFill/>
        </p:spPr>
        <p:txBody>
          <a:bodyPr wrap="square" rtlCol="0">
            <a:spAutoFit/>
          </a:bodyPr>
          <a:lstStyle/>
          <a:p>
            <a:r>
              <a:rPr lang="en-GB"/>
              <a:t>b</a:t>
            </a:r>
          </a:p>
        </p:txBody>
      </p:sp>
      <p:sp>
        <p:nvSpPr>
          <p:cNvPr id="99" name="TextBox 98">
            <a:extLst>
              <a:ext uri="{FF2B5EF4-FFF2-40B4-BE49-F238E27FC236}">
                <a16:creationId xmlns:a16="http://schemas.microsoft.com/office/drawing/2014/main" id="{95217B70-49F2-5330-A157-A18D5939B54C}"/>
              </a:ext>
            </a:extLst>
          </p:cNvPr>
          <p:cNvSpPr txBox="1"/>
          <p:nvPr/>
        </p:nvSpPr>
        <p:spPr>
          <a:xfrm>
            <a:off x="766037" y="5403683"/>
            <a:ext cx="328180" cy="369332"/>
          </a:xfrm>
          <a:prstGeom prst="rect">
            <a:avLst/>
          </a:prstGeom>
          <a:noFill/>
        </p:spPr>
        <p:txBody>
          <a:bodyPr wrap="square" rtlCol="0">
            <a:spAutoFit/>
          </a:bodyPr>
          <a:lstStyle/>
          <a:p>
            <a:r>
              <a:rPr lang="en-GB"/>
              <a:t>c</a:t>
            </a:r>
          </a:p>
        </p:txBody>
      </p:sp>
      <p:sp>
        <p:nvSpPr>
          <p:cNvPr id="100" name="TextBox 99">
            <a:extLst>
              <a:ext uri="{FF2B5EF4-FFF2-40B4-BE49-F238E27FC236}">
                <a16:creationId xmlns:a16="http://schemas.microsoft.com/office/drawing/2014/main" id="{F1FB4F6A-A93B-ABF1-F7C1-A66DDF83CED0}"/>
              </a:ext>
            </a:extLst>
          </p:cNvPr>
          <p:cNvSpPr txBox="1"/>
          <p:nvPr/>
        </p:nvSpPr>
        <p:spPr>
          <a:xfrm>
            <a:off x="2594075" y="5439262"/>
            <a:ext cx="328180" cy="369332"/>
          </a:xfrm>
          <a:prstGeom prst="rect">
            <a:avLst/>
          </a:prstGeom>
          <a:noFill/>
        </p:spPr>
        <p:txBody>
          <a:bodyPr wrap="square" rtlCol="0">
            <a:spAutoFit/>
          </a:bodyPr>
          <a:lstStyle/>
          <a:p>
            <a:r>
              <a:rPr lang="en-GB"/>
              <a:t>d</a:t>
            </a:r>
          </a:p>
        </p:txBody>
      </p:sp>
      <p:sp>
        <p:nvSpPr>
          <p:cNvPr id="102" name="TextBox 101">
            <a:extLst>
              <a:ext uri="{FF2B5EF4-FFF2-40B4-BE49-F238E27FC236}">
                <a16:creationId xmlns:a16="http://schemas.microsoft.com/office/drawing/2014/main" id="{A3B4776F-CEB0-FE79-6BB0-A9F11EE6F6C4}"/>
              </a:ext>
            </a:extLst>
          </p:cNvPr>
          <p:cNvSpPr txBox="1"/>
          <p:nvPr/>
        </p:nvSpPr>
        <p:spPr>
          <a:xfrm>
            <a:off x="1316135" y="5720813"/>
            <a:ext cx="1039729" cy="323165"/>
          </a:xfrm>
          <a:prstGeom prst="rect">
            <a:avLst/>
          </a:prstGeom>
          <a:noFill/>
        </p:spPr>
        <p:txBody>
          <a:bodyPr wrap="square">
            <a:spAutoFit/>
          </a:bodyPr>
          <a:lstStyle/>
          <a:p>
            <a:r>
              <a:rPr lang="en-US" sz="1500" i="1"/>
              <a:t>Wire loop</a:t>
            </a:r>
            <a:endParaRPr lang="en-GB" sz="1500"/>
          </a:p>
        </p:txBody>
      </p:sp>
      <p:sp>
        <p:nvSpPr>
          <p:cNvPr id="103" name="TextBox 102">
            <a:extLst>
              <a:ext uri="{FF2B5EF4-FFF2-40B4-BE49-F238E27FC236}">
                <a16:creationId xmlns:a16="http://schemas.microsoft.com/office/drawing/2014/main" id="{F8FF5D28-49C8-0C39-81F4-15FB1D39E9A0}"/>
              </a:ext>
            </a:extLst>
          </p:cNvPr>
          <p:cNvSpPr txBox="1"/>
          <p:nvPr/>
        </p:nvSpPr>
        <p:spPr>
          <a:xfrm>
            <a:off x="2084686" y="2575369"/>
            <a:ext cx="328180" cy="369332"/>
          </a:xfrm>
          <a:prstGeom prst="rect">
            <a:avLst/>
          </a:prstGeom>
          <a:noFill/>
        </p:spPr>
        <p:txBody>
          <a:bodyPr wrap="square" rtlCol="0">
            <a:spAutoFit/>
          </a:bodyPr>
          <a:lstStyle/>
          <a:p>
            <a:r>
              <a:rPr lang="en-GB"/>
              <a:t>a</a:t>
            </a:r>
          </a:p>
        </p:txBody>
      </p:sp>
      <p:sp>
        <p:nvSpPr>
          <p:cNvPr id="104" name="TextBox 103">
            <a:extLst>
              <a:ext uri="{FF2B5EF4-FFF2-40B4-BE49-F238E27FC236}">
                <a16:creationId xmlns:a16="http://schemas.microsoft.com/office/drawing/2014/main" id="{84805964-FC39-D31E-0522-068A825B3996}"/>
              </a:ext>
            </a:extLst>
          </p:cNvPr>
          <p:cNvSpPr txBox="1"/>
          <p:nvPr/>
        </p:nvSpPr>
        <p:spPr>
          <a:xfrm>
            <a:off x="2157308" y="2360031"/>
            <a:ext cx="328180" cy="369332"/>
          </a:xfrm>
          <a:prstGeom prst="rect">
            <a:avLst/>
          </a:prstGeom>
          <a:noFill/>
        </p:spPr>
        <p:txBody>
          <a:bodyPr wrap="square" rtlCol="0">
            <a:spAutoFit/>
          </a:bodyPr>
          <a:lstStyle/>
          <a:p>
            <a:r>
              <a:rPr lang="en-GB"/>
              <a:t>b</a:t>
            </a:r>
          </a:p>
        </p:txBody>
      </p:sp>
      <p:sp>
        <p:nvSpPr>
          <p:cNvPr id="105" name="TextBox 104">
            <a:extLst>
              <a:ext uri="{FF2B5EF4-FFF2-40B4-BE49-F238E27FC236}">
                <a16:creationId xmlns:a16="http://schemas.microsoft.com/office/drawing/2014/main" id="{37D30910-A4EC-FE52-1E12-448A7F9C989C}"/>
              </a:ext>
            </a:extLst>
          </p:cNvPr>
          <p:cNvSpPr txBox="1"/>
          <p:nvPr/>
        </p:nvSpPr>
        <p:spPr>
          <a:xfrm>
            <a:off x="1417438" y="1847595"/>
            <a:ext cx="328180" cy="369332"/>
          </a:xfrm>
          <a:prstGeom prst="rect">
            <a:avLst/>
          </a:prstGeom>
          <a:noFill/>
        </p:spPr>
        <p:txBody>
          <a:bodyPr wrap="square" rtlCol="0">
            <a:spAutoFit/>
          </a:bodyPr>
          <a:lstStyle/>
          <a:p>
            <a:r>
              <a:rPr lang="en-GB"/>
              <a:t>c</a:t>
            </a:r>
          </a:p>
        </p:txBody>
      </p:sp>
      <p:sp>
        <p:nvSpPr>
          <p:cNvPr id="106" name="TextBox 105">
            <a:extLst>
              <a:ext uri="{FF2B5EF4-FFF2-40B4-BE49-F238E27FC236}">
                <a16:creationId xmlns:a16="http://schemas.microsoft.com/office/drawing/2014/main" id="{8F468767-4335-9EAB-C55A-B8D18BBA7810}"/>
              </a:ext>
            </a:extLst>
          </p:cNvPr>
          <p:cNvSpPr txBox="1"/>
          <p:nvPr/>
        </p:nvSpPr>
        <p:spPr>
          <a:xfrm>
            <a:off x="1282849" y="2104635"/>
            <a:ext cx="328180" cy="369332"/>
          </a:xfrm>
          <a:prstGeom prst="rect">
            <a:avLst/>
          </a:prstGeom>
          <a:noFill/>
        </p:spPr>
        <p:txBody>
          <a:bodyPr wrap="square" rtlCol="0">
            <a:spAutoFit/>
          </a:bodyPr>
          <a:lstStyle/>
          <a:p>
            <a:r>
              <a:rPr lang="en-GB"/>
              <a:t>d</a:t>
            </a:r>
          </a:p>
        </p:txBody>
      </p: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63FC94F0-8878-95F3-1E03-22CCDD08AD8B}"/>
                  </a:ext>
                </a:extLst>
              </p:cNvPr>
              <p:cNvSpPr txBox="1"/>
              <p:nvPr/>
            </p:nvSpPr>
            <p:spPr>
              <a:xfrm>
                <a:off x="4198049" y="2274262"/>
                <a:ext cx="2318125" cy="7087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GB" i="1">
                              <a:latin typeface="Cambria Math" panose="02040503050406030204" pitchFamily="18" charset="0"/>
                              <a:ea typeface="Cambria Math" panose="02040503050406030204" pitchFamily="18" charset="0"/>
                            </a:rPr>
                          </m:ctrlPr>
                        </m:accPr>
                        <m:e>
                          <m:sSub>
                            <m:sSubPr>
                              <m:ctrlPr>
                                <a:rPr lang="en-US" i="1">
                                  <a:latin typeface="Cambria Math" panose="02040503050406030204" pitchFamily="18" charset="0"/>
                                </a:rPr>
                              </m:ctrlPr>
                            </m:sSubPr>
                            <m:e>
                              <m:r>
                                <a:rPr lang="en-US" i="1">
                                  <a:latin typeface="Cambria Math" panose="02040503050406030204" pitchFamily="18" charset="0"/>
                                </a:rPr>
                                <m:t>𝑓</m:t>
                              </m:r>
                            </m:e>
                            <m:sub>
                              <m:r>
                                <a:rPr lang="en-GB" i="1">
                                  <a:latin typeface="Cambria Math" panose="02040503050406030204" pitchFamily="18" charset="0"/>
                                </a:rPr>
                                <m:t>𝑚</m:t>
                              </m:r>
                            </m:sub>
                          </m:sSub>
                        </m:e>
                      </m:acc>
                      <m:d>
                        <m:dPr>
                          <m:begChr m:val="["/>
                          <m:endChr m:val="]"/>
                          <m:ctrlPr>
                            <a:rPr lang="en-GB" i="1">
                              <a:latin typeface="Cambria Math" panose="02040503050406030204" pitchFamily="18" charset="0"/>
                            </a:rPr>
                          </m:ctrlPr>
                        </m:dPr>
                        <m:e>
                          <m:f>
                            <m:fPr>
                              <m:ctrlPr>
                                <a:rPr lang="en-GB" i="1">
                                  <a:latin typeface="Cambria Math" panose="02040503050406030204" pitchFamily="18" charset="0"/>
                                </a:rPr>
                              </m:ctrlPr>
                            </m:fPr>
                            <m:num>
                              <m:r>
                                <a:rPr lang="en-GB" i="1">
                                  <a:latin typeface="Cambria Math" panose="02040503050406030204" pitchFamily="18" charset="0"/>
                                </a:rPr>
                                <m:t>𝑁</m:t>
                              </m:r>
                            </m:num>
                            <m:den>
                              <m:r>
                                <a:rPr lang="en-GB" i="1">
                                  <a:latin typeface="Cambria Math" panose="02040503050406030204" pitchFamily="18" charset="0"/>
                                </a:rPr>
                                <m:t>𝐶</m:t>
                              </m:r>
                            </m:den>
                          </m:f>
                        </m:e>
                      </m:d>
                      <m:r>
                        <a:rPr lang="en-GB" b="0" i="1" smtClean="0">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𝑣</m:t>
                          </m:r>
                        </m:e>
                      </m:acc>
                      <m:r>
                        <a:rPr lang="en-GB" i="1">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𝐵</m:t>
                          </m:r>
                        </m:e>
                      </m:acc>
                    </m:oMath>
                  </m:oMathPara>
                </a14:m>
                <a:endParaRPr lang="en-GB" i="1" dirty="0"/>
              </a:p>
            </p:txBody>
          </p:sp>
        </mc:Choice>
        <mc:Fallback xmlns="">
          <p:sp>
            <p:nvSpPr>
              <p:cNvPr id="45" name="TextBox 44">
                <a:extLst>
                  <a:ext uri="{FF2B5EF4-FFF2-40B4-BE49-F238E27FC236}">
                    <a16:creationId xmlns:a16="http://schemas.microsoft.com/office/drawing/2014/main" id="{63FC94F0-8878-95F3-1E03-22CCDD08AD8B}"/>
                  </a:ext>
                </a:extLst>
              </p:cNvPr>
              <p:cNvSpPr txBox="1">
                <a:spLocks noRot="1" noChangeAspect="1" noMove="1" noResize="1" noEditPoints="1" noAdjustHandles="1" noChangeArrowheads="1" noChangeShapeType="1" noTextEdit="1"/>
              </p:cNvSpPr>
              <p:nvPr/>
            </p:nvSpPr>
            <p:spPr>
              <a:xfrm>
                <a:off x="4198049" y="2274262"/>
                <a:ext cx="2318125" cy="70872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954D1D23-2978-EF69-3CFC-F0455E49DFDE}"/>
                  </a:ext>
                </a:extLst>
              </p:cNvPr>
              <p:cNvSpPr txBox="1"/>
              <p:nvPr/>
            </p:nvSpPr>
            <p:spPr>
              <a:xfrm>
                <a:off x="9007545" y="2285931"/>
                <a:ext cx="2054294" cy="6587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l-GR" b="0" i="1" smtClean="0">
                          <a:latin typeface="Cambria Math" panose="02040503050406030204" pitchFamily="18" charset="0"/>
                        </a:rPr>
                        <m:t>𝜀</m:t>
                      </m:r>
                      <m:r>
                        <a:rPr lang="en-GB" i="1" smtClean="0">
                          <a:latin typeface="Cambria Math" panose="02040503050406030204" pitchFamily="18" charset="0"/>
                        </a:rPr>
                        <m:t>=</m:t>
                      </m:r>
                      <m:nary>
                        <m:naryPr>
                          <m:chr m:val="∮"/>
                          <m:grow m:val="on"/>
                          <m:subHide m:val="on"/>
                          <m:supHide m:val="on"/>
                          <m:ctrlPr>
                            <a:rPr lang="en-GB" i="1">
                              <a:latin typeface="Cambria Math" panose="02040503050406030204" pitchFamily="18" charset="0"/>
                            </a:rPr>
                          </m:ctrlPr>
                        </m:naryPr>
                        <m:sub/>
                        <m:sup/>
                        <m:e>
                          <m:acc>
                            <m:accPr>
                              <m:chr m:val="⃗"/>
                              <m:ctrlPr>
                                <a:rPr lang="en-GB" i="1">
                                  <a:latin typeface="Cambria Math" panose="02040503050406030204" pitchFamily="18" charset="0"/>
                                  <a:ea typeface="Cambria Math" panose="02040503050406030204" pitchFamily="18" charset="0"/>
                                </a:rPr>
                              </m:ctrlPr>
                            </m:accPr>
                            <m:e>
                              <m:sSub>
                                <m:sSubPr>
                                  <m:ctrlPr>
                                    <a:rPr lang="en-US" i="1">
                                      <a:latin typeface="Cambria Math" panose="02040503050406030204" pitchFamily="18" charset="0"/>
                                    </a:rPr>
                                  </m:ctrlPr>
                                </m:sSubPr>
                                <m:e>
                                  <m:r>
                                    <a:rPr lang="en-US" i="1">
                                      <a:latin typeface="Cambria Math" panose="02040503050406030204" pitchFamily="18" charset="0"/>
                                    </a:rPr>
                                    <m:t>𝑓</m:t>
                                  </m:r>
                                </m:e>
                                <m:sub>
                                  <m:r>
                                    <a:rPr lang="en-GB" i="1">
                                      <a:latin typeface="Cambria Math" panose="02040503050406030204" pitchFamily="18" charset="0"/>
                                    </a:rPr>
                                    <m:t>𝑚</m:t>
                                  </m:r>
                                </m:sub>
                              </m:sSub>
                            </m:e>
                          </m:acc>
                          <m:r>
                            <a:rPr lang="en-GB" b="0" i="1" smtClean="0">
                              <a:latin typeface="Cambria Math" panose="02040503050406030204" pitchFamily="18" charset="0"/>
                            </a:rPr>
                            <m:t> </m:t>
                          </m:r>
                          <m:r>
                            <m:rPr>
                              <m:sty m:val="p"/>
                            </m:rPr>
                            <a:rPr lang="en-GB" b="0" i="0" smtClean="0">
                              <a:latin typeface="Cambria Math" panose="02040503050406030204" pitchFamily="18" charset="0"/>
                            </a:rPr>
                            <m:t>d</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𝑙</m:t>
                              </m:r>
                            </m:e>
                          </m:acc>
                        </m:e>
                      </m:nary>
                    </m:oMath>
                  </m:oMathPara>
                </a14:m>
                <a:endParaRPr lang="en-GB" i="1" dirty="0"/>
              </a:p>
            </p:txBody>
          </p:sp>
        </mc:Choice>
        <mc:Fallback xmlns="">
          <p:sp>
            <p:nvSpPr>
              <p:cNvPr id="49" name="TextBox 48">
                <a:extLst>
                  <a:ext uri="{FF2B5EF4-FFF2-40B4-BE49-F238E27FC236}">
                    <a16:creationId xmlns:a16="http://schemas.microsoft.com/office/drawing/2014/main" id="{954D1D23-2978-EF69-3CFC-F0455E49DFDE}"/>
                  </a:ext>
                </a:extLst>
              </p:cNvPr>
              <p:cNvSpPr txBox="1">
                <a:spLocks noRot="1" noChangeAspect="1" noMove="1" noResize="1" noEditPoints="1" noAdjustHandles="1" noChangeArrowheads="1" noChangeShapeType="1" noTextEdit="1"/>
              </p:cNvSpPr>
              <p:nvPr/>
            </p:nvSpPr>
            <p:spPr>
              <a:xfrm>
                <a:off x="9007545" y="2285931"/>
                <a:ext cx="2054294" cy="658770"/>
              </a:xfrm>
              <a:prstGeom prst="rect">
                <a:avLst/>
              </a:prstGeom>
              <a:blipFill>
                <a:blip r:embed="rId5"/>
                <a:stretch>
                  <a:fillRect/>
                </a:stretch>
              </a:blipFill>
            </p:spPr>
            <p:txBody>
              <a:bodyPr/>
              <a:lstStyle/>
              <a:p>
                <a:r>
                  <a:rPr lang="en-GB">
                    <a:noFill/>
                  </a:rPr>
                  <a:t> </a:t>
                </a:r>
              </a:p>
            </p:txBody>
          </p:sp>
        </mc:Fallback>
      </mc:AlternateContent>
      <p:pic>
        <p:nvPicPr>
          <p:cNvPr id="55" name="Picture 54" descr="A large yellow machine in a factory&#10;&#10;AI-generated content may be incorrect.">
            <a:extLst>
              <a:ext uri="{FF2B5EF4-FFF2-40B4-BE49-F238E27FC236}">
                <a16:creationId xmlns:a16="http://schemas.microsoft.com/office/drawing/2014/main" id="{86360B06-C1DC-D5BB-7420-B5986FB4FBF2}"/>
              </a:ext>
            </a:extLst>
          </p:cNvPr>
          <p:cNvPicPr>
            <a:picLocks noChangeAspect="1"/>
          </p:cNvPicPr>
          <p:nvPr/>
        </p:nvPicPr>
        <p:blipFill>
          <a:blip r:embed="rId6"/>
          <a:stretch>
            <a:fillRect/>
          </a:stretch>
        </p:blipFill>
        <p:spPr>
          <a:xfrm>
            <a:off x="9112391" y="3665924"/>
            <a:ext cx="2880319" cy="2160240"/>
          </a:xfrm>
          <a:prstGeom prst="rect">
            <a:avLst/>
          </a:prstGeom>
        </p:spPr>
      </p:pic>
      <p:sp>
        <p:nvSpPr>
          <p:cNvPr id="56" name="Content Placeholder 2">
            <a:extLst>
              <a:ext uri="{FF2B5EF4-FFF2-40B4-BE49-F238E27FC236}">
                <a16:creationId xmlns:a16="http://schemas.microsoft.com/office/drawing/2014/main" id="{ECB6393E-FEDF-84DF-69A5-EC42EDD9CC1D}"/>
              </a:ext>
            </a:extLst>
          </p:cNvPr>
          <p:cNvSpPr txBox="1">
            <a:spLocks/>
          </p:cNvSpPr>
          <p:nvPr/>
        </p:nvSpPr>
        <p:spPr>
          <a:xfrm>
            <a:off x="9048328" y="5820924"/>
            <a:ext cx="3144267" cy="576000"/>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500" i="1"/>
              <a:t>A very large electric diesel </a:t>
            </a:r>
            <a:r>
              <a:rPr lang="en-GB" sz="1500" b="1" i="1"/>
              <a:t>generator</a:t>
            </a:r>
            <a:r>
              <a:rPr lang="en-GB" sz="1500" i="1"/>
              <a:t> in factory</a:t>
            </a:r>
            <a:r>
              <a:rPr lang="el-GR" sz="1500" i="1"/>
              <a:t>.</a:t>
            </a:r>
            <a:endParaRPr lang="en-GB" sz="1500" i="1"/>
          </a:p>
          <a:p>
            <a:pPr marL="0" indent="0">
              <a:buNone/>
            </a:pPr>
            <a:r>
              <a:rPr lang="en-US" sz="1500" i="1"/>
              <a:t> </a:t>
            </a:r>
          </a:p>
        </p:txBody>
      </p:sp>
    </p:spTree>
    <p:extLst>
      <p:ext uri="{BB962C8B-B14F-4D97-AF65-F5344CB8AC3E}">
        <p14:creationId xmlns:p14="http://schemas.microsoft.com/office/powerpoint/2010/main" val="2275490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8D8C5-2B48-F3D8-D42E-F46A8EDA7DF4}"/>
            </a:ext>
          </a:extLst>
        </p:cNvPr>
        <p:cNvGrpSpPr/>
        <p:nvPr/>
      </p:nvGrpSpPr>
      <p:grpSpPr>
        <a:xfrm>
          <a:off x="0" y="0"/>
          <a:ext cx="0" cy="0"/>
          <a:chOff x="0" y="0"/>
          <a:chExt cx="0" cy="0"/>
        </a:xfrm>
      </p:grpSpPr>
      <p:grpSp>
        <p:nvGrpSpPr>
          <p:cNvPr id="112" name="Group 111">
            <a:extLst>
              <a:ext uri="{FF2B5EF4-FFF2-40B4-BE49-F238E27FC236}">
                <a16:creationId xmlns:a16="http://schemas.microsoft.com/office/drawing/2014/main" id="{12DCE17C-F2EB-5149-C058-64F94366CDBB}"/>
              </a:ext>
            </a:extLst>
          </p:cNvPr>
          <p:cNvGrpSpPr/>
          <p:nvPr/>
        </p:nvGrpSpPr>
        <p:grpSpPr>
          <a:xfrm rot="645261">
            <a:off x="679939" y="1836741"/>
            <a:ext cx="2113640" cy="2266491"/>
            <a:chOff x="541023" y="1932852"/>
            <a:chExt cx="2113640" cy="2266491"/>
          </a:xfrm>
        </p:grpSpPr>
        <p:grpSp>
          <p:nvGrpSpPr>
            <p:cNvPr id="87" name="Group 86">
              <a:extLst>
                <a:ext uri="{FF2B5EF4-FFF2-40B4-BE49-F238E27FC236}">
                  <a16:creationId xmlns:a16="http://schemas.microsoft.com/office/drawing/2014/main" id="{26C04A7A-4EA9-8AC7-7A0B-6BA6761EFB92}"/>
                </a:ext>
              </a:extLst>
            </p:cNvPr>
            <p:cNvGrpSpPr/>
            <p:nvPr/>
          </p:nvGrpSpPr>
          <p:grpSpPr>
            <a:xfrm rot="18939438">
              <a:off x="675696" y="1932852"/>
              <a:ext cx="1978967" cy="2266491"/>
              <a:chOff x="609601" y="2511756"/>
              <a:chExt cx="2803122" cy="2923508"/>
            </a:xfrm>
          </p:grpSpPr>
          <p:grpSp>
            <p:nvGrpSpPr>
              <p:cNvPr id="88" name="Group 87">
                <a:extLst>
                  <a:ext uri="{FF2B5EF4-FFF2-40B4-BE49-F238E27FC236}">
                    <a16:creationId xmlns:a16="http://schemas.microsoft.com/office/drawing/2014/main" id="{B79A86EE-C2DC-5065-24C4-BABE4D317C8E}"/>
                  </a:ext>
                </a:extLst>
              </p:cNvPr>
              <p:cNvGrpSpPr/>
              <p:nvPr/>
            </p:nvGrpSpPr>
            <p:grpSpPr>
              <a:xfrm>
                <a:off x="609601" y="2679633"/>
                <a:ext cx="2803122" cy="2755631"/>
                <a:chOff x="609601" y="2679633"/>
                <a:chExt cx="2803122" cy="2755631"/>
              </a:xfrm>
            </p:grpSpPr>
            <p:grpSp>
              <p:nvGrpSpPr>
                <p:cNvPr id="104" name="Group 103">
                  <a:extLst>
                    <a:ext uri="{FF2B5EF4-FFF2-40B4-BE49-F238E27FC236}">
                      <a16:creationId xmlns:a16="http://schemas.microsoft.com/office/drawing/2014/main" id="{7141FAF0-6EAA-8F39-5EA6-66826520A866}"/>
                    </a:ext>
                  </a:extLst>
                </p:cNvPr>
                <p:cNvGrpSpPr/>
                <p:nvPr/>
              </p:nvGrpSpPr>
              <p:grpSpPr>
                <a:xfrm>
                  <a:off x="609601" y="2685849"/>
                  <a:ext cx="2743201" cy="2743200"/>
                  <a:chOff x="1376553" y="3150350"/>
                  <a:chExt cx="2743201" cy="2743200"/>
                </a:xfrm>
              </p:grpSpPr>
              <p:sp>
                <p:nvSpPr>
                  <p:cNvPr id="106" name="Circle: Hollow 105">
                    <a:extLst>
                      <a:ext uri="{FF2B5EF4-FFF2-40B4-BE49-F238E27FC236}">
                        <a16:creationId xmlns:a16="http://schemas.microsoft.com/office/drawing/2014/main" id="{2FE005DD-90C9-C0ED-AA58-CF74AFFAF0D9}"/>
                      </a:ext>
                    </a:extLst>
                  </p:cNvPr>
                  <p:cNvSpPr/>
                  <p:nvPr/>
                </p:nvSpPr>
                <p:spPr>
                  <a:xfrm>
                    <a:off x="1376553" y="3150350"/>
                    <a:ext cx="2743200" cy="2743200"/>
                  </a:xfrm>
                  <a:prstGeom prst="donut">
                    <a:avLst>
                      <a:gd name="adj" fmla="val 19248"/>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7" name="Rectangle 106">
                    <a:extLst>
                      <a:ext uri="{FF2B5EF4-FFF2-40B4-BE49-F238E27FC236}">
                        <a16:creationId xmlns:a16="http://schemas.microsoft.com/office/drawing/2014/main" id="{059E3D25-722C-77F5-4CD8-1AE68942BE6A}"/>
                      </a:ext>
                    </a:extLst>
                  </p:cNvPr>
                  <p:cNvSpPr/>
                  <p:nvPr/>
                </p:nvSpPr>
                <p:spPr>
                  <a:xfrm>
                    <a:off x="2748154" y="3150350"/>
                    <a:ext cx="1371600" cy="2743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5" name="Picture 104">
                  <a:extLst>
                    <a:ext uri="{FF2B5EF4-FFF2-40B4-BE49-F238E27FC236}">
                      <a16:creationId xmlns:a16="http://schemas.microsoft.com/office/drawing/2014/main" id="{710C2416-7DE5-FECF-6B40-E64F53A78401}"/>
                    </a:ext>
                  </a:extLst>
                </p:cNvPr>
                <p:cNvPicPr>
                  <a:picLocks noChangeAspect="1"/>
                </p:cNvPicPr>
                <p:nvPr/>
              </p:nvPicPr>
              <p:blipFill>
                <a:blip r:embed="rId2"/>
                <a:srcRect l="50225"/>
                <a:stretch/>
              </p:blipFill>
              <p:spPr>
                <a:xfrm>
                  <a:off x="2041122" y="2679633"/>
                  <a:ext cx="1371601" cy="2755631"/>
                </a:xfrm>
                <a:prstGeom prst="rect">
                  <a:avLst/>
                </a:prstGeom>
              </p:spPr>
            </p:pic>
          </p:grpSp>
          <p:grpSp>
            <p:nvGrpSpPr>
              <p:cNvPr id="89" name="Group 88">
                <a:extLst>
                  <a:ext uri="{FF2B5EF4-FFF2-40B4-BE49-F238E27FC236}">
                    <a16:creationId xmlns:a16="http://schemas.microsoft.com/office/drawing/2014/main" id="{15E098EC-8B64-1E4D-0C8C-71440363C1BB}"/>
                  </a:ext>
                </a:extLst>
              </p:cNvPr>
              <p:cNvGrpSpPr/>
              <p:nvPr/>
            </p:nvGrpSpPr>
            <p:grpSpPr>
              <a:xfrm>
                <a:off x="1314522" y="2511756"/>
                <a:ext cx="1590456" cy="2127727"/>
                <a:chOff x="2923727" y="1503671"/>
                <a:chExt cx="1590456" cy="2127727"/>
              </a:xfrm>
            </p:grpSpPr>
            <p:grpSp>
              <p:nvGrpSpPr>
                <p:cNvPr id="90" name="Group 89">
                  <a:extLst>
                    <a:ext uri="{FF2B5EF4-FFF2-40B4-BE49-F238E27FC236}">
                      <a16:creationId xmlns:a16="http://schemas.microsoft.com/office/drawing/2014/main" id="{8B4AF9B8-7CDC-43B6-F5B9-FABD3E409D65}"/>
                    </a:ext>
                  </a:extLst>
                </p:cNvPr>
                <p:cNvGrpSpPr/>
                <p:nvPr/>
              </p:nvGrpSpPr>
              <p:grpSpPr>
                <a:xfrm>
                  <a:off x="3024885" y="2479270"/>
                  <a:ext cx="1232421" cy="1152128"/>
                  <a:chOff x="3031517" y="2479270"/>
                  <a:chExt cx="1232421" cy="1152128"/>
                </a:xfrm>
              </p:grpSpPr>
              <p:grpSp>
                <p:nvGrpSpPr>
                  <p:cNvPr id="93" name="Group 92">
                    <a:extLst>
                      <a:ext uri="{FF2B5EF4-FFF2-40B4-BE49-F238E27FC236}">
                        <a16:creationId xmlns:a16="http://schemas.microsoft.com/office/drawing/2014/main" id="{F1F9762F-6006-F244-89A2-7A66BBDCF015}"/>
                      </a:ext>
                    </a:extLst>
                  </p:cNvPr>
                  <p:cNvGrpSpPr/>
                  <p:nvPr/>
                </p:nvGrpSpPr>
                <p:grpSpPr>
                  <a:xfrm>
                    <a:off x="3046335" y="2482998"/>
                    <a:ext cx="1146491" cy="1148400"/>
                    <a:chOff x="7253763" y="2535322"/>
                    <a:chExt cx="1146491" cy="1148400"/>
                  </a:xfrm>
                </p:grpSpPr>
                <p:sp>
                  <p:nvSpPr>
                    <p:cNvPr id="100" name="Oval 99">
                      <a:extLst>
                        <a:ext uri="{FF2B5EF4-FFF2-40B4-BE49-F238E27FC236}">
                          <a16:creationId xmlns:a16="http://schemas.microsoft.com/office/drawing/2014/main" id="{B79F8C68-8A29-E123-4EF8-90A84654695E}"/>
                        </a:ext>
                      </a:extLst>
                    </p:cNvPr>
                    <p:cNvSpPr/>
                    <p:nvPr/>
                  </p:nvSpPr>
                  <p:spPr>
                    <a:xfrm rot="603326">
                      <a:off x="7253763" y="2535322"/>
                      <a:ext cx="1146491" cy="1148400"/>
                    </a:xfrm>
                    <a:prstGeom prst="ellipse">
                      <a:avLst/>
                    </a:prstGeom>
                    <a:solidFill>
                      <a:schemeClr val="bg1"/>
                    </a:solidFill>
                    <a:ln w="6350">
                      <a:solidFill>
                        <a:schemeClr val="tx1">
                          <a:alpha val="71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Straight Connector 100">
                      <a:extLst>
                        <a:ext uri="{FF2B5EF4-FFF2-40B4-BE49-F238E27FC236}">
                          <a16:creationId xmlns:a16="http://schemas.microsoft.com/office/drawing/2014/main" id="{46305C39-C212-9A9C-D5EC-56B8258A0990}"/>
                        </a:ext>
                      </a:extLst>
                    </p:cNvPr>
                    <p:cNvSpPr/>
                    <p:nvPr/>
                  </p:nvSpPr>
                  <p:spPr>
                    <a:xfrm rot="18860562" flipH="1">
                      <a:off x="7450469" y="2649459"/>
                      <a:ext cx="774698" cy="899505"/>
                    </a:xfrm>
                    <a:prstGeom prst="line">
                      <a:avLst/>
                    </a:prstGeom>
                    <a:solidFill>
                      <a:srgbClr val="000000">
                        <a:alpha val="5000"/>
                      </a:srgbClr>
                    </a:solidFill>
                    <a:ln w="12700">
                      <a:solidFill>
                        <a:srgbClr val="000000"/>
                      </a:solidFill>
                    </a:ln>
                  </p:spPr>
                  <p:style>
                    <a:lnRef idx="1">
                      <a:schemeClr val="accent1"/>
                    </a:lnRef>
                    <a:fillRef idx="0">
                      <a:schemeClr val="accent1"/>
                    </a:fillRef>
                    <a:effectRef idx="0">
                      <a:schemeClr val="accent1"/>
                    </a:effectRef>
                    <a:fontRef idx="minor">
                      <a:schemeClr val="tx1"/>
                    </a:fontRef>
                  </p:style>
                  <p:txBody>
                    <a:bodyPr wrap="none" rtlCol="0" anchor="ctr" anchorCtr="1"/>
                    <a:lstStyle/>
                    <a:p>
                      <a:endParaRPr lang="en-US">
                        <a:solidFill>
                          <a:srgbClr val="000000"/>
                        </a:solidFill>
                      </a:endParaRPr>
                    </a:p>
                  </p:txBody>
                </p:sp>
              </p:grpSp>
              <p:grpSp>
                <p:nvGrpSpPr>
                  <p:cNvPr id="94" name="Group 93">
                    <a:extLst>
                      <a:ext uri="{FF2B5EF4-FFF2-40B4-BE49-F238E27FC236}">
                        <a16:creationId xmlns:a16="http://schemas.microsoft.com/office/drawing/2014/main" id="{BC9CF74A-3123-0237-94F6-9E21E9E99BEC}"/>
                      </a:ext>
                    </a:extLst>
                  </p:cNvPr>
                  <p:cNvGrpSpPr/>
                  <p:nvPr/>
                </p:nvGrpSpPr>
                <p:grpSpPr>
                  <a:xfrm>
                    <a:off x="3031517" y="2479270"/>
                    <a:ext cx="1232421" cy="1152128"/>
                    <a:chOff x="5442461" y="2636912"/>
                    <a:chExt cx="1229603" cy="1152128"/>
                  </a:xfrm>
                </p:grpSpPr>
                <p:sp>
                  <p:nvSpPr>
                    <p:cNvPr id="95" name="Gerader Verbinder 12">
                      <a:extLst>
                        <a:ext uri="{FF2B5EF4-FFF2-40B4-BE49-F238E27FC236}">
                          <a16:creationId xmlns:a16="http://schemas.microsoft.com/office/drawing/2014/main" id="{0AF621E6-746B-0A32-5775-88FE61121EAD}"/>
                        </a:ext>
                      </a:extLst>
                    </p:cNvPr>
                    <p:cNvSpPr/>
                    <p:nvPr/>
                  </p:nvSpPr>
                  <p:spPr>
                    <a:xfrm flipV="1">
                      <a:off x="5447928" y="2636912"/>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96" name="Gerader Verbinder 12">
                      <a:extLst>
                        <a:ext uri="{FF2B5EF4-FFF2-40B4-BE49-F238E27FC236}">
                          <a16:creationId xmlns:a16="http://schemas.microsoft.com/office/drawing/2014/main" id="{9DC1ABB5-54BC-05FE-7053-CA1F7945A618}"/>
                        </a:ext>
                      </a:extLst>
                    </p:cNvPr>
                    <p:cNvSpPr/>
                    <p:nvPr/>
                  </p:nvSpPr>
                  <p:spPr>
                    <a:xfrm flipV="1">
                      <a:off x="5442461" y="3501008"/>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97" name="Gerader Verbinder 12">
                      <a:extLst>
                        <a:ext uri="{FF2B5EF4-FFF2-40B4-BE49-F238E27FC236}">
                          <a16:creationId xmlns:a16="http://schemas.microsoft.com/office/drawing/2014/main" id="{B291DF15-1A87-0CEA-92C1-3AB395D78203}"/>
                        </a:ext>
                      </a:extLst>
                    </p:cNvPr>
                    <p:cNvSpPr/>
                    <p:nvPr/>
                  </p:nvSpPr>
                  <p:spPr>
                    <a:xfrm flipV="1">
                      <a:off x="5447928" y="3212976"/>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98" name="Gerader Verbinder 12">
                      <a:extLst>
                        <a:ext uri="{FF2B5EF4-FFF2-40B4-BE49-F238E27FC236}">
                          <a16:creationId xmlns:a16="http://schemas.microsoft.com/office/drawing/2014/main" id="{84C3EE55-0F6C-301F-364F-93F6AF188F62}"/>
                        </a:ext>
                      </a:extLst>
                    </p:cNvPr>
                    <p:cNvSpPr/>
                    <p:nvPr/>
                  </p:nvSpPr>
                  <p:spPr>
                    <a:xfrm flipV="1">
                      <a:off x="5447928" y="2924944"/>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sp>
                  <p:nvSpPr>
                    <p:cNvPr id="99" name="Gerader Verbinder 12">
                      <a:extLst>
                        <a:ext uri="{FF2B5EF4-FFF2-40B4-BE49-F238E27FC236}">
                          <a16:creationId xmlns:a16="http://schemas.microsoft.com/office/drawing/2014/main" id="{5C6DFA1B-823B-D14C-EDD8-D459BC9CA19D}"/>
                        </a:ext>
                      </a:extLst>
                    </p:cNvPr>
                    <p:cNvSpPr/>
                    <p:nvPr/>
                  </p:nvSpPr>
                  <p:spPr>
                    <a:xfrm flipV="1">
                      <a:off x="5447928" y="3789040"/>
                      <a:ext cx="1224136" cy="0"/>
                    </a:xfrm>
                    <a:prstGeom prst="line">
                      <a:avLst/>
                    </a:prstGeom>
                    <a:ln w="6350">
                      <a:solidFill>
                        <a:schemeClr val="dk1">
                          <a:alpha val="40000"/>
                        </a:schemeClr>
                      </a:solidFill>
                      <a:tailEnd type="arrow"/>
                    </a:ln>
                  </p:spPr>
                  <p:style>
                    <a:lnRef idx="1">
                      <a:schemeClr val="dk1"/>
                    </a:lnRef>
                    <a:fillRef idx="0">
                      <a:schemeClr val="dk1"/>
                    </a:fillRef>
                    <a:effectRef idx="0">
                      <a:schemeClr val="dk1"/>
                    </a:effectRef>
                    <a:fontRef idx="minor">
                      <a:schemeClr val="tx1"/>
                    </a:fontRef>
                  </p:style>
                  <p:txBody>
                    <a:bodyPr wrap="none" rtlCol="0" anchor="ctr" anchorCtr="1"/>
                    <a:lstStyle/>
                    <a:p>
                      <a:endParaRPr lang="en-US">
                        <a:solidFill>
                          <a:srgbClr val="000000"/>
                        </a:solidFill>
                      </a:endParaRPr>
                    </a:p>
                  </p:txBody>
                </p:sp>
              </p:grpSp>
            </p:grpSp>
            <p:sp>
              <p:nvSpPr>
                <p:cNvPr id="91" name="Arc 90">
                  <a:extLst>
                    <a:ext uri="{FF2B5EF4-FFF2-40B4-BE49-F238E27FC236}">
                      <a16:creationId xmlns:a16="http://schemas.microsoft.com/office/drawing/2014/main" id="{A689B2DB-9F78-3E81-60B3-ACC6BAC2EE88}"/>
                    </a:ext>
                  </a:extLst>
                </p:cNvPr>
                <p:cNvSpPr/>
                <p:nvPr/>
              </p:nvSpPr>
              <p:spPr>
                <a:xfrm rot="18695308">
                  <a:off x="3091969" y="1335429"/>
                  <a:ext cx="1253972" cy="1590456"/>
                </a:xfrm>
                <a:prstGeom prst="arc">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2" name="Isosceles Triangle 91">
                  <a:extLst>
                    <a:ext uri="{FF2B5EF4-FFF2-40B4-BE49-F238E27FC236}">
                      <a16:creationId xmlns:a16="http://schemas.microsoft.com/office/drawing/2014/main" id="{808D42C3-C57B-D66D-D83A-3EE221CC01F5}"/>
                    </a:ext>
                  </a:extLst>
                </p:cNvPr>
                <p:cNvSpPr/>
                <p:nvPr/>
              </p:nvSpPr>
              <p:spPr>
                <a:xfrm rot="13460562">
                  <a:off x="3063408" y="1602614"/>
                  <a:ext cx="108001" cy="107999"/>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108" name="TextBox 107">
              <a:extLst>
                <a:ext uri="{FF2B5EF4-FFF2-40B4-BE49-F238E27FC236}">
                  <a16:creationId xmlns:a16="http://schemas.microsoft.com/office/drawing/2014/main" id="{2680E387-BE3F-50A0-91E6-4573C38FD7C6}"/>
                </a:ext>
              </a:extLst>
            </p:cNvPr>
            <p:cNvSpPr txBox="1"/>
            <p:nvPr/>
          </p:nvSpPr>
          <p:spPr>
            <a:xfrm rot="18754699">
              <a:off x="561599" y="1991387"/>
              <a:ext cx="328180" cy="369332"/>
            </a:xfrm>
            <a:prstGeom prst="rect">
              <a:avLst/>
            </a:prstGeom>
            <a:noFill/>
          </p:spPr>
          <p:txBody>
            <a:bodyPr wrap="square" rtlCol="0">
              <a:spAutoFit/>
            </a:bodyPr>
            <a:lstStyle/>
            <a:p>
              <a:r>
                <a:rPr lang="el-GR"/>
                <a:t>ω</a:t>
              </a:r>
              <a:endParaRPr lang="en-GB"/>
            </a:p>
          </p:txBody>
        </p:sp>
        <p:sp>
          <p:nvSpPr>
            <p:cNvPr id="110" name="TextBox 109">
              <a:extLst>
                <a:ext uri="{FF2B5EF4-FFF2-40B4-BE49-F238E27FC236}">
                  <a16:creationId xmlns:a16="http://schemas.microsoft.com/office/drawing/2014/main" id="{DD74CA69-4C2C-FDE4-774F-DE224A0E9CE0}"/>
                </a:ext>
              </a:extLst>
            </p:cNvPr>
            <p:cNvSpPr txBox="1"/>
            <p:nvPr/>
          </p:nvSpPr>
          <p:spPr>
            <a:xfrm rot="18804659">
              <a:off x="990125" y="3423453"/>
              <a:ext cx="337917" cy="465744"/>
            </a:xfrm>
            <a:prstGeom prst="rect">
              <a:avLst/>
            </a:prstGeom>
            <a:noFill/>
          </p:spPr>
          <p:txBody>
            <a:bodyPr wrap="square" rtlCol="0">
              <a:spAutoFit/>
            </a:bodyPr>
            <a:lstStyle/>
            <a:p>
              <a:r>
                <a:rPr lang="en-US" sz="1800" kern="1200">
                  <a:solidFill>
                    <a:schemeClr val="tx1"/>
                  </a:solidFill>
                  <a:latin typeface="+mn-lt"/>
                  <a:ea typeface="+mn-ea"/>
                  <a:cs typeface="+mn-cs"/>
                </a:rPr>
                <a:t>N</a:t>
              </a:r>
            </a:p>
          </p:txBody>
        </p:sp>
        <p:sp>
          <p:nvSpPr>
            <p:cNvPr id="111" name="TextBox 110">
              <a:extLst>
                <a:ext uri="{FF2B5EF4-FFF2-40B4-BE49-F238E27FC236}">
                  <a16:creationId xmlns:a16="http://schemas.microsoft.com/office/drawing/2014/main" id="{920756D7-F1FA-B16F-4A6E-DE196B132335}"/>
                </a:ext>
              </a:extLst>
            </p:cNvPr>
            <p:cNvSpPr txBox="1"/>
            <p:nvPr/>
          </p:nvSpPr>
          <p:spPr>
            <a:xfrm rot="18971416">
              <a:off x="2178686" y="2371974"/>
              <a:ext cx="337917" cy="465744"/>
            </a:xfrm>
            <a:prstGeom prst="rect">
              <a:avLst/>
            </a:prstGeom>
            <a:noFill/>
          </p:spPr>
          <p:txBody>
            <a:bodyPr wrap="square" rtlCol="0">
              <a:spAutoFit/>
            </a:bodyPr>
            <a:lstStyle/>
            <a:p>
              <a:r>
                <a:rPr lang="en-US"/>
                <a:t>S</a:t>
              </a:r>
              <a:endParaRPr lang="en-US" sz="1800" kern="1200">
                <a:solidFill>
                  <a:schemeClr val="tx1"/>
                </a:solidFill>
                <a:latin typeface="+mn-lt"/>
                <a:ea typeface="+mn-ea"/>
                <a:cs typeface="+mn-cs"/>
              </a:endParaRPr>
            </a:p>
          </p:txBody>
        </p:sp>
      </p:grpSp>
      <p:sp>
        <p:nvSpPr>
          <p:cNvPr id="22" name="TextBox 21">
            <a:extLst>
              <a:ext uri="{FF2B5EF4-FFF2-40B4-BE49-F238E27FC236}">
                <a16:creationId xmlns:a16="http://schemas.microsoft.com/office/drawing/2014/main" id="{010F9B38-A7A0-D121-8CAE-CC1396905C56}"/>
              </a:ext>
            </a:extLst>
          </p:cNvPr>
          <p:cNvSpPr txBox="1"/>
          <p:nvPr/>
        </p:nvSpPr>
        <p:spPr>
          <a:xfrm>
            <a:off x="6402555" y="3312758"/>
            <a:ext cx="2121176" cy="707886"/>
          </a:xfrm>
          <a:prstGeom prst="rect">
            <a:avLst/>
          </a:prstGeom>
          <a:noFill/>
        </p:spPr>
        <p:txBody>
          <a:bodyPr wrap="square">
            <a:spAutoFit/>
          </a:bodyPr>
          <a:lstStyle/>
          <a:p>
            <a:pPr>
              <a:buClr>
                <a:schemeClr val="accent1"/>
              </a:buClr>
            </a:pPr>
            <a:r>
              <a:rPr lang="en-GB" sz="2000" dirty="0"/>
              <a:t>Stoke’s Theorem</a:t>
            </a:r>
            <a:endParaRPr lang="en-US" sz="2000" b="1" dirty="0"/>
          </a:p>
          <a:p>
            <a:pPr>
              <a:buClr>
                <a:schemeClr val="accent1"/>
              </a:buClr>
              <a:buFont typeface="Wingdings" panose="05000000000000000000" pitchFamily="2" charset="2"/>
              <a:buChar char="Ø"/>
            </a:pPr>
            <a:endParaRPr lang="en-US" sz="2000" dirty="0"/>
          </a:p>
        </p:txBody>
      </p:sp>
      <p:sp>
        <p:nvSpPr>
          <p:cNvPr id="3" name="Content Placeholder 2">
            <a:extLst>
              <a:ext uri="{FF2B5EF4-FFF2-40B4-BE49-F238E27FC236}">
                <a16:creationId xmlns:a16="http://schemas.microsoft.com/office/drawing/2014/main" id="{8600EC99-FC0A-2207-3BF7-073D9499A2A6}"/>
              </a:ext>
            </a:extLst>
          </p:cNvPr>
          <p:cNvSpPr>
            <a:spLocks noGrp="1"/>
          </p:cNvSpPr>
          <p:nvPr>
            <p:ph idx="1"/>
          </p:nvPr>
        </p:nvSpPr>
        <p:spPr>
          <a:xfrm>
            <a:off x="609600" y="645017"/>
            <a:ext cx="11089232" cy="881203"/>
          </a:xfrm>
        </p:spPr>
        <p:txBody>
          <a:bodyPr>
            <a:noAutofit/>
          </a:bodyPr>
          <a:lstStyle/>
          <a:p>
            <a:pPr marL="0" indent="0">
              <a:buNone/>
            </a:pPr>
            <a:r>
              <a:rPr lang="en-GB" sz="2000"/>
              <a:t>Now consider a different experimental set up in which the magnetic field is varying but the loop remains stationary. Will there be an EMF? Which force will be responsible for creating the EMF? Obviously, magnetic forces cannot be the case because the loop has zero velocity. </a:t>
            </a:r>
            <a:r>
              <a:rPr lang="en-GB" sz="2000" b="1"/>
              <a:t>Faraday’s</a:t>
            </a:r>
            <a:r>
              <a:rPr lang="en-GB" sz="2000"/>
              <a:t> work brought clarity.</a:t>
            </a:r>
            <a:endParaRPr lang="en-US"/>
          </a:p>
        </p:txBody>
      </p:sp>
      <p:sp>
        <p:nvSpPr>
          <p:cNvPr id="2" name="Title 1">
            <a:extLst>
              <a:ext uri="{FF2B5EF4-FFF2-40B4-BE49-F238E27FC236}">
                <a16:creationId xmlns:a16="http://schemas.microsoft.com/office/drawing/2014/main" id="{52388A0F-3858-79FC-07D8-400E78C854AF}"/>
              </a:ext>
            </a:extLst>
          </p:cNvPr>
          <p:cNvSpPr>
            <a:spLocks noGrp="1"/>
          </p:cNvSpPr>
          <p:nvPr>
            <p:ph type="title"/>
          </p:nvPr>
        </p:nvSpPr>
        <p:spPr/>
        <p:txBody>
          <a:bodyPr/>
          <a:lstStyle/>
          <a:p>
            <a:r>
              <a:rPr lang="en-GB"/>
              <a:t>Induced Electric Field-EMF</a:t>
            </a:r>
            <a:endParaRPr lang="en-US"/>
          </a:p>
        </p:txBody>
      </p:sp>
      <p:sp>
        <p:nvSpPr>
          <p:cNvPr id="5" name="AutoShape 2" descr="{\displaystyle \mathbf {J} }">
            <a:extLst>
              <a:ext uri="{FF2B5EF4-FFF2-40B4-BE49-F238E27FC236}">
                <a16:creationId xmlns:a16="http://schemas.microsoft.com/office/drawing/2014/main" id="{A664C2C1-E66B-FA4B-6E76-23A636865D5A}"/>
              </a:ext>
            </a:extLst>
          </p:cNvPr>
          <p:cNvSpPr>
            <a:spLocks noChangeAspect="1" noChangeArrowheads="1"/>
          </p:cNvSpPr>
          <p:nvPr/>
        </p:nvSpPr>
        <p:spPr bwMode="auto">
          <a:xfrm>
            <a:off x="4633913"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Content Placeholder 2">
            <a:extLst>
              <a:ext uri="{FF2B5EF4-FFF2-40B4-BE49-F238E27FC236}">
                <a16:creationId xmlns:a16="http://schemas.microsoft.com/office/drawing/2014/main" id="{74C35744-9482-4D71-B4DB-DAB8A0A2EE32}"/>
              </a:ext>
            </a:extLst>
          </p:cNvPr>
          <p:cNvSpPr txBox="1">
            <a:spLocks/>
          </p:cNvSpPr>
          <p:nvPr/>
        </p:nvSpPr>
        <p:spPr>
          <a:xfrm>
            <a:off x="3766679" y="1931651"/>
            <a:ext cx="5926981" cy="369332"/>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a:t>A changing magnetic field induces an electric field</a:t>
            </a:r>
            <a:r>
              <a:rPr lang="en-US" sz="2000" b="1"/>
              <a:t>:</a:t>
            </a:r>
          </a:p>
        </p:txBody>
      </p:sp>
      <p:sp>
        <p:nvSpPr>
          <p:cNvPr id="46" name="Arrow: Right 45">
            <a:extLst>
              <a:ext uri="{FF2B5EF4-FFF2-40B4-BE49-F238E27FC236}">
                <a16:creationId xmlns:a16="http://schemas.microsoft.com/office/drawing/2014/main" id="{EAF14425-C5C4-EA43-F400-7649DC711508}"/>
              </a:ext>
            </a:extLst>
          </p:cNvPr>
          <p:cNvSpPr/>
          <p:nvPr/>
        </p:nvSpPr>
        <p:spPr>
          <a:xfrm>
            <a:off x="6487603" y="3603736"/>
            <a:ext cx="1944216" cy="184353"/>
          </a:xfrm>
          <a:prstGeom prst="rightArrow">
            <a:avLst>
              <a:gd name="adj1" fmla="val 25631"/>
              <a:gd name="adj2" fmla="val 8706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445A74C3-6CD5-0021-6C69-9170B4C94A98}"/>
              </a:ext>
            </a:extLst>
          </p:cNvPr>
          <p:cNvSpPr txBox="1">
            <a:spLocks/>
          </p:cNvSpPr>
          <p:nvPr/>
        </p:nvSpPr>
        <p:spPr>
          <a:xfrm>
            <a:off x="3846649" y="3055192"/>
            <a:ext cx="6113617" cy="346397"/>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t>It was experimentally observed that one more time</a:t>
            </a:r>
            <a:r>
              <a:rPr lang="en-US" sz="2000"/>
              <a:t>:  </a:t>
            </a:r>
          </a:p>
        </p:txBody>
      </p:sp>
      <p:sp>
        <p:nvSpPr>
          <p:cNvPr id="9" name="TextBox 8">
            <a:extLst>
              <a:ext uri="{FF2B5EF4-FFF2-40B4-BE49-F238E27FC236}">
                <a16:creationId xmlns:a16="http://schemas.microsoft.com/office/drawing/2014/main" id="{76862D8B-DDC7-2986-06EB-0E217DCEF74D}"/>
              </a:ext>
            </a:extLst>
          </p:cNvPr>
          <p:cNvSpPr txBox="1"/>
          <p:nvPr/>
        </p:nvSpPr>
        <p:spPr>
          <a:xfrm>
            <a:off x="5759954" y="2276540"/>
            <a:ext cx="5464410" cy="707886"/>
          </a:xfrm>
          <a:prstGeom prst="rect">
            <a:avLst/>
          </a:prstGeom>
          <a:noFill/>
        </p:spPr>
        <p:txBody>
          <a:bodyPr wrap="square">
            <a:spAutoFit/>
          </a:bodyPr>
          <a:lstStyle/>
          <a:p>
            <a:pPr>
              <a:buClr>
                <a:schemeClr val="accent1"/>
              </a:buClr>
              <a:buFont typeface="Wingdings" panose="05000000000000000000" pitchFamily="2" charset="2"/>
              <a:buChar char="Ø"/>
            </a:pPr>
            <a:r>
              <a:rPr lang="en-GB" sz="2000"/>
              <a:t>This induced electric field is responsible for the development of EMF this time.</a:t>
            </a:r>
            <a:endParaRPr lang="en-US" sz="2000" b="1"/>
          </a:p>
        </p:txBody>
      </p:sp>
      <p:sp>
        <p:nvSpPr>
          <p:cNvPr id="49" name="Arrow: Bent-Up 48">
            <a:extLst>
              <a:ext uri="{FF2B5EF4-FFF2-40B4-BE49-F238E27FC236}">
                <a16:creationId xmlns:a16="http://schemas.microsoft.com/office/drawing/2014/main" id="{D49DFB25-F957-022C-B085-EE62D2A22123}"/>
              </a:ext>
            </a:extLst>
          </p:cNvPr>
          <p:cNvSpPr/>
          <p:nvPr/>
        </p:nvSpPr>
        <p:spPr>
          <a:xfrm rot="5400000">
            <a:off x="4067673" y="3467959"/>
            <a:ext cx="461689" cy="1174276"/>
          </a:xfrm>
          <a:prstGeom prst="bentUpArrow">
            <a:avLst>
              <a:gd name="adj1" fmla="val 10352"/>
              <a:gd name="adj2" fmla="val 11710"/>
              <a:gd name="adj3" fmla="val 1990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extBox 49">
            <a:extLst>
              <a:ext uri="{FF2B5EF4-FFF2-40B4-BE49-F238E27FC236}">
                <a16:creationId xmlns:a16="http://schemas.microsoft.com/office/drawing/2014/main" id="{057293DC-17D0-65D5-2915-32885B66707B}"/>
              </a:ext>
            </a:extLst>
          </p:cNvPr>
          <p:cNvSpPr txBox="1"/>
          <p:nvPr/>
        </p:nvSpPr>
        <p:spPr>
          <a:xfrm>
            <a:off x="3561593" y="3492985"/>
            <a:ext cx="350847" cy="400110"/>
          </a:xfrm>
          <a:prstGeom prst="rect">
            <a:avLst/>
          </a:prstGeom>
          <a:noFill/>
        </p:spPr>
        <p:txBody>
          <a:bodyPr wrap="square">
            <a:spAutoFit/>
          </a:bodyPr>
          <a:lstStyle/>
          <a:p>
            <a:pPr>
              <a:buClr>
                <a:schemeClr val="accent1"/>
              </a:buClr>
              <a:buFont typeface="Wingdings" panose="05000000000000000000" pitchFamily="2" charset="2"/>
              <a:buChar char="Ø"/>
            </a:pPr>
            <a:r>
              <a:rPr lang="en-GB" sz="2000">
                <a:solidFill>
                  <a:schemeClr val="bg1"/>
                </a:solidFill>
              </a:rPr>
              <a:t>.</a:t>
            </a:r>
            <a:endParaRPr lang="en-US" sz="2000">
              <a:solidFill>
                <a:schemeClr val="bg1"/>
              </a:solidFill>
            </a:endParaRPr>
          </a:p>
        </p:txBody>
      </p:sp>
      <p:sp>
        <p:nvSpPr>
          <p:cNvPr id="52" name="TextBox 51">
            <a:extLst>
              <a:ext uri="{FF2B5EF4-FFF2-40B4-BE49-F238E27FC236}">
                <a16:creationId xmlns:a16="http://schemas.microsoft.com/office/drawing/2014/main" id="{B6E46377-1D9E-63E1-0BD9-91AD0EE3E8E2}"/>
              </a:ext>
            </a:extLst>
          </p:cNvPr>
          <p:cNvSpPr txBox="1"/>
          <p:nvPr/>
        </p:nvSpPr>
        <p:spPr>
          <a:xfrm>
            <a:off x="1549051" y="5196836"/>
            <a:ext cx="493250" cy="369332"/>
          </a:xfrm>
          <a:prstGeom prst="rect">
            <a:avLst/>
          </a:prstGeom>
          <a:noFill/>
        </p:spPr>
        <p:txBody>
          <a:bodyPr wrap="square">
            <a:spAutoFit/>
          </a:bodyPr>
          <a:lstStyle/>
          <a:p>
            <a:r>
              <a:rPr lang="en-GB" sz="1800" b="1"/>
              <a:t>🤔</a:t>
            </a:r>
            <a:endParaRPr lang="en-GB"/>
          </a:p>
        </p:txBody>
      </p:sp>
      <mc:AlternateContent xmlns:mc="http://schemas.openxmlformats.org/markup-compatibility/2006" xmlns:a14="http://schemas.microsoft.com/office/drawing/2010/main">
        <mc:Choice Requires="a14">
          <p:sp>
            <p:nvSpPr>
              <p:cNvPr id="53" name="Content Placeholder 2">
                <a:extLst>
                  <a:ext uri="{FF2B5EF4-FFF2-40B4-BE49-F238E27FC236}">
                    <a16:creationId xmlns:a16="http://schemas.microsoft.com/office/drawing/2014/main" id="{F296DC40-5EB1-ACF8-D62A-17A7B1B5BD54}"/>
                  </a:ext>
                </a:extLst>
              </p:cNvPr>
              <p:cNvSpPr txBox="1">
                <a:spLocks/>
              </p:cNvSpPr>
              <p:nvPr/>
            </p:nvSpPr>
            <p:spPr>
              <a:xfrm>
                <a:off x="4885656" y="4101508"/>
                <a:ext cx="6696744" cy="60055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t>This is the </a:t>
                </a:r>
                <a:r>
                  <a:rPr lang="en-GB" sz="2000" b="1" dirty="0"/>
                  <a:t>Faraday’s law </a:t>
                </a:r>
                <a:r>
                  <a:rPr lang="en-GB" sz="2000" dirty="0"/>
                  <a:t>(</a:t>
                </a:r>
                <a14:m>
                  <m:oMath xmlns:m="http://schemas.openxmlformats.org/officeDocument/2006/math">
                    <m:r>
                      <a:rPr lang="en-US" sz="2000" dirty="0" smtClean="0">
                        <a:latin typeface="Cambria Math" panose="02040503050406030204" pitchFamily="18" charset="0"/>
                      </a:rPr>
                      <m:t>≠</m:t>
                    </m:r>
                  </m:oMath>
                </a14:m>
                <a:r>
                  <a:rPr lang="en-US" sz="2000" dirty="0"/>
                  <a:t> flux rule, mechanisms responsible for developing EMFs are totally different)</a:t>
                </a:r>
              </a:p>
            </p:txBody>
          </p:sp>
        </mc:Choice>
        <mc:Fallback xmlns="">
          <p:sp>
            <p:nvSpPr>
              <p:cNvPr id="53" name="Content Placeholder 2">
                <a:extLst>
                  <a:ext uri="{FF2B5EF4-FFF2-40B4-BE49-F238E27FC236}">
                    <a16:creationId xmlns:a16="http://schemas.microsoft.com/office/drawing/2014/main" id="{F296DC40-5EB1-ACF8-D62A-17A7B1B5BD54}"/>
                  </a:ext>
                </a:extLst>
              </p:cNvPr>
              <p:cNvSpPr txBox="1">
                <a:spLocks noRot="1" noChangeAspect="1" noMove="1" noResize="1" noEditPoints="1" noAdjustHandles="1" noChangeArrowheads="1" noChangeShapeType="1" noTextEdit="1"/>
              </p:cNvSpPr>
              <p:nvPr/>
            </p:nvSpPr>
            <p:spPr>
              <a:xfrm>
                <a:off x="4885656" y="4101508"/>
                <a:ext cx="6696744" cy="600551"/>
              </a:xfrm>
              <a:prstGeom prst="rect">
                <a:avLst/>
              </a:prstGeom>
              <a:blipFill>
                <a:blip r:embed="rId4"/>
                <a:stretch>
                  <a:fillRect l="-910" t="-11224" b="-255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4" name="Content Placeholder 2">
                <a:extLst>
                  <a:ext uri="{FF2B5EF4-FFF2-40B4-BE49-F238E27FC236}">
                    <a16:creationId xmlns:a16="http://schemas.microsoft.com/office/drawing/2014/main" id="{FA9CB92E-870B-7204-4F5E-271C22A0E7CF}"/>
                  </a:ext>
                </a:extLst>
              </p:cNvPr>
              <p:cNvSpPr txBox="1">
                <a:spLocks/>
              </p:cNvSpPr>
              <p:nvPr/>
            </p:nvSpPr>
            <p:spPr>
              <a:xfrm>
                <a:off x="1995582" y="5197189"/>
                <a:ext cx="8423924" cy="84983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t>You are probably wondering how can these different experiments yield the same formula for the EMF (</a:t>
                </a:r>
                <a14:m>
                  <m:oMath xmlns:m="http://schemas.openxmlformats.org/officeDocument/2006/math">
                    <m:r>
                      <a:rPr lang="el-GR" sz="2000" b="0" i="1" smtClean="0">
                        <a:latin typeface="Cambria Math" panose="02040503050406030204" pitchFamily="18" charset="0"/>
                      </a:rPr>
                      <m:t>𝜀</m:t>
                    </m:r>
                    <m:r>
                      <a:rPr lang="el-GR" sz="2000" b="0" i="1" smtClean="0">
                        <a:latin typeface="Cambria Math" panose="02040503050406030204" pitchFamily="18" charset="0"/>
                      </a:rPr>
                      <m:t>=−</m:t>
                    </m:r>
                    <m:f>
                      <m:fPr>
                        <m:ctrlPr>
                          <a:rPr lang="en-GB" sz="2000" i="1" smtClean="0">
                            <a:latin typeface="Cambria Math" panose="02040503050406030204" pitchFamily="18" charset="0"/>
                          </a:rPr>
                        </m:ctrlPr>
                      </m:fPr>
                      <m:num>
                        <m:r>
                          <a:rPr lang="en-GB" sz="2000" i="1" smtClean="0">
                            <a:latin typeface="Cambria Math" panose="02040503050406030204" pitchFamily="18" charset="0"/>
                          </a:rPr>
                          <m:t>𝑑</m:t>
                        </m:r>
                        <m:r>
                          <a:rPr lang="el-GR" sz="2000" b="0" i="1" smtClean="0">
                            <a:latin typeface="Cambria Math" panose="02040503050406030204" pitchFamily="18" charset="0"/>
                          </a:rPr>
                          <m:t>𝜑</m:t>
                        </m:r>
                      </m:num>
                      <m:den>
                        <m:r>
                          <a:rPr lang="en-GB" sz="2000" i="1" smtClean="0">
                            <a:latin typeface="Cambria Math" panose="02040503050406030204" pitchFamily="18" charset="0"/>
                          </a:rPr>
                          <m:t>𝑑</m:t>
                        </m:r>
                        <m:r>
                          <a:rPr lang="en-GB" sz="2000" b="0" i="1" smtClean="0">
                            <a:latin typeface="Cambria Math" panose="02040503050406030204" pitchFamily="18" charset="0"/>
                          </a:rPr>
                          <m:t>𝑡</m:t>
                        </m:r>
                      </m:den>
                    </m:f>
                  </m:oMath>
                </a14:m>
                <a:r>
                  <a:rPr lang="el-GR" sz="2000" dirty="0"/>
                  <a:t>)</a:t>
                </a:r>
                <a:r>
                  <a:rPr lang="en-GB" sz="2000" dirty="0"/>
                  <a:t>… This ‘coincidence’ led Einstein to the special theory of relativity. </a:t>
                </a:r>
                <a:endParaRPr lang="en-US" dirty="0"/>
              </a:p>
            </p:txBody>
          </p:sp>
        </mc:Choice>
        <mc:Fallback xmlns="">
          <p:sp>
            <p:nvSpPr>
              <p:cNvPr id="54" name="Content Placeholder 2">
                <a:extLst>
                  <a:ext uri="{FF2B5EF4-FFF2-40B4-BE49-F238E27FC236}">
                    <a16:creationId xmlns:a16="http://schemas.microsoft.com/office/drawing/2014/main" id="{FA9CB92E-870B-7204-4F5E-271C22A0E7CF}"/>
                  </a:ext>
                </a:extLst>
              </p:cNvPr>
              <p:cNvSpPr txBox="1">
                <a:spLocks noRot="1" noChangeAspect="1" noMove="1" noResize="1" noEditPoints="1" noAdjustHandles="1" noChangeArrowheads="1" noChangeShapeType="1" noTextEdit="1"/>
              </p:cNvSpPr>
              <p:nvPr/>
            </p:nvSpPr>
            <p:spPr>
              <a:xfrm>
                <a:off x="1995582" y="5197189"/>
                <a:ext cx="8423924" cy="849838"/>
              </a:xfrm>
              <a:prstGeom prst="rect">
                <a:avLst/>
              </a:prstGeom>
              <a:blipFill>
                <a:blip r:embed="rId5"/>
                <a:stretch>
                  <a:fillRect l="-724" t="-7914" b="-35252"/>
                </a:stretch>
              </a:blipFill>
            </p:spPr>
            <p:txBody>
              <a:bodyPr/>
              <a:lstStyle/>
              <a:p>
                <a:r>
                  <a:rPr lang="en-US">
                    <a:noFill/>
                  </a:rPr>
                  <a:t> </a:t>
                </a:r>
              </a:p>
            </p:txBody>
          </p:sp>
        </mc:Fallback>
      </mc:AlternateContent>
      <p:sp>
        <p:nvSpPr>
          <p:cNvPr id="109" name="Content Placeholder 2">
            <a:extLst>
              <a:ext uri="{FF2B5EF4-FFF2-40B4-BE49-F238E27FC236}">
                <a16:creationId xmlns:a16="http://schemas.microsoft.com/office/drawing/2014/main" id="{C881E3D1-A0B4-8B49-E0AA-AD1CDAFC197E}"/>
              </a:ext>
            </a:extLst>
          </p:cNvPr>
          <p:cNvSpPr txBox="1">
            <a:spLocks/>
          </p:cNvSpPr>
          <p:nvPr/>
        </p:nvSpPr>
        <p:spPr>
          <a:xfrm>
            <a:off x="183648" y="4020644"/>
            <a:ext cx="3245305" cy="60055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500" i="1"/>
              <a:t>Experiment 2:</a:t>
            </a:r>
            <a:br>
              <a:rPr lang="en-US" sz="1500" i="1"/>
            </a:br>
            <a:r>
              <a:rPr lang="en-US" sz="1500" i="1"/>
              <a:t>Magnets are moving loop is stationary. </a:t>
            </a:r>
          </a:p>
        </p:txBody>
      </p:sp>
      <mc:AlternateContent xmlns:mc="http://schemas.openxmlformats.org/markup-compatibility/2006" xmlns:a14="http://schemas.microsoft.com/office/drawing/2010/main">
        <mc:Choice Requires="a14">
          <p:sp>
            <p:nvSpPr>
              <p:cNvPr id="113" name="TextBox 112">
                <a:extLst>
                  <a:ext uri="{FF2B5EF4-FFF2-40B4-BE49-F238E27FC236}">
                    <a16:creationId xmlns:a16="http://schemas.microsoft.com/office/drawing/2014/main" id="{59B9B46F-3A49-7A87-2819-B37DD66E3183}"/>
                  </a:ext>
                </a:extLst>
              </p:cNvPr>
              <p:cNvSpPr txBox="1"/>
              <p:nvPr/>
            </p:nvSpPr>
            <p:spPr>
              <a:xfrm>
                <a:off x="3523460" y="2272966"/>
                <a:ext cx="2649383" cy="6587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l-GR" b="0" i="1" smtClean="0">
                          <a:latin typeface="Cambria Math" panose="02040503050406030204" pitchFamily="18" charset="0"/>
                        </a:rPr>
                        <m:t>𝜀</m:t>
                      </m:r>
                      <m:r>
                        <a:rPr lang="en-GB" i="1" smtClean="0">
                          <a:latin typeface="Cambria Math" panose="02040503050406030204" pitchFamily="18" charset="0"/>
                        </a:rPr>
                        <m:t>=</m:t>
                      </m:r>
                      <m:nary>
                        <m:naryPr>
                          <m:chr m:val="∮"/>
                          <m:grow m:val="on"/>
                          <m:subHide m:val="on"/>
                          <m:supHide m:val="on"/>
                          <m:ctrlPr>
                            <a:rPr lang="en-GB" i="1">
                              <a:latin typeface="Cambria Math" panose="02040503050406030204" pitchFamily="18" charset="0"/>
                            </a:rPr>
                          </m:ctrlPr>
                        </m:naryPr>
                        <m:sub/>
                        <m:sup/>
                        <m:e>
                          <m:sSub>
                            <m:sSubPr>
                              <m:ctrlPr>
                                <a:rPr lang="en-US" i="1">
                                  <a:latin typeface="Cambria Math" panose="02040503050406030204" pitchFamily="18" charset="0"/>
                                </a:rPr>
                              </m:ctrlPr>
                            </m:sSubPr>
                            <m:e>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rPr>
                                    <m:t>𝐸</m:t>
                                  </m:r>
                                </m:e>
                              </m:acc>
                            </m:e>
                            <m:sub>
                              <m:r>
                                <a:rPr lang="en-GB" i="1">
                                  <a:latin typeface="Cambria Math" panose="02040503050406030204" pitchFamily="18" charset="0"/>
                                </a:rPr>
                                <m:t>𝑖𝑛𝑑𝑢𝑐𝑒𝑑</m:t>
                              </m:r>
                            </m:sub>
                          </m:sSub>
                          <m:r>
                            <a:rPr lang="en-GB" b="0" i="0" smtClean="0">
                              <a:latin typeface="Cambria Math" panose="02040503050406030204" pitchFamily="18" charset="0"/>
                            </a:rPr>
                            <m:t> </m:t>
                          </m:r>
                          <m:r>
                            <m:rPr>
                              <m:sty m:val="p"/>
                            </m:rPr>
                            <a:rPr lang="en-GB" b="0" i="0" smtClean="0">
                              <a:latin typeface="Cambria Math" panose="02040503050406030204" pitchFamily="18" charset="0"/>
                            </a:rPr>
                            <m:t>d</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𝑙</m:t>
                              </m:r>
                            </m:e>
                          </m:acc>
                        </m:e>
                      </m:nary>
                    </m:oMath>
                  </m:oMathPara>
                </a14:m>
                <a:endParaRPr lang="en-GB" i="1" dirty="0"/>
              </a:p>
            </p:txBody>
          </p:sp>
        </mc:Choice>
        <mc:Fallback xmlns="">
          <p:sp>
            <p:nvSpPr>
              <p:cNvPr id="113" name="TextBox 112">
                <a:extLst>
                  <a:ext uri="{FF2B5EF4-FFF2-40B4-BE49-F238E27FC236}">
                    <a16:creationId xmlns:a16="http://schemas.microsoft.com/office/drawing/2014/main" id="{59B9B46F-3A49-7A87-2819-B37DD66E3183}"/>
                  </a:ext>
                </a:extLst>
              </p:cNvPr>
              <p:cNvSpPr txBox="1">
                <a:spLocks noRot="1" noChangeAspect="1" noMove="1" noResize="1" noEditPoints="1" noAdjustHandles="1" noChangeArrowheads="1" noChangeShapeType="1" noTextEdit="1"/>
              </p:cNvSpPr>
              <p:nvPr/>
            </p:nvSpPr>
            <p:spPr>
              <a:xfrm>
                <a:off x="3523460" y="2272966"/>
                <a:ext cx="2649383" cy="65877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4" name="TextBox 113">
                <a:extLst>
                  <a:ext uri="{FF2B5EF4-FFF2-40B4-BE49-F238E27FC236}">
                    <a16:creationId xmlns:a16="http://schemas.microsoft.com/office/drawing/2014/main" id="{71398629-EF95-9B9E-07AD-DBB6316AB658}"/>
                  </a:ext>
                </a:extLst>
              </p:cNvPr>
              <p:cNvSpPr txBox="1"/>
              <p:nvPr/>
            </p:nvSpPr>
            <p:spPr>
              <a:xfrm>
                <a:off x="3821668" y="3312758"/>
                <a:ext cx="2762541" cy="68057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l-GR" b="0" i="1" smtClean="0">
                          <a:latin typeface="Cambria Math" panose="02040503050406030204" pitchFamily="18" charset="0"/>
                        </a:rPr>
                        <m:t>𝜀</m:t>
                      </m:r>
                      <m:r>
                        <a:rPr lang="en-GB" i="1" smtClean="0">
                          <a:latin typeface="Cambria Math" panose="02040503050406030204" pitchFamily="18" charset="0"/>
                        </a:rPr>
                        <m:t>=</m:t>
                      </m:r>
                      <m:nary>
                        <m:naryPr>
                          <m:chr m:val="∮"/>
                          <m:grow m:val="on"/>
                          <m:subHide m:val="on"/>
                          <m:supHide m:val="on"/>
                          <m:ctrlPr>
                            <a:rPr lang="en-GB" i="1">
                              <a:latin typeface="Cambria Math" panose="02040503050406030204" pitchFamily="18" charset="0"/>
                            </a:rPr>
                          </m:ctrlPr>
                        </m:naryPr>
                        <m:sub/>
                        <m:sup/>
                        <m:e>
                          <m:sSub>
                            <m:sSubPr>
                              <m:ctrlPr>
                                <a:rPr lang="en-US" i="1">
                                  <a:latin typeface="Cambria Math" panose="02040503050406030204" pitchFamily="18" charset="0"/>
                                </a:rPr>
                              </m:ctrlPr>
                            </m:sSubPr>
                            <m:e>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rPr>
                                    <m:t>𝐸</m:t>
                                  </m:r>
                                </m:e>
                              </m:acc>
                            </m:e>
                            <m:sub>
                              <m:r>
                                <a:rPr lang="en-GB" b="0" i="1" smtClean="0">
                                  <a:latin typeface="Cambria Math" panose="02040503050406030204" pitchFamily="18" charset="0"/>
                                </a:rPr>
                                <m:t>𝑖𝑛𝑑𝑢𝑐𝑒𝑑</m:t>
                              </m:r>
                            </m:sub>
                          </m:sSub>
                          <m:r>
                            <a:rPr lang="en-GB" b="0" i="0" smtClean="0">
                              <a:latin typeface="Cambria Math" panose="02040503050406030204" pitchFamily="18" charset="0"/>
                            </a:rPr>
                            <m:t> </m:t>
                          </m:r>
                          <m:r>
                            <m:rPr>
                              <m:sty m:val="p"/>
                            </m:rPr>
                            <a:rPr lang="en-GB" b="0" i="0" smtClean="0">
                              <a:latin typeface="Cambria Math" panose="02040503050406030204" pitchFamily="18" charset="0"/>
                            </a:rPr>
                            <m:t>d</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𝑙</m:t>
                              </m:r>
                            </m:e>
                          </m:acc>
                        </m:e>
                      </m:nary>
                      <m:r>
                        <a:rPr lang="en-GB" b="0" i="1" smtClean="0">
                          <a:latin typeface="Cambria Math" panose="02040503050406030204" pitchFamily="18" charset="0"/>
                        </a:rPr>
                        <m:t>=</m:t>
                      </m:r>
                      <m:r>
                        <a:rPr lang="en-GB" b="0" i="1" smtClean="0">
                          <a:solidFill>
                            <a:srgbClr val="FF0000"/>
                          </a:solidFill>
                          <a:latin typeface="Cambria Math" panose="02040503050406030204" pitchFamily="18" charset="0"/>
                        </a:rPr>
                        <m:t>−</m:t>
                      </m:r>
                      <m:f>
                        <m:fPr>
                          <m:ctrlPr>
                            <a:rPr lang="el-GR" b="0" i="1" smtClean="0">
                              <a:solidFill>
                                <a:srgbClr val="FF0000"/>
                              </a:solidFill>
                              <a:latin typeface="Cambria Math" panose="02040503050406030204" pitchFamily="18" charset="0"/>
                            </a:rPr>
                          </m:ctrlPr>
                        </m:fPr>
                        <m:num>
                          <m:r>
                            <a:rPr lang="en-GB" b="0" i="1" smtClean="0">
                              <a:solidFill>
                                <a:srgbClr val="FF0000"/>
                              </a:solidFill>
                              <a:latin typeface="Cambria Math" panose="02040503050406030204" pitchFamily="18" charset="0"/>
                            </a:rPr>
                            <m:t>𝑑</m:t>
                          </m:r>
                          <m:r>
                            <a:rPr lang="el-GR" b="0" i="1" smtClean="0">
                              <a:solidFill>
                                <a:srgbClr val="FF0000"/>
                              </a:solidFill>
                              <a:latin typeface="Cambria Math" panose="02040503050406030204" pitchFamily="18" charset="0"/>
                            </a:rPr>
                            <m:t>𝜑</m:t>
                          </m:r>
                        </m:num>
                        <m:den>
                          <m:r>
                            <a:rPr lang="en-GB" b="0" i="1" smtClean="0">
                              <a:solidFill>
                                <a:srgbClr val="FF0000"/>
                              </a:solidFill>
                              <a:latin typeface="Cambria Math" panose="02040503050406030204" pitchFamily="18" charset="0"/>
                            </a:rPr>
                            <m:t>𝑑𝑡</m:t>
                          </m:r>
                        </m:den>
                      </m:f>
                    </m:oMath>
                  </m:oMathPara>
                </a14:m>
                <a:endParaRPr lang="en-GB" i="1" dirty="0"/>
              </a:p>
            </p:txBody>
          </p:sp>
        </mc:Choice>
        <mc:Fallback xmlns="">
          <p:sp>
            <p:nvSpPr>
              <p:cNvPr id="114" name="TextBox 113">
                <a:extLst>
                  <a:ext uri="{FF2B5EF4-FFF2-40B4-BE49-F238E27FC236}">
                    <a16:creationId xmlns:a16="http://schemas.microsoft.com/office/drawing/2014/main" id="{71398629-EF95-9B9E-07AD-DBB6316AB658}"/>
                  </a:ext>
                </a:extLst>
              </p:cNvPr>
              <p:cNvSpPr txBox="1">
                <a:spLocks noRot="1" noChangeAspect="1" noMove="1" noResize="1" noEditPoints="1" noAdjustHandles="1" noChangeArrowheads="1" noChangeShapeType="1" noTextEdit="1"/>
              </p:cNvSpPr>
              <p:nvPr/>
            </p:nvSpPr>
            <p:spPr>
              <a:xfrm>
                <a:off x="3821668" y="3312758"/>
                <a:ext cx="2762541" cy="680571"/>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C2123F8F-0360-3EDF-6168-DEE70E8B9043}"/>
                  </a:ext>
                </a:extLst>
              </p:cNvPr>
              <p:cNvSpPr txBox="1"/>
              <p:nvPr/>
            </p:nvSpPr>
            <p:spPr>
              <a:xfrm>
                <a:off x="8227837" y="3368216"/>
                <a:ext cx="1800200" cy="68255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rPr>
                            <m:t>𝛻</m:t>
                          </m:r>
                        </m:e>
                      </m:acc>
                      <m:r>
                        <a:rPr lang="en-GB" i="1">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𝐸</m:t>
                          </m:r>
                        </m:e>
                      </m:acc>
                      <m:r>
                        <a:rPr lang="en-GB" i="1" smtClean="0">
                          <a:latin typeface="Cambria Math" panose="02040503050406030204" pitchFamily="18" charset="0"/>
                        </a:rPr>
                        <m:t>=</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0" smtClean="0">
                              <a:latin typeface="Cambria Math" panose="02040503050406030204" pitchFamily="18" charset="0"/>
                            </a:rPr>
                            <m:t>𝜕</m:t>
                          </m:r>
                          <m:acc>
                            <m:accPr>
                              <m:chr m:val="⃗"/>
                              <m:ctrlPr>
                                <a:rPr lang="en-GB" i="1">
                                  <a:latin typeface="Cambria Math" panose="02040503050406030204" pitchFamily="18" charset="0"/>
                                  <a:ea typeface="Cambria Math" panose="02040503050406030204" pitchFamily="18" charset="0"/>
                                </a:rPr>
                              </m:ctrlPr>
                            </m:accPr>
                            <m:e>
                              <m:r>
                                <a:rPr lang="en-GB" i="1">
                                  <a:latin typeface="Cambria Math" panose="02040503050406030204" pitchFamily="18" charset="0"/>
                                  <a:ea typeface="Cambria Math" panose="02040503050406030204" pitchFamily="18" charset="0"/>
                                </a:rPr>
                                <m:t>𝐵</m:t>
                              </m:r>
                            </m:e>
                          </m:acc>
                        </m:num>
                        <m:den>
                          <m:r>
                            <a:rPr lang="en-GB" b="0" i="1" smtClean="0">
                              <a:latin typeface="Cambria Math" panose="02040503050406030204" pitchFamily="18" charset="0"/>
                            </a:rPr>
                            <m:t>𝜕</m:t>
                          </m:r>
                          <m:r>
                            <a:rPr lang="en-GB" b="0" i="1" smtClean="0">
                              <a:latin typeface="Cambria Math" panose="02040503050406030204" pitchFamily="18" charset="0"/>
                            </a:rPr>
                            <m:t>𝑡</m:t>
                          </m:r>
                        </m:den>
                      </m:f>
                    </m:oMath>
                  </m:oMathPara>
                </a14:m>
                <a:endParaRPr lang="en-GB" dirty="0"/>
              </a:p>
            </p:txBody>
          </p:sp>
        </mc:Choice>
        <mc:Fallback xmlns="">
          <p:sp>
            <p:nvSpPr>
              <p:cNvPr id="116" name="TextBox 115">
                <a:extLst>
                  <a:ext uri="{FF2B5EF4-FFF2-40B4-BE49-F238E27FC236}">
                    <a16:creationId xmlns:a16="http://schemas.microsoft.com/office/drawing/2014/main" id="{C2123F8F-0360-3EDF-6168-DEE70E8B9043}"/>
                  </a:ext>
                </a:extLst>
              </p:cNvPr>
              <p:cNvSpPr txBox="1">
                <a:spLocks noRot="1" noChangeAspect="1" noMove="1" noResize="1" noEditPoints="1" noAdjustHandles="1" noChangeArrowheads="1" noChangeShapeType="1" noTextEdit="1"/>
              </p:cNvSpPr>
              <p:nvPr/>
            </p:nvSpPr>
            <p:spPr>
              <a:xfrm>
                <a:off x="8227837" y="3368216"/>
                <a:ext cx="1800200" cy="682559"/>
              </a:xfrm>
              <a:prstGeom prst="rect">
                <a:avLst/>
              </a:prstGeom>
              <a:blipFill>
                <a:blip r:embed="rId8"/>
                <a:stretch>
                  <a:fillRect/>
                </a:stretch>
              </a:blipFill>
            </p:spPr>
            <p:txBody>
              <a:bodyPr/>
              <a:lstStyle/>
              <a:p>
                <a:r>
                  <a:rPr lang="en-GB">
                    <a:noFill/>
                  </a:rPr>
                  <a:t> </a:t>
                </a:r>
              </a:p>
            </p:txBody>
          </p:sp>
        </mc:Fallback>
      </mc:AlternateContent>
      <p:sp>
        <p:nvSpPr>
          <p:cNvPr id="118" name="TextBox 117">
            <a:extLst>
              <a:ext uri="{FF2B5EF4-FFF2-40B4-BE49-F238E27FC236}">
                <a16:creationId xmlns:a16="http://schemas.microsoft.com/office/drawing/2014/main" id="{B733702B-2B62-7AAD-0A58-374D25436CFA}"/>
              </a:ext>
            </a:extLst>
          </p:cNvPr>
          <p:cNvSpPr txBox="1"/>
          <p:nvPr/>
        </p:nvSpPr>
        <p:spPr>
          <a:xfrm>
            <a:off x="9776574" y="3532685"/>
            <a:ext cx="2415426" cy="338554"/>
          </a:xfrm>
          <a:prstGeom prst="rect">
            <a:avLst/>
          </a:prstGeom>
          <a:noFill/>
        </p:spPr>
        <p:txBody>
          <a:bodyPr wrap="square">
            <a:spAutoFit/>
          </a:bodyPr>
          <a:lstStyle/>
          <a:p>
            <a:r>
              <a:rPr lang="en-US" sz="1600"/>
              <a:t>(Maxwell’s Third Equation)</a:t>
            </a:r>
            <a:endParaRPr lang="en-GB" sz="1600"/>
          </a:p>
        </p:txBody>
      </p:sp>
    </p:spTree>
    <p:extLst>
      <p:ext uri="{BB962C8B-B14F-4D97-AF65-F5344CB8AC3E}">
        <p14:creationId xmlns:p14="http://schemas.microsoft.com/office/powerpoint/2010/main" val="2098378376"/>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EA95693B-F4F6-40E4-AAC3-0C6016CC0A2E}" vid="{E4EA6F39-EDF9-497A-94BC-4553D7436ED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DDFA53D3-C218-4FBF-9050-B806120142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86bbf1-55fc-49d2-af7e-ec287a4789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2025-AER-Ansys Endorsed-PPT-Template-Internal</Template>
  <TotalTime>23</TotalTime>
  <Words>2118</Words>
  <Application>Microsoft Office PowerPoint</Application>
  <PresentationFormat>Widescreen</PresentationFormat>
  <Paragraphs>296</Paragraphs>
  <Slides>16</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Wingdings</vt:lpstr>
      <vt:lpstr>Courier New</vt:lpstr>
      <vt:lpstr>Calibri</vt:lpstr>
      <vt:lpstr>Arial</vt:lpstr>
      <vt:lpstr>Cambria Math</vt:lpstr>
      <vt:lpstr>Calibri </vt:lpstr>
      <vt:lpstr>Ansys - Slide Master</vt:lpstr>
      <vt:lpstr>PowerPoint Presentation</vt:lpstr>
      <vt:lpstr>Learning Objectives</vt:lpstr>
      <vt:lpstr>Resource purpose</vt:lpstr>
      <vt:lpstr>Outline</vt:lpstr>
      <vt:lpstr>Basic Theory Glossary</vt:lpstr>
      <vt:lpstr>EMF (Electromotive force)</vt:lpstr>
      <vt:lpstr>EMF (Electromotive force)</vt:lpstr>
      <vt:lpstr>Motional-EMF</vt:lpstr>
      <vt:lpstr>Induced Electric Field-EMF</vt:lpstr>
      <vt:lpstr>EMF: Reference Frame</vt:lpstr>
      <vt:lpstr>EMF: Calculations</vt:lpstr>
      <vt:lpstr>EMF: Calculations</vt:lpstr>
      <vt:lpstr>EMF (Electromotive force)</vt:lpstr>
      <vt:lpstr>Basic principle of generator motor operation  [simulation example]</vt:lpstr>
      <vt:lpstr>Ansys Education Resources Feedback Survey</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Dimitris Tzagkas</dc:creator>
  <cp:lastModifiedBy>Kaitlin Tyler</cp:lastModifiedBy>
  <cp:revision>1</cp:revision>
  <dcterms:created xsi:type="dcterms:W3CDTF">2025-08-19T13:35:38Z</dcterms:created>
  <dcterms:modified xsi:type="dcterms:W3CDTF">2025-09-09T14:42:02Z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