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0" r:id="rId4"/>
  </p:sldMasterIdLst>
  <p:notesMasterIdLst>
    <p:notesMasterId r:id="rId29"/>
  </p:notesMasterIdLst>
  <p:handoutMasterIdLst>
    <p:handoutMasterId r:id="rId30"/>
  </p:handoutMasterIdLst>
  <p:sldIdLst>
    <p:sldId id="256" r:id="rId5"/>
    <p:sldId id="286" r:id="rId6"/>
    <p:sldId id="576" r:id="rId7"/>
    <p:sldId id="597" r:id="rId8"/>
    <p:sldId id="598" r:id="rId9"/>
    <p:sldId id="577" r:id="rId10"/>
    <p:sldId id="593" r:id="rId11"/>
    <p:sldId id="578" r:id="rId12"/>
    <p:sldId id="579" r:id="rId13"/>
    <p:sldId id="580" r:id="rId14"/>
    <p:sldId id="581" r:id="rId15"/>
    <p:sldId id="583" r:id="rId16"/>
    <p:sldId id="602" r:id="rId17"/>
    <p:sldId id="585" r:id="rId18"/>
    <p:sldId id="603" r:id="rId19"/>
    <p:sldId id="604" r:id="rId20"/>
    <p:sldId id="588" r:id="rId21"/>
    <p:sldId id="600" r:id="rId22"/>
    <p:sldId id="601" r:id="rId23"/>
    <p:sldId id="605" r:id="rId24"/>
    <p:sldId id="599" r:id="rId25"/>
    <p:sldId id="589" r:id="rId26"/>
    <p:sldId id="606" r:id="rId27"/>
    <p:sldId id="258" r:id="rId28"/>
  </p:sldIdLst>
  <p:sldSz cx="12192000" cy="6858000"/>
  <p:notesSz cx="6858000" cy="9144000"/>
  <p:embeddedFontLst>
    <p:embeddedFont>
      <p:font typeface="Consolas" panose="020B0609020204030204" pitchFamily="49"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577809-9AC7-4B13-A164-0EBC9BEDBFBB}" v="32" dt="2024-01-09T20:55:57.1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3" autoAdjust="0"/>
    <p:restoredTop sz="86379" autoAdjust="0"/>
  </p:normalViewPr>
  <p:slideViewPr>
    <p:cSldViewPr showGuides="1">
      <p:cViewPr varScale="1">
        <p:scale>
          <a:sx n="74" d="100"/>
          <a:sy n="74" d="100"/>
        </p:scale>
        <p:origin x="1042" y="67"/>
      </p:cViewPr>
      <p:guideLst>
        <p:guide orient="horz" pos="2160"/>
        <p:guide pos="3840"/>
      </p:guideLst>
    </p:cSldViewPr>
  </p:slideViewPr>
  <p:notesTextViewPr>
    <p:cViewPr>
      <p:scale>
        <a:sx n="1" d="1"/>
        <a:sy n="1" d="1"/>
      </p:scale>
      <p:origin x="0" y="0"/>
    </p:cViewPr>
  </p:notesTextViewPr>
  <p:sorterViewPr>
    <p:cViewPr>
      <p:scale>
        <a:sx n="100" d="100"/>
        <a:sy n="100" d="100"/>
      </p:scale>
      <p:origin x="0" y="-2844"/>
    </p:cViewPr>
  </p:sorterViewPr>
  <p:notesViewPr>
    <p:cSldViewPr>
      <p:cViewPr varScale="1">
        <p:scale>
          <a:sx n="124" d="100"/>
          <a:sy n="124" d="100"/>
        </p:scale>
        <p:origin x="4960" y="8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A8A56C-64EB-634A-D161-985F5F2ED55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ADB3778-053F-57D4-085A-AD5ECB26D3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5BC7D4-F1F7-477F-AB72-D43B82A2E52E}" type="datetimeFigureOut">
              <a:rPr lang="en-US" smtClean="0"/>
              <a:t>2/5/2024</a:t>
            </a:fld>
            <a:endParaRPr lang="en-US"/>
          </a:p>
        </p:txBody>
      </p:sp>
      <p:sp>
        <p:nvSpPr>
          <p:cNvPr id="4" name="Footer Placeholder 3">
            <a:extLst>
              <a:ext uri="{FF2B5EF4-FFF2-40B4-BE49-F238E27FC236}">
                <a16:creationId xmlns:a16="http://schemas.microsoft.com/office/drawing/2014/main" id="{4A06EA54-8F8F-DF11-36F9-2BA24CD0318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BA5049A-57E5-709B-EC1E-8A7D015428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5B8878-D3F3-44E8-AF67-0D40FBF1916D}" type="slidenum">
              <a:rPr lang="en-US" smtClean="0"/>
              <a:t>‹#›</a:t>
            </a:fld>
            <a:endParaRPr lang="en-US"/>
          </a:p>
        </p:txBody>
      </p:sp>
    </p:spTree>
    <p:extLst>
      <p:ext uri="{BB962C8B-B14F-4D97-AF65-F5344CB8AC3E}">
        <p14:creationId xmlns:p14="http://schemas.microsoft.com/office/powerpoint/2010/main" val="1679656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The PowerPoint Lecture Units For 2023</a:t>
            </a:r>
          </a:p>
          <a:p>
            <a:endParaRPr lang="en-GB" sz="1200" dirty="0"/>
          </a:p>
          <a:p>
            <a:r>
              <a:rPr lang="en-GB" sz="1200" dirty="0"/>
              <a:t>The Lecture Units developed for teaching in connection with Granta EduPack are listed at the end of this presentation.</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147408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141768FA-F7EF-462A-814A-A5875B8DB5CE}" type="slidenum">
              <a:rPr lang="en-GB" b="0">
                <a:latin typeface="Times New Roman" panose="02020603050405020304" pitchFamily="18" charset="0"/>
              </a:rPr>
              <a:pPr>
                <a:spcBef>
                  <a:spcPct val="0"/>
                </a:spcBef>
                <a:spcAft>
                  <a:spcPct val="0"/>
                </a:spcAft>
                <a:buClrTx/>
                <a:buSzTx/>
                <a:buFontTx/>
                <a:buNone/>
              </a:pPr>
              <a:t>10</a:t>
            </a:fld>
            <a:endParaRPr lang="en-GB" b="0" dirty="0">
              <a:latin typeface="Times New Roman" panose="02020603050405020304"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dirty="0"/>
              <a:t>Models for foams and lattices.</a:t>
            </a:r>
          </a:p>
          <a:p>
            <a:pPr algn="ctr"/>
            <a:endParaRPr lang="en-GB" sz="900" b="1" i="1" dirty="0"/>
          </a:p>
          <a:p>
            <a:r>
              <a:rPr lang="en-GB" sz="900" dirty="0"/>
              <a:t>As an example, the models for </a:t>
            </a:r>
            <a:r>
              <a:rPr lang="en-GB" sz="900" b="1" dirty="0">
                <a:solidFill>
                  <a:srgbClr val="CC0000"/>
                </a:solidFill>
              </a:rPr>
              <a:t>Foams</a:t>
            </a:r>
            <a:r>
              <a:rPr lang="en-GB" sz="900" dirty="0"/>
              <a:t> and for </a:t>
            </a:r>
            <a:r>
              <a:rPr lang="en-GB" sz="900" b="1" dirty="0">
                <a:solidFill>
                  <a:srgbClr val="CC0000"/>
                </a:solidFill>
              </a:rPr>
              <a:t>Lattice structures</a:t>
            </a:r>
            <a:r>
              <a:rPr lang="en-GB" sz="900" dirty="0"/>
              <a:t> include elastic deformation, plastic collapse, cell-edge buckling and cell-edge fracture, plus further models for thermal and electrical properties.</a:t>
            </a:r>
          </a:p>
        </p:txBody>
      </p:sp>
    </p:spTree>
    <p:extLst>
      <p:ext uri="{BB962C8B-B14F-4D97-AF65-F5344CB8AC3E}">
        <p14:creationId xmlns:p14="http://schemas.microsoft.com/office/powerpoint/2010/main" val="2831598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DD9AFD35-87D8-4246-9B11-DF1372D527C9}" type="slidenum">
              <a:rPr lang="en-GB" b="0">
                <a:latin typeface="Times New Roman" panose="02020603050405020304" pitchFamily="18" charset="0"/>
              </a:rPr>
              <a:pPr>
                <a:spcBef>
                  <a:spcPct val="0"/>
                </a:spcBef>
                <a:spcAft>
                  <a:spcPct val="0"/>
                </a:spcAft>
                <a:buClrTx/>
                <a:buSzTx/>
                <a:buFontTx/>
                <a:buNone/>
              </a:pPr>
              <a:t>11</a:t>
            </a:fld>
            <a:endParaRPr lang="en-GB" b="0" dirty="0">
              <a:latin typeface="Times New Roman" panose="02020603050405020304"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Models for sandwich panels</a:t>
            </a:r>
          </a:p>
          <a:p>
            <a:pPr algn="ctr"/>
            <a:endParaRPr lang="en-GB" sz="1000" b="1" i="1" dirty="0"/>
          </a:p>
          <a:p>
            <a:r>
              <a:rPr lang="en-GB" sz="900" dirty="0"/>
              <a:t>Here is a second example, this time for </a:t>
            </a:r>
            <a:r>
              <a:rPr lang="en-GB" sz="900" b="1" dirty="0">
                <a:solidFill>
                  <a:srgbClr val="CC0000"/>
                </a:solidFill>
              </a:rPr>
              <a:t>Sandwich structures.</a:t>
            </a:r>
            <a:r>
              <a:rPr lang="en-GB" sz="900" dirty="0"/>
              <a:t> The models include simple bending, core shear, face yield, face buckling and core failure, plus further models for thermal and electrical properties.</a:t>
            </a:r>
          </a:p>
        </p:txBody>
      </p:sp>
    </p:spTree>
    <p:extLst>
      <p:ext uri="{BB962C8B-B14F-4D97-AF65-F5344CB8AC3E}">
        <p14:creationId xmlns:p14="http://schemas.microsoft.com/office/powerpoint/2010/main" val="4056601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dirty="0"/>
              <a:t>The structure of the Hybrids Synthesizer</a:t>
            </a:r>
          </a:p>
          <a:p>
            <a:pPr algn="ctr"/>
            <a:endParaRPr lang="en-US" sz="1000" b="1" i="1" dirty="0"/>
          </a:p>
          <a:p>
            <a:r>
              <a:rPr lang="en-US" sz="900" dirty="0"/>
              <a:t>How are we to compare a hybrid like a sandwich with monolithic materials like – say – polycarbonate or titanium? To do this we must think of the sandwich not only as a hybrid with faces on one material bonded to a core of another, but as a “material” in its own right, with its own set of </a:t>
            </a:r>
            <a:r>
              <a:rPr lang="en-US" sz="900" b="1" dirty="0">
                <a:solidFill>
                  <a:srgbClr val="CC0000"/>
                </a:solidFill>
              </a:rPr>
              <a:t>equivalent properties</a:t>
            </a:r>
            <a:r>
              <a:rPr lang="en-US" sz="900" dirty="0"/>
              <a:t>; it is these that allow the comparison.</a:t>
            </a:r>
            <a:r>
              <a:rPr lang="en-GB" sz="900" dirty="0"/>
              <a:t> </a:t>
            </a:r>
            <a:endParaRPr lang="en-GB" sz="900" dirty="0">
              <a:cs typeface="Times New Roman" panose="02020603050405020304" pitchFamily="18" charset="0"/>
            </a:endParaRPr>
          </a:p>
          <a:p>
            <a:endParaRPr lang="en-GB" sz="900" dirty="0"/>
          </a:p>
        </p:txBody>
      </p:sp>
    </p:spTree>
    <p:extLst>
      <p:ext uri="{BB962C8B-B14F-4D97-AF65-F5344CB8AC3E}">
        <p14:creationId xmlns:p14="http://schemas.microsoft.com/office/powerpoint/2010/main" val="1798276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691567" indent="-265988"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063949" indent="-21279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489529" indent="-21279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15109" indent="-21279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340688" indent="-21279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766268" indent="-21279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191847" indent="-21279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617427" indent="-21279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18050618-A874-466D-A6CC-ED300BE0E1A6}" type="slidenum">
              <a:rPr lang="en-GB" b="0">
                <a:latin typeface="Times New Roman" panose="02020603050405020304" pitchFamily="18" charset="0"/>
              </a:rPr>
              <a:pPr>
                <a:spcBef>
                  <a:spcPct val="0"/>
                </a:spcBef>
                <a:spcAft>
                  <a:spcPct val="0"/>
                </a:spcAft>
                <a:buClrTx/>
                <a:buSzTx/>
                <a:buFontTx/>
                <a:buNone/>
              </a:pPr>
              <a:t>13</a:t>
            </a:fld>
            <a:endParaRPr lang="en-GB" b="0" dirty="0">
              <a:latin typeface="Times New Roman" panose="02020603050405020304"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The Hybrid Synthesizer</a:t>
            </a:r>
          </a:p>
          <a:p>
            <a:pPr algn="ctr"/>
            <a:endParaRPr lang="en-GB" sz="1000" b="1" i="1" dirty="0"/>
          </a:p>
          <a:p>
            <a:r>
              <a:rPr lang="en-GB" sz="900" dirty="0"/>
              <a:t>The Hybrid synthesizer is opened from the Tools button in the main tool-bar of Granta EduPack. Doing so allows the choice of configuration:</a:t>
            </a:r>
          </a:p>
          <a:p>
            <a:pPr>
              <a:buClr>
                <a:srgbClr val="336600"/>
              </a:buClr>
              <a:buSzPct val="110000"/>
              <a:buFont typeface="Wingdings" panose="05000000000000000000" pitchFamily="2" charset="2"/>
              <a:buChar char="§"/>
            </a:pPr>
            <a:r>
              <a:rPr lang="en-GB" sz="900" dirty="0"/>
              <a:t> </a:t>
            </a:r>
            <a:r>
              <a:rPr lang="en-GB" sz="900" b="1" dirty="0">
                <a:solidFill>
                  <a:srgbClr val="CC0000"/>
                </a:solidFill>
              </a:rPr>
              <a:t>Cellular structures</a:t>
            </a:r>
            <a:r>
              <a:rPr lang="en-GB" sz="900" dirty="0"/>
              <a:t> (with option of Foams or Lattice structures)</a:t>
            </a:r>
          </a:p>
          <a:p>
            <a:pPr>
              <a:buClr>
                <a:srgbClr val="336600"/>
              </a:buClr>
              <a:buSzPct val="110000"/>
              <a:buFont typeface="Wingdings" panose="05000000000000000000" pitchFamily="2" charset="2"/>
              <a:buChar char="§"/>
            </a:pPr>
            <a:r>
              <a:rPr lang="en-GB" sz="900" dirty="0"/>
              <a:t> </a:t>
            </a:r>
            <a:r>
              <a:rPr lang="en-GB" sz="900" b="1" dirty="0">
                <a:solidFill>
                  <a:srgbClr val="CC0000"/>
                </a:solidFill>
              </a:rPr>
              <a:t>Sandwich structures</a:t>
            </a:r>
            <a:r>
              <a:rPr lang="en-GB" sz="900" dirty="0"/>
              <a:t> </a:t>
            </a:r>
          </a:p>
          <a:p>
            <a:pPr>
              <a:buClr>
                <a:srgbClr val="336600"/>
              </a:buClr>
              <a:buSzPct val="110000"/>
              <a:buFont typeface="Wingdings" panose="05000000000000000000" pitchFamily="2" charset="2"/>
              <a:buChar char="§"/>
            </a:pPr>
            <a:r>
              <a:rPr lang="en-GB" sz="900" dirty="0"/>
              <a:t> </a:t>
            </a:r>
            <a:r>
              <a:rPr lang="en-GB" sz="900" b="1" dirty="0">
                <a:solidFill>
                  <a:srgbClr val="CC0000"/>
                </a:solidFill>
              </a:rPr>
              <a:t>Composites </a:t>
            </a:r>
            <a:r>
              <a:rPr lang="en-GB" sz="900" dirty="0"/>
              <a:t>(with options of uni-directional, quasi-isotropic or particulate)</a:t>
            </a:r>
          </a:p>
          <a:p>
            <a:r>
              <a:rPr lang="en-GB" sz="900" dirty="0"/>
              <a:t>To use the synthesizer you select a configuration, choose materials from a pull down of the </a:t>
            </a:r>
            <a:r>
              <a:rPr lang="en-GB" sz="900" dirty="0" err="1"/>
              <a:t>MaterialUniverse</a:t>
            </a:r>
            <a:r>
              <a:rPr lang="en-GB" sz="900" dirty="0"/>
              <a:t> tree, enter the control parameters, and click “Create”.</a:t>
            </a:r>
          </a:p>
        </p:txBody>
      </p:sp>
    </p:spTree>
    <p:extLst>
      <p:ext uri="{BB962C8B-B14F-4D97-AF65-F5344CB8AC3E}">
        <p14:creationId xmlns:p14="http://schemas.microsoft.com/office/powerpoint/2010/main" val="1332066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4998E555-A467-499D-8E61-FDCB74EB5948}" type="slidenum">
              <a:rPr lang="en-GB" b="0">
                <a:latin typeface="Times New Roman" panose="02020603050405020304" pitchFamily="18" charset="0"/>
              </a:rPr>
              <a:pPr>
                <a:spcBef>
                  <a:spcPct val="0"/>
                </a:spcBef>
                <a:spcAft>
                  <a:spcPct val="0"/>
                </a:spcAft>
                <a:buClrTx/>
                <a:buSzTx/>
                <a:buFontTx/>
                <a:buNone/>
              </a:pPr>
              <a:t>14</a:t>
            </a:fld>
            <a:endParaRPr lang="en-GB" b="0" dirty="0">
              <a:latin typeface="Times New Roman" panose="02020603050405020304"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The user input interface for cellular materials</a:t>
            </a:r>
          </a:p>
          <a:p>
            <a:pPr algn="ctr"/>
            <a:endParaRPr lang="en-GB" sz="1000" b="1" i="1" dirty="0"/>
          </a:p>
          <a:p>
            <a:r>
              <a:rPr lang="en-GB" sz="900" dirty="0"/>
              <a:t>This is a representation of the user interface of the synthesizer when the configuration Foam is selected. The Browse button opens the materials tree of whichever database (Levels1, 2 or 3) that is chosen when Granta EduPack is first opened. The </a:t>
            </a:r>
            <a:r>
              <a:rPr lang="en-GB" sz="900" b="1" dirty="0">
                <a:solidFill>
                  <a:srgbClr val="CC0000"/>
                </a:solidFill>
              </a:rPr>
              <a:t>material</a:t>
            </a:r>
            <a:r>
              <a:rPr lang="en-GB" sz="900" dirty="0"/>
              <a:t> for the foam is selected from it. The </a:t>
            </a:r>
            <a:r>
              <a:rPr lang="en-GB" sz="900" b="1" dirty="0">
                <a:solidFill>
                  <a:srgbClr val="CC0000"/>
                </a:solidFill>
              </a:rPr>
              <a:t>control parameters</a:t>
            </a:r>
            <a:r>
              <a:rPr lang="en-GB" sz="900" dirty="0"/>
              <a:t>, which the user now chooses, determine the number of relative densities (here 15) and the range they should cover. On clicking “Create” the synthesizer creates 15 records covering the chosen range of relative density.</a:t>
            </a:r>
          </a:p>
        </p:txBody>
      </p:sp>
    </p:spTree>
    <p:extLst>
      <p:ext uri="{BB962C8B-B14F-4D97-AF65-F5344CB8AC3E}">
        <p14:creationId xmlns:p14="http://schemas.microsoft.com/office/powerpoint/2010/main" val="2172459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691567" indent="-265988"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063949" indent="-21279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489529" indent="-21279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15109" indent="-21279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340688" indent="-21279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766268" indent="-21279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191847" indent="-21279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617427" indent="-21279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EED74043-FF32-4D5D-847E-C216A4BAFD61}" type="slidenum">
              <a:rPr lang="en-GB" b="0">
                <a:latin typeface="Times New Roman" panose="02020603050405020304" pitchFamily="18" charset="0"/>
              </a:rPr>
              <a:pPr>
                <a:spcBef>
                  <a:spcPct val="0"/>
                </a:spcBef>
                <a:spcAft>
                  <a:spcPct val="0"/>
                </a:spcAft>
                <a:buClrTx/>
                <a:buSzTx/>
                <a:buFontTx/>
                <a:buNone/>
              </a:pPr>
              <a:t>15</a:t>
            </a:fld>
            <a:endParaRPr lang="en-GB" b="0" dirty="0">
              <a:latin typeface="Times New Roman" panose="02020603050405020304"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Typical output: predicted foam properties compared with data for real foams</a:t>
            </a:r>
          </a:p>
          <a:p>
            <a:pPr algn="ctr"/>
            <a:endParaRPr lang="en-GB" sz="1000" b="1" i="1" dirty="0"/>
          </a:p>
          <a:p>
            <a:r>
              <a:rPr lang="en-GB" sz="900" dirty="0"/>
              <a:t>Here an example, plotted on axes of Modulus and Density, of the properties of a set of </a:t>
            </a:r>
            <a:r>
              <a:rPr lang="en-GB" sz="900" b="1" dirty="0">
                <a:solidFill>
                  <a:srgbClr val="CC0000"/>
                </a:solidFill>
              </a:rPr>
              <a:t>Foams</a:t>
            </a:r>
            <a:r>
              <a:rPr lang="en-GB" sz="900" dirty="0"/>
              <a:t> and of </a:t>
            </a:r>
            <a:r>
              <a:rPr lang="en-GB" sz="900" b="1" dirty="0">
                <a:solidFill>
                  <a:srgbClr val="CC0000"/>
                </a:solidFill>
              </a:rPr>
              <a:t>Lattice structures</a:t>
            </a:r>
            <a:r>
              <a:rPr lang="en-GB" sz="900" dirty="0"/>
              <a:t> made from aluminum 20% particulate silicon carbide. The foams (yellow dots) can be compared with the properties of real aluminum-SiC foams (larger red ellipses) to get an idea of the precision with which the synthesizer predicts the properties. The criterion of excellence for a light stiff beam is plotted as broken lines. The lattices extend to higher values of the criterion.</a:t>
            </a:r>
          </a:p>
        </p:txBody>
      </p:sp>
    </p:spTree>
    <p:extLst>
      <p:ext uri="{BB962C8B-B14F-4D97-AF65-F5344CB8AC3E}">
        <p14:creationId xmlns:p14="http://schemas.microsoft.com/office/powerpoint/2010/main" val="436436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5445001" y="6167148"/>
            <a:ext cx="4161995" cy="324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21" tIns="44111" rIns="88221" bIns="44111" anchor="b"/>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lgn="r">
              <a:spcBef>
                <a:spcPct val="0"/>
              </a:spcBef>
              <a:spcAft>
                <a:spcPct val="0"/>
              </a:spcAft>
              <a:buClrTx/>
              <a:buSzTx/>
              <a:buFontTx/>
              <a:buNone/>
            </a:pPr>
            <a:fld id="{EFABFF29-81D7-40CB-A6FE-E981D9C9B595}" type="slidenum">
              <a:rPr lang="en-GB" sz="1200" b="0">
                <a:latin typeface="Times New Roman" panose="02020603050405020304" pitchFamily="18" charset="0"/>
              </a:rPr>
              <a:pPr algn="r">
                <a:spcBef>
                  <a:spcPct val="0"/>
                </a:spcBef>
                <a:spcAft>
                  <a:spcPct val="0"/>
                </a:spcAft>
                <a:buClrTx/>
                <a:buSzTx/>
                <a:buFontTx/>
                <a:buNone/>
              </a:pPr>
              <a:t>16</a:t>
            </a:fld>
            <a:endParaRPr lang="en-GB" sz="1200" b="0" dirty="0">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Using the Synthesizer to synthesize sandwich panels</a:t>
            </a:r>
          </a:p>
          <a:p>
            <a:pPr algn="ctr"/>
            <a:endParaRPr lang="en-GB" sz="1000" b="1" i="1" dirty="0"/>
          </a:p>
          <a:p>
            <a:r>
              <a:rPr lang="en-GB" sz="900" dirty="0"/>
              <a:t>This is a representation of the user interface of the synthesizer when the configuration Sandwich panel is selected. The Browse button opens the materials tree of whichever database (Levels 1, 2 or 3) that is chosen when Granta EduPack is first opened. A </a:t>
            </a:r>
            <a:r>
              <a:rPr lang="en-GB" sz="900" b="1" dirty="0">
                <a:solidFill>
                  <a:srgbClr val="CC0000"/>
                </a:solidFill>
              </a:rPr>
              <a:t>material</a:t>
            </a:r>
            <a:r>
              <a:rPr lang="en-GB" sz="900" dirty="0"/>
              <a:t> for the face sheet and a material for the core are selected from it. The </a:t>
            </a:r>
            <a:r>
              <a:rPr lang="en-GB" sz="900" b="1" dirty="0">
                <a:solidFill>
                  <a:srgbClr val="CC0000"/>
                </a:solidFill>
              </a:rPr>
              <a:t>control parameters</a:t>
            </a:r>
            <a:r>
              <a:rPr lang="en-GB" sz="900" dirty="0"/>
              <a:t>, which the user now chooses, determine the number of face sheet thicknesses and core thicknesses and the ranges they should cover. On clicking “Create” the synthesizer creates records covering the chosen ranges. </a:t>
            </a:r>
            <a:endParaRPr lang="en-GB" dirty="0"/>
          </a:p>
        </p:txBody>
      </p:sp>
    </p:spTree>
    <p:extLst>
      <p:ext uri="{BB962C8B-B14F-4D97-AF65-F5344CB8AC3E}">
        <p14:creationId xmlns:p14="http://schemas.microsoft.com/office/powerpoint/2010/main" val="1959956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15E99004-21BC-428C-8738-A5C069E165EA}" type="slidenum">
              <a:rPr lang="en-GB" b="0">
                <a:latin typeface="Times New Roman" panose="02020603050405020304" pitchFamily="18" charset="0"/>
              </a:rPr>
              <a:pPr>
                <a:spcBef>
                  <a:spcPct val="0"/>
                </a:spcBef>
                <a:spcAft>
                  <a:spcPct val="0"/>
                </a:spcAft>
                <a:buClrTx/>
                <a:buSzTx/>
                <a:buFontTx/>
                <a:buNone/>
              </a:pPr>
              <a:t>17</a:t>
            </a:fld>
            <a:endParaRPr lang="en-GB" b="0" dirty="0">
              <a:latin typeface="Times New Roman" panose="02020603050405020304"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Typical output: Flexural modulus and Density for sandwich panels</a:t>
            </a:r>
          </a:p>
          <a:p>
            <a:pPr algn="ctr"/>
            <a:endParaRPr lang="en-GB" sz="1000" b="1" i="1" dirty="0"/>
          </a:p>
          <a:p>
            <a:r>
              <a:rPr lang="en-GB" sz="900" dirty="0"/>
              <a:t>Here is an example of the properties, plotted on axes of Flexural modulus and Density, of a set of </a:t>
            </a:r>
            <a:r>
              <a:rPr lang="en-GB" sz="900" b="1" dirty="0">
                <a:solidFill>
                  <a:srgbClr val="CC0000"/>
                </a:solidFill>
              </a:rPr>
              <a:t>sandwich panels</a:t>
            </a:r>
            <a:r>
              <a:rPr lang="en-GB" sz="900" dirty="0"/>
              <a:t> with aluminum 6061 faces and PVC foam cores with a foam density of 0.1 kg/m</a:t>
            </a:r>
            <a:r>
              <a:rPr lang="en-GB" sz="900" baseline="30000" dirty="0"/>
              <a:t>3</a:t>
            </a:r>
            <a:r>
              <a:rPr lang="en-GB" sz="900" dirty="0"/>
              <a:t>. The yellow dots show the flexural stiffness of the panels.</a:t>
            </a:r>
          </a:p>
          <a:p>
            <a:endParaRPr lang="en-GB" dirty="0"/>
          </a:p>
        </p:txBody>
      </p:sp>
    </p:spTree>
    <p:extLst>
      <p:ext uri="{BB962C8B-B14F-4D97-AF65-F5344CB8AC3E}">
        <p14:creationId xmlns:p14="http://schemas.microsoft.com/office/powerpoint/2010/main" val="888967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New Synthesizer model</a:t>
            </a:r>
          </a:p>
          <a:p>
            <a:pPr algn="ctr"/>
            <a:endParaRPr lang="en-GB" b="1" dirty="0"/>
          </a:p>
          <a:p>
            <a:r>
              <a:rPr lang="en-GB" dirty="0"/>
              <a:t>What can you do with the part cost estimator? This includes both material cost and cost of manufacturing.</a:t>
            </a:r>
          </a:p>
        </p:txBody>
      </p:sp>
      <p:sp>
        <p:nvSpPr>
          <p:cNvPr id="4" name="Slide Number Placeholder 3"/>
          <p:cNvSpPr>
            <a:spLocks noGrp="1"/>
          </p:cNvSpPr>
          <p:nvPr>
            <p:ph type="sldNum" sz="quarter" idx="10"/>
          </p:nvPr>
        </p:nvSpPr>
        <p:spPr/>
        <p:txBody>
          <a:bodyPr/>
          <a:lstStyle/>
          <a:p>
            <a:pPr>
              <a:defRPr/>
            </a:pPr>
            <a:fld id="{E654A4EC-2B15-4B3A-9C47-504B5D494971}" type="slidenum">
              <a:rPr lang="en-GB" smtClean="0"/>
              <a:pPr>
                <a:defRPr/>
              </a:pPr>
              <a:t>18</a:t>
            </a:fld>
            <a:endParaRPr lang="en-GB" dirty="0"/>
          </a:p>
        </p:txBody>
      </p:sp>
    </p:spTree>
    <p:extLst>
      <p:ext uri="{BB962C8B-B14F-4D97-AF65-F5344CB8AC3E}">
        <p14:creationId xmlns:p14="http://schemas.microsoft.com/office/powerpoint/2010/main" val="147990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100" b="1" i="1" dirty="0"/>
              <a:t>Door panel Example</a:t>
            </a:r>
          </a:p>
          <a:p>
            <a:endParaRPr lang="en-GB" dirty="0"/>
          </a:p>
          <a:p>
            <a:r>
              <a:rPr lang="en-GB" dirty="0"/>
              <a:t>We have seen how the Synthesizer tool</a:t>
            </a:r>
            <a:r>
              <a:rPr lang="en-GB" baseline="0" dirty="0"/>
              <a:t> and its hybrid models can be used to estimate properties for some interesting material structures. The Synthesizer tool can also be used for estimation of other manufacturing and materials-based properties, using EduPack data. The part cost estimator allows you to study and compare manufacturing costs. We will use the car door panel from the previous case study as an example…</a:t>
            </a:r>
          </a:p>
          <a:p>
            <a:endParaRPr lang="en-GB" dirty="0"/>
          </a:p>
        </p:txBody>
      </p:sp>
      <p:sp>
        <p:nvSpPr>
          <p:cNvPr id="4" name="Slide Number Placeholder 3"/>
          <p:cNvSpPr>
            <a:spLocks noGrp="1"/>
          </p:cNvSpPr>
          <p:nvPr>
            <p:ph type="sldNum" sz="quarter" idx="10"/>
          </p:nvPr>
        </p:nvSpPr>
        <p:spPr/>
        <p:txBody>
          <a:bodyPr/>
          <a:lstStyle/>
          <a:p>
            <a:pPr>
              <a:defRPr/>
            </a:pPr>
            <a:fld id="{E654A4EC-2B15-4B3A-9C47-504B5D494971}" type="slidenum">
              <a:rPr lang="en-GB" smtClean="0"/>
              <a:pPr>
                <a:defRPr/>
              </a:pPr>
              <a:t>19</a:t>
            </a:fld>
            <a:endParaRPr lang="en-GB" dirty="0"/>
          </a:p>
        </p:txBody>
      </p:sp>
    </p:spTree>
    <p:extLst>
      <p:ext uri="{BB962C8B-B14F-4D97-AF65-F5344CB8AC3E}">
        <p14:creationId xmlns:p14="http://schemas.microsoft.com/office/powerpoint/2010/main" val="3188513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solidFill>
                  <a:srgbClr val="CC0000"/>
                </a:solidFill>
              </a:rPr>
              <a:t>Learning Objectives</a:t>
            </a:r>
          </a:p>
          <a:p>
            <a:endParaRPr lang="en-US" sz="1200" dirty="0"/>
          </a:p>
          <a:p>
            <a:r>
              <a:rPr lang="en-US" sz="1200" dirty="0"/>
              <a:t>These Intended Learning Outcomes are based on a taxonomy of </a:t>
            </a:r>
            <a:r>
              <a:rPr lang="en-US" sz="1200" i="1" dirty="0"/>
              <a:t>knowledge and understanding</a:t>
            </a:r>
            <a:r>
              <a:rPr lang="en-US" sz="1200" dirty="0"/>
              <a:t> as the basis, </a:t>
            </a:r>
            <a:r>
              <a:rPr lang="en-US" sz="1200" i="1" dirty="0"/>
              <a:t>skills and abilities</a:t>
            </a:r>
            <a:r>
              <a:rPr lang="en-US" sz="1200" dirty="0"/>
              <a:t> as necessary for the practical use of knowledge and understanding, followed by acquired </a:t>
            </a:r>
            <a:r>
              <a:rPr lang="en-US" sz="1200" i="1" dirty="0"/>
              <a:t>values and attitudes</a:t>
            </a:r>
            <a:r>
              <a:rPr lang="en-US" sz="1200" dirty="0"/>
              <a:t> enabling assessments and responsible use of these abilities.</a:t>
            </a:r>
          </a:p>
          <a:p>
            <a:endParaRPr lang="en-US" sz="1200" dirty="0"/>
          </a:p>
          <a:p>
            <a:r>
              <a:rPr lang="en-US" sz="1200" dirty="0"/>
              <a:t>Combined with a suitable assessment, they should be helpful in the context of accreditations or for the CDIO Syllabus.</a:t>
            </a:r>
          </a:p>
          <a:p>
            <a:endParaRPr lang="en-US" sz="1200" dirty="0"/>
          </a:p>
          <a:p>
            <a:r>
              <a:rPr lang="en-US" sz="1200" dirty="0"/>
              <a:t>The Texts listed are from books authored or co-authored by Mike Ashby but other texts are also referred to in the Science Notes.</a:t>
            </a:r>
            <a:endParaRPr lang="en-GB" sz="1200" dirty="0"/>
          </a:p>
          <a:p>
            <a:endParaRPr lang="en-GB" sz="1600" dirty="0">
              <a:latin typeface="Arial" charset="0"/>
              <a:cs typeface="Arial"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a:t>
            </a:fld>
            <a:endParaRPr lang="en-US" dirty="0"/>
          </a:p>
        </p:txBody>
      </p:sp>
    </p:spTree>
    <p:extLst>
      <p:ext uri="{BB962C8B-B14F-4D97-AF65-F5344CB8AC3E}">
        <p14:creationId xmlns:p14="http://schemas.microsoft.com/office/powerpoint/2010/main" val="1482321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691567" indent="-265988"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063949" indent="-21279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489529" indent="-21279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15109" indent="-21279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340688" indent="-21279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766268" indent="-21279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191847" indent="-21279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617427" indent="-21279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9F89C479-F1C6-4ECF-9461-1DB93A725BA3}" type="slidenum">
              <a:rPr lang="en-GB" b="0">
                <a:latin typeface="Times New Roman" panose="02020603050405020304" pitchFamily="18" charset="0"/>
              </a:rPr>
              <a:pPr>
                <a:spcBef>
                  <a:spcPct val="0"/>
                </a:spcBef>
                <a:spcAft>
                  <a:spcPct val="0"/>
                </a:spcAft>
                <a:buClrTx/>
                <a:buSzTx/>
                <a:buFontTx/>
                <a:buNone/>
              </a:pPr>
              <a:t>20</a:t>
            </a:fld>
            <a:endParaRPr lang="en-GB" b="0" dirty="0">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Summary</a:t>
            </a:r>
          </a:p>
          <a:p>
            <a:pPr algn="ctr"/>
            <a:endParaRPr lang="en-GB" sz="1000" b="1" i="1" dirty="0"/>
          </a:p>
          <a:p>
            <a:pPr algn="l"/>
            <a:r>
              <a:rPr lang="en-GB" sz="1000" dirty="0"/>
              <a:t>For people that are interested in adding their own synthesizer models, based on user input and </a:t>
            </a:r>
            <a:r>
              <a:rPr lang="en-GB" sz="1000" b="0" dirty="0"/>
              <a:t>Granta</a:t>
            </a:r>
            <a:r>
              <a:rPr lang="en-GB" sz="1000" dirty="0"/>
              <a:t> EduPack data, a guide has been produced, available from within the </a:t>
            </a:r>
            <a:r>
              <a:rPr lang="en-GB" sz="1000" b="0" dirty="0"/>
              <a:t>Granta</a:t>
            </a:r>
            <a:r>
              <a:rPr lang="en-GB" sz="1000" dirty="0"/>
              <a:t> EduPack HELP or the Ansys Education Resources website</a:t>
            </a:r>
          </a:p>
        </p:txBody>
      </p:sp>
    </p:spTree>
    <p:extLst>
      <p:ext uri="{BB962C8B-B14F-4D97-AF65-F5344CB8AC3E}">
        <p14:creationId xmlns:p14="http://schemas.microsoft.com/office/powerpoint/2010/main" val="3809146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882213" eaLnBrk="1" fontAlgn="auto" hangingPunct="1">
              <a:spcBef>
                <a:spcPts val="0"/>
              </a:spcBef>
              <a:spcAft>
                <a:spcPts val="0"/>
              </a:spcAft>
              <a:defRPr/>
            </a:pPr>
            <a:r>
              <a:rPr lang="en-US" b="1" i="1" dirty="0"/>
              <a:t>Your own Synthesizer model</a:t>
            </a:r>
          </a:p>
          <a:p>
            <a:pPr algn="ctr" defTabSz="882213" eaLnBrk="1" fontAlgn="auto" hangingPunct="1">
              <a:spcBef>
                <a:spcPts val="0"/>
              </a:spcBef>
              <a:spcAft>
                <a:spcPts val="0"/>
              </a:spcAft>
              <a:defRPr/>
            </a:pPr>
            <a:endParaRPr lang="en-US" b="1" dirty="0"/>
          </a:p>
          <a:p>
            <a:pPr defTabSz="882213" eaLnBrk="1" fontAlgn="auto" hangingPunct="1">
              <a:spcBef>
                <a:spcPts val="0"/>
              </a:spcBef>
              <a:spcAft>
                <a:spcPts val="0"/>
              </a:spcAft>
              <a:defRPr/>
            </a:pPr>
            <a:r>
              <a:rPr lang="en-US" dirty="0"/>
              <a:t>The Synthesizer Tool uses a plugin system that allows new models to be added. These models are written using Microsoft’s .Net, in either C# or Visual Basic, but they have been designed to require minimal programming knowledge. </a:t>
            </a:r>
          </a:p>
          <a:p>
            <a:pPr defTabSz="882213" eaLnBrk="1" fontAlgn="auto" hangingPunct="1">
              <a:spcBef>
                <a:spcPts val="0"/>
              </a:spcBef>
              <a:spcAft>
                <a:spcPts val="0"/>
              </a:spcAft>
              <a:defRPr/>
            </a:pPr>
            <a:endParaRPr lang="en-US" dirty="0"/>
          </a:p>
          <a:p>
            <a:pPr defTabSz="882213" eaLnBrk="1" fontAlgn="auto" hangingPunct="1">
              <a:spcBef>
                <a:spcPts val="0"/>
              </a:spcBef>
              <a:spcAft>
                <a:spcPts val="0"/>
              </a:spcAft>
              <a:defRPr/>
            </a:pPr>
            <a:r>
              <a:rPr lang="en-GB" sz="1200" b="0" dirty="0"/>
              <a:t>Granta</a:t>
            </a:r>
            <a:r>
              <a:rPr lang="en-GB" dirty="0"/>
              <a:t> EduPack Synthesizer</a:t>
            </a:r>
            <a:r>
              <a:rPr lang="en-GB" baseline="0" dirty="0"/>
              <a:t> Tool</a:t>
            </a:r>
            <a:r>
              <a:rPr lang="en-GB" dirty="0"/>
              <a:t> includes the model guide and some example models,</a:t>
            </a:r>
            <a:r>
              <a:rPr lang="en-GB" baseline="0" dirty="0"/>
              <a:t> in both Visual Basic and C#.</a:t>
            </a:r>
          </a:p>
          <a:p>
            <a:endParaRPr lang="en-GB" dirty="0"/>
          </a:p>
          <a:p>
            <a:r>
              <a:rPr lang="en-GB" dirty="0"/>
              <a:t>The </a:t>
            </a:r>
            <a:r>
              <a:rPr lang="en-GB" baseline="0" dirty="0"/>
              <a:t>guide has a simple model that just takes up one page of code so you can adapt it for your own calculations.</a:t>
            </a:r>
          </a:p>
          <a:p>
            <a:endParaRPr lang="en-GB" baseline="0" dirty="0"/>
          </a:p>
          <a:p>
            <a:r>
              <a:rPr lang="en-US" dirty="0">
                <a:latin typeface="+mn-lt"/>
                <a:cs typeface="+mn-cs"/>
              </a:rPr>
              <a:t>Each Synthesizer Tool model must be created using a programming structure known as an object</a:t>
            </a:r>
            <a:r>
              <a:rPr lang="en-US" i="1" dirty="0">
                <a:latin typeface="+mn-lt"/>
                <a:cs typeface="+mn-cs"/>
              </a:rPr>
              <a:t> </a:t>
            </a:r>
            <a:r>
              <a:rPr lang="en-US" dirty="0">
                <a:latin typeface="+mn-lt"/>
                <a:cs typeface="+mn-cs"/>
              </a:rPr>
              <a:t>or a </a:t>
            </a:r>
            <a:r>
              <a:rPr lang="en-US" b="1" dirty="0">
                <a:latin typeface="+mn-lt"/>
                <a:cs typeface="+mn-cs"/>
              </a:rPr>
              <a:t>class</a:t>
            </a:r>
            <a:r>
              <a:rPr lang="en-US" dirty="0">
                <a:latin typeface="+mn-lt"/>
                <a:cs typeface="+mn-cs"/>
              </a:rPr>
              <a:t>.</a:t>
            </a:r>
          </a:p>
          <a:p>
            <a:pPr defTabSz="882213" eaLnBrk="1" fontAlgn="auto" hangingPunct="1">
              <a:spcBef>
                <a:spcPts val="0"/>
              </a:spcBef>
              <a:spcAft>
                <a:spcPts val="0"/>
              </a:spcAft>
              <a:defRPr/>
            </a:pPr>
            <a:endParaRPr lang="en-US" dirty="0">
              <a:latin typeface="+mn-lt"/>
              <a:cs typeface="+mn-cs"/>
            </a:endParaRPr>
          </a:p>
          <a:p>
            <a:pPr defTabSz="882213" eaLnBrk="1" fontAlgn="auto" hangingPunct="1">
              <a:spcBef>
                <a:spcPts val="0"/>
              </a:spcBef>
              <a:spcAft>
                <a:spcPts val="0"/>
              </a:spcAft>
              <a:defRPr/>
            </a:pPr>
            <a:r>
              <a:rPr lang="en-US" dirty="0">
                <a:latin typeface="+mn-lt"/>
                <a:cs typeface="+mn-cs"/>
              </a:rPr>
              <a:t>The example model above has markup that lets the system know it is a model, and markup for the name, description, and the group that the model will appear in when it is run in EduPack.</a:t>
            </a:r>
          </a:p>
          <a:p>
            <a:pPr defTabSz="882213" eaLnBrk="1" fontAlgn="auto" hangingPunct="1">
              <a:spcBef>
                <a:spcPts val="0"/>
              </a:spcBef>
              <a:spcAft>
                <a:spcPts val="0"/>
              </a:spcAft>
              <a:defRPr/>
            </a:pPr>
            <a:endParaRPr lang="en-US" dirty="0">
              <a:latin typeface="+mn-lt"/>
              <a:cs typeface="+mn-cs"/>
            </a:endParaRPr>
          </a:p>
          <a:p>
            <a:pPr defTabSz="882213" eaLnBrk="1" fontAlgn="auto" hangingPunct="1">
              <a:spcBef>
                <a:spcPts val="0"/>
              </a:spcBef>
              <a:spcAft>
                <a:spcPts val="0"/>
              </a:spcAft>
              <a:defRPr/>
            </a:pPr>
            <a:r>
              <a:rPr lang="en-US" dirty="0">
                <a:latin typeface="+mn-lt"/>
                <a:cs typeface="+mn-cs"/>
              </a:rPr>
              <a:t>These are the only lines of code you need for your model to appear in the Synthesizer Tool! But it won’t do anything as it stands. If you pick this model, you’ll get an empty input screen. You’ll also need to flesh out the model with source materials, user inputs, and calculations. </a:t>
            </a:r>
            <a:endParaRPr lang="en-GB" dirty="0">
              <a:latin typeface="+mn-lt"/>
              <a:cs typeface="+mn-cs"/>
            </a:endParaRPr>
          </a:p>
          <a:p>
            <a:endParaRPr lang="en-GB" dirty="0"/>
          </a:p>
        </p:txBody>
      </p:sp>
      <p:sp>
        <p:nvSpPr>
          <p:cNvPr id="4" name="Slide Number Placeholder 3"/>
          <p:cNvSpPr>
            <a:spLocks noGrp="1"/>
          </p:cNvSpPr>
          <p:nvPr>
            <p:ph type="sldNum" sz="quarter" idx="10"/>
          </p:nvPr>
        </p:nvSpPr>
        <p:spPr/>
        <p:txBody>
          <a:bodyPr/>
          <a:lstStyle/>
          <a:p>
            <a:fld id="{B38AB951-0C68-4935-84CF-D0AD248AA492}" type="slidenum">
              <a:rPr lang="en-GB" smtClean="0"/>
              <a:t>21</a:t>
            </a:fld>
            <a:endParaRPr lang="en-GB" dirty="0"/>
          </a:p>
        </p:txBody>
      </p:sp>
    </p:spTree>
    <p:extLst>
      <p:ext uri="{BB962C8B-B14F-4D97-AF65-F5344CB8AC3E}">
        <p14:creationId xmlns:p14="http://schemas.microsoft.com/office/powerpoint/2010/main" val="3423592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9F89C479-F1C6-4ECF-9461-1DB93A725BA3}" type="slidenum">
              <a:rPr lang="en-GB" b="0">
                <a:latin typeface="Times New Roman" panose="02020603050405020304" pitchFamily="18" charset="0"/>
              </a:rPr>
              <a:pPr>
                <a:spcBef>
                  <a:spcPct val="0"/>
                </a:spcBef>
                <a:spcAft>
                  <a:spcPct val="0"/>
                </a:spcAft>
                <a:buClrTx/>
                <a:buSzTx/>
                <a:buFontTx/>
                <a:buNone/>
              </a:pPr>
              <a:t>22</a:t>
            </a:fld>
            <a:endParaRPr lang="en-GB" b="0" dirty="0">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Summary</a:t>
            </a:r>
          </a:p>
          <a:p>
            <a:pPr algn="ctr"/>
            <a:endParaRPr lang="en-GB" sz="1000" b="1" i="1" dirty="0"/>
          </a:p>
          <a:p>
            <a:pPr algn="l"/>
            <a:r>
              <a:rPr lang="en-GB" sz="900" dirty="0"/>
              <a:t>This lecture Unit introduced the </a:t>
            </a:r>
            <a:r>
              <a:rPr lang="en-GB" sz="900" b="1" dirty="0">
                <a:solidFill>
                  <a:srgbClr val="CC0000"/>
                </a:solidFill>
              </a:rPr>
              <a:t>hybrid materials</a:t>
            </a:r>
            <a:r>
              <a:rPr lang="en-GB" sz="900" dirty="0"/>
              <a:t> and the </a:t>
            </a:r>
            <a:r>
              <a:rPr lang="en-GB" sz="900" b="0" dirty="0"/>
              <a:t>Granta</a:t>
            </a:r>
            <a:r>
              <a:rPr lang="en-GB" sz="900" dirty="0"/>
              <a:t> EduPack </a:t>
            </a:r>
            <a:r>
              <a:rPr lang="en-GB" sz="900" b="1" dirty="0">
                <a:solidFill>
                  <a:srgbClr val="CC0000"/>
                </a:solidFill>
              </a:rPr>
              <a:t>Synthesizer Tool</a:t>
            </a:r>
            <a:r>
              <a:rPr lang="en-GB" sz="900" dirty="0"/>
              <a:t> that lets you create records for their properties, or estimate the cost of manufactured products. These properties can be compared directly with those of all the other materials in the </a:t>
            </a:r>
            <a:r>
              <a:rPr lang="en-GB" sz="900" b="0" dirty="0"/>
              <a:t>Granta</a:t>
            </a:r>
            <a:r>
              <a:rPr lang="en-GB" sz="900" dirty="0"/>
              <a:t> EduPack databases, allowing selection that includes hybrids.</a:t>
            </a:r>
          </a:p>
        </p:txBody>
      </p:sp>
    </p:spTree>
    <p:extLst>
      <p:ext uri="{BB962C8B-B14F-4D97-AF65-F5344CB8AC3E}">
        <p14:creationId xmlns:p14="http://schemas.microsoft.com/office/powerpoint/2010/main" val="2424230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Lecture Units Series</a:t>
            </a:r>
          </a:p>
          <a:p>
            <a:pPr algn="ctr"/>
            <a:endParaRPr lang="en-GB" sz="1200" b="1" i="1" dirty="0"/>
          </a:p>
          <a:p>
            <a:r>
              <a:rPr lang="en-GB" sz="1200" dirty="0"/>
              <a:t>This is a list of the Lecture Units available for teaching with the Ansys </a:t>
            </a:r>
            <a:r>
              <a:rPr lang="en-GB" sz="1200" b="0" dirty="0"/>
              <a:t>Granta</a:t>
            </a:r>
            <a:r>
              <a:rPr lang="en-GB" sz="1200" dirty="0"/>
              <a:t> EduPack. These PowerPoint presentations and more information can be found on the Ansys Education Resources webpage:</a:t>
            </a:r>
          </a:p>
          <a:p>
            <a:r>
              <a:rPr lang="en-GB" sz="1200" dirty="0">
                <a:solidFill>
                  <a:srgbClr val="FF0000"/>
                </a:solidFill>
              </a:rPr>
              <a:t>www.ansys.com</a:t>
            </a:r>
            <a:r>
              <a:rPr lang="en-GB" sz="1200">
                <a:solidFill>
                  <a:srgbClr val="FF0000"/>
                </a:solidFill>
              </a:rPr>
              <a:t>/education-resources.</a:t>
            </a:r>
            <a:endParaRPr lang="en-GB" sz="120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23</a:t>
            </a:fld>
            <a:endParaRPr lang="en-US"/>
          </a:p>
        </p:txBody>
      </p:sp>
    </p:spTree>
    <p:extLst>
      <p:ext uri="{BB962C8B-B14F-4D97-AF65-F5344CB8AC3E}">
        <p14:creationId xmlns:p14="http://schemas.microsoft.com/office/powerpoint/2010/main" val="3089947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buClrTx/>
              <a:buSzTx/>
              <a:buFontTx/>
              <a:buNone/>
            </a:pPr>
            <a:fld id="{0E79FD66-A7CF-41BF-AD4F-6D6F5E3643FA}" type="slidenum">
              <a:rPr lang="en-GB">
                <a:latin typeface="Times New Roman" panose="02020603050405020304" pitchFamily="18" charset="0"/>
              </a:rPr>
              <a:pPr>
                <a:spcBef>
                  <a:spcPct val="0"/>
                </a:spcBef>
                <a:spcAft>
                  <a:spcPct val="0"/>
                </a:spcAft>
                <a:buClrTx/>
                <a:buSzTx/>
                <a:buFontTx/>
                <a:buNone/>
              </a:pPr>
              <a:t>3</a:t>
            </a:fld>
            <a:endParaRPr lang="en-GB" dirty="0">
              <a:latin typeface="Times New Roman" panose="02020603050405020304" pitchFamily="18" charset="0"/>
            </a:endParaRPr>
          </a:p>
        </p:txBody>
      </p:sp>
      <p:sp>
        <p:nvSpPr>
          <p:cNvPr id="28675" name="Rectangle 2"/>
          <p:cNvSpPr>
            <a:spLocks noGrp="1" noRot="1" noChangeAspect="1" noChangeArrowheads="1" noTextEdit="1"/>
          </p:cNvSpPr>
          <p:nvPr>
            <p:ph type="sldImg"/>
          </p:nvPr>
        </p:nvSpPr>
        <p:spPr>
          <a:xfrm>
            <a:off x="2697163" y="509588"/>
            <a:ext cx="4533900" cy="2551112"/>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Outline</a:t>
            </a:r>
          </a:p>
          <a:p>
            <a:endParaRPr lang="en-GB" sz="900" dirty="0"/>
          </a:p>
          <a:p>
            <a:r>
              <a:rPr lang="en-GB" sz="900" dirty="0"/>
              <a:t>This is the second Unit of a course on </a:t>
            </a:r>
            <a:r>
              <a:rPr lang="en-GB" sz="900" b="1" dirty="0">
                <a:solidFill>
                  <a:srgbClr val="CC0000"/>
                </a:solidFill>
              </a:rPr>
              <a:t>Material and Process Selection</a:t>
            </a:r>
            <a:r>
              <a:rPr lang="en-GB" sz="900" dirty="0"/>
              <a:t>. The Units link closely to the first two </a:t>
            </a:r>
            <a:r>
              <a:rPr lang="en-GB" sz="900" b="1" dirty="0">
                <a:solidFill>
                  <a:srgbClr val="CC0000"/>
                </a:solidFill>
              </a:rPr>
              <a:t>Texts</a:t>
            </a:r>
            <a:r>
              <a:rPr lang="en-GB" sz="900" dirty="0"/>
              <a:t> listed on this frame but can equally by used in conjunction with texts such as Callister, Budinski, Askeland and others. The relevant chapters of the Texts are listed on the Outline frame of each Unit. The methods developed in the course are implemented in the Granta EduPack software, which is structured to evolve in pace with the student throughout a four-year engineering program. This first Unit introduces materials and processes, and the way in which information about them can be classified, stored, retrieved and explored.</a:t>
            </a:r>
          </a:p>
          <a:p>
            <a:endParaRPr lang="en-GB" sz="900" dirty="0"/>
          </a:p>
          <a:p>
            <a:r>
              <a:rPr lang="en-GB" sz="900" dirty="0"/>
              <a:t>This lecture unit does NOT cover the battery designer module– this can be explored via a separate lecture unit in this series (https://www.ansys.com/academic/educators/education-resources/lecture-unit-the-battery-designer1) </a:t>
            </a:r>
          </a:p>
          <a:p>
            <a:endParaRPr lang="en-GB" sz="900" dirty="0"/>
          </a:p>
        </p:txBody>
      </p:sp>
    </p:spTree>
    <p:extLst>
      <p:ext uri="{BB962C8B-B14F-4D97-AF65-F5344CB8AC3E}">
        <p14:creationId xmlns:p14="http://schemas.microsoft.com/office/powerpoint/2010/main" val="2863869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D01A8AD5-463B-4631-BDAC-6B5CFC1CA63A}" type="slidenum">
              <a:rPr lang="en-GB" b="0">
                <a:latin typeface="Times New Roman" panose="02020603050405020304" pitchFamily="18" charset="0"/>
              </a:rPr>
              <a:pPr>
                <a:spcBef>
                  <a:spcPct val="0"/>
                </a:spcBef>
                <a:spcAft>
                  <a:spcPct val="0"/>
                </a:spcAft>
                <a:buClrTx/>
                <a:buSzTx/>
                <a:buFontTx/>
                <a:buNone/>
              </a:pPr>
              <a:t>4</a:t>
            </a:fld>
            <a:endParaRPr lang="en-GB" b="0" dirty="0">
              <a:latin typeface="Times New Roman" panose="02020603050405020304" pitchFamily="18" charset="0"/>
            </a:endParaRPr>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Examples of hybrid materials</a:t>
            </a:r>
          </a:p>
          <a:p>
            <a:pPr algn="ctr"/>
            <a:endParaRPr lang="en-GB" sz="1000" b="1" i="1" dirty="0"/>
          </a:p>
          <a:p>
            <a:r>
              <a:rPr lang="en-GB" sz="900" dirty="0"/>
              <a:t>Advanced sports equipment make extensive use of hybrid materials.</a:t>
            </a:r>
          </a:p>
        </p:txBody>
      </p:sp>
    </p:spTree>
    <p:extLst>
      <p:ext uri="{BB962C8B-B14F-4D97-AF65-F5344CB8AC3E}">
        <p14:creationId xmlns:p14="http://schemas.microsoft.com/office/powerpoint/2010/main" val="3356357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9C10D1E4-874E-4AD6-80BA-726A5CA3E299}" type="slidenum">
              <a:rPr lang="en-GB" b="0">
                <a:latin typeface="Times New Roman" panose="02020603050405020304" pitchFamily="18" charset="0"/>
              </a:rPr>
              <a:pPr>
                <a:spcBef>
                  <a:spcPct val="0"/>
                </a:spcBef>
                <a:spcAft>
                  <a:spcPct val="0"/>
                </a:spcAft>
                <a:buClrTx/>
                <a:buSzTx/>
                <a:buFontTx/>
                <a:buNone/>
              </a:pPr>
              <a:t>5</a:t>
            </a:fld>
            <a:endParaRPr lang="en-GB" b="0" dirty="0">
              <a:latin typeface="Times New Roman" panose="02020603050405020304" pitchFamily="18" charset="0"/>
            </a:endParaRPr>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The push for advanced material development</a:t>
            </a:r>
          </a:p>
          <a:p>
            <a:pPr algn="ctr"/>
            <a:endParaRPr lang="en-GB" sz="1000" b="1" i="1" dirty="0"/>
          </a:p>
          <a:p>
            <a:r>
              <a:rPr lang="en-GB" sz="1000" dirty="0"/>
              <a:t>A number of large government sponsored programs seek to stimulate and accelerate the development of new materials – the US Integrated Computational Materials Engineering and the Materials Genome Initiative are examples. </a:t>
            </a:r>
            <a:r>
              <a:rPr lang="en-GB" sz="1000" dirty="0">
                <a:solidFill>
                  <a:srgbClr val="666633"/>
                </a:solidFill>
              </a:rPr>
              <a:t>Almost all “bottom-up”, following the progression </a:t>
            </a:r>
            <a:r>
              <a:rPr lang="en-GB" sz="1000" dirty="0"/>
              <a:t>sub-atomic → nano → micron → mm scale. There is an alternative ”top down” approach, explored here, that starts with existing well-established materials and combines them in innovative architectures to create new “materials”.  </a:t>
            </a:r>
            <a:endParaRPr lang="en-GB" sz="1000" b="1" i="1" dirty="0"/>
          </a:p>
        </p:txBody>
      </p:sp>
    </p:spTree>
    <p:extLst>
      <p:ext uri="{BB962C8B-B14F-4D97-AF65-F5344CB8AC3E}">
        <p14:creationId xmlns:p14="http://schemas.microsoft.com/office/powerpoint/2010/main" val="1116276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D5663866-D69C-4512-93B0-ED3135862922}" type="slidenum">
              <a:rPr lang="en-GB" b="0">
                <a:latin typeface="Times New Roman" panose="02020603050405020304" pitchFamily="18" charset="0"/>
              </a:rPr>
              <a:pPr>
                <a:spcBef>
                  <a:spcPct val="0"/>
                </a:spcBef>
                <a:spcAft>
                  <a:spcPct val="0"/>
                </a:spcAft>
                <a:buClrTx/>
                <a:buSzTx/>
                <a:buFontTx/>
                <a:buNone/>
              </a:pPr>
              <a:t>6</a:t>
            </a:fld>
            <a:endParaRPr lang="en-GB" b="0" dirty="0">
              <a:latin typeface="Times New Roman" panose="02020603050405020304" pitchFamily="18" charset="0"/>
            </a:endParaRPr>
          </a:p>
        </p:txBody>
      </p:sp>
      <p:sp>
        <p:nvSpPr>
          <p:cNvPr id="28675" name="Rectangle 7"/>
          <p:cNvSpPr txBox="1">
            <a:spLocks noGrp="1" noChangeArrowheads="1"/>
          </p:cNvSpPr>
          <p:nvPr/>
        </p:nvSpPr>
        <p:spPr bwMode="auto">
          <a:xfrm>
            <a:off x="5445001" y="6166093"/>
            <a:ext cx="4161995" cy="325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21" tIns="44111" rIns="88221" bIns="44111" anchor="b"/>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lgn="r">
              <a:spcBef>
                <a:spcPct val="0"/>
              </a:spcBef>
              <a:spcAft>
                <a:spcPct val="0"/>
              </a:spcAft>
              <a:buClrTx/>
              <a:buSzTx/>
              <a:buFontTx/>
              <a:buNone/>
            </a:pPr>
            <a:fld id="{D87F7270-338E-4CCB-A31A-20244BE6469A}" type="slidenum">
              <a:rPr lang="en-GB" sz="1200" b="0">
                <a:latin typeface="Times New Roman" panose="02020603050405020304" pitchFamily="18" charset="0"/>
              </a:rPr>
              <a:pPr algn="r">
                <a:spcBef>
                  <a:spcPct val="0"/>
                </a:spcBef>
                <a:spcAft>
                  <a:spcPct val="0"/>
                </a:spcAft>
                <a:buClrTx/>
                <a:buSzTx/>
                <a:buFontTx/>
                <a:buNone/>
              </a:pPr>
              <a:t>6</a:t>
            </a:fld>
            <a:endParaRPr lang="en-GB" sz="1200" b="0" dirty="0">
              <a:latin typeface="Times New Roman" panose="02020603050405020304" pitchFamily="18" charset="0"/>
            </a:endParaRPr>
          </a:p>
        </p:txBody>
      </p:sp>
      <p:sp>
        <p:nvSpPr>
          <p:cNvPr id="28676" name="Rectangle 2"/>
          <p:cNvSpPr>
            <a:spLocks noGrp="1" noRot="1" noChangeAspect="1" noChangeArrowheads="1" noTextEdit="1"/>
          </p:cNvSpPr>
          <p:nvPr>
            <p:ph type="sldImg"/>
          </p:nvPr>
        </p:nvSpPr>
        <p:spPr>
          <a:ln/>
        </p:spPr>
      </p:sp>
      <p:sp>
        <p:nvSpPr>
          <p:cNvPr id="28677"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882213">
              <a:defRPr/>
            </a:pPr>
            <a:r>
              <a:rPr lang="en-GB" sz="1000" b="1" i="1" dirty="0">
                <a:solidFill>
                  <a:srgbClr val="000000"/>
                </a:solidFill>
                <a:latin typeface="Arial" charset="0"/>
                <a:cs typeface="Arial" charset="0"/>
              </a:rPr>
              <a:t>Stiffness vs Density</a:t>
            </a:r>
          </a:p>
          <a:p>
            <a:pPr algn="ctr" defTabSz="882213">
              <a:defRPr/>
            </a:pPr>
            <a:endParaRPr lang="en-GB" sz="1000" b="1" i="1" dirty="0">
              <a:solidFill>
                <a:srgbClr val="000000"/>
              </a:solidFill>
              <a:latin typeface="Arial" charset="0"/>
              <a:cs typeface="Arial" charset="0"/>
            </a:endParaRPr>
          </a:p>
          <a:p>
            <a:pPr defTabSz="882213">
              <a:defRPr/>
            </a:pPr>
            <a:r>
              <a:rPr lang="en-GB" sz="1000" dirty="0">
                <a:latin typeface="Arial" charset="0"/>
                <a:cs typeface="Arial" charset="0"/>
              </a:rPr>
              <a:t>Materials have many properties. Think of them as the axes of a multi-dimensional </a:t>
            </a:r>
            <a:r>
              <a:rPr lang="en-GB" sz="1000" b="1" dirty="0">
                <a:solidFill>
                  <a:srgbClr val="CC0000"/>
                </a:solidFill>
                <a:latin typeface="Arial" charset="0"/>
                <a:cs typeface="Arial" charset="0"/>
              </a:rPr>
              <a:t>material-property space.</a:t>
            </a:r>
            <a:r>
              <a:rPr lang="en-GB" sz="1000" dirty="0">
                <a:latin typeface="Arial" charset="0"/>
                <a:cs typeface="Arial" charset="0"/>
              </a:rPr>
              <a:t> The property charts are sections through this space. Here is the familiar E-</a:t>
            </a:r>
            <a:r>
              <a:rPr lang="el-GR" sz="1000" dirty="0">
                <a:latin typeface="Arial" charset="0"/>
                <a:cs typeface="Times New Roman" pitchFamily="18" charset="0"/>
              </a:rPr>
              <a:t>ρ</a:t>
            </a:r>
            <a:r>
              <a:rPr lang="en-GB" sz="1000" dirty="0">
                <a:latin typeface="Arial" charset="0"/>
                <a:cs typeface="Times New Roman" pitchFamily="18" charset="0"/>
              </a:rPr>
              <a:t> section. Any such section has areas that are filled with materials and areas that are empty: </a:t>
            </a:r>
            <a:r>
              <a:rPr lang="en-GB" sz="1000" b="1" dirty="0">
                <a:solidFill>
                  <a:srgbClr val="CC0000"/>
                </a:solidFill>
                <a:latin typeface="Arial" charset="0"/>
                <a:cs typeface="Times New Roman" pitchFamily="18" charset="0"/>
              </a:rPr>
              <a:t>holes.</a:t>
            </a:r>
            <a:r>
              <a:rPr lang="en-GB" sz="1000" dirty="0">
                <a:latin typeface="Arial" charset="0"/>
                <a:cs typeface="Times New Roman" pitchFamily="18" charset="0"/>
              </a:rPr>
              <a:t> Two are shown here.</a:t>
            </a:r>
            <a:r>
              <a:rPr lang="en-GB" sz="1000" dirty="0">
                <a:latin typeface="Arial" charset="0"/>
                <a:cs typeface="Arial" charset="0"/>
              </a:rPr>
              <a:t> Is anything to be gained by developing materials (or material-combinations) that lie in these holes? The material indices show where this is profitable. A grid of lines of one index – E/</a:t>
            </a:r>
            <a:r>
              <a:rPr lang="el-GR" sz="1000" dirty="0">
                <a:latin typeface="Arial" charset="0"/>
                <a:cs typeface="Times New Roman" pitchFamily="18" charset="0"/>
              </a:rPr>
              <a:t>ρ</a:t>
            </a:r>
            <a:r>
              <a:rPr lang="en-GB" sz="1000" dirty="0">
                <a:latin typeface="Arial" charset="0"/>
                <a:cs typeface="Times New Roman" pitchFamily="18" charset="0"/>
              </a:rPr>
              <a:t> – is plotted on this chart. If the filled areas can be expanded in the direction of the arrow (i.e. to greater values of </a:t>
            </a:r>
            <a:r>
              <a:rPr lang="en-GB" sz="1000" dirty="0">
                <a:latin typeface="Arial" charset="0"/>
                <a:cs typeface="Arial" charset="0"/>
              </a:rPr>
              <a:t>E/</a:t>
            </a:r>
            <a:r>
              <a:rPr lang="el-GR" sz="1000" dirty="0">
                <a:latin typeface="Arial" charset="0"/>
                <a:cs typeface="Times New Roman" pitchFamily="18" charset="0"/>
              </a:rPr>
              <a:t>ρ</a:t>
            </a:r>
            <a:r>
              <a:rPr lang="en-GB" sz="1000" dirty="0">
                <a:latin typeface="Arial" charset="0"/>
                <a:cs typeface="Times New Roman" pitchFamily="18" charset="0"/>
              </a:rPr>
              <a:t> ) it will enable lighter, stiffer structures to be made. The arrow lies normal to the index lines. It defines a </a:t>
            </a:r>
            <a:r>
              <a:rPr lang="en-GB" sz="1000" b="1" dirty="0">
                <a:solidFill>
                  <a:srgbClr val="CC0000"/>
                </a:solidFill>
                <a:latin typeface="Arial" charset="0"/>
                <a:cs typeface="Times New Roman" pitchFamily="18" charset="0"/>
              </a:rPr>
              <a:t>vector for material development.</a:t>
            </a:r>
            <a:endParaRPr lang="el-GR" sz="1000" b="1" dirty="0">
              <a:solidFill>
                <a:srgbClr val="CC0000"/>
              </a:solidFill>
              <a:latin typeface="Arial" charset="0"/>
              <a:cs typeface="Times New Roman" pitchFamily="18" charset="0"/>
            </a:endParaRPr>
          </a:p>
        </p:txBody>
      </p:sp>
    </p:spTree>
    <p:extLst>
      <p:ext uri="{BB962C8B-B14F-4D97-AF65-F5344CB8AC3E}">
        <p14:creationId xmlns:p14="http://schemas.microsoft.com/office/powerpoint/2010/main" val="2170860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46402" indent="-287077">
              <a:defRPr b="1">
                <a:solidFill>
                  <a:schemeClr val="tx1"/>
                </a:solidFill>
                <a:latin typeface="Arial" charset="0"/>
              </a:defRPr>
            </a:lvl2pPr>
            <a:lvl3pPr marL="1148311" indent="-229662">
              <a:defRPr b="1">
                <a:solidFill>
                  <a:schemeClr val="tx1"/>
                </a:solidFill>
                <a:latin typeface="Arial" charset="0"/>
              </a:defRPr>
            </a:lvl3pPr>
            <a:lvl4pPr marL="1607635" indent="-229662">
              <a:defRPr b="1">
                <a:solidFill>
                  <a:schemeClr val="tx1"/>
                </a:solidFill>
                <a:latin typeface="Arial" charset="0"/>
              </a:defRPr>
            </a:lvl4pPr>
            <a:lvl5pPr marL="2066960" indent="-229662">
              <a:defRPr b="1">
                <a:solidFill>
                  <a:schemeClr val="tx1"/>
                </a:solidFill>
                <a:latin typeface="Arial" charset="0"/>
              </a:defRPr>
            </a:lvl5pPr>
            <a:lvl6pPr marL="2526283" indent="-229662"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85607" indent="-229662"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44932" indent="-229662"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904256" indent="-229662"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fld id="{9DAD78FD-9F00-4999-BD0C-5C80267C3FBE}" type="slidenum">
              <a:rPr lang="en-GB" b="0" smtClean="0">
                <a:latin typeface="Times New Roman" pitchFamily="18" charset="0"/>
              </a:rPr>
              <a:pPr/>
              <a:t>7</a:t>
            </a:fld>
            <a:endParaRPr lang="en-GB" b="0" dirty="0">
              <a:latin typeface="Times New Roman" pitchFamily="18" charset="0"/>
            </a:endParaRPr>
          </a:p>
        </p:txBody>
      </p:sp>
      <p:sp>
        <p:nvSpPr>
          <p:cNvPr id="35843" name="Rectangle 7"/>
          <p:cNvSpPr txBox="1">
            <a:spLocks noGrp="1" noChangeArrowheads="1"/>
          </p:cNvSpPr>
          <p:nvPr/>
        </p:nvSpPr>
        <p:spPr bwMode="auto">
          <a:xfrm>
            <a:off x="5626168" y="6456522"/>
            <a:ext cx="4300471" cy="341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64" tIns="45932" rIns="91864" bIns="45932" anchor="b"/>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lgn="r">
              <a:spcBef>
                <a:spcPct val="0"/>
              </a:spcBef>
              <a:spcAft>
                <a:spcPct val="0"/>
              </a:spcAft>
              <a:buClrTx/>
              <a:buSzTx/>
              <a:buFontTx/>
              <a:buNone/>
            </a:pPr>
            <a:fld id="{0F753DD7-AB96-4D8B-ADFF-404890AC55AF}" type="slidenum">
              <a:rPr lang="en-GB" sz="1200" b="0">
                <a:latin typeface="Times New Roman" pitchFamily="18" charset="0"/>
              </a:rPr>
              <a:pPr algn="r">
                <a:spcBef>
                  <a:spcPct val="0"/>
                </a:spcBef>
                <a:spcAft>
                  <a:spcPct val="0"/>
                </a:spcAft>
                <a:buClrTx/>
                <a:buSzTx/>
                <a:buFontTx/>
                <a:buNone/>
              </a:pPr>
              <a:t>7</a:t>
            </a:fld>
            <a:endParaRPr lang="en-GB" sz="1200" b="0" dirty="0">
              <a:latin typeface="Times New Roman" pitchFamily="18" charset="0"/>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dirty="0">
                <a:latin typeface="Arial" charset="0"/>
                <a:cs typeface="Arial" charset="0"/>
              </a:rPr>
              <a:t>Strength / Density</a:t>
            </a:r>
          </a:p>
          <a:p>
            <a:endParaRPr lang="en-GB" sz="900" dirty="0">
              <a:latin typeface="Arial" charset="0"/>
              <a:cs typeface="Arial" charset="0"/>
            </a:endParaRPr>
          </a:p>
          <a:p>
            <a:r>
              <a:rPr lang="en-GB" sz="900" dirty="0">
                <a:latin typeface="Arial" charset="0"/>
                <a:cs typeface="Arial" charset="0"/>
              </a:rPr>
              <a:t>Here is a second section though material property space – the </a:t>
            </a:r>
            <a:r>
              <a:rPr lang="en-GB" sz="900" b="1" dirty="0">
                <a:solidFill>
                  <a:srgbClr val="CC0000"/>
                </a:solidFill>
                <a:latin typeface="Arial" charset="0"/>
                <a:cs typeface="Arial" charset="0"/>
              </a:rPr>
              <a:t>Strength / Density</a:t>
            </a:r>
            <a:r>
              <a:rPr lang="en-GB" sz="900" dirty="0">
                <a:latin typeface="Arial" charset="0"/>
                <a:cs typeface="Arial" charset="0"/>
              </a:rPr>
              <a:t> section. It too has holes. If materials could be devised that lay in the hole in the upper left, it would allow lighter, stronger structures to be built.</a:t>
            </a:r>
          </a:p>
        </p:txBody>
      </p:sp>
    </p:spTree>
    <p:extLst>
      <p:ext uri="{BB962C8B-B14F-4D97-AF65-F5344CB8AC3E}">
        <p14:creationId xmlns:p14="http://schemas.microsoft.com/office/powerpoint/2010/main" val="672836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FCC986BD-D4DD-4895-A3C7-717478C0D36E}" type="slidenum">
              <a:rPr lang="en-GB" b="0">
                <a:latin typeface="Times New Roman" panose="02020603050405020304" pitchFamily="18" charset="0"/>
              </a:rPr>
              <a:pPr>
                <a:spcBef>
                  <a:spcPct val="0"/>
                </a:spcBef>
                <a:spcAft>
                  <a:spcPct val="0"/>
                </a:spcAft>
                <a:buClrTx/>
                <a:buSzTx/>
                <a:buFontTx/>
                <a:buNone/>
              </a:pPr>
              <a:t>8</a:t>
            </a:fld>
            <a:endParaRPr lang="en-GB" b="0" dirty="0">
              <a:latin typeface="Times New Roman" panose="02020603050405020304" pitchFamily="18" charset="0"/>
            </a:endParaRPr>
          </a:p>
        </p:txBody>
      </p:sp>
      <p:sp>
        <p:nvSpPr>
          <p:cNvPr id="29699" name="Rectangle 2"/>
          <p:cNvSpPr>
            <a:spLocks noGrp="1" noRot="1" noChangeAspect="1" noChangeArrowheads="1" noTextEdit="1"/>
          </p:cNvSpPr>
          <p:nvPr>
            <p:ph type="sldImg"/>
          </p:nvPr>
        </p:nvSpPr>
        <p:spPr>
          <a:xfrm>
            <a:off x="2643188" y="487363"/>
            <a:ext cx="4327525" cy="2435225"/>
          </a:xfrm>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dirty="0">
                <a:cs typeface="Times New Roman" panose="02020603050405020304" pitchFamily="18" charset="0"/>
              </a:rPr>
              <a:t>The criteria of excellence</a:t>
            </a:r>
          </a:p>
          <a:p>
            <a:pPr algn="ctr"/>
            <a:endParaRPr lang="en-US" sz="1000" b="1" i="1" dirty="0">
              <a:cs typeface="Times New Roman" panose="02020603050405020304" pitchFamily="18" charset="0"/>
            </a:endParaRPr>
          </a:p>
          <a:p>
            <a:r>
              <a:rPr lang="en-US" sz="900" dirty="0">
                <a:cs typeface="Times New Roman" panose="02020603050405020304" pitchFamily="18" charset="0"/>
              </a:rPr>
              <a:t>The material properties listed in handbooks – density, modulus and so on – are those that</a:t>
            </a:r>
            <a:r>
              <a:rPr lang="en-GB" sz="900" dirty="0">
                <a:cs typeface="Times New Roman" panose="02020603050405020304" pitchFamily="18" charset="0"/>
              </a:rPr>
              <a:t> </a:t>
            </a:r>
            <a:r>
              <a:rPr lang="en-US" sz="900" dirty="0">
                <a:cs typeface="Times New Roman" panose="02020603050405020304" pitchFamily="18" charset="0"/>
              </a:rPr>
              <a:t>are measured to characterize the fundamental properties of materials – the physicists’ view of materials, one might say. The</a:t>
            </a:r>
            <a:r>
              <a:rPr lang="en-GB" sz="900" dirty="0">
                <a:cs typeface="Times New Roman" panose="02020603050405020304" pitchFamily="18" charset="0"/>
              </a:rPr>
              <a:t> </a:t>
            </a:r>
            <a:r>
              <a:rPr lang="en-US" sz="900" dirty="0">
                <a:cs typeface="Times New Roman" panose="02020603050405020304" pitchFamily="18" charset="0"/>
              </a:rPr>
              <a:t>performance of an engineering component depends on the values of these, but it usually depends not on one property but on a combination of two</a:t>
            </a:r>
            <a:r>
              <a:rPr lang="en-GB" sz="900" dirty="0">
                <a:cs typeface="Times New Roman" panose="02020603050405020304" pitchFamily="18" charset="0"/>
              </a:rPr>
              <a:t> </a:t>
            </a:r>
            <a:r>
              <a:rPr lang="en-US" sz="900" dirty="0">
                <a:cs typeface="Times New Roman" panose="02020603050405020304" pitchFamily="18" charset="0"/>
              </a:rPr>
              <a:t>or more – it is these that we call </a:t>
            </a:r>
            <a:r>
              <a:rPr lang="en-US" sz="900" b="1" dirty="0">
                <a:solidFill>
                  <a:srgbClr val="CC0000"/>
                </a:solidFill>
                <a:cs typeface="Times New Roman" panose="02020603050405020304" pitchFamily="18" charset="0"/>
              </a:rPr>
              <a:t>material indices</a:t>
            </a:r>
            <a:r>
              <a:rPr lang="en-US" sz="900" dirty="0">
                <a:cs typeface="Times New Roman" panose="02020603050405020304" pitchFamily="18" charset="0"/>
              </a:rPr>
              <a:t>. They, too, are material properties; they are the</a:t>
            </a:r>
            <a:r>
              <a:rPr lang="en-GB" sz="900" dirty="0">
                <a:cs typeface="Times New Roman" panose="02020603050405020304" pitchFamily="18" charset="0"/>
              </a:rPr>
              <a:t> </a:t>
            </a:r>
            <a:r>
              <a:rPr lang="en-US" sz="900" dirty="0">
                <a:cs typeface="Times New Roman" panose="02020603050405020304" pitchFamily="18" charset="0"/>
              </a:rPr>
              <a:t>ones that characterize engineering performance – the engineers’ view of materials, so to</a:t>
            </a:r>
            <a:r>
              <a:rPr lang="en-GB" sz="900" dirty="0">
                <a:cs typeface="Times New Roman" panose="02020603050405020304" pitchFamily="18" charset="0"/>
              </a:rPr>
              <a:t> </a:t>
            </a:r>
            <a:r>
              <a:rPr lang="en-US" sz="900" dirty="0">
                <a:cs typeface="Times New Roman" panose="02020603050405020304" pitchFamily="18" charset="0"/>
              </a:rPr>
              <a:t>speak. The ones highlighted in the red box of this frame all depend on density ρ and modulus E. They</a:t>
            </a:r>
            <a:r>
              <a:rPr lang="en-GB" sz="900" dirty="0">
                <a:cs typeface="Times New Roman" panose="02020603050405020304" pitchFamily="18" charset="0"/>
              </a:rPr>
              <a:t> </a:t>
            </a:r>
            <a:r>
              <a:rPr lang="en-US" sz="900" dirty="0">
                <a:cs typeface="Times New Roman" panose="02020603050405020304" pitchFamily="18" charset="0"/>
              </a:rPr>
              <a:t>provide criteria of merit that allow the merit of a new hybrid to be assessed and compared with existing materials.</a:t>
            </a:r>
            <a:endParaRPr lang="en-GB" sz="900" dirty="0">
              <a:cs typeface="Times New Roman" panose="02020603050405020304" pitchFamily="18" charset="0"/>
            </a:endParaRPr>
          </a:p>
          <a:p>
            <a:endParaRPr lang="en-GB" sz="900" dirty="0"/>
          </a:p>
        </p:txBody>
      </p:sp>
    </p:spTree>
    <p:extLst>
      <p:ext uri="{BB962C8B-B14F-4D97-AF65-F5344CB8AC3E}">
        <p14:creationId xmlns:p14="http://schemas.microsoft.com/office/powerpoint/2010/main" val="2905756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solidFill>
                  <a:srgbClr val="CC0000"/>
                </a:solidFill>
              </a:rPr>
              <a:t>Hybrid materials</a:t>
            </a:r>
          </a:p>
          <a:p>
            <a:pPr algn="ctr"/>
            <a:endParaRPr lang="en-GB" sz="1000" b="1" i="1" dirty="0">
              <a:solidFill>
                <a:srgbClr val="CC0000"/>
              </a:solidFill>
            </a:endParaRPr>
          </a:p>
          <a:p>
            <a:r>
              <a:rPr lang="en-GB" sz="900" b="1" dirty="0">
                <a:solidFill>
                  <a:srgbClr val="CC0000"/>
                </a:solidFill>
              </a:rPr>
              <a:t>Hybrids </a:t>
            </a:r>
            <a:r>
              <a:rPr lang="en-GB" sz="900" dirty="0"/>
              <a:t>are </a:t>
            </a:r>
            <a:r>
              <a:rPr lang="en-US" sz="900" dirty="0"/>
              <a:t>combinations of two or more materials assembled in such a way as to have attributes not offered by either one alone. Particulate and fibrous composites are examples of one type of hybrid, but there are many others: sandwich structures, lattice structures, segmented structures and more. Their properties depend the </a:t>
            </a:r>
            <a:r>
              <a:rPr lang="en-US" sz="900" b="1" dirty="0">
                <a:solidFill>
                  <a:srgbClr val="CC0000"/>
                </a:solidFill>
              </a:rPr>
              <a:t>choice of the components, their configuration, their relative volume fraction and their scale</a:t>
            </a:r>
            <a:r>
              <a:rPr lang="en-US" sz="900" dirty="0"/>
              <a:t>. The new variables expand design space, allowing the creation of new “materials” with specific property profiles. </a:t>
            </a:r>
            <a:endParaRPr lang="en-GB" sz="900" dirty="0"/>
          </a:p>
        </p:txBody>
      </p:sp>
    </p:spTree>
    <p:extLst>
      <p:ext uri="{BB962C8B-B14F-4D97-AF65-F5344CB8AC3E}">
        <p14:creationId xmlns:p14="http://schemas.microsoft.com/office/powerpoint/2010/main" val="11810795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00C31-16C6-4CCE-B6D2-6324F4EA24E6}"/>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2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7" name="TextBox 6">
            <a:extLst>
              <a:ext uri="{FF2B5EF4-FFF2-40B4-BE49-F238E27FC236}">
                <a16:creationId xmlns:a16="http://schemas.microsoft.com/office/drawing/2014/main" id="{86191E51-6FFC-4231-97E9-4C436119983B}"/>
              </a:ext>
            </a:extLst>
          </p:cNvPr>
          <p:cNvSpPr txBox="1"/>
          <p:nvPr userDrawn="1"/>
        </p:nvSpPr>
        <p:spPr>
          <a:xfrm>
            <a:off x="7848600" y="6477000"/>
            <a:ext cx="1371600" cy="276999"/>
          </a:xfrm>
          <a:prstGeom prst="rect">
            <a:avLst/>
          </a:prstGeom>
          <a:noFill/>
        </p:spPr>
        <p:txBody>
          <a:bodyPr wrap="square" rtlCol="0">
            <a:spAutoFit/>
          </a:bodyPr>
          <a:lstStyle/>
          <a:p>
            <a:r>
              <a:rPr lang="en-US" sz="1200" dirty="0">
                <a:solidFill>
                  <a:schemeClr val="tx2"/>
                </a:solidFill>
              </a:rPr>
              <a:t>©2024 ANSYS, Inc.</a:t>
            </a:r>
          </a:p>
        </p:txBody>
      </p:sp>
      <p:sp>
        <p:nvSpPr>
          <p:cNvPr id="2" name="TextBox 1">
            <a:extLst>
              <a:ext uri="{FF2B5EF4-FFF2-40B4-BE49-F238E27FC236}">
                <a16:creationId xmlns:a16="http://schemas.microsoft.com/office/drawing/2014/main" id="{FA8971B3-5F24-114A-F140-021D513598EC}"/>
              </a:ext>
            </a:extLst>
          </p:cNvPr>
          <p:cNvSpPr txBox="1"/>
          <p:nvPr userDrawn="1"/>
        </p:nvSpPr>
        <p:spPr>
          <a:xfrm>
            <a:off x="152400" y="6477000"/>
            <a:ext cx="4275137" cy="307777"/>
          </a:xfrm>
          <a:prstGeom prst="rect">
            <a:avLst/>
          </a:prstGeom>
          <a:noFill/>
        </p:spPr>
        <p:txBody>
          <a:bodyPr wrap="square" rtlCol="0">
            <a:spAutoFit/>
          </a:bodyPr>
          <a:lstStyle/>
          <a:p>
            <a:r>
              <a:rPr lang="en-US" sz="1400" dirty="0">
                <a:solidFill>
                  <a:schemeClr val="tx1">
                    <a:lumMod val="75000"/>
                    <a:lumOff val="25000"/>
                  </a:schemeClr>
                </a:solidFill>
              </a:rPr>
              <a:t>Created with Ansys Granta EduPack 2024 R1</a:t>
            </a: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41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4" name="TextBox 3">
            <a:extLst>
              <a:ext uri="{FF2B5EF4-FFF2-40B4-BE49-F238E27FC236}">
                <a16:creationId xmlns:a16="http://schemas.microsoft.com/office/drawing/2014/main" id="{E6AEF1B2-1440-4FE5-8C1B-C291F424F993}"/>
              </a:ext>
            </a:extLst>
          </p:cNvPr>
          <p:cNvSpPr txBox="1"/>
          <p:nvPr userDrawn="1"/>
        </p:nvSpPr>
        <p:spPr>
          <a:xfrm>
            <a:off x="533400" y="609600"/>
            <a:ext cx="10972800" cy="3137654"/>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2024 ANSYS, Inc. All rights reserved.</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solidFill>
                  <a:srgbClr val="000000"/>
                </a:solidFill>
                <a:effectLst/>
                <a:latin typeface="+mj-lt"/>
                <a:ea typeface="Calibri" panose="020F0502020204030204" pitchFamily="34" charset="0"/>
                <a:cs typeface="Times New Roman" panose="02020603050405020304" pitchFamily="18" charset="0"/>
              </a:rPr>
              <a:t>©</a:t>
            </a:r>
            <a:r>
              <a:rPr lang="en-US" sz="1400" dirty="0">
                <a:solidFill>
                  <a:srgbClr val="000000"/>
                </a:solidFill>
                <a:effectLst/>
                <a:latin typeface="+mj-lt"/>
                <a:ea typeface="Calibri" panose="020F0502020204030204" pitchFamily="34" charset="0"/>
                <a:cs typeface="Times New Roman" panose="02020603050405020304" pitchFamily="18" charset="0"/>
              </a:rPr>
              <a:t> 2018 Mike Ashby</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used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materials, processes and rational selections.</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www.ansys.com/education-resources.</a:t>
            </a: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106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91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55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BF04F-53BA-40ED-A2D6-74623F7FCA9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546100" y="6542840"/>
            <a:ext cx="2743200" cy="247724"/>
          </a:xfrm>
          <a:prstGeom prst="rect">
            <a:avLst/>
          </a:prstGeom>
        </p:spPr>
        <p:txBody>
          <a:bodyPr vert="horz" lIns="91440" tIns="45720" rIns="91440" bIns="45720" rtlCol="0" anchor="ctr"/>
          <a:lstStyle>
            <a:lvl1pPr algn="l">
              <a:defRPr sz="1200" b="0" i="0">
                <a:solidFill>
                  <a:schemeClr val="bg2">
                    <a:lumMod val="65000"/>
                  </a:schemeClr>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4F0CD691-76C0-4AC9-8029-4BF0CEDE749C}"/>
              </a:ext>
            </a:extLst>
          </p:cNvPr>
          <p:cNvSpPr/>
          <p:nvPr userDrawn="1"/>
        </p:nvSpPr>
        <p:spPr>
          <a:xfrm>
            <a:off x="4876800" y="6542840"/>
            <a:ext cx="1371600" cy="24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7835900" y="6513565"/>
            <a:ext cx="1371600" cy="276999"/>
          </a:xfrm>
          <a:prstGeom prst="rect">
            <a:avLst/>
          </a:prstGeom>
          <a:noFill/>
        </p:spPr>
        <p:txBody>
          <a:bodyPr wrap="square" rtlCol="0">
            <a:spAutoFit/>
          </a:bodyPr>
          <a:lstStyle/>
          <a:p>
            <a:r>
              <a:rPr lang="en-US" sz="1200" dirty="0">
                <a:solidFill>
                  <a:schemeClr val="tx2"/>
                </a:solidFill>
              </a:rPr>
              <a:t>©2024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24" r:id="rId4"/>
    <p:sldLayoutId id="2147483735" r:id="rId5"/>
    <p:sldLayoutId id="2147483734" r:id="rId6"/>
    <p:sldLayoutId id="2147483663" r:id="rId7"/>
    <p:sldLayoutId id="2147483729" r:id="rId8"/>
    <p:sldLayoutId id="2147483730" r:id="rId9"/>
    <p:sldLayoutId id="2147483731" r:id="rId10"/>
    <p:sldLayoutId id="2147483727" r:id="rId11"/>
    <p:sldLayoutId id="2147483726" r:id="rId12"/>
    <p:sldLayoutId id="2147483736" r:id="rId13"/>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43.wmf"/><Relationship Id="rId4"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hyperlink" Target="http://www.ansys.com/products/materials/granta-edupack/?utm_campaign=academic&amp;utm_medium=referral&amp;utm_source=education-resource&amp;utm_content=partner_cross-bu_educator-resource-link_product-page_learn-more_na_en_global&amp;campaignID=7013g000000gv7hAAA"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www.ansys.com/academic/educators/education-resources/the-synthesizer-tool-model-writers-guide?utm_campaign=academic&amp;utm_medium=referral&amp;utm_source=education-resource&amp;utm_content=partner_cross-bu_educator-resource-link_case-study_download_na_en_global&amp;campaignID=7013g000000gv7hAA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www.ansys.com/education-resource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wmf"/><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oleObject" Target="../embeddings/oleObject2.bin"/><Relationship Id="rId5" Type="http://schemas.openxmlformats.org/officeDocument/2006/relationships/image" Target="../media/image10.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oleObject" Target="../embeddings/oleObject4.bin"/><Relationship Id="rId5" Type="http://schemas.openxmlformats.org/officeDocument/2006/relationships/image" Target="../media/image13.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10.bin"/><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8.wmf"/><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5.wmf"/><Relationship Id="rId11" Type="http://schemas.openxmlformats.org/officeDocument/2006/relationships/oleObject" Target="../embeddings/oleObject9.bin"/><Relationship Id="rId5" Type="http://schemas.openxmlformats.org/officeDocument/2006/relationships/oleObject" Target="../embeddings/oleObject6.bin"/><Relationship Id="rId15" Type="http://schemas.openxmlformats.org/officeDocument/2006/relationships/image" Target="../media/image20.png"/><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8.bin"/><Relationship Id="rId14" Type="http://schemas.openxmlformats.org/officeDocument/2006/relationships/image" Target="../media/image19.wm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C3BA5-6E5F-4798-87B7-B8DFFB97930D}"/>
              </a:ext>
            </a:extLst>
          </p:cNvPr>
          <p:cNvSpPr>
            <a:spLocks noGrp="1"/>
          </p:cNvSpPr>
          <p:nvPr>
            <p:ph type="body" sz="quarter" idx="10"/>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Synthesizer Tool:</a:t>
            </a:r>
            <a:b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hybrids and other models</a:t>
            </a:r>
          </a:p>
          <a:p>
            <a:endParaRPr lang="en-US" dirty="0"/>
          </a:p>
        </p:txBody>
      </p:sp>
      <p:sp>
        <p:nvSpPr>
          <p:cNvPr id="3" name="Text Placeholder 2">
            <a:extLst>
              <a:ext uri="{FF2B5EF4-FFF2-40B4-BE49-F238E27FC236}">
                <a16:creationId xmlns:a16="http://schemas.microsoft.com/office/drawing/2014/main" id="{8DED2F7F-2065-4CCE-9AD5-77DBF0CD5628}"/>
              </a:ext>
            </a:extLst>
          </p:cNvPr>
          <p:cNvSpPr>
            <a:spLocks noGrp="1"/>
          </p:cNvSpPr>
          <p:nvPr>
            <p:ph type="body" sz="quarter" idx="12"/>
          </p:nvPr>
        </p:nvSpPr>
        <p:spPr>
          <a:xfrm>
            <a:off x="601663" y="2667000"/>
            <a:ext cx="5394325" cy="993221"/>
          </a:xfrm>
        </p:spPr>
        <p:txBody>
          <a:bodyPr>
            <a:normAutofit fontScale="92500" lnSpcReduction="10000"/>
          </a:bodyPr>
          <a:lstStyle/>
          <a:p>
            <a:r>
              <a:rPr lang="en-US" sz="1700" dirty="0"/>
              <a:t>Mike Ashby</a:t>
            </a:r>
          </a:p>
          <a:p>
            <a:r>
              <a:rPr lang="en-US" sz="1700" dirty="0"/>
              <a:t>Department of Engineering, </a:t>
            </a:r>
          </a:p>
          <a:p>
            <a:r>
              <a:rPr lang="en-US" sz="1700" dirty="0"/>
              <a:t>University of Cambridge</a:t>
            </a:r>
          </a:p>
          <a:p>
            <a:endParaRPr lang="en-US" dirty="0">
              <a:solidFill>
                <a:schemeClr val="accent3"/>
              </a:solidFill>
            </a:endParaRPr>
          </a:p>
        </p:txBody>
      </p:sp>
      <p:sp>
        <p:nvSpPr>
          <p:cNvPr id="26" name="Text Box 1052">
            <a:extLst>
              <a:ext uri="{FF2B5EF4-FFF2-40B4-BE49-F238E27FC236}">
                <a16:creationId xmlns:a16="http://schemas.microsoft.com/office/drawing/2014/main" id="{40651908-D042-FE52-1A10-A91B6B2A7206}"/>
              </a:ext>
            </a:extLst>
          </p:cNvPr>
          <p:cNvSpPr txBox="1">
            <a:spLocks noChangeArrowheads="1"/>
          </p:cNvSpPr>
          <p:nvPr/>
        </p:nvSpPr>
        <p:spPr bwMode="auto">
          <a:xfrm>
            <a:off x="7501474" y="2575191"/>
            <a:ext cx="24545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pPr>
            <a:r>
              <a:rPr lang="en-GB" dirty="0"/>
              <a:t>Sandwich structures</a:t>
            </a:r>
          </a:p>
        </p:txBody>
      </p:sp>
      <p:pic>
        <p:nvPicPr>
          <p:cNvPr id="28" name="Picture 2">
            <a:extLst>
              <a:ext uri="{FF2B5EF4-FFF2-40B4-BE49-F238E27FC236}">
                <a16:creationId xmlns:a16="http://schemas.microsoft.com/office/drawing/2014/main" id="{092A2B6E-6498-28DC-967B-2F7587D52F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3678" y="3163512"/>
            <a:ext cx="764243" cy="718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 Box 1043">
            <a:extLst>
              <a:ext uri="{FF2B5EF4-FFF2-40B4-BE49-F238E27FC236}">
                <a16:creationId xmlns:a16="http://schemas.microsoft.com/office/drawing/2014/main" id="{BB15E479-7582-500D-AD20-0238BA03671C}"/>
              </a:ext>
            </a:extLst>
          </p:cNvPr>
          <p:cNvSpPr txBox="1">
            <a:spLocks noChangeArrowheads="1"/>
          </p:cNvSpPr>
          <p:nvPr/>
        </p:nvSpPr>
        <p:spPr bwMode="auto">
          <a:xfrm>
            <a:off x="7501474" y="1048483"/>
            <a:ext cx="2223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10000"/>
              </a:spcBef>
              <a:spcAft>
                <a:spcPct val="10000"/>
              </a:spcAft>
            </a:pPr>
            <a:r>
              <a:rPr lang="en-GB" dirty="0"/>
              <a:t>Cellular structures</a:t>
            </a:r>
          </a:p>
        </p:txBody>
      </p:sp>
      <p:sp>
        <p:nvSpPr>
          <p:cNvPr id="31" name="Text Box 1057">
            <a:extLst>
              <a:ext uri="{FF2B5EF4-FFF2-40B4-BE49-F238E27FC236}">
                <a16:creationId xmlns:a16="http://schemas.microsoft.com/office/drawing/2014/main" id="{20D5C7FA-C1C9-B0FE-8A5B-0A99B0099882}"/>
              </a:ext>
            </a:extLst>
          </p:cNvPr>
          <p:cNvSpPr txBox="1">
            <a:spLocks noChangeArrowheads="1"/>
          </p:cNvSpPr>
          <p:nvPr/>
        </p:nvSpPr>
        <p:spPr bwMode="auto">
          <a:xfrm>
            <a:off x="7501474" y="1796798"/>
            <a:ext cx="1505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5000"/>
              </a:spcBef>
              <a:spcAft>
                <a:spcPct val="5000"/>
              </a:spcAft>
            </a:pPr>
            <a:r>
              <a:rPr lang="en-GB" dirty="0"/>
              <a:t>Composites</a:t>
            </a:r>
          </a:p>
        </p:txBody>
      </p:sp>
      <p:sp>
        <p:nvSpPr>
          <p:cNvPr id="32" name="Rectangle 1038">
            <a:extLst>
              <a:ext uri="{FF2B5EF4-FFF2-40B4-BE49-F238E27FC236}">
                <a16:creationId xmlns:a16="http://schemas.microsoft.com/office/drawing/2014/main" id="{74E3F636-542F-3442-9D6B-0A6694476FB1}"/>
              </a:ext>
            </a:extLst>
          </p:cNvPr>
          <p:cNvSpPr>
            <a:spLocks noChangeArrowheads="1"/>
          </p:cNvSpPr>
          <p:nvPr/>
        </p:nvSpPr>
        <p:spPr bwMode="auto">
          <a:xfrm>
            <a:off x="6789420" y="685800"/>
            <a:ext cx="712054" cy="71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p>
        </p:txBody>
      </p:sp>
      <p:sp>
        <p:nvSpPr>
          <p:cNvPr id="33" name="AutoShape 1044">
            <a:extLst>
              <a:ext uri="{FF2B5EF4-FFF2-40B4-BE49-F238E27FC236}">
                <a16:creationId xmlns:a16="http://schemas.microsoft.com/office/drawing/2014/main" id="{467FF2A2-5358-B3D6-52C5-9D68B6B7ED59}"/>
              </a:ext>
            </a:extLst>
          </p:cNvPr>
          <p:cNvSpPr>
            <a:spLocks noChangeArrowheads="1"/>
          </p:cNvSpPr>
          <p:nvPr/>
        </p:nvSpPr>
        <p:spPr bwMode="auto">
          <a:xfrm>
            <a:off x="6700414" y="863850"/>
            <a:ext cx="642827" cy="642956"/>
          </a:xfrm>
          <a:prstGeom prst="roundRect">
            <a:avLst>
              <a:gd name="adj" fmla="val 13653"/>
            </a:avLst>
          </a:prstGeom>
          <a:noFill/>
          <a:ln w="28575">
            <a:solidFill>
              <a:srgbClr val="3366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p>
        </p:txBody>
      </p:sp>
      <p:pic>
        <p:nvPicPr>
          <p:cNvPr id="34" name="Picture 1042">
            <a:extLst>
              <a:ext uri="{FF2B5EF4-FFF2-40B4-BE49-F238E27FC236}">
                <a16:creationId xmlns:a16="http://schemas.microsoft.com/office/drawing/2014/main" id="{7D4E7183-253C-A98D-A562-2C5946AFD1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2923" y="810766"/>
            <a:ext cx="714527" cy="729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051">
            <a:extLst>
              <a:ext uri="{FF2B5EF4-FFF2-40B4-BE49-F238E27FC236}">
                <a16:creationId xmlns:a16="http://schemas.microsoft.com/office/drawing/2014/main" id="{526510C0-DA49-B38E-E0D7-C0EB48B4FB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5635" y="2373766"/>
            <a:ext cx="728125" cy="72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056">
            <a:extLst>
              <a:ext uri="{FF2B5EF4-FFF2-40B4-BE49-F238E27FC236}">
                <a16:creationId xmlns:a16="http://schemas.microsoft.com/office/drawing/2014/main" id="{44F74312-5C42-E7A7-BB84-0F83166E65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0017" y="1621714"/>
            <a:ext cx="683621" cy="67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AutoShape 1053">
            <a:extLst>
              <a:ext uri="{FF2B5EF4-FFF2-40B4-BE49-F238E27FC236}">
                <a16:creationId xmlns:a16="http://schemas.microsoft.com/office/drawing/2014/main" id="{E3300EF2-43D5-D7B8-0F43-BD8F9AF781DC}"/>
              </a:ext>
            </a:extLst>
          </p:cNvPr>
          <p:cNvSpPr>
            <a:spLocks noChangeArrowheads="1"/>
          </p:cNvSpPr>
          <p:nvPr/>
        </p:nvSpPr>
        <p:spPr bwMode="auto">
          <a:xfrm>
            <a:off x="6690525" y="1632718"/>
            <a:ext cx="642827" cy="642956"/>
          </a:xfrm>
          <a:prstGeom prst="roundRect">
            <a:avLst>
              <a:gd name="adj" fmla="val 13653"/>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p>
        </p:txBody>
      </p:sp>
      <p:sp>
        <p:nvSpPr>
          <p:cNvPr id="38" name="AutoShape 1058">
            <a:extLst>
              <a:ext uri="{FF2B5EF4-FFF2-40B4-BE49-F238E27FC236}">
                <a16:creationId xmlns:a16="http://schemas.microsoft.com/office/drawing/2014/main" id="{F4F9344B-1556-5F4E-BB89-DDE1856593AA}"/>
              </a:ext>
            </a:extLst>
          </p:cNvPr>
          <p:cNvSpPr>
            <a:spLocks noChangeArrowheads="1"/>
          </p:cNvSpPr>
          <p:nvPr/>
        </p:nvSpPr>
        <p:spPr bwMode="auto">
          <a:xfrm>
            <a:off x="6690525" y="2416424"/>
            <a:ext cx="642827" cy="642956"/>
          </a:xfrm>
          <a:prstGeom prst="roundRect">
            <a:avLst>
              <a:gd name="adj" fmla="val 13653"/>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p>
        </p:txBody>
      </p:sp>
      <p:sp>
        <p:nvSpPr>
          <p:cNvPr id="39" name="AutoShape 1063">
            <a:extLst>
              <a:ext uri="{FF2B5EF4-FFF2-40B4-BE49-F238E27FC236}">
                <a16:creationId xmlns:a16="http://schemas.microsoft.com/office/drawing/2014/main" id="{03EF86FF-E89C-91B2-7760-9F280CF85ED4}"/>
              </a:ext>
            </a:extLst>
          </p:cNvPr>
          <p:cNvSpPr>
            <a:spLocks noChangeArrowheads="1"/>
          </p:cNvSpPr>
          <p:nvPr/>
        </p:nvSpPr>
        <p:spPr bwMode="auto">
          <a:xfrm>
            <a:off x="6690525" y="849013"/>
            <a:ext cx="642827" cy="642956"/>
          </a:xfrm>
          <a:prstGeom prst="roundRect">
            <a:avLst>
              <a:gd name="adj" fmla="val 13653"/>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p>
        </p:txBody>
      </p:sp>
      <p:sp>
        <p:nvSpPr>
          <p:cNvPr id="40" name="AutoShape 1058">
            <a:extLst>
              <a:ext uri="{FF2B5EF4-FFF2-40B4-BE49-F238E27FC236}">
                <a16:creationId xmlns:a16="http://schemas.microsoft.com/office/drawing/2014/main" id="{202A28C1-50A9-05DE-CE70-E893ECDAF765}"/>
              </a:ext>
            </a:extLst>
          </p:cNvPr>
          <p:cNvSpPr>
            <a:spLocks noChangeArrowheads="1"/>
          </p:cNvSpPr>
          <p:nvPr/>
        </p:nvSpPr>
        <p:spPr bwMode="auto">
          <a:xfrm>
            <a:off x="6690525" y="3200129"/>
            <a:ext cx="642827" cy="642956"/>
          </a:xfrm>
          <a:prstGeom prst="roundRect">
            <a:avLst>
              <a:gd name="adj" fmla="val 13653"/>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p>
        </p:txBody>
      </p:sp>
      <p:sp>
        <p:nvSpPr>
          <p:cNvPr id="41" name="Text Box 1052">
            <a:extLst>
              <a:ext uri="{FF2B5EF4-FFF2-40B4-BE49-F238E27FC236}">
                <a16:creationId xmlns:a16="http://schemas.microsoft.com/office/drawing/2014/main" id="{B60761E2-C2BA-8FC3-2ED9-999EABDB836A}"/>
              </a:ext>
            </a:extLst>
          </p:cNvPr>
          <p:cNvSpPr txBox="1">
            <a:spLocks noChangeArrowheads="1"/>
          </p:cNvSpPr>
          <p:nvPr/>
        </p:nvSpPr>
        <p:spPr bwMode="auto">
          <a:xfrm>
            <a:off x="7501474" y="3350143"/>
            <a:ext cx="1467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pPr>
            <a:r>
              <a:rPr lang="en-GB" dirty="0"/>
              <a:t>Multi-layers</a:t>
            </a:r>
          </a:p>
        </p:txBody>
      </p:sp>
      <p:grpSp>
        <p:nvGrpSpPr>
          <p:cNvPr id="42" name="Group 41">
            <a:extLst>
              <a:ext uri="{FF2B5EF4-FFF2-40B4-BE49-F238E27FC236}">
                <a16:creationId xmlns:a16="http://schemas.microsoft.com/office/drawing/2014/main" id="{8A867916-4280-02B9-D3A3-73CF81B139C5}"/>
              </a:ext>
            </a:extLst>
          </p:cNvPr>
          <p:cNvGrpSpPr/>
          <p:nvPr/>
        </p:nvGrpSpPr>
        <p:grpSpPr>
          <a:xfrm>
            <a:off x="6629400" y="3898912"/>
            <a:ext cx="803300" cy="783705"/>
            <a:chOff x="759681" y="5054171"/>
            <a:chExt cx="1031513" cy="1006352"/>
          </a:xfrm>
        </p:grpSpPr>
        <p:pic>
          <p:nvPicPr>
            <p:cNvPr id="57" name="Picture 56">
              <a:extLst>
                <a:ext uri="{FF2B5EF4-FFF2-40B4-BE49-F238E27FC236}">
                  <a16:creationId xmlns:a16="http://schemas.microsoft.com/office/drawing/2014/main" id="{11D841E0-69B5-4339-D320-7A1CD9310B20}"/>
                </a:ext>
              </a:extLst>
            </p:cNvPr>
            <p:cNvPicPr>
              <a:picLocks noChangeAspect="1"/>
            </p:cNvPicPr>
            <p:nvPr/>
          </p:nvPicPr>
          <p:blipFill rotWithShape="1">
            <a:blip r:embed="rId7"/>
            <a:srcRect l="49527" t="43494" r="39166" b="43669"/>
            <a:stretch/>
          </p:blipFill>
          <p:spPr>
            <a:xfrm>
              <a:off x="759681" y="5054171"/>
              <a:ext cx="1031513" cy="1006352"/>
            </a:xfrm>
            <a:prstGeom prst="rect">
              <a:avLst/>
            </a:prstGeom>
          </p:spPr>
        </p:pic>
        <p:sp>
          <p:nvSpPr>
            <p:cNvPr id="58" name="AutoShape 1058">
              <a:extLst>
                <a:ext uri="{FF2B5EF4-FFF2-40B4-BE49-F238E27FC236}">
                  <a16:creationId xmlns:a16="http://schemas.microsoft.com/office/drawing/2014/main" id="{D861E4D4-E465-594B-0C73-0546783FD401}"/>
                </a:ext>
              </a:extLst>
            </p:cNvPr>
            <p:cNvSpPr>
              <a:spLocks noChangeArrowheads="1"/>
            </p:cNvSpPr>
            <p:nvPr/>
          </p:nvSpPr>
          <p:spPr bwMode="auto">
            <a:xfrm>
              <a:off x="835921" y="5157352"/>
              <a:ext cx="825451" cy="825616"/>
            </a:xfrm>
            <a:prstGeom prst="roundRect">
              <a:avLst>
                <a:gd name="adj" fmla="val 13653"/>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p>
          </p:txBody>
        </p:sp>
      </p:grpSp>
      <p:sp>
        <p:nvSpPr>
          <p:cNvPr id="43" name="Text Box 1052">
            <a:extLst>
              <a:ext uri="{FF2B5EF4-FFF2-40B4-BE49-F238E27FC236}">
                <a16:creationId xmlns:a16="http://schemas.microsoft.com/office/drawing/2014/main" id="{03FFC631-731B-05BA-DAE5-9BD2CE345AD8}"/>
              </a:ext>
            </a:extLst>
          </p:cNvPr>
          <p:cNvSpPr txBox="1">
            <a:spLocks noChangeArrowheads="1"/>
          </p:cNvSpPr>
          <p:nvPr/>
        </p:nvSpPr>
        <p:spPr bwMode="auto">
          <a:xfrm>
            <a:off x="7501474" y="4092249"/>
            <a:ext cx="22749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pPr>
            <a:r>
              <a:rPr lang="en-GB" dirty="0"/>
              <a:t>Part cost estimator</a:t>
            </a:r>
          </a:p>
        </p:txBody>
      </p:sp>
      <p:grpSp>
        <p:nvGrpSpPr>
          <p:cNvPr id="4" name="Group 3">
            <a:extLst>
              <a:ext uri="{FF2B5EF4-FFF2-40B4-BE49-F238E27FC236}">
                <a16:creationId xmlns:a16="http://schemas.microsoft.com/office/drawing/2014/main" id="{09E9382D-9F68-7335-ED16-41E9825CD7AC}"/>
              </a:ext>
            </a:extLst>
          </p:cNvPr>
          <p:cNvGrpSpPr/>
          <p:nvPr/>
        </p:nvGrpSpPr>
        <p:grpSpPr>
          <a:xfrm>
            <a:off x="6679614" y="4790956"/>
            <a:ext cx="2853185" cy="642955"/>
            <a:chOff x="6679614" y="4790956"/>
            <a:chExt cx="2853185" cy="642955"/>
          </a:xfrm>
        </p:grpSpPr>
        <p:sp>
          <p:nvSpPr>
            <p:cNvPr id="44" name="Rectangle: Rounded Corners 43">
              <a:extLst>
                <a:ext uri="{FF2B5EF4-FFF2-40B4-BE49-F238E27FC236}">
                  <a16:creationId xmlns:a16="http://schemas.microsoft.com/office/drawing/2014/main" id="{084D8EB5-C19F-AC93-734F-74D1741DBC83}"/>
                </a:ext>
              </a:extLst>
            </p:cNvPr>
            <p:cNvSpPr/>
            <p:nvPr/>
          </p:nvSpPr>
          <p:spPr>
            <a:xfrm>
              <a:off x="6679614" y="4807634"/>
              <a:ext cx="637838" cy="6096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60DED472-007B-CF42-314F-131C0B39771D}"/>
                </a:ext>
              </a:extLst>
            </p:cNvPr>
            <p:cNvGrpSpPr/>
            <p:nvPr/>
          </p:nvGrpSpPr>
          <p:grpSpPr>
            <a:xfrm>
              <a:off x="6922333" y="4940984"/>
              <a:ext cx="152400" cy="342900"/>
              <a:chOff x="7315200" y="5524500"/>
              <a:chExt cx="152400" cy="342900"/>
            </a:xfrm>
          </p:grpSpPr>
          <p:sp>
            <p:nvSpPr>
              <p:cNvPr id="48" name="Rectangle: Rounded Corners 47">
                <a:extLst>
                  <a:ext uri="{FF2B5EF4-FFF2-40B4-BE49-F238E27FC236}">
                    <a16:creationId xmlns:a16="http://schemas.microsoft.com/office/drawing/2014/main" id="{302127D9-1DA4-D665-75FA-03DAF9E63E75}"/>
                  </a:ext>
                </a:extLst>
              </p:cNvPr>
              <p:cNvSpPr/>
              <p:nvPr/>
            </p:nvSpPr>
            <p:spPr>
              <a:xfrm>
                <a:off x="7353300" y="5524500"/>
                <a:ext cx="76200" cy="76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35687A3-3F1C-793E-06C9-47F36E1EAEE6}"/>
                  </a:ext>
                </a:extLst>
              </p:cNvPr>
              <p:cNvSpPr/>
              <p:nvPr/>
            </p:nvSpPr>
            <p:spPr>
              <a:xfrm>
                <a:off x="7315200" y="5562600"/>
                <a:ext cx="152400" cy="304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50" name="Group 49">
                <a:extLst>
                  <a:ext uri="{FF2B5EF4-FFF2-40B4-BE49-F238E27FC236}">
                    <a16:creationId xmlns:a16="http://schemas.microsoft.com/office/drawing/2014/main" id="{64CCA499-2B26-271C-2456-062BB6BD8C04}"/>
                  </a:ext>
                </a:extLst>
              </p:cNvPr>
              <p:cNvGrpSpPr/>
              <p:nvPr/>
            </p:nvGrpSpPr>
            <p:grpSpPr>
              <a:xfrm>
                <a:off x="7370027" y="5611322"/>
                <a:ext cx="54827" cy="204568"/>
                <a:chOff x="6269773" y="5515672"/>
                <a:chExt cx="131027" cy="289596"/>
              </a:xfrm>
            </p:grpSpPr>
            <p:cxnSp>
              <p:nvCxnSpPr>
                <p:cNvPr id="51" name="Straight Connector 50">
                  <a:extLst>
                    <a:ext uri="{FF2B5EF4-FFF2-40B4-BE49-F238E27FC236}">
                      <a16:creationId xmlns:a16="http://schemas.microsoft.com/office/drawing/2014/main" id="{437BADDA-2DAE-A257-2D50-FC154F7D76AD}"/>
                    </a:ext>
                  </a:extLst>
                </p:cNvPr>
                <p:cNvCxnSpPr>
                  <a:cxnSpLocks/>
                </p:cNvCxnSpPr>
                <p:nvPr/>
              </p:nvCxnSpPr>
              <p:spPr>
                <a:xfrm flipH="1">
                  <a:off x="6269773" y="5515672"/>
                  <a:ext cx="76200" cy="159434"/>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7E5D9BB-5A44-163B-6DE8-AA38D25F7DF4}"/>
                    </a:ext>
                  </a:extLst>
                </p:cNvPr>
                <p:cNvCxnSpPr>
                  <a:cxnSpLocks/>
                </p:cNvCxnSpPr>
                <p:nvPr/>
              </p:nvCxnSpPr>
              <p:spPr>
                <a:xfrm flipH="1">
                  <a:off x="6324600" y="5645834"/>
                  <a:ext cx="76200" cy="159434"/>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90F9A95-6C2C-D569-DF42-8CFC61AABFB5}"/>
                    </a:ext>
                  </a:extLst>
                </p:cNvPr>
                <p:cNvCxnSpPr>
                  <a:cxnSpLocks/>
                </p:cNvCxnSpPr>
                <p:nvPr/>
              </p:nvCxnSpPr>
              <p:spPr>
                <a:xfrm>
                  <a:off x="6269773" y="5675106"/>
                  <a:ext cx="734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D239E31-6110-38DF-48D4-BFE02056C9A2}"/>
                    </a:ext>
                  </a:extLst>
                </p:cNvPr>
                <p:cNvCxnSpPr>
                  <a:cxnSpLocks/>
                </p:cNvCxnSpPr>
                <p:nvPr/>
              </p:nvCxnSpPr>
              <p:spPr>
                <a:xfrm>
                  <a:off x="6327388" y="5645834"/>
                  <a:ext cx="734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462AC92-D587-1547-18E5-8E60B7C98DC8}"/>
                    </a:ext>
                  </a:extLst>
                </p:cNvPr>
                <p:cNvCxnSpPr/>
                <p:nvPr/>
              </p:nvCxnSpPr>
              <p:spPr>
                <a:xfrm flipV="1">
                  <a:off x="6324600" y="5515672"/>
                  <a:ext cx="18585" cy="130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35B6498-A11A-64CD-EC9F-0243D336C992}"/>
                    </a:ext>
                  </a:extLst>
                </p:cNvPr>
                <p:cNvCxnSpPr/>
                <p:nvPr/>
              </p:nvCxnSpPr>
              <p:spPr>
                <a:xfrm flipV="1">
                  <a:off x="6324600" y="5675106"/>
                  <a:ext cx="18585" cy="130162"/>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46" name="AutoShape 1058">
              <a:extLst>
                <a:ext uri="{FF2B5EF4-FFF2-40B4-BE49-F238E27FC236}">
                  <a16:creationId xmlns:a16="http://schemas.microsoft.com/office/drawing/2014/main" id="{56A25E3C-989D-39BB-56F0-83D535763791}"/>
                </a:ext>
              </a:extLst>
            </p:cNvPr>
            <p:cNvSpPr>
              <a:spLocks noChangeArrowheads="1"/>
            </p:cNvSpPr>
            <p:nvPr/>
          </p:nvSpPr>
          <p:spPr bwMode="auto">
            <a:xfrm>
              <a:off x="6679614" y="4790956"/>
              <a:ext cx="642827" cy="642955"/>
            </a:xfrm>
            <a:prstGeom prst="roundRect">
              <a:avLst>
                <a:gd name="adj" fmla="val 13653"/>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p>
          </p:txBody>
        </p:sp>
        <p:sp>
          <p:nvSpPr>
            <p:cNvPr id="47" name="Text Box 1052">
              <a:extLst>
                <a:ext uri="{FF2B5EF4-FFF2-40B4-BE49-F238E27FC236}">
                  <a16:creationId xmlns:a16="http://schemas.microsoft.com/office/drawing/2014/main" id="{B4D5DC8D-534A-21D9-537C-48EC9950C321}"/>
                </a:ext>
              </a:extLst>
            </p:cNvPr>
            <p:cNvSpPr txBox="1">
              <a:spLocks noChangeArrowheads="1"/>
            </p:cNvSpPr>
            <p:nvPr/>
          </p:nvSpPr>
          <p:spPr bwMode="auto">
            <a:xfrm>
              <a:off x="7501474" y="4927189"/>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pPr>
              <a:r>
                <a:rPr lang="en-GB" dirty="0"/>
                <a:t>Battery Designer</a:t>
              </a:r>
            </a:p>
          </p:txBody>
        </p:sp>
      </p:grpSp>
    </p:spTree>
    <p:extLst>
      <p:ext uri="{BB962C8B-B14F-4D97-AF65-F5344CB8AC3E}">
        <p14:creationId xmlns:p14="http://schemas.microsoft.com/office/powerpoint/2010/main" val="320768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ln w="9525"/>
        </p:spPr>
        <p:txBody>
          <a:bodyPr/>
          <a:lstStyle/>
          <a:p>
            <a:r>
              <a:rPr lang="en-GB" dirty="0">
                <a:latin typeface="+mn-lt"/>
              </a:rPr>
              <a:t>Configuration: Foam – property models</a:t>
            </a:r>
            <a:endParaRPr lang="en-US" dirty="0">
              <a:latin typeface="+mn-lt"/>
            </a:endParaRPr>
          </a:p>
        </p:txBody>
      </p:sp>
      <p:grpSp>
        <p:nvGrpSpPr>
          <p:cNvPr id="2" name="Group 41"/>
          <p:cNvGrpSpPr>
            <a:grpSpLocks/>
          </p:cNvGrpSpPr>
          <p:nvPr/>
        </p:nvGrpSpPr>
        <p:grpSpPr bwMode="auto">
          <a:xfrm>
            <a:off x="1298152" y="3149761"/>
            <a:ext cx="9329738" cy="2371725"/>
            <a:chOff x="102" y="2096"/>
            <a:chExt cx="5877" cy="1494"/>
          </a:xfrm>
        </p:grpSpPr>
        <p:grpSp>
          <p:nvGrpSpPr>
            <p:cNvPr id="10254" name="Group 33"/>
            <p:cNvGrpSpPr>
              <a:grpSpLocks/>
            </p:cNvGrpSpPr>
            <p:nvPr/>
          </p:nvGrpSpPr>
          <p:grpSpPr bwMode="auto">
            <a:xfrm>
              <a:off x="779" y="2096"/>
              <a:ext cx="5200" cy="1494"/>
              <a:chOff x="779" y="2096"/>
              <a:chExt cx="5200" cy="1494"/>
            </a:xfrm>
          </p:grpSpPr>
          <p:pic>
            <p:nvPicPr>
              <p:cNvPr id="10256"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 y="2149"/>
                <a:ext cx="1146" cy="1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5" y="2096"/>
                <a:ext cx="3654" cy="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55" name="Text Box 8"/>
            <p:cNvSpPr txBox="1">
              <a:spLocks noChangeArrowheads="1"/>
            </p:cNvSpPr>
            <p:nvPr/>
          </p:nvSpPr>
          <p:spPr bwMode="auto">
            <a:xfrm>
              <a:off x="102" y="2487"/>
              <a:ext cx="806"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10000"/>
                </a:spcAft>
              </a:pPr>
              <a:r>
                <a:rPr lang="en-GB" dirty="0">
                  <a:solidFill>
                    <a:schemeClr val="accent1"/>
                  </a:solidFill>
                  <a:latin typeface="+mn-lt"/>
                </a:rPr>
                <a:t>Mechanical</a:t>
              </a:r>
            </a:p>
            <a:p>
              <a:pPr>
                <a:spcBef>
                  <a:spcPct val="0"/>
                </a:spcBef>
                <a:spcAft>
                  <a:spcPct val="10000"/>
                </a:spcAft>
              </a:pPr>
              <a:r>
                <a:rPr lang="en-GB" dirty="0">
                  <a:solidFill>
                    <a:schemeClr val="accent1"/>
                  </a:solidFill>
                  <a:latin typeface="+mn-lt"/>
                </a:rPr>
                <a:t>response</a:t>
              </a:r>
            </a:p>
          </p:txBody>
        </p:sp>
      </p:grpSp>
      <p:sp>
        <p:nvSpPr>
          <p:cNvPr id="716825" name="Text Box 25"/>
          <p:cNvSpPr txBox="1">
            <a:spLocks noChangeArrowheads="1"/>
          </p:cNvSpPr>
          <p:nvPr/>
        </p:nvSpPr>
        <p:spPr bwMode="auto">
          <a:xfrm>
            <a:off x="4205612" y="5679710"/>
            <a:ext cx="37535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b="0" dirty="0">
                <a:latin typeface="+mn-lt"/>
              </a:rPr>
              <a:t>Plus </a:t>
            </a:r>
            <a:r>
              <a:rPr lang="en-GB" dirty="0">
                <a:solidFill>
                  <a:schemeClr val="accent1"/>
                </a:solidFill>
                <a:latin typeface="+mn-lt"/>
              </a:rPr>
              <a:t>thermal and electrical properties</a:t>
            </a:r>
          </a:p>
        </p:txBody>
      </p:sp>
      <p:pic>
        <p:nvPicPr>
          <p:cNvPr id="10248"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4611" y="1209666"/>
            <a:ext cx="1257310" cy="193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5944" y="1197981"/>
            <a:ext cx="2750775" cy="1725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CEC1EAA3-C8E6-4AB5-B39E-D0EE30EB391B}"/>
              </a:ext>
            </a:extLst>
          </p:cNvPr>
          <p:cNvSpPr>
            <a:spLocks noGrp="1"/>
          </p:cNvSpPr>
          <p:nvPr>
            <p:ph type="sldNum" sz="quarter" idx="11"/>
          </p:nvPr>
        </p:nvSpPr>
        <p:spPr/>
        <p:txBody>
          <a:bodyPr/>
          <a:lstStyle/>
          <a:p>
            <a:fld id="{F0D23093-2AB0-F74C-B865-1A12A15B650E}" type="slidenum">
              <a:rPr lang="en-US" smtClean="0">
                <a:latin typeface="+mn-lt"/>
              </a:rPr>
              <a:pPr/>
              <a:t>10</a:t>
            </a:fld>
            <a:endParaRPr lang="en-US" dirty="0">
              <a:latin typeface="+mn-lt"/>
            </a:endParaRPr>
          </a:p>
        </p:txBody>
      </p:sp>
    </p:spTree>
    <p:extLst>
      <p:ext uri="{BB962C8B-B14F-4D97-AF65-F5344CB8AC3E}">
        <p14:creationId xmlns:p14="http://schemas.microsoft.com/office/powerpoint/2010/main" val="1629998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6825"/>
                                        </p:tgtEl>
                                        <p:attrNameLst>
                                          <p:attrName>style.visibility</p:attrName>
                                        </p:attrNameLst>
                                      </p:cBhvr>
                                      <p:to>
                                        <p:strVal val="visible"/>
                                      </p:to>
                                    </p:set>
                                    <p:animEffect transition="in" filter="wipe(left)">
                                      <p:cBhvr>
                                        <p:cTn id="12" dur="500"/>
                                        <p:tgtEl>
                                          <p:spTgt spid="716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ln w="9525"/>
        </p:spPr>
        <p:txBody>
          <a:bodyPr/>
          <a:lstStyle/>
          <a:p>
            <a:r>
              <a:rPr lang="en-GB" dirty="0">
                <a:latin typeface="+mn-lt"/>
              </a:rPr>
              <a:t>Configuration: Sandwich panel – property models</a:t>
            </a:r>
            <a:endParaRPr lang="en-US" dirty="0">
              <a:latin typeface="+mn-lt"/>
            </a:endParaRPr>
          </a:p>
        </p:txBody>
      </p:sp>
      <p:pic>
        <p:nvPicPr>
          <p:cNvPr id="112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5544" y="1126235"/>
            <a:ext cx="34750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5"/>
          <p:cNvGrpSpPr>
            <a:grpSpLocks/>
          </p:cNvGrpSpPr>
          <p:nvPr/>
        </p:nvGrpSpPr>
        <p:grpSpPr bwMode="auto">
          <a:xfrm>
            <a:off x="1749425" y="2421510"/>
            <a:ext cx="3940175" cy="3114675"/>
            <a:chOff x="-204" y="1979"/>
            <a:chExt cx="2482" cy="1962"/>
          </a:xfrm>
        </p:grpSpPr>
        <p:pic>
          <p:nvPicPr>
            <p:cNvPr id="1127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 y="1979"/>
              <a:ext cx="1788" cy="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Text Box 10"/>
            <p:cNvSpPr txBox="1">
              <a:spLocks noChangeArrowheads="1"/>
            </p:cNvSpPr>
            <p:nvPr/>
          </p:nvSpPr>
          <p:spPr bwMode="auto">
            <a:xfrm>
              <a:off x="-204" y="2167"/>
              <a:ext cx="66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lgn="r">
                <a:spcBef>
                  <a:spcPts val="0"/>
                </a:spcBef>
                <a:spcAft>
                  <a:spcPts val="0"/>
                </a:spcAft>
              </a:pPr>
              <a:r>
                <a:rPr lang="en-GB" dirty="0">
                  <a:solidFill>
                    <a:schemeClr val="accent1"/>
                  </a:solidFill>
                  <a:latin typeface="+mn-lt"/>
                </a:rPr>
                <a:t>Elastic </a:t>
              </a:r>
            </a:p>
            <a:p>
              <a:pPr algn="r">
                <a:spcBef>
                  <a:spcPts val="0"/>
                </a:spcBef>
                <a:spcAft>
                  <a:spcPts val="0"/>
                </a:spcAft>
              </a:pPr>
              <a:r>
                <a:rPr lang="en-GB" dirty="0">
                  <a:solidFill>
                    <a:schemeClr val="accent1"/>
                  </a:solidFill>
                  <a:latin typeface="+mn-lt"/>
                </a:rPr>
                <a:t>response</a:t>
              </a:r>
            </a:p>
          </p:txBody>
        </p:sp>
      </p:grpSp>
      <p:grpSp>
        <p:nvGrpSpPr>
          <p:cNvPr id="3" name="Group 16"/>
          <p:cNvGrpSpPr>
            <a:grpSpLocks/>
          </p:cNvGrpSpPr>
          <p:nvPr/>
        </p:nvGrpSpPr>
        <p:grpSpPr bwMode="auto">
          <a:xfrm>
            <a:off x="6214778" y="2374902"/>
            <a:ext cx="4159250" cy="3781425"/>
            <a:chOff x="2768" y="1760"/>
            <a:chExt cx="2620" cy="2382"/>
          </a:xfrm>
        </p:grpSpPr>
        <p:pic>
          <p:nvPicPr>
            <p:cNvPr id="11272"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2" y="1760"/>
              <a:ext cx="1746" cy="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 Box 11"/>
            <p:cNvSpPr txBox="1">
              <a:spLocks noChangeArrowheads="1"/>
            </p:cNvSpPr>
            <p:nvPr/>
          </p:nvSpPr>
          <p:spPr bwMode="auto">
            <a:xfrm>
              <a:off x="2768" y="1989"/>
              <a:ext cx="693"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lgn="ctr">
                <a:spcBef>
                  <a:spcPts val="0"/>
                </a:spcBef>
                <a:spcAft>
                  <a:spcPts val="0"/>
                </a:spcAft>
              </a:pPr>
              <a:r>
                <a:rPr lang="en-GB" dirty="0">
                  <a:solidFill>
                    <a:schemeClr val="accent1"/>
                  </a:solidFill>
                  <a:latin typeface="+mn-lt"/>
                </a:rPr>
                <a:t>Collapse</a:t>
              </a:r>
            </a:p>
            <a:p>
              <a:pPr algn="ctr">
                <a:spcBef>
                  <a:spcPts val="0"/>
                </a:spcBef>
                <a:spcAft>
                  <a:spcPts val="0"/>
                </a:spcAft>
              </a:pPr>
              <a:r>
                <a:rPr lang="en-GB" dirty="0">
                  <a:solidFill>
                    <a:schemeClr val="accent1"/>
                  </a:solidFill>
                  <a:latin typeface="+mn-lt"/>
                </a:rPr>
                <a:t> response</a:t>
              </a:r>
            </a:p>
          </p:txBody>
        </p:sp>
      </p:grpSp>
      <p:sp>
        <p:nvSpPr>
          <p:cNvPr id="718865" name="Text Box 17"/>
          <p:cNvSpPr txBox="1">
            <a:spLocks noChangeArrowheads="1"/>
          </p:cNvSpPr>
          <p:nvPr/>
        </p:nvSpPr>
        <p:spPr bwMode="auto">
          <a:xfrm>
            <a:off x="2731549" y="5747268"/>
            <a:ext cx="37471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b="0" dirty="0">
                <a:latin typeface="+mn-lt"/>
              </a:rPr>
              <a:t>Plus </a:t>
            </a:r>
            <a:r>
              <a:rPr lang="en-GB" dirty="0">
                <a:solidFill>
                  <a:schemeClr val="accent1"/>
                </a:solidFill>
                <a:latin typeface="+mn-lt"/>
              </a:rPr>
              <a:t>thermal</a:t>
            </a:r>
            <a:r>
              <a:rPr lang="en-GB" b="0" dirty="0">
                <a:solidFill>
                  <a:schemeClr val="accent1"/>
                </a:solidFill>
                <a:latin typeface="+mn-lt"/>
              </a:rPr>
              <a:t> and </a:t>
            </a:r>
            <a:r>
              <a:rPr lang="en-GB" dirty="0">
                <a:solidFill>
                  <a:schemeClr val="accent1"/>
                </a:solidFill>
                <a:latin typeface="+mn-lt"/>
              </a:rPr>
              <a:t>electrical properties</a:t>
            </a:r>
          </a:p>
        </p:txBody>
      </p:sp>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2057492" y="986119"/>
            <a:ext cx="3836896" cy="1388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a16="http://schemas.microsoft.com/office/drawing/2014/main" id="{010ABC45-8D18-42D8-8D2E-AF843905F5C2}"/>
              </a:ext>
            </a:extLst>
          </p:cNvPr>
          <p:cNvSpPr>
            <a:spLocks noGrp="1"/>
          </p:cNvSpPr>
          <p:nvPr>
            <p:ph type="sldNum" sz="quarter" idx="11"/>
          </p:nvPr>
        </p:nvSpPr>
        <p:spPr/>
        <p:txBody>
          <a:bodyPr/>
          <a:lstStyle/>
          <a:p>
            <a:fld id="{F0D23093-2AB0-F74C-B865-1A12A15B650E}" type="slidenum">
              <a:rPr lang="en-US" smtClean="0">
                <a:latin typeface="+mn-lt"/>
              </a:rPr>
              <a:pPr/>
              <a:t>11</a:t>
            </a:fld>
            <a:endParaRPr lang="en-US" dirty="0">
              <a:latin typeface="+mn-lt"/>
            </a:endParaRPr>
          </a:p>
        </p:txBody>
      </p:sp>
    </p:spTree>
    <p:extLst>
      <p:ext uri="{BB962C8B-B14F-4D97-AF65-F5344CB8AC3E}">
        <p14:creationId xmlns:p14="http://schemas.microsoft.com/office/powerpoint/2010/main" val="3803587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8865"/>
                                        </p:tgtEl>
                                        <p:attrNameLst>
                                          <p:attrName>style.visibility</p:attrName>
                                        </p:attrNameLst>
                                      </p:cBhvr>
                                      <p:to>
                                        <p:strVal val="visible"/>
                                      </p:to>
                                    </p:set>
                                    <p:animEffect transition="in" filter="wipe(left)">
                                      <p:cBhvr>
                                        <p:cTn id="17" dur="500"/>
                                        <p:tgtEl>
                                          <p:spTgt spid="7188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6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ln w="9525"/>
        </p:spPr>
        <p:txBody>
          <a:bodyPr/>
          <a:lstStyle/>
          <a:p>
            <a:r>
              <a:rPr lang="en-GB" dirty="0">
                <a:latin typeface="+mn-lt"/>
              </a:rPr>
              <a:t>Structure of a hybrid synthesizer</a:t>
            </a:r>
          </a:p>
        </p:txBody>
      </p:sp>
      <p:cxnSp>
        <p:nvCxnSpPr>
          <p:cNvPr id="13315" name="Straight Arrow Connector 8"/>
          <p:cNvCxnSpPr>
            <a:cxnSpLocks noChangeShapeType="1"/>
          </p:cNvCxnSpPr>
          <p:nvPr/>
        </p:nvCxnSpPr>
        <p:spPr bwMode="auto">
          <a:xfrm>
            <a:off x="7345363" y="4420981"/>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grpSp>
        <p:nvGrpSpPr>
          <p:cNvPr id="23" name="Group 22"/>
          <p:cNvGrpSpPr>
            <a:grpSpLocks/>
          </p:cNvGrpSpPr>
          <p:nvPr/>
        </p:nvGrpSpPr>
        <p:grpSpPr bwMode="auto">
          <a:xfrm>
            <a:off x="1682752" y="1266619"/>
            <a:ext cx="4498920" cy="4208706"/>
            <a:chOff x="350409" y="1494509"/>
            <a:chExt cx="4499742" cy="4208034"/>
          </a:xfrm>
        </p:grpSpPr>
        <p:sp>
          <p:nvSpPr>
            <p:cNvPr id="2" name="TextBox 1"/>
            <p:cNvSpPr txBox="1"/>
            <p:nvPr/>
          </p:nvSpPr>
          <p:spPr>
            <a:xfrm>
              <a:off x="350409" y="2970648"/>
              <a:ext cx="1703406" cy="1199111"/>
            </a:xfrm>
            <a:prstGeom prst="rect">
              <a:avLst/>
            </a:prstGeom>
            <a:noFill/>
            <a:ln w="28575">
              <a:solidFill>
                <a:srgbClr val="92D050"/>
              </a:solidFill>
            </a:ln>
          </p:spPr>
          <p:txBody>
            <a:bodyPr wrap="none">
              <a:spAutoFit/>
            </a:bodyPr>
            <a:lstStyle/>
            <a:p>
              <a:pPr eaLnBrk="0" hangingPunct="0">
                <a:spcBef>
                  <a:spcPct val="20000"/>
                </a:spcBef>
                <a:spcAft>
                  <a:spcPct val="20000"/>
                </a:spcAft>
                <a:buClr>
                  <a:srgbClr val="009B9B"/>
                </a:buClr>
                <a:buSzPct val="80000"/>
                <a:buFont typeface="Wingdings" pitchFamily="2" charset="2"/>
                <a:buNone/>
                <a:defRPr/>
              </a:pPr>
              <a:r>
                <a:rPr lang="en-GB" dirty="0"/>
                <a:t>     </a:t>
              </a:r>
              <a:r>
                <a:rPr lang="en-GB" sz="1600" dirty="0"/>
                <a:t>Choose:</a:t>
              </a:r>
            </a:p>
            <a:p>
              <a:pPr marL="285750" indent="-196850">
                <a:spcBef>
                  <a:spcPts val="200"/>
                </a:spcBef>
                <a:spcAft>
                  <a:spcPts val="200"/>
                </a:spcAft>
                <a:buClr>
                  <a:srgbClr val="336600"/>
                </a:buClr>
                <a:buSzPct val="105000"/>
                <a:buFont typeface="Arial" pitchFamily="34" charset="0"/>
                <a:buChar char="•"/>
                <a:defRPr/>
              </a:pPr>
              <a:r>
                <a:rPr lang="en-GB" sz="1400" i="1" dirty="0"/>
                <a:t>Configuration</a:t>
              </a:r>
            </a:p>
            <a:p>
              <a:pPr marL="285750" indent="-196850">
                <a:spcBef>
                  <a:spcPts val="200"/>
                </a:spcBef>
                <a:spcAft>
                  <a:spcPts val="200"/>
                </a:spcAft>
                <a:buClr>
                  <a:srgbClr val="336600"/>
                </a:buClr>
                <a:buSzPct val="105000"/>
                <a:buFont typeface="Arial" pitchFamily="34" charset="0"/>
                <a:buChar char="•"/>
                <a:defRPr/>
              </a:pPr>
              <a:r>
                <a:rPr lang="en-GB" sz="1400" i="1" dirty="0"/>
                <a:t>Components</a:t>
              </a:r>
            </a:p>
            <a:p>
              <a:pPr marL="285750" indent="-196850">
                <a:spcBef>
                  <a:spcPts val="200"/>
                </a:spcBef>
                <a:spcAft>
                  <a:spcPts val="200"/>
                </a:spcAft>
                <a:buClr>
                  <a:srgbClr val="336600"/>
                </a:buClr>
                <a:buSzPct val="105000"/>
                <a:buFont typeface="Arial" pitchFamily="34" charset="0"/>
                <a:buChar char="•"/>
                <a:defRPr/>
              </a:pPr>
              <a:r>
                <a:rPr lang="en-GB" sz="1400" i="1" dirty="0"/>
                <a:t>Volume fractions</a:t>
              </a:r>
            </a:p>
          </p:txBody>
        </p:sp>
        <p:sp>
          <p:nvSpPr>
            <p:cNvPr id="6" name="TextBox 5"/>
            <p:cNvSpPr txBox="1"/>
            <p:nvPr/>
          </p:nvSpPr>
          <p:spPr>
            <a:xfrm>
              <a:off x="2936971" y="1494509"/>
              <a:ext cx="1913180" cy="1633520"/>
            </a:xfrm>
            <a:prstGeom prst="rect">
              <a:avLst/>
            </a:prstGeom>
            <a:noFill/>
            <a:ln w="28575">
              <a:solidFill>
                <a:schemeClr val="accent1"/>
              </a:solidFill>
            </a:ln>
          </p:spPr>
          <p:txBody>
            <a:bodyPr wrap="none">
              <a:spAutoFit/>
            </a:bodyPr>
            <a:lstStyle/>
            <a:p>
              <a:pPr algn="ctr">
                <a:spcBef>
                  <a:spcPts val="100"/>
                </a:spcBef>
                <a:spcAft>
                  <a:spcPts val="100"/>
                </a:spcAft>
                <a:defRPr/>
              </a:pPr>
              <a:r>
                <a:rPr lang="en-GB" sz="1500" dirty="0"/>
                <a:t>Models for </a:t>
              </a:r>
            </a:p>
            <a:p>
              <a:pPr algn="ctr">
                <a:spcBef>
                  <a:spcPts val="100"/>
                </a:spcBef>
                <a:spcAft>
                  <a:spcPts val="100"/>
                </a:spcAft>
                <a:defRPr/>
              </a:pPr>
              <a:r>
                <a:rPr lang="en-GB" sz="1500" dirty="0"/>
                <a:t>configuration props.</a:t>
              </a:r>
            </a:p>
            <a:p>
              <a:pPr marL="285750" indent="-196850">
                <a:spcBef>
                  <a:spcPts val="200"/>
                </a:spcBef>
                <a:spcAft>
                  <a:spcPts val="200"/>
                </a:spcAft>
                <a:buClr>
                  <a:schemeClr val="accent4"/>
                </a:buClr>
                <a:buSzPct val="105000"/>
                <a:buFont typeface="Arial" pitchFamily="34" charset="0"/>
                <a:buChar char="•"/>
                <a:defRPr/>
              </a:pPr>
              <a:r>
                <a:rPr lang="en-GB" sz="1400" i="1" dirty="0"/>
                <a:t>Moduli</a:t>
              </a:r>
            </a:p>
            <a:p>
              <a:pPr marL="285750" indent="-196850">
                <a:spcBef>
                  <a:spcPts val="200"/>
                </a:spcBef>
                <a:spcAft>
                  <a:spcPts val="200"/>
                </a:spcAft>
                <a:buClr>
                  <a:schemeClr val="accent4"/>
                </a:buClr>
                <a:buSzPct val="105000"/>
                <a:buFont typeface="Arial" pitchFamily="34" charset="0"/>
                <a:buChar char="•"/>
                <a:defRPr/>
              </a:pPr>
              <a:r>
                <a:rPr lang="en-GB" sz="1400" i="1" dirty="0"/>
                <a:t>Strength</a:t>
              </a:r>
            </a:p>
            <a:p>
              <a:pPr marL="285750" indent="-196850">
                <a:spcBef>
                  <a:spcPts val="200"/>
                </a:spcBef>
                <a:spcAft>
                  <a:spcPts val="200"/>
                </a:spcAft>
                <a:buClr>
                  <a:schemeClr val="accent4"/>
                </a:buClr>
                <a:buSzPct val="105000"/>
                <a:buFont typeface="Arial" pitchFamily="34" charset="0"/>
                <a:buChar char="•"/>
                <a:defRPr/>
              </a:pPr>
              <a:r>
                <a:rPr lang="en-GB" sz="1400" i="1" dirty="0"/>
                <a:t>Thermal props</a:t>
              </a:r>
            </a:p>
            <a:p>
              <a:pPr marL="285750" indent="-196850">
                <a:spcBef>
                  <a:spcPts val="200"/>
                </a:spcBef>
                <a:spcAft>
                  <a:spcPts val="200"/>
                </a:spcAft>
                <a:buClr>
                  <a:schemeClr val="accent4"/>
                </a:buClr>
                <a:buSzPct val="105000"/>
                <a:buFont typeface="Arial" pitchFamily="34" charset="0"/>
                <a:buChar char="•"/>
                <a:defRPr/>
              </a:pPr>
              <a:r>
                <a:rPr lang="en-GB" sz="1400" i="1" dirty="0"/>
                <a:t>Electrical props</a:t>
              </a:r>
            </a:p>
          </p:txBody>
        </p:sp>
        <p:sp>
          <p:nvSpPr>
            <p:cNvPr id="7" name="TextBox 6"/>
            <p:cNvSpPr txBox="1"/>
            <p:nvPr/>
          </p:nvSpPr>
          <p:spPr>
            <a:xfrm>
              <a:off x="2878829" y="4069023"/>
              <a:ext cx="1938962" cy="1633520"/>
            </a:xfrm>
            <a:prstGeom prst="rect">
              <a:avLst/>
            </a:prstGeom>
            <a:noFill/>
            <a:ln w="28575">
              <a:solidFill>
                <a:schemeClr val="accent1"/>
              </a:solidFill>
            </a:ln>
          </p:spPr>
          <p:txBody>
            <a:bodyPr wrap="none">
              <a:spAutoFit/>
            </a:bodyPr>
            <a:lstStyle/>
            <a:p>
              <a:pPr algn="ctr">
                <a:spcBef>
                  <a:spcPts val="100"/>
                </a:spcBef>
                <a:spcAft>
                  <a:spcPts val="100"/>
                </a:spcAft>
                <a:defRPr/>
              </a:pPr>
              <a:r>
                <a:rPr lang="en-GB" sz="1500" dirty="0"/>
                <a:t>Data for </a:t>
              </a:r>
            </a:p>
            <a:p>
              <a:pPr algn="ctr">
                <a:spcBef>
                  <a:spcPts val="100"/>
                </a:spcBef>
                <a:spcAft>
                  <a:spcPts val="100"/>
                </a:spcAft>
                <a:defRPr/>
              </a:pPr>
              <a:r>
                <a:rPr lang="en-GB" sz="1500" dirty="0"/>
                <a:t>  component props.  </a:t>
              </a:r>
            </a:p>
            <a:p>
              <a:pPr marL="285750" indent="-196850">
                <a:spcBef>
                  <a:spcPts val="200"/>
                </a:spcBef>
                <a:spcAft>
                  <a:spcPts val="200"/>
                </a:spcAft>
                <a:buClr>
                  <a:schemeClr val="accent4"/>
                </a:buClr>
                <a:buSzPct val="105000"/>
                <a:buFont typeface="Arial" pitchFamily="34" charset="0"/>
                <a:buChar char="•"/>
                <a:defRPr/>
              </a:pPr>
              <a:r>
                <a:rPr lang="en-GB" sz="1400" i="1" dirty="0"/>
                <a:t>Moduli</a:t>
              </a:r>
            </a:p>
            <a:p>
              <a:pPr marL="285750" indent="-196850">
                <a:spcBef>
                  <a:spcPts val="200"/>
                </a:spcBef>
                <a:spcAft>
                  <a:spcPts val="200"/>
                </a:spcAft>
                <a:buClr>
                  <a:schemeClr val="accent4"/>
                </a:buClr>
                <a:buSzPct val="105000"/>
                <a:buFont typeface="Arial" pitchFamily="34" charset="0"/>
                <a:buChar char="•"/>
                <a:defRPr/>
              </a:pPr>
              <a:r>
                <a:rPr lang="en-GB" sz="1400" i="1" dirty="0"/>
                <a:t>Strength</a:t>
              </a:r>
            </a:p>
            <a:p>
              <a:pPr marL="285750" indent="-196850">
                <a:spcBef>
                  <a:spcPts val="200"/>
                </a:spcBef>
                <a:spcAft>
                  <a:spcPts val="200"/>
                </a:spcAft>
                <a:buClr>
                  <a:schemeClr val="accent4"/>
                </a:buClr>
                <a:buSzPct val="105000"/>
                <a:buFont typeface="Arial" pitchFamily="34" charset="0"/>
                <a:buChar char="•"/>
                <a:defRPr/>
              </a:pPr>
              <a:r>
                <a:rPr lang="en-GB" sz="1400" i="1" dirty="0"/>
                <a:t>Thermal props</a:t>
              </a:r>
            </a:p>
            <a:p>
              <a:pPr marL="285750" indent="-196850">
                <a:spcBef>
                  <a:spcPts val="200"/>
                </a:spcBef>
                <a:spcAft>
                  <a:spcPts val="200"/>
                </a:spcAft>
                <a:buClr>
                  <a:schemeClr val="accent4"/>
                </a:buClr>
                <a:buSzPct val="105000"/>
                <a:buFont typeface="Arial" pitchFamily="34" charset="0"/>
                <a:buChar char="•"/>
                <a:defRPr/>
              </a:pPr>
              <a:r>
                <a:rPr lang="en-GB" sz="1400" i="1" dirty="0"/>
                <a:t>Electrical props</a:t>
              </a:r>
            </a:p>
          </p:txBody>
        </p:sp>
        <p:cxnSp>
          <p:nvCxnSpPr>
            <p:cNvPr id="4" name="Straight Arrow Connector 3"/>
            <p:cNvCxnSpPr/>
            <p:nvPr/>
          </p:nvCxnSpPr>
          <p:spPr bwMode="auto">
            <a:xfrm flipV="1">
              <a:off x="1984244" y="2375430"/>
              <a:ext cx="570017" cy="482523"/>
            </a:xfrm>
            <a:prstGeom prst="straightConnector1">
              <a:avLst/>
            </a:prstGeom>
            <a:ln w="38100">
              <a:solidFill>
                <a:schemeClr val="accent1"/>
              </a:solidFill>
              <a:headEnd type="none" w="med" len="med"/>
              <a:tailEnd type="triangle" w="med" len="lg"/>
            </a:ln>
            <a:effectLst/>
          </p:spPr>
          <p:style>
            <a:lnRef idx="3">
              <a:schemeClr val="accent6"/>
            </a:lnRef>
            <a:fillRef idx="0">
              <a:schemeClr val="accent6"/>
            </a:fillRef>
            <a:effectRef idx="2">
              <a:schemeClr val="accent6"/>
            </a:effectRef>
            <a:fontRef idx="minor">
              <a:schemeClr val="tx1"/>
            </a:fontRef>
          </p:style>
        </p:cxnSp>
        <p:cxnSp>
          <p:nvCxnSpPr>
            <p:cNvPr id="15" name="Straight Arrow Connector 14"/>
            <p:cNvCxnSpPr>
              <a:cxnSpLocks/>
            </p:cNvCxnSpPr>
            <p:nvPr/>
          </p:nvCxnSpPr>
          <p:spPr bwMode="auto">
            <a:xfrm>
              <a:off x="2092214" y="4318220"/>
              <a:ext cx="462047" cy="330147"/>
            </a:xfrm>
            <a:prstGeom prst="straightConnector1">
              <a:avLst/>
            </a:prstGeom>
            <a:ln w="38100">
              <a:solidFill>
                <a:schemeClr val="accent1"/>
              </a:solidFill>
              <a:headEnd type="none" w="med" len="med"/>
              <a:tailEnd type="triangle" w="med" len="lg"/>
            </a:ln>
            <a:effectLst/>
          </p:spPr>
          <p:style>
            <a:lnRef idx="3">
              <a:schemeClr val="accent6"/>
            </a:lnRef>
            <a:fillRef idx="0">
              <a:schemeClr val="accent6"/>
            </a:fillRef>
            <a:effectRef idx="2">
              <a:schemeClr val="accent6"/>
            </a:effectRef>
            <a:fontRef idx="minor">
              <a:schemeClr val="tx1"/>
            </a:fontRef>
          </p:style>
        </p:cxnSp>
      </p:grpSp>
      <p:grpSp>
        <p:nvGrpSpPr>
          <p:cNvPr id="27" name="Group 26"/>
          <p:cNvGrpSpPr>
            <a:grpSpLocks/>
          </p:cNvGrpSpPr>
          <p:nvPr/>
        </p:nvGrpSpPr>
        <p:grpSpPr bwMode="auto">
          <a:xfrm>
            <a:off x="7542213" y="3841545"/>
            <a:ext cx="3341688" cy="1633781"/>
            <a:chOff x="6044758" y="4068518"/>
            <a:chExt cx="3341941" cy="1634025"/>
          </a:xfrm>
        </p:grpSpPr>
        <p:cxnSp>
          <p:nvCxnSpPr>
            <p:cNvPr id="17" name="Straight Arrow Connector 16"/>
            <p:cNvCxnSpPr/>
            <p:nvPr/>
          </p:nvCxnSpPr>
          <p:spPr bwMode="auto">
            <a:xfrm>
              <a:off x="6044758" y="4076456"/>
              <a:ext cx="571543" cy="482672"/>
            </a:xfrm>
            <a:prstGeom prst="straightConnector1">
              <a:avLst/>
            </a:prstGeom>
            <a:ln w="38100">
              <a:solidFill>
                <a:schemeClr val="accent1"/>
              </a:solidFill>
              <a:headEnd type="none" w="med" len="med"/>
              <a:tailEnd type="triangle" w="med" len="lg"/>
            </a:ln>
            <a:effectLst/>
          </p:spPr>
          <p:style>
            <a:lnRef idx="3">
              <a:schemeClr val="accent6"/>
            </a:lnRef>
            <a:fillRef idx="0">
              <a:schemeClr val="accent6"/>
            </a:fillRef>
            <a:effectRef idx="2">
              <a:schemeClr val="accent6"/>
            </a:effectRef>
            <a:fontRef idx="minor">
              <a:schemeClr val="tx1"/>
            </a:fontRef>
          </p:style>
        </p:cxnSp>
        <p:sp>
          <p:nvSpPr>
            <p:cNvPr id="18" name="TextBox 17"/>
            <p:cNvSpPr txBox="1"/>
            <p:nvPr/>
          </p:nvSpPr>
          <p:spPr>
            <a:xfrm>
              <a:off x="6770301" y="4068518"/>
              <a:ext cx="2616398" cy="1634025"/>
            </a:xfrm>
            <a:prstGeom prst="rect">
              <a:avLst/>
            </a:prstGeom>
            <a:noFill/>
            <a:ln w="28575">
              <a:solidFill>
                <a:schemeClr val="accent1"/>
              </a:solidFill>
            </a:ln>
          </p:spPr>
          <p:txBody>
            <a:bodyPr>
              <a:spAutoFit/>
            </a:bodyPr>
            <a:lstStyle/>
            <a:p>
              <a:pPr algn="ctr">
                <a:spcBef>
                  <a:spcPts val="100"/>
                </a:spcBef>
                <a:spcAft>
                  <a:spcPts val="100"/>
                </a:spcAft>
                <a:defRPr/>
              </a:pPr>
              <a:r>
                <a:rPr lang="en-GB" sz="1500" dirty="0"/>
                <a:t> Data sheet  for </a:t>
              </a:r>
            </a:p>
            <a:p>
              <a:pPr algn="ctr">
                <a:spcBef>
                  <a:spcPts val="100"/>
                </a:spcBef>
                <a:spcAft>
                  <a:spcPts val="100"/>
                </a:spcAft>
                <a:defRPr/>
              </a:pPr>
              <a:r>
                <a:rPr lang="en-GB" sz="1500" dirty="0"/>
                <a:t>proposed hybrid   </a:t>
              </a:r>
            </a:p>
            <a:p>
              <a:pPr marL="285750" indent="-196850">
                <a:spcBef>
                  <a:spcPts val="200"/>
                </a:spcBef>
                <a:spcAft>
                  <a:spcPts val="200"/>
                </a:spcAft>
                <a:buClr>
                  <a:schemeClr val="accent4"/>
                </a:buClr>
                <a:buSzPct val="105000"/>
                <a:buFont typeface="Arial" pitchFamily="34" charset="0"/>
                <a:buChar char="•"/>
                <a:defRPr/>
              </a:pPr>
              <a:r>
                <a:rPr lang="en-GB" sz="1400" i="1" dirty="0"/>
                <a:t>Moduli</a:t>
              </a:r>
            </a:p>
            <a:p>
              <a:pPr marL="285750" indent="-196850">
                <a:spcBef>
                  <a:spcPts val="200"/>
                </a:spcBef>
                <a:spcAft>
                  <a:spcPts val="200"/>
                </a:spcAft>
                <a:buClr>
                  <a:schemeClr val="accent4"/>
                </a:buClr>
                <a:buSzPct val="105000"/>
                <a:buFont typeface="Arial" pitchFamily="34" charset="0"/>
                <a:buChar char="•"/>
                <a:defRPr/>
              </a:pPr>
              <a:r>
                <a:rPr lang="en-GB" sz="1400" i="1" dirty="0"/>
                <a:t>Strength</a:t>
              </a:r>
            </a:p>
            <a:p>
              <a:pPr marL="285750" indent="-196850">
                <a:spcBef>
                  <a:spcPts val="200"/>
                </a:spcBef>
                <a:spcAft>
                  <a:spcPts val="200"/>
                </a:spcAft>
                <a:buClr>
                  <a:schemeClr val="accent4"/>
                </a:buClr>
                <a:buSzPct val="105000"/>
                <a:buFont typeface="Arial" pitchFamily="34" charset="0"/>
                <a:buChar char="•"/>
                <a:defRPr/>
              </a:pPr>
              <a:r>
                <a:rPr lang="en-GB" sz="1400" i="1" dirty="0"/>
                <a:t>Thermal props</a:t>
              </a:r>
            </a:p>
            <a:p>
              <a:pPr marL="285750" indent="-196850">
                <a:spcBef>
                  <a:spcPts val="200"/>
                </a:spcBef>
                <a:spcAft>
                  <a:spcPts val="200"/>
                </a:spcAft>
                <a:buClr>
                  <a:schemeClr val="accent4"/>
                </a:buClr>
                <a:buSzPct val="105000"/>
                <a:buFont typeface="Arial" pitchFamily="34" charset="0"/>
                <a:buChar char="•"/>
                <a:defRPr/>
              </a:pPr>
              <a:r>
                <a:rPr lang="en-GB" sz="1400" i="1" dirty="0"/>
                <a:t>Electrical props</a:t>
              </a:r>
            </a:p>
          </p:txBody>
        </p:sp>
      </p:grpSp>
      <p:grpSp>
        <p:nvGrpSpPr>
          <p:cNvPr id="24" name="Group 23"/>
          <p:cNvGrpSpPr>
            <a:grpSpLocks/>
          </p:cNvGrpSpPr>
          <p:nvPr/>
        </p:nvGrpSpPr>
        <p:grpSpPr bwMode="auto">
          <a:xfrm>
            <a:off x="6112930" y="2501694"/>
            <a:ext cx="1752082" cy="1758950"/>
            <a:chOff x="4781382" y="2729311"/>
            <a:chExt cx="1752055" cy="1758307"/>
          </a:xfrm>
        </p:grpSpPr>
        <p:sp>
          <p:nvSpPr>
            <p:cNvPr id="13328" name="TextBox 7"/>
            <p:cNvSpPr txBox="1">
              <a:spLocks noChangeArrowheads="1"/>
            </p:cNvSpPr>
            <p:nvPr/>
          </p:nvSpPr>
          <p:spPr bwMode="auto">
            <a:xfrm>
              <a:off x="4781382" y="3307858"/>
              <a:ext cx="1752055" cy="57943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lgn="ctr">
                <a:spcBef>
                  <a:spcPts val="100"/>
                </a:spcBef>
                <a:spcAft>
                  <a:spcPts val="100"/>
                </a:spcAft>
              </a:pPr>
              <a:r>
                <a:rPr lang="en-GB" sz="1500" dirty="0">
                  <a:latin typeface="+mn-lt"/>
                </a:rPr>
                <a:t>Calculate hybrid </a:t>
              </a:r>
            </a:p>
            <a:p>
              <a:pPr algn="ctr">
                <a:spcBef>
                  <a:spcPts val="100"/>
                </a:spcBef>
                <a:spcAft>
                  <a:spcPts val="100"/>
                </a:spcAft>
              </a:pPr>
              <a:r>
                <a:rPr lang="en-GB" sz="1500" dirty="0">
                  <a:latin typeface="+mn-lt"/>
                </a:rPr>
                <a:t>properties and scan</a:t>
              </a:r>
            </a:p>
          </p:txBody>
        </p:sp>
        <p:cxnSp>
          <p:nvCxnSpPr>
            <p:cNvPr id="19" name="Straight Arrow Connector 18"/>
            <p:cNvCxnSpPr/>
            <p:nvPr/>
          </p:nvCxnSpPr>
          <p:spPr bwMode="auto">
            <a:xfrm flipV="1">
              <a:off x="4983527" y="4005194"/>
              <a:ext cx="571491" cy="482424"/>
            </a:xfrm>
            <a:prstGeom prst="straightConnector1">
              <a:avLst/>
            </a:prstGeom>
            <a:ln w="38100">
              <a:solidFill>
                <a:schemeClr val="accent1"/>
              </a:solidFill>
              <a:headEnd type="none" w="med" len="med"/>
              <a:tailEnd type="triangle" w="med" len="lg"/>
            </a:ln>
            <a:effectLst/>
          </p:spPr>
          <p:style>
            <a:lnRef idx="3">
              <a:schemeClr val="accent6"/>
            </a:lnRef>
            <a:fillRef idx="0">
              <a:schemeClr val="accent6"/>
            </a:fillRef>
            <a:effectRef idx="2">
              <a:schemeClr val="accent6"/>
            </a:effectRef>
            <a:fontRef idx="minor">
              <a:schemeClr val="tx1"/>
            </a:fontRef>
          </p:style>
        </p:cxnSp>
        <p:cxnSp>
          <p:nvCxnSpPr>
            <p:cNvPr id="20" name="Straight Arrow Connector 19"/>
            <p:cNvCxnSpPr/>
            <p:nvPr/>
          </p:nvCxnSpPr>
          <p:spPr bwMode="auto">
            <a:xfrm>
              <a:off x="5032738" y="2729311"/>
              <a:ext cx="571491" cy="482424"/>
            </a:xfrm>
            <a:prstGeom prst="straightConnector1">
              <a:avLst/>
            </a:prstGeom>
            <a:ln w="38100">
              <a:solidFill>
                <a:schemeClr val="accent1"/>
              </a:solidFill>
              <a:headEnd type="none" w="med" len="med"/>
              <a:tailEnd type="triangle" w="med" len="lg"/>
            </a:ln>
            <a:effectLst/>
          </p:spPr>
          <p:style>
            <a:lnRef idx="3">
              <a:schemeClr val="accent6"/>
            </a:lnRef>
            <a:fillRef idx="0">
              <a:schemeClr val="accent6"/>
            </a:fillRef>
            <a:effectRef idx="2">
              <a:schemeClr val="accent6"/>
            </a:effectRef>
            <a:fontRef idx="minor">
              <a:schemeClr val="tx1"/>
            </a:fontRef>
          </p:style>
        </p:cxnSp>
      </p:grpSp>
      <p:grpSp>
        <p:nvGrpSpPr>
          <p:cNvPr id="26" name="Group 25"/>
          <p:cNvGrpSpPr>
            <a:grpSpLocks/>
          </p:cNvGrpSpPr>
          <p:nvPr/>
        </p:nvGrpSpPr>
        <p:grpSpPr bwMode="auto">
          <a:xfrm>
            <a:off x="7648577" y="1345995"/>
            <a:ext cx="3235325" cy="1920240"/>
            <a:chOff x="6152242" y="1573022"/>
            <a:chExt cx="3234457" cy="1920625"/>
          </a:xfrm>
        </p:grpSpPr>
        <p:cxnSp>
          <p:nvCxnSpPr>
            <p:cNvPr id="16" name="Straight Arrow Connector 15"/>
            <p:cNvCxnSpPr/>
            <p:nvPr/>
          </p:nvCxnSpPr>
          <p:spPr bwMode="auto">
            <a:xfrm flipV="1">
              <a:off x="6152242" y="2695609"/>
              <a:ext cx="571347" cy="482697"/>
            </a:xfrm>
            <a:prstGeom prst="straightConnector1">
              <a:avLst/>
            </a:prstGeom>
            <a:ln w="38100">
              <a:solidFill>
                <a:schemeClr val="accent1"/>
              </a:solidFill>
              <a:headEnd type="none" w="med" len="med"/>
              <a:tailEnd type="triangle" w="med" len="lg"/>
            </a:ln>
            <a:effectLst/>
          </p:spPr>
          <p:style>
            <a:lnRef idx="3">
              <a:schemeClr val="accent6"/>
            </a:lnRef>
            <a:fillRef idx="0">
              <a:schemeClr val="accent6"/>
            </a:fillRef>
            <a:effectRef idx="2">
              <a:schemeClr val="accent6"/>
            </a:effectRef>
            <a:fontRef idx="minor">
              <a:schemeClr val="tx1"/>
            </a:fontRef>
          </p:style>
        </p:cxnSp>
        <p:grpSp>
          <p:nvGrpSpPr>
            <p:cNvPr id="13325" name="Group 20"/>
            <p:cNvGrpSpPr>
              <a:grpSpLocks/>
            </p:cNvGrpSpPr>
            <p:nvPr/>
          </p:nvGrpSpPr>
          <p:grpSpPr bwMode="auto">
            <a:xfrm>
              <a:off x="6796278" y="1573022"/>
              <a:ext cx="2590421" cy="1920625"/>
              <a:chOff x="7215378" y="1573022"/>
              <a:chExt cx="2590421" cy="1920625"/>
            </a:xfrm>
          </p:grpSpPr>
          <p:sp>
            <p:nvSpPr>
              <p:cNvPr id="13326" name="TextBox 12"/>
              <p:cNvSpPr txBox="1">
                <a:spLocks noChangeArrowheads="1"/>
              </p:cNvSpPr>
              <p:nvPr/>
            </p:nvSpPr>
            <p:spPr bwMode="auto">
              <a:xfrm>
                <a:off x="7215378" y="1573022"/>
                <a:ext cx="2590421" cy="192062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pic>
            <p:nvPicPr>
              <p:cNvPr id="1332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4955" y="1620950"/>
                <a:ext cx="2331269" cy="1800000"/>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2" name="Group 21"/>
          <p:cNvGrpSpPr>
            <a:grpSpLocks/>
          </p:cNvGrpSpPr>
          <p:nvPr/>
        </p:nvGrpSpPr>
        <p:grpSpPr bwMode="auto">
          <a:xfrm>
            <a:off x="1682752" y="2357147"/>
            <a:ext cx="1703095" cy="1585345"/>
            <a:chOff x="342900" y="4488849"/>
            <a:chExt cx="1702716" cy="1586079"/>
          </a:xfrm>
        </p:grpSpPr>
        <p:sp>
          <p:nvSpPr>
            <p:cNvPr id="13322" name="Rectangle 3"/>
            <p:cNvSpPr>
              <a:spLocks noChangeArrowheads="1"/>
            </p:cNvSpPr>
            <p:nvPr/>
          </p:nvSpPr>
          <p:spPr bwMode="auto">
            <a:xfrm>
              <a:off x="432788" y="4488849"/>
              <a:ext cx="1523796" cy="36950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dirty="0">
                  <a:solidFill>
                    <a:schemeClr val="accent4"/>
                  </a:solidFill>
                  <a:latin typeface="+mn-lt"/>
                </a:rPr>
                <a:t>User interface</a:t>
              </a:r>
            </a:p>
          </p:txBody>
        </p:sp>
        <p:sp>
          <p:nvSpPr>
            <p:cNvPr id="28" name="TextBox 27"/>
            <p:cNvSpPr txBox="1"/>
            <p:nvPr/>
          </p:nvSpPr>
          <p:spPr>
            <a:xfrm>
              <a:off x="342900" y="4875070"/>
              <a:ext cx="1702716" cy="1199858"/>
            </a:xfrm>
            <a:prstGeom prst="rect">
              <a:avLst/>
            </a:prstGeom>
            <a:noFill/>
            <a:ln w="28575">
              <a:solidFill>
                <a:schemeClr val="accent1"/>
              </a:solidFill>
            </a:ln>
          </p:spPr>
          <p:txBody>
            <a:bodyPr wrap="none">
              <a:spAutoFit/>
            </a:bodyPr>
            <a:lstStyle/>
            <a:p>
              <a:pPr eaLnBrk="0" hangingPunct="0">
                <a:spcBef>
                  <a:spcPct val="20000"/>
                </a:spcBef>
                <a:spcAft>
                  <a:spcPct val="20000"/>
                </a:spcAft>
                <a:buClr>
                  <a:srgbClr val="009B9B"/>
                </a:buClr>
                <a:buSzPct val="80000"/>
                <a:buFont typeface="Wingdings" pitchFamily="2" charset="2"/>
                <a:buNone/>
                <a:defRPr/>
              </a:pPr>
              <a:r>
                <a:rPr lang="en-GB" dirty="0"/>
                <a:t>     </a:t>
              </a:r>
              <a:r>
                <a:rPr lang="en-GB" sz="1600" dirty="0"/>
                <a:t>Choose:</a:t>
              </a:r>
            </a:p>
            <a:p>
              <a:pPr marL="285750" indent="-196850">
                <a:spcBef>
                  <a:spcPts val="200"/>
                </a:spcBef>
                <a:spcAft>
                  <a:spcPts val="200"/>
                </a:spcAft>
                <a:buClr>
                  <a:schemeClr val="accent4"/>
                </a:buClr>
                <a:buSzPct val="105000"/>
                <a:buFont typeface="Arial" pitchFamily="34" charset="0"/>
                <a:buChar char="•"/>
                <a:defRPr/>
              </a:pPr>
              <a:r>
                <a:rPr lang="en-GB" sz="1400" i="1" dirty="0"/>
                <a:t>Configuration</a:t>
              </a:r>
            </a:p>
            <a:p>
              <a:pPr marL="285750" indent="-196850">
                <a:spcBef>
                  <a:spcPts val="200"/>
                </a:spcBef>
                <a:spcAft>
                  <a:spcPts val="200"/>
                </a:spcAft>
                <a:buClr>
                  <a:schemeClr val="accent4"/>
                </a:buClr>
                <a:buSzPct val="105000"/>
                <a:buFont typeface="Arial" pitchFamily="34" charset="0"/>
                <a:buChar char="•"/>
                <a:defRPr/>
              </a:pPr>
              <a:r>
                <a:rPr lang="en-GB" sz="1400" i="1" dirty="0"/>
                <a:t>Components</a:t>
              </a:r>
            </a:p>
            <a:p>
              <a:pPr marL="285750" indent="-196850">
                <a:spcBef>
                  <a:spcPts val="200"/>
                </a:spcBef>
                <a:spcAft>
                  <a:spcPts val="200"/>
                </a:spcAft>
                <a:buClr>
                  <a:schemeClr val="accent4"/>
                </a:buClr>
                <a:buSzPct val="105000"/>
                <a:buFont typeface="Arial" pitchFamily="34" charset="0"/>
                <a:buChar char="•"/>
                <a:defRPr/>
              </a:pPr>
              <a:r>
                <a:rPr lang="en-GB" sz="1400" i="1" dirty="0"/>
                <a:t>Volume fractions</a:t>
              </a:r>
            </a:p>
          </p:txBody>
        </p:sp>
      </p:grpSp>
      <p:sp>
        <p:nvSpPr>
          <p:cNvPr id="3" name="Rounded Rectangle 2"/>
          <p:cNvSpPr/>
          <p:nvPr/>
        </p:nvSpPr>
        <p:spPr bwMode="auto">
          <a:xfrm>
            <a:off x="3886200" y="903080"/>
            <a:ext cx="7195999" cy="5120069"/>
          </a:xfrm>
          <a:prstGeom prst="roundRect">
            <a:avLst>
              <a:gd name="adj" fmla="val 3472"/>
            </a:avLst>
          </a:prstGeom>
          <a:noFill/>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wrap="square">
            <a:spAutoFit/>
          </a:bodyPr>
          <a:lstStyle/>
          <a:p>
            <a:pPr eaLnBrk="0" hangingPunct="0">
              <a:spcBef>
                <a:spcPct val="20000"/>
              </a:spcBef>
              <a:spcAft>
                <a:spcPct val="20000"/>
              </a:spcAft>
              <a:buClr>
                <a:srgbClr val="009B9B"/>
              </a:buClr>
              <a:buSzPct val="80000"/>
              <a:buFont typeface="Wingdings" pitchFamily="2" charset="2"/>
              <a:buNone/>
              <a:defRPr/>
            </a:pPr>
            <a:endParaRPr lang="en-GB" dirty="0">
              <a:solidFill>
                <a:schemeClr val="tx1"/>
              </a:solidFill>
            </a:endParaRPr>
          </a:p>
          <a:p>
            <a:pPr eaLnBrk="0" hangingPunct="0">
              <a:spcBef>
                <a:spcPct val="20000"/>
              </a:spcBef>
              <a:spcAft>
                <a:spcPct val="20000"/>
              </a:spcAft>
              <a:buClr>
                <a:srgbClr val="009B9B"/>
              </a:buClr>
              <a:buSzPct val="80000"/>
              <a:buFont typeface="Wingdings" pitchFamily="2" charset="2"/>
              <a:buNone/>
              <a:defRPr/>
            </a:pPr>
            <a:endParaRPr lang="en-GB" dirty="0">
              <a:solidFill>
                <a:schemeClr val="tx1"/>
              </a:solidFill>
            </a:endParaRPr>
          </a:p>
          <a:p>
            <a:pPr eaLnBrk="0" hangingPunct="0">
              <a:spcBef>
                <a:spcPct val="20000"/>
              </a:spcBef>
              <a:spcAft>
                <a:spcPct val="20000"/>
              </a:spcAft>
              <a:buClr>
                <a:srgbClr val="009B9B"/>
              </a:buClr>
              <a:buSzPct val="80000"/>
              <a:buFont typeface="Wingdings" pitchFamily="2" charset="2"/>
              <a:buNone/>
              <a:defRPr/>
            </a:pPr>
            <a:endParaRPr lang="en-GB" dirty="0">
              <a:solidFill>
                <a:schemeClr val="tx1"/>
              </a:solidFill>
            </a:endParaRPr>
          </a:p>
          <a:p>
            <a:pPr eaLnBrk="0" hangingPunct="0">
              <a:spcBef>
                <a:spcPct val="20000"/>
              </a:spcBef>
              <a:spcAft>
                <a:spcPct val="20000"/>
              </a:spcAft>
              <a:buClr>
                <a:srgbClr val="009B9B"/>
              </a:buClr>
              <a:buSzPct val="80000"/>
              <a:buFont typeface="Wingdings" pitchFamily="2" charset="2"/>
              <a:buNone/>
              <a:defRPr/>
            </a:pPr>
            <a:endParaRPr lang="en-GB" dirty="0">
              <a:solidFill>
                <a:schemeClr val="tx1"/>
              </a:solidFill>
            </a:endParaRPr>
          </a:p>
          <a:p>
            <a:pPr eaLnBrk="0" hangingPunct="0">
              <a:spcBef>
                <a:spcPct val="20000"/>
              </a:spcBef>
              <a:spcAft>
                <a:spcPct val="20000"/>
              </a:spcAft>
              <a:buClr>
                <a:srgbClr val="009B9B"/>
              </a:buClr>
              <a:buSzPct val="80000"/>
              <a:buFont typeface="Wingdings" pitchFamily="2" charset="2"/>
              <a:buNone/>
              <a:defRPr/>
            </a:pPr>
            <a:endParaRPr lang="en-GB" dirty="0">
              <a:solidFill>
                <a:schemeClr val="tx1"/>
              </a:solidFill>
            </a:endParaRPr>
          </a:p>
          <a:p>
            <a:pPr eaLnBrk="0" hangingPunct="0">
              <a:spcBef>
                <a:spcPct val="20000"/>
              </a:spcBef>
              <a:spcAft>
                <a:spcPct val="20000"/>
              </a:spcAft>
              <a:buClr>
                <a:srgbClr val="009B9B"/>
              </a:buClr>
              <a:buSzPct val="80000"/>
              <a:buFont typeface="Wingdings" pitchFamily="2" charset="2"/>
              <a:buNone/>
              <a:defRPr/>
            </a:pPr>
            <a:endParaRPr lang="en-GB" dirty="0">
              <a:solidFill>
                <a:schemeClr val="tx1"/>
              </a:solidFill>
            </a:endParaRPr>
          </a:p>
          <a:p>
            <a:pPr eaLnBrk="0" hangingPunct="0">
              <a:spcBef>
                <a:spcPct val="20000"/>
              </a:spcBef>
              <a:spcAft>
                <a:spcPct val="20000"/>
              </a:spcAft>
              <a:buClr>
                <a:srgbClr val="009B9B"/>
              </a:buClr>
              <a:buSzPct val="80000"/>
              <a:buFont typeface="Wingdings" pitchFamily="2" charset="2"/>
              <a:buNone/>
              <a:defRPr/>
            </a:pPr>
            <a:endParaRPr lang="en-GB" dirty="0">
              <a:solidFill>
                <a:schemeClr val="tx1"/>
              </a:solidFill>
            </a:endParaRPr>
          </a:p>
          <a:p>
            <a:pPr eaLnBrk="0" hangingPunct="0">
              <a:spcBef>
                <a:spcPct val="20000"/>
              </a:spcBef>
              <a:spcAft>
                <a:spcPct val="20000"/>
              </a:spcAft>
              <a:buClr>
                <a:srgbClr val="009B9B"/>
              </a:buClr>
              <a:buSzPct val="80000"/>
              <a:buFont typeface="Wingdings" pitchFamily="2" charset="2"/>
              <a:buNone/>
              <a:defRPr/>
            </a:pPr>
            <a:endParaRPr lang="en-GB" dirty="0">
              <a:solidFill>
                <a:schemeClr val="tx1"/>
              </a:solidFill>
            </a:endParaRPr>
          </a:p>
          <a:p>
            <a:pPr eaLnBrk="0" hangingPunct="0">
              <a:spcBef>
                <a:spcPct val="20000"/>
              </a:spcBef>
              <a:spcAft>
                <a:spcPct val="20000"/>
              </a:spcAft>
              <a:buClr>
                <a:srgbClr val="009B9B"/>
              </a:buClr>
              <a:buSzPct val="80000"/>
              <a:buFont typeface="Wingdings" pitchFamily="2" charset="2"/>
              <a:buNone/>
              <a:defRPr/>
            </a:pPr>
            <a:endParaRPr lang="en-GB" dirty="0">
              <a:solidFill>
                <a:schemeClr val="tx1"/>
              </a:solidFill>
            </a:endParaRPr>
          </a:p>
          <a:p>
            <a:pPr eaLnBrk="0" hangingPunct="0">
              <a:spcBef>
                <a:spcPct val="20000"/>
              </a:spcBef>
              <a:spcAft>
                <a:spcPct val="20000"/>
              </a:spcAft>
              <a:buClr>
                <a:srgbClr val="009B9B"/>
              </a:buClr>
              <a:buSzPct val="80000"/>
              <a:buFont typeface="Wingdings" pitchFamily="2" charset="2"/>
              <a:buNone/>
              <a:defRPr/>
            </a:pPr>
            <a:endParaRPr lang="en-GB" dirty="0">
              <a:solidFill>
                <a:schemeClr val="tx1"/>
              </a:solidFill>
            </a:endParaRPr>
          </a:p>
          <a:p>
            <a:pPr eaLnBrk="0" hangingPunct="0">
              <a:spcBef>
                <a:spcPct val="20000"/>
              </a:spcBef>
              <a:spcAft>
                <a:spcPct val="20000"/>
              </a:spcAft>
              <a:buClr>
                <a:srgbClr val="009B9B"/>
              </a:buClr>
              <a:buSzPct val="80000"/>
              <a:buFont typeface="Wingdings" pitchFamily="2" charset="2"/>
              <a:buNone/>
              <a:defRPr/>
            </a:pPr>
            <a:endParaRPr lang="en-GB" dirty="0">
              <a:solidFill>
                <a:schemeClr val="tx1"/>
              </a:solidFill>
            </a:endParaRPr>
          </a:p>
          <a:p>
            <a:pPr eaLnBrk="0" hangingPunct="0">
              <a:spcBef>
                <a:spcPct val="20000"/>
              </a:spcBef>
              <a:spcAft>
                <a:spcPct val="20000"/>
              </a:spcAft>
              <a:buClr>
                <a:srgbClr val="009B9B"/>
              </a:buClr>
              <a:buSzPct val="80000"/>
              <a:buFont typeface="Wingdings" pitchFamily="2" charset="2"/>
              <a:buNone/>
              <a:defRPr/>
            </a:pPr>
            <a:endParaRPr lang="en-GB" dirty="0">
              <a:solidFill>
                <a:schemeClr val="tx1"/>
              </a:solidFill>
            </a:endParaRPr>
          </a:p>
          <a:p>
            <a:pPr eaLnBrk="0" hangingPunct="0">
              <a:spcBef>
                <a:spcPct val="20000"/>
              </a:spcBef>
              <a:spcAft>
                <a:spcPct val="20000"/>
              </a:spcAft>
              <a:buClr>
                <a:srgbClr val="009B9B"/>
              </a:buClr>
              <a:buSzPct val="80000"/>
              <a:buFont typeface="Wingdings" pitchFamily="2" charset="2"/>
              <a:buNone/>
              <a:defRPr/>
            </a:pPr>
            <a:endParaRPr lang="en-GB" dirty="0">
              <a:solidFill>
                <a:schemeClr val="tx1"/>
              </a:solidFill>
            </a:endParaRPr>
          </a:p>
        </p:txBody>
      </p:sp>
      <p:sp>
        <p:nvSpPr>
          <p:cNvPr id="5" name="Slide Number Placeholder 4">
            <a:extLst>
              <a:ext uri="{FF2B5EF4-FFF2-40B4-BE49-F238E27FC236}">
                <a16:creationId xmlns:a16="http://schemas.microsoft.com/office/drawing/2014/main" id="{7EC59D9C-077C-478F-8F36-8CBF00A61278}"/>
              </a:ext>
            </a:extLst>
          </p:cNvPr>
          <p:cNvSpPr>
            <a:spLocks noGrp="1"/>
          </p:cNvSpPr>
          <p:nvPr>
            <p:ph type="sldNum" sz="quarter" idx="11"/>
          </p:nvPr>
        </p:nvSpPr>
        <p:spPr/>
        <p:txBody>
          <a:bodyPr/>
          <a:lstStyle/>
          <a:p>
            <a:fld id="{F0D23093-2AB0-F74C-B865-1A12A15B650E}" type="slidenum">
              <a:rPr lang="en-US" smtClean="0"/>
              <a:pPr/>
              <a:t>12</a:t>
            </a:fld>
            <a:endParaRPr lang="en-US" dirty="0"/>
          </a:p>
        </p:txBody>
      </p:sp>
    </p:spTree>
    <p:extLst>
      <p:ext uri="{BB962C8B-B14F-4D97-AF65-F5344CB8AC3E}">
        <p14:creationId xmlns:p14="http://schemas.microsoft.com/office/powerpoint/2010/main" val="295684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B1AD00-714B-EFF7-3CE4-5995A3F9E429}"/>
              </a:ext>
            </a:extLst>
          </p:cNvPr>
          <p:cNvPicPr>
            <a:picLocks noChangeAspect="1"/>
          </p:cNvPicPr>
          <p:nvPr/>
        </p:nvPicPr>
        <p:blipFill>
          <a:blip r:embed="rId3"/>
          <a:stretch>
            <a:fillRect/>
          </a:stretch>
        </p:blipFill>
        <p:spPr>
          <a:xfrm>
            <a:off x="540586" y="1447800"/>
            <a:ext cx="5791498" cy="4673840"/>
          </a:xfrm>
          <a:prstGeom prst="rect">
            <a:avLst/>
          </a:prstGeom>
        </p:spPr>
      </p:pic>
      <p:sp>
        <p:nvSpPr>
          <p:cNvPr id="14338" name="Rectangle 2"/>
          <p:cNvSpPr>
            <a:spLocks noGrp="1" noChangeArrowheads="1"/>
          </p:cNvSpPr>
          <p:nvPr>
            <p:ph type="title"/>
          </p:nvPr>
        </p:nvSpPr>
        <p:spPr>
          <a:ln w="9525"/>
        </p:spPr>
        <p:txBody>
          <a:bodyPr/>
          <a:lstStyle/>
          <a:p>
            <a:r>
              <a:rPr lang="en-GB" dirty="0">
                <a:latin typeface="+mn-lt"/>
              </a:rPr>
              <a:t>The Synthesizer tool and its models</a:t>
            </a:r>
            <a:endParaRPr lang="en-US" dirty="0">
              <a:latin typeface="+mn-lt"/>
            </a:endParaRPr>
          </a:p>
        </p:txBody>
      </p:sp>
      <p:sp>
        <p:nvSpPr>
          <p:cNvPr id="2" name="Slide Number Placeholder 1">
            <a:extLst>
              <a:ext uri="{FF2B5EF4-FFF2-40B4-BE49-F238E27FC236}">
                <a16:creationId xmlns:a16="http://schemas.microsoft.com/office/drawing/2014/main" id="{BA9869C3-9F68-4A1D-9EE1-ECD93E13243C}"/>
              </a:ext>
            </a:extLst>
          </p:cNvPr>
          <p:cNvSpPr>
            <a:spLocks noGrp="1"/>
          </p:cNvSpPr>
          <p:nvPr>
            <p:ph type="sldNum" sz="quarter" idx="11"/>
          </p:nvPr>
        </p:nvSpPr>
        <p:spPr/>
        <p:txBody>
          <a:bodyPr/>
          <a:lstStyle/>
          <a:p>
            <a:fld id="{F0D23093-2AB0-F74C-B865-1A12A15B650E}" type="slidenum">
              <a:rPr lang="en-US" smtClean="0">
                <a:latin typeface="+mn-lt"/>
              </a:rPr>
              <a:pPr/>
              <a:t>13</a:t>
            </a:fld>
            <a:endParaRPr lang="en-US" dirty="0">
              <a:latin typeface="+mn-lt"/>
            </a:endParaRPr>
          </a:p>
        </p:txBody>
      </p:sp>
      <p:sp>
        <p:nvSpPr>
          <p:cNvPr id="54" name="Text Box 28"/>
          <p:cNvSpPr txBox="1">
            <a:spLocks noChangeArrowheads="1"/>
          </p:cNvSpPr>
          <p:nvPr/>
        </p:nvSpPr>
        <p:spPr bwMode="auto">
          <a:xfrm>
            <a:off x="6629400" y="2286000"/>
            <a:ext cx="2743200" cy="155734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pPr>
            <a:r>
              <a:rPr lang="en-GB" dirty="0">
                <a:latin typeface="+mn-lt"/>
              </a:rPr>
              <a:t>Select:</a:t>
            </a:r>
          </a:p>
          <a:p>
            <a:pPr>
              <a:spcBef>
                <a:spcPct val="0"/>
              </a:spcBef>
              <a:buClr>
                <a:schemeClr val="accent1"/>
              </a:buClr>
              <a:buSzPct val="105000"/>
              <a:buFont typeface="Wingdings" panose="05000000000000000000" pitchFamily="2" charset="2"/>
              <a:buChar char="§"/>
            </a:pPr>
            <a:r>
              <a:rPr lang="en-GB" sz="1600" dirty="0">
                <a:latin typeface="+mn-lt"/>
              </a:rPr>
              <a:t>  Configuration</a:t>
            </a:r>
          </a:p>
          <a:p>
            <a:pPr>
              <a:spcBef>
                <a:spcPct val="0"/>
              </a:spcBef>
              <a:buClr>
                <a:schemeClr val="accent1"/>
              </a:buClr>
              <a:buSzPct val="105000"/>
              <a:buFont typeface="Wingdings" panose="05000000000000000000" pitchFamily="2" charset="2"/>
              <a:buChar char="§"/>
            </a:pPr>
            <a:r>
              <a:rPr lang="en-GB" sz="1600" dirty="0">
                <a:latin typeface="+mn-lt"/>
              </a:rPr>
              <a:t>  Materials</a:t>
            </a:r>
          </a:p>
          <a:p>
            <a:pPr>
              <a:spcBef>
                <a:spcPct val="0"/>
              </a:spcBef>
              <a:buClr>
                <a:schemeClr val="accent1"/>
              </a:buClr>
              <a:buSzPct val="105000"/>
              <a:buFont typeface="Wingdings" panose="05000000000000000000" pitchFamily="2" charset="2"/>
              <a:buChar char="§"/>
            </a:pPr>
            <a:r>
              <a:rPr lang="en-GB" sz="1600" dirty="0">
                <a:latin typeface="+mn-lt"/>
              </a:rPr>
              <a:t>  Control parameters</a:t>
            </a:r>
          </a:p>
          <a:p>
            <a:pPr>
              <a:spcBef>
                <a:spcPct val="0"/>
              </a:spcBef>
              <a:buClr>
                <a:schemeClr val="accent1"/>
              </a:buClr>
              <a:buSzPct val="105000"/>
              <a:buFont typeface="Wingdings" panose="05000000000000000000" pitchFamily="2" charset="2"/>
              <a:buChar char="§"/>
            </a:pPr>
            <a:r>
              <a:rPr lang="en-GB" sz="1600" dirty="0">
                <a:latin typeface="+mn-lt"/>
              </a:rPr>
              <a:t>  Click “Create”</a:t>
            </a:r>
          </a:p>
        </p:txBody>
      </p:sp>
      <p:pic>
        <p:nvPicPr>
          <p:cNvPr id="13" name="Picture 12">
            <a:extLst>
              <a:ext uri="{FF2B5EF4-FFF2-40B4-BE49-F238E27FC236}">
                <a16:creationId xmlns:a16="http://schemas.microsoft.com/office/drawing/2014/main" id="{875BCBCB-DAAF-29DA-7CC1-76DCF1454139}"/>
              </a:ext>
            </a:extLst>
          </p:cNvPr>
          <p:cNvPicPr>
            <a:picLocks noChangeAspect="1"/>
          </p:cNvPicPr>
          <p:nvPr/>
        </p:nvPicPr>
        <p:blipFill>
          <a:blip r:embed="rId4"/>
          <a:stretch>
            <a:fillRect/>
          </a:stretch>
        </p:blipFill>
        <p:spPr>
          <a:xfrm>
            <a:off x="546100" y="911781"/>
            <a:ext cx="11012437" cy="409632"/>
          </a:xfrm>
          <a:prstGeom prst="rect">
            <a:avLst/>
          </a:prstGeom>
          <a:ln>
            <a:solidFill>
              <a:schemeClr val="tx1"/>
            </a:solidFill>
          </a:ln>
        </p:spPr>
      </p:pic>
    </p:spTree>
    <p:extLst>
      <p:ext uri="{BB962C8B-B14F-4D97-AF65-F5344CB8AC3E}">
        <p14:creationId xmlns:p14="http://schemas.microsoft.com/office/powerpoint/2010/main" val="3540715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23">
            <a:extLst>
              <a:ext uri="{FF2B5EF4-FFF2-40B4-BE49-F238E27FC236}">
                <a16:creationId xmlns:a16="http://schemas.microsoft.com/office/drawing/2014/main" id="{5737311A-E942-4B8D-89F8-BCFADC7E6710}"/>
              </a:ext>
            </a:extLst>
          </p:cNvPr>
          <p:cNvSpPr>
            <a:spLocks noChangeArrowheads="1"/>
          </p:cNvSpPr>
          <p:nvPr/>
        </p:nvSpPr>
        <p:spPr bwMode="auto">
          <a:xfrm>
            <a:off x="2869758" y="1927337"/>
            <a:ext cx="3752850" cy="338554"/>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sz="1600" b="0" dirty="0">
              <a:solidFill>
                <a:schemeClr val="accent1"/>
              </a:solidFill>
              <a:latin typeface="+mn-lt"/>
            </a:endParaRPr>
          </a:p>
        </p:txBody>
      </p:sp>
      <p:sp>
        <p:nvSpPr>
          <p:cNvPr id="15364" name="Rectangle 16"/>
          <p:cNvSpPr>
            <a:spLocks noGrp="1" noChangeArrowheads="1"/>
          </p:cNvSpPr>
          <p:nvPr>
            <p:ph type="title"/>
          </p:nvPr>
        </p:nvSpPr>
        <p:spPr>
          <a:ln w="9525"/>
        </p:spPr>
        <p:txBody>
          <a:bodyPr/>
          <a:lstStyle/>
          <a:p>
            <a:r>
              <a:rPr lang="en-GB" dirty="0">
                <a:latin typeface="+mn-lt"/>
              </a:rPr>
              <a:t>Exploring metal foams - inputs</a:t>
            </a:r>
            <a:endParaRPr lang="en-US" dirty="0">
              <a:latin typeface="+mn-lt"/>
            </a:endParaRPr>
          </a:p>
        </p:txBody>
      </p:sp>
      <p:sp>
        <p:nvSpPr>
          <p:cNvPr id="92" name="Text Box 21">
            <a:extLst>
              <a:ext uri="{FF2B5EF4-FFF2-40B4-BE49-F238E27FC236}">
                <a16:creationId xmlns:a16="http://schemas.microsoft.com/office/drawing/2014/main" id="{2EE617D6-3D34-4C10-9D05-769316AC734C}"/>
              </a:ext>
            </a:extLst>
          </p:cNvPr>
          <p:cNvSpPr txBox="1">
            <a:spLocks noChangeArrowheads="1"/>
          </p:cNvSpPr>
          <p:nvPr/>
        </p:nvSpPr>
        <p:spPr bwMode="auto">
          <a:xfrm>
            <a:off x="7090233" y="1923703"/>
            <a:ext cx="990600" cy="346075"/>
          </a:xfrm>
          <a:prstGeom prst="rect">
            <a:avLst/>
          </a:prstGeom>
          <a:solidFill>
            <a:schemeClr val="accent1"/>
          </a:solidFill>
          <a:ln w="9525">
            <a:solidFill>
              <a:schemeClr val="tx1"/>
            </a:solidFill>
            <a:miter lim="800000"/>
            <a:headEnd/>
            <a:tailEnd/>
          </a:ln>
          <a:effec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lgn="ctr">
              <a:spcBef>
                <a:spcPct val="50000"/>
              </a:spcBef>
            </a:pPr>
            <a:r>
              <a:rPr lang="en-GB" sz="1600" dirty="0">
                <a:latin typeface="+mn-lt"/>
              </a:rPr>
              <a:t>Browse</a:t>
            </a:r>
          </a:p>
        </p:txBody>
      </p:sp>
      <p:sp>
        <p:nvSpPr>
          <p:cNvPr id="94" name="Rectangle 23">
            <a:extLst>
              <a:ext uri="{FF2B5EF4-FFF2-40B4-BE49-F238E27FC236}">
                <a16:creationId xmlns:a16="http://schemas.microsoft.com/office/drawing/2014/main" id="{BA72C5FC-E766-4F79-9BFC-F7188C142350}"/>
              </a:ext>
            </a:extLst>
          </p:cNvPr>
          <p:cNvSpPr>
            <a:spLocks noChangeArrowheads="1"/>
          </p:cNvSpPr>
          <p:nvPr/>
        </p:nvSpPr>
        <p:spPr bwMode="auto">
          <a:xfrm>
            <a:off x="2869758" y="1927337"/>
            <a:ext cx="3752850" cy="338554"/>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sz="1600" b="0" dirty="0">
                <a:solidFill>
                  <a:schemeClr val="accent1"/>
                </a:solidFill>
                <a:latin typeface="+mn-lt"/>
              </a:rPr>
              <a:t>Aluminum 20% </a:t>
            </a:r>
            <a:r>
              <a:rPr lang="en-GB" sz="1600" b="0" dirty="0" err="1">
                <a:solidFill>
                  <a:schemeClr val="accent1"/>
                </a:solidFill>
                <a:latin typeface="+mn-lt"/>
              </a:rPr>
              <a:t>SiC</a:t>
            </a:r>
            <a:r>
              <a:rPr lang="en-GB" sz="1600" b="0" dirty="0">
                <a:solidFill>
                  <a:schemeClr val="accent1"/>
                </a:solidFill>
                <a:latin typeface="+mn-lt"/>
              </a:rPr>
              <a:t> (p)</a:t>
            </a:r>
          </a:p>
        </p:txBody>
      </p:sp>
      <p:sp>
        <p:nvSpPr>
          <p:cNvPr id="3" name="Rectangle 2">
            <a:extLst>
              <a:ext uri="{FF2B5EF4-FFF2-40B4-BE49-F238E27FC236}">
                <a16:creationId xmlns:a16="http://schemas.microsoft.com/office/drawing/2014/main" id="{9C01620F-0992-40B9-8E2D-99C6C8736CAB}"/>
              </a:ext>
            </a:extLst>
          </p:cNvPr>
          <p:cNvSpPr/>
          <p:nvPr/>
        </p:nvSpPr>
        <p:spPr>
          <a:xfrm>
            <a:off x="3067373" y="2860513"/>
            <a:ext cx="342900" cy="36933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1" name="Rectangle 40">
            <a:extLst>
              <a:ext uri="{FF2B5EF4-FFF2-40B4-BE49-F238E27FC236}">
                <a16:creationId xmlns:a16="http://schemas.microsoft.com/office/drawing/2014/main" id="{D40A2019-C441-4DC5-9C98-55A3A5E1D88F}"/>
              </a:ext>
            </a:extLst>
          </p:cNvPr>
          <p:cNvSpPr/>
          <p:nvPr/>
        </p:nvSpPr>
        <p:spPr>
          <a:xfrm>
            <a:off x="3629128" y="2861355"/>
            <a:ext cx="342900" cy="36933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2" name="Rectangle 41">
            <a:extLst>
              <a:ext uri="{FF2B5EF4-FFF2-40B4-BE49-F238E27FC236}">
                <a16:creationId xmlns:a16="http://schemas.microsoft.com/office/drawing/2014/main" id="{18400D73-5A75-45E3-B659-0D0E43A2425E}"/>
              </a:ext>
            </a:extLst>
          </p:cNvPr>
          <p:cNvSpPr/>
          <p:nvPr/>
        </p:nvSpPr>
        <p:spPr>
          <a:xfrm>
            <a:off x="3629128" y="3278651"/>
            <a:ext cx="342900" cy="36933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 name="TextBox 3">
            <a:extLst>
              <a:ext uri="{FF2B5EF4-FFF2-40B4-BE49-F238E27FC236}">
                <a16:creationId xmlns:a16="http://schemas.microsoft.com/office/drawing/2014/main" id="{9FB23A84-69E9-4EC1-96A7-11D198A3F78D}"/>
              </a:ext>
            </a:extLst>
          </p:cNvPr>
          <p:cNvSpPr txBox="1"/>
          <p:nvPr/>
        </p:nvSpPr>
        <p:spPr>
          <a:xfrm>
            <a:off x="4066839" y="2828706"/>
            <a:ext cx="342900" cy="369332"/>
          </a:xfrm>
          <a:prstGeom prst="rect">
            <a:avLst/>
          </a:prstGeom>
          <a:noFill/>
        </p:spPr>
        <p:txBody>
          <a:bodyPr wrap="square" rtlCol="0">
            <a:spAutoFit/>
          </a:bodyPr>
          <a:lstStyle/>
          <a:p>
            <a:r>
              <a:rPr lang="en-US" dirty="0"/>
              <a:t>%</a:t>
            </a:r>
          </a:p>
        </p:txBody>
      </p:sp>
      <p:sp>
        <p:nvSpPr>
          <p:cNvPr id="5" name="Rectangle 4">
            <a:extLst>
              <a:ext uri="{FF2B5EF4-FFF2-40B4-BE49-F238E27FC236}">
                <a16:creationId xmlns:a16="http://schemas.microsoft.com/office/drawing/2014/main" id="{9454981B-CA37-445B-9E4B-E3301FB51428}"/>
              </a:ext>
            </a:extLst>
          </p:cNvPr>
          <p:cNvSpPr/>
          <p:nvPr/>
        </p:nvSpPr>
        <p:spPr>
          <a:xfrm>
            <a:off x="4800600" y="3787167"/>
            <a:ext cx="914400" cy="32422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Previous</a:t>
            </a:r>
          </a:p>
        </p:txBody>
      </p:sp>
      <p:sp>
        <p:nvSpPr>
          <p:cNvPr id="45" name="Rectangle 44">
            <a:extLst>
              <a:ext uri="{FF2B5EF4-FFF2-40B4-BE49-F238E27FC236}">
                <a16:creationId xmlns:a16="http://schemas.microsoft.com/office/drawing/2014/main" id="{79438951-2082-4579-8731-0A02C57A230B}"/>
              </a:ext>
            </a:extLst>
          </p:cNvPr>
          <p:cNvSpPr/>
          <p:nvPr/>
        </p:nvSpPr>
        <p:spPr>
          <a:xfrm>
            <a:off x="5885742" y="3787167"/>
            <a:ext cx="914400" cy="32422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Create</a:t>
            </a:r>
          </a:p>
        </p:txBody>
      </p:sp>
      <p:sp>
        <p:nvSpPr>
          <p:cNvPr id="46" name="Rectangle 45">
            <a:extLst>
              <a:ext uri="{FF2B5EF4-FFF2-40B4-BE49-F238E27FC236}">
                <a16:creationId xmlns:a16="http://schemas.microsoft.com/office/drawing/2014/main" id="{610FAB6D-1E3D-4010-A7D0-8F06553B5F4A}"/>
              </a:ext>
            </a:extLst>
          </p:cNvPr>
          <p:cNvSpPr/>
          <p:nvPr/>
        </p:nvSpPr>
        <p:spPr>
          <a:xfrm>
            <a:off x="6970884" y="3787167"/>
            <a:ext cx="914400" cy="32422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Cancel</a:t>
            </a:r>
          </a:p>
        </p:txBody>
      </p:sp>
      <p:grpSp>
        <p:nvGrpSpPr>
          <p:cNvPr id="7" name="Group 6">
            <a:extLst>
              <a:ext uri="{FF2B5EF4-FFF2-40B4-BE49-F238E27FC236}">
                <a16:creationId xmlns:a16="http://schemas.microsoft.com/office/drawing/2014/main" id="{A8209C2F-00ED-4A8F-B247-22BABF3D012D}"/>
              </a:ext>
            </a:extLst>
          </p:cNvPr>
          <p:cNvGrpSpPr/>
          <p:nvPr/>
        </p:nvGrpSpPr>
        <p:grpSpPr>
          <a:xfrm>
            <a:off x="3124200" y="2895600"/>
            <a:ext cx="858448" cy="730047"/>
            <a:chOff x="3124200" y="2895600"/>
            <a:chExt cx="858448" cy="730047"/>
          </a:xfrm>
        </p:grpSpPr>
        <p:sp>
          <p:nvSpPr>
            <p:cNvPr id="6" name="TextBox 5">
              <a:extLst>
                <a:ext uri="{FF2B5EF4-FFF2-40B4-BE49-F238E27FC236}">
                  <a16:creationId xmlns:a16="http://schemas.microsoft.com/office/drawing/2014/main" id="{474B0FC3-1DAC-4230-89B8-17334B0079C0}"/>
                </a:ext>
              </a:extLst>
            </p:cNvPr>
            <p:cNvSpPr txBox="1"/>
            <p:nvPr/>
          </p:nvSpPr>
          <p:spPr>
            <a:xfrm>
              <a:off x="3124200" y="2895600"/>
              <a:ext cx="220833" cy="307777"/>
            </a:xfrm>
            <a:prstGeom prst="rect">
              <a:avLst/>
            </a:prstGeom>
            <a:noFill/>
          </p:spPr>
          <p:txBody>
            <a:bodyPr wrap="square" rtlCol="0">
              <a:spAutoFit/>
            </a:bodyPr>
            <a:lstStyle/>
            <a:p>
              <a:r>
                <a:rPr lang="en-US" sz="1400" dirty="0"/>
                <a:t>2</a:t>
              </a:r>
            </a:p>
          </p:txBody>
        </p:sp>
        <p:sp>
          <p:nvSpPr>
            <p:cNvPr id="49" name="TextBox 48">
              <a:extLst>
                <a:ext uri="{FF2B5EF4-FFF2-40B4-BE49-F238E27FC236}">
                  <a16:creationId xmlns:a16="http://schemas.microsoft.com/office/drawing/2014/main" id="{30724A3A-5BB5-4AE7-B4A0-56EFEFEB9958}"/>
                </a:ext>
              </a:extLst>
            </p:cNvPr>
            <p:cNvSpPr txBox="1"/>
            <p:nvPr/>
          </p:nvSpPr>
          <p:spPr>
            <a:xfrm>
              <a:off x="3607888" y="2897143"/>
              <a:ext cx="364140" cy="307777"/>
            </a:xfrm>
            <a:prstGeom prst="rect">
              <a:avLst/>
            </a:prstGeom>
            <a:noFill/>
          </p:spPr>
          <p:txBody>
            <a:bodyPr wrap="square" rtlCol="0">
              <a:spAutoFit/>
            </a:bodyPr>
            <a:lstStyle/>
            <a:p>
              <a:r>
                <a:rPr lang="en-US" sz="1400" dirty="0"/>
                <a:t>35</a:t>
              </a:r>
            </a:p>
          </p:txBody>
        </p:sp>
        <p:sp>
          <p:nvSpPr>
            <p:cNvPr id="50" name="TextBox 49">
              <a:extLst>
                <a:ext uri="{FF2B5EF4-FFF2-40B4-BE49-F238E27FC236}">
                  <a16:creationId xmlns:a16="http://schemas.microsoft.com/office/drawing/2014/main" id="{28897015-7690-448B-BAC3-5352A79CE26A}"/>
                </a:ext>
              </a:extLst>
            </p:cNvPr>
            <p:cNvSpPr txBox="1"/>
            <p:nvPr/>
          </p:nvSpPr>
          <p:spPr>
            <a:xfrm>
              <a:off x="3618508" y="3317870"/>
              <a:ext cx="364140" cy="307777"/>
            </a:xfrm>
            <a:prstGeom prst="rect">
              <a:avLst/>
            </a:prstGeom>
            <a:noFill/>
          </p:spPr>
          <p:txBody>
            <a:bodyPr wrap="square" rtlCol="0">
              <a:spAutoFit/>
            </a:bodyPr>
            <a:lstStyle/>
            <a:p>
              <a:r>
                <a:rPr lang="en-US" sz="1400" dirty="0"/>
                <a:t>15</a:t>
              </a:r>
            </a:p>
          </p:txBody>
        </p:sp>
      </p:grpSp>
      <p:sp>
        <p:nvSpPr>
          <p:cNvPr id="2" name="Slide Number Placeholder 1">
            <a:extLst>
              <a:ext uri="{FF2B5EF4-FFF2-40B4-BE49-F238E27FC236}">
                <a16:creationId xmlns:a16="http://schemas.microsoft.com/office/drawing/2014/main" id="{52270B6E-43F2-4DD4-A2A3-1FD61188942C}"/>
              </a:ext>
            </a:extLst>
          </p:cNvPr>
          <p:cNvSpPr>
            <a:spLocks noGrp="1"/>
          </p:cNvSpPr>
          <p:nvPr>
            <p:ph type="sldNum" sz="quarter" idx="11"/>
          </p:nvPr>
        </p:nvSpPr>
        <p:spPr/>
        <p:txBody>
          <a:bodyPr/>
          <a:lstStyle/>
          <a:p>
            <a:fld id="{F0D23093-2AB0-F74C-B865-1A12A15B650E}" type="slidenum">
              <a:rPr lang="en-US" smtClean="0">
                <a:latin typeface="+mn-lt"/>
              </a:rPr>
              <a:pPr/>
              <a:t>14</a:t>
            </a:fld>
            <a:endParaRPr lang="en-US" dirty="0">
              <a:latin typeface="+mn-lt"/>
            </a:endParaRPr>
          </a:p>
        </p:txBody>
      </p:sp>
      <p:pic>
        <p:nvPicPr>
          <p:cNvPr id="11" name="Picture 10">
            <a:extLst>
              <a:ext uri="{FF2B5EF4-FFF2-40B4-BE49-F238E27FC236}">
                <a16:creationId xmlns:a16="http://schemas.microsoft.com/office/drawing/2014/main" id="{3A0AFD66-95B2-B1D8-D875-908C44EF6BBA}"/>
              </a:ext>
            </a:extLst>
          </p:cNvPr>
          <p:cNvPicPr>
            <a:picLocks noChangeAspect="1"/>
          </p:cNvPicPr>
          <p:nvPr/>
        </p:nvPicPr>
        <p:blipFill>
          <a:blip r:embed="rId3"/>
          <a:stretch>
            <a:fillRect/>
          </a:stretch>
        </p:blipFill>
        <p:spPr>
          <a:xfrm>
            <a:off x="762000" y="838200"/>
            <a:ext cx="8153819" cy="4235668"/>
          </a:xfrm>
          <a:prstGeom prst="rect">
            <a:avLst/>
          </a:prstGeom>
        </p:spPr>
      </p:pic>
      <p:pic>
        <p:nvPicPr>
          <p:cNvPr id="15" name="Picture 14">
            <a:extLst>
              <a:ext uri="{FF2B5EF4-FFF2-40B4-BE49-F238E27FC236}">
                <a16:creationId xmlns:a16="http://schemas.microsoft.com/office/drawing/2014/main" id="{395948BB-D6C1-26B3-9704-728E2FC3C6F6}"/>
              </a:ext>
            </a:extLst>
          </p:cNvPr>
          <p:cNvPicPr>
            <a:picLocks noChangeAspect="1"/>
          </p:cNvPicPr>
          <p:nvPr/>
        </p:nvPicPr>
        <p:blipFill>
          <a:blip r:embed="rId4"/>
          <a:stretch>
            <a:fillRect/>
          </a:stretch>
        </p:blipFill>
        <p:spPr>
          <a:xfrm>
            <a:off x="762000" y="838200"/>
            <a:ext cx="5334000" cy="4269750"/>
          </a:xfrm>
          <a:prstGeom prst="rect">
            <a:avLst/>
          </a:prstGeom>
        </p:spPr>
      </p:pic>
      <p:sp>
        <p:nvSpPr>
          <p:cNvPr id="16" name="Arrow: Right 15">
            <a:extLst>
              <a:ext uri="{FF2B5EF4-FFF2-40B4-BE49-F238E27FC236}">
                <a16:creationId xmlns:a16="http://schemas.microsoft.com/office/drawing/2014/main" id="{970D20BB-9471-97F3-05E3-89A7435B8BBF}"/>
              </a:ext>
            </a:extLst>
          </p:cNvPr>
          <p:cNvSpPr/>
          <p:nvPr/>
        </p:nvSpPr>
        <p:spPr>
          <a:xfrm>
            <a:off x="5981699" y="3025588"/>
            <a:ext cx="533400" cy="152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732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ln w="9525"/>
        </p:spPr>
        <p:txBody>
          <a:bodyPr/>
          <a:lstStyle/>
          <a:p>
            <a:r>
              <a:rPr lang="en-GB" dirty="0">
                <a:latin typeface="+mn-lt"/>
              </a:rPr>
              <a:t>Aluminum SiC composite foams</a:t>
            </a:r>
            <a:endParaRPr lang="en-US" dirty="0">
              <a:latin typeface="+mn-lt"/>
            </a:endParaRPr>
          </a:p>
        </p:txBody>
      </p:sp>
      <p:sp>
        <p:nvSpPr>
          <p:cNvPr id="2" name="Slide Number Placeholder 1">
            <a:extLst>
              <a:ext uri="{FF2B5EF4-FFF2-40B4-BE49-F238E27FC236}">
                <a16:creationId xmlns:a16="http://schemas.microsoft.com/office/drawing/2014/main" id="{5F78B8DC-E282-49BC-9005-FCF505FF4920}"/>
              </a:ext>
            </a:extLst>
          </p:cNvPr>
          <p:cNvSpPr>
            <a:spLocks noGrp="1"/>
          </p:cNvSpPr>
          <p:nvPr>
            <p:ph type="sldNum" sz="quarter" idx="11"/>
          </p:nvPr>
        </p:nvSpPr>
        <p:spPr/>
        <p:txBody>
          <a:bodyPr/>
          <a:lstStyle/>
          <a:p>
            <a:fld id="{F0D23093-2AB0-F74C-B865-1A12A15B650E}" type="slidenum">
              <a:rPr lang="en-US" smtClean="0">
                <a:latin typeface="+mn-lt"/>
              </a:rPr>
              <a:pPr/>
              <a:t>15</a:t>
            </a:fld>
            <a:endParaRPr lang="en-US" dirty="0">
              <a:latin typeface="+mn-lt"/>
            </a:endParaRPr>
          </a:p>
        </p:txBody>
      </p:sp>
      <p:pic>
        <p:nvPicPr>
          <p:cNvPr id="4" name="Picture 3">
            <a:extLst>
              <a:ext uri="{FF2B5EF4-FFF2-40B4-BE49-F238E27FC236}">
                <a16:creationId xmlns:a16="http://schemas.microsoft.com/office/drawing/2014/main" id="{7ACFF45A-6A26-0653-9138-1E373007A8F4}"/>
              </a:ext>
            </a:extLst>
          </p:cNvPr>
          <p:cNvPicPr>
            <a:picLocks noChangeAspect="1"/>
          </p:cNvPicPr>
          <p:nvPr/>
        </p:nvPicPr>
        <p:blipFill>
          <a:blip r:embed="rId3"/>
          <a:stretch>
            <a:fillRect/>
          </a:stretch>
        </p:blipFill>
        <p:spPr>
          <a:xfrm>
            <a:off x="2667000" y="717611"/>
            <a:ext cx="6858000" cy="5422777"/>
          </a:xfrm>
          <a:prstGeom prst="rect">
            <a:avLst/>
          </a:prstGeom>
        </p:spPr>
      </p:pic>
    </p:spTree>
    <p:extLst>
      <p:ext uri="{BB962C8B-B14F-4D97-AF65-F5344CB8AC3E}">
        <p14:creationId xmlns:p14="http://schemas.microsoft.com/office/powerpoint/2010/main" val="1307901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 Box 21">
            <a:extLst>
              <a:ext uri="{FF2B5EF4-FFF2-40B4-BE49-F238E27FC236}">
                <a16:creationId xmlns:a16="http://schemas.microsoft.com/office/drawing/2014/main" id="{D0EE27B4-D2B1-440E-9DD1-AAA0E99C3A88}"/>
              </a:ext>
            </a:extLst>
          </p:cNvPr>
          <p:cNvSpPr txBox="1">
            <a:spLocks noChangeArrowheads="1"/>
          </p:cNvSpPr>
          <p:nvPr/>
        </p:nvSpPr>
        <p:spPr bwMode="auto">
          <a:xfrm>
            <a:off x="6362502" y="1737939"/>
            <a:ext cx="990600" cy="346075"/>
          </a:xfrm>
          <a:prstGeom prst="rect">
            <a:avLst/>
          </a:prstGeom>
          <a:solidFill>
            <a:schemeClr val="accent1"/>
          </a:solidFill>
          <a:ln w="9525">
            <a:solidFill>
              <a:schemeClr val="tx1"/>
            </a:solidFill>
            <a:miter lim="800000"/>
            <a:headEnd/>
            <a:tailEnd/>
          </a:ln>
          <a:effec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lgn="ctr">
              <a:spcBef>
                <a:spcPct val="50000"/>
              </a:spcBef>
            </a:pPr>
            <a:r>
              <a:rPr lang="en-GB" sz="1600" dirty="0">
                <a:latin typeface="+mn-lt"/>
              </a:rPr>
              <a:t>Browse</a:t>
            </a:r>
          </a:p>
        </p:txBody>
      </p:sp>
      <p:sp>
        <p:nvSpPr>
          <p:cNvPr id="60" name="Rectangle 17">
            <a:extLst>
              <a:ext uri="{FF2B5EF4-FFF2-40B4-BE49-F238E27FC236}">
                <a16:creationId xmlns:a16="http://schemas.microsoft.com/office/drawing/2014/main" id="{3B688FD5-6022-45EF-B1B4-117F700F64A4}"/>
              </a:ext>
            </a:extLst>
          </p:cNvPr>
          <p:cNvSpPr>
            <a:spLocks noChangeArrowheads="1"/>
          </p:cNvSpPr>
          <p:nvPr/>
        </p:nvSpPr>
        <p:spPr bwMode="auto">
          <a:xfrm>
            <a:off x="691866" y="860294"/>
            <a:ext cx="7342188" cy="369332"/>
          </a:xfrm>
          <a:prstGeom prst="rect">
            <a:avLst/>
          </a:prstGeom>
          <a:solidFill>
            <a:schemeClr val="accent2"/>
          </a:solidFill>
          <a:ln>
            <a:noFill/>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dirty="0">
                <a:latin typeface="+mn-lt"/>
              </a:rPr>
              <a:t>Sandwich Panel</a:t>
            </a:r>
          </a:p>
        </p:txBody>
      </p:sp>
      <p:sp>
        <p:nvSpPr>
          <p:cNvPr id="61" name="Rectangle 19">
            <a:extLst>
              <a:ext uri="{FF2B5EF4-FFF2-40B4-BE49-F238E27FC236}">
                <a16:creationId xmlns:a16="http://schemas.microsoft.com/office/drawing/2014/main" id="{2DAA84CB-3E21-4362-99A4-16016C0C1BD3}"/>
              </a:ext>
            </a:extLst>
          </p:cNvPr>
          <p:cNvSpPr>
            <a:spLocks noChangeArrowheads="1"/>
          </p:cNvSpPr>
          <p:nvPr/>
        </p:nvSpPr>
        <p:spPr bwMode="auto">
          <a:xfrm>
            <a:off x="691866" y="1294345"/>
            <a:ext cx="7342188" cy="381000"/>
          </a:xfrm>
          <a:prstGeom prst="rect">
            <a:avLst/>
          </a:prstGeom>
          <a:solidFill>
            <a:schemeClr val="accent2"/>
          </a:solidFill>
          <a:ln>
            <a:noFill/>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dirty="0">
                <a:latin typeface="+mn-lt"/>
              </a:rPr>
              <a:t>Source material</a:t>
            </a:r>
          </a:p>
        </p:txBody>
      </p:sp>
      <p:sp>
        <p:nvSpPr>
          <p:cNvPr id="62" name="Rectangle 24">
            <a:extLst>
              <a:ext uri="{FF2B5EF4-FFF2-40B4-BE49-F238E27FC236}">
                <a16:creationId xmlns:a16="http://schemas.microsoft.com/office/drawing/2014/main" id="{C81C17C9-8E85-416E-858F-7EDC7BABAB86}"/>
              </a:ext>
            </a:extLst>
          </p:cNvPr>
          <p:cNvSpPr>
            <a:spLocks noChangeArrowheads="1"/>
          </p:cNvSpPr>
          <p:nvPr/>
        </p:nvSpPr>
        <p:spPr bwMode="auto">
          <a:xfrm>
            <a:off x="691866" y="2592470"/>
            <a:ext cx="7342188" cy="369332"/>
          </a:xfrm>
          <a:prstGeom prst="rect">
            <a:avLst/>
          </a:prstGeom>
          <a:solidFill>
            <a:schemeClr val="accent2"/>
          </a:solidFill>
          <a:ln>
            <a:noFill/>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dirty="0">
                <a:latin typeface="+mn-lt"/>
              </a:rPr>
              <a:t>Model variables</a:t>
            </a:r>
          </a:p>
        </p:txBody>
      </p:sp>
      <p:grpSp>
        <p:nvGrpSpPr>
          <p:cNvPr id="4" name="Group 3">
            <a:extLst>
              <a:ext uri="{FF2B5EF4-FFF2-40B4-BE49-F238E27FC236}">
                <a16:creationId xmlns:a16="http://schemas.microsoft.com/office/drawing/2014/main" id="{9241BC81-052F-454E-9857-07CB69AC3012}"/>
              </a:ext>
            </a:extLst>
          </p:cNvPr>
          <p:cNvGrpSpPr/>
          <p:nvPr/>
        </p:nvGrpSpPr>
        <p:grpSpPr>
          <a:xfrm>
            <a:off x="691866" y="5759159"/>
            <a:ext cx="7342188" cy="369888"/>
            <a:chOff x="738645" y="3764334"/>
            <a:chExt cx="7342188" cy="369888"/>
          </a:xfrm>
        </p:grpSpPr>
        <p:sp>
          <p:nvSpPr>
            <p:cNvPr id="58" name="Rectangle 4">
              <a:extLst>
                <a:ext uri="{FF2B5EF4-FFF2-40B4-BE49-F238E27FC236}">
                  <a16:creationId xmlns:a16="http://schemas.microsoft.com/office/drawing/2014/main" id="{15DCF5B2-1A85-43C9-AE47-03B24344D8BA}"/>
                </a:ext>
              </a:extLst>
            </p:cNvPr>
            <p:cNvSpPr>
              <a:spLocks noChangeArrowheads="1"/>
            </p:cNvSpPr>
            <p:nvPr/>
          </p:nvSpPr>
          <p:spPr bwMode="auto">
            <a:xfrm>
              <a:off x="738645" y="3764334"/>
              <a:ext cx="7342188" cy="369888"/>
            </a:xfrm>
            <a:prstGeom prst="rect">
              <a:avLst/>
            </a:prstGeom>
            <a:solidFill>
              <a:schemeClr val="accent2"/>
            </a:solidFill>
            <a:ln>
              <a:noFill/>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dirty="0">
                  <a:latin typeface="+mn-lt"/>
                </a:rPr>
                <a:t>Model</a:t>
              </a:r>
            </a:p>
          </p:txBody>
        </p:sp>
        <p:sp>
          <p:nvSpPr>
            <p:cNvPr id="63" name="Rectangle 62">
              <a:extLst>
                <a:ext uri="{FF2B5EF4-FFF2-40B4-BE49-F238E27FC236}">
                  <a16:creationId xmlns:a16="http://schemas.microsoft.com/office/drawing/2014/main" id="{BB3C0A8B-37F1-42C8-B91F-2EBC501C66DD}"/>
                </a:ext>
              </a:extLst>
            </p:cNvPr>
            <p:cNvSpPr/>
            <p:nvPr/>
          </p:nvSpPr>
          <p:spPr>
            <a:xfrm>
              <a:off x="4800600" y="3787167"/>
              <a:ext cx="914400" cy="32422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Previous</a:t>
              </a:r>
            </a:p>
          </p:txBody>
        </p:sp>
        <p:sp>
          <p:nvSpPr>
            <p:cNvPr id="64" name="Rectangle 63">
              <a:extLst>
                <a:ext uri="{FF2B5EF4-FFF2-40B4-BE49-F238E27FC236}">
                  <a16:creationId xmlns:a16="http://schemas.microsoft.com/office/drawing/2014/main" id="{38120E2E-26C9-468D-9579-F9FB2B7BC3DB}"/>
                </a:ext>
              </a:extLst>
            </p:cNvPr>
            <p:cNvSpPr/>
            <p:nvPr/>
          </p:nvSpPr>
          <p:spPr>
            <a:xfrm>
              <a:off x="5885742" y="3787167"/>
              <a:ext cx="914400" cy="32422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Create</a:t>
              </a:r>
            </a:p>
          </p:txBody>
        </p:sp>
        <p:sp>
          <p:nvSpPr>
            <p:cNvPr id="65" name="Rectangle 64">
              <a:extLst>
                <a:ext uri="{FF2B5EF4-FFF2-40B4-BE49-F238E27FC236}">
                  <a16:creationId xmlns:a16="http://schemas.microsoft.com/office/drawing/2014/main" id="{DEF6D7F4-95BC-4409-AAF9-5C1F5E035C59}"/>
                </a:ext>
              </a:extLst>
            </p:cNvPr>
            <p:cNvSpPr/>
            <p:nvPr/>
          </p:nvSpPr>
          <p:spPr>
            <a:xfrm>
              <a:off x="6970884" y="3787167"/>
              <a:ext cx="914400" cy="32422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Cancel</a:t>
              </a:r>
            </a:p>
          </p:txBody>
        </p:sp>
      </p:grpSp>
      <p:grpSp>
        <p:nvGrpSpPr>
          <p:cNvPr id="17410" name="Group 2"/>
          <p:cNvGrpSpPr>
            <a:grpSpLocks/>
          </p:cNvGrpSpPr>
          <p:nvPr/>
        </p:nvGrpSpPr>
        <p:grpSpPr bwMode="auto">
          <a:xfrm>
            <a:off x="990600" y="4538662"/>
            <a:ext cx="5400675" cy="1158875"/>
            <a:chOff x="966" y="2998"/>
            <a:chExt cx="3402" cy="730"/>
          </a:xfrm>
        </p:grpSpPr>
        <p:sp>
          <p:nvSpPr>
            <p:cNvPr id="17459" name="Text Box 69"/>
            <p:cNvSpPr txBox="1">
              <a:spLocks noChangeArrowheads="1"/>
            </p:cNvSpPr>
            <p:nvPr/>
          </p:nvSpPr>
          <p:spPr bwMode="auto">
            <a:xfrm>
              <a:off x="966" y="2998"/>
              <a:ext cx="1851" cy="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10000"/>
                </a:spcBef>
                <a:spcAft>
                  <a:spcPct val="50000"/>
                </a:spcAft>
              </a:pPr>
              <a:r>
                <a:rPr lang="en-GB" sz="1600" i="1" dirty="0">
                  <a:latin typeface="+mn-lt"/>
                </a:rPr>
                <a:t>Support and load conditions</a:t>
              </a:r>
            </a:p>
            <a:p>
              <a:pPr>
                <a:spcBef>
                  <a:spcPct val="10000"/>
                </a:spcBef>
                <a:spcAft>
                  <a:spcPct val="50000"/>
                </a:spcAft>
              </a:pPr>
              <a:r>
                <a:rPr lang="en-GB" sz="1600" i="1" dirty="0">
                  <a:latin typeface="+mn-lt"/>
                </a:rPr>
                <a:t>Span                     m</a:t>
              </a:r>
              <a:endParaRPr lang="en-GB" sz="1600" i="1" baseline="-25000" dirty="0">
                <a:latin typeface="+mn-lt"/>
              </a:endParaRPr>
            </a:p>
          </p:txBody>
        </p:sp>
        <p:pic>
          <p:nvPicPr>
            <p:cNvPr id="17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2" y="3048"/>
              <a:ext cx="803" cy="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61" name="Rectangle 5"/>
            <p:cNvSpPr>
              <a:spLocks noChangeArrowheads="1"/>
            </p:cNvSpPr>
            <p:nvPr/>
          </p:nvSpPr>
          <p:spPr bwMode="auto">
            <a:xfrm>
              <a:off x="2840" y="3024"/>
              <a:ext cx="1528" cy="7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sp>
          <p:nvSpPr>
            <p:cNvPr id="17462" name="Rectangle 6"/>
            <p:cNvSpPr>
              <a:spLocks noChangeArrowheads="1"/>
            </p:cNvSpPr>
            <p:nvPr/>
          </p:nvSpPr>
          <p:spPr bwMode="auto">
            <a:xfrm>
              <a:off x="4160" y="3088"/>
              <a:ext cx="144" cy="212"/>
            </a:xfrm>
            <a:prstGeom prst="rect">
              <a:avLst/>
            </a:prstGeom>
            <a:solidFill>
              <a:srgbClr val="DDDDDD"/>
            </a:solidFill>
            <a:ln>
              <a:noFill/>
            </a:ln>
            <a:effectLst>
              <a:outerShdw dist="63500" dir="2212194" algn="ctr" rotWithShape="0">
                <a:srgbClr val="5F5F5F">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sp>
          <p:nvSpPr>
            <p:cNvPr id="17463" name="AutoShape 7"/>
            <p:cNvSpPr>
              <a:spLocks noChangeArrowheads="1"/>
            </p:cNvSpPr>
            <p:nvPr/>
          </p:nvSpPr>
          <p:spPr bwMode="auto">
            <a:xfrm flipV="1">
              <a:off x="4184" y="3157"/>
              <a:ext cx="104" cy="96"/>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grpSp>
      <p:sp>
        <p:nvSpPr>
          <p:cNvPr id="17412" name="Rectangle 16"/>
          <p:cNvSpPr>
            <a:spLocks noGrp="1" noChangeArrowheads="1"/>
          </p:cNvSpPr>
          <p:nvPr>
            <p:ph type="title"/>
          </p:nvPr>
        </p:nvSpPr>
        <p:spPr>
          <a:ln w="9525"/>
        </p:spPr>
        <p:txBody>
          <a:bodyPr/>
          <a:lstStyle/>
          <a:p>
            <a:r>
              <a:rPr lang="en-GB" dirty="0">
                <a:latin typeface="+mn-lt"/>
              </a:rPr>
              <a:t>Sandwich panels - inputs</a:t>
            </a:r>
            <a:endParaRPr lang="en-US" dirty="0">
              <a:latin typeface="+mn-lt"/>
            </a:endParaRPr>
          </a:p>
        </p:txBody>
      </p:sp>
      <p:sp>
        <p:nvSpPr>
          <p:cNvPr id="17418" name="Text Box 22"/>
          <p:cNvSpPr txBox="1">
            <a:spLocks noChangeArrowheads="1"/>
          </p:cNvSpPr>
          <p:nvPr/>
        </p:nvSpPr>
        <p:spPr bwMode="auto">
          <a:xfrm>
            <a:off x="990600" y="1743141"/>
            <a:ext cx="1233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sz="1600" i="1" dirty="0">
                <a:latin typeface="+mn-lt"/>
              </a:rPr>
              <a:t>Face sheet</a:t>
            </a:r>
          </a:p>
        </p:txBody>
      </p:sp>
      <p:sp>
        <p:nvSpPr>
          <p:cNvPr id="17419" name="Rectangle 23"/>
          <p:cNvSpPr>
            <a:spLocks noChangeArrowheads="1"/>
          </p:cNvSpPr>
          <p:nvPr/>
        </p:nvSpPr>
        <p:spPr bwMode="auto">
          <a:xfrm>
            <a:off x="2149277" y="1736725"/>
            <a:ext cx="4038600" cy="342900"/>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sp>
        <p:nvSpPr>
          <p:cNvPr id="753696" name="Text Box 32"/>
          <p:cNvSpPr txBox="1">
            <a:spLocks noChangeArrowheads="1"/>
          </p:cNvSpPr>
          <p:nvPr/>
        </p:nvSpPr>
        <p:spPr bwMode="auto">
          <a:xfrm>
            <a:off x="2223890" y="1747838"/>
            <a:ext cx="17510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sz="1400" dirty="0">
                <a:solidFill>
                  <a:schemeClr val="accent4"/>
                </a:solidFill>
                <a:latin typeface="+mn-lt"/>
              </a:rPr>
              <a:t>Aluminum 6061 T4</a:t>
            </a:r>
          </a:p>
        </p:txBody>
      </p:sp>
      <p:sp>
        <p:nvSpPr>
          <p:cNvPr id="17424" name="Rectangle 38"/>
          <p:cNvSpPr>
            <a:spLocks noChangeArrowheads="1"/>
          </p:cNvSpPr>
          <p:nvPr/>
        </p:nvSpPr>
        <p:spPr bwMode="auto">
          <a:xfrm>
            <a:off x="2149277" y="2181225"/>
            <a:ext cx="4038600" cy="342900"/>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sp>
        <p:nvSpPr>
          <p:cNvPr id="17425" name="Text Box 39"/>
          <p:cNvSpPr txBox="1">
            <a:spLocks noChangeArrowheads="1"/>
          </p:cNvSpPr>
          <p:nvPr/>
        </p:nvSpPr>
        <p:spPr bwMode="auto">
          <a:xfrm>
            <a:off x="990600" y="2064793"/>
            <a:ext cx="6461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sz="1600" i="1" dirty="0">
                <a:latin typeface="+mn-lt"/>
              </a:rPr>
              <a:t>Core</a:t>
            </a:r>
          </a:p>
        </p:txBody>
      </p:sp>
      <p:sp>
        <p:nvSpPr>
          <p:cNvPr id="17428" name="Rectangle 59"/>
          <p:cNvSpPr>
            <a:spLocks noChangeArrowheads="1"/>
          </p:cNvSpPr>
          <p:nvPr/>
        </p:nvSpPr>
        <p:spPr bwMode="auto">
          <a:xfrm>
            <a:off x="1545155" y="4913447"/>
            <a:ext cx="825500" cy="376238"/>
          </a:xfrm>
          <a:prstGeom prst="rect">
            <a:avLst/>
          </a:prstGeom>
          <a:solidFill>
            <a:schemeClr val="bg1"/>
          </a:solidFill>
          <a:ln w="9525">
            <a:solidFill>
              <a:srgbClr val="5F5F5F"/>
            </a:solidFill>
            <a:miter lim="800000"/>
            <a:headEnd/>
            <a:tailEnd/>
          </a:ln>
          <a:effectLst>
            <a:outerShdw dist="71842" dir="2700000" algn="ctr" rotWithShape="0">
              <a:srgbClr val="C0C0C0">
                <a:alpha val="50000"/>
              </a:srgbClr>
            </a:outerShdw>
          </a:effectLst>
        </p:spPr>
        <p:txBody>
          <a:bodyPr anchor="ct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sp>
        <p:nvSpPr>
          <p:cNvPr id="75814" name="Text Box 66"/>
          <p:cNvSpPr txBox="1">
            <a:spLocks noChangeArrowheads="1"/>
          </p:cNvSpPr>
          <p:nvPr/>
        </p:nvSpPr>
        <p:spPr bwMode="auto">
          <a:xfrm>
            <a:off x="1797606" y="4941574"/>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sz="1400" dirty="0">
                <a:solidFill>
                  <a:schemeClr val="accent1"/>
                </a:solidFill>
                <a:latin typeface="+mn-lt"/>
              </a:rPr>
              <a:t>3</a:t>
            </a:r>
          </a:p>
        </p:txBody>
      </p:sp>
      <p:sp>
        <p:nvSpPr>
          <p:cNvPr id="753742" name="Text Box 78"/>
          <p:cNvSpPr txBox="1">
            <a:spLocks noChangeArrowheads="1"/>
          </p:cNvSpPr>
          <p:nvPr/>
        </p:nvSpPr>
        <p:spPr bwMode="auto">
          <a:xfrm>
            <a:off x="2260402" y="2179638"/>
            <a:ext cx="3060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sz="1400" dirty="0">
                <a:solidFill>
                  <a:schemeClr val="accent1"/>
                </a:solidFill>
                <a:latin typeface="+mn-lt"/>
              </a:rPr>
              <a:t>PVC cross-linked rigid foam (0.09)</a:t>
            </a:r>
          </a:p>
        </p:txBody>
      </p:sp>
      <p:sp>
        <p:nvSpPr>
          <p:cNvPr id="75816" name="Oval 40"/>
          <p:cNvSpPr>
            <a:spLocks noChangeArrowheads="1"/>
          </p:cNvSpPr>
          <p:nvPr/>
        </p:nvSpPr>
        <p:spPr bwMode="auto">
          <a:xfrm>
            <a:off x="410090" y="810366"/>
            <a:ext cx="2209800" cy="495300"/>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grpSp>
        <p:nvGrpSpPr>
          <p:cNvPr id="17432" name="Group 41"/>
          <p:cNvGrpSpPr>
            <a:grpSpLocks/>
          </p:cNvGrpSpPr>
          <p:nvPr/>
        </p:nvGrpSpPr>
        <p:grpSpPr bwMode="auto">
          <a:xfrm>
            <a:off x="990600" y="3019965"/>
            <a:ext cx="6442075" cy="871538"/>
            <a:chOff x="926" y="2122"/>
            <a:chExt cx="4058" cy="549"/>
          </a:xfrm>
        </p:grpSpPr>
        <p:sp>
          <p:nvSpPr>
            <p:cNvPr id="17442" name="Text Box 26"/>
            <p:cNvSpPr txBox="1">
              <a:spLocks noChangeArrowheads="1"/>
            </p:cNvSpPr>
            <p:nvPr/>
          </p:nvSpPr>
          <p:spPr bwMode="auto">
            <a:xfrm>
              <a:off x="926" y="2150"/>
              <a:ext cx="3684"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25000"/>
                </a:spcBef>
                <a:spcAft>
                  <a:spcPct val="50000"/>
                </a:spcAft>
              </a:pPr>
              <a:r>
                <a:rPr lang="en-GB" sz="1600" i="1" dirty="0">
                  <a:latin typeface="+mn-lt"/>
                </a:rPr>
                <a:t>Face-sheet thickness                      mm               Number of values</a:t>
              </a:r>
            </a:p>
            <a:p>
              <a:pPr>
                <a:spcBef>
                  <a:spcPct val="25000"/>
                </a:spcBef>
                <a:spcAft>
                  <a:spcPct val="50000"/>
                </a:spcAft>
              </a:pPr>
              <a:r>
                <a:rPr lang="en-GB" sz="1600" i="1" dirty="0">
                  <a:latin typeface="+mn-lt"/>
                </a:rPr>
                <a:t>Core thickness -                              mm                Number of values</a:t>
              </a:r>
            </a:p>
          </p:txBody>
        </p:sp>
        <p:sp>
          <p:nvSpPr>
            <p:cNvPr id="17443" name="Rectangle 15"/>
            <p:cNvSpPr>
              <a:spLocks noChangeArrowheads="1"/>
            </p:cNvSpPr>
            <p:nvPr/>
          </p:nvSpPr>
          <p:spPr bwMode="auto">
            <a:xfrm>
              <a:off x="2344" y="2122"/>
              <a:ext cx="664" cy="237"/>
            </a:xfrm>
            <a:prstGeom prst="rect">
              <a:avLst/>
            </a:prstGeom>
            <a:solidFill>
              <a:schemeClr val="bg1"/>
            </a:solidFill>
            <a:ln w="9525">
              <a:solidFill>
                <a:srgbClr val="5F5F5F"/>
              </a:solidFill>
              <a:miter lim="800000"/>
              <a:headEnd/>
              <a:tailEnd/>
            </a:ln>
            <a:effectLst>
              <a:outerShdw dist="71842" dir="2700000" algn="ctr" rotWithShape="0">
                <a:srgbClr val="C0C0C0">
                  <a:alpha val="50000"/>
                </a:srgbClr>
              </a:outerShdw>
            </a:effectLst>
          </p:spPr>
          <p:txBody>
            <a:bodyPr anchor="ct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sp>
          <p:nvSpPr>
            <p:cNvPr id="17444" name="Rectangle 27"/>
            <p:cNvSpPr>
              <a:spLocks noChangeArrowheads="1"/>
            </p:cNvSpPr>
            <p:nvPr/>
          </p:nvSpPr>
          <p:spPr bwMode="auto">
            <a:xfrm>
              <a:off x="4760" y="2434"/>
              <a:ext cx="216" cy="237"/>
            </a:xfrm>
            <a:prstGeom prst="rect">
              <a:avLst/>
            </a:prstGeom>
            <a:solidFill>
              <a:schemeClr val="bg1"/>
            </a:solidFill>
            <a:ln w="9525">
              <a:solidFill>
                <a:srgbClr val="5F5F5F"/>
              </a:solidFill>
              <a:miter lim="800000"/>
              <a:headEnd/>
              <a:tailEnd/>
            </a:ln>
            <a:effectLst>
              <a:outerShdw dist="71842" dir="2700000" algn="ctr" rotWithShape="0">
                <a:srgbClr val="C0C0C0">
                  <a:alpha val="50000"/>
                </a:srgbClr>
              </a:outerShdw>
            </a:effectLst>
          </p:spPr>
          <p:txBody>
            <a:bodyPr anchor="ct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sp>
          <p:nvSpPr>
            <p:cNvPr id="17445" name="Rectangle 28"/>
            <p:cNvSpPr>
              <a:spLocks noChangeArrowheads="1"/>
            </p:cNvSpPr>
            <p:nvPr/>
          </p:nvSpPr>
          <p:spPr bwMode="auto">
            <a:xfrm>
              <a:off x="4768" y="2138"/>
              <a:ext cx="216" cy="237"/>
            </a:xfrm>
            <a:prstGeom prst="rect">
              <a:avLst/>
            </a:prstGeom>
            <a:solidFill>
              <a:schemeClr val="bg1"/>
            </a:solidFill>
            <a:ln w="9525">
              <a:solidFill>
                <a:srgbClr val="5F5F5F"/>
              </a:solidFill>
              <a:miter lim="800000"/>
              <a:headEnd/>
              <a:tailEnd/>
            </a:ln>
            <a:effectLst>
              <a:outerShdw dist="71842" dir="2700000" algn="ctr" rotWithShape="0">
                <a:srgbClr val="C0C0C0">
                  <a:alpha val="50000"/>
                </a:srgbClr>
              </a:outerShdw>
            </a:effectLst>
          </p:spPr>
          <p:txBody>
            <a:bodyPr anchor="ct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sp>
          <p:nvSpPr>
            <p:cNvPr id="17446" name="Rectangle 15"/>
            <p:cNvSpPr>
              <a:spLocks noChangeArrowheads="1"/>
            </p:cNvSpPr>
            <p:nvPr/>
          </p:nvSpPr>
          <p:spPr bwMode="auto">
            <a:xfrm>
              <a:off x="2337" y="2411"/>
              <a:ext cx="664" cy="237"/>
            </a:xfrm>
            <a:prstGeom prst="rect">
              <a:avLst/>
            </a:prstGeom>
            <a:solidFill>
              <a:schemeClr val="bg1"/>
            </a:solidFill>
            <a:ln w="9525">
              <a:solidFill>
                <a:srgbClr val="5F5F5F"/>
              </a:solidFill>
              <a:miter lim="800000"/>
              <a:headEnd/>
              <a:tailEnd/>
            </a:ln>
            <a:effectLst>
              <a:outerShdw dist="71842" dir="2700000" algn="ctr" rotWithShape="0">
                <a:srgbClr val="C0C0C0">
                  <a:alpha val="50000"/>
                </a:srgbClr>
              </a:outerShdw>
            </a:effectLst>
          </p:spPr>
          <p:txBody>
            <a:bodyPr anchor="ct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grpSp>
      <p:sp>
        <p:nvSpPr>
          <p:cNvPr id="75823" name="Text Box 42"/>
          <p:cNvSpPr txBox="1">
            <a:spLocks noChangeArrowheads="1"/>
          </p:cNvSpPr>
          <p:nvPr/>
        </p:nvSpPr>
        <p:spPr bwMode="auto">
          <a:xfrm>
            <a:off x="3350726" y="3056113"/>
            <a:ext cx="4130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sz="1400" dirty="0">
                <a:solidFill>
                  <a:schemeClr val="accent1"/>
                </a:solidFill>
                <a:latin typeface="+mn-lt"/>
              </a:rPr>
              <a:t>0.1  -   3                                                                                 5</a:t>
            </a:r>
          </a:p>
        </p:txBody>
      </p:sp>
      <p:sp>
        <p:nvSpPr>
          <p:cNvPr id="75824" name="Text Box 55"/>
          <p:cNvSpPr txBox="1">
            <a:spLocks noChangeArrowheads="1"/>
          </p:cNvSpPr>
          <p:nvPr/>
        </p:nvSpPr>
        <p:spPr bwMode="auto">
          <a:xfrm>
            <a:off x="3354367" y="3518691"/>
            <a:ext cx="4130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sz="1400" dirty="0">
                <a:solidFill>
                  <a:schemeClr val="accent1"/>
                </a:solidFill>
                <a:latin typeface="+mn-lt"/>
              </a:rPr>
              <a:t>10   -  50                                                                                3</a:t>
            </a:r>
          </a:p>
        </p:txBody>
      </p:sp>
      <p:grpSp>
        <p:nvGrpSpPr>
          <p:cNvPr id="5" name="Group 4"/>
          <p:cNvGrpSpPr/>
          <p:nvPr/>
        </p:nvGrpSpPr>
        <p:grpSpPr>
          <a:xfrm>
            <a:off x="5892377" y="510525"/>
            <a:ext cx="5639921" cy="2616201"/>
            <a:chOff x="3974650" y="738937"/>
            <a:chExt cx="5639921" cy="2616201"/>
          </a:xfrm>
        </p:grpSpPr>
        <p:pic>
          <p:nvPicPr>
            <p:cNvPr id="17440" name="Picture 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8704" y="738937"/>
              <a:ext cx="3055867" cy="261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1" name="Rectangle 75"/>
            <p:cNvSpPr>
              <a:spLocks noChangeArrowheads="1"/>
            </p:cNvSpPr>
            <p:nvPr/>
          </p:nvSpPr>
          <p:spPr bwMode="auto">
            <a:xfrm>
              <a:off x="7511620" y="2585173"/>
              <a:ext cx="836482" cy="291621"/>
            </a:xfrm>
            <a:prstGeom prst="rect">
              <a:avLst/>
            </a:prstGeom>
            <a:noFill/>
            <a:ln w="28575">
              <a:solidFill>
                <a:schemeClr val="accent4"/>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cxnSp>
          <p:nvCxnSpPr>
            <p:cNvPr id="3" name="Straight Arrow Connector 2"/>
            <p:cNvCxnSpPr>
              <a:cxnSpLocks/>
            </p:cNvCxnSpPr>
            <p:nvPr/>
          </p:nvCxnSpPr>
          <p:spPr bwMode="auto">
            <a:xfrm flipH="1" flipV="1">
              <a:off x="3974650" y="2109643"/>
              <a:ext cx="3530337" cy="588688"/>
            </a:xfrm>
            <a:prstGeom prst="straightConnector1">
              <a:avLst/>
            </a:prstGeom>
            <a:noFill/>
            <a:ln w="38100" cap="flat" cmpd="sng" algn="ctr">
              <a:solidFill>
                <a:schemeClr val="accent4"/>
              </a:solidFill>
              <a:prstDash val="solid"/>
              <a:round/>
              <a:headEnd type="none" w="med" len="med"/>
              <a:tailEnd type="triangle"/>
            </a:ln>
            <a:effectLst/>
          </p:spPr>
        </p:cxnSp>
      </p:grpSp>
      <p:grpSp>
        <p:nvGrpSpPr>
          <p:cNvPr id="7" name="Group 6"/>
          <p:cNvGrpSpPr/>
          <p:nvPr/>
        </p:nvGrpSpPr>
        <p:grpSpPr>
          <a:xfrm>
            <a:off x="5838963" y="2401343"/>
            <a:ext cx="6010119" cy="3666925"/>
            <a:chOff x="3654937" y="2883260"/>
            <a:chExt cx="6010119" cy="3666925"/>
          </a:xfrm>
        </p:grpSpPr>
        <p:pic>
          <p:nvPicPr>
            <p:cNvPr id="17438" name="Picture 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5218" y="4247863"/>
              <a:ext cx="3289838" cy="230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9" name="Rectangle 74"/>
            <p:cNvSpPr>
              <a:spLocks noChangeArrowheads="1"/>
            </p:cNvSpPr>
            <p:nvPr/>
          </p:nvSpPr>
          <p:spPr bwMode="auto">
            <a:xfrm>
              <a:off x="6906784" y="5926075"/>
              <a:ext cx="2555126" cy="187346"/>
            </a:xfrm>
            <a:prstGeom prst="rect">
              <a:avLst/>
            </a:prstGeom>
            <a:noFill/>
            <a:ln w="28575">
              <a:solidFill>
                <a:schemeClr val="accent1"/>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cxnSp>
          <p:nvCxnSpPr>
            <p:cNvPr id="59" name="Straight Arrow Connector 58"/>
            <p:cNvCxnSpPr>
              <a:cxnSpLocks/>
            </p:cNvCxnSpPr>
            <p:nvPr/>
          </p:nvCxnSpPr>
          <p:spPr bwMode="auto">
            <a:xfrm flipH="1" flipV="1">
              <a:off x="3654937" y="2883260"/>
              <a:ext cx="4002450" cy="3046568"/>
            </a:xfrm>
            <a:prstGeom prst="straightConnector1">
              <a:avLst/>
            </a:prstGeom>
            <a:noFill/>
            <a:ln w="38100" cap="flat" cmpd="sng" algn="ctr">
              <a:solidFill>
                <a:schemeClr val="accent1"/>
              </a:solidFill>
              <a:prstDash val="solid"/>
              <a:round/>
              <a:headEnd type="none" w="med" len="med"/>
              <a:tailEnd type="triangle"/>
            </a:ln>
            <a:effectLst/>
          </p:spPr>
        </p:cxnSp>
      </p:grpSp>
      <p:sp>
        <p:nvSpPr>
          <p:cNvPr id="66" name="Rectangle 24">
            <a:extLst>
              <a:ext uri="{FF2B5EF4-FFF2-40B4-BE49-F238E27FC236}">
                <a16:creationId xmlns:a16="http://schemas.microsoft.com/office/drawing/2014/main" id="{EAE4D4D7-C067-4B09-AB63-AE4EA4417237}"/>
              </a:ext>
            </a:extLst>
          </p:cNvPr>
          <p:cNvSpPr>
            <a:spLocks noChangeArrowheads="1"/>
          </p:cNvSpPr>
          <p:nvPr/>
        </p:nvSpPr>
        <p:spPr bwMode="auto">
          <a:xfrm>
            <a:off x="691866" y="4032798"/>
            <a:ext cx="7342188" cy="369332"/>
          </a:xfrm>
          <a:prstGeom prst="rect">
            <a:avLst/>
          </a:prstGeom>
          <a:solidFill>
            <a:schemeClr val="accent2"/>
          </a:solidFill>
          <a:ln>
            <a:noFill/>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dirty="0">
                <a:latin typeface="+mn-lt"/>
              </a:rPr>
              <a:t>Model parameters</a:t>
            </a:r>
          </a:p>
        </p:txBody>
      </p:sp>
      <p:sp>
        <p:nvSpPr>
          <p:cNvPr id="71" name="Text Box 21">
            <a:extLst>
              <a:ext uri="{FF2B5EF4-FFF2-40B4-BE49-F238E27FC236}">
                <a16:creationId xmlns:a16="http://schemas.microsoft.com/office/drawing/2014/main" id="{1CCD0353-AE68-4B03-9D7C-81137E3FD0D1}"/>
              </a:ext>
            </a:extLst>
          </p:cNvPr>
          <p:cNvSpPr txBox="1">
            <a:spLocks noChangeArrowheads="1"/>
          </p:cNvSpPr>
          <p:nvPr/>
        </p:nvSpPr>
        <p:spPr bwMode="auto">
          <a:xfrm>
            <a:off x="6356336" y="2178050"/>
            <a:ext cx="990600" cy="346075"/>
          </a:xfrm>
          <a:prstGeom prst="rect">
            <a:avLst/>
          </a:prstGeom>
          <a:solidFill>
            <a:schemeClr val="accent1"/>
          </a:solidFill>
          <a:ln w="9525">
            <a:solidFill>
              <a:schemeClr val="tx1"/>
            </a:solidFill>
            <a:miter lim="800000"/>
            <a:headEnd/>
            <a:tailEnd/>
          </a:ln>
          <a:effec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lgn="ctr">
              <a:spcBef>
                <a:spcPct val="50000"/>
              </a:spcBef>
            </a:pPr>
            <a:r>
              <a:rPr lang="en-GB" sz="1600" dirty="0">
                <a:latin typeface="+mn-lt"/>
              </a:rPr>
              <a:t>Browse</a:t>
            </a:r>
          </a:p>
        </p:txBody>
      </p:sp>
      <p:sp>
        <p:nvSpPr>
          <p:cNvPr id="2" name="Slide Number Placeholder 1">
            <a:extLst>
              <a:ext uri="{FF2B5EF4-FFF2-40B4-BE49-F238E27FC236}">
                <a16:creationId xmlns:a16="http://schemas.microsoft.com/office/drawing/2014/main" id="{25AF5FD2-A49C-41A5-B111-2C6D86E34496}"/>
              </a:ext>
            </a:extLst>
          </p:cNvPr>
          <p:cNvSpPr>
            <a:spLocks noGrp="1"/>
          </p:cNvSpPr>
          <p:nvPr>
            <p:ph type="sldNum" sz="quarter" idx="11"/>
          </p:nvPr>
        </p:nvSpPr>
        <p:spPr/>
        <p:txBody>
          <a:bodyPr/>
          <a:lstStyle/>
          <a:p>
            <a:fld id="{F0D23093-2AB0-F74C-B865-1A12A15B650E}" type="slidenum">
              <a:rPr lang="en-US" smtClean="0">
                <a:latin typeface="+mn-lt"/>
              </a:rPr>
              <a:pPr/>
              <a:t>16</a:t>
            </a:fld>
            <a:endParaRPr lang="en-US" dirty="0">
              <a:latin typeface="+mn-lt"/>
            </a:endParaRPr>
          </a:p>
        </p:txBody>
      </p:sp>
      <p:pic>
        <p:nvPicPr>
          <p:cNvPr id="8" name="Picture 7">
            <a:extLst>
              <a:ext uri="{FF2B5EF4-FFF2-40B4-BE49-F238E27FC236}">
                <a16:creationId xmlns:a16="http://schemas.microsoft.com/office/drawing/2014/main" id="{77FA74E5-B5D9-8064-78DF-782F06159FA1}"/>
              </a:ext>
            </a:extLst>
          </p:cNvPr>
          <p:cNvPicPr>
            <a:picLocks noChangeAspect="1"/>
          </p:cNvPicPr>
          <p:nvPr/>
        </p:nvPicPr>
        <p:blipFill>
          <a:blip r:embed="rId6"/>
          <a:stretch>
            <a:fillRect/>
          </a:stretch>
        </p:blipFill>
        <p:spPr>
          <a:xfrm>
            <a:off x="8988253" y="1021815"/>
            <a:ext cx="3473629" cy="4324572"/>
          </a:xfrm>
          <a:prstGeom prst="rect">
            <a:avLst/>
          </a:prstGeom>
        </p:spPr>
      </p:pic>
      <p:pic>
        <p:nvPicPr>
          <p:cNvPr id="10" name="Picture 9">
            <a:extLst>
              <a:ext uri="{FF2B5EF4-FFF2-40B4-BE49-F238E27FC236}">
                <a16:creationId xmlns:a16="http://schemas.microsoft.com/office/drawing/2014/main" id="{AE414F82-0F28-D6B8-2B0B-CC5C60F29F95}"/>
              </a:ext>
            </a:extLst>
          </p:cNvPr>
          <p:cNvPicPr>
            <a:picLocks noChangeAspect="1"/>
          </p:cNvPicPr>
          <p:nvPr/>
        </p:nvPicPr>
        <p:blipFill>
          <a:blip r:embed="rId7"/>
          <a:stretch>
            <a:fillRect/>
          </a:stretch>
        </p:blipFill>
        <p:spPr>
          <a:xfrm>
            <a:off x="8213544" y="890651"/>
            <a:ext cx="3530781" cy="4330923"/>
          </a:xfrm>
          <a:prstGeom prst="rect">
            <a:avLst/>
          </a:prstGeom>
        </p:spPr>
      </p:pic>
      <p:pic>
        <p:nvPicPr>
          <p:cNvPr id="12" name="Picture 11">
            <a:extLst>
              <a:ext uri="{FF2B5EF4-FFF2-40B4-BE49-F238E27FC236}">
                <a16:creationId xmlns:a16="http://schemas.microsoft.com/office/drawing/2014/main" id="{B1EB9818-FC9F-D963-E0D4-AB6CFEA5DDA2}"/>
              </a:ext>
            </a:extLst>
          </p:cNvPr>
          <p:cNvPicPr>
            <a:picLocks noChangeAspect="1"/>
          </p:cNvPicPr>
          <p:nvPr/>
        </p:nvPicPr>
        <p:blipFill>
          <a:blip r:embed="rId8"/>
          <a:stretch>
            <a:fillRect/>
          </a:stretch>
        </p:blipFill>
        <p:spPr>
          <a:xfrm>
            <a:off x="3387586" y="930146"/>
            <a:ext cx="5416828" cy="4997707"/>
          </a:xfrm>
          <a:prstGeom prst="rect">
            <a:avLst/>
          </a:prstGeom>
        </p:spPr>
      </p:pic>
    </p:spTree>
    <p:extLst>
      <p:ext uri="{BB962C8B-B14F-4D97-AF65-F5344CB8AC3E}">
        <p14:creationId xmlns:p14="http://schemas.microsoft.com/office/powerpoint/2010/main" val="974909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5816"/>
                                        </p:tgtEl>
                                        <p:attrNameLst>
                                          <p:attrName>style.visibility</p:attrName>
                                        </p:attrNameLst>
                                      </p:cBhvr>
                                      <p:to>
                                        <p:strVal val="visible"/>
                                      </p:to>
                                    </p:set>
                                    <p:animEffect transition="in" filter="wipe(left)">
                                      <p:cBhvr>
                                        <p:cTn id="7" dur="500"/>
                                        <p:tgtEl>
                                          <p:spTgt spid="75816"/>
                                        </p:tgtEl>
                                      </p:cBhvr>
                                    </p:animEffect>
                                  </p:childTnLst>
                                  <p:subTnLst>
                                    <p:set>
                                      <p:cBhvr override="childStyle">
                                        <p:cTn dur="1" fill="hold" display="0" masterRel="nextClick" afterEffect="1"/>
                                        <p:tgtEl>
                                          <p:spTgt spid="75816"/>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53696">
                                            <p:txEl>
                                              <p:pRg st="0" end="0"/>
                                            </p:txEl>
                                          </p:spTgt>
                                        </p:tgtEl>
                                        <p:attrNameLst>
                                          <p:attrName>style.visibility</p:attrName>
                                        </p:attrNameLst>
                                      </p:cBhvr>
                                      <p:to>
                                        <p:strVal val="visible"/>
                                      </p:to>
                                    </p:set>
                                    <p:animEffect transition="in" filter="wipe(left)">
                                      <p:cBhvr>
                                        <p:cTn id="17" dur="500"/>
                                        <p:tgtEl>
                                          <p:spTgt spid="75369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53742">
                                            <p:txEl>
                                              <p:pRg st="0" end="0"/>
                                            </p:txEl>
                                          </p:spTgt>
                                        </p:tgtEl>
                                        <p:attrNameLst>
                                          <p:attrName>style.visibility</p:attrName>
                                        </p:attrNameLst>
                                      </p:cBhvr>
                                      <p:to>
                                        <p:strVal val="visible"/>
                                      </p:to>
                                    </p:set>
                                    <p:animEffect transition="in" filter="wipe(left)">
                                      <p:cBhvr>
                                        <p:cTn id="27" dur="500"/>
                                        <p:tgtEl>
                                          <p:spTgt spid="75374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5823"/>
                                        </p:tgtEl>
                                        <p:attrNameLst>
                                          <p:attrName>style.visibility</p:attrName>
                                        </p:attrNameLst>
                                      </p:cBhvr>
                                      <p:to>
                                        <p:strVal val="visible"/>
                                      </p:to>
                                    </p:set>
                                    <p:animEffect transition="in" filter="wipe(left)">
                                      <p:cBhvr>
                                        <p:cTn id="32" dur="500"/>
                                        <p:tgtEl>
                                          <p:spTgt spid="758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5824"/>
                                        </p:tgtEl>
                                        <p:attrNameLst>
                                          <p:attrName>style.visibility</p:attrName>
                                        </p:attrNameLst>
                                      </p:cBhvr>
                                      <p:to>
                                        <p:strVal val="visible"/>
                                      </p:to>
                                    </p:set>
                                    <p:animEffect transition="in" filter="wipe(left)">
                                      <p:cBhvr>
                                        <p:cTn id="37" dur="500"/>
                                        <p:tgtEl>
                                          <p:spTgt spid="758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5814"/>
                                        </p:tgtEl>
                                        <p:attrNameLst>
                                          <p:attrName>style.visibility</p:attrName>
                                        </p:attrNameLst>
                                      </p:cBhvr>
                                      <p:to>
                                        <p:strVal val="visible"/>
                                      </p:to>
                                    </p:set>
                                    <p:animEffect transition="in" filter="wipe(left)">
                                      <p:cBhvr>
                                        <p:cTn id="42" dur="500"/>
                                        <p:tgtEl>
                                          <p:spTgt spid="75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14" grpId="0"/>
      <p:bldP spid="75816" grpId="0" animBg="1"/>
      <p:bldP spid="75823" grpId="0"/>
      <p:bldP spid="758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B69F7A-BD61-A829-A350-BEA482C2ADD3}"/>
              </a:ext>
            </a:extLst>
          </p:cNvPr>
          <p:cNvPicPr>
            <a:picLocks noChangeAspect="1"/>
          </p:cNvPicPr>
          <p:nvPr/>
        </p:nvPicPr>
        <p:blipFill>
          <a:blip r:embed="rId3"/>
          <a:stretch>
            <a:fillRect/>
          </a:stretch>
        </p:blipFill>
        <p:spPr>
          <a:xfrm>
            <a:off x="2971800" y="713650"/>
            <a:ext cx="6400800" cy="5061258"/>
          </a:xfrm>
          <a:prstGeom prst="rect">
            <a:avLst/>
          </a:prstGeom>
          <a:ln>
            <a:solidFill>
              <a:schemeClr val="tx1"/>
            </a:solidFill>
          </a:ln>
        </p:spPr>
      </p:pic>
      <p:sp>
        <p:nvSpPr>
          <p:cNvPr id="18437" name="Rectangle 2"/>
          <p:cNvSpPr>
            <a:spLocks noGrp="1" noChangeArrowheads="1"/>
          </p:cNvSpPr>
          <p:nvPr>
            <p:ph type="title"/>
          </p:nvPr>
        </p:nvSpPr>
        <p:spPr>
          <a:ln w="9525"/>
        </p:spPr>
        <p:txBody>
          <a:bodyPr/>
          <a:lstStyle/>
          <a:p>
            <a:r>
              <a:rPr lang="en-GB" dirty="0">
                <a:latin typeface="+mn-lt"/>
              </a:rPr>
              <a:t>Stiff sandwich panels</a:t>
            </a:r>
            <a:endParaRPr lang="en-US" dirty="0">
              <a:latin typeface="+mn-lt"/>
            </a:endParaRPr>
          </a:p>
        </p:txBody>
      </p:sp>
      <p:sp>
        <p:nvSpPr>
          <p:cNvPr id="45" name="AutoShape 10">
            <a:extLst>
              <a:ext uri="{FF2B5EF4-FFF2-40B4-BE49-F238E27FC236}">
                <a16:creationId xmlns:a16="http://schemas.microsoft.com/office/drawing/2014/main" id="{34CA8990-8872-4F11-87D9-779878126CE6}"/>
              </a:ext>
            </a:extLst>
          </p:cNvPr>
          <p:cNvSpPr>
            <a:spLocks noChangeArrowheads="1"/>
          </p:cNvSpPr>
          <p:nvPr/>
        </p:nvSpPr>
        <p:spPr bwMode="auto">
          <a:xfrm flipH="1">
            <a:off x="4111735" y="4191001"/>
            <a:ext cx="698875" cy="1046956"/>
          </a:xfrm>
          <a:prstGeom prst="rtTriangle">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sp>
        <p:nvSpPr>
          <p:cNvPr id="46" name="Text Box 11">
            <a:extLst>
              <a:ext uri="{FF2B5EF4-FFF2-40B4-BE49-F238E27FC236}">
                <a16:creationId xmlns:a16="http://schemas.microsoft.com/office/drawing/2014/main" id="{120C8FF2-F188-4CC8-8B5A-6E8CEC1FA613}"/>
              </a:ext>
            </a:extLst>
          </p:cNvPr>
          <p:cNvSpPr txBox="1">
            <a:spLocks noChangeArrowheads="1"/>
          </p:cNvSpPr>
          <p:nvPr/>
        </p:nvSpPr>
        <p:spPr bwMode="auto">
          <a:xfrm>
            <a:off x="3581400" y="4560491"/>
            <a:ext cx="72879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sz="1400" dirty="0">
                <a:latin typeface="+mn-lt"/>
              </a:rPr>
              <a:t>Slope 3</a:t>
            </a:r>
          </a:p>
        </p:txBody>
      </p:sp>
      <p:graphicFrame>
        <p:nvGraphicFramePr>
          <p:cNvPr id="48" name="Object 14">
            <a:extLst>
              <a:ext uri="{FF2B5EF4-FFF2-40B4-BE49-F238E27FC236}">
                <a16:creationId xmlns:a16="http://schemas.microsoft.com/office/drawing/2014/main" id="{8BCD0126-CD63-4C88-926C-2C320403B097}"/>
              </a:ext>
            </a:extLst>
          </p:cNvPr>
          <p:cNvGraphicFramePr>
            <a:graphicFrameLocks noChangeAspect="1"/>
          </p:cNvGraphicFramePr>
          <p:nvPr>
            <p:extLst>
              <p:ext uri="{D42A27DB-BD31-4B8C-83A1-F6EECF244321}">
                <p14:modId xmlns:p14="http://schemas.microsoft.com/office/powerpoint/2010/main" val="3748673171"/>
              </p:ext>
            </p:extLst>
          </p:nvPr>
        </p:nvGraphicFramePr>
        <p:xfrm>
          <a:off x="3522784" y="3817515"/>
          <a:ext cx="938388" cy="571500"/>
        </p:xfrm>
        <a:graphic>
          <a:graphicData uri="http://schemas.openxmlformats.org/presentationml/2006/ole">
            <mc:AlternateContent xmlns:mc="http://schemas.openxmlformats.org/markup-compatibility/2006">
              <mc:Choice xmlns:v="urn:schemas-microsoft-com:vml" Requires="v">
                <p:oleObj name="Equation" r:id="rId4" imgW="812447" imgH="495085" progId="Equation.3">
                  <p:embed/>
                </p:oleObj>
              </mc:Choice>
              <mc:Fallback>
                <p:oleObj name="Equation" r:id="rId4" imgW="812447" imgH="495085" progId="Equation.3">
                  <p:embed/>
                  <p:pic>
                    <p:nvPicPr>
                      <p:cNvPr id="48" name="Object 14">
                        <a:extLst>
                          <a:ext uri="{FF2B5EF4-FFF2-40B4-BE49-F238E27FC236}">
                            <a16:creationId xmlns:a16="http://schemas.microsoft.com/office/drawing/2014/main" id="{8BCD0126-CD63-4C88-926C-2C320403B0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2784" y="3817515"/>
                        <a:ext cx="938388" cy="571500"/>
                      </a:xfrm>
                      <a:prstGeom prst="rect">
                        <a:avLst/>
                      </a:prstGeom>
                      <a:noFill/>
                      <a:ln>
                        <a:solidFill>
                          <a:schemeClr val="accent1"/>
                        </a:solidFill>
                      </a:ln>
                      <a:effectLst/>
                    </p:spPr>
                  </p:pic>
                </p:oleObj>
              </mc:Fallback>
            </mc:AlternateContent>
          </a:graphicData>
        </a:graphic>
      </p:graphicFrame>
      <p:sp>
        <p:nvSpPr>
          <p:cNvPr id="49" name="Line 15">
            <a:extLst>
              <a:ext uri="{FF2B5EF4-FFF2-40B4-BE49-F238E27FC236}">
                <a16:creationId xmlns:a16="http://schemas.microsoft.com/office/drawing/2014/main" id="{482A49A2-FAA2-41B8-9AC7-42A23B963806}"/>
              </a:ext>
            </a:extLst>
          </p:cNvPr>
          <p:cNvSpPr>
            <a:spLocks noChangeShapeType="1"/>
          </p:cNvSpPr>
          <p:nvPr/>
        </p:nvSpPr>
        <p:spPr bwMode="auto">
          <a:xfrm flipH="1" flipV="1">
            <a:off x="5467116" y="1229287"/>
            <a:ext cx="787547" cy="660400"/>
          </a:xfrm>
          <a:prstGeom prst="line">
            <a:avLst/>
          </a:prstGeom>
          <a:noFill/>
          <a:ln w="38100">
            <a:solidFill>
              <a:schemeClr val="accent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en-GB" dirty="0"/>
          </a:p>
        </p:txBody>
      </p:sp>
      <p:sp>
        <p:nvSpPr>
          <p:cNvPr id="50" name="Text Box 16">
            <a:extLst>
              <a:ext uri="{FF2B5EF4-FFF2-40B4-BE49-F238E27FC236}">
                <a16:creationId xmlns:a16="http://schemas.microsoft.com/office/drawing/2014/main" id="{C348FED1-5E64-4D6B-A2AB-69C77CCF8ED8}"/>
              </a:ext>
            </a:extLst>
          </p:cNvPr>
          <p:cNvSpPr txBox="1">
            <a:spLocks noChangeArrowheads="1"/>
          </p:cNvSpPr>
          <p:nvPr/>
        </p:nvSpPr>
        <p:spPr bwMode="auto">
          <a:xfrm>
            <a:off x="4105305" y="906735"/>
            <a:ext cx="1286116" cy="584200"/>
          </a:xfrm>
          <a:prstGeom prst="rect">
            <a:avLst/>
          </a:prstGeom>
          <a:solidFill>
            <a:schemeClr val="bg1"/>
          </a:solidFill>
          <a:ln w="9525">
            <a:solidFill>
              <a:schemeClr val="accent1"/>
            </a:solidFill>
            <a:miter lim="800000"/>
            <a:headEnd/>
            <a:tailEnd/>
          </a:ln>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lgn="ctr">
              <a:spcBef>
                <a:spcPct val="0"/>
              </a:spcBef>
              <a:spcAft>
                <a:spcPct val="0"/>
              </a:spcAft>
            </a:pPr>
            <a:r>
              <a:rPr lang="en-GB" sz="1600" dirty="0">
                <a:latin typeface="+mn-lt"/>
              </a:rPr>
              <a:t>Enhanced</a:t>
            </a:r>
          </a:p>
          <a:p>
            <a:pPr algn="ctr">
              <a:spcBef>
                <a:spcPct val="0"/>
              </a:spcBef>
              <a:spcAft>
                <a:spcPct val="0"/>
              </a:spcAft>
            </a:pPr>
            <a:r>
              <a:rPr lang="en-GB" sz="1600" dirty="0">
                <a:latin typeface="+mn-lt"/>
              </a:rPr>
              <a:t>performance</a:t>
            </a:r>
          </a:p>
        </p:txBody>
      </p:sp>
      <p:sp>
        <p:nvSpPr>
          <p:cNvPr id="53" name="TextBox 52">
            <a:extLst>
              <a:ext uri="{FF2B5EF4-FFF2-40B4-BE49-F238E27FC236}">
                <a16:creationId xmlns:a16="http://schemas.microsoft.com/office/drawing/2014/main" id="{FEB392D1-6A2A-4148-8C68-AACF861E90F9}"/>
              </a:ext>
            </a:extLst>
          </p:cNvPr>
          <p:cNvSpPr txBox="1"/>
          <p:nvPr/>
        </p:nvSpPr>
        <p:spPr>
          <a:xfrm>
            <a:off x="3595688" y="3095898"/>
            <a:ext cx="1045094" cy="369332"/>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GB" b="1" dirty="0"/>
              <a:t>Optimize</a:t>
            </a:r>
          </a:p>
        </p:txBody>
      </p:sp>
      <p:cxnSp>
        <p:nvCxnSpPr>
          <p:cNvPr id="54" name="Straight Arrow Connector 53">
            <a:extLst>
              <a:ext uri="{FF2B5EF4-FFF2-40B4-BE49-F238E27FC236}">
                <a16:creationId xmlns:a16="http://schemas.microsoft.com/office/drawing/2014/main" id="{CCF3DDE5-4C6F-40EC-900A-19FFBA804E48}"/>
              </a:ext>
            </a:extLst>
          </p:cNvPr>
          <p:cNvCxnSpPr>
            <a:cxnSpLocks/>
            <a:stCxn id="53" idx="3"/>
          </p:cNvCxnSpPr>
          <p:nvPr/>
        </p:nvCxnSpPr>
        <p:spPr bwMode="auto">
          <a:xfrm>
            <a:off x="4640782" y="3280564"/>
            <a:ext cx="540818" cy="270674"/>
          </a:xfrm>
          <a:prstGeom prst="straightConnector1">
            <a:avLst/>
          </a:prstGeom>
          <a:noFill/>
          <a:ln w="28575" cap="flat" cmpd="sng" algn="ctr">
            <a:solidFill>
              <a:schemeClr val="tx1"/>
            </a:solidFill>
            <a:prstDash val="solid"/>
            <a:round/>
            <a:headEnd type="none" w="med" len="med"/>
            <a:tailEnd type="triangle" w="med" len="med"/>
          </a:ln>
          <a:effectLst/>
        </p:spPr>
      </p:cxnSp>
      <p:sp>
        <p:nvSpPr>
          <p:cNvPr id="2" name="Slide Number Placeholder 1">
            <a:extLst>
              <a:ext uri="{FF2B5EF4-FFF2-40B4-BE49-F238E27FC236}">
                <a16:creationId xmlns:a16="http://schemas.microsoft.com/office/drawing/2014/main" id="{F074296B-8D08-4417-BEA1-3410FFD4E1C6}"/>
              </a:ext>
            </a:extLst>
          </p:cNvPr>
          <p:cNvSpPr>
            <a:spLocks noGrp="1"/>
          </p:cNvSpPr>
          <p:nvPr>
            <p:ph type="sldNum" sz="quarter" idx="11"/>
          </p:nvPr>
        </p:nvSpPr>
        <p:spPr/>
        <p:txBody>
          <a:bodyPr/>
          <a:lstStyle/>
          <a:p>
            <a:fld id="{F0D23093-2AB0-F74C-B865-1A12A15B650E}" type="slidenum">
              <a:rPr lang="en-US" smtClean="0">
                <a:latin typeface="+mn-lt"/>
              </a:rPr>
              <a:pPr/>
              <a:t>17</a:t>
            </a:fld>
            <a:endParaRPr lang="en-US" dirty="0">
              <a:latin typeface="+mn-lt"/>
            </a:endParaRPr>
          </a:p>
        </p:txBody>
      </p:sp>
    </p:spTree>
    <p:extLst>
      <p:ext uri="{BB962C8B-B14F-4D97-AF65-F5344CB8AC3E}">
        <p14:creationId xmlns:p14="http://schemas.microsoft.com/office/powerpoint/2010/main" val="1015700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n-lt"/>
              </a:rPr>
              <a:t>Synthesizer model for part cost</a:t>
            </a:r>
          </a:p>
        </p:txBody>
      </p:sp>
      <p:sp>
        <p:nvSpPr>
          <p:cNvPr id="4" name="TextBox 3"/>
          <p:cNvSpPr txBox="1"/>
          <p:nvPr/>
        </p:nvSpPr>
        <p:spPr>
          <a:xfrm>
            <a:off x="1744265" y="5460557"/>
            <a:ext cx="7179733" cy="1077218"/>
          </a:xfrm>
          <a:prstGeom prst="rect">
            <a:avLst/>
          </a:prstGeom>
          <a:noFill/>
        </p:spPr>
        <p:txBody>
          <a:bodyPr wrap="square" rtlCol="0">
            <a:spAutoFit/>
          </a:bodyPr>
          <a:lstStyle/>
          <a:p>
            <a:pPr marL="285750" indent="-285750">
              <a:spcBef>
                <a:spcPts val="288"/>
              </a:spcBef>
              <a:spcAft>
                <a:spcPts val="288"/>
              </a:spcAft>
              <a:buClr>
                <a:schemeClr val="accent3">
                  <a:lumMod val="50000"/>
                </a:schemeClr>
              </a:buClr>
              <a:buFont typeface="Wingdings" panose="05000000000000000000" pitchFamily="2" charset="2"/>
              <a:buChar char="§"/>
              <a:defRPr/>
            </a:pPr>
            <a:r>
              <a:rPr lang="en-US" dirty="0">
                <a:cs typeface="Arial" panose="020B0604020202020204" pitchFamily="34" charset="0"/>
              </a:rPr>
              <a:t>Quickly estimate the </a:t>
            </a:r>
            <a:r>
              <a:rPr lang="en-US" b="1" dirty="0">
                <a:cs typeface="Arial" panose="020B0604020202020204" pitchFamily="34" charset="0"/>
              </a:rPr>
              <a:t>cost to manufacture a component </a:t>
            </a:r>
          </a:p>
          <a:p>
            <a:pPr marL="285750" indent="-285750">
              <a:spcBef>
                <a:spcPts val="288"/>
              </a:spcBef>
              <a:spcAft>
                <a:spcPts val="288"/>
              </a:spcAft>
              <a:buClr>
                <a:schemeClr val="accent3">
                  <a:lumMod val="50000"/>
                </a:schemeClr>
              </a:buClr>
              <a:buFont typeface="Wingdings" panose="05000000000000000000" pitchFamily="2" charset="2"/>
              <a:buChar char="§"/>
              <a:defRPr/>
            </a:pPr>
            <a:r>
              <a:rPr lang="en-US" b="1" dirty="0">
                <a:cs typeface="Arial" panose="020B0604020202020204" pitchFamily="34" charset="0"/>
              </a:rPr>
              <a:t>Compare different classes </a:t>
            </a:r>
            <a:r>
              <a:rPr lang="en-US" dirty="0">
                <a:cs typeface="Arial" panose="020B0604020202020204" pitchFamily="34" charset="0"/>
              </a:rPr>
              <a:t>of materials </a:t>
            </a:r>
            <a:r>
              <a:rPr lang="en-US" i="1" dirty="0">
                <a:cs typeface="Arial" panose="020B0604020202020204" pitchFamily="34" charset="0"/>
              </a:rPr>
              <a:t>and</a:t>
            </a:r>
            <a:r>
              <a:rPr lang="en-US" dirty="0">
                <a:cs typeface="Arial" panose="020B0604020202020204" pitchFamily="34" charset="0"/>
              </a:rPr>
              <a:t> processing routes</a:t>
            </a:r>
          </a:p>
          <a:p>
            <a:pPr marL="285750" indent="-285750">
              <a:spcBef>
                <a:spcPts val="288"/>
              </a:spcBef>
              <a:spcAft>
                <a:spcPts val="288"/>
              </a:spcAft>
              <a:buClr>
                <a:schemeClr val="accent3">
                  <a:lumMod val="50000"/>
                </a:schemeClr>
              </a:buClr>
              <a:buFont typeface="Wingdings" panose="05000000000000000000" pitchFamily="2" charset="2"/>
              <a:buChar char="§"/>
              <a:defRPr/>
            </a:pPr>
            <a:endParaRPr lang="en-US" dirty="0">
              <a:cs typeface="Arial" panose="020B0604020202020204" pitchFamily="34" charset="0"/>
            </a:endParaRPr>
          </a:p>
        </p:txBody>
      </p:sp>
      <p:grpSp>
        <p:nvGrpSpPr>
          <p:cNvPr id="7" name="Group 6"/>
          <p:cNvGrpSpPr/>
          <p:nvPr/>
        </p:nvGrpSpPr>
        <p:grpSpPr>
          <a:xfrm>
            <a:off x="7129194" y="1301073"/>
            <a:ext cx="3589606" cy="3125784"/>
            <a:chOff x="5986194" y="1301073"/>
            <a:chExt cx="3589606" cy="3125784"/>
          </a:xfrm>
        </p:grpSpPr>
        <p:sp>
          <p:nvSpPr>
            <p:cNvPr id="5" name="Rectangle 4"/>
            <p:cNvSpPr>
              <a:spLocks noChangeArrowheads="1"/>
            </p:cNvSpPr>
            <p:nvPr/>
          </p:nvSpPr>
          <p:spPr bwMode="auto">
            <a:xfrm>
              <a:off x="5986194" y="3607925"/>
              <a:ext cx="3589606" cy="818932"/>
            </a:xfrm>
            <a:prstGeom prst="rect">
              <a:avLst/>
            </a:prstGeom>
            <a:noFill/>
            <a:ln w="9525">
              <a:noFill/>
              <a:miter lim="800000"/>
              <a:headEnd/>
              <a:tailEnd/>
            </a:ln>
          </p:spPr>
          <p:txBody>
            <a:bodyPr/>
            <a:lstStyle/>
            <a:p>
              <a:pPr marL="376238" lvl="1" indent="-185738" eaLnBrk="1" fontAlgn="auto" hangingPunct="1">
                <a:lnSpc>
                  <a:spcPct val="90000"/>
                </a:lnSpc>
                <a:spcAft>
                  <a:spcPct val="10000"/>
                </a:spcAft>
                <a:buClr>
                  <a:schemeClr val="bg2"/>
                </a:buClr>
                <a:buSzTx/>
                <a:buFontTx/>
                <a:buChar char="•"/>
                <a:defRPr/>
              </a:pPr>
              <a:r>
                <a:rPr lang="en-US" sz="1600" i="1" kern="0" dirty="0">
                  <a:solidFill>
                    <a:schemeClr val="accent1"/>
                  </a:solidFill>
                </a:rPr>
                <a:t>PP-20% mineral filled door panel</a:t>
              </a:r>
            </a:p>
            <a:p>
              <a:pPr marL="376238" lvl="1" indent="-185738" eaLnBrk="1" fontAlgn="auto" hangingPunct="1">
                <a:lnSpc>
                  <a:spcPct val="90000"/>
                </a:lnSpc>
                <a:spcAft>
                  <a:spcPct val="10000"/>
                </a:spcAft>
                <a:buClr>
                  <a:schemeClr val="bg2"/>
                </a:buClr>
                <a:buSzTx/>
                <a:buFontTx/>
                <a:buChar char="•"/>
                <a:defRPr/>
              </a:pPr>
              <a:r>
                <a:rPr lang="en-US" sz="1600" i="1" kern="0" dirty="0">
                  <a:solidFill>
                    <a:schemeClr val="accent1"/>
                  </a:solidFill>
                </a:rPr>
                <a:t>15% saving in door weight, but what about cost?</a:t>
              </a:r>
            </a:p>
            <a:p>
              <a:pPr eaLnBrk="1" fontAlgn="auto" hangingPunct="1">
                <a:spcBef>
                  <a:spcPts val="0"/>
                </a:spcBef>
                <a:spcAft>
                  <a:spcPts val="0"/>
                </a:spcAft>
                <a:buClrTx/>
                <a:buSzTx/>
                <a:defRPr/>
              </a:pPr>
              <a:endParaRPr lang="en-US" sz="1600" kern="0" dirty="0">
                <a:solidFill>
                  <a:schemeClr val="bg2"/>
                </a:solidFill>
              </a:endParaRPr>
            </a:p>
          </p:txBody>
        </p:sp>
        <p:pic>
          <p:nvPicPr>
            <p:cNvPr id="6" name="Picture 5" descr="smart-body-panel.jp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95660" y="1301073"/>
              <a:ext cx="3171676" cy="2252260"/>
            </a:xfrm>
            <a:prstGeom prst="rect">
              <a:avLst/>
            </a:prstGeom>
          </p:spPr>
        </p:pic>
      </p:grpSp>
      <p:pic>
        <p:nvPicPr>
          <p:cNvPr id="8" name="Picture 7"/>
          <p:cNvPicPr>
            <a:picLocks noChangeAspect="1"/>
          </p:cNvPicPr>
          <p:nvPr/>
        </p:nvPicPr>
        <p:blipFill>
          <a:blip r:embed="rId4"/>
          <a:stretch>
            <a:fillRect/>
          </a:stretch>
        </p:blipFill>
        <p:spPr>
          <a:xfrm>
            <a:off x="1850338" y="1018002"/>
            <a:ext cx="5851793" cy="4159484"/>
          </a:xfrm>
          <a:prstGeom prst="rect">
            <a:avLst/>
          </a:prstGeom>
        </p:spPr>
      </p:pic>
      <p:sp>
        <p:nvSpPr>
          <p:cNvPr id="9" name="Down Arrow 7"/>
          <p:cNvSpPr/>
          <p:nvPr/>
        </p:nvSpPr>
        <p:spPr bwMode="auto">
          <a:xfrm rot="2531089">
            <a:off x="3689991" y="1500779"/>
            <a:ext cx="302958" cy="444341"/>
          </a:xfrm>
          <a:prstGeom prst="downArrow">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dirty="0"/>
          </a:p>
        </p:txBody>
      </p:sp>
      <p:sp>
        <p:nvSpPr>
          <p:cNvPr id="3" name="Slide Number Placeholder 2">
            <a:extLst>
              <a:ext uri="{FF2B5EF4-FFF2-40B4-BE49-F238E27FC236}">
                <a16:creationId xmlns:a16="http://schemas.microsoft.com/office/drawing/2014/main" id="{591751EC-E2E7-4A1B-B068-FB3393E7E30B}"/>
              </a:ext>
            </a:extLst>
          </p:cNvPr>
          <p:cNvSpPr>
            <a:spLocks noGrp="1"/>
          </p:cNvSpPr>
          <p:nvPr>
            <p:ph type="sldNum" sz="quarter" idx="11"/>
          </p:nvPr>
        </p:nvSpPr>
        <p:spPr/>
        <p:txBody>
          <a:bodyPr/>
          <a:lstStyle/>
          <a:p>
            <a:fld id="{F0D23093-2AB0-F74C-B865-1A12A15B650E}" type="slidenum">
              <a:rPr lang="en-US" smtClean="0">
                <a:latin typeface="+mn-lt"/>
              </a:rPr>
              <a:pPr/>
              <a:t>18</a:t>
            </a:fld>
            <a:endParaRPr lang="en-US" dirty="0">
              <a:latin typeface="+mn-lt"/>
            </a:endParaRPr>
          </a:p>
        </p:txBody>
      </p:sp>
    </p:spTree>
    <p:extLst>
      <p:ext uri="{BB962C8B-B14F-4D97-AF65-F5344CB8AC3E}">
        <p14:creationId xmlns:p14="http://schemas.microsoft.com/office/powerpoint/2010/main" val="91649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743200" y="958559"/>
            <a:ext cx="6848475" cy="5018128"/>
          </a:xfrm>
          <a:prstGeom prst="rect">
            <a:avLst/>
          </a:prstGeom>
        </p:spPr>
      </p:pic>
      <p:sp>
        <p:nvSpPr>
          <p:cNvPr id="2" name="Title 1"/>
          <p:cNvSpPr>
            <a:spLocks noGrp="1"/>
          </p:cNvSpPr>
          <p:nvPr>
            <p:ph type="title"/>
          </p:nvPr>
        </p:nvSpPr>
        <p:spPr/>
        <p:txBody>
          <a:bodyPr/>
          <a:lstStyle/>
          <a:p>
            <a:r>
              <a:rPr lang="en-GB" dirty="0"/>
              <a:t>Part cost comparison: Door panel</a:t>
            </a:r>
          </a:p>
        </p:txBody>
      </p:sp>
      <p:pic>
        <p:nvPicPr>
          <p:cNvPr id="4"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4752" y="2468139"/>
            <a:ext cx="2044568" cy="1323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DFD998B6-995A-4F57-AA58-F5FF55A534EE}"/>
              </a:ext>
            </a:extLst>
          </p:cNvPr>
          <p:cNvSpPr>
            <a:spLocks noGrp="1"/>
          </p:cNvSpPr>
          <p:nvPr>
            <p:ph type="sldNum" sz="quarter" idx="11"/>
          </p:nvPr>
        </p:nvSpPr>
        <p:spPr/>
        <p:txBody>
          <a:bodyPr/>
          <a:lstStyle/>
          <a:p>
            <a:fld id="{F0D23093-2AB0-F74C-B865-1A12A15B650E}" type="slidenum">
              <a:rPr lang="en-US" smtClean="0"/>
              <a:pPr/>
              <a:t>19</a:t>
            </a:fld>
            <a:endParaRPr lang="en-US" dirty="0"/>
          </a:p>
        </p:txBody>
      </p:sp>
    </p:spTree>
    <p:extLst>
      <p:ext uri="{BB962C8B-B14F-4D97-AF65-F5344CB8AC3E}">
        <p14:creationId xmlns:p14="http://schemas.microsoft.com/office/powerpoint/2010/main" val="1806240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D930AD-87D0-4B92-86EB-B28C69B6EEF8}"/>
              </a:ext>
            </a:extLst>
          </p:cNvPr>
          <p:cNvSpPr>
            <a:spLocks noGrp="1"/>
          </p:cNvSpPr>
          <p:nvPr>
            <p:ph type="sldNum" sz="quarter" idx="11"/>
          </p:nvPr>
        </p:nvSpPr>
        <p:spPr/>
        <p:txBody>
          <a:bodyPr/>
          <a:lstStyle/>
          <a:p>
            <a:fld id="{F0D23093-2AB0-F74C-B865-1A12A15B650E}" type="slidenum">
              <a:rPr lang="en-US" smtClean="0"/>
              <a:pPr/>
              <a:t>2</a:t>
            </a:fld>
            <a:endParaRPr lang="en-US" dirty="0"/>
          </a:p>
        </p:txBody>
      </p:sp>
      <p:sp>
        <p:nvSpPr>
          <p:cNvPr id="3" name="Title 2">
            <a:extLst>
              <a:ext uri="{FF2B5EF4-FFF2-40B4-BE49-F238E27FC236}">
                <a16:creationId xmlns:a16="http://schemas.microsoft.com/office/drawing/2014/main" id="{DDC3F337-803D-43FE-A6E0-BC9DE6D1BB77}"/>
              </a:ext>
            </a:extLst>
          </p:cNvPr>
          <p:cNvSpPr>
            <a:spLocks noGrp="1"/>
          </p:cNvSpPr>
          <p:nvPr>
            <p:ph type="title"/>
          </p:nvPr>
        </p:nvSpPr>
        <p:spPr/>
        <p:txBody>
          <a:bodyPr/>
          <a:lstStyle/>
          <a:p>
            <a:r>
              <a:rPr lang="en-US" dirty="0"/>
              <a:t>Learning objectives for this lecture unit</a:t>
            </a:r>
          </a:p>
        </p:txBody>
      </p:sp>
      <p:graphicFrame>
        <p:nvGraphicFramePr>
          <p:cNvPr id="5" name="Table 4">
            <a:extLst>
              <a:ext uri="{FF2B5EF4-FFF2-40B4-BE49-F238E27FC236}">
                <a16:creationId xmlns:a16="http://schemas.microsoft.com/office/drawing/2014/main" id="{9D412438-452A-4424-9F73-77843DE6992A}"/>
              </a:ext>
            </a:extLst>
          </p:cNvPr>
          <p:cNvGraphicFramePr>
            <a:graphicFrameLocks noGrp="1"/>
          </p:cNvGraphicFramePr>
          <p:nvPr/>
        </p:nvGraphicFramePr>
        <p:xfrm>
          <a:off x="957742" y="1234620"/>
          <a:ext cx="10276514" cy="2074460"/>
        </p:xfrm>
        <a:graphic>
          <a:graphicData uri="http://schemas.openxmlformats.org/drawingml/2006/table">
            <a:tbl>
              <a:tblPr firstRow="1" bandRow="1">
                <a:tableStyleId>{2D5ABB26-0587-4C30-8999-92F81FD0307C}</a:tableStyleId>
              </a:tblPr>
              <a:tblGrid>
                <a:gridCol w="1970056">
                  <a:extLst>
                    <a:ext uri="{9D8B030D-6E8A-4147-A177-3AD203B41FA5}">
                      <a16:colId xmlns:a16="http://schemas.microsoft.com/office/drawing/2014/main" val="20000"/>
                    </a:ext>
                  </a:extLst>
                </a:gridCol>
                <a:gridCol w="8306458">
                  <a:extLst>
                    <a:ext uri="{9D8B030D-6E8A-4147-A177-3AD203B41FA5}">
                      <a16:colId xmlns:a16="http://schemas.microsoft.com/office/drawing/2014/main" val="20001"/>
                    </a:ext>
                  </a:extLst>
                </a:gridCol>
              </a:tblGrid>
              <a:tr h="5364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Intended Learning Outcomes</a:t>
                      </a: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n-GB"/>
                    </a:p>
                  </a:txBody>
                  <a:tcPr/>
                </a:tc>
                <a:extLst>
                  <a:ext uri="{0D108BD9-81ED-4DB2-BD59-A6C34878D82A}">
                    <a16:rowId xmlns:a16="http://schemas.microsoft.com/office/drawing/2014/main" val="10000"/>
                  </a:ext>
                </a:extLst>
              </a:tr>
              <a:tr h="536322">
                <a:tc>
                  <a:txBody>
                    <a:bodyPr/>
                    <a:lstStyle/>
                    <a:p>
                      <a:pPr algn="l"/>
                      <a:r>
                        <a:rPr lang="en-GB" sz="1400" b="1" dirty="0">
                          <a:solidFill>
                            <a:sysClr val="windowText" lastClr="000000"/>
                          </a:solidFill>
                        </a:rPr>
                        <a:t>Knowledge and Understanding</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Understanding of the potential of hybrid materials</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6406">
                <a:tc>
                  <a:txBody>
                    <a:bodyPr/>
                    <a:lstStyle/>
                    <a:p>
                      <a:pPr algn="l"/>
                      <a:r>
                        <a:rPr lang="en-GB" sz="1400" b="1" dirty="0">
                          <a:solidFill>
                            <a:sysClr val="windowText" lastClr="000000"/>
                          </a:solidFill>
                        </a:rPr>
                        <a:t>Skills and Abilities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Ability to use the synthesizer to explore material combinations</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5326">
                <a:tc>
                  <a:txBody>
                    <a:bodyPr/>
                    <a:lstStyle/>
                    <a:p>
                      <a:pPr algn="l"/>
                      <a:r>
                        <a:rPr lang="en-GB" sz="1400" b="1" dirty="0">
                          <a:solidFill>
                            <a:sysClr val="windowText" lastClr="000000"/>
                          </a:solidFill>
                        </a:rPr>
                        <a:t>Values and Attitudes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Inspiration to combine properties to create new materials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Content Placeholder 3">
            <a:extLst>
              <a:ext uri="{FF2B5EF4-FFF2-40B4-BE49-F238E27FC236}">
                <a16:creationId xmlns:a16="http://schemas.microsoft.com/office/drawing/2014/main" id="{11FFDB6E-9893-4EB9-93D3-CFBEDCE25578}"/>
              </a:ext>
            </a:extLst>
          </p:cNvPr>
          <p:cNvSpPr txBox="1">
            <a:spLocks/>
          </p:cNvSpPr>
          <p:nvPr/>
        </p:nvSpPr>
        <p:spPr bwMode="auto">
          <a:xfrm>
            <a:off x="957741" y="3637549"/>
            <a:ext cx="10276514" cy="1620444"/>
          </a:xfrm>
          <a:prstGeom prst="rect">
            <a:avLst/>
          </a:prstGeom>
          <a:solidFill>
            <a:schemeClr val="bg1">
              <a:lumMod val="95000"/>
            </a:schemeClr>
          </a:solidFill>
          <a:ln w="28575">
            <a:solidFill>
              <a:srgbClr val="FFB71B"/>
            </a:solidFill>
          </a:ln>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20000"/>
              </a:spcAft>
              <a:buClr>
                <a:schemeClr val="bg1">
                  <a:lumMod val="65000"/>
                </a:schemeClr>
              </a:buClr>
              <a:buSzPct val="120000"/>
              <a:buFont typeface="Wingdings" panose="05000000000000000000" pitchFamily="2" charset="2"/>
              <a:buNone/>
              <a:defRPr sz="1800" b="1">
                <a:solidFill>
                  <a:schemeClr val="tx1"/>
                </a:solidFill>
                <a:latin typeface="+mn-lt"/>
                <a:ea typeface="+mn-ea"/>
                <a:cs typeface="+mn-cs"/>
              </a:defRPr>
            </a:lvl1pPr>
            <a:lvl2pPr marL="827088" indent="-346075" algn="l" rtl="0" eaLnBrk="0" fontAlgn="base" hangingPunct="0">
              <a:spcBef>
                <a:spcPct val="20000"/>
              </a:spcBef>
              <a:spcAft>
                <a:spcPct val="20000"/>
              </a:spcAft>
              <a:buClr>
                <a:schemeClr val="bg1">
                  <a:lumMod val="65000"/>
                </a:schemeClr>
              </a:buClr>
              <a:buSzPct val="80000"/>
              <a:buFont typeface="Wingdings" panose="05000000000000000000" pitchFamily="2" charset="2"/>
              <a:buChar char="n"/>
              <a:defRPr lang="en-US" sz="1400" b="0" dirty="0" smtClean="0">
                <a:solidFill>
                  <a:schemeClr val="tx1"/>
                </a:solidFill>
                <a:latin typeface="+mn-lt"/>
                <a:ea typeface="+mn-ea"/>
                <a:cs typeface="+mn-cs"/>
              </a:defRPr>
            </a:lvl2pPr>
            <a:lvl3pPr marL="1079500" indent="-165100"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600" b="0">
                <a:solidFill>
                  <a:schemeClr val="tx1"/>
                </a:solidFill>
                <a:latin typeface="+mn-lt"/>
              </a:defRPr>
            </a:lvl3pPr>
            <a:lvl4pPr marL="1439863" indent="-231775"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400" b="0">
                <a:solidFill>
                  <a:schemeClr val="tx1"/>
                </a:solidFill>
                <a:latin typeface="+mn-lt"/>
              </a:defRPr>
            </a:lvl4pPr>
            <a:lvl5pPr marL="1862138" indent="-231775" algn="l" rtl="0" eaLnBrk="0" fontAlgn="base" hangingPunct="0">
              <a:spcBef>
                <a:spcPct val="20000"/>
              </a:spcBef>
              <a:spcAft>
                <a:spcPct val="0"/>
              </a:spcAft>
              <a:buClr>
                <a:schemeClr val="bg1">
                  <a:lumMod val="65000"/>
                </a:schemeClr>
              </a:buClr>
              <a:buFont typeface="Wingdings" panose="05000000000000000000" pitchFamily="2" charset="2"/>
              <a:buChar char="§"/>
              <a:defRPr sz="1200" b="0">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20000"/>
              </a:spcAft>
              <a:buClr>
                <a:sysClr val="window" lastClr="FFFFFF">
                  <a:lumMod val="65000"/>
                </a:sysClr>
              </a:buClr>
              <a:buSzPct val="120000"/>
              <a:buFont typeface="Wingdings" panose="05000000000000000000" pitchFamily="2" charset="2"/>
              <a:buNone/>
              <a:tabLst/>
              <a:defRPr/>
            </a:pPr>
            <a:r>
              <a:rPr kumimoji="0" lang="en-GB" sz="1800" b="1" i="0" u="none" strike="noStrike" kern="0" cap="none" spc="0" normalizeH="0" baseline="0" noProof="0" dirty="0">
                <a:ln>
                  <a:noFill/>
                </a:ln>
                <a:solidFill>
                  <a:srgbClr val="0C0C0C"/>
                </a:solidFill>
                <a:effectLst/>
                <a:uLnTx/>
                <a:uFillTx/>
                <a:latin typeface="Arial"/>
                <a:ea typeface="+mn-ea"/>
                <a:cs typeface="+mn-cs"/>
              </a:rPr>
              <a:t>Resources</a:t>
            </a:r>
          </a:p>
          <a:p>
            <a:pPr marL="357188" lvl="1">
              <a:spcBef>
                <a:spcPct val="25000"/>
              </a:spcBef>
              <a:buClr>
                <a:schemeClr val="accent1"/>
              </a:buClr>
              <a:buSzPct val="105000"/>
              <a:buFont typeface="Wingdings" pitchFamily="2" charset="2"/>
              <a:buChar char="§"/>
              <a:defRPr/>
            </a:pPr>
            <a:r>
              <a:rPr lang="en-GB" dirty="0"/>
              <a:t>Text:  </a:t>
            </a:r>
            <a:r>
              <a:rPr lang="en-GB" i="1" dirty="0"/>
              <a:t>“Materials Selection in Mechanical Design”,</a:t>
            </a:r>
            <a:r>
              <a:rPr lang="en-GB" dirty="0"/>
              <a:t> 5</a:t>
            </a:r>
            <a:r>
              <a:rPr lang="en-GB" baseline="30000" dirty="0"/>
              <a:t>th</a:t>
            </a:r>
            <a:r>
              <a:rPr lang="en-GB" dirty="0"/>
              <a:t> edition by M.F. Ashby, Butterworth Heinemann, Oxford, 2016, Chapters 12 - 13.</a:t>
            </a:r>
          </a:p>
          <a:p>
            <a:pPr marL="357188" lvl="1">
              <a:spcBef>
                <a:spcPct val="25000"/>
              </a:spcBef>
              <a:buClr>
                <a:schemeClr val="accent1"/>
              </a:buClr>
              <a:buSzPct val="105000"/>
              <a:buFont typeface="Wingdings" pitchFamily="2" charset="2"/>
              <a:buChar char="§"/>
              <a:defRPr/>
            </a:pPr>
            <a:r>
              <a:rPr lang="en-GB" dirty="0"/>
              <a:t>Software:  </a:t>
            </a:r>
            <a:r>
              <a:rPr lang="en-GB" i="1" dirty="0">
                <a:hlinkClick r:id="rId3"/>
              </a:rPr>
              <a:t>Ansys Granta EduPack </a:t>
            </a:r>
            <a:r>
              <a:rPr lang="en-GB" i="1" dirty="0"/>
              <a:t>synthesizer tool, </a:t>
            </a:r>
            <a:r>
              <a:rPr lang="en-GB" dirty="0"/>
              <a:t>available in advanced subject databases</a:t>
            </a:r>
            <a:r>
              <a:rPr lang="en-GB" i="1" dirty="0"/>
              <a:t> </a:t>
            </a:r>
          </a:p>
          <a:p>
            <a:pPr marL="357188" lvl="1">
              <a:spcBef>
                <a:spcPct val="25000"/>
              </a:spcBef>
              <a:buClr>
                <a:schemeClr val="accent1"/>
              </a:buClr>
              <a:buSzPct val="105000"/>
              <a:buFont typeface="Wingdings" pitchFamily="2" charset="2"/>
              <a:buChar char="§"/>
              <a:defRPr/>
            </a:pPr>
            <a:r>
              <a:rPr lang="en-GB" dirty="0">
                <a:hlinkClick r:id="rId4"/>
              </a:rPr>
              <a:t>The Synthesizer Tool Model Writes Guide</a:t>
            </a:r>
            <a:r>
              <a:rPr lang="en-GB" dirty="0"/>
              <a:t>, available from the Ansys Education Resources Website</a:t>
            </a:r>
            <a:endParaRPr lang="en-GB" sz="1600" dirty="0"/>
          </a:p>
          <a:p>
            <a:pPr marL="266700" marR="0" lvl="0" algn="l" defTabSz="914400" rtl="0" eaLnBrk="0" fontAlgn="base" latinLnBrk="0" hangingPunct="0">
              <a:lnSpc>
                <a:spcPct val="100000"/>
              </a:lnSpc>
              <a:spcBef>
                <a:spcPct val="20000"/>
              </a:spcBef>
              <a:spcAft>
                <a:spcPct val="20000"/>
              </a:spcAft>
              <a:buClr>
                <a:srgbClr val="C00000"/>
              </a:buClr>
              <a:buSzPct val="100000"/>
              <a:tabLst/>
              <a:defRPr/>
            </a:pPr>
            <a:endParaRPr kumimoji="0" lang="en-US" sz="1400"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880842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ln w="9525"/>
        </p:spPr>
        <p:txBody>
          <a:bodyPr/>
          <a:lstStyle/>
          <a:p>
            <a:r>
              <a:rPr lang="en-GB" dirty="0"/>
              <a:t>Enter your own models</a:t>
            </a:r>
            <a:endParaRPr lang="en-US" dirty="0"/>
          </a:p>
        </p:txBody>
      </p:sp>
      <p:sp>
        <p:nvSpPr>
          <p:cNvPr id="3" name="Slide Number Placeholder 2">
            <a:extLst>
              <a:ext uri="{FF2B5EF4-FFF2-40B4-BE49-F238E27FC236}">
                <a16:creationId xmlns:a16="http://schemas.microsoft.com/office/drawing/2014/main" id="{2F00D2C5-0B56-405A-A96A-EC6F66457B53}"/>
              </a:ext>
            </a:extLst>
          </p:cNvPr>
          <p:cNvSpPr>
            <a:spLocks noGrp="1"/>
          </p:cNvSpPr>
          <p:nvPr>
            <p:ph type="sldNum" sz="quarter" idx="11"/>
          </p:nvPr>
        </p:nvSpPr>
        <p:spPr/>
        <p:txBody>
          <a:bodyPr/>
          <a:lstStyle/>
          <a:p>
            <a:fld id="{F0D23093-2AB0-F74C-B865-1A12A15B650E}" type="slidenum">
              <a:rPr lang="en-US" smtClean="0"/>
              <a:pPr/>
              <a:t>20</a:t>
            </a:fld>
            <a:endParaRPr lang="en-US" dirty="0"/>
          </a:p>
        </p:txBody>
      </p:sp>
      <p:pic>
        <p:nvPicPr>
          <p:cNvPr id="5" name="Picture 4">
            <a:extLst>
              <a:ext uri="{FF2B5EF4-FFF2-40B4-BE49-F238E27FC236}">
                <a16:creationId xmlns:a16="http://schemas.microsoft.com/office/drawing/2014/main" id="{712EF0AF-3A85-C76A-66BC-DE250C36E0CC}"/>
              </a:ext>
            </a:extLst>
          </p:cNvPr>
          <p:cNvPicPr>
            <a:picLocks noChangeAspect="1"/>
          </p:cNvPicPr>
          <p:nvPr/>
        </p:nvPicPr>
        <p:blipFill>
          <a:blip r:embed="rId3"/>
          <a:stretch>
            <a:fillRect/>
          </a:stretch>
        </p:blipFill>
        <p:spPr>
          <a:xfrm>
            <a:off x="4495800" y="1066800"/>
            <a:ext cx="3530937" cy="4572000"/>
          </a:xfrm>
          <a:prstGeom prst="rect">
            <a:avLst/>
          </a:prstGeom>
          <a:ln>
            <a:solidFill>
              <a:schemeClr val="tx2"/>
            </a:solidFill>
          </a:ln>
        </p:spPr>
      </p:pic>
    </p:spTree>
    <p:extLst>
      <p:ext uri="{BB962C8B-B14F-4D97-AF65-F5344CB8AC3E}">
        <p14:creationId xmlns:p14="http://schemas.microsoft.com/office/powerpoint/2010/main" val="3116813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 of a model in code (C#)</a:t>
            </a:r>
          </a:p>
        </p:txBody>
      </p:sp>
      <p:sp>
        <p:nvSpPr>
          <p:cNvPr id="3" name="Content Placeholder 2"/>
          <p:cNvSpPr txBox="1">
            <a:spLocks/>
          </p:cNvSpPr>
          <p:nvPr/>
        </p:nvSpPr>
        <p:spPr>
          <a:xfrm>
            <a:off x="1647517" y="2692752"/>
            <a:ext cx="8347690" cy="35783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sz="2000" dirty="0">
                <a:latin typeface="Consolas" panose="020B0609020204030204" pitchFamily="49" charset="0"/>
                <a:ea typeface="Malgun Gothic" panose="020B0503020000020004" pitchFamily="34" charset="-127"/>
                <a:cs typeface="Consolas" panose="020B0609020204030204" pitchFamily="49" charset="0"/>
              </a:rPr>
              <a:t>[</a:t>
            </a:r>
            <a:r>
              <a:rPr lang="en-GB" sz="2000" dirty="0">
                <a:solidFill>
                  <a:srgbClr val="2B91AF"/>
                </a:solidFill>
                <a:latin typeface="Consolas" panose="020B0609020204030204" pitchFamily="49" charset="0"/>
                <a:ea typeface="Malgun Gothic" panose="020B0503020000020004" pitchFamily="34" charset="-127"/>
                <a:cs typeface="Consolas" panose="020B0609020204030204" pitchFamily="49" charset="0"/>
              </a:rPr>
              <a:t>Export</a:t>
            </a:r>
            <a:r>
              <a:rPr lang="en-GB" sz="2000" dirty="0">
                <a:latin typeface="Consolas" panose="020B0609020204030204" pitchFamily="49" charset="0"/>
                <a:ea typeface="Malgun Gothic" panose="020B0503020000020004" pitchFamily="34" charset="-127"/>
                <a:cs typeface="Consolas" panose="020B0609020204030204" pitchFamily="49" charset="0"/>
              </a:rPr>
              <a:t>(</a:t>
            </a:r>
            <a:r>
              <a:rPr lang="en-GB" sz="2000" dirty="0">
                <a:solidFill>
                  <a:srgbClr val="A31515"/>
                </a:solidFill>
                <a:latin typeface="Consolas" panose="020B0609020204030204" pitchFamily="49" charset="0"/>
                <a:ea typeface="Malgun Gothic" panose="020B0503020000020004" pitchFamily="34" charset="-127"/>
                <a:cs typeface="Consolas" panose="020B0609020204030204" pitchFamily="49" charset="0"/>
              </a:rPr>
              <a:t>"Granta.HybridModel"</a:t>
            </a:r>
            <a:r>
              <a:rPr lang="en-GB" sz="2000" dirty="0">
                <a:latin typeface="Consolas" panose="020B0609020204030204" pitchFamily="49" charset="0"/>
                <a:ea typeface="Malgun Gothic" panose="020B0503020000020004" pitchFamily="34" charset="-127"/>
                <a:cs typeface="Consolas" panose="020B0609020204030204" pitchFamily="49" charset="0"/>
              </a:rPr>
              <a:t>)]</a:t>
            </a:r>
          </a:p>
          <a:p>
            <a:pPr marL="0" indent="0">
              <a:lnSpc>
                <a:spcPct val="120000"/>
              </a:lnSpc>
              <a:buNone/>
            </a:pPr>
            <a:r>
              <a:rPr lang="en-GB" sz="2000" dirty="0">
                <a:solidFill>
                  <a:srgbClr val="000000"/>
                </a:solidFill>
                <a:highlight>
                  <a:srgbClr val="FFFFFF"/>
                </a:highlight>
                <a:latin typeface="Consolas" panose="020B0609020204030204" pitchFamily="49" charset="0"/>
                <a:ea typeface="Malgun Gothic" panose="020B0503020000020004" pitchFamily="34" charset="-127"/>
                <a:cs typeface="Consolas" panose="020B0609020204030204" pitchFamily="49" charset="0"/>
              </a:rPr>
              <a:t>[</a:t>
            </a:r>
            <a:r>
              <a:rPr lang="en-GB" sz="2000" dirty="0">
                <a:solidFill>
                  <a:srgbClr val="2B91AF"/>
                </a:solidFill>
                <a:highlight>
                  <a:srgbClr val="FFFFFF"/>
                </a:highlight>
                <a:latin typeface="Consolas" panose="020B0609020204030204" pitchFamily="49" charset="0"/>
                <a:ea typeface="Malgun Gothic" panose="020B0503020000020004" pitchFamily="34" charset="-127"/>
                <a:cs typeface="Consolas" panose="020B0609020204030204" pitchFamily="49" charset="0"/>
              </a:rPr>
              <a:t>BindableDisplay</a:t>
            </a:r>
            <a:r>
              <a:rPr lang="en-GB" sz="2000" dirty="0">
                <a:solidFill>
                  <a:srgbClr val="000000"/>
                </a:solidFill>
                <a:highlight>
                  <a:srgbClr val="FFFFFF"/>
                </a:highlight>
                <a:latin typeface="Consolas" panose="020B0609020204030204" pitchFamily="49" charset="0"/>
                <a:ea typeface="Malgun Gothic" panose="020B0503020000020004" pitchFamily="34" charset="-127"/>
                <a:cs typeface="Consolas" panose="020B0609020204030204" pitchFamily="49" charset="0"/>
              </a:rPr>
              <a:t>(Name = </a:t>
            </a:r>
            <a:r>
              <a:rPr lang="en-GB" sz="2000" dirty="0">
                <a:solidFill>
                  <a:srgbClr val="A31515"/>
                </a:solidFill>
                <a:highlight>
                  <a:srgbClr val="FFFFFF"/>
                </a:highlight>
                <a:latin typeface="Consolas" panose="020B0609020204030204" pitchFamily="49" charset="0"/>
                <a:ea typeface="Malgun Gothic" panose="020B0503020000020004" pitchFamily="34" charset="-127"/>
                <a:cs typeface="Consolas" panose="020B0609020204030204" pitchFamily="49" charset="0"/>
              </a:rPr>
              <a:t>"Simple Model (C#)"</a:t>
            </a:r>
            <a:r>
              <a:rPr lang="en-GB" sz="2000" dirty="0">
                <a:solidFill>
                  <a:srgbClr val="000000"/>
                </a:solidFill>
                <a:highlight>
                  <a:srgbClr val="FFFFFF"/>
                </a:highlight>
                <a:latin typeface="Consolas" panose="020B0609020204030204" pitchFamily="49" charset="0"/>
                <a:ea typeface="Malgun Gothic" panose="020B0503020000020004" pitchFamily="34" charset="-127"/>
                <a:cs typeface="Consolas" panose="020B0609020204030204" pitchFamily="49" charset="0"/>
              </a:rPr>
              <a:t>,</a:t>
            </a:r>
            <a:br>
              <a:rPr lang="en-GB" sz="2000" dirty="0">
                <a:solidFill>
                  <a:srgbClr val="000000"/>
                </a:solidFill>
                <a:highlight>
                  <a:srgbClr val="FFFFFF"/>
                </a:highlight>
                <a:latin typeface="Consolas" panose="020B0609020204030204" pitchFamily="49" charset="0"/>
                <a:ea typeface="Malgun Gothic" panose="020B0503020000020004" pitchFamily="34" charset="-127"/>
                <a:cs typeface="Consolas" panose="020B0609020204030204" pitchFamily="49" charset="0"/>
              </a:rPr>
            </a:br>
            <a:r>
              <a:rPr lang="en-GB" sz="2000" dirty="0">
                <a:solidFill>
                  <a:srgbClr val="000000"/>
                </a:solidFill>
                <a:highlight>
                  <a:srgbClr val="FFFFFF"/>
                </a:highlight>
                <a:latin typeface="Consolas" panose="020B0609020204030204" pitchFamily="49" charset="0"/>
                <a:ea typeface="Malgun Gothic" panose="020B0503020000020004" pitchFamily="34" charset="-127"/>
                <a:cs typeface="Consolas" panose="020B0609020204030204" pitchFamily="49" charset="0"/>
              </a:rPr>
              <a:t>                 Description = </a:t>
            </a:r>
            <a:r>
              <a:rPr lang="en-GB" sz="2000" dirty="0">
                <a:solidFill>
                  <a:srgbClr val="A31515"/>
                </a:solidFill>
                <a:highlight>
                  <a:srgbClr val="FFFFFF"/>
                </a:highlight>
                <a:latin typeface="Consolas" panose="020B0609020204030204" pitchFamily="49" charset="0"/>
                <a:ea typeface="Malgun Gothic" panose="020B0503020000020004" pitchFamily="34" charset="-127"/>
                <a:cs typeface="Consolas" panose="020B0609020204030204" pitchFamily="49" charset="0"/>
              </a:rPr>
              <a:t>"A simple example model."</a:t>
            </a:r>
            <a:r>
              <a:rPr lang="en-GB" sz="2000" dirty="0">
                <a:solidFill>
                  <a:srgbClr val="000000"/>
                </a:solidFill>
                <a:highlight>
                  <a:srgbClr val="FFFFFF"/>
                </a:highlight>
                <a:latin typeface="Consolas" panose="020B0609020204030204" pitchFamily="49" charset="0"/>
                <a:ea typeface="Malgun Gothic" panose="020B0503020000020004" pitchFamily="34" charset="-127"/>
                <a:cs typeface="Consolas" panose="020B0609020204030204" pitchFamily="49" charset="0"/>
              </a:rPr>
              <a:t>,</a:t>
            </a:r>
            <a:br>
              <a:rPr lang="en-GB" sz="2000" dirty="0">
                <a:solidFill>
                  <a:srgbClr val="000000"/>
                </a:solidFill>
                <a:highlight>
                  <a:srgbClr val="FFFFFF"/>
                </a:highlight>
                <a:latin typeface="Consolas" panose="020B0609020204030204" pitchFamily="49" charset="0"/>
                <a:ea typeface="Malgun Gothic" panose="020B0503020000020004" pitchFamily="34" charset="-127"/>
                <a:cs typeface="Consolas" panose="020B0609020204030204" pitchFamily="49" charset="0"/>
              </a:rPr>
            </a:br>
            <a:r>
              <a:rPr lang="en-GB" sz="2000" dirty="0">
                <a:solidFill>
                  <a:srgbClr val="000000"/>
                </a:solidFill>
                <a:highlight>
                  <a:srgbClr val="FFFFFF"/>
                </a:highlight>
                <a:latin typeface="Consolas" panose="020B0609020204030204" pitchFamily="49" charset="0"/>
                <a:ea typeface="Malgun Gothic" panose="020B0503020000020004" pitchFamily="34" charset="-127"/>
                <a:cs typeface="Consolas" panose="020B0609020204030204" pitchFamily="49" charset="0"/>
              </a:rPr>
              <a:t>                 GroupName = </a:t>
            </a:r>
            <a:r>
              <a:rPr lang="en-GB" sz="2000" dirty="0">
                <a:solidFill>
                  <a:srgbClr val="A31515"/>
                </a:solidFill>
                <a:highlight>
                  <a:srgbClr val="FFFFFF"/>
                </a:highlight>
                <a:latin typeface="Consolas" panose="020B0609020204030204" pitchFamily="49" charset="0"/>
                <a:ea typeface="Malgun Gothic" panose="020B0503020000020004" pitchFamily="34" charset="-127"/>
                <a:cs typeface="Consolas" panose="020B0609020204030204" pitchFamily="49" charset="0"/>
              </a:rPr>
              <a:t>"Examples"</a:t>
            </a:r>
            <a:r>
              <a:rPr lang="en-GB" sz="2000" dirty="0">
                <a:solidFill>
                  <a:srgbClr val="000000"/>
                </a:solidFill>
                <a:highlight>
                  <a:srgbClr val="FFFFFF"/>
                </a:highlight>
                <a:latin typeface="Consolas" panose="020B0609020204030204" pitchFamily="49" charset="0"/>
                <a:ea typeface="Malgun Gothic" panose="020B0503020000020004" pitchFamily="34" charset="-127"/>
                <a:cs typeface="Consolas" panose="020B0609020204030204" pitchFamily="49" charset="0"/>
              </a:rPr>
              <a:t>)]</a:t>
            </a:r>
            <a:endParaRPr lang="en-GB" sz="2000" dirty="0">
              <a:latin typeface="Calibri" panose="020F0502020204030204" pitchFamily="34" charset="0"/>
              <a:ea typeface="Malgun Gothic" panose="020B0503020000020004" pitchFamily="34" charset="-127"/>
              <a:cs typeface="Cordia New"/>
            </a:endParaRPr>
          </a:p>
          <a:p>
            <a:pPr marL="0" indent="0">
              <a:lnSpc>
                <a:spcPct val="120000"/>
              </a:lnSpc>
              <a:buNone/>
            </a:pPr>
            <a:r>
              <a:rPr lang="en-US" sz="2000" dirty="0">
                <a:solidFill>
                  <a:srgbClr val="0000FF"/>
                </a:solidFill>
                <a:latin typeface="Consolas" panose="020B0609020204030204" pitchFamily="49" charset="0"/>
                <a:ea typeface="Malgun Gothic" panose="020B0503020000020004" pitchFamily="34" charset="-127"/>
                <a:cs typeface="Consolas" panose="020B0609020204030204" pitchFamily="49" charset="0"/>
              </a:rPr>
              <a:t>public</a:t>
            </a:r>
            <a:r>
              <a:rPr lang="en-US" sz="2000" dirty="0">
                <a:latin typeface="Consolas" panose="020B0609020204030204" pitchFamily="49" charset="0"/>
                <a:ea typeface="Malgun Gothic" panose="020B0503020000020004" pitchFamily="34" charset="-127"/>
                <a:cs typeface="Consolas" panose="020B0609020204030204" pitchFamily="49" charset="0"/>
              </a:rPr>
              <a:t> </a:t>
            </a:r>
            <a:r>
              <a:rPr lang="en-US" sz="2000" dirty="0">
                <a:solidFill>
                  <a:srgbClr val="0000FF"/>
                </a:solidFill>
                <a:latin typeface="Consolas" panose="020B0609020204030204" pitchFamily="49" charset="0"/>
                <a:ea typeface="Malgun Gothic" panose="020B0503020000020004" pitchFamily="34" charset="-127"/>
                <a:cs typeface="Consolas" panose="020B0609020204030204" pitchFamily="49" charset="0"/>
              </a:rPr>
              <a:t>class</a:t>
            </a:r>
            <a:r>
              <a:rPr lang="en-US" sz="2000" dirty="0">
                <a:latin typeface="Consolas" panose="020B0609020204030204" pitchFamily="49" charset="0"/>
                <a:ea typeface="Malgun Gothic" panose="020B0503020000020004" pitchFamily="34" charset="-127"/>
                <a:cs typeface="Consolas" panose="020B0609020204030204" pitchFamily="49" charset="0"/>
              </a:rPr>
              <a:t> </a:t>
            </a:r>
            <a:r>
              <a:rPr lang="en-US" sz="2000" dirty="0">
                <a:solidFill>
                  <a:srgbClr val="2B91AF"/>
                </a:solidFill>
                <a:latin typeface="Consolas" panose="020B0609020204030204" pitchFamily="49" charset="0"/>
                <a:ea typeface="Malgun Gothic" panose="020B0503020000020004" pitchFamily="34" charset="-127"/>
                <a:cs typeface="Consolas" panose="020B0609020204030204" pitchFamily="49" charset="0"/>
              </a:rPr>
              <a:t>ExampleModel</a:t>
            </a:r>
            <a:endParaRPr lang="en-GB" sz="2000" dirty="0">
              <a:latin typeface="Calibri" panose="020F0502020204030204" pitchFamily="34" charset="0"/>
              <a:ea typeface="Malgun Gothic" panose="020B0503020000020004" pitchFamily="34" charset="-127"/>
              <a:cs typeface="Cordia New"/>
            </a:endParaRPr>
          </a:p>
          <a:p>
            <a:pPr marL="0" indent="0">
              <a:lnSpc>
                <a:spcPct val="120000"/>
              </a:lnSpc>
              <a:buNone/>
            </a:pPr>
            <a:r>
              <a:rPr lang="en-US" sz="2000" dirty="0">
                <a:latin typeface="Consolas" panose="020B0609020204030204" pitchFamily="49" charset="0"/>
                <a:ea typeface="Malgun Gothic" panose="020B0503020000020004" pitchFamily="34" charset="-127"/>
                <a:cs typeface="Consolas" panose="020B0609020204030204" pitchFamily="49" charset="0"/>
              </a:rPr>
              <a:t>{</a:t>
            </a:r>
            <a:endParaRPr lang="en-GB" sz="2000" dirty="0">
              <a:latin typeface="Calibri" panose="020F0502020204030204" pitchFamily="34" charset="0"/>
              <a:ea typeface="Malgun Gothic" panose="020B0503020000020004" pitchFamily="34" charset="-127"/>
              <a:cs typeface="Cordia New"/>
            </a:endParaRPr>
          </a:p>
          <a:p>
            <a:pPr marL="0" indent="0">
              <a:lnSpc>
                <a:spcPct val="120000"/>
              </a:lnSpc>
              <a:buNone/>
            </a:pPr>
            <a:r>
              <a:rPr lang="en-US" sz="2000" dirty="0">
                <a:latin typeface="Consolas" panose="020B0609020204030204" pitchFamily="49" charset="0"/>
                <a:ea typeface="Malgun Gothic" panose="020B0503020000020004" pitchFamily="34" charset="-127"/>
                <a:cs typeface="Consolas" panose="020B0609020204030204" pitchFamily="49" charset="0"/>
              </a:rPr>
              <a:t>}</a:t>
            </a:r>
            <a:endParaRPr lang="en-GB" sz="2000" dirty="0">
              <a:latin typeface="Calibri" panose="020F0502020204030204" pitchFamily="34" charset="0"/>
              <a:ea typeface="Malgun Gothic" panose="020B0503020000020004" pitchFamily="34" charset="-127"/>
              <a:cs typeface="Cordia New"/>
            </a:endParaRPr>
          </a:p>
        </p:txBody>
      </p:sp>
      <p:sp>
        <p:nvSpPr>
          <p:cNvPr id="4" name="Rectangle 3"/>
          <p:cNvSpPr/>
          <p:nvPr/>
        </p:nvSpPr>
        <p:spPr>
          <a:xfrm>
            <a:off x="1600643" y="954079"/>
            <a:ext cx="9280008" cy="1015663"/>
          </a:xfrm>
          <a:prstGeom prst="rect">
            <a:avLst/>
          </a:prstGeom>
        </p:spPr>
        <p:txBody>
          <a:bodyPr wrap="square">
            <a:spAutoFit/>
          </a:bodyPr>
          <a:lstStyle/>
          <a:p>
            <a:pPr marL="342900" indent="-342900">
              <a:buFont typeface="Wingdings" panose="05000000000000000000" pitchFamily="2" charset="2"/>
              <a:buChar char="§"/>
            </a:pPr>
            <a:r>
              <a:rPr lang="en-US" sz="2000" dirty="0"/>
              <a:t>You need: Microsoft Visual Studio (the community edition is free)</a:t>
            </a:r>
            <a:endParaRPr lang="en-GB" sz="2000" dirty="0"/>
          </a:p>
          <a:p>
            <a:pPr marL="342900" indent="-342900">
              <a:buFont typeface="Wingdings" panose="05000000000000000000" pitchFamily="2" charset="2"/>
              <a:buChar char="§"/>
            </a:pPr>
            <a:r>
              <a:rPr lang="en-US" sz="2000" dirty="0"/>
              <a:t>Administrator rights on your PC in order to copy your model</a:t>
            </a:r>
            <a:endParaRPr lang="en-GB" sz="2000" dirty="0"/>
          </a:p>
          <a:p>
            <a:pPr marL="342900" indent="-342900">
              <a:buFont typeface="Wingdings" panose="05000000000000000000" pitchFamily="2" charset="2"/>
              <a:buChar char="§"/>
            </a:pPr>
            <a:r>
              <a:rPr lang="en-US" sz="2000" dirty="0"/>
              <a:t>Details of your model calculations.</a:t>
            </a:r>
            <a:endParaRPr lang="en-GB" sz="2000" dirty="0"/>
          </a:p>
        </p:txBody>
      </p:sp>
      <p:sp>
        <p:nvSpPr>
          <p:cNvPr id="5" name="Slide Number Placeholder 4">
            <a:extLst>
              <a:ext uri="{FF2B5EF4-FFF2-40B4-BE49-F238E27FC236}">
                <a16:creationId xmlns:a16="http://schemas.microsoft.com/office/drawing/2014/main" id="{F04CAE6D-20FD-4027-BF61-6BFB505235C9}"/>
              </a:ext>
            </a:extLst>
          </p:cNvPr>
          <p:cNvSpPr>
            <a:spLocks noGrp="1"/>
          </p:cNvSpPr>
          <p:nvPr>
            <p:ph type="sldNum" sz="quarter" idx="11"/>
          </p:nvPr>
        </p:nvSpPr>
        <p:spPr/>
        <p:txBody>
          <a:bodyPr/>
          <a:lstStyle/>
          <a:p>
            <a:fld id="{F0D23093-2AB0-F74C-B865-1A12A15B650E}" type="slidenum">
              <a:rPr lang="en-US" smtClean="0"/>
              <a:pPr/>
              <a:t>21</a:t>
            </a:fld>
            <a:endParaRPr lang="en-US" dirty="0"/>
          </a:p>
        </p:txBody>
      </p:sp>
    </p:spTree>
    <p:extLst>
      <p:ext uri="{BB962C8B-B14F-4D97-AF65-F5344CB8AC3E}">
        <p14:creationId xmlns:p14="http://schemas.microsoft.com/office/powerpoint/2010/main" val="169129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ln w="9525"/>
        </p:spPr>
        <p:txBody>
          <a:bodyPr/>
          <a:lstStyle/>
          <a:p>
            <a:r>
              <a:rPr lang="en-GB" dirty="0"/>
              <a:t>Summary</a:t>
            </a:r>
            <a:endParaRPr lang="en-US" dirty="0"/>
          </a:p>
        </p:txBody>
      </p:sp>
      <p:sp>
        <p:nvSpPr>
          <p:cNvPr id="19459" name="Text Box 4"/>
          <p:cNvSpPr txBox="1">
            <a:spLocks noChangeArrowheads="1"/>
          </p:cNvSpPr>
          <p:nvPr/>
        </p:nvSpPr>
        <p:spPr bwMode="auto">
          <a:xfrm>
            <a:off x="4503738" y="967524"/>
            <a:ext cx="29913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sz="2000" dirty="0">
                <a:latin typeface="+mn-lt"/>
              </a:rPr>
              <a:t>The synthesizer stimulates</a:t>
            </a:r>
          </a:p>
        </p:txBody>
      </p:sp>
      <p:sp>
        <p:nvSpPr>
          <p:cNvPr id="19460" name="Text Box 5"/>
          <p:cNvSpPr txBox="1">
            <a:spLocks noChangeArrowheads="1"/>
          </p:cNvSpPr>
          <p:nvPr/>
        </p:nvSpPr>
        <p:spPr bwMode="auto">
          <a:xfrm>
            <a:off x="2133601" y="1577124"/>
            <a:ext cx="55826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buClr>
                <a:schemeClr val="accent1"/>
              </a:buClr>
              <a:buSzPct val="110000"/>
              <a:buFont typeface="Wingdings" panose="05000000000000000000" pitchFamily="2" charset="2"/>
              <a:buChar char="§"/>
            </a:pPr>
            <a:r>
              <a:rPr lang="en-GB" b="0" dirty="0">
                <a:latin typeface="+mn-lt"/>
              </a:rPr>
              <a:t>  Imaginative exploration of novel material combinations</a:t>
            </a:r>
          </a:p>
        </p:txBody>
      </p:sp>
      <p:sp>
        <p:nvSpPr>
          <p:cNvPr id="701447" name="Text Box 7"/>
          <p:cNvSpPr txBox="1">
            <a:spLocks noChangeArrowheads="1"/>
          </p:cNvSpPr>
          <p:nvPr/>
        </p:nvSpPr>
        <p:spPr bwMode="auto">
          <a:xfrm>
            <a:off x="2133600" y="2207361"/>
            <a:ext cx="32652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buClr>
                <a:schemeClr val="accent1"/>
              </a:buClr>
              <a:buSzPct val="110000"/>
              <a:buFont typeface="Wingdings" panose="05000000000000000000" pitchFamily="2" charset="2"/>
              <a:buChar char="§"/>
            </a:pPr>
            <a:r>
              <a:rPr lang="en-GB" b="0" dirty="0">
                <a:latin typeface="+mn-lt"/>
              </a:rPr>
              <a:t>  Interest in materials modelling</a:t>
            </a:r>
          </a:p>
        </p:txBody>
      </p:sp>
      <p:sp>
        <p:nvSpPr>
          <p:cNvPr id="701448" name="Text Box 8"/>
          <p:cNvSpPr txBox="1">
            <a:spLocks noChangeArrowheads="1"/>
          </p:cNvSpPr>
          <p:nvPr/>
        </p:nvSpPr>
        <p:spPr bwMode="auto">
          <a:xfrm>
            <a:off x="2133601" y="3469424"/>
            <a:ext cx="37621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buClr>
                <a:schemeClr val="accent1"/>
              </a:buClr>
              <a:buSzPct val="110000"/>
              <a:buFont typeface="Wingdings" panose="05000000000000000000" pitchFamily="2" charset="2"/>
              <a:buChar char="§"/>
            </a:pPr>
            <a:r>
              <a:rPr lang="en-GB" b="0" dirty="0">
                <a:latin typeface="+mn-lt"/>
              </a:rPr>
              <a:t>  Exploration of structured-structures</a:t>
            </a:r>
          </a:p>
        </p:txBody>
      </p:sp>
      <p:sp>
        <p:nvSpPr>
          <p:cNvPr id="701449" name="Text Box 9"/>
          <p:cNvSpPr txBox="1">
            <a:spLocks noChangeArrowheads="1"/>
          </p:cNvSpPr>
          <p:nvPr/>
        </p:nvSpPr>
        <p:spPr bwMode="auto">
          <a:xfrm>
            <a:off x="2133600" y="2837599"/>
            <a:ext cx="71593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buClr>
                <a:schemeClr val="accent1"/>
              </a:buClr>
              <a:buSzPct val="110000"/>
              <a:buFont typeface="Wingdings" panose="05000000000000000000" pitchFamily="2" charset="2"/>
              <a:buChar char="§"/>
            </a:pPr>
            <a:r>
              <a:rPr lang="en-GB" b="0" dirty="0">
                <a:latin typeface="+mn-lt"/>
              </a:rPr>
              <a:t>  Direct comparison of hybrids with the standard materials of engineering</a:t>
            </a:r>
          </a:p>
        </p:txBody>
      </p:sp>
      <p:sp>
        <p:nvSpPr>
          <p:cNvPr id="701450" name="Text Box 10"/>
          <p:cNvSpPr txBox="1">
            <a:spLocks noChangeArrowheads="1"/>
          </p:cNvSpPr>
          <p:nvPr/>
        </p:nvSpPr>
        <p:spPr bwMode="auto">
          <a:xfrm>
            <a:off x="2135187" y="4106011"/>
            <a:ext cx="70156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buClr>
                <a:schemeClr val="accent1"/>
              </a:buClr>
              <a:buSzPct val="110000"/>
              <a:buFont typeface="Wingdings" panose="05000000000000000000" pitchFamily="2" charset="2"/>
              <a:buChar char="§"/>
            </a:pPr>
            <a:r>
              <a:rPr lang="en-GB" b="0" dirty="0">
                <a:latin typeface="+mn-lt"/>
              </a:rPr>
              <a:t>  Does</a:t>
            </a:r>
            <a:r>
              <a:rPr lang="en-GB" i="1" dirty="0">
                <a:latin typeface="+mn-lt"/>
              </a:rPr>
              <a:t> not </a:t>
            </a:r>
            <a:r>
              <a:rPr lang="en-GB" b="0" dirty="0">
                <a:latin typeface="+mn-lt"/>
              </a:rPr>
              <a:t>advise on manufacture of hybrids, but…</a:t>
            </a:r>
          </a:p>
        </p:txBody>
      </p:sp>
      <p:sp>
        <p:nvSpPr>
          <p:cNvPr id="9" name="Text Box 10"/>
          <p:cNvSpPr txBox="1">
            <a:spLocks noChangeArrowheads="1"/>
          </p:cNvSpPr>
          <p:nvPr/>
        </p:nvSpPr>
        <p:spPr bwMode="auto">
          <a:xfrm>
            <a:off x="2135187" y="4737836"/>
            <a:ext cx="70156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buClr>
                <a:schemeClr val="accent1"/>
              </a:buClr>
              <a:buSzPct val="110000"/>
              <a:buFont typeface="Wingdings" panose="05000000000000000000" pitchFamily="2" charset="2"/>
              <a:buChar char="§"/>
            </a:pPr>
            <a:r>
              <a:rPr lang="en-GB" b="0" dirty="0">
                <a:latin typeface="+mn-lt"/>
              </a:rPr>
              <a:t>  Can be used to estimate part manufacturing costs</a:t>
            </a:r>
          </a:p>
        </p:txBody>
      </p:sp>
      <p:sp>
        <p:nvSpPr>
          <p:cNvPr id="10" name="Text Box 10"/>
          <p:cNvSpPr txBox="1">
            <a:spLocks noChangeArrowheads="1"/>
          </p:cNvSpPr>
          <p:nvPr/>
        </p:nvSpPr>
        <p:spPr bwMode="auto">
          <a:xfrm>
            <a:off x="2133600" y="5369661"/>
            <a:ext cx="70156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buClr>
                <a:schemeClr val="accent1"/>
              </a:buClr>
              <a:buSzPct val="110000"/>
              <a:buFont typeface="Wingdings" panose="05000000000000000000" pitchFamily="2" charset="2"/>
              <a:buChar char="§"/>
            </a:pPr>
            <a:r>
              <a:rPr lang="en-GB" b="0" dirty="0">
                <a:latin typeface="+mn-lt"/>
              </a:rPr>
              <a:t>  Enables you to enter your own materials-based models</a:t>
            </a:r>
          </a:p>
        </p:txBody>
      </p:sp>
      <p:sp>
        <p:nvSpPr>
          <p:cNvPr id="2" name="Slide Number Placeholder 1">
            <a:extLst>
              <a:ext uri="{FF2B5EF4-FFF2-40B4-BE49-F238E27FC236}">
                <a16:creationId xmlns:a16="http://schemas.microsoft.com/office/drawing/2014/main" id="{39B662B3-9CE1-4B39-B030-13F13F9272E5}"/>
              </a:ext>
            </a:extLst>
          </p:cNvPr>
          <p:cNvSpPr>
            <a:spLocks noGrp="1"/>
          </p:cNvSpPr>
          <p:nvPr>
            <p:ph type="sldNum" sz="quarter" idx="11"/>
          </p:nvPr>
        </p:nvSpPr>
        <p:spPr/>
        <p:txBody>
          <a:bodyPr/>
          <a:lstStyle/>
          <a:p>
            <a:fld id="{F0D23093-2AB0-F74C-B865-1A12A15B650E}" type="slidenum">
              <a:rPr lang="en-US" smtClean="0"/>
              <a:pPr/>
              <a:t>22</a:t>
            </a:fld>
            <a:endParaRPr lang="en-US" dirty="0"/>
          </a:p>
        </p:txBody>
      </p:sp>
    </p:spTree>
    <p:extLst>
      <p:ext uri="{BB962C8B-B14F-4D97-AF65-F5344CB8AC3E}">
        <p14:creationId xmlns:p14="http://schemas.microsoft.com/office/powerpoint/2010/main" val="1524260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1447"/>
                                        </p:tgtEl>
                                        <p:attrNameLst>
                                          <p:attrName>style.visibility</p:attrName>
                                        </p:attrNameLst>
                                      </p:cBhvr>
                                      <p:to>
                                        <p:strVal val="visible"/>
                                      </p:to>
                                    </p:set>
                                    <p:animEffect transition="in" filter="wipe(left)">
                                      <p:cBhvr>
                                        <p:cTn id="7" dur="500"/>
                                        <p:tgtEl>
                                          <p:spTgt spid="7014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1449"/>
                                        </p:tgtEl>
                                        <p:attrNameLst>
                                          <p:attrName>style.visibility</p:attrName>
                                        </p:attrNameLst>
                                      </p:cBhvr>
                                      <p:to>
                                        <p:strVal val="visible"/>
                                      </p:to>
                                    </p:set>
                                    <p:animEffect transition="in" filter="wipe(left)">
                                      <p:cBhvr>
                                        <p:cTn id="12" dur="500"/>
                                        <p:tgtEl>
                                          <p:spTgt spid="7014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01448"/>
                                        </p:tgtEl>
                                        <p:attrNameLst>
                                          <p:attrName>style.visibility</p:attrName>
                                        </p:attrNameLst>
                                      </p:cBhvr>
                                      <p:to>
                                        <p:strVal val="visible"/>
                                      </p:to>
                                    </p:set>
                                    <p:animEffect transition="in" filter="wipe(left)">
                                      <p:cBhvr>
                                        <p:cTn id="17" dur="500"/>
                                        <p:tgtEl>
                                          <p:spTgt spid="7014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01450"/>
                                        </p:tgtEl>
                                        <p:attrNameLst>
                                          <p:attrName>style.visibility</p:attrName>
                                        </p:attrNameLst>
                                      </p:cBhvr>
                                      <p:to>
                                        <p:strVal val="visible"/>
                                      </p:to>
                                    </p:set>
                                    <p:animEffect transition="in" filter="wipe(left)">
                                      <p:cBhvr>
                                        <p:cTn id="22" dur="500"/>
                                        <p:tgtEl>
                                          <p:spTgt spid="7014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447" grpId="0"/>
      <p:bldP spid="701448" grpId="0"/>
      <p:bldP spid="701449" grpId="0"/>
      <p:bldP spid="701450"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pPr/>
              <a:t>23</a:t>
            </a:fld>
            <a:endParaRPr lang="en-US"/>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en-US"/>
              <a:t>Lecture unit series</a:t>
            </a:r>
          </a:p>
        </p:txBody>
      </p:sp>
      <p:sp>
        <p:nvSpPr>
          <p:cNvPr id="5" name="TextBox 4">
            <a:extLst>
              <a:ext uri="{FF2B5EF4-FFF2-40B4-BE49-F238E27FC236}">
                <a16:creationId xmlns:a16="http://schemas.microsoft.com/office/drawing/2014/main" id="{686FA503-9976-4E6C-BEDA-E87D9E0937F5}"/>
              </a:ext>
            </a:extLst>
          </p:cNvPr>
          <p:cNvSpPr txBox="1"/>
          <p:nvPr/>
        </p:nvSpPr>
        <p:spPr>
          <a:xfrm>
            <a:off x="377192" y="687631"/>
            <a:ext cx="11814808" cy="369332"/>
          </a:xfrm>
          <a:prstGeom prst="rect">
            <a:avLst/>
          </a:prstGeom>
          <a:noFill/>
        </p:spPr>
        <p:txBody>
          <a:bodyPr wrap="square" rtlCol="0">
            <a:spAutoFit/>
          </a:bodyPr>
          <a:lstStyle/>
          <a:p>
            <a:r>
              <a:rPr lang="en-US" dirty="0"/>
              <a:t>PowerPoint lecture units, as well as many other types of resources, can be found in the Ansys Education Resources webpage.</a:t>
            </a:r>
          </a:p>
        </p:txBody>
      </p:sp>
      <p:sp>
        <p:nvSpPr>
          <p:cNvPr id="4" name="TextBox 3">
            <a:extLst>
              <a:ext uri="{FF2B5EF4-FFF2-40B4-BE49-F238E27FC236}">
                <a16:creationId xmlns:a16="http://schemas.microsoft.com/office/drawing/2014/main" id="{8432938B-AD05-4987-8A18-1D3F182D724D}"/>
              </a:ext>
            </a:extLst>
          </p:cNvPr>
          <p:cNvSpPr txBox="1"/>
          <p:nvPr/>
        </p:nvSpPr>
        <p:spPr>
          <a:xfrm>
            <a:off x="564030" y="6016926"/>
            <a:ext cx="3798925" cy="369332"/>
          </a:xfrm>
          <a:prstGeom prst="rect">
            <a:avLst/>
          </a:prstGeom>
          <a:noFill/>
        </p:spPr>
        <p:txBody>
          <a:bodyPr wrap="none" rtlCol="0">
            <a:spAutoFit/>
          </a:bodyPr>
          <a:lstStyle/>
          <a:p>
            <a:r>
              <a:rPr lang="en-US" dirty="0">
                <a:hlinkClick r:id="rId3"/>
              </a:rPr>
              <a:t>www.ansys.com/education-resources</a:t>
            </a:r>
            <a:r>
              <a:rPr lang="en-US" dirty="0"/>
              <a:t>  </a:t>
            </a:r>
          </a:p>
        </p:txBody>
      </p:sp>
      <p:graphicFrame>
        <p:nvGraphicFramePr>
          <p:cNvPr id="9" name="Table 8">
            <a:extLst>
              <a:ext uri="{FF2B5EF4-FFF2-40B4-BE49-F238E27FC236}">
                <a16:creationId xmlns:a16="http://schemas.microsoft.com/office/drawing/2014/main" id="{113480F1-3C2E-45A1-9B12-97659B221241}"/>
              </a:ext>
            </a:extLst>
          </p:cNvPr>
          <p:cNvGraphicFramePr>
            <a:graphicFrameLocks noGrp="1"/>
          </p:cNvGraphicFramePr>
          <p:nvPr/>
        </p:nvGraphicFramePr>
        <p:xfrm>
          <a:off x="621704" y="1213545"/>
          <a:ext cx="5923878" cy="4785690"/>
        </p:xfrm>
        <a:graphic>
          <a:graphicData uri="http://schemas.openxmlformats.org/drawingml/2006/table">
            <a:tbl>
              <a:tblPr firstRow="1" bandRow="1">
                <a:tableStyleId>{F5AB1C69-6EDB-4FF4-983F-18BD219EF322}</a:tableStyleId>
              </a:tblPr>
              <a:tblGrid>
                <a:gridCol w="894678">
                  <a:extLst>
                    <a:ext uri="{9D8B030D-6E8A-4147-A177-3AD203B41FA5}">
                      <a16:colId xmlns:a16="http://schemas.microsoft.com/office/drawing/2014/main" val="20000"/>
                    </a:ext>
                  </a:extLst>
                </a:gridCol>
                <a:gridCol w="5029200">
                  <a:extLst>
                    <a:ext uri="{9D8B030D-6E8A-4147-A177-3AD203B41FA5}">
                      <a16:colId xmlns:a16="http://schemas.microsoft.com/office/drawing/2014/main" val="772511890"/>
                    </a:ext>
                  </a:extLst>
                </a:gridCol>
              </a:tblGrid>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Finding and Displaying Information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0"/>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1</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a:t>
                      </a:r>
                      <a:r>
                        <a:rPr lang="en-GB" sz="1400" b="0" baseline="0" dirty="0">
                          <a:solidFill>
                            <a:schemeClr val="tx1"/>
                          </a:solidFill>
                          <a:latin typeface="Calibri" panose="020F0502020204030204" pitchFamily="34" charset="0"/>
                          <a:cs typeface="Calibri" panose="020F0502020204030204" pitchFamily="34" charset="0"/>
                        </a:rPr>
                        <a:t> materials of engineering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2</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property charts: mapping materials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3</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 Elements database: properties, relationships and resources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Material Properties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4"/>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4</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Manipulating properties:</a:t>
                      </a:r>
                      <a:r>
                        <a:rPr lang="en-GB" sz="1400" b="0" baseline="0" dirty="0">
                          <a:solidFill>
                            <a:schemeClr val="tx1"/>
                          </a:solidFill>
                          <a:latin typeface="Calibri" panose="020F0502020204030204" pitchFamily="34" charset="0"/>
                          <a:cs typeface="Calibri" panose="020F0502020204030204" pitchFamily="34" charset="0"/>
                        </a:rPr>
                        <a:t> composition, microstructure, architecture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algn="ctr"/>
                      <a:r>
                        <a:rPr lang="en-GB" sz="1400" b="0" dirty="0">
                          <a:solidFill>
                            <a:schemeClr val="tx1"/>
                          </a:solidFill>
                          <a:latin typeface="Calibri" panose="020F0502020204030204" pitchFamily="34" charset="0"/>
                          <a:cs typeface="Calibri" panose="020F0502020204030204" pitchFamily="34" charset="0"/>
                        </a:rPr>
                        <a:t>Unit 5</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Designing new materials:</a:t>
                      </a:r>
                      <a:r>
                        <a:rPr lang="en-GB" sz="1400" b="0" baseline="0" dirty="0">
                          <a:solidFill>
                            <a:schemeClr val="tx1"/>
                          </a:solidFill>
                          <a:latin typeface="Calibri" panose="020F0502020204030204" pitchFamily="34" charset="0"/>
                          <a:cs typeface="Calibri" panose="020F0502020204030204" pitchFamily="34" charset="0"/>
                        </a:rPr>
                        <a:t> filling the materials-property space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3289">
                <a:tc>
                  <a:txBody>
                    <a:bodyPr/>
                    <a:lstStyle/>
                    <a:p>
                      <a:pPr algn="ctr"/>
                      <a:r>
                        <a:rPr lang="en-GB" sz="1400" b="0" dirty="0">
                          <a:solidFill>
                            <a:schemeClr val="tx1"/>
                          </a:solidFill>
                          <a:latin typeface="Calibri" panose="020F0502020204030204" pitchFamily="34" charset="0"/>
                          <a:cs typeface="Calibri" panose="020F0502020204030204" pitchFamily="34" charset="0"/>
                        </a:rPr>
                        <a:t>Unit 6</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Materials Science and Engineering</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49672154"/>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Selection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7"/>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 7</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 selection: translation,</a:t>
                      </a:r>
                      <a:r>
                        <a:rPr lang="en-GB" sz="1400" b="0" baseline="0" dirty="0">
                          <a:solidFill>
                            <a:schemeClr val="tx1"/>
                          </a:solidFill>
                          <a:latin typeface="Calibri" panose="020F0502020204030204" pitchFamily="34" charset="0"/>
                          <a:cs typeface="Calibri" panose="020F0502020204030204" pitchFamily="34" charset="0"/>
                        </a:rPr>
                        <a:t> screening, ranking, documentation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8</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Objectives in conflict: trade off methods and penalty functions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9</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and shape: materials for efficient structures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10</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Manufacturing processes</a:t>
                      </a:r>
                      <a:r>
                        <a:rPr lang="en-GB" sz="1400" b="0" baseline="0" dirty="0">
                          <a:solidFill>
                            <a:schemeClr val="tx1"/>
                          </a:solidFill>
                          <a:latin typeface="Calibri" panose="020F0502020204030204" pitchFamily="34" charset="0"/>
                          <a:cs typeface="Calibri" panose="020F0502020204030204" pitchFamily="34" charset="0"/>
                        </a:rPr>
                        <a:t> and cost </a:t>
                      </a:r>
                      <a:r>
                        <a:rPr lang="en-GB" sz="1400" b="0" baseline="0" dirty="0" err="1">
                          <a:solidFill>
                            <a:schemeClr val="tx1"/>
                          </a:solidFill>
                          <a:latin typeface="Calibri" panose="020F0502020204030204" pitchFamily="34" charset="0"/>
                          <a:cs typeface="Calibri" panose="020F0502020204030204" pitchFamily="34" charset="0"/>
                        </a:rPr>
                        <a:t>modeling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11</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Eco-informed</a:t>
                      </a:r>
                      <a:r>
                        <a:rPr lang="en-GB" sz="1400" b="0" baseline="0" dirty="0">
                          <a:solidFill>
                            <a:schemeClr val="tx1"/>
                          </a:solidFill>
                          <a:latin typeface="Calibri" panose="020F0502020204030204" pitchFamily="34" charset="0"/>
                          <a:cs typeface="Calibri" panose="020F0502020204030204" pitchFamily="34" charset="0"/>
                        </a:rPr>
                        <a:t> material selection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12</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 design</a:t>
                      </a:r>
                      <a:r>
                        <a:rPr lang="en-GB" sz="1400" b="0" baseline="0" dirty="0">
                          <a:solidFill>
                            <a:schemeClr val="tx1"/>
                          </a:solidFill>
                          <a:latin typeface="Calibri" panose="020F0502020204030204" pitchFamily="34" charset="0"/>
                          <a:cs typeface="Calibri" panose="020F0502020204030204" pitchFamily="34" charset="0"/>
                        </a:rPr>
                        <a:t> and</a:t>
                      </a:r>
                      <a:r>
                        <a:rPr lang="en-GB" sz="1400" b="0" dirty="0">
                          <a:solidFill>
                            <a:schemeClr val="tx1"/>
                          </a:solidFill>
                          <a:latin typeface="Calibri" panose="020F0502020204030204" pitchFamily="34" charset="0"/>
                          <a:cs typeface="Calibri" panose="020F0502020204030204" pitchFamily="34" charset="0"/>
                        </a:rPr>
                        <a:t> the Eco Audit tool </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graphicFrame>
        <p:nvGraphicFramePr>
          <p:cNvPr id="11" name="Table 10">
            <a:extLst>
              <a:ext uri="{FF2B5EF4-FFF2-40B4-BE49-F238E27FC236}">
                <a16:creationId xmlns:a16="http://schemas.microsoft.com/office/drawing/2014/main" id="{8B402B36-9188-4B05-9F2E-0252EED45C91}"/>
              </a:ext>
            </a:extLst>
          </p:cNvPr>
          <p:cNvGraphicFramePr>
            <a:graphicFrameLocks noGrp="1"/>
          </p:cNvGraphicFramePr>
          <p:nvPr/>
        </p:nvGraphicFramePr>
        <p:xfrm>
          <a:off x="6765218" y="1207147"/>
          <a:ext cx="5044438" cy="5048874"/>
        </p:xfrm>
        <a:graphic>
          <a:graphicData uri="http://schemas.openxmlformats.org/drawingml/2006/table">
            <a:tbl>
              <a:tblPr firstRow="1" bandRow="1">
                <a:tableStyleId>{F5AB1C69-6EDB-4FF4-983F-18BD219EF322}</a:tableStyleId>
              </a:tblPr>
              <a:tblGrid>
                <a:gridCol w="5044438">
                  <a:extLst>
                    <a:ext uri="{9D8B030D-6E8A-4147-A177-3AD203B41FA5}">
                      <a16:colId xmlns:a16="http://schemas.microsoft.com/office/drawing/2014/main" val="20000"/>
                    </a:ext>
                  </a:extLst>
                </a:gridCol>
              </a:tblGrid>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Sustainability</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What is a sustainable</a:t>
                      </a:r>
                      <a:r>
                        <a:rPr lang="en-GB" sz="1400" b="0" baseline="0" dirty="0">
                          <a:solidFill>
                            <a:schemeClr val="tx1"/>
                          </a:solidFill>
                          <a:latin typeface="Calibri" panose="020F0502020204030204" pitchFamily="34" charset="0"/>
                          <a:cs typeface="Calibri" panose="020F0502020204030204" pitchFamily="34" charset="0"/>
                        </a:rPr>
                        <a:t> development? A materials perspective</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Exploring Critical Materials using Ansys Granta EduPack</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Special Topics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4"/>
                  </a:ext>
                </a:extLst>
              </a:tr>
              <a:tr h="381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Built Environment: </a:t>
                      </a:r>
                      <a:r>
                        <a:rPr lang="en-GB" sz="1400" b="0" baseline="0" dirty="0">
                          <a:solidFill>
                            <a:schemeClr val="tx1"/>
                          </a:solidFill>
                          <a:latin typeface="Calibri" panose="020F0502020204030204" pitchFamily="34" charset="0"/>
                          <a:cs typeface="Calibri" panose="020F0502020204030204" pitchFamily="34" charset="0"/>
                        </a:rPr>
                        <a:t>materials for construction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Structural</a:t>
                      </a:r>
                      <a:r>
                        <a:rPr lang="en-GB" sz="1400" b="0" baseline="0" dirty="0">
                          <a:solidFill>
                            <a:schemeClr val="tx1"/>
                          </a:solidFill>
                          <a:latin typeface="Calibri" panose="020F0502020204030204" pitchFamily="34" charset="0"/>
                          <a:cs typeface="Calibri" panose="020F0502020204030204" pitchFamily="34" charset="0"/>
                        </a:rPr>
                        <a:t> sections: shape in action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0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a:t>
                      </a:r>
                      <a:r>
                        <a:rPr lang="en-GB" sz="1400" b="0" baseline="0" dirty="0">
                          <a:solidFill>
                            <a:schemeClr val="tx1"/>
                          </a:solidFill>
                          <a:latin typeface="Calibri" panose="020F0502020204030204" pitchFamily="34" charset="0"/>
                          <a:cs typeface="Calibri" panose="020F0502020204030204" pitchFamily="34" charset="0"/>
                        </a:rPr>
                        <a:t> in industrial design: Why do consumers buy products?</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Design database for Products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Medical Devices database</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95473877"/>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Battery Designer tool</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90781645"/>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Advanced Teaching and Research</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9"/>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Advanced databases: a lightning tour</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Aerospace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Polymer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Synthesizer tool: hybrids and other models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0217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 for Bioengineering</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32339585"/>
                  </a:ext>
                </a:extLst>
              </a:tr>
            </a:tbl>
          </a:graphicData>
        </a:graphic>
      </p:graphicFrame>
    </p:spTree>
    <p:extLst>
      <p:ext uri="{BB962C8B-B14F-4D97-AF65-F5344CB8AC3E}">
        <p14:creationId xmlns:p14="http://schemas.microsoft.com/office/powerpoint/2010/main" val="3984023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24</a:t>
            </a:fld>
            <a:endParaRPr lang="en-US" dirty="0"/>
          </a:p>
        </p:txBody>
      </p:sp>
    </p:spTree>
    <p:extLst>
      <p:ext uri="{BB962C8B-B14F-4D97-AF65-F5344CB8AC3E}">
        <p14:creationId xmlns:p14="http://schemas.microsoft.com/office/powerpoint/2010/main" val="311471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ln w="9525"/>
        </p:spPr>
        <p:txBody>
          <a:bodyPr/>
          <a:lstStyle/>
          <a:p>
            <a:r>
              <a:rPr lang="en-GB" dirty="0">
                <a:latin typeface="+mn-lt"/>
              </a:rPr>
              <a:t>Outline of lecture unit </a:t>
            </a:r>
          </a:p>
        </p:txBody>
      </p:sp>
      <p:sp>
        <p:nvSpPr>
          <p:cNvPr id="5124" name="Rectangle 15"/>
          <p:cNvSpPr>
            <a:spLocks noChangeArrowheads="1"/>
          </p:cNvSpPr>
          <p:nvPr/>
        </p:nvSpPr>
        <p:spPr bwMode="auto">
          <a:xfrm>
            <a:off x="8985250" y="6324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5130" name="Rectangle 2"/>
          <p:cNvSpPr>
            <a:spLocks noChangeArrowheads="1"/>
          </p:cNvSpPr>
          <p:nvPr/>
        </p:nvSpPr>
        <p:spPr bwMode="auto">
          <a:xfrm>
            <a:off x="3830640" y="1027114"/>
            <a:ext cx="46831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latin typeface="+mn-lt"/>
            </a:endParaRPr>
          </a:p>
        </p:txBody>
      </p:sp>
      <p:sp>
        <p:nvSpPr>
          <p:cNvPr id="10" name="Rectangle 5">
            <a:extLst>
              <a:ext uri="{FF2B5EF4-FFF2-40B4-BE49-F238E27FC236}">
                <a16:creationId xmlns:a16="http://schemas.microsoft.com/office/drawing/2014/main" id="{8EC8515A-9C89-459A-AC53-66668C3CF07E}"/>
              </a:ext>
            </a:extLst>
          </p:cNvPr>
          <p:cNvSpPr>
            <a:spLocks noChangeArrowheads="1"/>
          </p:cNvSpPr>
          <p:nvPr/>
        </p:nvSpPr>
        <p:spPr bwMode="auto">
          <a:xfrm>
            <a:off x="5643908" y="2239291"/>
            <a:ext cx="34817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50000"/>
              </a:spcBef>
              <a:spcAft>
                <a:spcPct val="35000"/>
              </a:spcAft>
              <a:buClr>
                <a:schemeClr val="accent1"/>
              </a:buClr>
              <a:buSzPct val="115000"/>
              <a:buFont typeface="Wingdings" panose="05000000000000000000" pitchFamily="2" charset="2"/>
              <a:buChar char="§"/>
            </a:pPr>
            <a:r>
              <a:rPr lang="en-GB" dirty="0">
                <a:latin typeface="+mn-lt"/>
              </a:rPr>
              <a:t>  Holes </a:t>
            </a:r>
            <a:r>
              <a:rPr lang="en-GB" b="0" dirty="0">
                <a:latin typeface="+mn-lt"/>
              </a:rPr>
              <a:t>in material-property space</a:t>
            </a:r>
            <a:endParaRPr lang="en-US" b="0" dirty="0">
              <a:latin typeface="+mn-lt"/>
            </a:endParaRPr>
          </a:p>
        </p:txBody>
      </p:sp>
      <p:sp>
        <p:nvSpPr>
          <p:cNvPr id="11" name="Rectangle 6">
            <a:extLst>
              <a:ext uri="{FF2B5EF4-FFF2-40B4-BE49-F238E27FC236}">
                <a16:creationId xmlns:a16="http://schemas.microsoft.com/office/drawing/2014/main" id="{D3BB0740-9A62-4A37-903A-C3B1A827589E}"/>
              </a:ext>
            </a:extLst>
          </p:cNvPr>
          <p:cNvSpPr>
            <a:spLocks noChangeArrowheads="1"/>
          </p:cNvSpPr>
          <p:nvPr/>
        </p:nvSpPr>
        <p:spPr bwMode="auto">
          <a:xfrm>
            <a:off x="5643908" y="2700384"/>
            <a:ext cx="47544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50000"/>
              </a:spcBef>
              <a:spcAft>
                <a:spcPct val="35000"/>
              </a:spcAft>
              <a:buClr>
                <a:schemeClr val="accent1"/>
              </a:buClr>
              <a:buSzPct val="115000"/>
              <a:buFont typeface="Wingdings" panose="05000000000000000000" pitchFamily="2" charset="2"/>
              <a:buChar char="§"/>
            </a:pPr>
            <a:r>
              <a:rPr lang="en-GB" dirty="0">
                <a:latin typeface="+mn-lt"/>
              </a:rPr>
              <a:t>  Hybrids materials </a:t>
            </a:r>
            <a:r>
              <a:rPr lang="en-GB" b="0" dirty="0">
                <a:latin typeface="+mn-lt"/>
              </a:rPr>
              <a:t>– expanding the filled space</a:t>
            </a:r>
            <a:endParaRPr lang="en-US" b="0" dirty="0">
              <a:latin typeface="+mn-lt"/>
            </a:endParaRPr>
          </a:p>
        </p:txBody>
      </p:sp>
      <p:sp>
        <p:nvSpPr>
          <p:cNvPr id="12" name="Rectangle 7">
            <a:extLst>
              <a:ext uri="{FF2B5EF4-FFF2-40B4-BE49-F238E27FC236}">
                <a16:creationId xmlns:a16="http://schemas.microsoft.com/office/drawing/2014/main" id="{956FEB08-8F88-45A8-A60E-682B208DEF78}"/>
              </a:ext>
            </a:extLst>
          </p:cNvPr>
          <p:cNvSpPr>
            <a:spLocks noChangeArrowheads="1"/>
          </p:cNvSpPr>
          <p:nvPr/>
        </p:nvSpPr>
        <p:spPr bwMode="auto">
          <a:xfrm>
            <a:off x="5643908" y="3158377"/>
            <a:ext cx="3508012"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50000"/>
              </a:spcBef>
              <a:buClr>
                <a:schemeClr val="accent1"/>
              </a:buClr>
              <a:buSzPct val="115000"/>
              <a:buFont typeface="Wingdings" panose="05000000000000000000" pitchFamily="2" charset="2"/>
              <a:buChar char="§"/>
            </a:pPr>
            <a:r>
              <a:rPr lang="en-GB" dirty="0">
                <a:latin typeface="+mn-lt"/>
              </a:rPr>
              <a:t>  </a:t>
            </a:r>
            <a:r>
              <a:rPr lang="en-GB" b="0" dirty="0">
                <a:latin typeface="+mn-lt"/>
              </a:rPr>
              <a:t>Example 1 –</a:t>
            </a:r>
            <a:r>
              <a:rPr lang="en-GB" dirty="0">
                <a:latin typeface="+mn-lt"/>
              </a:rPr>
              <a:t> cellular materials</a:t>
            </a:r>
          </a:p>
          <a:p>
            <a:pPr>
              <a:spcBef>
                <a:spcPct val="50000"/>
              </a:spcBef>
              <a:buClr>
                <a:schemeClr val="accent1"/>
              </a:buClr>
              <a:buSzPct val="115000"/>
              <a:buFont typeface="Wingdings" panose="05000000000000000000" pitchFamily="2" charset="2"/>
              <a:buChar char="§"/>
            </a:pPr>
            <a:r>
              <a:rPr lang="en-GB" dirty="0">
                <a:latin typeface="+mn-lt"/>
              </a:rPr>
              <a:t>  </a:t>
            </a:r>
            <a:r>
              <a:rPr lang="en-GB" b="0" dirty="0">
                <a:latin typeface="+mn-lt"/>
              </a:rPr>
              <a:t>Example 2 –</a:t>
            </a:r>
            <a:r>
              <a:rPr lang="en-GB" dirty="0">
                <a:latin typeface="+mn-lt"/>
              </a:rPr>
              <a:t> sandwich structures</a:t>
            </a:r>
            <a:endParaRPr lang="en-GB" b="0" dirty="0">
              <a:latin typeface="+mn-lt"/>
            </a:endParaRPr>
          </a:p>
        </p:txBody>
      </p:sp>
      <p:sp>
        <p:nvSpPr>
          <p:cNvPr id="13" name="Rectangle 7">
            <a:extLst>
              <a:ext uri="{FF2B5EF4-FFF2-40B4-BE49-F238E27FC236}">
                <a16:creationId xmlns:a16="http://schemas.microsoft.com/office/drawing/2014/main" id="{84306F02-7FDA-4A86-B35C-470CFCAC3DAE}"/>
              </a:ext>
            </a:extLst>
          </p:cNvPr>
          <p:cNvSpPr>
            <a:spLocks noChangeArrowheads="1"/>
          </p:cNvSpPr>
          <p:nvPr/>
        </p:nvSpPr>
        <p:spPr bwMode="auto">
          <a:xfrm>
            <a:off x="5643908" y="4087782"/>
            <a:ext cx="42617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50000"/>
              </a:spcBef>
              <a:buClr>
                <a:schemeClr val="accent1"/>
              </a:buClr>
              <a:buSzPct val="115000"/>
              <a:buFont typeface="Wingdings" panose="05000000000000000000" pitchFamily="2" charset="2"/>
              <a:buChar char="§"/>
            </a:pPr>
            <a:r>
              <a:rPr lang="en-GB" dirty="0">
                <a:latin typeface="+mn-lt"/>
              </a:rPr>
              <a:t>  </a:t>
            </a:r>
            <a:r>
              <a:rPr lang="en-GB" b="0" dirty="0">
                <a:latin typeface="+mn-lt"/>
              </a:rPr>
              <a:t>New developments –</a:t>
            </a:r>
            <a:r>
              <a:rPr lang="en-GB" dirty="0">
                <a:latin typeface="+mn-lt"/>
              </a:rPr>
              <a:t> Part cost estimator</a:t>
            </a:r>
          </a:p>
        </p:txBody>
      </p:sp>
      <p:sp>
        <p:nvSpPr>
          <p:cNvPr id="40" name="Rectangle 7">
            <a:extLst>
              <a:ext uri="{FF2B5EF4-FFF2-40B4-BE49-F238E27FC236}">
                <a16:creationId xmlns:a16="http://schemas.microsoft.com/office/drawing/2014/main" id="{1D47EB8E-A2C0-457D-9745-38DD9D89CE82}"/>
              </a:ext>
            </a:extLst>
          </p:cNvPr>
          <p:cNvSpPr>
            <a:spLocks noChangeArrowheads="1"/>
          </p:cNvSpPr>
          <p:nvPr/>
        </p:nvSpPr>
        <p:spPr bwMode="auto">
          <a:xfrm>
            <a:off x="5643908" y="4551494"/>
            <a:ext cx="35264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50000"/>
              </a:spcBef>
              <a:buClr>
                <a:schemeClr val="accent1"/>
              </a:buClr>
              <a:buSzPct val="115000"/>
              <a:buFont typeface="Wingdings" panose="05000000000000000000" pitchFamily="2" charset="2"/>
              <a:buChar char="§"/>
            </a:pPr>
            <a:r>
              <a:rPr lang="en-GB" dirty="0">
                <a:latin typeface="+mn-lt"/>
              </a:rPr>
              <a:t>  </a:t>
            </a:r>
            <a:r>
              <a:rPr lang="en-GB" b="0" dirty="0">
                <a:latin typeface="+mn-lt"/>
              </a:rPr>
              <a:t>Add your own </a:t>
            </a:r>
            <a:r>
              <a:rPr lang="en-GB" dirty="0">
                <a:latin typeface="+mn-lt"/>
              </a:rPr>
              <a:t>Synthesizer model</a:t>
            </a:r>
          </a:p>
        </p:txBody>
      </p:sp>
      <p:sp>
        <p:nvSpPr>
          <p:cNvPr id="2" name="Slide Number Placeholder 1">
            <a:extLst>
              <a:ext uri="{FF2B5EF4-FFF2-40B4-BE49-F238E27FC236}">
                <a16:creationId xmlns:a16="http://schemas.microsoft.com/office/drawing/2014/main" id="{C81D3638-4818-4D84-866E-A3AC0EED4F88}"/>
              </a:ext>
            </a:extLst>
          </p:cNvPr>
          <p:cNvSpPr>
            <a:spLocks noGrp="1"/>
          </p:cNvSpPr>
          <p:nvPr>
            <p:ph type="sldNum" sz="quarter" idx="11"/>
          </p:nvPr>
        </p:nvSpPr>
        <p:spPr/>
        <p:txBody>
          <a:bodyPr/>
          <a:lstStyle/>
          <a:p>
            <a:fld id="{F0D23093-2AB0-F74C-B865-1A12A15B650E}" type="slidenum">
              <a:rPr lang="en-US" smtClean="0"/>
              <a:pPr/>
              <a:t>3</a:t>
            </a:fld>
            <a:endParaRPr lang="en-US" dirty="0"/>
          </a:p>
        </p:txBody>
      </p:sp>
      <p:grpSp>
        <p:nvGrpSpPr>
          <p:cNvPr id="32" name="Group 31">
            <a:extLst>
              <a:ext uri="{FF2B5EF4-FFF2-40B4-BE49-F238E27FC236}">
                <a16:creationId xmlns:a16="http://schemas.microsoft.com/office/drawing/2014/main" id="{C114A27E-7BE7-2835-B51A-41E6AB7390A6}"/>
              </a:ext>
            </a:extLst>
          </p:cNvPr>
          <p:cNvGrpSpPr/>
          <p:nvPr/>
        </p:nvGrpSpPr>
        <p:grpSpPr>
          <a:xfrm>
            <a:off x="1793649" y="1114151"/>
            <a:ext cx="3326592" cy="4748111"/>
            <a:chOff x="7969380" y="788244"/>
            <a:chExt cx="3326592" cy="4748111"/>
          </a:xfrm>
        </p:grpSpPr>
        <p:sp>
          <p:nvSpPr>
            <p:cNvPr id="33" name="Text Box 1052">
              <a:extLst>
                <a:ext uri="{FF2B5EF4-FFF2-40B4-BE49-F238E27FC236}">
                  <a16:creationId xmlns:a16="http://schemas.microsoft.com/office/drawing/2014/main" id="{278C5014-2CA9-9A54-6DE7-119B792DFE62}"/>
                </a:ext>
              </a:extLst>
            </p:cNvPr>
            <p:cNvSpPr txBox="1">
              <a:spLocks noChangeArrowheads="1"/>
            </p:cNvSpPr>
            <p:nvPr/>
          </p:nvSpPr>
          <p:spPr bwMode="auto">
            <a:xfrm>
              <a:off x="8841454" y="2677635"/>
              <a:ext cx="24545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pPr>
              <a:r>
                <a:rPr lang="en-GB" dirty="0"/>
                <a:t>Sandwich structures</a:t>
              </a:r>
            </a:p>
          </p:txBody>
        </p:sp>
        <p:grpSp>
          <p:nvGrpSpPr>
            <p:cNvPr id="34" name="Group 33">
              <a:extLst>
                <a:ext uri="{FF2B5EF4-FFF2-40B4-BE49-F238E27FC236}">
                  <a16:creationId xmlns:a16="http://schemas.microsoft.com/office/drawing/2014/main" id="{B92A966E-6D59-98C5-EECE-6DEF14006692}"/>
                </a:ext>
              </a:extLst>
            </p:cNvPr>
            <p:cNvGrpSpPr/>
            <p:nvPr/>
          </p:nvGrpSpPr>
          <p:grpSpPr>
            <a:xfrm>
              <a:off x="7969380" y="788244"/>
              <a:ext cx="3147056" cy="4748111"/>
              <a:chOff x="7977948" y="914400"/>
              <a:chExt cx="3147056" cy="4748111"/>
            </a:xfrm>
          </p:grpSpPr>
          <p:pic>
            <p:nvPicPr>
              <p:cNvPr id="35" name="Picture 2">
                <a:extLst>
                  <a:ext uri="{FF2B5EF4-FFF2-40B4-BE49-F238E27FC236}">
                    <a16:creationId xmlns:a16="http://schemas.microsoft.com/office/drawing/2014/main" id="{FE4D8527-732E-2AD5-2666-412B2B3ED1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2226" y="3392112"/>
                <a:ext cx="764243" cy="718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6" name="Group 35">
                <a:extLst>
                  <a:ext uri="{FF2B5EF4-FFF2-40B4-BE49-F238E27FC236}">
                    <a16:creationId xmlns:a16="http://schemas.microsoft.com/office/drawing/2014/main" id="{81431A6E-5A6E-E8D9-7B8E-3052C4996765}"/>
                  </a:ext>
                </a:extLst>
              </p:cNvPr>
              <p:cNvGrpSpPr/>
              <p:nvPr/>
            </p:nvGrpSpPr>
            <p:grpSpPr>
              <a:xfrm>
                <a:off x="7977948" y="914400"/>
                <a:ext cx="3147056" cy="4748111"/>
                <a:chOff x="7977948" y="914400"/>
                <a:chExt cx="3147056" cy="4748111"/>
              </a:xfrm>
            </p:grpSpPr>
            <p:sp>
              <p:nvSpPr>
                <p:cNvPr id="37" name="Text Box 1043">
                  <a:extLst>
                    <a:ext uri="{FF2B5EF4-FFF2-40B4-BE49-F238E27FC236}">
                      <a16:creationId xmlns:a16="http://schemas.microsoft.com/office/drawing/2014/main" id="{326D300D-86D6-0489-9F3F-B71214D25583}"/>
                    </a:ext>
                  </a:extLst>
                </p:cNvPr>
                <p:cNvSpPr txBox="1">
                  <a:spLocks noChangeArrowheads="1"/>
                </p:cNvSpPr>
                <p:nvPr/>
              </p:nvSpPr>
              <p:spPr bwMode="auto">
                <a:xfrm>
                  <a:off x="8850022" y="1277083"/>
                  <a:ext cx="2223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10000"/>
                    </a:spcBef>
                    <a:spcAft>
                      <a:spcPct val="10000"/>
                    </a:spcAft>
                  </a:pPr>
                  <a:r>
                    <a:rPr lang="en-GB" dirty="0"/>
                    <a:t>Cellular structures</a:t>
                  </a:r>
                </a:p>
              </p:txBody>
            </p:sp>
            <p:sp>
              <p:nvSpPr>
                <p:cNvPr id="38" name="Text Box 1057">
                  <a:extLst>
                    <a:ext uri="{FF2B5EF4-FFF2-40B4-BE49-F238E27FC236}">
                      <a16:creationId xmlns:a16="http://schemas.microsoft.com/office/drawing/2014/main" id="{E5554BA6-D63F-5123-AD7D-E8D1D7002519}"/>
                    </a:ext>
                  </a:extLst>
                </p:cNvPr>
                <p:cNvSpPr txBox="1">
                  <a:spLocks noChangeArrowheads="1"/>
                </p:cNvSpPr>
                <p:nvPr/>
              </p:nvSpPr>
              <p:spPr bwMode="auto">
                <a:xfrm>
                  <a:off x="8850022" y="2025398"/>
                  <a:ext cx="1505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5000"/>
                    </a:spcBef>
                    <a:spcAft>
                      <a:spcPct val="5000"/>
                    </a:spcAft>
                  </a:pPr>
                  <a:r>
                    <a:rPr lang="en-GB" dirty="0"/>
                    <a:t>Composites</a:t>
                  </a:r>
                </a:p>
              </p:txBody>
            </p:sp>
            <p:sp>
              <p:nvSpPr>
                <p:cNvPr id="39" name="Rectangle 1038">
                  <a:extLst>
                    <a:ext uri="{FF2B5EF4-FFF2-40B4-BE49-F238E27FC236}">
                      <a16:creationId xmlns:a16="http://schemas.microsoft.com/office/drawing/2014/main" id="{37A8655E-F0A4-9B2E-B286-98CE2DC5DE64}"/>
                    </a:ext>
                  </a:extLst>
                </p:cNvPr>
                <p:cNvSpPr>
                  <a:spLocks noChangeArrowheads="1"/>
                </p:cNvSpPr>
                <p:nvPr/>
              </p:nvSpPr>
              <p:spPr bwMode="auto">
                <a:xfrm>
                  <a:off x="8137968" y="914400"/>
                  <a:ext cx="712054" cy="71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p>
              </p:txBody>
            </p:sp>
            <p:sp>
              <p:nvSpPr>
                <p:cNvPr id="62" name="AutoShape 1044">
                  <a:extLst>
                    <a:ext uri="{FF2B5EF4-FFF2-40B4-BE49-F238E27FC236}">
                      <a16:creationId xmlns:a16="http://schemas.microsoft.com/office/drawing/2014/main" id="{26CC0CBB-7AE2-96AE-0C43-EA55FE43F9FE}"/>
                    </a:ext>
                  </a:extLst>
                </p:cNvPr>
                <p:cNvSpPr>
                  <a:spLocks noChangeArrowheads="1"/>
                </p:cNvSpPr>
                <p:nvPr/>
              </p:nvSpPr>
              <p:spPr bwMode="auto">
                <a:xfrm>
                  <a:off x="8048962" y="1092450"/>
                  <a:ext cx="642827" cy="642956"/>
                </a:xfrm>
                <a:prstGeom prst="roundRect">
                  <a:avLst>
                    <a:gd name="adj" fmla="val 13653"/>
                  </a:avLst>
                </a:prstGeom>
                <a:noFill/>
                <a:ln w="28575">
                  <a:solidFill>
                    <a:srgbClr val="3366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p>
              </p:txBody>
            </p:sp>
            <p:pic>
              <p:nvPicPr>
                <p:cNvPr id="63" name="Picture 1042">
                  <a:extLst>
                    <a:ext uri="{FF2B5EF4-FFF2-40B4-BE49-F238E27FC236}">
                      <a16:creationId xmlns:a16="http://schemas.microsoft.com/office/drawing/2014/main" id="{55099A71-0248-0548-26BB-F790B3A6E1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471" y="1039366"/>
                  <a:ext cx="714527" cy="729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1051">
                  <a:extLst>
                    <a:ext uri="{FF2B5EF4-FFF2-40B4-BE49-F238E27FC236}">
                      <a16:creationId xmlns:a16="http://schemas.microsoft.com/office/drawing/2014/main" id="{C9E7A1BF-7282-09BD-8F07-813E8F78DC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4183" y="2602366"/>
                  <a:ext cx="728125" cy="72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1056">
                  <a:extLst>
                    <a:ext uri="{FF2B5EF4-FFF2-40B4-BE49-F238E27FC236}">
                      <a16:creationId xmlns:a16="http://schemas.microsoft.com/office/drawing/2014/main" id="{ACC8E4DC-FDB1-7B0D-DA34-1204E8185E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8565" y="1850314"/>
                  <a:ext cx="683621" cy="67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AutoShape 1053">
                  <a:extLst>
                    <a:ext uri="{FF2B5EF4-FFF2-40B4-BE49-F238E27FC236}">
                      <a16:creationId xmlns:a16="http://schemas.microsoft.com/office/drawing/2014/main" id="{3CD78FBD-49A0-144B-3DA0-E1EA4ED5AC1C}"/>
                    </a:ext>
                  </a:extLst>
                </p:cNvPr>
                <p:cNvSpPr>
                  <a:spLocks noChangeArrowheads="1"/>
                </p:cNvSpPr>
                <p:nvPr/>
              </p:nvSpPr>
              <p:spPr bwMode="auto">
                <a:xfrm>
                  <a:off x="8039073" y="1861318"/>
                  <a:ext cx="642827" cy="642956"/>
                </a:xfrm>
                <a:prstGeom prst="roundRect">
                  <a:avLst>
                    <a:gd name="adj" fmla="val 13653"/>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p>
              </p:txBody>
            </p:sp>
            <p:sp>
              <p:nvSpPr>
                <p:cNvPr id="67" name="AutoShape 1058">
                  <a:extLst>
                    <a:ext uri="{FF2B5EF4-FFF2-40B4-BE49-F238E27FC236}">
                      <a16:creationId xmlns:a16="http://schemas.microsoft.com/office/drawing/2014/main" id="{94696E23-6DCC-6872-5E8D-C326B182E534}"/>
                    </a:ext>
                  </a:extLst>
                </p:cNvPr>
                <p:cNvSpPr>
                  <a:spLocks noChangeArrowheads="1"/>
                </p:cNvSpPr>
                <p:nvPr/>
              </p:nvSpPr>
              <p:spPr bwMode="auto">
                <a:xfrm>
                  <a:off x="8039073" y="2645024"/>
                  <a:ext cx="642827" cy="642956"/>
                </a:xfrm>
                <a:prstGeom prst="roundRect">
                  <a:avLst>
                    <a:gd name="adj" fmla="val 13653"/>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p>
              </p:txBody>
            </p:sp>
            <p:sp>
              <p:nvSpPr>
                <p:cNvPr id="68" name="AutoShape 1063">
                  <a:extLst>
                    <a:ext uri="{FF2B5EF4-FFF2-40B4-BE49-F238E27FC236}">
                      <a16:creationId xmlns:a16="http://schemas.microsoft.com/office/drawing/2014/main" id="{721A05D3-2663-2F21-EF72-8580AAB16B67}"/>
                    </a:ext>
                  </a:extLst>
                </p:cNvPr>
                <p:cNvSpPr>
                  <a:spLocks noChangeArrowheads="1"/>
                </p:cNvSpPr>
                <p:nvPr/>
              </p:nvSpPr>
              <p:spPr bwMode="auto">
                <a:xfrm>
                  <a:off x="8039073" y="1077613"/>
                  <a:ext cx="642827" cy="642956"/>
                </a:xfrm>
                <a:prstGeom prst="roundRect">
                  <a:avLst>
                    <a:gd name="adj" fmla="val 13653"/>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p>
              </p:txBody>
            </p:sp>
            <p:sp>
              <p:nvSpPr>
                <p:cNvPr id="69" name="AutoShape 1058">
                  <a:extLst>
                    <a:ext uri="{FF2B5EF4-FFF2-40B4-BE49-F238E27FC236}">
                      <a16:creationId xmlns:a16="http://schemas.microsoft.com/office/drawing/2014/main" id="{5924E1A7-831A-F38E-462B-D2131F1F70A9}"/>
                    </a:ext>
                  </a:extLst>
                </p:cNvPr>
                <p:cNvSpPr>
                  <a:spLocks noChangeArrowheads="1"/>
                </p:cNvSpPr>
                <p:nvPr/>
              </p:nvSpPr>
              <p:spPr bwMode="auto">
                <a:xfrm>
                  <a:off x="8039073" y="3428729"/>
                  <a:ext cx="642827" cy="642956"/>
                </a:xfrm>
                <a:prstGeom prst="roundRect">
                  <a:avLst>
                    <a:gd name="adj" fmla="val 13653"/>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p>
              </p:txBody>
            </p:sp>
            <p:sp>
              <p:nvSpPr>
                <p:cNvPr id="70" name="Text Box 1052">
                  <a:extLst>
                    <a:ext uri="{FF2B5EF4-FFF2-40B4-BE49-F238E27FC236}">
                      <a16:creationId xmlns:a16="http://schemas.microsoft.com/office/drawing/2014/main" id="{22A60A3B-D95B-1A0B-4BF9-337EC7EE13D1}"/>
                    </a:ext>
                  </a:extLst>
                </p:cNvPr>
                <p:cNvSpPr txBox="1">
                  <a:spLocks noChangeArrowheads="1"/>
                </p:cNvSpPr>
                <p:nvPr/>
              </p:nvSpPr>
              <p:spPr bwMode="auto">
                <a:xfrm>
                  <a:off x="8850022" y="3578743"/>
                  <a:ext cx="1467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pPr>
                  <a:r>
                    <a:rPr lang="en-GB" dirty="0"/>
                    <a:t>Multi-layers</a:t>
                  </a:r>
                </a:p>
              </p:txBody>
            </p:sp>
            <p:grpSp>
              <p:nvGrpSpPr>
                <p:cNvPr id="71" name="Group 70">
                  <a:extLst>
                    <a:ext uri="{FF2B5EF4-FFF2-40B4-BE49-F238E27FC236}">
                      <a16:creationId xmlns:a16="http://schemas.microsoft.com/office/drawing/2014/main" id="{63DDB469-3813-1435-2EFB-4873001F10A0}"/>
                    </a:ext>
                  </a:extLst>
                </p:cNvPr>
                <p:cNvGrpSpPr/>
                <p:nvPr/>
              </p:nvGrpSpPr>
              <p:grpSpPr>
                <a:xfrm>
                  <a:off x="7977948" y="4127512"/>
                  <a:ext cx="803300" cy="783705"/>
                  <a:chOff x="759681" y="5054171"/>
                  <a:chExt cx="1031513" cy="1006352"/>
                </a:xfrm>
              </p:grpSpPr>
              <p:pic>
                <p:nvPicPr>
                  <p:cNvPr id="86" name="Picture 85">
                    <a:extLst>
                      <a:ext uri="{FF2B5EF4-FFF2-40B4-BE49-F238E27FC236}">
                        <a16:creationId xmlns:a16="http://schemas.microsoft.com/office/drawing/2014/main" id="{5C80517D-41A0-F55C-57AA-278EDA4F14E4}"/>
                      </a:ext>
                    </a:extLst>
                  </p:cNvPr>
                  <p:cNvPicPr>
                    <a:picLocks noChangeAspect="1"/>
                  </p:cNvPicPr>
                  <p:nvPr/>
                </p:nvPicPr>
                <p:blipFill rotWithShape="1">
                  <a:blip r:embed="rId7"/>
                  <a:srcRect l="49527" t="43494" r="39166" b="43669"/>
                  <a:stretch/>
                </p:blipFill>
                <p:spPr>
                  <a:xfrm>
                    <a:off x="759681" y="5054171"/>
                    <a:ext cx="1031513" cy="1006352"/>
                  </a:xfrm>
                  <a:prstGeom prst="rect">
                    <a:avLst/>
                  </a:prstGeom>
                </p:spPr>
              </p:pic>
              <p:sp>
                <p:nvSpPr>
                  <p:cNvPr id="87" name="AutoShape 1058">
                    <a:extLst>
                      <a:ext uri="{FF2B5EF4-FFF2-40B4-BE49-F238E27FC236}">
                        <a16:creationId xmlns:a16="http://schemas.microsoft.com/office/drawing/2014/main" id="{00CC2947-822E-3100-4E39-F0719BB12E83}"/>
                      </a:ext>
                    </a:extLst>
                  </p:cNvPr>
                  <p:cNvSpPr>
                    <a:spLocks noChangeArrowheads="1"/>
                  </p:cNvSpPr>
                  <p:nvPr/>
                </p:nvSpPr>
                <p:spPr bwMode="auto">
                  <a:xfrm>
                    <a:off x="835921" y="5157352"/>
                    <a:ext cx="825451" cy="825616"/>
                  </a:xfrm>
                  <a:prstGeom prst="roundRect">
                    <a:avLst>
                      <a:gd name="adj" fmla="val 13653"/>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p>
                </p:txBody>
              </p:sp>
            </p:grpSp>
            <p:sp>
              <p:nvSpPr>
                <p:cNvPr id="72" name="Text Box 1052">
                  <a:extLst>
                    <a:ext uri="{FF2B5EF4-FFF2-40B4-BE49-F238E27FC236}">
                      <a16:creationId xmlns:a16="http://schemas.microsoft.com/office/drawing/2014/main" id="{D1DA6233-205D-D18B-F41E-F3757B360E95}"/>
                    </a:ext>
                  </a:extLst>
                </p:cNvPr>
                <p:cNvSpPr txBox="1">
                  <a:spLocks noChangeArrowheads="1"/>
                </p:cNvSpPr>
                <p:nvPr/>
              </p:nvSpPr>
              <p:spPr bwMode="auto">
                <a:xfrm>
                  <a:off x="8850022" y="4320849"/>
                  <a:ext cx="22749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pPr>
                  <a:r>
                    <a:rPr lang="en-GB" dirty="0"/>
                    <a:t>Part cost estimator</a:t>
                  </a:r>
                </a:p>
              </p:txBody>
            </p:sp>
            <p:sp>
              <p:nvSpPr>
                <p:cNvPr id="73" name="Rectangle: Rounded Corners 72">
                  <a:extLst>
                    <a:ext uri="{FF2B5EF4-FFF2-40B4-BE49-F238E27FC236}">
                      <a16:creationId xmlns:a16="http://schemas.microsoft.com/office/drawing/2014/main" id="{A9966EC3-1907-98FF-8991-91C7382D0F09}"/>
                    </a:ext>
                  </a:extLst>
                </p:cNvPr>
                <p:cNvSpPr/>
                <p:nvPr/>
              </p:nvSpPr>
              <p:spPr>
                <a:xfrm>
                  <a:off x="8028162" y="5036234"/>
                  <a:ext cx="637838" cy="6096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2CEF878-0635-70D3-CD56-C87CBB029394}"/>
                    </a:ext>
                  </a:extLst>
                </p:cNvPr>
                <p:cNvGrpSpPr/>
                <p:nvPr/>
              </p:nvGrpSpPr>
              <p:grpSpPr>
                <a:xfrm>
                  <a:off x="8270881" y="5169584"/>
                  <a:ext cx="152400" cy="342900"/>
                  <a:chOff x="7315200" y="5524500"/>
                  <a:chExt cx="152400" cy="342900"/>
                </a:xfrm>
              </p:grpSpPr>
              <p:sp>
                <p:nvSpPr>
                  <p:cNvPr id="77" name="Rectangle: Rounded Corners 76">
                    <a:extLst>
                      <a:ext uri="{FF2B5EF4-FFF2-40B4-BE49-F238E27FC236}">
                        <a16:creationId xmlns:a16="http://schemas.microsoft.com/office/drawing/2014/main" id="{73015577-1321-770D-29F1-AC54C168BB4A}"/>
                      </a:ext>
                    </a:extLst>
                  </p:cNvPr>
                  <p:cNvSpPr/>
                  <p:nvPr/>
                </p:nvSpPr>
                <p:spPr>
                  <a:xfrm>
                    <a:off x="7353300" y="5524500"/>
                    <a:ext cx="76200" cy="76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DB4E7DFC-92CD-C366-95A4-60F17999993A}"/>
                      </a:ext>
                    </a:extLst>
                  </p:cNvPr>
                  <p:cNvSpPr/>
                  <p:nvPr/>
                </p:nvSpPr>
                <p:spPr>
                  <a:xfrm>
                    <a:off x="7315200" y="5562600"/>
                    <a:ext cx="152400" cy="304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79" name="Group 78">
                    <a:extLst>
                      <a:ext uri="{FF2B5EF4-FFF2-40B4-BE49-F238E27FC236}">
                        <a16:creationId xmlns:a16="http://schemas.microsoft.com/office/drawing/2014/main" id="{63CD652A-992C-EBB4-E1C6-5F52CF76EBE5}"/>
                      </a:ext>
                    </a:extLst>
                  </p:cNvPr>
                  <p:cNvGrpSpPr/>
                  <p:nvPr/>
                </p:nvGrpSpPr>
                <p:grpSpPr>
                  <a:xfrm>
                    <a:off x="7370027" y="5611322"/>
                    <a:ext cx="54827" cy="204568"/>
                    <a:chOff x="6269773" y="5515672"/>
                    <a:chExt cx="131027" cy="289596"/>
                  </a:xfrm>
                </p:grpSpPr>
                <p:cxnSp>
                  <p:nvCxnSpPr>
                    <p:cNvPr id="80" name="Straight Connector 79">
                      <a:extLst>
                        <a:ext uri="{FF2B5EF4-FFF2-40B4-BE49-F238E27FC236}">
                          <a16:creationId xmlns:a16="http://schemas.microsoft.com/office/drawing/2014/main" id="{46544614-1DD3-D6C8-25D4-5D7BE3C903F7}"/>
                        </a:ext>
                      </a:extLst>
                    </p:cNvPr>
                    <p:cNvCxnSpPr>
                      <a:cxnSpLocks/>
                    </p:cNvCxnSpPr>
                    <p:nvPr/>
                  </p:nvCxnSpPr>
                  <p:spPr>
                    <a:xfrm flipH="1">
                      <a:off x="6269773" y="5515672"/>
                      <a:ext cx="76200" cy="159434"/>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69D73DD-5CAC-DF34-3215-8BED6BA52BC9}"/>
                        </a:ext>
                      </a:extLst>
                    </p:cNvPr>
                    <p:cNvCxnSpPr>
                      <a:cxnSpLocks/>
                    </p:cNvCxnSpPr>
                    <p:nvPr/>
                  </p:nvCxnSpPr>
                  <p:spPr>
                    <a:xfrm flipH="1">
                      <a:off x="6324600" y="5645834"/>
                      <a:ext cx="76200" cy="159434"/>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3E2B6BE-250B-370C-6CA9-DCC96B3E7ABE}"/>
                        </a:ext>
                      </a:extLst>
                    </p:cNvPr>
                    <p:cNvCxnSpPr>
                      <a:cxnSpLocks/>
                    </p:cNvCxnSpPr>
                    <p:nvPr/>
                  </p:nvCxnSpPr>
                  <p:spPr>
                    <a:xfrm>
                      <a:off x="6269773" y="5675106"/>
                      <a:ext cx="734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DE6A03F-9D99-3C30-D606-19B9C818533B}"/>
                        </a:ext>
                      </a:extLst>
                    </p:cNvPr>
                    <p:cNvCxnSpPr>
                      <a:cxnSpLocks/>
                    </p:cNvCxnSpPr>
                    <p:nvPr/>
                  </p:nvCxnSpPr>
                  <p:spPr>
                    <a:xfrm>
                      <a:off x="6327388" y="5645834"/>
                      <a:ext cx="734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03F7DB4-B9F0-C1C3-32F7-D038425C3447}"/>
                        </a:ext>
                      </a:extLst>
                    </p:cNvPr>
                    <p:cNvCxnSpPr/>
                    <p:nvPr/>
                  </p:nvCxnSpPr>
                  <p:spPr>
                    <a:xfrm flipV="1">
                      <a:off x="6324600" y="5515672"/>
                      <a:ext cx="18585" cy="130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079736C-C32F-2E24-6EC2-C5A091F81ADA}"/>
                        </a:ext>
                      </a:extLst>
                    </p:cNvPr>
                    <p:cNvCxnSpPr/>
                    <p:nvPr/>
                  </p:nvCxnSpPr>
                  <p:spPr>
                    <a:xfrm flipV="1">
                      <a:off x="6324600" y="5675106"/>
                      <a:ext cx="18585" cy="130162"/>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75" name="AutoShape 1058">
                  <a:extLst>
                    <a:ext uri="{FF2B5EF4-FFF2-40B4-BE49-F238E27FC236}">
                      <a16:creationId xmlns:a16="http://schemas.microsoft.com/office/drawing/2014/main" id="{F80954E6-8F0E-0198-21E4-95B905134548}"/>
                    </a:ext>
                  </a:extLst>
                </p:cNvPr>
                <p:cNvSpPr>
                  <a:spLocks noChangeArrowheads="1"/>
                </p:cNvSpPr>
                <p:nvPr/>
              </p:nvSpPr>
              <p:spPr bwMode="auto">
                <a:xfrm>
                  <a:off x="8028162" y="5019556"/>
                  <a:ext cx="642827" cy="642955"/>
                </a:xfrm>
                <a:prstGeom prst="roundRect">
                  <a:avLst>
                    <a:gd name="adj" fmla="val 13653"/>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p>
              </p:txBody>
            </p:sp>
            <p:sp>
              <p:nvSpPr>
                <p:cNvPr id="76" name="Text Box 1052">
                  <a:extLst>
                    <a:ext uri="{FF2B5EF4-FFF2-40B4-BE49-F238E27FC236}">
                      <a16:creationId xmlns:a16="http://schemas.microsoft.com/office/drawing/2014/main" id="{8CC6B522-B07E-94CC-1A76-10A99C88B632}"/>
                    </a:ext>
                  </a:extLst>
                </p:cNvPr>
                <p:cNvSpPr txBox="1">
                  <a:spLocks noChangeArrowheads="1"/>
                </p:cNvSpPr>
                <p:nvPr/>
              </p:nvSpPr>
              <p:spPr bwMode="auto">
                <a:xfrm>
                  <a:off x="8850022" y="5155789"/>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pPr>
                  <a:r>
                    <a:rPr lang="en-GB" dirty="0"/>
                    <a:t>Battery Designer</a:t>
                  </a:r>
                </a:p>
              </p:txBody>
            </p:sp>
          </p:grpSp>
        </p:grpSp>
      </p:grpSp>
    </p:spTree>
    <p:extLst>
      <p:ext uri="{BB962C8B-B14F-4D97-AF65-F5344CB8AC3E}">
        <p14:creationId xmlns:p14="http://schemas.microsoft.com/office/powerpoint/2010/main" val="4195438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ln w="9525"/>
        </p:spPr>
        <p:txBody>
          <a:bodyPr/>
          <a:lstStyle/>
          <a:p>
            <a:r>
              <a:rPr lang="en-GB" dirty="0">
                <a:latin typeface="+mn-lt"/>
              </a:rPr>
              <a:t>Advanced systems use hybrid materials</a:t>
            </a: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988" y="1312863"/>
            <a:ext cx="384810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23"/>
          <p:cNvGrpSpPr>
            <a:grpSpLocks/>
          </p:cNvGrpSpPr>
          <p:nvPr/>
        </p:nvGrpSpPr>
        <p:grpSpPr bwMode="auto">
          <a:xfrm>
            <a:off x="4410075" y="3327404"/>
            <a:ext cx="4481513" cy="674688"/>
            <a:chOff x="1848" y="2282"/>
            <a:chExt cx="2823" cy="425"/>
          </a:xfrm>
        </p:grpSpPr>
        <p:grpSp>
          <p:nvGrpSpPr>
            <p:cNvPr id="5135" name="Group 19"/>
            <p:cNvGrpSpPr>
              <a:grpSpLocks/>
            </p:cNvGrpSpPr>
            <p:nvPr/>
          </p:nvGrpSpPr>
          <p:grpSpPr bwMode="auto">
            <a:xfrm>
              <a:off x="1848" y="2336"/>
              <a:ext cx="1385" cy="234"/>
              <a:chOff x="1848" y="2336"/>
              <a:chExt cx="1385" cy="234"/>
            </a:xfrm>
          </p:grpSpPr>
          <p:sp>
            <p:nvSpPr>
              <p:cNvPr id="5137" name="Freeform 12"/>
              <p:cNvSpPr>
                <a:spLocks/>
              </p:cNvSpPr>
              <p:nvPr/>
            </p:nvSpPr>
            <p:spPr bwMode="auto">
              <a:xfrm>
                <a:off x="1848" y="2336"/>
                <a:ext cx="1376" cy="233"/>
              </a:xfrm>
              <a:custGeom>
                <a:avLst/>
                <a:gdLst>
                  <a:gd name="T0" fmla="*/ 1376 w 1376"/>
                  <a:gd name="T1" fmla="*/ 160 h 160"/>
                  <a:gd name="T2" fmla="*/ 672 w 1376"/>
                  <a:gd name="T3" fmla="*/ 160 h 160"/>
                  <a:gd name="T4" fmla="*/ 0 w 1376"/>
                  <a:gd name="T5" fmla="*/ 0 h 160"/>
                  <a:gd name="T6" fmla="*/ 0 60000 65536"/>
                  <a:gd name="T7" fmla="*/ 0 60000 65536"/>
                  <a:gd name="T8" fmla="*/ 0 60000 65536"/>
                </a:gdLst>
                <a:ahLst/>
                <a:cxnLst>
                  <a:cxn ang="T6">
                    <a:pos x="T0" y="T1"/>
                  </a:cxn>
                  <a:cxn ang="T7">
                    <a:pos x="T2" y="T3"/>
                  </a:cxn>
                  <a:cxn ang="T8">
                    <a:pos x="T4" y="T5"/>
                  </a:cxn>
                </a:cxnLst>
                <a:rect l="0" t="0" r="r" b="b"/>
                <a:pathLst>
                  <a:path w="1376" h="160">
                    <a:moveTo>
                      <a:pt x="1376" y="160"/>
                    </a:moveTo>
                    <a:lnTo>
                      <a:pt x="672" y="160"/>
                    </a:lnTo>
                    <a:lnTo>
                      <a:pt x="0" y="0"/>
                    </a:lnTo>
                  </a:path>
                </a:pathLst>
              </a:custGeom>
              <a:noFill/>
              <a:ln w="3810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dirty="0"/>
              </a:p>
            </p:txBody>
          </p:sp>
          <p:sp>
            <p:nvSpPr>
              <p:cNvPr id="5138" name="Freeform 13"/>
              <p:cNvSpPr>
                <a:spLocks/>
              </p:cNvSpPr>
              <p:nvPr/>
            </p:nvSpPr>
            <p:spPr bwMode="auto">
              <a:xfrm>
                <a:off x="1857" y="2337"/>
                <a:ext cx="1376" cy="233"/>
              </a:xfrm>
              <a:custGeom>
                <a:avLst/>
                <a:gdLst>
                  <a:gd name="T0" fmla="*/ 1376 w 1376"/>
                  <a:gd name="T1" fmla="*/ 160 h 160"/>
                  <a:gd name="T2" fmla="*/ 672 w 1376"/>
                  <a:gd name="T3" fmla="*/ 160 h 160"/>
                  <a:gd name="T4" fmla="*/ 0 w 1376"/>
                  <a:gd name="T5" fmla="*/ 0 h 160"/>
                  <a:gd name="T6" fmla="*/ 0 60000 65536"/>
                  <a:gd name="T7" fmla="*/ 0 60000 65536"/>
                  <a:gd name="T8" fmla="*/ 0 60000 65536"/>
                </a:gdLst>
                <a:ahLst/>
                <a:cxnLst>
                  <a:cxn ang="T6">
                    <a:pos x="T0" y="T1"/>
                  </a:cxn>
                  <a:cxn ang="T7">
                    <a:pos x="T2" y="T3"/>
                  </a:cxn>
                  <a:cxn ang="T8">
                    <a:pos x="T4" y="T5"/>
                  </a:cxn>
                </a:cxnLst>
                <a:rect l="0" t="0" r="r" b="b"/>
                <a:pathLst>
                  <a:path w="1376" h="160">
                    <a:moveTo>
                      <a:pt x="1376" y="160"/>
                    </a:moveTo>
                    <a:lnTo>
                      <a:pt x="672" y="160"/>
                    </a:lnTo>
                    <a:lnTo>
                      <a:pt x="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dirty="0"/>
              </a:p>
            </p:txBody>
          </p:sp>
        </p:grpSp>
        <p:sp>
          <p:nvSpPr>
            <p:cNvPr id="5136" name="Text Box 6"/>
            <p:cNvSpPr txBox="1">
              <a:spLocks noChangeArrowheads="1"/>
            </p:cNvSpPr>
            <p:nvPr/>
          </p:nvSpPr>
          <p:spPr bwMode="auto">
            <a:xfrm>
              <a:off x="3244" y="2282"/>
              <a:ext cx="1427"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lgn="ctr">
                <a:spcBef>
                  <a:spcPct val="5000"/>
                </a:spcBef>
                <a:spcAft>
                  <a:spcPct val="5000"/>
                </a:spcAft>
              </a:pPr>
              <a:r>
                <a:rPr lang="en-GB" b="0" i="1" dirty="0">
                  <a:latin typeface="+mn-lt"/>
                </a:rPr>
                <a:t>Mast and boom – </a:t>
              </a:r>
            </a:p>
            <a:p>
              <a:pPr algn="ctr">
                <a:spcBef>
                  <a:spcPct val="5000"/>
                </a:spcBef>
                <a:spcAft>
                  <a:spcPct val="5000"/>
                </a:spcAft>
              </a:pPr>
              <a:r>
                <a:rPr lang="en-GB" b="0" i="1" dirty="0">
                  <a:latin typeface="+mn-lt"/>
                </a:rPr>
                <a:t>CFRP, filament wound </a:t>
              </a:r>
            </a:p>
          </p:txBody>
        </p:sp>
      </p:grpSp>
      <p:grpSp>
        <p:nvGrpSpPr>
          <p:cNvPr id="9" name="Group 22"/>
          <p:cNvGrpSpPr>
            <a:grpSpLocks/>
          </p:cNvGrpSpPr>
          <p:nvPr/>
        </p:nvGrpSpPr>
        <p:grpSpPr bwMode="auto">
          <a:xfrm>
            <a:off x="5616576" y="5046668"/>
            <a:ext cx="3890963" cy="674688"/>
            <a:chOff x="2616" y="3210"/>
            <a:chExt cx="2451" cy="425"/>
          </a:xfrm>
        </p:grpSpPr>
        <p:sp>
          <p:nvSpPr>
            <p:cNvPr id="5131" name="Text Box 7"/>
            <p:cNvSpPr txBox="1">
              <a:spLocks noChangeArrowheads="1"/>
            </p:cNvSpPr>
            <p:nvPr/>
          </p:nvSpPr>
          <p:spPr bwMode="auto">
            <a:xfrm>
              <a:off x="3188" y="3210"/>
              <a:ext cx="1879"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5000"/>
                </a:spcBef>
                <a:spcAft>
                  <a:spcPct val="5000"/>
                </a:spcAft>
              </a:pPr>
              <a:r>
                <a:rPr lang="en-GB" b="0" i="1" dirty="0">
                  <a:latin typeface="+mn-lt"/>
                </a:rPr>
                <a:t>Hull – sandwich construction,</a:t>
              </a:r>
            </a:p>
            <a:p>
              <a:pPr>
                <a:spcBef>
                  <a:spcPct val="5000"/>
                </a:spcBef>
                <a:spcAft>
                  <a:spcPct val="5000"/>
                </a:spcAft>
              </a:pPr>
              <a:r>
                <a:rPr lang="en-GB" b="0" i="1" dirty="0">
                  <a:latin typeface="+mn-lt"/>
                </a:rPr>
                <a:t>carbon fibre/PMAA foam core</a:t>
              </a:r>
            </a:p>
          </p:txBody>
        </p:sp>
        <p:grpSp>
          <p:nvGrpSpPr>
            <p:cNvPr id="5132" name="Group 20"/>
            <p:cNvGrpSpPr>
              <a:grpSpLocks/>
            </p:cNvGrpSpPr>
            <p:nvPr/>
          </p:nvGrpSpPr>
          <p:grpSpPr bwMode="auto">
            <a:xfrm>
              <a:off x="2616" y="3424"/>
              <a:ext cx="561" cy="1"/>
              <a:chOff x="2616" y="3424"/>
              <a:chExt cx="561" cy="1"/>
            </a:xfrm>
          </p:grpSpPr>
          <p:sp>
            <p:nvSpPr>
              <p:cNvPr id="5133" name="Line 14"/>
              <p:cNvSpPr>
                <a:spLocks noChangeShapeType="1"/>
              </p:cNvSpPr>
              <p:nvPr/>
            </p:nvSpPr>
            <p:spPr bwMode="auto">
              <a:xfrm flipH="1">
                <a:off x="2616" y="3424"/>
                <a:ext cx="552"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dirty="0"/>
              </a:p>
            </p:txBody>
          </p:sp>
          <p:sp>
            <p:nvSpPr>
              <p:cNvPr id="5134" name="Line 15"/>
              <p:cNvSpPr>
                <a:spLocks noChangeShapeType="1"/>
              </p:cNvSpPr>
              <p:nvPr/>
            </p:nvSpPr>
            <p:spPr bwMode="auto">
              <a:xfrm flipH="1">
                <a:off x="2625" y="3425"/>
                <a:ext cx="55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dirty="0"/>
              </a:p>
            </p:txBody>
          </p:sp>
        </p:grpSp>
      </p:grpSp>
      <p:grpSp>
        <p:nvGrpSpPr>
          <p:cNvPr id="14" name="Group 24"/>
          <p:cNvGrpSpPr>
            <a:grpSpLocks/>
          </p:cNvGrpSpPr>
          <p:nvPr/>
        </p:nvGrpSpPr>
        <p:grpSpPr bwMode="auto">
          <a:xfrm>
            <a:off x="3875088" y="1557339"/>
            <a:ext cx="6072188" cy="727075"/>
            <a:chOff x="1528" y="872"/>
            <a:chExt cx="3825" cy="458"/>
          </a:xfrm>
        </p:grpSpPr>
        <p:sp>
          <p:nvSpPr>
            <p:cNvPr id="5127" name="Text Box 5"/>
            <p:cNvSpPr txBox="1">
              <a:spLocks noChangeArrowheads="1"/>
            </p:cNvSpPr>
            <p:nvPr/>
          </p:nvSpPr>
          <p:spPr bwMode="auto">
            <a:xfrm>
              <a:off x="3188" y="872"/>
              <a:ext cx="2165"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5000"/>
                </a:spcBef>
                <a:spcAft>
                  <a:spcPct val="5000"/>
                </a:spcAft>
              </a:pPr>
              <a:r>
                <a:rPr lang="en-GB" b="0" i="1" dirty="0">
                  <a:latin typeface="+mn-lt"/>
                </a:rPr>
                <a:t>Sails – Kevlar + Nylon mixed weave</a:t>
              </a:r>
            </a:p>
            <a:p>
              <a:pPr>
                <a:spcBef>
                  <a:spcPct val="5000"/>
                </a:spcBef>
                <a:spcAft>
                  <a:spcPct val="5000"/>
                </a:spcAft>
              </a:pPr>
              <a:r>
                <a:rPr lang="en-GB" b="0" i="1" dirty="0">
                  <a:latin typeface="+mn-lt"/>
                </a:rPr>
                <a:t>With thermally bonded PET skin </a:t>
              </a:r>
            </a:p>
          </p:txBody>
        </p:sp>
        <p:grpSp>
          <p:nvGrpSpPr>
            <p:cNvPr id="5128" name="Group 18"/>
            <p:cNvGrpSpPr>
              <a:grpSpLocks/>
            </p:cNvGrpSpPr>
            <p:nvPr/>
          </p:nvGrpSpPr>
          <p:grpSpPr bwMode="auto">
            <a:xfrm>
              <a:off x="1528" y="1096"/>
              <a:ext cx="1633" cy="234"/>
              <a:chOff x="1528" y="1096"/>
              <a:chExt cx="1633" cy="234"/>
            </a:xfrm>
          </p:grpSpPr>
          <p:sp>
            <p:nvSpPr>
              <p:cNvPr id="5129" name="Freeform 16"/>
              <p:cNvSpPr>
                <a:spLocks/>
              </p:cNvSpPr>
              <p:nvPr/>
            </p:nvSpPr>
            <p:spPr bwMode="auto">
              <a:xfrm>
                <a:off x="1528" y="1096"/>
                <a:ext cx="1632" cy="233"/>
              </a:xfrm>
              <a:custGeom>
                <a:avLst/>
                <a:gdLst>
                  <a:gd name="T0" fmla="*/ 0 w 1632"/>
                  <a:gd name="T1" fmla="*/ 768 h 768"/>
                  <a:gd name="T2" fmla="*/ 992 w 1632"/>
                  <a:gd name="T3" fmla="*/ 0 h 768"/>
                  <a:gd name="T4" fmla="*/ 1632 w 1632"/>
                  <a:gd name="T5" fmla="*/ 0 h 768"/>
                  <a:gd name="T6" fmla="*/ 0 60000 65536"/>
                  <a:gd name="T7" fmla="*/ 0 60000 65536"/>
                  <a:gd name="T8" fmla="*/ 0 60000 65536"/>
                </a:gdLst>
                <a:ahLst/>
                <a:cxnLst>
                  <a:cxn ang="T6">
                    <a:pos x="T0" y="T1"/>
                  </a:cxn>
                  <a:cxn ang="T7">
                    <a:pos x="T2" y="T3"/>
                  </a:cxn>
                  <a:cxn ang="T8">
                    <a:pos x="T4" y="T5"/>
                  </a:cxn>
                </a:cxnLst>
                <a:rect l="0" t="0" r="r" b="b"/>
                <a:pathLst>
                  <a:path w="1632" h="768">
                    <a:moveTo>
                      <a:pt x="0" y="768"/>
                    </a:moveTo>
                    <a:lnTo>
                      <a:pt x="992" y="0"/>
                    </a:lnTo>
                    <a:lnTo>
                      <a:pt x="1632" y="0"/>
                    </a:lnTo>
                  </a:path>
                </a:pathLst>
              </a:custGeom>
              <a:noFill/>
              <a:ln w="3810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dirty="0"/>
              </a:p>
            </p:txBody>
          </p:sp>
          <p:sp>
            <p:nvSpPr>
              <p:cNvPr id="5130" name="Freeform 17"/>
              <p:cNvSpPr>
                <a:spLocks/>
              </p:cNvSpPr>
              <p:nvPr/>
            </p:nvSpPr>
            <p:spPr bwMode="auto">
              <a:xfrm>
                <a:off x="1529" y="1097"/>
                <a:ext cx="1632" cy="233"/>
              </a:xfrm>
              <a:custGeom>
                <a:avLst/>
                <a:gdLst>
                  <a:gd name="T0" fmla="*/ 0 w 1632"/>
                  <a:gd name="T1" fmla="*/ 768 h 768"/>
                  <a:gd name="T2" fmla="*/ 992 w 1632"/>
                  <a:gd name="T3" fmla="*/ 0 h 768"/>
                  <a:gd name="T4" fmla="*/ 1632 w 1632"/>
                  <a:gd name="T5" fmla="*/ 0 h 768"/>
                  <a:gd name="T6" fmla="*/ 0 60000 65536"/>
                  <a:gd name="T7" fmla="*/ 0 60000 65536"/>
                  <a:gd name="T8" fmla="*/ 0 60000 65536"/>
                </a:gdLst>
                <a:ahLst/>
                <a:cxnLst>
                  <a:cxn ang="T6">
                    <a:pos x="T0" y="T1"/>
                  </a:cxn>
                  <a:cxn ang="T7">
                    <a:pos x="T2" y="T3"/>
                  </a:cxn>
                  <a:cxn ang="T8">
                    <a:pos x="T4" y="T5"/>
                  </a:cxn>
                </a:cxnLst>
                <a:rect l="0" t="0" r="r" b="b"/>
                <a:pathLst>
                  <a:path w="1632" h="768">
                    <a:moveTo>
                      <a:pt x="0" y="768"/>
                    </a:moveTo>
                    <a:lnTo>
                      <a:pt x="992" y="0"/>
                    </a:lnTo>
                    <a:lnTo>
                      <a:pt x="1632"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dirty="0"/>
              </a:p>
            </p:txBody>
          </p:sp>
        </p:grpSp>
      </p:grpSp>
      <p:sp>
        <p:nvSpPr>
          <p:cNvPr id="2" name="Slide Number Placeholder 1">
            <a:extLst>
              <a:ext uri="{FF2B5EF4-FFF2-40B4-BE49-F238E27FC236}">
                <a16:creationId xmlns:a16="http://schemas.microsoft.com/office/drawing/2014/main" id="{A1C2B3FF-448F-4A6D-9875-80CF929906D9}"/>
              </a:ext>
            </a:extLst>
          </p:cNvPr>
          <p:cNvSpPr>
            <a:spLocks noGrp="1"/>
          </p:cNvSpPr>
          <p:nvPr>
            <p:ph type="sldNum" sz="quarter" idx="11"/>
          </p:nvPr>
        </p:nvSpPr>
        <p:spPr/>
        <p:txBody>
          <a:bodyPr/>
          <a:lstStyle/>
          <a:p>
            <a:fld id="{F0D23093-2AB0-F74C-B865-1A12A15B650E}" type="slidenum">
              <a:rPr lang="en-US" smtClean="0"/>
              <a:pPr/>
              <a:t>4</a:t>
            </a:fld>
            <a:endParaRPr lang="en-US" dirty="0"/>
          </a:p>
        </p:txBody>
      </p:sp>
    </p:spTree>
    <p:extLst>
      <p:ext uri="{BB962C8B-B14F-4D97-AF65-F5344CB8AC3E}">
        <p14:creationId xmlns:p14="http://schemas.microsoft.com/office/powerpoint/2010/main" val="3636227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ln w="9525"/>
        </p:spPr>
        <p:txBody>
          <a:bodyPr/>
          <a:lstStyle/>
          <a:p>
            <a:r>
              <a:rPr lang="en-GB" dirty="0">
                <a:latin typeface="+mn-lt"/>
              </a:rPr>
              <a:t>Accelerating new material development</a:t>
            </a:r>
          </a:p>
        </p:txBody>
      </p:sp>
      <p:grpSp>
        <p:nvGrpSpPr>
          <p:cNvPr id="3" name="Group 2"/>
          <p:cNvGrpSpPr>
            <a:grpSpLocks/>
          </p:cNvGrpSpPr>
          <p:nvPr/>
        </p:nvGrpSpPr>
        <p:grpSpPr bwMode="auto">
          <a:xfrm>
            <a:off x="2830514" y="1065214"/>
            <a:ext cx="5493427" cy="1944582"/>
            <a:chOff x="1687513" y="1065213"/>
            <a:chExt cx="5492936" cy="1944027"/>
          </a:xfrm>
        </p:grpSpPr>
        <p:sp>
          <p:nvSpPr>
            <p:cNvPr id="6151" name="TextBox 1"/>
            <p:cNvSpPr txBox="1">
              <a:spLocks noChangeArrowheads="1"/>
            </p:cNvSpPr>
            <p:nvPr/>
          </p:nvSpPr>
          <p:spPr bwMode="auto">
            <a:xfrm>
              <a:off x="3060700" y="1065213"/>
              <a:ext cx="2744096" cy="39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sz="2000" dirty="0">
                  <a:latin typeface="+mn-lt"/>
                </a:rPr>
                <a:t>Current  internationally:</a:t>
              </a:r>
            </a:p>
          </p:txBody>
        </p:sp>
        <p:grpSp>
          <p:nvGrpSpPr>
            <p:cNvPr id="6152" name="Group 1"/>
            <p:cNvGrpSpPr>
              <a:grpSpLocks/>
            </p:cNvGrpSpPr>
            <p:nvPr/>
          </p:nvGrpSpPr>
          <p:grpSpPr bwMode="auto">
            <a:xfrm>
              <a:off x="1687513" y="1579563"/>
              <a:ext cx="5492936" cy="1429677"/>
              <a:chOff x="1687513" y="1579563"/>
              <a:chExt cx="5492936" cy="1429677"/>
            </a:xfrm>
          </p:grpSpPr>
          <p:sp>
            <p:nvSpPr>
              <p:cNvPr id="6153" name="TextBox 3"/>
              <p:cNvSpPr txBox="1">
                <a:spLocks noChangeArrowheads="1"/>
              </p:cNvSpPr>
              <p:nvPr/>
            </p:nvSpPr>
            <p:spPr bwMode="auto">
              <a:xfrm>
                <a:off x="1687513" y="1579563"/>
                <a:ext cx="5492936" cy="36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dirty="0">
                    <a:latin typeface="+mn-lt"/>
                  </a:rPr>
                  <a:t>ICME  -  </a:t>
                </a:r>
                <a:r>
                  <a:rPr lang="en-GB" b="0" i="1" dirty="0">
                    <a:latin typeface="+mn-lt"/>
                  </a:rPr>
                  <a:t>Integrated Computational Materials Engineering</a:t>
                </a:r>
              </a:p>
            </p:txBody>
          </p:sp>
          <p:sp>
            <p:nvSpPr>
              <p:cNvPr id="6154" name="TextBox 4"/>
              <p:cNvSpPr txBox="1">
                <a:spLocks noChangeArrowheads="1"/>
              </p:cNvSpPr>
              <p:nvPr/>
            </p:nvSpPr>
            <p:spPr bwMode="auto">
              <a:xfrm>
                <a:off x="1687513" y="2110581"/>
                <a:ext cx="3878344" cy="36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dirty="0">
                    <a:latin typeface="+mn-lt"/>
                  </a:rPr>
                  <a:t>MGI  -  </a:t>
                </a:r>
                <a:r>
                  <a:rPr lang="en-GB" b="0" i="1" dirty="0">
                    <a:latin typeface="+mn-lt"/>
                  </a:rPr>
                  <a:t>The Materials Genome Initiative</a:t>
                </a:r>
              </a:p>
            </p:txBody>
          </p:sp>
          <p:sp>
            <p:nvSpPr>
              <p:cNvPr id="6155" name="TextBox 5"/>
              <p:cNvSpPr txBox="1">
                <a:spLocks noChangeArrowheads="1"/>
              </p:cNvSpPr>
              <p:nvPr/>
            </p:nvSpPr>
            <p:spPr bwMode="auto">
              <a:xfrm>
                <a:off x="1687513" y="2640013"/>
                <a:ext cx="5468444" cy="36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dirty="0">
                    <a:latin typeface="+mn-lt"/>
                  </a:rPr>
                  <a:t>AMD  -  </a:t>
                </a:r>
                <a:r>
                  <a:rPr lang="en-GB" b="0" i="1" dirty="0">
                    <a:latin typeface="+mn-lt"/>
                  </a:rPr>
                  <a:t>Accelerated Material Development</a:t>
                </a:r>
                <a:r>
                  <a:rPr lang="en-GB" dirty="0">
                    <a:latin typeface="+mn-lt"/>
                  </a:rPr>
                  <a:t>…………. </a:t>
                </a:r>
                <a:r>
                  <a:rPr lang="en-GB" b="0" dirty="0">
                    <a:latin typeface="+mn-lt"/>
                  </a:rPr>
                  <a:t>more</a:t>
                </a:r>
              </a:p>
            </p:txBody>
          </p:sp>
        </p:grpSp>
      </p:grpSp>
      <p:sp>
        <p:nvSpPr>
          <p:cNvPr id="14343" name="TextBox 6"/>
          <p:cNvSpPr txBox="1">
            <a:spLocks noChangeArrowheads="1"/>
          </p:cNvSpPr>
          <p:nvPr/>
        </p:nvSpPr>
        <p:spPr bwMode="auto">
          <a:xfrm>
            <a:off x="2892548" y="3463926"/>
            <a:ext cx="5857629"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lgn="ctr"/>
            <a:r>
              <a:rPr lang="en-GB" sz="2000" dirty="0">
                <a:latin typeface="+mn-lt"/>
              </a:rPr>
              <a:t>Vision:  Materials Informatics</a:t>
            </a:r>
          </a:p>
          <a:p>
            <a:pPr algn="ctr">
              <a:spcAft>
                <a:spcPct val="0"/>
              </a:spcAft>
            </a:pPr>
            <a:r>
              <a:rPr lang="en-GB" b="0" i="1" dirty="0">
                <a:latin typeface="+mn-lt"/>
              </a:rPr>
              <a:t>Use today’s ability to store, process and retrieve information </a:t>
            </a:r>
          </a:p>
          <a:p>
            <a:pPr algn="ctr">
              <a:spcAft>
                <a:spcPct val="0"/>
              </a:spcAft>
            </a:pPr>
            <a:r>
              <a:rPr lang="en-GB" b="0" i="1" dirty="0">
                <a:latin typeface="+mn-lt"/>
              </a:rPr>
              <a:t>to accelerate material development </a:t>
            </a:r>
          </a:p>
        </p:txBody>
      </p:sp>
      <p:sp>
        <p:nvSpPr>
          <p:cNvPr id="14344" name="TextBox 7"/>
          <p:cNvSpPr txBox="1">
            <a:spLocks noChangeArrowheads="1"/>
          </p:cNvSpPr>
          <p:nvPr/>
        </p:nvSpPr>
        <p:spPr bwMode="auto">
          <a:xfrm>
            <a:off x="2257183" y="5140326"/>
            <a:ext cx="72267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lgn="ctr"/>
            <a:r>
              <a:rPr lang="en-GB" sz="2000" dirty="0">
                <a:latin typeface="+mn-lt"/>
              </a:rPr>
              <a:t>Almost all “bottom-up”: </a:t>
            </a:r>
            <a:r>
              <a:rPr lang="en-GB" b="0" i="1" dirty="0">
                <a:latin typeface="+mn-lt"/>
              </a:rPr>
              <a:t>sub-atomic </a:t>
            </a:r>
            <a:r>
              <a:rPr lang="en-GB" sz="2800" b="0" i="1" dirty="0">
                <a:latin typeface="+mn-lt"/>
              </a:rPr>
              <a:t>→</a:t>
            </a:r>
            <a:r>
              <a:rPr lang="en-GB" b="0" i="1" dirty="0">
                <a:latin typeface="+mn-lt"/>
              </a:rPr>
              <a:t> nano </a:t>
            </a:r>
            <a:r>
              <a:rPr lang="en-GB" sz="2800" b="0" i="1" dirty="0">
                <a:latin typeface="+mn-lt"/>
              </a:rPr>
              <a:t>→</a:t>
            </a:r>
            <a:r>
              <a:rPr lang="en-GB" b="0" i="1" dirty="0">
                <a:latin typeface="+mn-lt"/>
              </a:rPr>
              <a:t> micron </a:t>
            </a:r>
            <a:r>
              <a:rPr lang="en-GB" sz="2800" dirty="0">
                <a:latin typeface="+mn-lt"/>
              </a:rPr>
              <a:t>→ </a:t>
            </a:r>
            <a:r>
              <a:rPr lang="en-GB" dirty="0">
                <a:latin typeface="+mn-lt"/>
              </a:rPr>
              <a:t> </a:t>
            </a:r>
            <a:r>
              <a:rPr lang="en-GB" b="0" i="1" dirty="0">
                <a:latin typeface="+mn-lt"/>
              </a:rPr>
              <a:t>mm scale</a:t>
            </a:r>
          </a:p>
        </p:txBody>
      </p:sp>
      <p:sp>
        <p:nvSpPr>
          <p:cNvPr id="14345" name="TextBox 8"/>
          <p:cNvSpPr txBox="1">
            <a:spLocks noChangeArrowheads="1"/>
          </p:cNvSpPr>
          <p:nvPr/>
        </p:nvSpPr>
        <p:spPr bwMode="auto">
          <a:xfrm>
            <a:off x="2411569" y="5605464"/>
            <a:ext cx="66386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lgn="ctr"/>
            <a:r>
              <a:rPr lang="en-GB" sz="2000" dirty="0">
                <a:latin typeface="+mn-lt"/>
              </a:rPr>
              <a:t>Can envisage “top-down”: </a:t>
            </a:r>
            <a:r>
              <a:rPr lang="en-GB" b="0" i="1" dirty="0">
                <a:latin typeface="+mn-lt"/>
              </a:rPr>
              <a:t>Design requirements </a:t>
            </a:r>
            <a:r>
              <a:rPr lang="en-GB" sz="2800" b="0" i="1" dirty="0">
                <a:latin typeface="+mn-lt"/>
              </a:rPr>
              <a:t>→</a:t>
            </a:r>
            <a:r>
              <a:rPr lang="en-GB" b="0" i="1" dirty="0">
                <a:latin typeface="+mn-lt"/>
              </a:rPr>
              <a:t> Architecture</a:t>
            </a:r>
            <a:r>
              <a:rPr lang="en-GB" dirty="0">
                <a:latin typeface="+mn-lt"/>
              </a:rPr>
              <a:t>?</a:t>
            </a:r>
          </a:p>
        </p:txBody>
      </p:sp>
      <p:sp>
        <p:nvSpPr>
          <p:cNvPr id="2" name="Slide Number Placeholder 1">
            <a:extLst>
              <a:ext uri="{FF2B5EF4-FFF2-40B4-BE49-F238E27FC236}">
                <a16:creationId xmlns:a16="http://schemas.microsoft.com/office/drawing/2014/main" id="{BD7A5499-4DCE-4E43-9153-7AE347C0894B}"/>
              </a:ext>
            </a:extLst>
          </p:cNvPr>
          <p:cNvSpPr>
            <a:spLocks noGrp="1"/>
          </p:cNvSpPr>
          <p:nvPr>
            <p:ph type="sldNum" sz="quarter" idx="11"/>
          </p:nvPr>
        </p:nvSpPr>
        <p:spPr/>
        <p:txBody>
          <a:bodyPr/>
          <a:lstStyle/>
          <a:p>
            <a:fld id="{F0D23093-2AB0-F74C-B865-1A12A15B650E}" type="slidenum">
              <a:rPr lang="en-US" smtClean="0"/>
              <a:pPr/>
              <a:t>5</a:t>
            </a:fld>
            <a:endParaRPr lang="en-US" dirty="0"/>
          </a:p>
        </p:txBody>
      </p:sp>
    </p:spTree>
    <p:extLst>
      <p:ext uri="{BB962C8B-B14F-4D97-AF65-F5344CB8AC3E}">
        <p14:creationId xmlns:p14="http://schemas.microsoft.com/office/powerpoint/2010/main" val="581084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wipe(up)">
                                      <p:cBhvr>
                                        <p:cTn id="7" dur="500"/>
                                        <p:tgtEl>
                                          <p:spTgt spid="143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44"/>
                                        </p:tgtEl>
                                        <p:attrNameLst>
                                          <p:attrName>style.visibility</p:attrName>
                                        </p:attrNameLst>
                                      </p:cBhvr>
                                      <p:to>
                                        <p:strVal val="visible"/>
                                      </p:to>
                                    </p:set>
                                    <p:animEffect transition="in" filter="wipe(left)">
                                      <p:cBhvr>
                                        <p:cTn id="12" dur="500"/>
                                        <p:tgtEl>
                                          <p:spTgt spid="143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45"/>
                                        </p:tgtEl>
                                        <p:attrNameLst>
                                          <p:attrName>style.visibility</p:attrName>
                                        </p:attrNameLst>
                                      </p:cBhvr>
                                      <p:to>
                                        <p:strVal val="visible"/>
                                      </p:to>
                                    </p:set>
                                    <p:animEffect transition="in" filter="wipe(left)">
                                      <p:cBhvr>
                                        <p:cTn id="17" dur="500"/>
                                        <p:tgtEl>
                                          <p:spTgt spid="14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P spid="14344" grpId="0"/>
      <p:bldP spid="143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ln w="9525"/>
        </p:spPr>
        <p:txBody>
          <a:bodyPr/>
          <a:lstStyle/>
          <a:p>
            <a:r>
              <a:rPr lang="en-GB" dirty="0">
                <a:latin typeface="+mn-lt"/>
              </a:rPr>
              <a:t>Modulus and density</a:t>
            </a:r>
          </a:p>
        </p:txBody>
      </p:sp>
      <p:pic>
        <p:nvPicPr>
          <p:cNvPr id="22" name="Picture 2">
            <a:extLst>
              <a:ext uri="{FF2B5EF4-FFF2-40B4-BE49-F238E27FC236}">
                <a16:creationId xmlns:a16="http://schemas.microsoft.com/office/drawing/2014/main" id="{25B851E0-8AC1-46A5-98F4-7291095707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685800"/>
            <a:ext cx="7085012" cy="539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5">
            <a:extLst>
              <a:ext uri="{FF2B5EF4-FFF2-40B4-BE49-F238E27FC236}">
                <a16:creationId xmlns:a16="http://schemas.microsoft.com/office/drawing/2014/main" id="{736E0DB0-9DE0-4532-99CB-7DA161EB93BF}"/>
              </a:ext>
            </a:extLst>
          </p:cNvPr>
          <p:cNvGrpSpPr>
            <a:grpSpLocks/>
          </p:cNvGrpSpPr>
          <p:nvPr/>
        </p:nvGrpSpPr>
        <p:grpSpPr bwMode="auto">
          <a:xfrm>
            <a:off x="3124169" y="1135777"/>
            <a:ext cx="3505319" cy="2217706"/>
            <a:chOff x="1167" y="828"/>
            <a:chExt cx="2142" cy="1487"/>
          </a:xfrm>
        </p:grpSpPr>
        <p:sp>
          <p:nvSpPr>
            <p:cNvPr id="24" name="Freeform 6">
              <a:extLst>
                <a:ext uri="{FF2B5EF4-FFF2-40B4-BE49-F238E27FC236}">
                  <a16:creationId xmlns:a16="http://schemas.microsoft.com/office/drawing/2014/main" id="{C4086AB2-8C3F-411C-AFBA-D128D780EEDF}"/>
                </a:ext>
              </a:extLst>
            </p:cNvPr>
            <p:cNvSpPr>
              <a:spLocks/>
            </p:cNvSpPr>
            <p:nvPr/>
          </p:nvSpPr>
          <p:spPr bwMode="auto">
            <a:xfrm>
              <a:off x="1167" y="828"/>
              <a:ext cx="2142" cy="1487"/>
            </a:xfrm>
            <a:custGeom>
              <a:avLst/>
              <a:gdLst>
                <a:gd name="T0" fmla="*/ 160 w 2371"/>
                <a:gd name="T1" fmla="*/ 170 h 1700"/>
                <a:gd name="T2" fmla="*/ 848 w 2371"/>
                <a:gd name="T3" fmla="*/ 137 h 1700"/>
                <a:gd name="T4" fmla="*/ 2046 w 2371"/>
                <a:gd name="T5" fmla="*/ 161 h 1700"/>
                <a:gd name="T6" fmla="*/ 1948 w 2371"/>
                <a:gd name="T7" fmla="*/ 643 h 1700"/>
                <a:gd name="T8" fmla="*/ 1401 w 2371"/>
                <a:gd name="T9" fmla="*/ 1346 h 1700"/>
                <a:gd name="T10" fmla="*/ 418 w 2371"/>
                <a:gd name="T11" fmla="*/ 2065 h 1700"/>
                <a:gd name="T12" fmla="*/ 58 w 2371"/>
                <a:gd name="T13" fmla="*/ 1546 h 1700"/>
                <a:gd name="T14" fmla="*/ 94 w 2371"/>
                <a:gd name="T15" fmla="*/ 228 h 1700"/>
                <a:gd name="T16" fmla="*/ 160 w 2371"/>
                <a:gd name="T17" fmla="*/ 170 h 17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71"/>
                <a:gd name="T28" fmla="*/ 0 h 1700"/>
                <a:gd name="T29" fmla="*/ 2371 w 2371"/>
                <a:gd name="T30" fmla="*/ 1700 h 1700"/>
                <a:gd name="connsiteX0" fmla="*/ 604 w 9382"/>
                <a:gd name="connsiteY0" fmla="*/ 139 h 9431"/>
                <a:gd name="connsiteX1" fmla="*/ 3635 w 9382"/>
                <a:gd name="connsiteY1" fmla="*/ 241 h 9431"/>
                <a:gd name="connsiteX2" fmla="*/ 9026 w 9382"/>
                <a:gd name="connsiteY2" fmla="*/ 347 h 9431"/>
                <a:gd name="connsiteX3" fmla="*/ 8570 w 9382"/>
                <a:gd name="connsiteY3" fmla="*/ 2641 h 9431"/>
                <a:gd name="connsiteX4" fmla="*/ 6115 w 9382"/>
                <a:gd name="connsiteY4" fmla="*/ 5994 h 9431"/>
                <a:gd name="connsiteX5" fmla="*/ 1712 w 9382"/>
                <a:gd name="connsiteY5" fmla="*/ 9417 h 9431"/>
                <a:gd name="connsiteX6" fmla="*/ 93 w 9382"/>
                <a:gd name="connsiteY6" fmla="*/ 6947 h 9431"/>
                <a:gd name="connsiteX7" fmla="*/ 244 w 9382"/>
                <a:gd name="connsiteY7" fmla="*/ 664 h 9431"/>
                <a:gd name="connsiteX8" fmla="*/ 604 w 9382"/>
                <a:gd name="connsiteY8" fmla="*/ 139 h 9431"/>
                <a:gd name="connsiteX0" fmla="*/ 644 w 10000"/>
                <a:gd name="connsiteY0" fmla="*/ 99 h 9952"/>
                <a:gd name="connsiteX1" fmla="*/ 3874 w 10000"/>
                <a:gd name="connsiteY1" fmla="*/ 208 h 9952"/>
                <a:gd name="connsiteX2" fmla="*/ 9621 w 10000"/>
                <a:gd name="connsiteY2" fmla="*/ 320 h 9952"/>
                <a:gd name="connsiteX3" fmla="*/ 9135 w 10000"/>
                <a:gd name="connsiteY3" fmla="*/ 2752 h 9952"/>
                <a:gd name="connsiteX4" fmla="*/ 6518 w 10000"/>
                <a:gd name="connsiteY4" fmla="*/ 6308 h 9952"/>
                <a:gd name="connsiteX5" fmla="*/ 1825 w 10000"/>
                <a:gd name="connsiteY5" fmla="*/ 9937 h 9952"/>
                <a:gd name="connsiteX6" fmla="*/ 99 w 10000"/>
                <a:gd name="connsiteY6" fmla="*/ 7318 h 9952"/>
                <a:gd name="connsiteX7" fmla="*/ 260 w 10000"/>
                <a:gd name="connsiteY7" fmla="*/ 656 h 9952"/>
                <a:gd name="connsiteX8" fmla="*/ 644 w 10000"/>
                <a:gd name="connsiteY8" fmla="*/ 99 h 9952"/>
                <a:gd name="connsiteX0" fmla="*/ 682 w 10038"/>
                <a:gd name="connsiteY0" fmla="*/ 54 h 9955"/>
                <a:gd name="connsiteX1" fmla="*/ 3912 w 10038"/>
                <a:gd name="connsiteY1" fmla="*/ 164 h 9955"/>
                <a:gd name="connsiteX2" fmla="*/ 9659 w 10038"/>
                <a:gd name="connsiteY2" fmla="*/ 277 h 9955"/>
                <a:gd name="connsiteX3" fmla="*/ 9173 w 10038"/>
                <a:gd name="connsiteY3" fmla="*/ 2720 h 9955"/>
                <a:gd name="connsiteX4" fmla="*/ 6556 w 10038"/>
                <a:gd name="connsiteY4" fmla="*/ 6293 h 9955"/>
                <a:gd name="connsiteX5" fmla="*/ 1863 w 10038"/>
                <a:gd name="connsiteY5" fmla="*/ 9940 h 9955"/>
                <a:gd name="connsiteX6" fmla="*/ 137 w 10038"/>
                <a:gd name="connsiteY6" fmla="*/ 7308 h 9955"/>
                <a:gd name="connsiteX7" fmla="*/ 140 w 10038"/>
                <a:gd name="connsiteY7" fmla="*/ 1094 h 9955"/>
                <a:gd name="connsiteX8" fmla="*/ 682 w 10038"/>
                <a:gd name="connsiteY8" fmla="*/ 54 h 9955"/>
                <a:gd name="connsiteX0" fmla="*/ 688 w 10001"/>
                <a:gd name="connsiteY0" fmla="*/ 41 h 10098"/>
                <a:gd name="connsiteX1" fmla="*/ 3898 w 10001"/>
                <a:gd name="connsiteY1" fmla="*/ 263 h 10098"/>
                <a:gd name="connsiteX2" fmla="*/ 9623 w 10001"/>
                <a:gd name="connsiteY2" fmla="*/ 376 h 10098"/>
                <a:gd name="connsiteX3" fmla="*/ 9139 w 10001"/>
                <a:gd name="connsiteY3" fmla="*/ 2830 h 10098"/>
                <a:gd name="connsiteX4" fmla="*/ 6532 w 10001"/>
                <a:gd name="connsiteY4" fmla="*/ 6419 h 10098"/>
                <a:gd name="connsiteX5" fmla="*/ 1857 w 10001"/>
                <a:gd name="connsiteY5" fmla="*/ 10083 h 10098"/>
                <a:gd name="connsiteX6" fmla="*/ 137 w 10001"/>
                <a:gd name="connsiteY6" fmla="*/ 7439 h 10098"/>
                <a:gd name="connsiteX7" fmla="*/ 140 w 10001"/>
                <a:gd name="connsiteY7" fmla="*/ 1197 h 10098"/>
                <a:gd name="connsiteX8" fmla="*/ 688 w 10001"/>
                <a:gd name="connsiteY8" fmla="*/ 41 h 10098"/>
                <a:gd name="connsiteX0" fmla="*/ 688 w 9996"/>
                <a:gd name="connsiteY0" fmla="*/ 104 h 10161"/>
                <a:gd name="connsiteX1" fmla="*/ 3964 w 9996"/>
                <a:gd name="connsiteY1" fmla="*/ 91 h 10161"/>
                <a:gd name="connsiteX2" fmla="*/ 9623 w 9996"/>
                <a:gd name="connsiteY2" fmla="*/ 439 h 10161"/>
                <a:gd name="connsiteX3" fmla="*/ 9139 w 9996"/>
                <a:gd name="connsiteY3" fmla="*/ 2893 h 10161"/>
                <a:gd name="connsiteX4" fmla="*/ 6532 w 9996"/>
                <a:gd name="connsiteY4" fmla="*/ 6482 h 10161"/>
                <a:gd name="connsiteX5" fmla="*/ 1857 w 9996"/>
                <a:gd name="connsiteY5" fmla="*/ 10146 h 10161"/>
                <a:gd name="connsiteX6" fmla="*/ 137 w 9996"/>
                <a:gd name="connsiteY6" fmla="*/ 7502 h 10161"/>
                <a:gd name="connsiteX7" fmla="*/ 140 w 9996"/>
                <a:gd name="connsiteY7" fmla="*/ 1260 h 10161"/>
                <a:gd name="connsiteX8" fmla="*/ 688 w 9996"/>
                <a:gd name="connsiteY8" fmla="*/ 104 h 10161"/>
                <a:gd name="connsiteX0" fmla="*/ 688 w 10000"/>
                <a:gd name="connsiteY0" fmla="*/ 82 h 10065"/>
                <a:gd name="connsiteX1" fmla="*/ 3966 w 10000"/>
                <a:gd name="connsiteY1" fmla="*/ 155 h 10065"/>
                <a:gd name="connsiteX2" fmla="*/ 9627 w 10000"/>
                <a:gd name="connsiteY2" fmla="*/ 497 h 10065"/>
                <a:gd name="connsiteX3" fmla="*/ 9143 w 10000"/>
                <a:gd name="connsiteY3" fmla="*/ 2912 h 10065"/>
                <a:gd name="connsiteX4" fmla="*/ 6535 w 10000"/>
                <a:gd name="connsiteY4" fmla="*/ 6444 h 10065"/>
                <a:gd name="connsiteX5" fmla="*/ 1858 w 10000"/>
                <a:gd name="connsiteY5" fmla="*/ 10050 h 10065"/>
                <a:gd name="connsiteX6" fmla="*/ 137 w 10000"/>
                <a:gd name="connsiteY6" fmla="*/ 7448 h 10065"/>
                <a:gd name="connsiteX7" fmla="*/ 140 w 10000"/>
                <a:gd name="connsiteY7" fmla="*/ 1305 h 10065"/>
                <a:gd name="connsiteX8" fmla="*/ 688 w 10000"/>
                <a:gd name="connsiteY8" fmla="*/ 82 h 10065"/>
                <a:gd name="connsiteX0" fmla="*/ 688 w 10000"/>
                <a:gd name="connsiteY0" fmla="*/ 56 h 10039"/>
                <a:gd name="connsiteX1" fmla="*/ 3966 w 10000"/>
                <a:gd name="connsiteY1" fmla="*/ 129 h 10039"/>
                <a:gd name="connsiteX2" fmla="*/ 9627 w 10000"/>
                <a:gd name="connsiteY2" fmla="*/ 471 h 10039"/>
                <a:gd name="connsiteX3" fmla="*/ 9143 w 10000"/>
                <a:gd name="connsiteY3" fmla="*/ 2886 h 10039"/>
                <a:gd name="connsiteX4" fmla="*/ 6535 w 10000"/>
                <a:gd name="connsiteY4" fmla="*/ 6418 h 10039"/>
                <a:gd name="connsiteX5" fmla="*/ 1858 w 10000"/>
                <a:gd name="connsiteY5" fmla="*/ 10024 h 10039"/>
                <a:gd name="connsiteX6" fmla="*/ 137 w 10000"/>
                <a:gd name="connsiteY6" fmla="*/ 7422 h 10039"/>
                <a:gd name="connsiteX7" fmla="*/ 140 w 10000"/>
                <a:gd name="connsiteY7" fmla="*/ 1279 h 10039"/>
                <a:gd name="connsiteX8" fmla="*/ 688 w 10000"/>
                <a:gd name="connsiteY8" fmla="*/ 56 h 10039"/>
                <a:gd name="connsiteX0" fmla="*/ 611 w 9998"/>
                <a:gd name="connsiteY0" fmla="*/ 58 h 10029"/>
                <a:gd name="connsiteX1" fmla="*/ 3964 w 9998"/>
                <a:gd name="connsiteY1" fmla="*/ 119 h 10029"/>
                <a:gd name="connsiteX2" fmla="*/ 9625 w 9998"/>
                <a:gd name="connsiteY2" fmla="*/ 461 h 10029"/>
                <a:gd name="connsiteX3" fmla="*/ 9141 w 9998"/>
                <a:gd name="connsiteY3" fmla="*/ 2876 h 10029"/>
                <a:gd name="connsiteX4" fmla="*/ 6533 w 9998"/>
                <a:gd name="connsiteY4" fmla="*/ 6408 h 10029"/>
                <a:gd name="connsiteX5" fmla="*/ 1856 w 9998"/>
                <a:gd name="connsiteY5" fmla="*/ 10014 h 10029"/>
                <a:gd name="connsiteX6" fmla="*/ 135 w 9998"/>
                <a:gd name="connsiteY6" fmla="*/ 7412 h 10029"/>
                <a:gd name="connsiteX7" fmla="*/ 138 w 9998"/>
                <a:gd name="connsiteY7" fmla="*/ 1269 h 10029"/>
                <a:gd name="connsiteX8" fmla="*/ 611 w 9998"/>
                <a:gd name="connsiteY8" fmla="*/ 58 h 10029"/>
                <a:gd name="connsiteX0" fmla="*/ 438 w 9993"/>
                <a:gd name="connsiteY0" fmla="*/ 58 h 10000"/>
                <a:gd name="connsiteX1" fmla="*/ 3958 w 9993"/>
                <a:gd name="connsiteY1" fmla="*/ 119 h 10000"/>
                <a:gd name="connsiteX2" fmla="*/ 9620 w 9993"/>
                <a:gd name="connsiteY2" fmla="*/ 460 h 10000"/>
                <a:gd name="connsiteX3" fmla="*/ 9136 w 9993"/>
                <a:gd name="connsiteY3" fmla="*/ 2868 h 10000"/>
                <a:gd name="connsiteX4" fmla="*/ 6527 w 9993"/>
                <a:gd name="connsiteY4" fmla="*/ 6389 h 10000"/>
                <a:gd name="connsiteX5" fmla="*/ 1849 w 9993"/>
                <a:gd name="connsiteY5" fmla="*/ 9985 h 10000"/>
                <a:gd name="connsiteX6" fmla="*/ 128 w 9993"/>
                <a:gd name="connsiteY6" fmla="*/ 7391 h 10000"/>
                <a:gd name="connsiteX7" fmla="*/ 131 w 9993"/>
                <a:gd name="connsiteY7" fmla="*/ 1265 h 10000"/>
                <a:gd name="connsiteX8" fmla="*/ 438 w 9993"/>
                <a:gd name="connsiteY8" fmla="*/ 5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3" h="10000">
                  <a:moveTo>
                    <a:pt x="438" y="58"/>
                  </a:moveTo>
                  <a:cubicBezTo>
                    <a:pt x="668" y="-73"/>
                    <a:pt x="2428" y="52"/>
                    <a:pt x="3958" y="119"/>
                  </a:cubicBezTo>
                  <a:cubicBezTo>
                    <a:pt x="5488" y="186"/>
                    <a:pt x="8757" y="1"/>
                    <a:pt x="9620" y="460"/>
                  </a:cubicBezTo>
                  <a:cubicBezTo>
                    <a:pt x="10483" y="918"/>
                    <a:pt x="9650" y="1881"/>
                    <a:pt x="9136" y="2868"/>
                  </a:cubicBezTo>
                  <a:cubicBezTo>
                    <a:pt x="8620" y="3857"/>
                    <a:pt x="7742" y="5203"/>
                    <a:pt x="6527" y="6389"/>
                  </a:cubicBezTo>
                  <a:cubicBezTo>
                    <a:pt x="5313" y="7576"/>
                    <a:pt x="2916" y="9819"/>
                    <a:pt x="1849" y="9985"/>
                  </a:cubicBezTo>
                  <a:cubicBezTo>
                    <a:pt x="782" y="10154"/>
                    <a:pt x="387" y="8922"/>
                    <a:pt x="128" y="7391"/>
                  </a:cubicBezTo>
                  <a:cubicBezTo>
                    <a:pt x="-132" y="5859"/>
                    <a:pt x="79" y="2487"/>
                    <a:pt x="131" y="1265"/>
                  </a:cubicBezTo>
                  <a:cubicBezTo>
                    <a:pt x="183" y="43"/>
                    <a:pt x="208" y="188"/>
                    <a:pt x="438" y="58"/>
                  </a:cubicBezTo>
                  <a:close/>
                </a:path>
              </a:pathLst>
            </a:custGeom>
            <a:solidFill>
              <a:srgbClr val="EAEAEA">
                <a:alpha val="50195"/>
              </a:srgbClr>
            </a:solidFill>
            <a:ln w="28575">
              <a:solidFill>
                <a:schemeClr val="tx1"/>
              </a:solidFill>
              <a:prstDash val="dash"/>
              <a:round/>
              <a:headEnd/>
              <a:tailEnd/>
            </a:ln>
          </p:spPr>
          <p:txBody>
            <a:bodyPr wrap="square" anchor="ctr">
              <a:spAutoFit/>
            </a:bodyPr>
            <a:lstStyle/>
            <a:p>
              <a:endParaRPr lang="en-GB" dirty="0"/>
            </a:p>
          </p:txBody>
        </p:sp>
        <p:sp>
          <p:nvSpPr>
            <p:cNvPr id="25" name="Text Box 7">
              <a:extLst>
                <a:ext uri="{FF2B5EF4-FFF2-40B4-BE49-F238E27FC236}">
                  <a16:creationId xmlns:a16="http://schemas.microsoft.com/office/drawing/2014/main" id="{876D3F2C-47A5-4B9B-852D-7F2C1D8A3F32}"/>
                </a:ext>
              </a:extLst>
            </p:cNvPr>
            <p:cNvSpPr txBox="1">
              <a:spLocks noChangeArrowheads="1"/>
            </p:cNvSpPr>
            <p:nvPr/>
          </p:nvSpPr>
          <p:spPr bwMode="auto">
            <a:xfrm>
              <a:off x="1610" y="1331"/>
              <a:ext cx="40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US" dirty="0">
                  <a:latin typeface="+mn-lt"/>
                </a:rPr>
                <a:t>HOLE</a:t>
              </a:r>
            </a:p>
          </p:txBody>
        </p:sp>
      </p:grpSp>
      <p:grpSp>
        <p:nvGrpSpPr>
          <p:cNvPr id="26" name="Group 10">
            <a:extLst>
              <a:ext uri="{FF2B5EF4-FFF2-40B4-BE49-F238E27FC236}">
                <a16:creationId xmlns:a16="http://schemas.microsoft.com/office/drawing/2014/main" id="{4E10442F-B585-46E4-A56C-CDBC3BF090B3}"/>
              </a:ext>
            </a:extLst>
          </p:cNvPr>
          <p:cNvGrpSpPr>
            <a:grpSpLocks/>
          </p:cNvGrpSpPr>
          <p:nvPr/>
        </p:nvGrpSpPr>
        <p:grpSpPr bwMode="auto">
          <a:xfrm>
            <a:off x="1370012" y="836982"/>
            <a:ext cx="8173969" cy="4687457"/>
            <a:chOff x="160" y="664"/>
            <a:chExt cx="5412" cy="3143"/>
          </a:xfrm>
        </p:grpSpPr>
        <p:grpSp>
          <p:nvGrpSpPr>
            <p:cNvPr id="27" name="Group 11">
              <a:extLst>
                <a:ext uri="{FF2B5EF4-FFF2-40B4-BE49-F238E27FC236}">
                  <a16:creationId xmlns:a16="http://schemas.microsoft.com/office/drawing/2014/main" id="{5EA95E40-B2CA-4567-95D8-16FB9C7CA1D9}"/>
                </a:ext>
              </a:extLst>
            </p:cNvPr>
            <p:cNvGrpSpPr>
              <a:grpSpLocks/>
            </p:cNvGrpSpPr>
            <p:nvPr/>
          </p:nvGrpSpPr>
          <p:grpSpPr bwMode="auto">
            <a:xfrm>
              <a:off x="160" y="664"/>
              <a:ext cx="5412" cy="3143"/>
              <a:chOff x="160" y="664"/>
              <a:chExt cx="5412" cy="3143"/>
            </a:xfrm>
          </p:grpSpPr>
          <p:graphicFrame>
            <p:nvGraphicFramePr>
              <p:cNvPr id="29" name="Object 13">
                <a:extLst>
                  <a:ext uri="{FF2B5EF4-FFF2-40B4-BE49-F238E27FC236}">
                    <a16:creationId xmlns:a16="http://schemas.microsoft.com/office/drawing/2014/main" id="{2B804D51-08D0-427F-AB75-0FF802124674}"/>
                  </a:ext>
                </a:extLst>
              </p:cNvPr>
              <p:cNvGraphicFramePr>
                <a:graphicFrameLocks noChangeAspect="1"/>
              </p:cNvGraphicFramePr>
              <p:nvPr/>
            </p:nvGraphicFramePr>
            <p:xfrm>
              <a:off x="2325" y="1293"/>
              <a:ext cx="269" cy="231"/>
            </p:xfrm>
            <a:graphic>
              <a:graphicData uri="http://schemas.openxmlformats.org/presentationml/2006/ole">
                <mc:AlternateContent xmlns:mc="http://schemas.openxmlformats.org/markup-compatibility/2006">
                  <mc:Choice xmlns:v="urn:schemas-microsoft-com:vml" Requires="v">
                    <p:oleObj name="Equation" r:id="rId4" imgW="228600" imgH="190500" progId="Equation.3">
                      <p:embed/>
                    </p:oleObj>
                  </mc:Choice>
                  <mc:Fallback>
                    <p:oleObj name="Equation" r:id="rId4" imgW="228600" imgH="190500" progId="Equation.3">
                      <p:embed/>
                      <p:pic>
                        <p:nvPicPr>
                          <p:cNvPr id="29" name="Object 13">
                            <a:extLst>
                              <a:ext uri="{FF2B5EF4-FFF2-40B4-BE49-F238E27FC236}">
                                <a16:creationId xmlns:a16="http://schemas.microsoft.com/office/drawing/2014/main" id="{2B804D51-08D0-427F-AB75-0FF8021246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5" y="1293"/>
                            <a:ext cx="269" cy="231"/>
                          </a:xfrm>
                          <a:prstGeom prst="rect">
                            <a:avLst/>
                          </a:prstGeom>
                          <a:solidFill>
                            <a:schemeClr val="bg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0" name="Group 13">
                <a:extLst>
                  <a:ext uri="{FF2B5EF4-FFF2-40B4-BE49-F238E27FC236}">
                    <a16:creationId xmlns:a16="http://schemas.microsoft.com/office/drawing/2014/main" id="{94E70752-9647-4F8F-A665-BED6D8A0B144}"/>
                  </a:ext>
                </a:extLst>
              </p:cNvPr>
              <p:cNvGrpSpPr>
                <a:grpSpLocks/>
              </p:cNvGrpSpPr>
              <p:nvPr/>
            </p:nvGrpSpPr>
            <p:grpSpPr bwMode="auto">
              <a:xfrm>
                <a:off x="160" y="664"/>
                <a:ext cx="5412" cy="3143"/>
                <a:chOff x="160" y="664"/>
                <a:chExt cx="5412" cy="3143"/>
              </a:xfrm>
            </p:grpSpPr>
            <p:grpSp>
              <p:nvGrpSpPr>
                <p:cNvPr id="32" name="Group 14">
                  <a:extLst>
                    <a:ext uri="{FF2B5EF4-FFF2-40B4-BE49-F238E27FC236}">
                      <a16:creationId xmlns:a16="http://schemas.microsoft.com/office/drawing/2014/main" id="{79C9CAC7-FCE5-4242-9D90-577C4EF93534}"/>
                    </a:ext>
                  </a:extLst>
                </p:cNvPr>
                <p:cNvGrpSpPr>
                  <a:grpSpLocks/>
                </p:cNvGrpSpPr>
                <p:nvPr/>
              </p:nvGrpSpPr>
              <p:grpSpPr bwMode="auto">
                <a:xfrm>
                  <a:off x="160" y="3266"/>
                  <a:ext cx="896" cy="445"/>
                  <a:chOff x="160" y="3266"/>
                  <a:chExt cx="896" cy="445"/>
                </a:xfrm>
              </p:grpSpPr>
              <p:sp>
                <p:nvSpPr>
                  <p:cNvPr id="38" name="Text Box 17">
                    <a:extLst>
                      <a:ext uri="{FF2B5EF4-FFF2-40B4-BE49-F238E27FC236}">
                        <a16:creationId xmlns:a16="http://schemas.microsoft.com/office/drawing/2014/main" id="{A16A5C0F-4D33-45A6-94FF-9CA1406E42A8}"/>
                      </a:ext>
                    </a:extLst>
                  </p:cNvPr>
                  <p:cNvSpPr txBox="1">
                    <a:spLocks noChangeArrowheads="1"/>
                  </p:cNvSpPr>
                  <p:nvPr/>
                </p:nvSpPr>
                <p:spPr bwMode="auto">
                  <a:xfrm>
                    <a:off x="160" y="3266"/>
                    <a:ext cx="896" cy="2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lgn="ctr">
                      <a:spcBef>
                        <a:spcPct val="0"/>
                      </a:spcBef>
                      <a:spcAft>
                        <a:spcPct val="0"/>
                      </a:spcAft>
                    </a:pPr>
                    <a:r>
                      <a:rPr lang="en-GB" b="0" dirty="0">
                        <a:latin typeface="+mn-lt"/>
                      </a:rPr>
                      <a:t>Contours of </a:t>
                    </a:r>
                  </a:p>
                </p:txBody>
              </p:sp>
              <p:graphicFrame>
                <p:nvGraphicFramePr>
                  <p:cNvPr id="39" name="Object 18">
                    <a:extLst>
                      <a:ext uri="{FF2B5EF4-FFF2-40B4-BE49-F238E27FC236}">
                        <a16:creationId xmlns:a16="http://schemas.microsoft.com/office/drawing/2014/main" id="{ADB89303-39E1-47BF-8ECF-20416A733020}"/>
                      </a:ext>
                    </a:extLst>
                  </p:cNvPr>
                  <p:cNvGraphicFramePr>
                    <a:graphicFrameLocks noChangeAspect="1"/>
                  </p:cNvGraphicFramePr>
                  <p:nvPr/>
                </p:nvGraphicFramePr>
                <p:xfrm>
                  <a:off x="464" y="3453"/>
                  <a:ext cx="298" cy="258"/>
                </p:xfrm>
                <a:graphic>
                  <a:graphicData uri="http://schemas.openxmlformats.org/presentationml/2006/ole">
                    <mc:AlternateContent xmlns:mc="http://schemas.openxmlformats.org/markup-compatibility/2006">
                      <mc:Choice xmlns:v="urn:schemas-microsoft-com:vml" Requires="v">
                        <p:oleObj name="Equation" r:id="rId6" imgW="228600" imgH="190440" progId="Equation.3">
                          <p:embed/>
                        </p:oleObj>
                      </mc:Choice>
                      <mc:Fallback>
                        <p:oleObj name="Equation" r:id="rId6" imgW="228600" imgH="190440" progId="Equation.3">
                          <p:embed/>
                          <p:pic>
                            <p:nvPicPr>
                              <p:cNvPr id="39" name="Object 18">
                                <a:extLst>
                                  <a:ext uri="{FF2B5EF4-FFF2-40B4-BE49-F238E27FC236}">
                                    <a16:creationId xmlns:a16="http://schemas.microsoft.com/office/drawing/2014/main" id="{ADB89303-39E1-47BF-8ECF-20416A733020}"/>
                                  </a:ext>
                                </a:extLst>
                              </p:cNvPr>
                              <p:cNvPicPr>
                                <a:picLocks noChangeAspect="1" noChangeArrowheads="1"/>
                              </p:cNvPicPr>
                              <p:nvPr/>
                            </p:nvPicPr>
                            <p:blipFill>
                              <a:blip r:embed="rId7"/>
                              <a:srcRect/>
                              <a:stretch>
                                <a:fillRect/>
                              </a:stretch>
                            </p:blipFill>
                            <p:spPr bwMode="auto">
                              <a:xfrm>
                                <a:off x="464" y="3453"/>
                                <a:ext cx="298" cy="258"/>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3" name="Line 19">
                  <a:extLst>
                    <a:ext uri="{FF2B5EF4-FFF2-40B4-BE49-F238E27FC236}">
                      <a16:creationId xmlns:a16="http://schemas.microsoft.com/office/drawing/2014/main" id="{06C4EFD4-E926-4AF3-BC89-967063B9CAE0}"/>
                    </a:ext>
                  </a:extLst>
                </p:cNvPr>
                <p:cNvSpPr>
                  <a:spLocks noChangeShapeType="1"/>
                </p:cNvSpPr>
                <p:nvPr/>
              </p:nvSpPr>
              <p:spPr bwMode="auto">
                <a:xfrm flipV="1">
                  <a:off x="1245" y="1488"/>
                  <a:ext cx="4298" cy="151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34" name="Line 20">
                  <a:extLst>
                    <a:ext uri="{FF2B5EF4-FFF2-40B4-BE49-F238E27FC236}">
                      <a16:creationId xmlns:a16="http://schemas.microsoft.com/office/drawing/2014/main" id="{FFB7830D-D040-4092-AD2A-F2CC3DA218C5}"/>
                    </a:ext>
                  </a:extLst>
                </p:cNvPr>
                <p:cNvSpPr>
                  <a:spLocks noChangeShapeType="1"/>
                </p:cNvSpPr>
                <p:nvPr/>
              </p:nvSpPr>
              <p:spPr bwMode="auto">
                <a:xfrm flipV="1">
                  <a:off x="1253" y="1894"/>
                  <a:ext cx="4298" cy="151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35" name="Line 21">
                  <a:extLst>
                    <a:ext uri="{FF2B5EF4-FFF2-40B4-BE49-F238E27FC236}">
                      <a16:creationId xmlns:a16="http://schemas.microsoft.com/office/drawing/2014/main" id="{E1EF4423-AAE7-4260-A833-05DEB123E0D0}"/>
                    </a:ext>
                  </a:extLst>
                </p:cNvPr>
                <p:cNvSpPr>
                  <a:spLocks noChangeShapeType="1"/>
                </p:cNvSpPr>
                <p:nvPr/>
              </p:nvSpPr>
              <p:spPr bwMode="auto">
                <a:xfrm flipV="1">
                  <a:off x="1274" y="1070"/>
                  <a:ext cx="4298" cy="151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36" name="Line 22">
                  <a:extLst>
                    <a:ext uri="{FF2B5EF4-FFF2-40B4-BE49-F238E27FC236}">
                      <a16:creationId xmlns:a16="http://schemas.microsoft.com/office/drawing/2014/main" id="{B41F862D-3B1A-4C30-88A1-D087A811199D}"/>
                    </a:ext>
                  </a:extLst>
                </p:cNvPr>
                <p:cNvSpPr>
                  <a:spLocks noChangeShapeType="1"/>
                </p:cNvSpPr>
                <p:nvPr/>
              </p:nvSpPr>
              <p:spPr bwMode="auto">
                <a:xfrm flipV="1">
                  <a:off x="1263" y="664"/>
                  <a:ext cx="4297" cy="151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37" name="Line 23">
                  <a:extLst>
                    <a:ext uri="{FF2B5EF4-FFF2-40B4-BE49-F238E27FC236}">
                      <a16:creationId xmlns:a16="http://schemas.microsoft.com/office/drawing/2014/main" id="{4002A7BF-C78A-4ABE-A0D1-CC6E548FF2DD}"/>
                    </a:ext>
                  </a:extLst>
                </p:cNvPr>
                <p:cNvSpPr>
                  <a:spLocks noChangeShapeType="1"/>
                </p:cNvSpPr>
                <p:nvPr/>
              </p:nvSpPr>
              <p:spPr bwMode="auto">
                <a:xfrm flipV="1">
                  <a:off x="1274" y="2292"/>
                  <a:ext cx="4298" cy="151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grpSp>
          <p:sp>
            <p:nvSpPr>
              <p:cNvPr id="31" name="AutoShape 24">
                <a:extLst>
                  <a:ext uri="{FF2B5EF4-FFF2-40B4-BE49-F238E27FC236}">
                    <a16:creationId xmlns:a16="http://schemas.microsoft.com/office/drawing/2014/main" id="{063F367B-208D-43A4-ABF4-5FF1058CC3E4}"/>
                  </a:ext>
                </a:extLst>
              </p:cNvPr>
              <p:cNvSpPr>
                <a:spLocks noChangeArrowheads="1"/>
              </p:cNvSpPr>
              <p:nvPr/>
            </p:nvSpPr>
            <p:spPr bwMode="auto">
              <a:xfrm rot="4143571">
                <a:off x="2229" y="1679"/>
                <a:ext cx="330" cy="140"/>
              </a:xfrm>
              <a:prstGeom prst="leftArrow">
                <a:avLst>
                  <a:gd name="adj1" fmla="val 50000"/>
                  <a:gd name="adj2" fmla="val 59286"/>
                </a:avLst>
              </a:prstGeom>
              <a:noFill/>
              <a:ln w="28575">
                <a:solidFill>
                  <a:schemeClr val="accent1"/>
                </a:solidFill>
                <a:miter lim="800000"/>
                <a:headEnd/>
                <a:tailEnd/>
              </a:ln>
            </p:spPr>
            <p:txBody>
              <a:bodyPr rot="10800000" vert="eaVert"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grpSp>
        <p:sp>
          <p:nvSpPr>
            <p:cNvPr id="28" name="Line 23">
              <a:extLst>
                <a:ext uri="{FF2B5EF4-FFF2-40B4-BE49-F238E27FC236}">
                  <a16:creationId xmlns:a16="http://schemas.microsoft.com/office/drawing/2014/main" id="{CB6C9D54-CB27-4EB3-8C61-F4B1EB1B4EDC}"/>
                </a:ext>
              </a:extLst>
            </p:cNvPr>
            <p:cNvSpPr>
              <a:spLocks noChangeShapeType="1"/>
            </p:cNvSpPr>
            <p:nvPr/>
          </p:nvSpPr>
          <p:spPr bwMode="auto">
            <a:xfrm flipV="1">
              <a:off x="976" y="3424"/>
              <a:ext cx="232" cy="80"/>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en-GB" dirty="0"/>
            </a:p>
          </p:txBody>
        </p:sp>
      </p:grpSp>
      <p:sp>
        <p:nvSpPr>
          <p:cNvPr id="40" name="Text Box 24">
            <a:extLst>
              <a:ext uri="{FF2B5EF4-FFF2-40B4-BE49-F238E27FC236}">
                <a16:creationId xmlns:a16="http://schemas.microsoft.com/office/drawing/2014/main" id="{4ED053DD-7657-4802-80CD-43696FFCE1A5}"/>
              </a:ext>
            </a:extLst>
          </p:cNvPr>
          <p:cNvSpPr txBox="1">
            <a:spLocks noChangeArrowheads="1"/>
          </p:cNvSpPr>
          <p:nvPr/>
        </p:nvSpPr>
        <p:spPr bwMode="auto">
          <a:xfrm>
            <a:off x="3643358" y="1381001"/>
            <a:ext cx="1397054" cy="830997"/>
          </a:xfrm>
          <a:prstGeom prst="rect">
            <a:avLst/>
          </a:prstGeom>
          <a:solidFill>
            <a:schemeClr val="bg1"/>
          </a:solidFill>
          <a:ln w="9525">
            <a:solidFill>
              <a:schemeClr val="accent4"/>
            </a:solidFill>
            <a:miter lim="800000"/>
            <a:headEnd/>
            <a:tailEnd/>
          </a:ln>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lgn="ctr">
              <a:spcBef>
                <a:spcPct val="0"/>
              </a:spcBef>
              <a:spcAft>
                <a:spcPct val="0"/>
              </a:spcAft>
            </a:pPr>
            <a:r>
              <a:rPr lang="en-GB" sz="1600" dirty="0">
                <a:latin typeface="+mn-lt"/>
              </a:rPr>
              <a:t>Vector for</a:t>
            </a:r>
          </a:p>
          <a:p>
            <a:pPr algn="ctr">
              <a:spcBef>
                <a:spcPct val="0"/>
              </a:spcBef>
              <a:spcAft>
                <a:spcPct val="0"/>
              </a:spcAft>
            </a:pPr>
            <a:r>
              <a:rPr lang="en-GB" sz="1600" dirty="0">
                <a:latin typeface="+mn-lt"/>
              </a:rPr>
              <a:t>material development</a:t>
            </a:r>
          </a:p>
        </p:txBody>
      </p:sp>
      <p:sp>
        <p:nvSpPr>
          <p:cNvPr id="2" name="Slide Number Placeholder 1">
            <a:extLst>
              <a:ext uri="{FF2B5EF4-FFF2-40B4-BE49-F238E27FC236}">
                <a16:creationId xmlns:a16="http://schemas.microsoft.com/office/drawing/2014/main" id="{F7926504-D84C-4599-B396-523D1D62D1A3}"/>
              </a:ext>
            </a:extLst>
          </p:cNvPr>
          <p:cNvSpPr>
            <a:spLocks noGrp="1"/>
          </p:cNvSpPr>
          <p:nvPr>
            <p:ph type="sldNum" sz="quarter" idx="11"/>
          </p:nvPr>
        </p:nvSpPr>
        <p:spPr/>
        <p:txBody>
          <a:bodyPr/>
          <a:lstStyle/>
          <a:p>
            <a:fld id="{F0D23093-2AB0-F74C-B865-1A12A15B650E}" type="slidenum">
              <a:rPr lang="en-US" smtClean="0"/>
              <a:pPr/>
              <a:t>6</a:t>
            </a:fld>
            <a:endParaRPr lang="en-US" dirty="0"/>
          </a:p>
        </p:txBody>
      </p:sp>
    </p:spTree>
    <p:extLst>
      <p:ext uri="{BB962C8B-B14F-4D97-AF65-F5344CB8AC3E}">
        <p14:creationId xmlns:p14="http://schemas.microsoft.com/office/powerpoint/2010/main" val="303539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strVal val="2/3*#ppt_w"/>
                                          </p:val>
                                        </p:tav>
                                        <p:tav tm="100000">
                                          <p:val>
                                            <p:strVal val="#ppt_w"/>
                                          </p:val>
                                        </p:tav>
                                      </p:tavLst>
                                    </p:anim>
                                    <p:anim calcmode="lin" valueType="num">
                                      <p:cBhvr>
                                        <p:cTn id="8" dur="500" fill="hold"/>
                                        <p:tgtEl>
                                          <p:spTgt spid="23"/>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down)">
                                      <p:cBhvr>
                                        <p:cTn id="13" dur="20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wipe(down)">
                                      <p:cBhvr>
                                        <p:cTn id="1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609602" y="148581"/>
            <a:ext cx="9494378" cy="723841"/>
          </a:xfrm>
          <a:ln w="9525"/>
        </p:spPr>
        <p:txBody>
          <a:bodyPr/>
          <a:lstStyle/>
          <a:p>
            <a:r>
              <a:rPr lang="en-GB" dirty="0">
                <a:latin typeface="+mn-lt"/>
              </a:rPr>
              <a:t>Strength - Density</a:t>
            </a:r>
          </a:p>
        </p:txBody>
      </p:sp>
      <p:pic>
        <p:nvPicPr>
          <p:cNvPr id="19" name="Picture 3">
            <a:extLst>
              <a:ext uri="{FF2B5EF4-FFF2-40B4-BE49-F238E27FC236}">
                <a16:creationId xmlns:a16="http://schemas.microsoft.com/office/drawing/2014/main" id="{1B9287F6-FD74-44F1-8F4A-10AEC4FC61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994243"/>
            <a:ext cx="6296099" cy="486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4">
            <a:extLst>
              <a:ext uri="{FF2B5EF4-FFF2-40B4-BE49-F238E27FC236}">
                <a16:creationId xmlns:a16="http://schemas.microsoft.com/office/drawing/2014/main" id="{4733F068-B26C-4C6E-BABC-B6E803D40218}"/>
              </a:ext>
            </a:extLst>
          </p:cNvPr>
          <p:cNvGrpSpPr>
            <a:grpSpLocks/>
          </p:cNvGrpSpPr>
          <p:nvPr/>
        </p:nvGrpSpPr>
        <p:grpSpPr bwMode="auto">
          <a:xfrm>
            <a:off x="3307547" y="1058600"/>
            <a:ext cx="5156425" cy="3424917"/>
            <a:chOff x="1080" y="568"/>
            <a:chExt cx="3882" cy="2631"/>
          </a:xfrm>
        </p:grpSpPr>
        <p:sp>
          <p:nvSpPr>
            <p:cNvPr id="21" name="Freeform 5">
              <a:extLst>
                <a:ext uri="{FF2B5EF4-FFF2-40B4-BE49-F238E27FC236}">
                  <a16:creationId xmlns:a16="http://schemas.microsoft.com/office/drawing/2014/main" id="{2C0A681B-EA21-4B05-8F31-20D12B547340}"/>
                </a:ext>
              </a:extLst>
            </p:cNvPr>
            <p:cNvSpPr>
              <a:spLocks/>
            </p:cNvSpPr>
            <p:nvPr/>
          </p:nvSpPr>
          <p:spPr bwMode="auto">
            <a:xfrm>
              <a:off x="1080" y="568"/>
              <a:ext cx="3882" cy="2631"/>
            </a:xfrm>
            <a:custGeom>
              <a:avLst/>
              <a:gdLst>
                <a:gd name="T0" fmla="*/ 61 w 3958"/>
                <a:gd name="T1" fmla="*/ 2539 h 2871"/>
                <a:gd name="T2" fmla="*/ 53 w 3958"/>
                <a:gd name="T3" fmla="*/ 683 h 2871"/>
                <a:gd name="T4" fmla="*/ 381 w 3958"/>
                <a:gd name="T5" fmla="*/ 339 h 2871"/>
                <a:gd name="T6" fmla="*/ 1157 w 3958"/>
                <a:gd name="T7" fmla="*/ 283 h 2871"/>
                <a:gd name="T8" fmla="*/ 1309 w 3958"/>
                <a:gd name="T9" fmla="*/ 115 h 2871"/>
                <a:gd name="T10" fmla="*/ 1597 w 3958"/>
                <a:gd name="T11" fmla="*/ 35 h 2871"/>
                <a:gd name="T12" fmla="*/ 3605 w 3958"/>
                <a:gd name="T13" fmla="*/ 19 h 2871"/>
                <a:gd name="T14" fmla="*/ 3717 w 3958"/>
                <a:gd name="T15" fmla="*/ 147 h 2871"/>
                <a:gd name="T16" fmla="*/ 2749 w 3958"/>
                <a:gd name="T17" fmla="*/ 387 h 2871"/>
                <a:gd name="T18" fmla="*/ 2413 w 3958"/>
                <a:gd name="T19" fmla="*/ 547 h 2871"/>
                <a:gd name="T20" fmla="*/ 2077 w 3958"/>
                <a:gd name="T21" fmla="*/ 1043 h 2871"/>
                <a:gd name="T22" fmla="*/ 1397 w 3958"/>
                <a:gd name="T23" fmla="*/ 1531 h 2871"/>
                <a:gd name="T24" fmla="*/ 917 w 3958"/>
                <a:gd name="T25" fmla="*/ 1803 h 2871"/>
                <a:gd name="T26" fmla="*/ 293 w 3958"/>
                <a:gd name="T27" fmla="*/ 2539 h 2871"/>
                <a:gd name="T28" fmla="*/ 61 w 3958"/>
                <a:gd name="T29" fmla="*/ 2675 h 2871"/>
                <a:gd name="T30" fmla="*/ 61 w 3958"/>
                <a:gd name="T31" fmla="*/ 2539 h 28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58"/>
                <a:gd name="T49" fmla="*/ 0 h 2871"/>
                <a:gd name="T50" fmla="*/ 3958 w 3958"/>
                <a:gd name="T51" fmla="*/ 2871 h 2871"/>
                <a:gd name="connsiteX0" fmla="*/ 83 w 9648"/>
                <a:gd name="connsiteY0" fmla="*/ 8806 h 9638"/>
                <a:gd name="connsiteX1" fmla="*/ 63 w 9648"/>
                <a:gd name="connsiteY1" fmla="*/ 2341 h 9638"/>
                <a:gd name="connsiteX2" fmla="*/ 892 w 9648"/>
                <a:gd name="connsiteY2" fmla="*/ 1143 h 9638"/>
                <a:gd name="connsiteX3" fmla="*/ 2852 w 9648"/>
                <a:gd name="connsiteY3" fmla="*/ 948 h 9638"/>
                <a:gd name="connsiteX4" fmla="*/ 3236 w 9648"/>
                <a:gd name="connsiteY4" fmla="*/ 363 h 9638"/>
                <a:gd name="connsiteX5" fmla="*/ 3964 w 9648"/>
                <a:gd name="connsiteY5" fmla="*/ 84 h 9638"/>
                <a:gd name="connsiteX6" fmla="*/ 9037 w 9648"/>
                <a:gd name="connsiteY6" fmla="*/ 28 h 9638"/>
                <a:gd name="connsiteX7" fmla="*/ 9320 w 9648"/>
                <a:gd name="connsiteY7" fmla="*/ 474 h 9638"/>
                <a:gd name="connsiteX8" fmla="*/ 6874 w 9648"/>
                <a:gd name="connsiteY8" fmla="*/ 1310 h 9638"/>
                <a:gd name="connsiteX9" fmla="*/ 6026 w 9648"/>
                <a:gd name="connsiteY9" fmla="*/ 1867 h 9638"/>
                <a:gd name="connsiteX10" fmla="*/ 5177 w 9648"/>
                <a:gd name="connsiteY10" fmla="*/ 3595 h 9638"/>
                <a:gd name="connsiteX11" fmla="*/ 3459 w 9648"/>
                <a:gd name="connsiteY11" fmla="*/ 5295 h 9638"/>
                <a:gd name="connsiteX12" fmla="*/ 2246 w 9648"/>
                <a:gd name="connsiteY12" fmla="*/ 6242 h 9638"/>
                <a:gd name="connsiteX13" fmla="*/ 669 w 9648"/>
                <a:gd name="connsiteY13" fmla="*/ 8806 h 9638"/>
                <a:gd name="connsiteX14" fmla="*/ 276 w 9648"/>
                <a:gd name="connsiteY14" fmla="*/ 9563 h 9638"/>
                <a:gd name="connsiteX15" fmla="*/ 83 w 9648"/>
                <a:gd name="connsiteY15" fmla="*/ 8806 h 9638"/>
                <a:gd name="connsiteX0" fmla="*/ 86 w 10000"/>
                <a:gd name="connsiteY0" fmla="*/ 9137 h 10093"/>
                <a:gd name="connsiteX1" fmla="*/ 65 w 10000"/>
                <a:gd name="connsiteY1" fmla="*/ 2429 h 10093"/>
                <a:gd name="connsiteX2" fmla="*/ 925 w 10000"/>
                <a:gd name="connsiteY2" fmla="*/ 1186 h 10093"/>
                <a:gd name="connsiteX3" fmla="*/ 2956 w 10000"/>
                <a:gd name="connsiteY3" fmla="*/ 984 h 10093"/>
                <a:gd name="connsiteX4" fmla="*/ 3354 w 10000"/>
                <a:gd name="connsiteY4" fmla="*/ 377 h 10093"/>
                <a:gd name="connsiteX5" fmla="*/ 4109 w 10000"/>
                <a:gd name="connsiteY5" fmla="*/ 87 h 10093"/>
                <a:gd name="connsiteX6" fmla="*/ 9367 w 10000"/>
                <a:gd name="connsiteY6" fmla="*/ 29 h 10093"/>
                <a:gd name="connsiteX7" fmla="*/ 9660 w 10000"/>
                <a:gd name="connsiteY7" fmla="*/ 492 h 10093"/>
                <a:gd name="connsiteX8" fmla="*/ 7125 w 10000"/>
                <a:gd name="connsiteY8" fmla="*/ 1359 h 10093"/>
                <a:gd name="connsiteX9" fmla="*/ 6246 w 10000"/>
                <a:gd name="connsiteY9" fmla="*/ 1937 h 10093"/>
                <a:gd name="connsiteX10" fmla="*/ 5366 w 10000"/>
                <a:gd name="connsiteY10" fmla="*/ 3730 h 10093"/>
                <a:gd name="connsiteX11" fmla="*/ 3585 w 10000"/>
                <a:gd name="connsiteY11" fmla="*/ 5494 h 10093"/>
                <a:gd name="connsiteX12" fmla="*/ 2328 w 10000"/>
                <a:gd name="connsiteY12" fmla="*/ 6476 h 10093"/>
                <a:gd name="connsiteX13" fmla="*/ 693 w 10000"/>
                <a:gd name="connsiteY13" fmla="*/ 9137 h 10093"/>
                <a:gd name="connsiteX14" fmla="*/ 286 w 10000"/>
                <a:gd name="connsiteY14" fmla="*/ 9922 h 10093"/>
                <a:gd name="connsiteX15" fmla="*/ 86 w 10000"/>
                <a:gd name="connsiteY15" fmla="*/ 9137 h 10093"/>
                <a:gd name="connsiteX0" fmla="*/ 84 w 9998"/>
                <a:gd name="connsiteY0" fmla="*/ 9137 h 10099"/>
                <a:gd name="connsiteX1" fmla="*/ 63 w 9998"/>
                <a:gd name="connsiteY1" fmla="*/ 2429 h 10099"/>
                <a:gd name="connsiteX2" fmla="*/ 923 w 9998"/>
                <a:gd name="connsiteY2" fmla="*/ 1186 h 10099"/>
                <a:gd name="connsiteX3" fmla="*/ 2954 w 9998"/>
                <a:gd name="connsiteY3" fmla="*/ 984 h 10099"/>
                <a:gd name="connsiteX4" fmla="*/ 3352 w 9998"/>
                <a:gd name="connsiteY4" fmla="*/ 377 h 10099"/>
                <a:gd name="connsiteX5" fmla="*/ 4107 w 9998"/>
                <a:gd name="connsiteY5" fmla="*/ 87 h 10099"/>
                <a:gd name="connsiteX6" fmla="*/ 9365 w 9998"/>
                <a:gd name="connsiteY6" fmla="*/ 29 h 10099"/>
                <a:gd name="connsiteX7" fmla="*/ 9658 w 9998"/>
                <a:gd name="connsiteY7" fmla="*/ 492 h 10099"/>
                <a:gd name="connsiteX8" fmla="*/ 7123 w 9998"/>
                <a:gd name="connsiteY8" fmla="*/ 1359 h 10099"/>
                <a:gd name="connsiteX9" fmla="*/ 6244 w 9998"/>
                <a:gd name="connsiteY9" fmla="*/ 1937 h 10099"/>
                <a:gd name="connsiteX10" fmla="*/ 5364 w 9998"/>
                <a:gd name="connsiteY10" fmla="*/ 3730 h 10099"/>
                <a:gd name="connsiteX11" fmla="*/ 3583 w 9998"/>
                <a:gd name="connsiteY11" fmla="*/ 5494 h 10099"/>
                <a:gd name="connsiteX12" fmla="*/ 2326 w 9998"/>
                <a:gd name="connsiteY12" fmla="*/ 6476 h 10099"/>
                <a:gd name="connsiteX13" fmla="*/ 691 w 9998"/>
                <a:gd name="connsiteY13" fmla="*/ 9137 h 10099"/>
                <a:gd name="connsiteX14" fmla="*/ 219 w 9998"/>
                <a:gd name="connsiteY14" fmla="*/ 9930 h 10099"/>
                <a:gd name="connsiteX15" fmla="*/ 84 w 9998"/>
                <a:gd name="connsiteY15" fmla="*/ 9137 h 10099"/>
                <a:gd name="connsiteX0" fmla="*/ 84 w 10000"/>
                <a:gd name="connsiteY0" fmla="*/ 9047 h 10005"/>
                <a:gd name="connsiteX1" fmla="*/ 63 w 10000"/>
                <a:gd name="connsiteY1" fmla="*/ 2405 h 10005"/>
                <a:gd name="connsiteX2" fmla="*/ 923 w 10000"/>
                <a:gd name="connsiteY2" fmla="*/ 1174 h 10005"/>
                <a:gd name="connsiteX3" fmla="*/ 2955 w 10000"/>
                <a:gd name="connsiteY3" fmla="*/ 974 h 10005"/>
                <a:gd name="connsiteX4" fmla="*/ 3353 w 10000"/>
                <a:gd name="connsiteY4" fmla="*/ 373 h 10005"/>
                <a:gd name="connsiteX5" fmla="*/ 4108 w 10000"/>
                <a:gd name="connsiteY5" fmla="*/ 86 h 10005"/>
                <a:gd name="connsiteX6" fmla="*/ 9367 w 10000"/>
                <a:gd name="connsiteY6" fmla="*/ 29 h 10005"/>
                <a:gd name="connsiteX7" fmla="*/ 9660 w 10000"/>
                <a:gd name="connsiteY7" fmla="*/ 487 h 10005"/>
                <a:gd name="connsiteX8" fmla="*/ 7124 w 10000"/>
                <a:gd name="connsiteY8" fmla="*/ 1346 h 10005"/>
                <a:gd name="connsiteX9" fmla="*/ 6245 w 10000"/>
                <a:gd name="connsiteY9" fmla="*/ 1918 h 10005"/>
                <a:gd name="connsiteX10" fmla="*/ 5365 w 10000"/>
                <a:gd name="connsiteY10" fmla="*/ 3693 h 10005"/>
                <a:gd name="connsiteX11" fmla="*/ 3584 w 10000"/>
                <a:gd name="connsiteY11" fmla="*/ 5440 h 10005"/>
                <a:gd name="connsiteX12" fmla="*/ 2326 w 10000"/>
                <a:gd name="connsiteY12" fmla="*/ 6413 h 10005"/>
                <a:gd name="connsiteX13" fmla="*/ 691 w 10000"/>
                <a:gd name="connsiteY13" fmla="*/ 9047 h 10005"/>
                <a:gd name="connsiteX14" fmla="*/ 262 w 10000"/>
                <a:gd name="connsiteY14" fmla="*/ 9840 h 10005"/>
                <a:gd name="connsiteX15" fmla="*/ 84 w 10000"/>
                <a:gd name="connsiteY15" fmla="*/ 9047 h 1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0" h="10005">
                  <a:moveTo>
                    <a:pt x="84" y="9047"/>
                  </a:moveTo>
                  <a:cubicBezTo>
                    <a:pt x="51" y="7808"/>
                    <a:pt x="-76" y="3718"/>
                    <a:pt x="63" y="2405"/>
                  </a:cubicBezTo>
                  <a:cubicBezTo>
                    <a:pt x="202" y="1092"/>
                    <a:pt x="441" y="1414"/>
                    <a:pt x="923" y="1174"/>
                  </a:cubicBezTo>
                  <a:cubicBezTo>
                    <a:pt x="1403" y="934"/>
                    <a:pt x="2550" y="1106"/>
                    <a:pt x="2955" y="974"/>
                  </a:cubicBezTo>
                  <a:cubicBezTo>
                    <a:pt x="3361" y="842"/>
                    <a:pt x="3162" y="519"/>
                    <a:pt x="3353" y="373"/>
                  </a:cubicBezTo>
                  <a:cubicBezTo>
                    <a:pt x="3545" y="226"/>
                    <a:pt x="3104" y="144"/>
                    <a:pt x="4108" y="86"/>
                  </a:cubicBezTo>
                  <a:cubicBezTo>
                    <a:pt x="5111" y="29"/>
                    <a:pt x="8442" y="-39"/>
                    <a:pt x="9367" y="29"/>
                  </a:cubicBezTo>
                  <a:cubicBezTo>
                    <a:pt x="10291" y="97"/>
                    <a:pt x="10034" y="269"/>
                    <a:pt x="9660" y="487"/>
                  </a:cubicBezTo>
                  <a:cubicBezTo>
                    <a:pt x="9286" y="705"/>
                    <a:pt x="7694" y="1106"/>
                    <a:pt x="7124" y="1346"/>
                  </a:cubicBezTo>
                  <a:cubicBezTo>
                    <a:pt x="6556" y="1585"/>
                    <a:pt x="6537" y="1529"/>
                    <a:pt x="6245" y="1918"/>
                  </a:cubicBezTo>
                  <a:cubicBezTo>
                    <a:pt x="5952" y="2308"/>
                    <a:pt x="5807" y="3107"/>
                    <a:pt x="5365" y="3693"/>
                  </a:cubicBezTo>
                  <a:cubicBezTo>
                    <a:pt x="4922" y="4280"/>
                    <a:pt x="4089" y="4985"/>
                    <a:pt x="3584" y="5440"/>
                  </a:cubicBezTo>
                  <a:cubicBezTo>
                    <a:pt x="3078" y="5894"/>
                    <a:pt x="2809" y="5811"/>
                    <a:pt x="2326" y="6413"/>
                  </a:cubicBezTo>
                  <a:cubicBezTo>
                    <a:pt x="1844" y="7014"/>
                    <a:pt x="1067" y="8529"/>
                    <a:pt x="691" y="9047"/>
                  </a:cubicBezTo>
                  <a:cubicBezTo>
                    <a:pt x="317" y="9566"/>
                    <a:pt x="360" y="9638"/>
                    <a:pt x="262" y="9840"/>
                  </a:cubicBezTo>
                  <a:cubicBezTo>
                    <a:pt x="164" y="10042"/>
                    <a:pt x="117" y="10286"/>
                    <a:pt x="84" y="9047"/>
                  </a:cubicBezTo>
                  <a:close/>
                </a:path>
              </a:pathLst>
            </a:custGeom>
            <a:solidFill>
              <a:srgbClr val="EAEAEA">
                <a:alpha val="39999"/>
              </a:srgbClr>
            </a:solidFill>
            <a:ln w="28575">
              <a:solidFill>
                <a:schemeClr val="tx1"/>
              </a:solidFill>
              <a:prstDash val="dash"/>
              <a:round/>
              <a:headEnd/>
              <a:tailEnd/>
            </a:ln>
          </p:spPr>
          <p:txBody>
            <a:bodyPr wrap="square">
              <a:spAutoFit/>
            </a:bodyPr>
            <a:lstStyle/>
            <a:p>
              <a:endParaRPr lang="en-GB" dirty="0"/>
            </a:p>
          </p:txBody>
        </p:sp>
        <p:sp>
          <p:nvSpPr>
            <p:cNvPr id="22" name="Rectangle 6">
              <a:extLst>
                <a:ext uri="{FF2B5EF4-FFF2-40B4-BE49-F238E27FC236}">
                  <a16:creationId xmlns:a16="http://schemas.microsoft.com/office/drawing/2014/main" id="{69F46888-D04D-4CF6-9E0B-E02DCA787336}"/>
                </a:ext>
              </a:extLst>
            </p:cNvPr>
            <p:cNvSpPr>
              <a:spLocks noChangeArrowheads="1"/>
            </p:cNvSpPr>
            <p:nvPr/>
          </p:nvSpPr>
          <p:spPr bwMode="auto">
            <a:xfrm>
              <a:off x="1742" y="1181"/>
              <a:ext cx="450"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HOLE</a:t>
              </a:r>
              <a:endParaRPr lang="en-GB" dirty="0"/>
            </a:p>
          </p:txBody>
        </p:sp>
      </p:grpSp>
      <p:grpSp>
        <p:nvGrpSpPr>
          <p:cNvPr id="23" name="Group 10">
            <a:extLst>
              <a:ext uri="{FF2B5EF4-FFF2-40B4-BE49-F238E27FC236}">
                <a16:creationId xmlns:a16="http://schemas.microsoft.com/office/drawing/2014/main" id="{FA94694E-825A-4D6C-9902-0D2B86739541}"/>
              </a:ext>
            </a:extLst>
          </p:cNvPr>
          <p:cNvGrpSpPr>
            <a:grpSpLocks/>
          </p:cNvGrpSpPr>
          <p:nvPr/>
        </p:nvGrpSpPr>
        <p:grpSpPr bwMode="auto">
          <a:xfrm>
            <a:off x="1689043" y="1060917"/>
            <a:ext cx="7142292" cy="3734809"/>
            <a:chOff x="72" y="552"/>
            <a:chExt cx="5351" cy="2972"/>
          </a:xfrm>
        </p:grpSpPr>
        <p:graphicFrame>
          <p:nvGraphicFramePr>
            <p:cNvPr id="24" name="Object 13">
              <a:extLst>
                <a:ext uri="{FF2B5EF4-FFF2-40B4-BE49-F238E27FC236}">
                  <a16:creationId xmlns:a16="http://schemas.microsoft.com/office/drawing/2014/main" id="{BFEF1A2F-C1CC-48ED-B39D-B37AC7795A1D}"/>
                </a:ext>
              </a:extLst>
            </p:cNvPr>
            <p:cNvGraphicFramePr>
              <a:graphicFrameLocks noChangeAspect="1"/>
            </p:cNvGraphicFramePr>
            <p:nvPr/>
          </p:nvGraphicFramePr>
          <p:xfrm>
            <a:off x="1601" y="1462"/>
            <a:ext cx="373" cy="262"/>
          </p:xfrm>
          <a:graphic>
            <a:graphicData uri="http://schemas.openxmlformats.org/presentationml/2006/ole">
              <mc:AlternateContent xmlns:mc="http://schemas.openxmlformats.org/markup-compatibility/2006">
                <mc:Choice xmlns:v="urn:schemas-microsoft-com:vml" Requires="v">
                  <p:oleObj name="Equation" r:id="rId4" imgW="317160" imgH="215640" progId="Equation.3">
                    <p:embed/>
                  </p:oleObj>
                </mc:Choice>
                <mc:Fallback>
                  <p:oleObj name="Equation" r:id="rId4" imgW="317160" imgH="215640" progId="Equation.3">
                    <p:embed/>
                    <p:pic>
                      <p:nvPicPr>
                        <p:cNvPr id="24" name="Object 13">
                          <a:extLst>
                            <a:ext uri="{FF2B5EF4-FFF2-40B4-BE49-F238E27FC236}">
                              <a16:creationId xmlns:a16="http://schemas.microsoft.com/office/drawing/2014/main" id="{BFEF1A2F-C1CC-48ED-B39D-B37AC7795A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1" y="1462"/>
                          <a:ext cx="373" cy="262"/>
                        </a:xfrm>
                        <a:prstGeom prst="rect">
                          <a:avLst/>
                        </a:prstGeom>
                        <a:solidFill>
                          <a:schemeClr val="bg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 name="Text Box 17">
              <a:extLst>
                <a:ext uri="{FF2B5EF4-FFF2-40B4-BE49-F238E27FC236}">
                  <a16:creationId xmlns:a16="http://schemas.microsoft.com/office/drawing/2014/main" id="{00449390-491F-49A4-8D9F-B63FFA66711C}"/>
                </a:ext>
              </a:extLst>
            </p:cNvPr>
            <p:cNvSpPr txBox="1">
              <a:spLocks noChangeArrowheads="1"/>
            </p:cNvSpPr>
            <p:nvPr/>
          </p:nvSpPr>
          <p:spPr bwMode="auto">
            <a:xfrm>
              <a:off x="72" y="2994"/>
              <a:ext cx="824" cy="44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lgn="ctr">
                <a:spcBef>
                  <a:spcPct val="0"/>
                </a:spcBef>
                <a:spcAft>
                  <a:spcPct val="0"/>
                </a:spcAft>
              </a:pPr>
              <a:r>
                <a:rPr lang="en-GB" b="0" dirty="0">
                  <a:latin typeface="+mn-lt"/>
                </a:rPr>
                <a:t>Contours </a:t>
              </a:r>
            </a:p>
            <a:p>
              <a:pPr>
                <a:spcBef>
                  <a:spcPct val="0"/>
                </a:spcBef>
                <a:spcAft>
                  <a:spcPct val="0"/>
                </a:spcAft>
              </a:pPr>
              <a:r>
                <a:rPr lang="en-GB" b="0" dirty="0">
                  <a:latin typeface="+mn-lt"/>
                </a:rPr>
                <a:t>   of </a:t>
              </a:r>
            </a:p>
          </p:txBody>
        </p:sp>
        <p:sp>
          <p:nvSpPr>
            <p:cNvPr id="26" name="Line 19">
              <a:extLst>
                <a:ext uri="{FF2B5EF4-FFF2-40B4-BE49-F238E27FC236}">
                  <a16:creationId xmlns:a16="http://schemas.microsoft.com/office/drawing/2014/main" id="{8EA617AD-F799-46E8-8411-1C79B1324F46}"/>
                </a:ext>
              </a:extLst>
            </p:cNvPr>
            <p:cNvSpPr>
              <a:spLocks noChangeShapeType="1"/>
            </p:cNvSpPr>
            <p:nvPr/>
          </p:nvSpPr>
          <p:spPr bwMode="auto">
            <a:xfrm flipV="1">
              <a:off x="1125" y="1272"/>
              <a:ext cx="4298" cy="199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27" name="Line 21">
              <a:extLst>
                <a:ext uri="{FF2B5EF4-FFF2-40B4-BE49-F238E27FC236}">
                  <a16:creationId xmlns:a16="http://schemas.microsoft.com/office/drawing/2014/main" id="{71B24158-E848-4EFF-B18D-D3DEECDE5A12}"/>
                </a:ext>
              </a:extLst>
            </p:cNvPr>
            <p:cNvSpPr>
              <a:spLocks noChangeShapeType="1"/>
            </p:cNvSpPr>
            <p:nvPr/>
          </p:nvSpPr>
          <p:spPr bwMode="auto">
            <a:xfrm flipV="1">
              <a:off x="1098" y="750"/>
              <a:ext cx="4306" cy="1963"/>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28" name="Line 22">
              <a:extLst>
                <a:ext uri="{FF2B5EF4-FFF2-40B4-BE49-F238E27FC236}">
                  <a16:creationId xmlns:a16="http://schemas.microsoft.com/office/drawing/2014/main" id="{E022BACC-79A1-4088-8BAA-C3554C928AE3}"/>
                </a:ext>
              </a:extLst>
            </p:cNvPr>
            <p:cNvSpPr>
              <a:spLocks noChangeShapeType="1"/>
            </p:cNvSpPr>
            <p:nvPr/>
          </p:nvSpPr>
          <p:spPr bwMode="auto">
            <a:xfrm flipV="1">
              <a:off x="1103" y="552"/>
              <a:ext cx="3549" cy="163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29" name="AutoShape 24">
              <a:extLst>
                <a:ext uri="{FF2B5EF4-FFF2-40B4-BE49-F238E27FC236}">
                  <a16:creationId xmlns:a16="http://schemas.microsoft.com/office/drawing/2014/main" id="{4C812AC0-C795-4BAD-A81E-E07D1C83A9BB}"/>
                </a:ext>
              </a:extLst>
            </p:cNvPr>
            <p:cNvSpPr>
              <a:spLocks noChangeArrowheads="1"/>
            </p:cNvSpPr>
            <p:nvPr/>
          </p:nvSpPr>
          <p:spPr bwMode="auto">
            <a:xfrm rot="3878914">
              <a:off x="2208" y="1449"/>
              <a:ext cx="357" cy="140"/>
            </a:xfrm>
            <a:prstGeom prst="leftArrow">
              <a:avLst>
                <a:gd name="adj1" fmla="val 50000"/>
                <a:gd name="adj2" fmla="val 59286"/>
              </a:avLst>
            </a:prstGeom>
            <a:solidFill>
              <a:schemeClr val="bg1"/>
            </a:solidFill>
            <a:ln w="28575">
              <a:solidFill>
                <a:schemeClr val="accent1"/>
              </a:solidFill>
              <a:miter lim="800000"/>
              <a:headEnd/>
              <a:tailEnd/>
            </a:ln>
          </p:spPr>
          <p:txBody>
            <a:bodyPr rot="10800000" vert="eaVert" anchor="ctr">
              <a:spAutoFit/>
            </a:bodyPr>
            <a:lstStyle/>
            <a:p>
              <a:endParaRPr lang="en-GB" dirty="0"/>
            </a:p>
          </p:txBody>
        </p:sp>
        <p:sp>
          <p:nvSpPr>
            <p:cNvPr id="30" name="Line 17">
              <a:extLst>
                <a:ext uri="{FF2B5EF4-FFF2-40B4-BE49-F238E27FC236}">
                  <a16:creationId xmlns:a16="http://schemas.microsoft.com/office/drawing/2014/main" id="{98A5C3AE-6441-43EE-BA4A-4DF24677BA6F}"/>
                </a:ext>
              </a:extLst>
            </p:cNvPr>
            <p:cNvSpPr>
              <a:spLocks noChangeShapeType="1"/>
            </p:cNvSpPr>
            <p:nvPr/>
          </p:nvSpPr>
          <p:spPr bwMode="auto">
            <a:xfrm flipV="1">
              <a:off x="824" y="3024"/>
              <a:ext cx="232" cy="80"/>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en-GB" dirty="0"/>
            </a:p>
          </p:txBody>
        </p:sp>
        <p:sp>
          <p:nvSpPr>
            <p:cNvPr id="31" name="Line 19">
              <a:extLst>
                <a:ext uri="{FF2B5EF4-FFF2-40B4-BE49-F238E27FC236}">
                  <a16:creationId xmlns:a16="http://schemas.microsoft.com/office/drawing/2014/main" id="{E2689E31-53F5-42A7-9C69-C2D0FDB80299}"/>
                </a:ext>
              </a:extLst>
            </p:cNvPr>
            <p:cNvSpPr>
              <a:spLocks noChangeShapeType="1"/>
            </p:cNvSpPr>
            <p:nvPr/>
          </p:nvSpPr>
          <p:spPr bwMode="auto">
            <a:xfrm flipV="1">
              <a:off x="1086" y="561"/>
              <a:ext cx="4106" cy="1899"/>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32" name="Line 19">
              <a:extLst>
                <a:ext uri="{FF2B5EF4-FFF2-40B4-BE49-F238E27FC236}">
                  <a16:creationId xmlns:a16="http://schemas.microsoft.com/office/drawing/2014/main" id="{355B7F12-084B-40EE-95D2-43FAB5C6142D}"/>
                </a:ext>
              </a:extLst>
            </p:cNvPr>
            <p:cNvSpPr>
              <a:spLocks noChangeShapeType="1"/>
            </p:cNvSpPr>
            <p:nvPr/>
          </p:nvSpPr>
          <p:spPr bwMode="auto">
            <a:xfrm flipV="1">
              <a:off x="1110" y="993"/>
              <a:ext cx="4298" cy="199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graphicFrame>
          <p:nvGraphicFramePr>
            <p:cNvPr id="33" name="Object 3">
              <a:extLst>
                <a:ext uri="{FF2B5EF4-FFF2-40B4-BE49-F238E27FC236}">
                  <a16:creationId xmlns:a16="http://schemas.microsoft.com/office/drawing/2014/main" id="{82B9F95E-A806-478D-81AF-766F9FB0F0E5}"/>
                </a:ext>
              </a:extLst>
            </p:cNvPr>
            <p:cNvGraphicFramePr>
              <a:graphicFrameLocks noChangeAspect="1"/>
            </p:cNvGraphicFramePr>
            <p:nvPr/>
          </p:nvGraphicFramePr>
          <p:xfrm>
            <a:off x="465" y="3262"/>
            <a:ext cx="373" cy="262"/>
          </p:xfrm>
          <a:graphic>
            <a:graphicData uri="http://schemas.openxmlformats.org/presentationml/2006/ole">
              <mc:AlternateContent xmlns:mc="http://schemas.openxmlformats.org/markup-compatibility/2006">
                <mc:Choice xmlns:v="urn:schemas-microsoft-com:vml" Requires="v">
                  <p:oleObj name="Equation" r:id="rId6" imgW="317160" imgH="215640" progId="Equation.3">
                    <p:embed/>
                  </p:oleObj>
                </mc:Choice>
                <mc:Fallback>
                  <p:oleObj name="Equation" r:id="rId6" imgW="317160" imgH="215640" progId="Equation.3">
                    <p:embed/>
                    <p:pic>
                      <p:nvPicPr>
                        <p:cNvPr id="33" name="Object 3">
                          <a:extLst>
                            <a:ext uri="{FF2B5EF4-FFF2-40B4-BE49-F238E27FC236}">
                              <a16:creationId xmlns:a16="http://schemas.microsoft.com/office/drawing/2014/main" id="{82B9F95E-A806-478D-81AF-766F9FB0F0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 y="3262"/>
                          <a:ext cx="373" cy="262"/>
                        </a:xfrm>
                        <a:prstGeom prst="rect">
                          <a:avLst/>
                        </a:prstGeom>
                        <a:solidFill>
                          <a:schemeClr val="bg1"/>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4" name="Text Box 21">
            <a:extLst>
              <a:ext uri="{FF2B5EF4-FFF2-40B4-BE49-F238E27FC236}">
                <a16:creationId xmlns:a16="http://schemas.microsoft.com/office/drawing/2014/main" id="{E2F34224-CEED-4428-94A9-A62E20A229FC}"/>
              </a:ext>
            </a:extLst>
          </p:cNvPr>
          <p:cNvSpPr txBox="1">
            <a:spLocks noChangeArrowheads="1"/>
          </p:cNvSpPr>
          <p:nvPr/>
        </p:nvSpPr>
        <p:spPr bwMode="auto">
          <a:xfrm>
            <a:off x="3391792" y="1716936"/>
            <a:ext cx="1334588" cy="830997"/>
          </a:xfrm>
          <a:prstGeom prst="rect">
            <a:avLst/>
          </a:prstGeom>
          <a:solidFill>
            <a:schemeClr val="bg1"/>
          </a:solidFill>
          <a:ln w="9525">
            <a:solidFill>
              <a:schemeClr val="accent4"/>
            </a:solidFill>
            <a:miter lim="800000"/>
            <a:headEnd/>
            <a:tailEnd/>
          </a:ln>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lgn="ctr">
              <a:spcBef>
                <a:spcPct val="0"/>
              </a:spcBef>
              <a:spcAft>
                <a:spcPct val="0"/>
              </a:spcAft>
            </a:pPr>
            <a:r>
              <a:rPr lang="en-GB" sz="1600" dirty="0">
                <a:latin typeface="+mn-lt"/>
              </a:rPr>
              <a:t>Vector for</a:t>
            </a:r>
          </a:p>
          <a:p>
            <a:pPr algn="ctr">
              <a:spcBef>
                <a:spcPct val="0"/>
              </a:spcBef>
              <a:spcAft>
                <a:spcPct val="0"/>
              </a:spcAft>
            </a:pPr>
            <a:r>
              <a:rPr lang="en-GB" sz="1600" dirty="0">
                <a:latin typeface="+mn-lt"/>
              </a:rPr>
              <a:t>material </a:t>
            </a:r>
          </a:p>
          <a:p>
            <a:pPr algn="ctr">
              <a:spcBef>
                <a:spcPct val="0"/>
              </a:spcBef>
              <a:spcAft>
                <a:spcPct val="0"/>
              </a:spcAft>
            </a:pPr>
            <a:r>
              <a:rPr lang="en-GB" sz="1600" dirty="0">
                <a:latin typeface="+mn-lt"/>
              </a:rPr>
              <a:t>development</a:t>
            </a:r>
          </a:p>
        </p:txBody>
      </p:sp>
      <p:sp>
        <p:nvSpPr>
          <p:cNvPr id="2" name="Slide Number Placeholder 1">
            <a:extLst>
              <a:ext uri="{FF2B5EF4-FFF2-40B4-BE49-F238E27FC236}">
                <a16:creationId xmlns:a16="http://schemas.microsoft.com/office/drawing/2014/main" id="{0B78D26E-AC47-4247-A51B-FF329071AF4C}"/>
              </a:ext>
            </a:extLst>
          </p:cNvPr>
          <p:cNvSpPr>
            <a:spLocks noGrp="1"/>
          </p:cNvSpPr>
          <p:nvPr>
            <p:ph type="sldNum" sz="quarter" idx="11"/>
          </p:nvPr>
        </p:nvSpPr>
        <p:spPr/>
        <p:txBody>
          <a:bodyPr/>
          <a:lstStyle/>
          <a:p>
            <a:fld id="{F0D23093-2AB0-F74C-B865-1A12A15B650E}" type="slidenum">
              <a:rPr lang="en-US" smtClean="0"/>
              <a:pPr/>
              <a:t>7</a:t>
            </a:fld>
            <a:endParaRPr lang="en-US" dirty="0"/>
          </a:p>
        </p:txBody>
      </p:sp>
    </p:spTree>
    <p:extLst>
      <p:ext uri="{BB962C8B-B14F-4D97-AF65-F5344CB8AC3E}">
        <p14:creationId xmlns:p14="http://schemas.microsoft.com/office/powerpoint/2010/main" val="349264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75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ln w="9525"/>
        </p:spPr>
        <p:txBody>
          <a:bodyPr/>
          <a:lstStyle/>
          <a:p>
            <a:r>
              <a:rPr lang="en-GB" dirty="0">
                <a:latin typeface="+mn-lt"/>
              </a:rPr>
              <a:t>Criteria of excellence: material indices</a:t>
            </a:r>
          </a:p>
        </p:txBody>
      </p:sp>
      <p:sp>
        <p:nvSpPr>
          <p:cNvPr id="19" name="Text Box 3">
            <a:extLst>
              <a:ext uri="{FF2B5EF4-FFF2-40B4-BE49-F238E27FC236}">
                <a16:creationId xmlns:a16="http://schemas.microsoft.com/office/drawing/2014/main" id="{98460EFA-C78F-4315-986B-ADF058C47785}"/>
              </a:ext>
            </a:extLst>
          </p:cNvPr>
          <p:cNvSpPr txBox="1">
            <a:spLocks noChangeArrowheads="1"/>
          </p:cNvSpPr>
          <p:nvPr/>
        </p:nvSpPr>
        <p:spPr bwMode="auto">
          <a:xfrm>
            <a:off x="1523794" y="1340954"/>
            <a:ext cx="7920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50000"/>
              </a:spcBef>
              <a:buClr>
                <a:schemeClr val="accent1"/>
              </a:buClr>
              <a:buSzPct val="115000"/>
              <a:buFont typeface="Wingdings" panose="05000000000000000000" pitchFamily="2" charset="2"/>
              <a:buChar char="§"/>
            </a:pPr>
            <a:r>
              <a:rPr lang="en-US" b="0" dirty="0">
                <a:latin typeface="+mn-lt"/>
              </a:rPr>
              <a:t> </a:t>
            </a:r>
            <a:r>
              <a:rPr lang="en-US" dirty="0">
                <a:latin typeface="+mn-lt"/>
              </a:rPr>
              <a:t>Material index </a:t>
            </a:r>
            <a:r>
              <a:rPr lang="en-US" b="0" dirty="0">
                <a:latin typeface="+mn-lt"/>
              </a:rPr>
              <a:t>=</a:t>
            </a:r>
            <a:r>
              <a:rPr lang="en-US" dirty="0">
                <a:latin typeface="+mn-lt"/>
              </a:rPr>
              <a:t> </a:t>
            </a:r>
            <a:r>
              <a:rPr lang="en-US" b="0" dirty="0">
                <a:latin typeface="+mn-lt"/>
              </a:rPr>
              <a:t>combination of material properties</a:t>
            </a:r>
            <a:r>
              <a:rPr lang="en-US" dirty="0">
                <a:latin typeface="+mn-lt"/>
              </a:rPr>
              <a:t> </a:t>
            </a:r>
            <a:r>
              <a:rPr lang="en-US" b="0" dirty="0">
                <a:latin typeface="+mn-lt"/>
              </a:rPr>
              <a:t>that limit</a:t>
            </a:r>
            <a:r>
              <a:rPr lang="en-US" dirty="0">
                <a:latin typeface="+mn-lt"/>
              </a:rPr>
              <a:t> </a:t>
            </a:r>
            <a:r>
              <a:rPr lang="en-US" b="0" dirty="0">
                <a:latin typeface="+mn-lt"/>
              </a:rPr>
              <a:t>performance</a:t>
            </a:r>
          </a:p>
        </p:txBody>
      </p:sp>
      <p:grpSp>
        <p:nvGrpSpPr>
          <p:cNvPr id="20" name="Group 9">
            <a:extLst>
              <a:ext uri="{FF2B5EF4-FFF2-40B4-BE49-F238E27FC236}">
                <a16:creationId xmlns:a16="http://schemas.microsoft.com/office/drawing/2014/main" id="{9802FAF7-FD28-4CB9-8206-EEA0BBD946E8}"/>
              </a:ext>
            </a:extLst>
          </p:cNvPr>
          <p:cNvGrpSpPr>
            <a:grpSpLocks/>
          </p:cNvGrpSpPr>
          <p:nvPr/>
        </p:nvGrpSpPr>
        <p:grpSpPr bwMode="auto">
          <a:xfrm>
            <a:off x="2808081" y="2309329"/>
            <a:ext cx="6135688" cy="3762375"/>
            <a:chOff x="1228" y="1568"/>
            <a:chExt cx="3865" cy="2370"/>
          </a:xfrm>
        </p:grpSpPr>
        <p:graphicFrame>
          <p:nvGraphicFramePr>
            <p:cNvPr id="21" name="Object 10">
              <a:extLst>
                <a:ext uri="{FF2B5EF4-FFF2-40B4-BE49-F238E27FC236}">
                  <a16:creationId xmlns:a16="http://schemas.microsoft.com/office/drawing/2014/main" id="{5827E8E0-8477-4468-BBB4-D9E6D4A96AC4}"/>
                </a:ext>
              </a:extLst>
            </p:cNvPr>
            <p:cNvGraphicFramePr>
              <a:graphicFrameLocks noChangeAspect="1"/>
            </p:cNvGraphicFramePr>
            <p:nvPr/>
          </p:nvGraphicFramePr>
          <p:xfrm>
            <a:off x="3304" y="2297"/>
            <a:ext cx="235" cy="160"/>
          </p:xfrm>
          <a:graphic>
            <a:graphicData uri="http://schemas.openxmlformats.org/presentationml/2006/ole">
              <mc:AlternateContent xmlns:mc="http://schemas.openxmlformats.org/markup-compatibility/2006">
                <mc:Choice xmlns:v="urn:schemas-microsoft-com:vml" Requires="v">
                  <p:oleObj name="Equation" r:id="rId3" imgW="355292" imgH="253780" progId="Equation.3">
                    <p:embed/>
                  </p:oleObj>
                </mc:Choice>
                <mc:Fallback>
                  <p:oleObj name="Equation" r:id="rId3" imgW="355292" imgH="253780" progId="Equation.3">
                    <p:embed/>
                    <p:pic>
                      <p:nvPicPr>
                        <p:cNvPr id="21" name="Object 10">
                          <a:extLst>
                            <a:ext uri="{FF2B5EF4-FFF2-40B4-BE49-F238E27FC236}">
                              <a16:creationId xmlns:a16="http://schemas.microsoft.com/office/drawing/2014/main" id="{5827E8E0-8477-4468-BBB4-D9E6D4A96A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4" y="2297"/>
                          <a:ext cx="235" cy="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 name="Object 11">
              <a:extLst>
                <a:ext uri="{FF2B5EF4-FFF2-40B4-BE49-F238E27FC236}">
                  <a16:creationId xmlns:a16="http://schemas.microsoft.com/office/drawing/2014/main" id="{1618F5F1-90A8-43B0-86B2-74CF60A43E36}"/>
                </a:ext>
              </a:extLst>
            </p:cNvPr>
            <p:cNvGraphicFramePr>
              <a:graphicFrameLocks noChangeAspect="1"/>
            </p:cNvGraphicFramePr>
            <p:nvPr/>
          </p:nvGraphicFramePr>
          <p:xfrm>
            <a:off x="4166" y="2269"/>
            <a:ext cx="319" cy="184"/>
          </p:xfrm>
          <a:graphic>
            <a:graphicData uri="http://schemas.openxmlformats.org/presentationml/2006/ole">
              <mc:AlternateContent xmlns:mc="http://schemas.openxmlformats.org/markup-compatibility/2006">
                <mc:Choice xmlns:v="urn:schemas-microsoft-com:vml" Requires="v">
                  <p:oleObj name="Equation" r:id="rId5" imgW="482391" imgH="291973" progId="Equation.3">
                    <p:embed/>
                  </p:oleObj>
                </mc:Choice>
                <mc:Fallback>
                  <p:oleObj name="Equation" r:id="rId5" imgW="482391" imgH="291973" progId="Equation.3">
                    <p:embed/>
                    <p:pic>
                      <p:nvPicPr>
                        <p:cNvPr id="22" name="Object 11">
                          <a:extLst>
                            <a:ext uri="{FF2B5EF4-FFF2-40B4-BE49-F238E27FC236}">
                              <a16:creationId xmlns:a16="http://schemas.microsoft.com/office/drawing/2014/main" id="{1618F5F1-90A8-43B0-86B2-74CF60A43E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6" y="2269"/>
                          <a:ext cx="319" cy="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12">
              <a:extLst>
                <a:ext uri="{FF2B5EF4-FFF2-40B4-BE49-F238E27FC236}">
                  <a16:creationId xmlns:a16="http://schemas.microsoft.com/office/drawing/2014/main" id="{7AD3EEFD-D99F-4B5C-B12A-AB5903342307}"/>
                </a:ext>
              </a:extLst>
            </p:cNvPr>
            <p:cNvGraphicFramePr>
              <a:graphicFrameLocks noChangeAspect="1"/>
            </p:cNvGraphicFramePr>
            <p:nvPr/>
          </p:nvGraphicFramePr>
          <p:xfrm>
            <a:off x="3284" y="2862"/>
            <a:ext cx="394" cy="184"/>
          </p:xfrm>
          <a:graphic>
            <a:graphicData uri="http://schemas.openxmlformats.org/presentationml/2006/ole">
              <mc:AlternateContent xmlns:mc="http://schemas.openxmlformats.org/markup-compatibility/2006">
                <mc:Choice xmlns:v="urn:schemas-microsoft-com:vml" Requires="v">
                  <p:oleObj name="Equation" r:id="rId7" imgW="596900" imgH="292100" progId="Equation.3">
                    <p:embed/>
                  </p:oleObj>
                </mc:Choice>
                <mc:Fallback>
                  <p:oleObj name="Equation" r:id="rId7" imgW="596900" imgH="292100" progId="Equation.3">
                    <p:embed/>
                    <p:pic>
                      <p:nvPicPr>
                        <p:cNvPr id="23" name="Object 12">
                          <a:extLst>
                            <a:ext uri="{FF2B5EF4-FFF2-40B4-BE49-F238E27FC236}">
                              <a16:creationId xmlns:a16="http://schemas.microsoft.com/office/drawing/2014/main" id="{7AD3EEFD-D99F-4B5C-B12A-AB59033423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84" y="2862"/>
                          <a:ext cx="394" cy="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 name="Object 13">
              <a:extLst>
                <a:ext uri="{FF2B5EF4-FFF2-40B4-BE49-F238E27FC236}">
                  <a16:creationId xmlns:a16="http://schemas.microsoft.com/office/drawing/2014/main" id="{0567E6D7-D397-497E-A0FC-A5CBA21627D4}"/>
                </a:ext>
              </a:extLst>
            </p:cNvPr>
            <p:cNvGraphicFramePr>
              <a:graphicFrameLocks noChangeAspect="1"/>
            </p:cNvGraphicFramePr>
            <p:nvPr/>
          </p:nvGraphicFramePr>
          <p:xfrm>
            <a:off x="4136" y="2850"/>
            <a:ext cx="413" cy="240"/>
          </p:xfrm>
          <a:graphic>
            <a:graphicData uri="http://schemas.openxmlformats.org/presentationml/2006/ole">
              <mc:AlternateContent xmlns:mc="http://schemas.openxmlformats.org/markup-compatibility/2006">
                <mc:Choice xmlns:v="urn:schemas-microsoft-com:vml" Requires="v">
                  <p:oleObj name="Equation" r:id="rId9" imgW="622030" imgH="380835" progId="Equation.3">
                    <p:embed/>
                  </p:oleObj>
                </mc:Choice>
                <mc:Fallback>
                  <p:oleObj name="Equation" r:id="rId9" imgW="622030" imgH="380835" progId="Equation.3">
                    <p:embed/>
                    <p:pic>
                      <p:nvPicPr>
                        <p:cNvPr id="24" name="Object 13">
                          <a:extLst>
                            <a:ext uri="{FF2B5EF4-FFF2-40B4-BE49-F238E27FC236}">
                              <a16:creationId xmlns:a16="http://schemas.microsoft.com/office/drawing/2014/main" id="{0567E6D7-D397-497E-A0FC-A5CBA21627D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36" y="2850"/>
                          <a:ext cx="41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 name="Line 14">
              <a:extLst>
                <a:ext uri="{FF2B5EF4-FFF2-40B4-BE49-F238E27FC236}">
                  <a16:creationId xmlns:a16="http://schemas.microsoft.com/office/drawing/2014/main" id="{876B7C18-436C-4239-8ED5-D2E67252F5A5}"/>
                </a:ext>
              </a:extLst>
            </p:cNvPr>
            <p:cNvSpPr>
              <a:spLocks noChangeShapeType="1"/>
            </p:cNvSpPr>
            <p:nvPr/>
          </p:nvSpPr>
          <p:spPr bwMode="auto">
            <a:xfrm>
              <a:off x="1248" y="2041"/>
              <a:ext cx="3648" cy="0"/>
            </a:xfrm>
            <a:prstGeom prst="line">
              <a:avLst/>
            </a:prstGeom>
            <a:noFill/>
            <a:ln w="9525">
              <a:solidFill>
                <a:schemeClr val="accent4"/>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26" name="Line 15">
              <a:extLst>
                <a:ext uri="{FF2B5EF4-FFF2-40B4-BE49-F238E27FC236}">
                  <a16:creationId xmlns:a16="http://schemas.microsoft.com/office/drawing/2014/main" id="{4A5C9EBA-BE31-4BD2-A058-A0BD313CF013}"/>
                </a:ext>
              </a:extLst>
            </p:cNvPr>
            <p:cNvSpPr>
              <a:spLocks noChangeShapeType="1"/>
            </p:cNvSpPr>
            <p:nvPr/>
          </p:nvSpPr>
          <p:spPr bwMode="auto">
            <a:xfrm>
              <a:off x="3044" y="1568"/>
              <a:ext cx="0" cy="2364"/>
            </a:xfrm>
            <a:prstGeom prst="line">
              <a:avLst/>
            </a:prstGeom>
            <a:noFill/>
            <a:ln w="9525">
              <a:solidFill>
                <a:schemeClr val="accent4"/>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27" name="Line 16">
              <a:extLst>
                <a:ext uri="{FF2B5EF4-FFF2-40B4-BE49-F238E27FC236}">
                  <a16:creationId xmlns:a16="http://schemas.microsoft.com/office/drawing/2014/main" id="{90A84609-B1F2-44B9-A0C2-0882E318520F}"/>
                </a:ext>
              </a:extLst>
            </p:cNvPr>
            <p:cNvSpPr>
              <a:spLocks noChangeShapeType="1"/>
            </p:cNvSpPr>
            <p:nvPr/>
          </p:nvSpPr>
          <p:spPr bwMode="auto">
            <a:xfrm>
              <a:off x="3927" y="1840"/>
              <a:ext cx="0" cy="2076"/>
            </a:xfrm>
            <a:prstGeom prst="line">
              <a:avLst/>
            </a:prstGeom>
            <a:noFill/>
            <a:ln w="9525">
              <a:solidFill>
                <a:schemeClr val="accent4"/>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28" name="Text Box 17">
              <a:extLst>
                <a:ext uri="{FF2B5EF4-FFF2-40B4-BE49-F238E27FC236}">
                  <a16:creationId xmlns:a16="http://schemas.microsoft.com/office/drawing/2014/main" id="{22B6E5BC-7AFF-4749-84D4-7294A89986FC}"/>
                </a:ext>
              </a:extLst>
            </p:cNvPr>
            <p:cNvSpPr txBox="1">
              <a:spLocks noChangeArrowheads="1"/>
            </p:cNvSpPr>
            <p:nvPr/>
          </p:nvSpPr>
          <p:spPr bwMode="auto">
            <a:xfrm>
              <a:off x="2051" y="1798"/>
              <a:ext cx="3042" cy="2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50000"/>
                </a:spcBef>
              </a:pPr>
              <a:r>
                <a:rPr lang="en-GB" b="0" dirty="0">
                  <a:latin typeface="+mn-lt"/>
                </a:rPr>
                <a:t>                                    Stiffness       Strength</a:t>
              </a:r>
            </a:p>
          </p:txBody>
        </p:sp>
        <p:sp>
          <p:nvSpPr>
            <p:cNvPr id="29" name="Text Box 18">
              <a:extLst>
                <a:ext uri="{FF2B5EF4-FFF2-40B4-BE49-F238E27FC236}">
                  <a16:creationId xmlns:a16="http://schemas.microsoft.com/office/drawing/2014/main" id="{448D5CE9-2C54-4476-A804-B0BEDA3BA5E6}"/>
                </a:ext>
              </a:extLst>
            </p:cNvPr>
            <p:cNvSpPr txBox="1">
              <a:spLocks noChangeArrowheads="1"/>
            </p:cNvSpPr>
            <p:nvPr/>
          </p:nvSpPr>
          <p:spPr bwMode="auto">
            <a:xfrm>
              <a:off x="3461" y="1599"/>
              <a:ext cx="795" cy="2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dirty="0">
                  <a:solidFill>
                    <a:schemeClr val="accent1"/>
                  </a:solidFill>
                  <a:latin typeface="+mn-lt"/>
                </a:rPr>
                <a:t>Constraints</a:t>
              </a:r>
            </a:p>
          </p:txBody>
        </p:sp>
        <p:graphicFrame>
          <p:nvGraphicFramePr>
            <p:cNvPr id="30" name="Object 19">
              <a:extLst>
                <a:ext uri="{FF2B5EF4-FFF2-40B4-BE49-F238E27FC236}">
                  <a16:creationId xmlns:a16="http://schemas.microsoft.com/office/drawing/2014/main" id="{4139DA5C-28B2-44C2-A9E1-D378FD12C2F6}"/>
                </a:ext>
              </a:extLst>
            </p:cNvPr>
            <p:cNvGraphicFramePr>
              <a:graphicFrameLocks noChangeAspect="1"/>
            </p:cNvGraphicFramePr>
            <p:nvPr/>
          </p:nvGraphicFramePr>
          <p:xfrm>
            <a:off x="3258" y="3462"/>
            <a:ext cx="394" cy="184"/>
          </p:xfrm>
          <a:graphic>
            <a:graphicData uri="http://schemas.openxmlformats.org/presentationml/2006/ole">
              <mc:AlternateContent xmlns:mc="http://schemas.openxmlformats.org/markup-compatibility/2006">
                <mc:Choice xmlns:v="urn:schemas-microsoft-com:vml" Requires="v">
                  <p:oleObj name="Equation" r:id="rId11" imgW="596900" imgH="292100" progId="Equation.3">
                    <p:embed/>
                  </p:oleObj>
                </mc:Choice>
                <mc:Fallback>
                  <p:oleObj name="Equation" r:id="rId11" imgW="596900" imgH="292100" progId="Equation.3">
                    <p:embed/>
                    <p:pic>
                      <p:nvPicPr>
                        <p:cNvPr id="30" name="Object 19">
                          <a:extLst>
                            <a:ext uri="{FF2B5EF4-FFF2-40B4-BE49-F238E27FC236}">
                              <a16:creationId xmlns:a16="http://schemas.microsoft.com/office/drawing/2014/main" id="{4139DA5C-28B2-44C2-A9E1-D378FD12C2F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58" y="3462"/>
                          <a:ext cx="394" cy="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 name="Object 20">
              <a:extLst>
                <a:ext uri="{FF2B5EF4-FFF2-40B4-BE49-F238E27FC236}">
                  <a16:creationId xmlns:a16="http://schemas.microsoft.com/office/drawing/2014/main" id="{E7D3806E-01FB-46BB-A729-25CC5ABEFE97}"/>
                </a:ext>
              </a:extLst>
            </p:cNvPr>
            <p:cNvGraphicFramePr>
              <a:graphicFrameLocks noChangeAspect="1"/>
            </p:cNvGraphicFramePr>
            <p:nvPr/>
          </p:nvGraphicFramePr>
          <p:xfrm>
            <a:off x="4123" y="3458"/>
            <a:ext cx="405" cy="240"/>
          </p:xfrm>
          <a:graphic>
            <a:graphicData uri="http://schemas.openxmlformats.org/presentationml/2006/ole">
              <mc:AlternateContent xmlns:mc="http://schemas.openxmlformats.org/markup-compatibility/2006">
                <mc:Choice xmlns:v="urn:schemas-microsoft-com:vml" Requires="v">
                  <p:oleObj name="Equation" r:id="rId13" imgW="609336" imgH="380835" progId="Equation.3">
                    <p:embed/>
                  </p:oleObj>
                </mc:Choice>
                <mc:Fallback>
                  <p:oleObj name="Equation" r:id="rId13" imgW="609336" imgH="380835" progId="Equation.3">
                    <p:embed/>
                    <p:pic>
                      <p:nvPicPr>
                        <p:cNvPr id="31" name="Object 20">
                          <a:extLst>
                            <a:ext uri="{FF2B5EF4-FFF2-40B4-BE49-F238E27FC236}">
                              <a16:creationId xmlns:a16="http://schemas.microsoft.com/office/drawing/2014/main" id="{E7D3806E-01FB-46BB-A729-25CC5ABEFE9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23" y="3458"/>
                          <a:ext cx="405"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 name="Text Box 21">
              <a:extLst>
                <a:ext uri="{FF2B5EF4-FFF2-40B4-BE49-F238E27FC236}">
                  <a16:creationId xmlns:a16="http://schemas.microsoft.com/office/drawing/2014/main" id="{E34A08E8-ECE8-4C26-89F3-FDD2F8914CB3}"/>
                </a:ext>
              </a:extLst>
            </p:cNvPr>
            <p:cNvSpPr txBox="1">
              <a:spLocks noChangeArrowheads="1"/>
            </p:cNvSpPr>
            <p:nvPr/>
          </p:nvSpPr>
          <p:spPr bwMode="auto">
            <a:xfrm>
              <a:off x="1654" y="1628"/>
              <a:ext cx="1217" cy="40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r>
                <a:rPr lang="en-GB" dirty="0">
                  <a:solidFill>
                    <a:schemeClr val="accent1"/>
                  </a:solidFill>
                  <a:latin typeface="+mn-lt"/>
                </a:rPr>
                <a:t>    Objective</a:t>
              </a:r>
            </a:p>
            <a:p>
              <a:pPr>
                <a:spcBef>
                  <a:spcPct val="0"/>
                </a:spcBef>
                <a:spcAft>
                  <a:spcPct val="0"/>
                </a:spcAft>
                <a:buClrTx/>
                <a:buSzTx/>
                <a:buFontTx/>
                <a:buNone/>
              </a:pPr>
              <a:r>
                <a:rPr lang="en-GB" b="0" dirty="0">
                  <a:latin typeface="+mn-lt"/>
                </a:rPr>
                <a:t>minimise </a:t>
              </a:r>
              <a:r>
                <a:rPr lang="en-GB" dirty="0">
                  <a:latin typeface="+mn-lt"/>
                </a:rPr>
                <a:t>mass</a:t>
              </a:r>
            </a:p>
          </p:txBody>
        </p:sp>
        <p:pic>
          <p:nvPicPr>
            <p:cNvPr id="33" name="Picture 22">
              <a:extLst>
                <a:ext uri="{FF2B5EF4-FFF2-40B4-BE49-F238E27FC236}">
                  <a16:creationId xmlns:a16="http://schemas.microsoft.com/office/drawing/2014/main" id="{7905B751-B7D8-4548-8AE0-BA8FAF72B80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12" y="2091"/>
              <a:ext cx="1452" cy="172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4" name="Rectangle 23">
              <a:extLst>
                <a:ext uri="{FF2B5EF4-FFF2-40B4-BE49-F238E27FC236}">
                  <a16:creationId xmlns:a16="http://schemas.microsoft.com/office/drawing/2014/main" id="{5238E60D-2177-443C-8C40-03307F2B6391}"/>
                </a:ext>
              </a:extLst>
            </p:cNvPr>
            <p:cNvSpPr>
              <a:spLocks noChangeArrowheads="1"/>
            </p:cNvSpPr>
            <p:nvPr/>
          </p:nvSpPr>
          <p:spPr bwMode="auto">
            <a:xfrm>
              <a:off x="1228" y="1576"/>
              <a:ext cx="3632" cy="2362"/>
            </a:xfrm>
            <a:prstGeom prst="rect">
              <a:avLst/>
            </a:prstGeom>
            <a:noFill/>
            <a:ln w="28575">
              <a:solidFill>
                <a:schemeClr val="accent4"/>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grpSp>
      <p:sp>
        <p:nvSpPr>
          <p:cNvPr id="2" name="Slide Number Placeholder 1">
            <a:extLst>
              <a:ext uri="{FF2B5EF4-FFF2-40B4-BE49-F238E27FC236}">
                <a16:creationId xmlns:a16="http://schemas.microsoft.com/office/drawing/2014/main" id="{E8602AC8-FFD3-4218-BEEC-F4CECCE4D6C3}"/>
              </a:ext>
            </a:extLst>
          </p:cNvPr>
          <p:cNvSpPr>
            <a:spLocks noGrp="1"/>
          </p:cNvSpPr>
          <p:nvPr>
            <p:ph type="sldNum" sz="quarter" idx="11"/>
          </p:nvPr>
        </p:nvSpPr>
        <p:spPr/>
        <p:txBody>
          <a:bodyPr/>
          <a:lstStyle/>
          <a:p>
            <a:fld id="{F0D23093-2AB0-F74C-B865-1A12A15B650E}" type="slidenum">
              <a:rPr lang="en-US" smtClean="0"/>
              <a:pPr/>
              <a:t>8</a:t>
            </a:fld>
            <a:endParaRPr lang="en-US" dirty="0"/>
          </a:p>
        </p:txBody>
      </p:sp>
    </p:spTree>
    <p:extLst>
      <p:ext uri="{BB962C8B-B14F-4D97-AF65-F5344CB8AC3E}">
        <p14:creationId xmlns:p14="http://schemas.microsoft.com/office/powerpoint/2010/main" val="2871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ln w="9525"/>
        </p:spPr>
        <p:txBody>
          <a:bodyPr/>
          <a:lstStyle/>
          <a:p>
            <a:r>
              <a:rPr lang="en-GB" dirty="0">
                <a:latin typeface="+mn-lt"/>
              </a:rPr>
              <a:t>Hybrid materials</a:t>
            </a:r>
            <a:endParaRPr lang="en-US" dirty="0">
              <a:latin typeface="+mn-lt"/>
            </a:endParaRPr>
          </a:p>
        </p:txBody>
      </p:sp>
      <p:sp>
        <p:nvSpPr>
          <p:cNvPr id="178180" name="Text Box 4"/>
          <p:cNvSpPr txBox="1">
            <a:spLocks noChangeArrowheads="1"/>
          </p:cNvSpPr>
          <p:nvPr/>
        </p:nvSpPr>
        <p:spPr bwMode="auto">
          <a:xfrm>
            <a:off x="8714826" y="2439969"/>
            <a:ext cx="2031710"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US" dirty="0">
                <a:latin typeface="+mn-lt"/>
              </a:rPr>
              <a:t>Design variables:</a:t>
            </a:r>
          </a:p>
          <a:p>
            <a:pPr>
              <a:buClr>
                <a:schemeClr val="accent1"/>
              </a:buClr>
              <a:buSzPct val="105000"/>
              <a:buFont typeface="Wingdings" panose="05000000000000000000" pitchFamily="2" charset="2"/>
              <a:buChar char="§"/>
            </a:pPr>
            <a:r>
              <a:rPr lang="en-US" dirty="0">
                <a:latin typeface="+mn-lt"/>
              </a:rPr>
              <a:t>  </a:t>
            </a:r>
            <a:r>
              <a:rPr lang="en-US" sz="1600" dirty="0">
                <a:latin typeface="+mn-lt"/>
              </a:rPr>
              <a:t>Choice of materials</a:t>
            </a:r>
          </a:p>
          <a:p>
            <a:pPr>
              <a:buClr>
                <a:schemeClr val="accent1"/>
              </a:buClr>
              <a:buSzPct val="105000"/>
              <a:buFont typeface="Wingdings" panose="05000000000000000000" pitchFamily="2" charset="2"/>
              <a:buChar char="§"/>
            </a:pPr>
            <a:r>
              <a:rPr lang="en-US" sz="1600" b="0" dirty="0">
                <a:latin typeface="+mn-lt"/>
              </a:rPr>
              <a:t>  </a:t>
            </a:r>
            <a:r>
              <a:rPr lang="en-US" sz="1600" dirty="0">
                <a:latin typeface="+mn-lt"/>
              </a:rPr>
              <a:t>Volume fractions</a:t>
            </a:r>
            <a:endParaRPr lang="en-US" sz="1600" b="0" dirty="0">
              <a:latin typeface="+mn-lt"/>
            </a:endParaRPr>
          </a:p>
          <a:p>
            <a:pPr>
              <a:buClr>
                <a:schemeClr val="accent1"/>
              </a:buClr>
              <a:buSzPct val="105000"/>
              <a:buFont typeface="Wingdings" panose="05000000000000000000" pitchFamily="2" charset="2"/>
              <a:buChar char="§"/>
            </a:pPr>
            <a:r>
              <a:rPr lang="en-US" sz="1600" dirty="0">
                <a:latin typeface="+mn-lt"/>
              </a:rPr>
              <a:t>  Configuration</a:t>
            </a:r>
            <a:endParaRPr lang="en-US" sz="1600" b="0" dirty="0">
              <a:latin typeface="+mn-lt"/>
            </a:endParaRPr>
          </a:p>
          <a:p>
            <a:pPr>
              <a:buClr>
                <a:schemeClr val="accent1"/>
              </a:buClr>
              <a:buSzPct val="105000"/>
              <a:buFont typeface="Wingdings" panose="05000000000000000000" pitchFamily="2" charset="2"/>
              <a:buChar char="§"/>
            </a:pPr>
            <a:r>
              <a:rPr lang="en-US" sz="1600" dirty="0">
                <a:latin typeface="+mn-lt"/>
              </a:rPr>
              <a:t>  Connectivity</a:t>
            </a:r>
          </a:p>
          <a:p>
            <a:pPr>
              <a:buClr>
                <a:schemeClr val="accent1"/>
              </a:buClr>
              <a:buSzPct val="105000"/>
              <a:buFont typeface="Wingdings" panose="05000000000000000000" pitchFamily="2" charset="2"/>
              <a:buChar char="§"/>
            </a:pPr>
            <a:r>
              <a:rPr lang="en-US" sz="1600" dirty="0">
                <a:latin typeface="+mn-lt"/>
              </a:rPr>
              <a:t>  Scale</a:t>
            </a:r>
          </a:p>
          <a:p>
            <a:endParaRPr lang="en-GB" dirty="0">
              <a:latin typeface="+mn-lt"/>
            </a:endParaRPr>
          </a:p>
        </p:txBody>
      </p:sp>
      <p:grpSp>
        <p:nvGrpSpPr>
          <p:cNvPr id="38" name="Group 2">
            <a:extLst>
              <a:ext uri="{FF2B5EF4-FFF2-40B4-BE49-F238E27FC236}">
                <a16:creationId xmlns:a16="http://schemas.microsoft.com/office/drawing/2014/main" id="{8F5469C8-DEDE-474C-9AE9-2F7965E8AC7B}"/>
              </a:ext>
            </a:extLst>
          </p:cNvPr>
          <p:cNvGrpSpPr>
            <a:grpSpLocks/>
          </p:cNvGrpSpPr>
          <p:nvPr/>
        </p:nvGrpSpPr>
        <p:grpSpPr bwMode="auto">
          <a:xfrm>
            <a:off x="838200" y="1752600"/>
            <a:ext cx="3128612" cy="3589065"/>
            <a:chOff x="1031900" y="998646"/>
            <a:chExt cx="3437539" cy="3942665"/>
          </a:xfrm>
        </p:grpSpPr>
        <p:sp>
          <p:nvSpPr>
            <p:cNvPr id="43" name="Text Box 1043">
              <a:extLst>
                <a:ext uri="{FF2B5EF4-FFF2-40B4-BE49-F238E27FC236}">
                  <a16:creationId xmlns:a16="http://schemas.microsoft.com/office/drawing/2014/main" id="{E5747ECA-8BE0-4E57-A148-445E5DFA081D}"/>
                </a:ext>
              </a:extLst>
            </p:cNvPr>
            <p:cNvSpPr txBox="1">
              <a:spLocks noChangeArrowheads="1"/>
            </p:cNvSpPr>
            <p:nvPr/>
          </p:nvSpPr>
          <p:spPr bwMode="auto">
            <a:xfrm>
              <a:off x="2146300" y="1303854"/>
              <a:ext cx="2111785" cy="40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10000"/>
                </a:spcBef>
                <a:spcAft>
                  <a:spcPct val="10000"/>
                </a:spcAft>
              </a:pPr>
              <a:r>
                <a:rPr lang="en-GB" dirty="0">
                  <a:solidFill>
                    <a:schemeClr val="accent4"/>
                  </a:solidFill>
                  <a:latin typeface="+mn-lt"/>
                </a:rPr>
                <a:t>Cellular structures</a:t>
              </a:r>
            </a:p>
          </p:txBody>
        </p:sp>
        <p:sp>
          <p:nvSpPr>
            <p:cNvPr id="44" name="Text Box 1052">
              <a:extLst>
                <a:ext uri="{FF2B5EF4-FFF2-40B4-BE49-F238E27FC236}">
                  <a16:creationId xmlns:a16="http://schemas.microsoft.com/office/drawing/2014/main" id="{5F3BC89E-22E1-45DA-B74D-0B9EB73A36D8}"/>
                </a:ext>
              </a:extLst>
            </p:cNvPr>
            <p:cNvSpPr txBox="1">
              <a:spLocks noChangeArrowheads="1"/>
            </p:cNvSpPr>
            <p:nvPr/>
          </p:nvSpPr>
          <p:spPr bwMode="auto">
            <a:xfrm>
              <a:off x="2146300" y="3298772"/>
              <a:ext cx="2323139" cy="40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pPr>
              <a:r>
                <a:rPr lang="en-GB" dirty="0">
                  <a:solidFill>
                    <a:schemeClr val="accent4"/>
                  </a:solidFill>
                  <a:latin typeface="+mn-lt"/>
                </a:rPr>
                <a:t>Sandwich structures</a:t>
              </a:r>
            </a:p>
          </p:txBody>
        </p:sp>
        <p:sp>
          <p:nvSpPr>
            <p:cNvPr id="45" name="Text Box 1057">
              <a:extLst>
                <a:ext uri="{FF2B5EF4-FFF2-40B4-BE49-F238E27FC236}">
                  <a16:creationId xmlns:a16="http://schemas.microsoft.com/office/drawing/2014/main" id="{C368C9D8-D4E2-4864-9437-23A08BC30167}"/>
                </a:ext>
              </a:extLst>
            </p:cNvPr>
            <p:cNvSpPr txBox="1">
              <a:spLocks noChangeArrowheads="1"/>
            </p:cNvSpPr>
            <p:nvPr/>
          </p:nvSpPr>
          <p:spPr bwMode="auto">
            <a:xfrm>
              <a:off x="2146300" y="2301313"/>
              <a:ext cx="1423896" cy="40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5000"/>
                </a:spcBef>
                <a:spcAft>
                  <a:spcPct val="5000"/>
                </a:spcAft>
              </a:pPr>
              <a:r>
                <a:rPr lang="en-GB" dirty="0">
                  <a:solidFill>
                    <a:schemeClr val="accent4"/>
                  </a:solidFill>
                  <a:latin typeface="+mn-lt"/>
                </a:rPr>
                <a:t>Composites</a:t>
              </a:r>
            </a:p>
          </p:txBody>
        </p:sp>
        <p:grpSp>
          <p:nvGrpSpPr>
            <p:cNvPr id="46" name="Group 1">
              <a:extLst>
                <a:ext uri="{FF2B5EF4-FFF2-40B4-BE49-F238E27FC236}">
                  <a16:creationId xmlns:a16="http://schemas.microsoft.com/office/drawing/2014/main" id="{0B2CA3AC-7C8D-40EF-8E7F-2A8B3E62DAE4}"/>
                </a:ext>
              </a:extLst>
            </p:cNvPr>
            <p:cNvGrpSpPr>
              <a:grpSpLocks/>
            </p:cNvGrpSpPr>
            <p:nvPr/>
          </p:nvGrpSpPr>
          <p:grpSpPr bwMode="auto">
            <a:xfrm>
              <a:off x="1031900" y="998646"/>
              <a:ext cx="981420" cy="3942665"/>
              <a:chOff x="1031900" y="998646"/>
              <a:chExt cx="981420" cy="3942665"/>
            </a:xfrm>
          </p:grpSpPr>
          <p:sp>
            <p:nvSpPr>
              <p:cNvPr id="48" name="Rectangle 1038">
                <a:extLst>
                  <a:ext uri="{FF2B5EF4-FFF2-40B4-BE49-F238E27FC236}">
                    <a16:creationId xmlns:a16="http://schemas.microsoft.com/office/drawing/2014/main" id="{D51685EF-0915-4014-AFA7-A13D6667E0EB}"/>
                  </a:ext>
                </a:extLst>
              </p:cNvPr>
              <p:cNvSpPr>
                <a:spLocks noChangeArrowheads="1"/>
              </p:cNvSpPr>
              <p:nvPr/>
            </p:nvSpPr>
            <p:spPr bwMode="auto">
              <a:xfrm>
                <a:off x="1231900" y="1092541"/>
                <a:ext cx="202972" cy="40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solidFill>
                    <a:schemeClr val="accent4"/>
                  </a:solidFill>
                  <a:latin typeface="+mn-lt"/>
                </a:endParaRPr>
              </a:p>
            </p:txBody>
          </p:sp>
          <p:sp>
            <p:nvSpPr>
              <p:cNvPr id="49" name="AutoShape 1044">
                <a:extLst>
                  <a:ext uri="{FF2B5EF4-FFF2-40B4-BE49-F238E27FC236}">
                    <a16:creationId xmlns:a16="http://schemas.microsoft.com/office/drawing/2014/main" id="{BE8CCE2F-1BE7-419E-959D-ADAE60729ABD}"/>
                  </a:ext>
                </a:extLst>
              </p:cNvPr>
              <p:cNvSpPr>
                <a:spLocks noChangeArrowheads="1"/>
              </p:cNvSpPr>
              <p:nvPr/>
            </p:nvSpPr>
            <p:spPr bwMode="auto">
              <a:xfrm>
                <a:off x="1117601" y="1268844"/>
                <a:ext cx="218675" cy="421414"/>
              </a:xfrm>
              <a:prstGeom prst="roundRect">
                <a:avLst>
                  <a:gd name="adj" fmla="val 13653"/>
                </a:avLst>
              </a:prstGeom>
              <a:noFill/>
              <a:ln w="28575">
                <a:solidFill>
                  <a:srgbClr val="3366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solidFill>
                    <a:schemeClr val="accent4"/>
                  </a:solidFill>
                  <a:latin typeface="+mn-lt"/>
                </a:endParaRPr>
              </a:p>
            </p:txBody>
          </p:sp>
          <p:pic>
            <p:nvPicPr>
              <p:cNvPr id="50" name="Picture 1042">
                <a:extLst>
                  <a:ext uri="{FF2B5EF4-FFF2-40B4-BE49-F238E27FC236}">
                    <a16:creationId xmlns:a16="http://schemas.microsoft.com/office/drawing/2014/main" id="{818D487E-7827-4255-9E7A-B005865563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614" y="998646"/>
                <a:ext cx="917576"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1051">
                <a:extLst>
                  <a:ext uri="{FF2B5EF4-FFF2-40B4-BE49-F238E27FC236}">
                    <a16:creationId xmlns:a16="http://schemas.microsoft.com/office/drawing/2014/main" id="{084817DA-CB3E-49F3-A9CC-2F9F680D30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938" y="3005404"/>
                <a:ext cx="9350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1056">
                <a:extLst>
                  <a:ext uri="{FF2B5EF4-FFF2-40B4-BE49-F238E27FC236}">
                    <a16:creationId xmlns:a16="http://schemas.microsoft.com/office/drawing/2014/main" id="{EB4318A0-2DF9-408F-BA20-63D20254C7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1407" y="2039833"/>
                <a:ext cx="877888"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
                <a:extLst>
                  <a:ext uri="{FF2B5EF4-FFF2-40B4-BE49-F238E27FC236}">
                    <a16:creationId xmlns:a16="http://schemas.microsoft.com/office/drawing/2014/main" id="{33A827AF-FF30-4F33-9CEF-8934782A7E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1900" y="4019371"/>
                <a:ext cx="981420" cy="921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AutoShape 1053">
                <a:extLst>
                  <a:ext uri="{FF2B5EF4-FFF2-40B4-BE49-F238E27FC236}">
                    <a16:creationId xmlns:a16="http://schemas.microsoft.com/office/drawing/2014/main" id="{9A5D82BB-4120-4150-8DCE-F156C3DB9C75}"/>
                  </a:ext>
                </a:extLst>
              </p:cNvPr>
              <p:cNvSpPr>
                <a:spLocks noChangeArrowheads="1"/>
              </p:cNvSpPr>
              <p:nvPr/>
            </p:nvSpPr>
            <p:spPr bwMode="auto">
              <a:xfrm>
                <a:off x="1104900" y="2002568"/>
                <a:ext cx="827507" cy="896074"/>
              </a:xfrm>
              <a:prstGeom prst="roundRect">
                <a:avLst>
                  <a:gd name="adj" fmla="val 13653"/>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solidFill>
                    <a:schemeClr val="accent4"/>
                  </a:solidFill>
                  <a:latin typeface="+mn-lt"/>
                </a:endParaRPr>
              </a:p>
              <a:p>
                <a:endParaRPr lang="en-GB" dirty="0">
                  <a:solidFill>
                    <a:schemeClr val="accent4"/>
                  </a:solidFill>
                  <a:latin typeface="+mn-lt"/>
                </a:endParaRPr>
              </a:p>
            </p:txBody>
          </p:sp>
          <p:sp>
            <p:nvSpPr>
              <p:cNvPr id="55" name="AutoShape 1058">
                <a:extLst>
                  <a:ext uri="{FF2B5EF4-FFF2-40B4-BE49-F238E27FC236}">
                    <a16:creationId xmlns:a16="http://schemas.microsoft.com/office/drawing/2014/main" id="{2311E57A-ED25-43B8-84D1-7D03200F9364}"/>
                  </a:ext>
                </a:extLst>
              </p:cNvPr>
              <p:cNvSpPr>
                <a:spLocks noChangeArrowheads="1"/>
              </p:cNvSpPr>
              <p:nvPr/>
            </p:nvSpPr>
            <p:spPr bwMode="auto">
              <a:xfrm>
                <a:off x="1104900" y="3008780"/>
                <a:ext cx="827507" cy="896074"/>
              </a:xfrm>
              <a:prstGeom prst="roundRect">
                <a:avLst>
                  <a:gd name="adj" fmla="val 13653"/>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solidFill>
                    <a:schemeClr val="accent4"/>
                  </a:solidFill>
                  <a:latin typeface="+mn-lt"/>
                </a:endParaRPr>
              </a:p>
              <a:p>
                <a:endParaRPr lang="en-GB" dirty="0">
                  <a:solidFill>
                    <a:schemeClr val="accent4"/>
                  </a:solidFill>
                  <a:latin typeface="+mn-lt"/>
                </a:endParaRPr>
              </a:p>
            </p:txBody>
          </p:sp>
          <p:sp>
            <p:nvSpPr>
              <p:cNvPr id="56" name="AutoShape 1063">
                <a:extLst>
                  <a:ext uri="{FF2B5EF4-FFF2-40B4-BE49-F238E27FC236}">
                    <a16:creationId xmlns:a16="http://schemas.microsoft.com/office/drawing/2014/main" id="{73ECD216-67BE-4E45-AC7B-592327068265}"/>
                  </a:ext>
                </a:extLst>
              </p:cNvPr>
              <p:cNvSpPr>
                <a:spLocks noChangeArrowheads="1"/>
              </p:cNvSpPr>
              <p:nvPr/>
            </p:nvSpPr>
            <p:spPr bwMode="auto">
              <a:xfrm>
                <a:off x="1089937" y="1015406"/>
                <a:ext cx="842471" cy="896074"/>
              </a:xfrm>
              <a:prstGeom prst="roundRect">
                <a:avLst>
                  <a:gd name="adj" fmla="val 13653"/>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dirty="0">
                    <a:solidFill>
                      <a:schemeClr val="accent4"/>
                    </a:solidFill>
                    <a:latin typeface="+mn-lt"/>
                  </a:rPr>
                  <a:t> </a:t>
                </a:r>
              </a:p>
              <a:p>
                <a:endParaRPr lang="en-GB" dirty="0">
                  <a:solidFill>
                    <a:schemeClr val="accent4"/>
                  </a:solidFill>
                  <a:latin typeface="+mn-lt"/>
                </a:endParaRPr>
              </a:p>
            </p:txBody>
          </p:sp>
          <p:sp>
            <p:nvSpPr>
              <p:cNvPr id="57" name="AutoShape 1058">
                <a:extLst>
                  <a:ext uri="{FF2B5EF4-FFF2-40B4-BE49-F238E27FC236}">
                    <a16:creationId xmlns:a16="http://schemas.microsoft.com/office/drawing/2014/main" id="{695D52A3-247B-4275-B6D4-B5590F7FFB8D}"/>
                  </a:ext>
                </a:extLst>
              </p:cNvPr>
              <p:cNvSpPr>
                <a:spLocks noChangeArrowheads="1"/>
              </p:cNvSpPr>
              <p:nvPr/>
            </p:nvSpPr>
            <p:spPr bwMode="auto">
              <a:xfrm>
                <a:off x="1104900" y="4014989"/>
                <a:ext cx="827507" cy="896074"/>
              </a:xfrm>
              <a:prstGeom prst="roundRect">
                <a:avLst>
                  <a:gd name="adj" fmla="val 13653"/>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solidFill>
                    <a:schemeClr val="accent4"/>
                  </a:solidFill>
                  <a:latin typeface="+mn-lt"/>
                </a:endParaRPr>
              </a:p>
              <a:p>
                <a:endParaRPr lang="en-GB" dirty="0">
                  <a:solidFill>
                    <a:schemeClr val="accent4"/>
                  </a:solidFill>
                  <a:latin typeface="+mn-lt"/>
                </a:endParaRPr>
              </a:p>
            </p:txBody>
          </p:sp>
        </p:grpSp>
        <p:sp>
          <p:nvSpPr>
            <p:cNvPr id="47" name="Text Box 1052">
              <a:extLst>
                <a:ext uri="{FF2B5EF4-FFF2-40B4-BE49-F238E27FC236}">
                  <a16:creationId xmlns:a16="http://schemas.microsoft.com/office/drawing/2014/main" id="{885DBF21-5393-4E19-9B0A-DD17BB8F81E4}"/>
                </a:ext>
              </a:extLst>
            </p:cNvPr>
            <p:cNvSpPr txBox="1">
              <a:spLocks noChangeArrowheads="1"/>
            </p:cNvSpPr>
            <p:nvPr/>
          </p:nvSpPr>
          <p:spPr bwMode="auto">
            <a:xfrm>
              <a:off x="2146300" y="4295675"/>
              <a:ext cx="1462291" cy="40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pPr>
              <a:r>
                <a:rPr lang="en-GB" dirty="0">
                  <a:solidFill>
                    <a:schemeClr val="accent4"/>
                  </a:solidFill>
                  <a:latin typeface="+mn-lt"/>
                </a:rPr>
                <a:t>Multi-layers</a:t>
              </a:r>
            </a:p>
          </p:txBody>
        </p:sp>
      </p:grpSp>
      <p:pic>
        <p:nvPicPr>
          <p:cNvPr id="4" name="Picture 3">
            <a:extLst>
              <a:ext uri="{FF2B5EF4-FFF2-40B4-BE49-F238E27FC236}">
                <a16:creationId xmlns:a16="http://schemas.microsoft.com/office/drawing/2014/main" id="{EAE859A6-4612-440F-AB64-F058AC6EB6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54814" y="1179571"/>
            <a:ext cx="4572009" cy="4498857"/>
          </a:xfrm>
          <a:prstGeom prst="rect">
            <a:avLst/>
          </a:prstGeom>
        </p:spPr>
      </p:pic>
      <p:sp>
        <p:nvSpPr>
          <p:cNvPr id="2" name="Slide Number Placeholder 1">
            <a:extLst>
              <a:ext uri="{FF2B5EF4-FFF2-40B4-BE49-F238E27FC236}">
                <a16:creationId xmlns:a16="http://schemas.microsoft.com/office/drawing/2014/main" id="{43BE7871-FD00-4FCF-9FC8-8D4B69DD7114}"/>
              </a:ext>
            </a:extLst>
          </p:cNvPr>
          <p:cNvSpPr>
            <a:spLocks noGrp="1"/>
          </p:cNvSpPr>
          <p:nvPr>
            <p:ph type="sldNum" sz="quarter" idx="11"/>
          </p:nvPr>
        </p:nvSpPr>
        <p:spPr/>
        <p:txBody>
          <a:bodyPr/>
          <a:lstStyle/>
          <a:p>
            <a:fld id="{F0D23093-2AB0-F74C-B865-1A12A15B650E}" type="slidenum">
              <a:rPr lang="en-US" smtClean="0">
                <a:latin typeface="+mn-lt"/>
              </a:rPr>
              <a:pPr/>
              <a:t>9</a:t>
            </a:fld>
            <a:endParaRPr lang="en-US" dirty="0">
              <a:latin typeface="+mn-lt"/>
            </a:endParaRPr>
          </a:p>
        </p:txBody>
      </p:sp>
    </p:spTree>
    <p:extLst>
      <p:ext uri="{BB962C8B-B14F-4D97-AF65-F5344CB8AC3E}">
        <p14:creationId xmlns:p14="http://schemas.microsoft.com/office/powerpoint/2010/main" val="398152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8180"/>
                                        </p:tgtEl>
                                        <p:attrNameLst>
                                          <p:attrName>style.visibility</p:attrName>
                                        </p:attrNameLst>
                                      </p:cBhvr>
                                      <p:to>
                                        <p:strVal val="visible"/>
                                      </p:to>
                                    </p:set>
                                    <p:animEffect transition="in" filter="wipe(up)">
                                      <p:cBhvr>
                                        <p:cTn id="7" dur="500"/>
                                        <p:tgtEl>
                                          <p:spTgt spid="178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0" grpId="0"/>
    </p:bldLst>
  </p:timing>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CA2E55D1-E75E-42A9-B5BE-2EBF54A1B007}" vid="{3CA74CE9-968C-4C38-BCBF-D52F0D1A7B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C16F4617E70E42BF979136613A924D" ma:contentTypeVersion="14" ma:contentTypeDescription="Create a new document." ma:contentTypeScope="" ma:versionID="38f09061d0bec6a644cfacabd20569a8">
  <xsd:schema xmlns:xsd="http://www.w3.org/2001/XMLSchema" xmlns:xs="http://www.w3.org/2001/XMLSchema" xmlns:p="http://schemas.microsoft.com/office/2006/metadata/properties" xmlns:ns1="http://schemas.microsoft.com/sharepoint/v3" xmlns:ns2="45d63596-94bc-482e-bb03-76c9c5a9ca38" xmlns:ns3="d79530da-eb58-45a1-b44d-5d0396db0f15" targetNamespace="http://schemas.microsoft.com/office/2006/metadata/properties" ma:root="true" ma:fieldsID="5b296e881f3641694bd3da58069fc3ca" ns1:_="" ns2:_="" ns3:_="">
    <xsd:import namespace="http://schemas.microsoft.com/sharepoint/v3"/>
    <xsd:import namespace="45d63596-94bc-482e-bb03-76c9c5a9ca38"/>
    <xsd:import namespace="d79530da-eb58-45a1-b44d-5d0396db0f1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1:_ip_UnifiedCompliancePolicyProperties" minOccurs="0"/>
                <xsd:element ref="ns1:_ip_UnifiedCompliancePolicyUIActio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d63596-94bc-482e-bb03-76c9c5a9ca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77fdc98-976f-47ef-a042-6a241b1a97ab"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9530da-eb58-45a1-b44d-5d0396db0f15"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b90055e-509c-4426-9086-45bb502b5030}" ma:internalName="TaxCatchAll" ma:showField="CatchAllData" ma:web="d79530da-eb58-45a1-b44d-5d0396db0f1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d79530da-eb58-45a1-b44d-5d0396db0f15" xsi:nil="true"/>
    <lcf76f155ced4ddcb4097134ff3c332f xmlns="45d63596-94bc-482e-bb03-76c9c5a9ca3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F5FE876-BBFA-4E5E-8653-4E4CAC43203B}">
  <ds:schemaRefs>
    <ds:schemaRef ds:uri="http://schemas.microsoft.com/sharepoint/v3/contenttype/forms"/>
  </ds:schemaRefs>
</ds:datastoreItem>
</file>

<file path=customXml/itemProps2.xml><?xml version="1.0" encoding="utf-8"?>
<ds:datastoreItem xmlns:ds="http://schemas.openxmlformats.org/officeDocument/2006/customXml" ds:itemID="{FF821698-4CEF-4966-A151-AFE5836718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5d63596-94bc-482e-bb03-76c9c5a9ca38"/>
    <ds:schemaRef ds:uri="d79530da-eb58-45a1-b44d-5d0396db0f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54582C-3F01-4F8D-9460-F0A670A527E2}">
  <ds:schemaRefs>
    <ds:schemaRef ds:uri="http://schemas.microsoft.com/office/2006/documentManagement/types"/>
    <ds:schemaRef ds:uri="ef833346-f83e-40f5-a0e1-5788cb232001"/>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 ds:uri="7f20fa63-e241-4761-94ba-32b364e68bb9"/>
    <ds:schemaRef ds:uri="http://schemas.microsoft.com/office/2006/metadata/properties"/>
    <ds:schemaRef ds:uri="http://purl.org/dc/dcmitype/"/>
    <ds:schemaRef ds:uri="4486bbf1-55fc-49d2-af7e-ec287a4789b3"/>
    <ds:schemaRef ds:uri="http://schemas.microsoft.com/sharepoint/v3"/>
    <ds:schemaRef ds:uri="d79530da-eb58-45a1-b44d-5d0396db0f15"/>
    <ds:schemaRef ds:uri="45d63596-94bc-482e-bb03-76c9c5a9ca38"/>
  </ds:schemaRefs>
</ds:datastoreItem>
</file>

<file path=docMetadata/LabelInfo.xml><?xml version="1.0" encoding="utf-8"?>
<clbl:labelList xmlns:clbl="http://schemas.microsoft.com/office/2020/mipLabelMetadata">
  <clbl:label id="{34c6ce67-15b8-4eff-80e9-52da8be89706}" enabled="0" method="" siteId="{34c6ce67-15b8-4eff-80e9-52da8be89706}" removed="1"/>
</clbl:labelList>
</file>

<file path=docProps/app.xml><?xml version="1.0" encoding="utf-8"?>
<Properties xmlns="http://schemas.openxmlformats.org/officeDocument/2006/extended-properties" xmlns:vt="http://schemas.openxmlformats.org/officeDocument/2006/docPropsVTypes">
  <Template>AER EduPack Template-PPT 4</Template>
  <TotalTime>159</TotalTime>
  <Words>2936</Words>
  <Application>Microsoft Office PowerPoint</Application>
  <PresentationFormat>Widescreen</PresentationFormat>
  <Paragraphs>384</Paragraphs>
  <Slides>24</Slides>
  <Notes>23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Ansys - Slide Master</vt:lpstr>
      <vt:lpstr>PowerPoint Presentation</vt:lpstr>
      <vt:lpstr>Learning objectives for this lecture unit</vt:lpstr>
      <vt:lpstr>Outline of lecture unit </vt:lpstr>
      <vt:lpstr>Advanced systems use hybrid materials</vt:lpstr>
      <vt:lpstr>Accelerating new material development</vt:lpstr>
      <vt:lpstr>Modulus and density</vt:lpstr>
      <vt:lpstr>Strength - Density</vt:lpstr>
      <vt:lpstr>Criteria of excellence: material indices</vt:lpstr>
      <vt:lpstr>Hybrid materials</vt:lpstr>
      <vt:lpstr>Configuration: Foam – property models</vt:lpstr>
      <vt:lpstr>Configuration: Sandwich panel – property models</vt:lpstr>
      <vt:lpstr>Structure of a hybrid synthesizer</vt:lpstr>
      <vt:lpstr>The Synthesizer tool and its models</vt:lpstr>
      <vt:lpstr>Exploring metal foams - inputs</vt:lpstr>
      <vt:lpstr>Aluminum SiC composite foams</vt:lpstr>
      <vt:lpstr>Sandwich panels - inputs</vt:lpstr>
      <vt:lpstr>Stiff sandwich panels</vt:lpstr>
      <vt:lpstr>Synthesizer model for part cost</vt:lpstr>
      <vt:lpstr>Part cost comparison: Door panel</vt:lpstr>
      <vt:lpstr>Enter your own models</vt:lpstr>
      <vt:lpstr>Outline of a model in code (C#)</vt:lpstr>
      <vt:lpstr>Summary</vt:lpstr>
      <vt:lpstr>Lecture unit series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Soma Chakrabarti</dc:creator>
  <cp:lastModifiedBy>Kaitlin Tyler</cp:lastModifiedBy>
  <cp:revision>6</cp:revision>
  <dcterms:created xsi:type="dcterms:W3CDTF">2021-07-09T16:01:54Z</dcterms:created>
  <dcterms:modified xsi:type="dcterms:W3CDTF">2024-02-05T17:17:04Z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0x01010059C16F4617E70E42BF979136613A924D</vt:lpwstr>
  </property>
  <property fmtid="{D5CDD505-2E9C-101B-9397-08002B2CF9AE}" pid="3" name="MediaServiceImageTags">
    <vt:lpwstr/>
  </property>
</Properties>
</file>