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sldIdLst>
    <p:sldId id="256"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85"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AF26CE-786E-42D2-94BC-2D3EFA0F5375}" v="7" dt="2024-01-09T20:55:47.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45" autoAdjust="0"/>
  </p:normalViewPr>
  <p:slideViewPr>
    <p:cSldViewPr snapToGrid="0">
      <p:cViewPr varScale="1">
        <p:scale>
          <a:sx n="69" d="100"/>
          <a:sy n="69" d="100"/>
        </p:scale>
        <p:origin x="120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Ansys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GB" sz="1200" b="1" i="1"/>
              <a:t>Minimizing cost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a:t>Here the selection is for the beam with the lowest </a:t>
            </a:r>
            <a:r>
              <a:rPr lang="en-GB" sz="1200" b="1">
                <a:solidFill>
                  <a:srgbClr val="CC0000"/>
                </a:solidFill>
              </a:rPr>
              <a:t>price</a:t>
            </a:r>
            <a:r>
              <a:rPr lang="en-GB" sz="1200"/>
              <a:t> that meets all the constraints. The price per unit length is plotted by multiplying the price per unit weight by the mass per unit length, using the Advanced facility in the axis-choice dialog box (it is described in full in Lecture Unit 2).</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a:p>
        </p:txBody>
      </p:sp>
    </p:spTree>
    <p:extLst>
      <p:ext uri="{BB962C8B-B14F-4D97-AF65-F5344CB8AC3E}">
        <p14:creationId xmlns:p14="http://schemas.microsoft.com/office/powerpoint/2010/main" val="61113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GB" sz="1200" b="1" i="1"/>
              <a:t>Minimizing embodied energy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a:t>Here the selection is for the beam with lowest </a:t>
            </a:r>
            <a:r>
              <a:rPr lang="en-GB" sz="1200" b="1">
                <a:solidFill>
                  <a:srgbClr val="CC0000"/>
                </a:solidFill>
              </a:rPr>
              <a:t>embodied energy</a:t>
            </a:r>
            <a:r>
              <a:rPr lang="en-GB" sz="1200"/>
              <a:t> that meets all the constraints, following a procedure like that in the previous frame. Not surprisingly, solid wood sections are the optimum choice.</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a:p>
        </p:txBody>
      </p:sp>
    </p:spTree>
    <p:extLst>
      <p:ext uri="{BB962C8B-B14F-4D97-AF65-F5344CB8AC3E}">
        <p14:creationId xmlns:p14="http://schemas.microsoft.com/office/powerpoint/2010/main" val="79988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There is an alternative way to find the optimize by any one the three objectives. It is to plot the objective as a bar chart, as shown here for embodied energy per unit length. Each </a:t>
            </a:r>
            <a:r>
              <a:rPr lang="en-GB" sz="1200" err="1"/>
              <a:t>colored</a:t>
            </a:r>
            <a:r>
              <a:rPr lang="en-GB" sz="1200"/>
              <a:t> bar describes a section that meets all of the constraints – those that fail have been hidden using the </a:t>
            </a:r>
            <a:r>
              <a:rPr lang="en-GB" sz="1200" i="1"/>
              <a:t>Hide-failed materials</a:t>
            </a:r>
            <a:r>
              <a:rPr lang="en-GB" sz="1200"/>
              <a:t> tool. The optimum choice is then the subset that lie lowest on this chart.</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a:p>
        </p:txBody>
      </p:sp>
    </p:spTree>
    <p:extLst>
      <p:ext uri="{BB962C8B-B14F-4D97-AF65-F5344CB8AC3E}">
        <p14:creationId xmlns:p14="http://schemas.microsoft.com/office/powerpoint/2010/main" val="225656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Times New Roman" panose="02020603050405020304" pitchFamily="18" charset="0"/>
              </a:rPr>
              <a:t>A summary of the main points</a:t>
            </a:r>
            <a:endParaRPr lang="en-GB" sz="1200"/>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a:p>
        </p:txBody>
      </p:sp>
    </p:spTree>
    <p:extLst>
      <p:ext uri="{BB962C8B-B14F-4D97-AF65-F5344CB8AC3E}">
        <p14:creationId xmlns:p14="http://schemas.microsoft.com/office/powerpoint/2010/main" val="325421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solidFill>
                  <a:srgbClr val="CC0000"/>
                </a:solidFill>
              </a:rPr>
              <a:t>Learning Objectives</a:t>
            </a:r>
          </a:p>
          <a:p>
            <a:endParaRPr lang="en-US" sz="1200"/>
          </a:p>
          <a:p>
            <a:r>
              <a:rPr lang="en-US" sz="1200"/>
              <a:t>These Intended Learning Outcomes are based on a taxonomy of </a:t>
            </a:r>
            <a:r>
              <a:rPr lang="en-US" sz="1200" i="1"/>
              <a:t>knowledge and understanding</a:t>
            </a:r>
            <a:r>
              <a:rPr lang="en-US" sz="1200"/>
              <a:t> as the basis, </a:t>
            </a:r>
            <a:r>
              <a:rPr lang="en-US" sz="1200" i="1"/>
              <a:t>skills and abilities</a:t>
            </a:r>
            <a:r>
              <a:rPr lang="en-US" sz="1200"/>
              <a:t> as necessary for the practical use of knowledge and understanding, followed by acquired </a:t>
            </a:r>
            <a:r>
              <a:rPr lang="en-US" sz="1200" i="1"/>
              <a:t>values and attitudes</a:t>
            </a:r>
            <a:r>
              <a:rPr lang="en-US" sz="1200"/>
              <a:t> enabling assessments and responsible use of these abilities.</a:t>
            </a:r>
          </a:p>
          <a:p>
            <a:endParaRPr lang="en-US" sz="1200"/>
          </a:p>
          <a:p>
            <a:r>
              <a:rPr lang="en-US" sz="1200"/>
              <a:t>Combined with a suitable assessment, they should be helpful in the context of accreditations or for the CDIO Syllabus.</a:t>
            </a:r>
          </a:p>
          <a:p>
            <a:endParaRPr lang="en-US" sz="1200"/>
          </a:p>
          <a:p>
            <a:r>
              <a:rPr lang="en-US" sz="1200"/>
              <a:t>The Texts listed are from books authored or co-authored by Mike Ashby but other texts are also referred to in the Science Notes.</a:t>
            </a:r>
            <a:endParaRPr lang="en-GB" sz="120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44405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charset="0"/>
                <a:cs typeface="Arial" charset="0"/>
              </a:rPr>
              <a:t>This is the outline of the Unit.</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a:p>
        </p:txBody>
      </p:sp>
    </p:spTree>
    <p:extLst>
      <p:ext uri="{BB962C8B-B14F-4D97-AF65-F5344CB8AC3E}">
        <p14:creationId xmlns:p14="http://schemas.microsoft.com/office/powerpoint/2010/main" val="175159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cs typeface="Times New Roman" panose="02020603050405020304" pitchFamily="18" charset="0"/>
              </a:rPr>
              <a:t>Structural sections</a:t>
            </a:r>
          </a:p>
          <a:p>
            <a:endParaRPr lang="en-US" sz="1200">
              <a:cs typeface="Times New Roman" panose="02020603050405020304" pitchFamily="18" charset="0"/>
            </a:endParaRPr>
          </a:p>
          <a:p>
            <a:r>
              <a:rPr lang="en-US" sz="1200">
                <a:cs typeface="Times New Roman" panose="02020603050405020304" pitchFamily="18" charset="0"/>
              </a:rPr>
              <a:t>When components carry bending, torsion or compressive loads, both the </a:t>
            </a:r>
            <a:r>
              <a:rPr lang="en-US" sz="1200" b="1">
                <a:solidFill>
                  <a:srgbClr val="C70F44"/>
                </a:solidFill>
                <a:cs typeface="Times New Roman" panose="02020603050405020304" pitchFamily="18" charset="0"/>
              </a:rPr>
              <a:t>area of the cross-section</a:t>
            </a:r>
            <a:r>
              <a:rPr lang="en-US" sz="1200">
                <a:cs typeface="Times New Roman" panose="02020603050405020304" pitchFamily="18" charset="0"/>
              </a:rPr>
              <a:t> and its </a:t>
            </a:r>
            <a:r>
              <a:rPr lang="en-US" sz="1200" b="1">
                <a:solidFill>
                  <a:srgbClr val="C70F44"/>
                </a:solidFill>
                <a:cs typeface="Times New Roman" panose="02020603050405020304" pitchFamily="18" charset="0"/>
              </a:rPr>
              <a:t>shape</a:t>
            </a:r>
            <a:r>
              <a:rPr lang="en-GB" sz="1200">
                <a:cs typeface="Times New Roman" panose="02020603050405020304" pitchFamily="18" charset="0"/>
              </a:rPr>
              <a:t> </a:t>
            </a:r>
            <a:r>
              <a:rPr lang="en-US" sz="1200">
                <a:cs typeface="Times New Roman" panose="02020603050405020304" pitchFamily="18" charset="0"/>
              </a:rPr>
              <a:t>are important. By </a:t>
            </a:r>
            <a:r>
              <a:rPr lang="en-US" sz="1200" i="1">
                <a:cs typeface="Times New Roman" panose="02020603050405020304" pitchFamily="18" charset="0"/>
              </a:rPr>
              <a:t>shape </a:t>
            </a:r>
            <a:r>
              <a:rPr lang="en-US" sz="1200">
                <a:cs typeface="Times New Roman" panose="02020603050405020304" pitchFamily="18" charset="0"/>
              </a:rPr>
              <a:t>we mean that the cross-section is formed to a tube, I-section or</a:t>
            </a:r>
            <a:r>
              <a:rPr lang="en-GB" sz="1200">
                <a:cs typeface="Times New Roman" panose="02020603050405020304" pitchFamily="18" charset="0"/>
              </a:rPr>
              <a:t> </a:t>
            </a:r>
            <a:r>
              <a:rPr lang="en-US" sz="1200">
                <a:cs typeface="Times New Roman" panose="02020603050405020304" pitchFamily="18" charset="0"/>
              </a:rPr>
              <a:t>the like. </a:t>
            </a:r>
            <a:r>
              <a:rPr lang="en-US" sz="1200" i="1">
                <a:cs typeface="Times New Roman" panose="02020603050405020304" pitchFamily="18" charset="0"/>
              </a:rPr>
              <a:t>Efficient shapes </a:t>
            </a:r>
            <a:r>
              <a:rPr lang="en-US" sz="1200">
                <a:cs typeface="Times New Roman" panose="02020603050405020304" pitchFamily="18" charset="0"/>
              </a:rPr>
              <a:t>use the least material to achieve a given stiffness or strength – they have high values of the second moment of area, I, section modulus, Z, and other moments.</a:t>
            </a:r>
            <a:r>
              <a:rPr lang="en-GB" sz="1200">
                <a:cs typeface="Times New Roman" panose="02020603050405020304" pitchFamily="18" charset="0"/>
              </a:rPr>
              <a:t> </a:t>
            </a:r>
            <a:r>
              <a:rPr lang="en-US" sz="1200">
                <a:cs typeface="Times New Roman" panose="02020603050405020304" pitchFamily="18" charset="0"/>
              </a:rPr>
              <a:t>It might seem that the way forward is to first choose the shape, then form the material</a:t>
            </a:r>
            <a:r>
              <a:rPr lang="en-GB" sz="1200">
                <a:cs typeface="Times New Roman" panose="02020603050405020304" pitchFamily="18" charset="0"/>
              </a:rPr>
              <a:t> </a:t>
            </a:r>
            <a:r>
              <a:rPr lang="en-US" sz="1200">
                <a:cs typeface="Times New Roman" panose="02020603050405020304" pitchFamily="18" charset="0"/>
              </a:rPr>
              <a:t>into that shape. But some materials are routinely made into efficient shapes and some are not, either because of manufacturing difficulties or because they buckle too easily. So material and shape are coupled, requiring a method of choosing them</a:t>
            </a:r>
            <a:r>
              <a:rPr lang="en-GB" sz="1200">
                <a:cs typeface="Times New Roman" panose="02020603050405020304" pitchFamily="18" charset="0"/>
              </a:rPr>
              <a:t> </a:t>
            </a:r>
            <a:r>
              <a:rPr lang="en-US" sz="1200">
                <a:cs typeface="Times New Roman" panose="02020603050405020304" pitchFamily="18" charset="0"/>
              </a:rPr>
              <a:t>together.</a:t>
            </a:r>
            <a:endParaRPr lang="en-GB" sz="120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a:p>
        </p:txBody>
      </p:sp>
    </p:spTree>
    <p:extLst>
      <p:ext uri="{BB962C8B-B14F-4D97-AF65-F5344CB8AC3E}">
        <p14:creationId xmlns:p14="http://schemas.microsoft.com/office/powerpoint/2010/main" val="79826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cs typeface="Times New Roman" panose="02020603050405020304" pitchFamily="18" charset="0"/>
              </a:rPr>
              <a:t>Structural sections</a:t>
            </a:r>
          </a:p>
          <a:p>
            <a:endParaRPr lang="en-US" sz="1200">
              <a:cs typeface="Times New Roman" panose="02020603050405020304" pitchFamily="18" charset="0"/>
            </a:endParaRPr>
          </a:p>
          <a:p>
            <a:r>
              <a:rPr lang="en-US" sz="1200">
                <a:cs typeface="Times New Roman" panose="02020603050405020304" pitchFamily="18" charset="0"/>
              </a:rPr>
              <a:t>Standard sections are widely available in </a:t>
            </a:r>
            <a:r>
              <a:rPr lang="en-US" sz="1200" b="1">
                <a:solidFill>
                  <a:srgbClr val="C70F44"/>
                </a:solidFill>
                <a:cs typeface="Times New Roman" panose="02020603050405020304" pitchFamily="18" charset="0"/>
              </a:rPr>
              <a:t>structural steel, extruded aluminum alloy,</a:t>
            </a:r>
            <a:r>
              <a:rPr lang="en-GB" sz="1200">
                <a:cs typeface="Times New Roman" panose="02020603050405020304" pitchFamily="18" charset="0"/>
              </a:rPr>
              <a:t> </a:t>
            </a:r>
            <a:r>
              <a:rPr lang="en-US" sz="1200" b="1">
                <a:solidFill>
                  <a:srgbClr val="C70F44"/>
                </a:solidFill>
                <a:cs typeface="Times New Roman" panose="02020603050405020304" pitchFamily="18" charset="0"/>
              </a:rPr>
              <a:t>pultruded GFRP</a:t>
            </a:r>
            <a:r>
              <a:rPr lang="en-US" sz="1200">
                <a:cs typeface="Times New Roman" panose="02020603050405020304" pitchFamily="18" charset="0"/>
              </a:rPr>
              <a:t> and </a:t>
            </a:r>
            <a:r>
              <a:rPr lang="en-US" sz="1200" b="1">
                <a:solidFill>
                  <a:srgbClr val="C70F44"/>
                </a:solidFill>
                <a:cs typeface="Times New Roman" panose="02020603050405020304" pitchFamily="18" charset="0"/>
              </a:rPr>
              <a:t>wood</a:t>
            </a:r>
            <a:r>
              <a:rPr lang="en-US" sz="1200">
                <a:cs typeface="Times New Roman" panose="02020603050405020304" pitchFamily="18" charset="0"/>
              </a:rPr>
              <a:t>. They have the shape shown here – rectangular, box,</a:t>
            </a:r>
            <a:r>
              <a:rPr lang="en-GB" sz="1200">
                <a:cs typeface="Times New Roman" panose="02020603050405020304" pitchFamily="18" charset="0"/>
              </a:rPr>
              <a:t> </a:t>
            </a:r>
            <a:r>
              <a:rPr lang="en-US" sz="1200">
                <a:cs typeface="Times New Roman" panose="02020603050405020304" pitchFamily="18" charset="0"/>
              </a:rPr>
              <a:t>cylinder, tube, I-sections, U-sections and angles. A good way to get a feel for how shape</a:t>
            </a:r>
            <a:r>
              <a:rPr lang="en-GB" sz="1200">
                <a:cs typeface="Times New Roman" panose="02020603050405020304" pitchFamily="18" charset="0"/>
              </a:rPr>
              <a:t> </a:t>
            </a:r>
            <a:r>
              <a:rPr lang="en-US" sz="1200">
                <a:cs typeface="Times New Roman" panose="02020603050405020304" pitchFamily="18" charset="0"/>
              </a:rPr>
              <a:t>efficiency is used in practice is to examine these.</a:t>
            </a:r>
            <a:r>
              <a:rPr lang="en-GB" sz="1200">
                <a:cs typeface="Times New Roman" panose="02020603050405020304" pitchFamily="18" charset="0"/>
              </a:rPr>
              <a:t> </a:t>
            </a:r>
            <a:r>
              <a:rPr lang="en-US" sz="1200">
                <a:cs typeface="Times New Roman" panose="02020603050405020304" pitchFamily="18" charset="0"/>
              </a:rPr>
              <a:t>The Granta EduPack structural sections data-table contains 1881 records covering the full range of</a:t>
            </a:r>
            <a:r>
              <a:rPr lang="en-GB" sz="1200">
                <a:cs typeface="Times New Roman" panose="02020603050405020304" pitchFamily="18" charset="0"/>
              </a:rPr>
              <a:t> </a:t>
            </a:r>
            <a:r>
              <a:rPr lang="en-US" sz="1200">
                <a:cs typeface="Times New Roman" panose="02020603050405020304" pitchFamily="18" charset="0"/>
              </a:rPr>
              <a:t>standard sections. The data organization is shown here. The first level – the families –</a:t>
            </a:r>
            <a:r>
              <a:rPr lang="en-GB" sz="1200">
                <a:cs typeface="Times New Roman" panose="02020603050405020304" pitchFamily="18" charset="0"/>
              </a:rPr>
              <a:t> </a:t>
            </a:r>
            <a:r>
              <a:rPr lang="en-US" sz="1200">
                <a:cs typeface="Times New Roman" panose="02020603050405020304" pitchFamily="18" charset="0"/>
              </a:rPr>
              <a:t>refers to shape. The choice of shape, it will be remembered, is dependent on the way the</a:t>
            </a:r>
            <a:r>
              <a:rPr lang="en-GB" sz="1200">
                <a:cs typeface="Times New Roman" panose="02020603050405020304" pitchFamily="18" charset="0"/>
              </a:rPr>
              <a:t> </a:t>
            </a:r>
            <a:r>
              <a:rPr lang="en-US" sz="1200">
                <a:cs typeface="Times New Roman" panose="02020603050405020304" pitchFamily="18" charset="0"/>
              </a:rPr>
              <a:t>section will be loaded: I, L an U-sections are good in bending but poor in torsion; closed</a:t>
            </a:r>
            <a:r>
              <a:rPr lang="en-GB" sz="1200">
                <a:cs typeface="Times New Roman" panose="02020603050405020304" pitchFamily="18" charset="0"/>
              </a:rPr>
              <a:t> </a:t>
            </a:r>
            <a:r>
              <a:rPr lang="en-US" sz="1200">
                <a:cs typeface="Times New Roman" panose="02020603050405020304" pitchFamily="18" charset="0"/>
              </a:rPr>
              <a:t>circular and box sections carry both torsion and bending well. The second level of the</a:t>
            </a:r>
            <a:r>
              <a:rPr lang="en-GB" sz="1200">
                <a:cs typeface="Times New Roman" panose="02020603050405020304" pitchFamily="18" charset="0"/>
              </a:rPr>
              <a:t> </a:t>
            </a:r>
            <a:r>
              <a:rPr lang="en-US" sz="1200">
                <a:cs typeface="Times New Roman" panose="02020603050405020304" pitchFamily="18" charset="0"/>
              </a:rPr>
              <a:t>tree is the material – here we list the three for which standard sections are widely</a:t>
            </a:r>
            <a:r>
              <a:rPr lang="en-GB" sz="1200">
                <a:cs typeface="Times New Roman" panose="02020603050405020304" pitchFamily="18" charset="0"/>
              </a:rPr>
              <a:t> </a:t>
            </a:r>
            <a:r>
              <a:rPr lang="en-US" sz="1200">
                <a:cs typeface="Times New Roman" panose="02020603050405020304" pitchFamily="18" charset="0"/>
              </a:rPr>
              <a:t>available. Each of these comes in many different sizes, and for each size there is a set of</a:t>
            </a:r>
            <a:r>
              <a:rPr lang="en-GB" sz="1200">
                <a:cs typeface="Times New Roman" panose="02020603050405020304" pitchFamily="18" charset="0"/>
              </a:rPr>
              <a:t> </a:t>
            </a:r>
            <a:r>
              <a:rPr lang="en-US" sz="1200">
                <a:cs typeface="Times New Roman" panose="02020603050405020304" pitchFamily="18" charset="0"/>
              </a:rPr>
              <a:t>attributes. The records in the database detail these attributes: material properties,</a:t>
            </a:r>
            <a:r>
              <a:rPr lang="en-GB" sz="1200">
                <a:cs typeface="Times New Roman" panose="02020603050405020304" pitchFamily="18" charset="0"/>
              </a:rPr>
              <a:t> </a:t>
            </a:r>
            <a:r>
              <a:rPr lang="en-US" sz="1200">
                <a:cs typeface="Times New Roman" panose="02020603050405020304" pitchFamily="18" charset="0"/>
              </a:rPr>
              <a:t>dimensions, section properties such as I and Z, and structural properties such as E.I and</a:t>
            </a:r>
            <a:r>
              <a:rPr lang="en-GB" sz="1200">
                <a:cs typeface="Times New Roman" panose="02020603050405020304" pitchFamily="18" charset="0"/>
              </a:rPr>
              <a:t> </a:t>
            </a:r>
            <a:r>
              <a:rPr lang="en-US" sz="1200" err="1">
                <a:cs typeface="Times New Roman" panose="02020603050405020304" pitchFamily="18" charset="0"/>
              </a:rPr>
              <a:t>σ</a:t>
            </a:r>
            <a:r>
              <a:rPr lang="en-US" sz="1200" baseline="-25000" err="1">
                <a:cs typeface="Times New Roman" panose="02020603050405020304" pitchFamily="18" charset="0"/>
              </a:rPr>
              <a:t>y</a:t>
            </a:r>
            <a:r>
              <a:rPr lang="en-US" sz="1200" err="1">
                <a:cs typeface="Times New Roman" panose="02020603050405020304" pitchFamily="18" charset="0"/>
              </a:rPr>
              <a:t>.Z</a:t>
            </a:r>
            <a:r>
              <a:rPr lang="en-US" sz="1200">
                <a:cs typeface="Times New Roman" panose="02020603050405020304" pitchFamily="18" charset="0"/>
              </a:rPr>
              <a:t>.</a:t>
            </a:r>
            <a:r>
              <a:rPr lang="en-GB" sz="1400"/>
              <a:t> </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a:p>
        </p:txBody>
      </p:sp>
    </p:spTree>
    <p:extLst>
      <p:ext uri="{BB962C8B-B14F-4D97-AF65-F5344CB8AC3E}">
        <p14:creationId xmlns:p14="http://schemas.microsoft.com/office/powerpoint/2010/main" val="413682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cs typeface="Times New Roman" panose="02020603050405020304" pitchFamily="18" charset="0"/>
              </a:rPr>
              <a:t>Example</a:t>
            </a:r>
          </a:p>
          <a:p>
            <a:endParaRPr lang="en-US" sz="1200">
              <a:cs typeface="Times New Roman" panose="02020603050405020304" pitchFamily="18" charset="0"/>
            </a:endParaRPr>
          </a:p>
          <a:p>
            <a:r>
              <a:rPr lang="en-US" sz="1200">
                <a:cs typeface="Times New Roman" panose="02020603050405020304" pitchFamily="18" charset="0"/>
              </a:rPr>
              <a:t>This shows part of a typical record – one for a pultruded GFRP tube. The fields are</a:t>
            </a:r>
            <a:r>
              <a:rPr lang="en-GB" sz="1200">
                <a:cs typeface="Times New Roman" panose="02020603050405020304" pitchFamily="18" charset="0"/>
              </a:rPr>
              <a:t> </a:t>
            </a:r>
            <a:r>
              <a:rPr lang="en-US" sz="1200">
                <a:cs typeface="Times New Roman" panose="02020603050405020304" pitchFamily="18" charset="0"/>
              </a:rPr>
              <a:t>defined, the units are listed and values are given. </a:t>
            </a:r>
            <a:r>
              <a:rPr lang="en-GB" sz="1200"/>
              <a:t>The record lists material properties, section dimensions, section properties like I and Z, and structural properties like EI and YZ.</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a:p>
        </p:txBody>
      </p:sp>
    </p:spTree>
    <p:extLst>
      <p:ext uri="{BB962C8B-B14F-4D97-AF65-F5344CB8AC3E}">
        <p14:creationId xmlns:p14="http://schemas.microsoft.com/office/powerpoint/2010/main" val="337686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cs typeface="Times New Roman" panose="02020603050405020304" pitchFamily="18" charset="0"/>
              </a:rPr>
              <a:t>Example</a:t>
            </a:r>
          </a:p>
          <a:p>
            <a:endParaRPr lang="en-US" sz="1200">
              <a:cs typeface="Times New Roman" panose="02020603050405020304" pitchFamily="18" charset="0"/>
            </a:endParaRPr>
          </a:p>
          <a:p>
            <a:r>
              <a:rPr lang="en-US" sz="1200">
                <a:cs typeface="Times New Roman" panose="02020603050405020304" pitchFamily="18" charset="0"/>
              </a:rPr>
              <a:t>The database can be used to find sections that meet a set of constraints, and to select</a:t>
            </a:r>
            <a:r>
              <a:rPr lang="en-GB" sz="1200">
                <a:cs typeface="Times New Roman" panose="02020603050405020304" pitchFamily="18" charset="0"/>
              </a:rPr>
              <a:t> </a:t>
            </a:r>
            <a:r>
              <a:rPr lang="en-US" sz="1200">
                <a:cs typeface="Times New Roman" panose="02020603050405020304" pitchFamily="18" charset="0"/>
              </a:rPr>
              <a:t>from among these the lightest, the cheapest or the one with the lowest embodied energy. A specification is listed here. There are</a:t>
            </a:r>
            <a:r>
              <a:rPr lang="en-GB" sz="1200">
                <a:cs typeface="Times New Roman" panose="02020603050405020304" pitchFamily="18" charset="0"/>
              </a:rPr>
              <a:t> </a:t>
            </a:r>
            <a:r>
              <a:rPr lang="en-US" sz="1200">
                <a:cs typeface="Times New Roman" panose="02020603050405020304" pitchFamily="18" charset="0"/>
              </a:rPr>
              <a:t>constraints on minimum bending stiffness E.I and strength </a:t>
            </a:r>
            <a:r>
              <a:rPr lang="en-US" sz="1200" err="1">
                <a:cs typeface="Times New Roman" panose="02020603050405020304" pitchFamily="18" charset="0"/>
              </a:rPr>
              <a:t>σ</a:t>
            </a:r>
            <a:r>
              <a:rPr lang="en-US" sz="1200" baseline="-25000" err="1">
                <a:cs typeface="Times New Roman" panose="02020603050405020304" pitchFamily="18" charset="0"/>
              </a:rPr>
              <a:t>y</a:t>
            </a:r>
            <a:r>
              <a:rPr lang="en-US" sz="1200" err="1">
                <a:cs typeface="Times New Roman" panose="02020603050405020304" pitchFamily="18" charset="0"/>
              </a:rPr>
              <a:t>.Z</a:t>
            </a:r>
            <a:r>
              <a:rPr lang="en-US" sz="1200">
                <a:cs typeface="Times New Roman" panose="02020603050405020304" pitchFamily="18" charset="0"/>
              </a:rPr>
              <a:t> (called YZ in the database), and on the maximum</a:t>
            </a:r>
            <a:r>
              <a:rPr lang="en-GB" sz="1200">
                <a:cs typeface="Times New Roman" panose="02020603050405020304" pitchFamily="18" charset="0"/>
              </a:rPr>
              <a:t> </a:t>
            </a:r>
            <a:r>
              <a:rPr lang="en-US" sz="1200">
                <a:cs typeface="Times New Roman" panose="02020603050405020304" pitchFamily="18" charset="0"/>
              </a:rPr>
              <a:t>dimensions of the depth and the width. The best approach is to apply all the constraints</a:t>
            </a:r>
            <a:r>
              <a:rPr lang="en-GB" sz="1200">
                <a:cs typeface="Times New Roman" panose="02020603050405020304" pitchFamily="18" charset="0"/>
              </a:rPr>
              <a:t> </a:t>
            </a:r>
            <a:r>
              <a:rPr lang="en-US" sz="1200">
                <a:cs typeface="Times New Roman" panose="02020603050405020304" pitchFamily="18" charset="0"/>
              </a:rPr>
              <a:t>using a limit stage, then, in a graphical stage, apply a selection line that isolates those</a:t>
            </a:r>
            <a:r>
              <a:rPr lang="en-GB" sz="1200">
                <a:cs typeface="Times New Roman" panose="02020603050405020304" pitchFamily="18" charset="0"/>
              </a:rPr>
              <a:t> </a:t>
            </a:r>
            <a:r>
              <a:rPr lang="en-US" sz="1200">
                <a:cs typeface="Times New Roman" panose="02020603050405020304" pitchFamily="18" charset="0"/>
              </a:rPr>
              <a:t>with the lowest mass per unit length or cost per unit length or embodied energy per unit length.</a:t>
            </a:r>
            <a:r>
              <a:rPr lang="en-GB" sz="1400"/>
              <a:t> </a:t>
            </a:r>
          </a:p>
          <a:p>
            <a:endParaRPr lang="en-GB" sz="1400"/>
          </a:p>
          <a:p>
            <a:r>
              <a:rPr lang="en-GB" sz="1400"/>
              <a:t>To access the Structural Subset in the software for graphing, you can use either the Tree Stage function or create a Custom subset within the data selection screen. </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a:p>
        </p:txBody>
      </p:sp>
    </p:spTree>
    <p:extLst>
      <p:ext uri="{BB962C8B-B14F-4D97-AF65-F5344CB8AC3E}">
        <p14:creationId xmlns:p14="http://schemas.microsoft.com/office/powerpoint/2010/main" val="47670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solidFill>
                  <a:srgbClr val="CC0000"/>
                </a:solidFill>
                <a:cs typeface="Times New Roman" panose="02020603050405020304" pitchFamily="18" charset="0"/>
              </a:rPr>
              <a:t>Constraints</a:t>
            </a:r>
          </a:p>
          <a:p>
            <a:endParaRPr lang="en-US" sz="1200" b="1">
              <a:solidFill>
                <a:srgbClr val="CC0000"/>
              </a:solidFill>
              <a:cs typeface="Times New Roman" panose="02020603050405020304" pitchFamily="18" charset="0"/>
            </a:endParaRPr>
          </a:p>
          <a:p>
            <a:r>
              <a:rPr lang="en-US" sz="1200" b="1">
                <a:solidFill>
                  <a:srgbClr val="CC0000"/>
                </a:solidFill>
                <a:cs typeface="Times New Roman" panose="02020603050405020304" pitchFamily="18" charset="0"/>
              </a:rPr>
              <a:t>Constraints</a:t>
            </a:r>
            <a:r>
              <a:rPr lang="en-US" sz="1200">
                <a:cs typeface="Times New Roman" panose="02020603050405020304" pitchFamily="18" charset="0"/>
              </a:rPr>
              <a:t> are most easily applied in a limit stage, illustrated here for the example of</a:t>
            </a:r>
            <a:r>
              <a:rPr lang="en-GB" sz="1200">
                <a:cs typeface="Times New Roman" panose="02020603050405020304" pitchFamily="18" charset="0"/>
              </a:rPr>
              <a:t> </a:t>
            </a:r>
            <a:r>
              <a:rPr lang="en-US" sz="1200">
                <a:cs typeface="Times New Roman" panose="02020603050405020304" pitchFamily="18" charset="0"/>
              </a:rPr>
              <a:t>the last frame.</a:t>
            </a:r>
            <a:r>
              <a:rPr lang="en-GB" sz="1200"/>
              <a:t> </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a:p>
        </p:txBody>
      </p:sp>
    </p:spTree>
    <p:extLst>
      <p:ext uri="{BB962C8B-B14F-4D97-AF65-F5344CB8AC3E}">
        <p14:creationId xmlns:p14="http://schemas.microsoft.com/office/powerpoint/2010/main" val="126523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US" sz="1200" b="1" i="1">
                <a:solidFill>
                  <a:srgbClr val="CC0000"/>
                </a:solidFill>
                <a:cs typeface="Times New Roman" panose="02020603050405020304" pitchFamily="18" charset="0"/>
              </a:rPr>
              <a:t>Minimizing mass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a:solidFill>
                <a:srgbClr val="CC0000"/>
              </a:solidFill>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rgbClr val="CC0000"/>
                </a:solidFill>
                <a:cs typeface="Times New Roman" panose="02020603050405020304" pitchFamily="18" charset="0"/>
              </a:rPr>
              <a:t>Optimization</a:t>
            </a:r>
            <a:r>
              <a:rPr lang="en-US" sz="1200">
                <a:cs typeface="Times New Roman" panose="02020603050405020304" pitchFamily="18" charset="0"/>
              </a:rPr>
              <a:t> requires a graphical stage with mass/length, m/l, on one axis. Here is one way to do it. The</a:t>
            </a:r>
            <a:r>
              <a:rPr lang="en-GB" sz="1200">
                <a:cs typeface="Times New Roman" panose="02020603050405020304" pitchFamily="18" charset="0"/>
              </a:rPr>
              <a:t> </a:t>
            </a:r>
            <a:r>
              <a:rPr lang="en-US" sz="1200">
                <a:cs typeface="Times New Roman" panose="02020603050405020304" pitchFamily="18" charset="0"/>
              </a:rPr>
              <a:t>bending stiffness E.I has been used as the other axis. The limit stage has a </a:t>
            </a:r>
            <a:r>
              <a:rPr lang="en-GB" sz="1200">
                <a:cs typeface="Times New Roman" panose="02020603050405020304" pitchFamily="18" charset="0"/>
              </a:rPr>
              <a:t>minimum </a:t>
            </a:r>
            <a:r>
              <a:rPr lang="en-US" sz="1200">
                <a:cs typeface="Times New Roman" panose="02020603050405020304" pitchFamily="18" charset="0"/>
              </a:rPr>
              <a:t>set at E.I = 100,000 Nm</a:t>
            </a:r>
            <a:r>
              <a:rPr lang="en-US" sz="1200" baseline="30000">
                <a:cs typeface="Times New Roman" panose="02020603050405020304" pitchFamily="18" charset="0"/>
              </a:rPr>
              <a:t>2</a:t>
            </a:r>
            <a:r>
              <a:rPr lang="en-US" sz="1200">
                <a:cs typeface="Times New Roman" panose="02020603050405020304" pitchFamily="18" charset="0"/>
              </a:rPr>
              <a:t>, which is one of the constraints. The “Results” window, shows</a:t>
            </a:r>
            <a:r>
              <a:rPr lang="en-GB" sz="1200">
                <a:cs typeface="Times New Roman" panose="02020603050405020304" pitchFamily="18" charset="0"/>
              </a:rPr>
              <a:t> </a:t>
            </a:r>
            <a:r>
              <a:rPr lang="en-US" sz="1200">
                <a:cs typeface="Times New Roman" panose="02020603050405020304" pitchFamily="18" charset="0"/>
              </a:rPr>
              <a:t>the intersection of this stage and that of the preceding limit stage, where a few</a:t>
            </a:r>
            <a:r>
              <a:rPr lang="en-GB" sz="1200">
                <a:cs typeface="Times New Roman" panose="02020603050405020304" pitchFamily="18" charset="0"/>
              </a:rPr>
              <a:t> best </a:t>
            </a:r>
            <a:r>
              <a:rPr lang="en-US" sz="1200">
                <a:cs typeface="Times New Roman" panose="02020603050405020304" pitchFamily="18" charset="0"/>
              </a:rPr>
              <a:t>candidates can be identified (towards</a:t>
            </a:r>
            <a:r>
              <a:rPr lang="en-US" sz="1200" baseline="0">
                <a:cs typeface="Times New Roman" panose="02020603050405020304" pitchFamily="18" charset="0"/>
              </a:rPr>
              <a:t> the left on the chart)</a:t>
            </a:r>
            <a:r>
              <a:rPr lang="en-US" sz="1200">
                <a:cs typeface="Times New Roman" panose="02020603050405020304" pitchFamily="18" charset="0"/>
              </a:rPr>
              <a:t>. If the scale of m/l is replaced by one of price/kg x m/l (giving the</a:t>
            </a:r>
            <a:r>
              <a:rPr lang="en-GB" sz="1200">
                <a:cs typeface="Times New Roman" panose="02020603050405020304" pitchFamily="18" charset="0"/>
              </a:rPr>
              <a:t> </a:t>
            </a:r>
            <a:r>
              <a:rPr lang="en-US" sz="1200">
                <a:cs typeface="Times New Roman" panose="02020603050405020304" pitchFamily="18" charset="0"/>
              </a:rPr>
              <a:t>cost in pounds per unit length), the cheapest beam meeting all the requirements is found. The result is shown on the next frame.</a:t>
            </a:r>
            <a:endParaRPr lang="en-GB" sz="120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a:p>
        </p:txBody>
      </p:sp>
    </p:spTree>
    <p:extLst>
      <p:ext uri="{BB962C8B-B14F-4D97-AF65-F5344CB8AC3E}">
        <p14:creationId xmlns:p14="http://schemas.microsoft.com/office/powerpoint/2010/main" val="4099208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62DF9E6F-A0A8-7B12-9245-F322502F1A2A}"/>
              </a:ext>
            </a:extLst>
          </p:cNvPr>
          <p:cNvSpPr txBox="1"/>
          <p:nvPr userDrawn="1"/>
        </p:nvSpPr>
        <p:spPr>
          <a:xfrm>
            <a:off x="228600" y="6461610"/>
            <a:ext cx="6096000" cy="307777"/>
          </a:xfrm>
          <a:prstGeom prst="rect">
            <a:avLst/>
          </a:prstGeom>
          <a:noFill/>
        </p:spPr>
        <p:txBody>
          <a:bodyPr wrap="square">
            <a:spAutoFit/>
          </a:bodyPr>
          <a:lstStyle/>
          <a:p>
            <a:r>
              <a:rPr lang="en-US" sz="14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r>
              <a:rPr lang="en-GB" sz="3200" b="1"/>
              <a:t>Structural sections: </a:t>
            </a:r>
            <a:br>
              <a:rPr lang="en-GB" sz="3600"/>
            </a:br>
            <a:r>
              <a:rPr lang="en-GB" sz="2400" b="0"/>
              <a:t>shape in action</a:t>
            </a:r>
            <a:endParaRPr lang="en-US" sz="3200" b="1"/>
          </a:p>
          <a:p>
            <a:endParaRPr lang="en-US"/>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Mike Ashby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Department of Engineering,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University of Cambridge</a:t>
            </a:r>
            <a:endPar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a:p>
            <a:endParaRPr lang="en-US">
              <a:solidFill>
                <a:schemeClr val="accent3"/>
              </a:solidFill>
            </a:endParaRPr>
          </a:p>
        </p:txBody>
      </p:sp>
      <p:pic>
        <p:nvPicPr>
          <p:cNvPr id="4" name="Picture 43">
            <a:extLst>
              <a:ext uri="{FF2B5EF4-FFF2-40B4-BE49-F238E27FC236}">
                <a16:creationId xmlns:a16="http://schemas.microsoft.com/office/drawing/2014/main" id="{32C92F15-36B6-4B44-9AD7-AC0A31B56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49234"/>
            <a:ext cx="5533708" cy="3927566"/>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53B10-46E3-73AC-1B68-3916C7CC6A3A}"/>
              </a:ext>
            </a:extLst>
          </p:cNvPr>
          <p:cNvPicPr>
            <a:picLocks noChangeAspect="1"/>
          </p:cNvPicPr>
          <p:nvPr/>
        </p:nvPicPr>
        <p:blipFill>
          <a:blip r:embed="rId3"/>
          <a:stretch>
            <a:fillRect/>
          </a:stretch>
        </p:blipFill>
        <p:spPr>
          <a:xfrm>
            <a:off x="546100" y="604837"/>
            <a:ext cx="8801100" cy="5648325"/>
          </a:xfrm>
          <a:prstGeom prst="rect">
            <a:avLst/>
          </a:prstGeom>
        </p:spPr>
      </p:pic>
      <p:sp>
        <p:nvSpPr>
          <p:cNvPr id="2" name="Slide Number Placeholder 1">
            <a:extLst>
              <a:ext uri="{FF2B5EF4-FFF2-40B4-BE49-F238E27FC236}">
                <a16:creationId xmlns:a16="http://schemas.microsoft.com/office/drawing/2014/main" id="{5D864543-22E2-4A88-AFA6-52CD155D14E8}"/>
              </a:ext>
            </a:extLst>
          </p:cNvPr>
          <p:cNvSpPr>
            <a:spLocks noGrp="1"/>
          </p:cNvSpPr>
          <p:nvPr>
            <p:ph type="sldNum" sz="quarter" idx="11"/>
          </p:nvPr>
        </p:nvSpPr>
        <p:spPr/>
        <p:txBody>
          <a:bodyPr/>
          <a:lstStyle/>
          <a:p>
            <a:fld id="{F0D23093-2AB0-F74C-B865-1A12A15B650E}" type="slidenum">
              <a:rPr lang="en-US" smtClean="0"/>
              <a:pPr/>
              <a:t>10</a:t>
            </a:fld>
            <a:endParaRPr lang="en-US"/>
          </a:p>
        </p:txBody>
      </p:sp>
      <p:sp>
        <p:nvSpPr>
          <p:cNvPr id="3" name="Title 2">
            <a:extLst>
              <a:ext uri="{FF2B5EF4-FFF2-40B4-BE49-F238E27FC236}">
                <a16:creationId xmlns:a16="http://schemas.microsoft.com/office/drawing/2014/main" id="{57D672C3-2ADC-4908-B716-7E7CC4CA8E52}"/>
              </a:ext>
            </a:extLst>
          </p:cNvPr>
          <p:cNvSpPr>
            <a:spLocks noGrp="1"/>
          </p:cNvSpPr>
          <p:nvPr>
            <p:ph type="title"/>
          </p:nvPr>
        </p:nvSpPr>
        <p:spPr/>
        <p:txBody>
          <a:bodyPr/>
          <a:lstStyle/>
          <a:p>
            <a:r>
              <a:rPr lang="en-GB"/>
              <a:t>Minimizing mass for given </a:t>
            </a:r>
            <a:r>
              <a:rPr lang="en-GB" err="1"/>
              <a:t>EI</a:t>
            </a:r>
            <a:r>
              <a:rPr lang="en-GB" baseline="-25000" err="1"/>
              <a:t>max</a:t>
            </a:r>
            <a:endParaRPr lang="en-US"/>
          </a:p>
        </p:txBody>
      </p:sp>
      <p:sp>
        <p:nvSpPr>
          <p:cNvPr id="5" name="Rectangle 4">
            <a:extLst>
              <a:ext uri="{FF2B5EF4-FFF2-40B4-BE49-F238E27FC236}">
                <a16:creationId xmlns:a16="http://schemas.microsoft.com/office/drawing/2014/main" id="{F1F344A2-EB30-4C7E-AE9E-09050C62A896}"/>
              </a:ext>
            </a:extLst>
          </p:cNvPr>
          <p:cNvSpPr>
            <a:spLocks noChangeArrowheads="1"/>
          </p:cNvSpPr>
          <p:nvPr/>
        </p:nvSpPr>
        <p:spPr bwMode="auto">
          <a:xfrm>
            <a:off x="6749368" y="2967691"/>
            <a:ext cx="4616538" cy="1291649"/>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buClr>
                <a:srgbClr val="009B9B"/>
              </a:buClr>
              <a:buSzPct val="80000"/>
              <a:buFont typeface="Wingdings" panose="05000000000000000000" pitchFamily="2" charset="2"/>
              <a:buNone/>
            </a:pPr>
            <a:r>
              <a:rPr lang="en-GB" sz="1800" i="1" dirty="0">
                <a:solidFill>
                  <a:srgbClr val="000000"/>
                </a:solidFill>
                <a:latin typeface="+mn-lt"/>
              </a:rPr>
              <a:t>Results</a:t>
            </a:r>
          </a:p>
          <a:p>
            <a:pPr>
              <a:spcBef>
                <a:spcPct val="0"/>
              </a:spcBef>
              <a:buClrTx/>
              <a:buSzPct val="80000"/>
              <a:buFont typeface="Wingdings" panose="05000000000000000000" pitchFamily="2" charset="2"/>
              <a:buChar char="ü"/>
            </a:pPr>
            <a:r>
              <a:rPr lang="en-GB" sz="1600" b="0" dirty="0">
                <a:solidFill>
                  <a:srgbClr val="000000"/>
                </a:solidFill>
                <a:latin typeface="+mn-lt"/>
              </a:rPr>
              <a:t> Extruded Aluminum Channel (140x40x1.74)</a:t>
            </a:r>
          </a:p>
          <a:p>
            <a:pPr>
              <a:spcBef>
                <a:spcPct val="0"/>
              </a:spcBef>
              <a:buClrTx/>
              <a:buSzPct val="80000"/>
              <a:buFont typeface="Wingdings" panose="05000000000000000000" pitchFamily="2" charset="2"/>
              <a:buChar char="ü"/>
            </a:pPr>
            <a:r>
              <a:rPr lang="en-GB" sz="1600" b="0" dirty="0">
                <a:solidFill>
                  <a:srgbClr val="000000"/>
                </a:solidFill>
                <a:latin typeface="+mn-lt"/>
              </a:rPr>
              <a:t> Extruded Aluminum Channel (152.4x28.6x1.75)</a:t>
            </a:r>
          </a:p>
          <a:p>
            <a:pPr>
              <a:spcBef>
                <a:spcPct val="0"/>
              </a:spcBef>
              <a:buClrTx/>
              <a:buSzPct val="80000"/>
              <a:buFont typeface="Wingdings" panose="05000000000000000000" pitchFamily="2" charset="2"/>
              <a:buChar char="ü"/>
            </a:pPr>
            <a:r>
              <a:rPr lang="en-GB" sz="1600" b="0" dirty="0">
                <a:solidFill>
                  <a:srgbClr val="000000"/>
                </a:solidFill>
                <a:latin typeface="+mn-lt"/>
              </a:rPr>
              <a:t> Extruded Aluminum Channel (130x50x1.82)</a:t>
            </a:r>
          </a:p>
        </p:txBody>
      </p:sp>
      <p:sp>
        <p:nvSpPr>
          <p:cNvPr id="6" name="Text Box 11">
            <a:extLst>
              <a:ext uri="{FF2B5EF4-FFF2-40B4-BE49-F238E27FC236}">
                <a16:creationId xmlns:a16="http://schemas.microsoft.com/office/drawing/2014/main" id="{187BFF84-A425-43D2-9A9D-70613E81A2D2}"/>
              </a:ext>
            </a:extLst>
          </p:cNvPr>
          <p:cNvSpPr txBox="1">
            <a:spLocks noChangeArrowheads="1"/>
          </p:cNvSpPr>
          <p:nvPr/>
        </p:nvSpPr>
        <p:spPr bwMode="auto">
          <a:xfrm>
            <a:off x="8000574" y="2068436"/>
            <a:ext cx="2297881" cy="530225"/>
          </a:xfrm>
          <a:prstGeom prst="rect">
            <a:avLst/>
          </a:prstGeom>
          <a:solidFill>
            <a:srgbClr val="EAEAEA"/>
          </a:solidFill>
          <a:ln w="12700">
            <a:solidFill>
              <a:schemeClr val="accent1"/>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Bending Stiffness EI  vs.</a:t>
            </a:r>
          </a:p>
          <a:p>
            <a:pPr algn="ct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mass per unit length</a:t>
            </a:r>
          </a:p>
        </p:txBody>
      </p:sp>
    </p:spTree>
    <p:extLst>
      <p:ext uri="{BB962C8B-B14F-4D97-AF65-F5344CB8AC3E}">
        <p14:creationId xmlns:p14="http://schemas.microsoft.com/office/powerpoint/2010/main" val="1539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DB810-A532-6AA2-5B3E-1472F61ABD55}"/>
              </a:ext>
            </a:extLst>
          </p:cNvPr>
          <p:cNvPicPr>
            <a:picLocks noChangeAspect="1"/>
          </p:cNvPicPr>
          <p:nvPr/>
        </p:nvPicPr>
        <p:blipFill>
          <a:blip r:embed="rId3"/>
          <a:stretch>
            <a:fillRect/>
          </a:stretch>
        </p:blipFill>
        <p:spPr>
          <a:xfrm>
            <a:off x="1695450" y="604837"/>
            <a:ext cx="8801100" cy="5648325"/>
          </a:xfrm>
          <a:prstGeom prst="rect">
            <a:avLst/>
          </a:prstGeom>
        </p:spPr>
      </p:pic>
      <p:sp>
        <p:nvSpPr>
          <p:cNvPr id="2" name="Slide Number Placeholder 1">
            <a:extLst>
              <a:ext uri="{FF2B5EF4-FFF2-40B4-BE49-F238E27FC236}">
                <a16:creationId xmlns:a16="http://schemas.microsoft.com/office/drawing/2014/main" id="{46C857E6-9F32-4840-9D03-A6AC398B2F10}"/>
              </a:ext>
            </a:extLst>
          </p:cNvPr>
          <p:cNvSpPr>
            <a:spLocks noGrp="1"/>
          </p:cNvSpPr>
          <p:nvPr>
            <p:ph type="sldNum" sz="quarter" idx="11"/>
          </p:nvPr>
        </p:nvSpPr>
        <p:spPr/>
        <p:txBody>
          <a:bodyPr/>
          <a:lstStyle/>
          <a:p>
            <a:fld id="{F0D23093-2AB0-F74C-B865-1A12A15B650E}" type="slidenum">
              <a:rPr lang="en-US" smtClean="0"/>
              <a:pPr/>
              <a:t>11</a:t>
            </a:fld>
            <a:endParaRPr lang="en-US"/>
          </a:p>
        </p:txBody>
      </p:sp>
      <p:sp>
        <p:nvSpPr>
          <p:cNvPr id="3" name="Title 2">
            <a:extLst>
              <a:ext uri="{FF2B5EF4-FFF2-40B4-BE49-F238E27FC236}">
                <a16:creationId xmlns:a16="http://schemas.microsoft.com/office/drawing/2014/main" id="{145238A6-9DC8-49B9-96B0-FC38B1CE513A}"/>
              </a:ext>
            </a:extLst>
          </p:cNvPr>
          <p:cNvSpPr>
            <a:spLocks noGrp="1"/>
          </p:cNvSpPr>
          <p:nvPr>
            <p:ph type="title"/>
          </p:nvPr>
        </p:nvSpPr>
        <p:spPr/>
        <p:txBody>
          <a:bodyPr/>
          <a:lstStyle/>
          <a:p>
            <a:r>
              <a:rPr lang="en-GB"/>
              <a:t>Minimizing cost for given </a:t>
            </a:r>
            <a:r>
              <a:rPr lang="en-GB" err="1"/>
              <a:t>EI</a:t>
            </a:r>
            <a:r>
              <a:rPr lang="en-GB" baseline="-25000" err="1"/>
              <a:t>max</a:t>
            </a:r>
            <a:endParaRPr lang="en-US"/>
          </a:p>
        </p:txBody>
      </p:sp>
      <p:sp>
        <p:nvSpPr>
          <p:cNvPr id="5" name="Rectangle 13">
            <a:extLst>
              <a:ext uri="{FF2B5EF4-FFF2-40B4-BE49-F238E27FC236}">
                <a16:creationId xmlns:a16="http://schemas.microsoft.com/office/drawing/2014/main" id="{E8D5336E-3DFB-4328-9FC6-5DE2A0E3E8F2}"/>
              </a:ext>
            </a:extLst>
          </p:cNvPr>
          <p:cNvSpPr>
            <a:spLocks noChangeArrowheads="1"/>
          </p:cNvSpPr>
          <p:nvPr/>
        </p:nvSpPr>
        <p:spPr bwMode="auto">
          <a:xfrm>
            <a:off x="8115505" y="3238091"/>
            <a:ext cx="3844101" cy="1283117"/>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800" i="1" dirty="0">
                <a:solidFill>
                  <a:srgbClr val="000000"/>
                </a:solidFill>
                <a:latin typeface="+mn-lt"/>
              </a:rPr>
              <a:t>Results</a:t>
            </a:r>
          </a:p>
          <a:p>
            <a:pPr>
              <a:spcBef>
                <a:spcPct val="0"/>
              </a:spcBef>
              <a:buClrTx/>
              <a:buSzPct val="80000"/>
              <a:buFont typeface="Wingdings" panose="05000000000000000000" pitchFamily="2" charset="2"/>
              <a:buChar char="ü"/>
            </a:pPr>
            <a:r>
              <a:rPr lang="en-GB" sz="1600" b="0" dirty="0">
                <a:solidFill>
                  <a:srgbClr val="000000"/>
                </a:solidFill>
                <a:latin typeface="+mn-lt"/>
              </a:rPr>
              <a:t> Sawn Softwood section-(175x25x2.41)</a:t>
            </a:r>
          </a:p>
          <a:p>
            <a:pPr>
              <a:spcBef>
                <a:spcPct val="0"/>
              </a:spcBef>
              <a:buClrTx/>
              <a:buSzPct val="80000"/>
              <a:buFont typeface="Wingdings" panose="05000000000000000000" pitchFamily="2" charset="2"/>
              <a:buChar char="ü"/>
            </a:pPr>
            <a:r>
              <a:rPr lang="en-GB" sz="1600" b="0" dirty="0">
                <a:solidFill>
                  <a:srgbClr val="000000"/>
                </a:solidFill>
                <a:latin typeface="+mn-lt"/>
              </a:rPr>
              <a:t> Sawn Softwood section-(200x22x2.42)</a:t>
            </a:r>
          </a:p>
          <a:p>
            <a:pPr>
              <a:spcBef>
                <a:spcPct val="0"/>
              </a:spcBef>
              <a:buClrTx/>
              <a:buSzPct val="80000"/>
              <a:buFont typeface="Wingdings" panose="05000000000000000000" pitchFamily="2" charset="2"/>
              <a:buChar char="ü"/>
            </a:pPr>
            <a:r>
              <a:rPr lang="en-GB" sz="1600" b="0" dirty="0">
                <a:solidFill>
                  <a:srgbClr val="000000"/>
                </a:solidFill>
                <a:latin typeface="+mn-lt"/>
              </a:rPr>
              <a:t> Sawn Softwood section-(200x25x2.75)</a:t>
            </a:r>
          </a:p>
        </p:txBody>
      </p:sp>
      <p:sp>
        <p:nvSpPr>
          <p:cNvPr id="6" name="Text Box 5">
            <a:extLst>
              <a:ext uri="{FF2B5EF4-FFF2-40B4-BE49-F238E27FC236}">
                <a16:creationId xmlns:a16="http://schemas.microsoft.com/office/drawing/2014/main" id="{D44F5541-5C34-4E45-B1D5-5BFE51095EB2}"/>
              </a:ext>
            </a:extLst>
          </p:cNvPr>
          <p:cNvSpPr txBox="1">
            <a:spLocks noChangeArrowheads="1"/>
          </p:cNvSpPr>
          <p:nvPr/>
        </p:nvSpPr>
        <p:spPr bwMode="auto">
          <a:xfrm>
            <a:off x="9154101" y="2001672"/>
            <a:ext cx="2297113" cy="610473"/>
          </a:xfrm>
          <a:prstGeom prst="rect">
            <a:avLst/>
          </a:prstGeom>
          <a:solidFill>
            <a:srgbClr val="EAEAEA"/>
          </a:solidFill>
          <a:ln w="12700">
            <a:solidFill>
              <a:schemeClr val="accent1"/>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b="0" dirty="0">
                <a:solidFill>
                  <a:srgbClr val="000000"/>
                </a:solidFill>
                <a:latin typeface="+mn-lt"/>
              </a:rPr>
              <a:t>Bending Stiffness EI  vs.</a:t>
            </a:r>
          </a:p>
          <a:p>
            <a:pPr algn="ctr">
              <a:spcBef>
                <a:spcPct val="0"/>
              </a:spcBef>
              <a:spcAft>
                <a:spcPct val="0"/>
              </a:spcAft>
              <a:buClr>
                <a:srgbClr val="009B9B"/>
              </a:buClr>
              <a:buSzPct val="80000"/>
              <a:buFont typeface="Wingdings" panose="05000000000000000000" pitchFamily="2" charset="2"/>
              <a:buNone/>
            </a:pPr>
            <a:r>
              <a:rPr lang="en-GB" sz="1600" b="0" dirty="0">
                <a:solidFill>
                  <a:srgbClr val="000000"/>
                </a:solidFill>
                <a:latin typeface="+mn-lt"/>
              </a:rPr>
              <a:t>price per unit length</a:t>
            </a:r>
          </a:p>
        </p:txBody>
      </p:sp>
    </p:spTree>
    <p:extLst>
      <p:ext uri="{BB962C8B-B14F-4D97-AF65-F5344CB8AC3E}">
        <p14:creationId xmlns:p14="http://schemas.microsoft.com/office/powerpoint/2010/main" val="15542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E5F12-C033-36A1-B174-B1632B4829AF}"/>
              </a:ext>
            </a:extLst>
          </p:cNvPr>
          <p:cNvPicPr>
            <a:picLocks noChangeAspect="1"/>
          </p:cNvPicPr>
          <p:nvPr/>
        </p:nvPicPr>
        <p:blipFill>
          <a:blip r:embed="rId3"/>
          <a:stretch>
            <a:fillRect/>
          </a:stretch>
        </p:blipFill>
        <p:spPr>
          <a:xfrm>
            <a:off x="1695450" y="604837"/>
            <a:ext cx="8801100" cy="5648325"/>
          </a:xfrm>
          <a:prstGeom prst="rect">
            <a:avLst/>
          </a:prstGeom>
        </p:spPr>
      </p:pic>
      <p:sp>
        <p:nvSpPr>
          <p:cNvPr id="2" name="Slide Number Placeholder 1">
            <a:extLst>
              <a:ext uri="{FF2B5EF4-FFF2-40B4-BE49-F238E27FC236}">
                <a16:creationId xmlns:a16="http://schemas.microsoft.com/office/drawing/2014/main" id="{DC38E6CC-0035-4492-A5EE-799B126F89CF}"/>
              </a:ext>
            </a:extLst>
          </p:cNvPr>
          <p:cNvSpPr>
            <a:spLocks noGrp="1"/>
          </p:cNvSpPr>
          <p:nvPr>
            <p:ph type="sldNum" sz="quarter" idx="11"/>
          </p:nvPr>
        </p:nvSpPr>
        <p:spPr/>
        <p:txBody>
          <a:bodyPr/>
          <a:lstStyle/>
          <a:p>
            <a:fld id="{F0D23093-2AB0-F74C-B865-1A12A15B650E}" type="slidenum">
              <a:rPr lang="en-US" smtClean="0"/>
              <a:pPr/>
              <a:t>12</a:t>
            </a:fld>
            <a:endParaRPr lang="en-US"/>
          </a:p>
        </p:txBody>
      </p:sp>
      <p:sp>
        <p:nvSpPr>
          <p:cNvPr id="3" name="Title 2">
            <a:extLst>
              <a:ext uri="{FF2B5EF4-FFF2-40B4-BE49-F238E27FC236}">
                <a16:creationId xmlns:a16="http://schemas.microsoft.com/office/drawing/2014/main" id="{F884168F-8195-4FF1-8C61-FD4A2A926921}"/>
              </a:ext>
            </a:extLst>
          </p:cNvPr>
          <p:cNvSpPr>
            <a:spLocks noGrp="1"/>
          </p:cNvSpPr>
          <p:nvPr>
            <p:ph type="title"/>
          </p:nvPr>
        </p:nvSpPr>
        <p:spPr/>
        <p:txBody>
          <a:bodyPr/>
          <a:lstStyle/>
          <a:p>
            <a:r>
              <a:rPr lang="en-GB"/>
              <a:t>Minimizing embodied energy for given </a:t>
            </a:r>
            <a:r>
              <a:rPr lang="en-GB" err="1"/>
              <a:t>EI</a:t>
            </a:r>
            <a:r>
              <a:rPr lang="en-GB" baseline="-25000" err="1"/>
              <a:t>max</a:t>
            </a:r>
            <a:endParaRPr lang="en-US"/>
          </a:p>
        </p:txBody>
      </p:sp>
      <p:sp>
        <p:nvSpPr>
          <p:cNvPr id="5" name="Rectangle 4">
            <a:extLst>
              <a:ext uri="{FF2B5EF4-FFF2-40B4-BE49-F238E27FC236}">
                <a16:creationId xmlns:a16="http://schemas.microsoft.com/office/drawing/2014/main" id="{7B42380B-5E10-4D91-BD98-1DC7D17DE3BE}"/>
              </a:ext>
            </a:extLst>
          </p:cNvPr>
          <p:cNvSpPr>
            <a:spLocks noChangeArrowheads="1"/>
          </p:cNvSpPr>
          <p:nvPr/>
        </p:nvSpPr>
        <p:spPr bwMode="auto">
          <a:xfrm>
            <a:off x="8015898" y="3229720"/>
            <a:ext cx="3528344" cy="1223899"/>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i="1" dirty="0">
                <a:solidFill>
                  <a:srgbClr val="000000"/>
                </a:solidFill>
                <a:latin typeface="+mn-lt"/>
              </a:rPr>
              <a:t>Results</a:t>
            </a:r>
          </a:p>
          <a:p>
            <a:pPr>
              <a:spcBef>
                <a:spcPct val="0"/>
              </a:spcBef>
              <a:buClrTx/>
              <a:buSzPct val="80000"/>
              <a:buFont typeface="Wingdings" panose="05000000000000000000" pitchFamily="2" charset="2"/>
              <a:buChar char="ü"/>
            </a:pPr>
            <a:r>
              <a:rPr lang="en-GB" sz="1400" b="0" dirty="0">
                <a:solidFill>
                  <a:srgbClr val="000000"/>
                </a:solidFill>
                <a:latin typeface="+mn-lt"/>
              </a:rPr>
              <a:t> Sawn Softwood section-(175x25x2.41)</a:t>
            </a:r>
          </a:p>
          <a:p>
            <a:pPr>
              <a:spcBef>
                <a:spcPct val="0"/>
              </a:spcBef>
              <a:buClrTx/>
              <a:buSzPct val="80000"/>
              <a:buFont typeface="Wingdings" panose="05000000000000000000" pitchFamily="2" charset="2"/>
              <a:buChar char="ü"/>
            </a:pPr>
            <a:r>
              <a:rPr lang="en-GB" sz="1400" b="0" dirty="0">
                <a:solidFill>
                  <a:srgbClr val="000000"/>
                </a:solidFill>
                <a:latin typeface="+mn-lt"/>
              </a:rPr>
              <a:t> Sawn Softwood section-(200x22x2.42)</a:t>
            </a:r>
          </a:p>
          <a:p>
            <a:pPr>
              <a:spcBef>
                <a:spcPct val="0"/>
              </a:spcBef>
              <a:buClrTx/>
              <a:buSzPct val="80000"/>
              <a:buFont typeface="Wingdings" panose="05000000000000000000" pitchFamily="2" charset="2"/>
              <a:buChar char="ü"/>
            </a:pPr>
            <a:r>
              <a:rPr lang="en-GB" sz="1400" b="0" dirty="0">
                <a:solidFill>
                  <a:srgbClr val="000000"/>
                </a:solidFill>
                <a:latin typeface="+mn-lt"/>
              </a:rPr>
              <a:t> Sawn Softwood section-(200x25x2.75)</a:t>
            </a:r>
          </a:p>
        </p:txBody>
      </p:sp>
      <p:sp>
        <p:nvSpPr>
          <p:cNvPr id="6" name="Text Box 13">
            <a:extLst>
              <a:ext uri="{FF2B5EF4-FFF2-40B4-BE49-F238E27FC236}">
                <a16:creationId xmlns:a16="http://schemas.microsoft.com/office/drawing/2014/main" id="{CAE83D78-86CB-4282-A133-DA596A6B5855}"/>
              </a:ext>
            </a:extLst>
          </p:cNvPr>
          <p:cNvSpPr txBox="1">
            <a:spLocks noChangeArrowheads="1"/>
          </p:cNvSpPr>
          <p:nvPr/>
        </p:nvSpPr>
        <p:spPr bwMode="auto">
          <a:xfrm>
            <a:off x="8513481" y="2017235"/>
            <a:ext cx="2987675" cy="530225"/>
          </a:xfrm>
          <a:prstGeom prst="rect">
            <a:avLst/>
          </a:prstGeom>
          <a:solidFill>
            <a:srgbClr val="EAEAEA"/>
          </a:solidFill>
          <a:ln w="12700">
            <a:solidFill>
              <a:schemeClr val="accent1"/>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b="0">
                <a:solidFill>
                  <a:srgbClr val="000000"/>
                </a:solidFill>
                <a:latin typeface="+mn-lt"/>
              </a:rPr>
              <a:t>Bending Stiffness EI  vs.</a:t>
            </a:r>
          </a:p>
          <a:p>
            <a:pPr algn="ctr">
              <a:spcBef>
                <a:spcPct val="0"/>
              </a:spcBef>
              <a:spcAft>
                <a:spcPct val="0"/>
              </a:spcAft>
              <a:buClr>
                <a:srgbClr val="009B9B"/>
              </a:buClr>
              <a:buSzPct val="80000"/>
              <a:buFont typeface="Wingdings" panose="05000000000000000000" pitchFamily="2" charset="2"/>
              <a:buNone/>
            </a:pPr>
            <a:r>
              <a:rPr lang="en-GB" sz="1400" b="0">
                <a:solidFill>
                  <a:srgbClr val="000000"/>
                </a:solidFill>
                <a:latin typeface="+mn-lt"/>
              </a:rPr>
              <a:t>Embodied energy per unit length</a:t>
            </a:r>
          </a:p>
        </p:txBody>
      </p:sp>
    </p:spTree>
    <p:extLst>
      <p:ext uri="{BB962C8B-B14F-4D97-AF65-F5344CB8AC3E}">
        <p14:creationId xmlns:p14="http://schemas.microsoft.com/office/powerpoint/2010/main" val="24151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5322B5-5D25-4C18-AFB0-AE23F6513787}"/>
              </a:ext>
            </a:extLst>
          </p:cNvPr>
          <p:cNvPicPr>
            <a:picLocks noChangeAspect="1"/>
          </p:cNvPicPr>
          <p:nvPr/>
        </p:nvPicPr>
        <p:blipFill>
          <a:blip r:embed="rId3"/>
          <a:stretch>
            <a:fillRect/>
          </a:stretch>
        </p:blipFill>
        <p:spPr>
          <a:xfrm>
            <a:off x="1320738" y="643137"/>
            <a:ext cx="8801100" cy="5648325"/>
          </a:xfrm>
          <a:prstGeom prst="rect">
            <a:avLst/>
          </a:prstGeom>
        </p:spPr>
      </p:pic>
      <p:sp>
        <p:nvSpPr>
          <p:cNvPr id="2" name="Slide Number Placeholder 1">
            <a:extLst>
              <a:ext uri="{FF2B5EF4-FFF2-40B4-BE49-F238E27FC236}">
                <a16:creationId xmlns:a16="http://schemas.microsoft.com/office/drawing/2014/main" id="{0D54FDE1-EDD0-4606-9755-710F91AACC61}"/>
              </a:ext>
            </a:extLst>
          </p:cNvPr>
          <p:cNvSpPr>
            <a:spLocks noGrp="1"/>
          </p:cNvSpPr>
          <p:nvPr>
            <p:ph type="sldNum" sz="quarter" idx="11"/>
          </p:nvPr>
        </p:nvSpPr>
        <p:spPr/>
        <p:txBody>
          <a:bodyPr/>
          <a:lstStyle/>
          <a:p>
            <a:fld id="{F0D23093-2AB0-F74C-B865-1A12A15B650E}" type="slidenum">
              <a:rPr lang="en-US" smtClean="0"/>
              <a:pPr/>
              <a:t>13</a:t>
            </a:fld>
            <a:endParaRPr lang="en-US"/>
          </a:p>
        </p:txBody>
      </p:sp>
      <p:sp>
        <p:nvSpPr>
          <p:cNvPr id="3" name="Title 2">
            <a:extLst>
              <a:ext uri="{FF2B5EF4-FFF2-40B4-BE49-F238E27FC236}">
                <a16:creationId xmlns:a16="http://schemas.microsoft.com/office/drawing/2014/main" id="{F5E6303B-A97B-470F-B6D1-E64F6756D34D}"/>
              </a:ext>
            </a:extLst>
          </p:cNvPr>
          <p:cNvSpPr>
            <a:spLocks noGrp="1"/>
          </p:cNvSpPr>
          <p:nvPr>
            <p:ph type="title"/>
          </p:nvPr>
        </p:nvSpPr>
        <p:spPr/>
        <p:txBody>
          <a:bodyPr/>
          <a:lstStyle/>
          <a:p>
            <a:r>
              <a:rPr lang="en-GB"/>
              <a:t>Minimizing embodied energy for given </a:t>
            </a:r>
            <a:r>
              <a:rPr lang="en-GB" err="1"/>
              <a:t>EI</a:t>
            </a:r>
            <a:r>
              <a:rPr lang="en-GB" baseline="-25000" err="1"/>
              <a:t>max</a:t>
            </a:r>
            <a:endParaRPr lang="en-US"/>
          </a:p>
        </p:txBody>
      </p:sp>
      <p:sp>
        <p:nvSpPr>
          <p:cNvPr id="5" name="Rectangle 4">
            <a:extLst>
              <a:ext uri="{FF2B5EF4-FFF2-40B4-BE49-F238E27FC236}">
                <a16:creationId xmlns:a16="http://schemas.microsoft.com/office/drawing/2014/main" id="{232D1432-66E5-4C8F-9F24-019B863F2DA6}"/>
              </a:ext>
            </a:extLst>
          </p:cNvPr>
          <p:cNvSpPr>
            <a:spLocks noChangeArrowheads="1"/>
          </p:cNvSpPr>
          <p:nvPr/>
        </p:nvSpPr>
        <p:spPr bwMode="auto">
          <a:xfrm>
            <a:off x="2508108" y="4577372"/>
            <a:ext cx="6391733" cy="1536182"/>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solidFill>
                <a:srgbClr val="000000"/>
              </a:solidFill>
            </a:endParaRPr>
          </a:p>
        </p:txBody>
      </p:sp>
      <p:sp>
        <p:nvSpPr>
          <p:cNvPr id="6" name="Rectangle 5">
            <a:extLst>
              <a:ext uri="{FF2B5EF4-FFF2-40B4-BE49-F238E27FC236}">
                <a16:creationId xmlns:a16="http://schemas.microsoft.com/office/drawing/2014/main" id="{5E500BC7-64C6-4B4C-974F-A66E03EA4810}"/>
              </a:ext>
            </a:extLst>
          </p:cNvPr>
          <p:cNvSpPr>
            <a:spLocks noChangeArrowheads="1"/>
          </p:cNvSpPr>
          <p:nvPr/>
        </p:nvSpPr>
        <p:spPr bwMode="auto">
          <a:xfrm>
            <a:off x="8310284" y="515962"/>
            <a:ext cx="3714750" cy="1374775"/>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i="1">
                <a:solidFill>
                  <a:srgbClr val="000000"/>
                </a:solidFill>
                <a:latin typeface="+mn-lt"/>
              </a:rPr>
              <a:t>Results</a:t>
            </a:r>
          </a:p>
          <a:p>
            <a:pPr>
              <a:spcBef>
                <a:spcPct val="0"/>
              </a:spcBef>
              <a:buClrTx/>
              <a:buSzPct val="80000"/>
              <a:buFont typeface="Wingdings" panose="05000000000000000000" pitchFamily="2" charset="2"/>
              <a:buChar char="ü"/>
            </a:pPr>
            <a:r>
              <a:rPr lang="en-GB" sz="1400" b="0">
                <a:solidFill>
                  <a:srgbClr val="000000"/>
                </a:solidFill>
                <a:latin typeface="+mn-lt"/>
              </a:rPr>
              <a:t> Sawn Softwood section-(175x25x2.41)</a:t>
            </a:r>
          </a:p>
          <a:p>
            <a:pPr>
              <a:spcBef>
                <a:spcPct val="0"/>
              </a:spcBef>
              <a:buClrTx/>
              <a:buSzPct val="80000"/>
              <a:buFont typeface="Wingdings" panose="05000000000000000000" pitchFamily="2" charset="2"/>
              <a:buChar char="ü"/>
            </a:pPr>
            <a:r>
              <a:rPr lang="en-GB" sz="1400" b="0">
                <a:solidFill>
                  <a:srgbClr val="000000"/>
                </a:solidFill>
                <a:latin typeface="+mn-lt"/>
              </a:rPr>
              <a:t> Sawn Softwood section-(200x22x2.42)</a:t>
            </a:r>
          </a:p>
          <a:p>
            <a:pPr>
              <a:spcBef>
                <a:spcPct val="0"/>
              </a:spcBef>
              <a:buClrTx/>
              <a:buSzPct val="80000"/>
              <a:buFont typeface="Wingdings" panose="05000000000000000000" pitchFamily="2" charset="2"/>
              <a:buChar char="ü"/>
            </a:pPr>
            <a:r>
              <a:rPr lang="en-GB" sz="1400" b="0">
                <a:solidFill>
                  <a:srgbClr val="000000"/>
                </a:solidFill>
                <a:latin typeface="+mn-lt"/>
              </a:rPr>
              <a:t> Sawn Softwood section-(200x25x2.75)</a:t>
            </a:r>
          </a:p>
          <a:p>
            <a:pPr>
              <a:spcBef>
                <a:spcPct val="0"/>
              </a:spcBef>
              <a:buClrTx/>
              <a:buSzPct val="80000"/>
              <a:buFont typeface="Wingdings" panose="05000000000000000000" pitchFamily="2" charset="2"/>
              <a:buChar char="ü"/>
            </a:pPr>
            <a:r>
              <a:rPr lang="en-GB" sz="1400" b="0">
                <a:solidFill>
                  <a:srgbClr val="000000"/>
                </a:solidFill>
                <a:latin typeface="+mn-lt"/>
              </a:rPr>
              <a:t> Sawn Softwood section-(150x36x2.97)</a:t>
            </a:r>
          </a:p>
        </p:txBody>
      </p:sp>
    </p:spTree>
    <p:extLst>
      <p:ext uri="{BB962C8B-B14F-4D97-AF65-F5344CB8AC3E}">
        <p14:creationId xmlns:p14="http://schemas.microsoft.com/office/powerpoint/2010/main" val="35215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766A41-1D84-4CB3-90D9-2E8C8CC13AC5}"/>
              </a:ext>
            </a:extLst>
          </p:cNvPr>
          <p:cNvSpPr>
            <a:spLocks noGrp="1"/>
          </p:cNvSpPr>
          <p:nvPr>
            <p:ph type="sldNum" sz="quarter" idx="11"/>
          </p:nvPr>
        </p:nvSpPr>
        <p:spPr/>
        <p:txBody>
          <a:bodyPr/>
          <a:lstStyle/>
          <a:p>
            <a:fld id="{F0D23093-2AB0-F74C-B865-1A12A15B650E}" type="slidenum">
              <a:rPr lang="en-US" smtClean="0"/>
              <a:pPr/>
              <a:t>14</a:t>
            </a:fld>
            <a:endParaRPr lang="en-US"/>
          </a:p>
        </p:txBody>
      </p:sp>
      <p:sp>
        <p:nvSpPr>
          <p:cNvPr id="3" name="Title 2">
            <a:extLst>
              <a:ext uri="{FF2B5EF4-FFF2-40B4-BE49-F238E27FC236}">
                <a16:creationId xmlns:a16="http://schemas.microsoft.com/office/drawing/2014/main" id="{3A0D39F9-E761-4C8B-BA47-F684C7904BD1}"/>
              </a:ext>
            </a:extLst>
          </p:cNvPr>
          <p:cNvSpPr>
            <a:spLocks noGrp="1"/>
          </p:cNvSpPr>
          <p:nvPr>
            <p:ph type="title"/>
          </p:nvPr>
        </p:nvSpPr>
        <p:spPr/>
        <p:txBody>
          <a:bodyPr/>
          <a:lstStyle/>
          <a:p>
            <a:r>
              <a:rPr lang="en-US"/>
              <a:t>Summary</a:t>
            </a:r>
          </a:p>
        </p:txBody>
      </p:sp>
      <p:sp>
        <p:nvSpPr>
          <p:cNvPr id="4" name="Text Box 9">
            <a:extLst>
              <a:ext uri="{FF2B5EF4-FFF2-40B4-BE49-F238E27FC236}">
                <a16:creationId xmlns:a16="http://schemas.microsoft.com/office/drawing/2014/main" id="{ECD6F5B3-F61E-4F20-8FC5-FC546810715D}"/>
              </a:ext>
            </a:extLst>
          </p:cNvPr>
          <p:cNvSpPr txBox="1">
            <a:spLocks noChangeArrowheads="1"/>
          </p:cNvSpPr>
          <p:nvPr/>
        </p:nvSpPr>
        <p:spPr bwMode="auto">
          <a:xfrm>
            <a:off x="1460501" y="2682188"/>
            <a:ext cx="7769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5000"/>
              </a:spcBef>
              <a:spcAft>
                <a:spcPct val="55000"/>
              </a:spcAft>
              <a:buClr>
                <a:schemeClr val="accent1"/>
              </a:buClr>
              <a:buSzPct val="125000"/>
            </a:pPr>
            <a:r>
              <a:rPr lang="en-US" sz="1800" b="0">
                <a:solidFill>
                  <a:srgbClr val="000000"/>
                </a:solidFill>
                <a:latin typeface="+mn-lt"/>
              </a:rPr>
              <a:t>It introduces the idea of choice to </a:t>
            </a:r>
            <a:r>
              <a:rPr lang="en-US" sz="1800">
                <a:latin typeface="+mn-lt"/>
              </a:rPr>
              <a:t>optimize</a:t>
            </a:r>
            <a:r>
              <a:rPr lang="en-US" sz="1800" b="0">
                <a:solidFill>
                  <a:srgbClr val="000000"/>
                </a:solidFill>
                <a:latin typeface="+mn-lt"/>
              </a:rPr>
              <a:t> weight, price or environmental impact</a:t>
            </a:r>
            <a:endParaRPr lang="en-US" sz="1800">
              <a:solidFill>
                <a:srgbClr val="000000"/>
              </a:solidFill>
              <a:latin typeface="+mn-lt"/>
            </a:endParaRPr>
          </a:p>
        </p:txBody>
      </p:sp>
      <p:sp>
        <p:nvSpPr>
          <p:cNvPr id="5" name="Text Box 11">
            <a:extLst>
              <a:ext uri="{FF2B5EF4-FFF2-40B4-BE49-F238E27FC236}">
                <a16:creationId xmlns:a16="http://schemas.microsoft.com/office/drawing/2014/main" id="{3FC02C10-B059-464E-A22C-70B75EC7B8B0}"/>
              </a:ext>
            </a:extLst>
          </p:cNvPr>
          <p:cNvSpPr txBox="1">
            <a:spLocks noChangeArrowheads="1"/>
          </p:cNvSpPr>
          <p:nvPr/>
        </p:nvSpPr>
        <p:spPr bwMode="auto">
          <a:xfrm>
            <a:off x="1460501" y="1584229"/>
            <a:ext cx="7769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5000"/>
              </a:spcBef>
              <a:spcAft>
                <a:spcPct val="55000"/>
              </a:spcAft>
              <a:buClr>
                <a:schemeClr val="accent1"/>
              </a:buClr>
              <a:buSzPct val="125000"/>
            </a:pPr>
            <a:r>
              <a:rPr lang="en-US" sz="1800" b="0" dirty="0">
                <a:solidFill>
                  <a:srgbClr val="000000"/>
                </a:solidFill>
                <a:latin typeface="+mn-lt"/>
              </a:rPr>
              <a:t>The Granta EduPack Structural sections data-table and the </a:t>
            </a:r>
            <a:r>
              <a:rPr lang="en-US" sz="1800" i="1" dirty="0">
                <a:latin typeface="+mn-lt"/>
              </a:rPr>
              <a:t>Built Environment</a:t>
            </a:r>
            <a:r>
              <a:rPr lang="en-US" sz="1800" i="1" dirty="0">
                <a:solidFill>
                  <a:srgbClr val="666633"/>
                </a:solidFill>
                <a:latin typeface="+mn-lt"/>
              </a:rPr>
              <a:t> </a:t>
            </a:r>
            <a:r>
              <a:rPr lang="en-US" sz="1800" b="0" dirty="0">
                <a:solidFill>
                  <a:srgbClr val="000000"/>
                </a:solidFill>
                <a:latin typeface="+mn-lt"/>
              </a:rPr>
              <a:t>database allows standard sections to be explored and selected to meet multiple constraints</a:t>
            </a:r>
          </a:p>
        </p:txBody>
      </p:sp>
    </p:spTree>
    <p:extLst>
      <p:ext uri="{BB962C8B-B14F-4D97-AF65-F5344CB8AC3E}">
        <p14:creationId xmlns:p14="http://schemas.microsoft.com/office/powerpoint/2010/main" val="158764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15</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83072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16</a:t>
            </a:fld>
            <a:endParaRPr lang="en-US"/>
          </a:p>
        </p:txBody>
      </p:sp>
    </p:spTree>
    <p:extLst>
      <p:ext uri="{BB962C8B-B14F-4D97-AF65-F5344CB8AC3E}">
        <p14:creationId xmlns:p14="http://schemas.microsoft.com/office/powerpoint/2010/main" val="311471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a:t>Learning objectives for this lecture unit</a:t>
            </a:r>
            <a:endParaRPr lang="en-US"/>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a:solidFill>
                            <a:sysClr val="windowText" lastClr="000000"/>
                          </a:solidFill>
                        </a:rPr>
                        <a:t>Knowledge and Understanding</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Understanding of how to explore and optimize mechanical design structures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a:solidFill>
                            <a:sysClr val="windowText" lastClr="000000"/>
                          </a:solidFill>
                        </a:rPr>
                        <a:t>Skills and Abilities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Ability to select structural sections for prescribed design requirements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a:solidFill>
                            <a:sysClr val="windowText" lastClr="000000"/>
                          </a:solidFill>
                        </a:rPr>
                        <a:t>Values and Attitudes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Appreciation of how shape and material properties interact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3637549"/>
            <a:ext cx="10276514" cy="1655838"/>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20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600" i="0" u="none" strike="noStrike" kern="0" cap="none" spc="0" normalizeH="0" baseline="0" noProof="0" dirty="0">
                <a:ln>
                  <a:noFill/>
                </a:ln>
                <a:solidFill>
                  <a:prstClr val="black"/>
                </a:solidFill>
                <a:effectLst/>
                <a:uLnTx/>
                <a:uFillTx/>
                <a:ea typeface="+mn-ea"/>
                <a:cs typeface="+mn-cs"/>
              </a:rPr>
              <a:t>Text:  </a:t>
            </a:r>
            <a:r>
              <a:rPr kumimoji="0" lang="en-GB" sz="1600" b="0" i="0" u="none" strike="noStrike" kern="0" cap="none" spc="0" normalizeH="0" baseline="0" noProof="0" dirty="0">
                <a:ln>
                  <a:noFill/>
                </a:ln>
                <a:solidFill>
                  <a:prstClr val="black"/>
                </a:solidFill>
                <a:effectLst/>
                <a:uLnTx/>
                <a:uFillTx/>
                <a:ea typeface="+mn-ea"/>
                <a:cs typeface="+mn-cs"/>
              </a:rPr>
              <a:t>“Materials Selection in Mechanical Design”, 5th edition by M.F. Ashby, Butterworth Heinemann, Oxford, 2016, Chapters 10-11.</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600" i="0" u="none" strike="noStrike" kern="0" cap="none" spc="0" normalizeH="0" baseline="0" noProof="0" dirty="0">
                <a:ln>
                  <a:noFill/>
                </a:ln>
                <a:solidFill>
                  <a:prstClr val="black"/>
                </a:solidFill>
                <a:effectLst/>
                <a:uLnTx/>
                <a:uFillTx/>
                <a:ea typeface="+mn-ea"/>
                <a:cs typeface="+mn-cs"/>
              </a:rPr>
              <a:t>Software: </a:t>
            </a:r>
            <a:r>
              <a:rPr kumimoji="0" lang="en-GB" sz="1600" b="0" i="0" u="none" strike="noStrike" kern="0" cap="none" spc="0" normalizeH="0" baseline="0" noProof="0" dirty="0">
                <a:ln>
                  <a:noFill/>
                </a:ln>
                <a:solidFill>
                  <a:prstClr val="black"/>
                </a:solidFill>
                <a:effectLst/>
                <a:uLnTx/>
                <a:uFillTx/>
                <a:ea typeface="+mn-ea"/>
                <a:cs typeface="+mn-cs"/>
              </a:rPr>
              <a:t>The </a:t>
            </a:r>
            <a:r>
              <a:rPr kumimoji="0" lang="en-GB" sz="1600" b="0" i="0" u="none" strike="noStrike" kern="0" cap="none" spc="0" normalizeH="0" baseline="0" noProof="0" dirty="0">
                <a:ln>
                  <a:noFill/>
                </a:ln>
                <a:solidFill>
                  <a:prstClr val="black"/>
                </a:solidFill>
                <a:effectLst/>
                <a:uLnTx/>
                <a:uFillTx/>
                <a:ea typeface="+mn-ea"/>
                <a:cs typeface="+mn-cs"/>
                <a:hlinkClick r:id="rId3"/>
              </a:rPr>
              <a:t>Ansys Granta EduPack </a:t>
            </a:r>
            <a:r>
              <a:rPr kumimoji="0" lang="en-GB" sz="1600" b="0" i="0" u="none" strike="noStrike" kern="0" cap="none" spc="0" normalizeH="0" baseline="0" noProof="0" dirty="0">
                <a:ln>
                  <a:noFill/>
                </a:ln>
                <a:solidFill>
                  <a:prstClr val="black"/>
                </a:solidFill>
                <a:effectLst/>
                <a:uLnTx/>
                <a:uFillTx/>
                <a:ea typeface="+mn-ea"/>
                <a:cs typeface="+mn-cs"/>
              </a:rPr>
              <a:t>Structural sections data-table and the Built Environment Level 2 database</a:t>
            </a:r>
            <a:endParaRPr lang="en-GB" sz="1600" b="0" kern="0" dirty="0">
              <a:solidFill>
                <a:prstClr val="black"/>
              </a:solidFill>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6305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AE3618-3EFD-4603-8A33-5F1A2E0FF907}"/>
              </a:ext>
            </a:extLst>
          </p:cNvPr>
          <p:cNvSpPr>
            <a:spLocks noGrp="1"/>
          </p:cNvSpPr>
          <p:nvPr>
            <p:ph type="sldNum" sz="quarter" idx="11"/>
          </p:nvPr>
        </p:nvSpPr>
        <p:spPr/>
        <p:txBody>
          <a:bodyPr/>
          <a:lstStyle/>
          <a:p>
            <a:fld id="{F0D23093-2AB0-F74C-B865-1A12A15B650E}" type="slidenum">
              <a:rPr lang="en-US" smtClean="0"/>
              <a:pPr/>
              <a:t>3</a:t>
            </a:fld>
            <a:endParaRPr lang="en-US"/>
          </a:p>
        </p:txBody>
      </p:sp>
      <p:sp>
        <p:nvSpPr>
          <p:cNvPr id="3" name="Title 2">
            <a:extLst>
              <a:ext uri="{FF2B5EF4-FFF2-40B4-BE49-F238E27FC236}">
                <a16:creationId xmlns:a16="http://schemas.microsoft.com/office/drawing/2014/main" id="{6352B30C-1C6D-46ED-A6EC-582015E888AE}"/>
              </a:ext>
            </a:extLst>
          </p:cNvPr>
          <p:cNvSpPr>
            <a:spLocks noGrp="1"/>
          </p:cNvSpPr>
          <p:nvPr>
            <p:ph type="title"/>
          </p:nvPr>
        </p:nvSpPr>
        <p:spPr/>
        <p:txBody>
          <a:bodyPr/>
          <a:lstStyle/>
          <a:p>
            <a:r>
              <a:rPr lang="en-GB"/>
              <a:t>Outline of the lecture unit</a:t>
            </a:r>
            <a:endParaRPr lang="en-US"/>
          </a:p>
        </p:txBody>
      </p:sp>
      <p:sp>
        <p:nvSpPr>
          <p:cNvPr id="4" name="Text Box 5">
            <a:extLst>
              <a:ext uri="{FF2B5EF4-FFF2-40B4-BE49-F238E27FC236}">
                <a16:creationId xmlns:a16="http://schemas.microsoft.com/office/drawing/2014/main" id="{FDABCB61-55BF-4D2C-9985-E0BC30771035}"/>
              </a:ext>
            </a:extLst>
          </p:cNvPr>
          <p:cNvSpPr txBox="1">
            <a:spLocks noChangeArrowheads="1"/>
          </p:cNvSpPr>
          <p:nvPr/>
        </p:nvSpPr>
        <p:spPr bwMode="auto">
          <a:xfrm>
            <a:off x="5515510" y="3628719"/>
            <a:ext cx="3818779"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2000" b="0">
                <a:latin typeface="+mn-lt"/>
              </a:rPr>
              <a:t>  Content and use of the database</a:t>
            </a:r>
            <a:endParaRPr lang="en-GB" sz="2000">
              <a:latin typeface="+mn-lt"/>
            </a:endParaRPr>
          </a:p>
        </p:txBody>
      </p:sp>
      <p:sp>
        <p:nvSpPr>
          <p:cNvPr id="5" name="Text Box 6">
            <a:extLst>
              <a:ext uri="{FF2B5EF4-FFF2-40B4-BE49-F238E27FC236}">
                <a16:creationId xmlns:a16="http://schemas.microsoft.com/office/drawing/2014/main" id="{86BD3174-CB54-4ACA-918E-9862628A9DAE}"/>
              </a:ext>
            </a:extLst>
          </p:cNvPr>
          <p:cNvSpPr txBox="1">
            <a:spLocks noChangeArrowheads="1"/>
          </p:cNvSpPr>
          <p:nvPr/>
        </p:nvSpPr>
        <p:spPr bwMode="auto">
          <a:xfrm>
            <a:off x="5515510" y="2422391"/>
            <a:ext cx="445254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2000" b="0">
                <a:latin typeface="+mn-lt"/>
              </a:rPr>
              <a:t>  Structural sections and their attributes</a:t>
            </a:r>
          </a:p>
        </p:txBody>
      </p:sp>
      <p:sp>
        <p:nvSpPr>
          <p:cNvPr id="6" name="Text Box 7">
            <a:extLst>
              <a:ext uri="{FF2B5EF4-FFF2-40B4-BE49-F238E27FC236}">
                <a16:creationId xmlns:a16="http://schemas.microsoft.com/office/drawing/2014/main" id="{A73DB6A2-F7F5-4B74-B259-74BC7AAA80F5}"/>
              </a:ext>
            </a:extLst>
          </p:cNvPr>
          <p:cNvSpPr txBox="1">
            <a:spLocks noChangeArrowheads="1"/>
          </p:cNvSpPr>
          <p:nvPr/>
        </p:nvSpPr>
        <p:spPr bwMode="auto">
          <a:xfrm>
            <a:off x="5515511" y="3021601"/>
            <a:ext cx="613933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2000" b="0">
                <a:latin typeface="+mn-lt"/>
              </a:rPr>
              <a:t>  The Granta </a:t>
            </a:r>
            <a:r>
              <a:rPr lang="en-GB" sz="2000" b="0" err="1">
                <a:latin typeface="+mn-lt"/>
              </a:rPr>
              <a:t>EduPack</a:t>
            </a:r>
            <a:r>
              <a:rPr lang="en-GB" sz="2000" b="0">
                <a:latin typeface="+mn-lt"/>
              </a:rPr>
              <a:t> data-table for </a:t>
            </a:r>
            <a:r>
              <a:rPr lang="en-GB" sz="2000" i="1">
                <a:latin typeface="+mn-lt"/>
              </a:rPr>
              <a:t>Structural sections</a:t>
            </a:r>
          </a:p>
        </p:txBody>
      </p:sp>
      <p:pic>
        <p:nvPicPr>
          <p:cNvPr id="7" name="Picture 43">
            <a:extLst>
              <a:ext uri="{FF2B5EF4-FFF2-40B4-BE49-F238E27FC236}">
                <a16:creationId xmlns:a16="http://schemas.microsoft.com/office/drawing/2014/main" id="{08E3713E-B61D-4DE2-86EF-C3FBA7416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622" y="1764675"/>
            <a:ext cx="405288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69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7F595-0BCA-465F-89EC-3B2B41EBED67}"/>
              </a:ext>
            </a:extLst>
          </p:cNvPr>
          <p:cNvSpPr>
            <a:spLocks noGrp="1"/>
          </p:cNvSpPr>
          <p:nvPr>
            <p:ph type="sldNum" sz="quarter" idx="11"/>
          </p:nvPr>
        </p:nvSpPr>
        <p:spPr/>
        <p:txBody>
          <a:bodyPr/>
          <a:lstStyle/>
          <a:p>
            <a:fld id="{F0D23093-2AB0-F74C-B865-1A12A15B650E}" type="slidenum">
              <a:rPr lang="en-US" smtClean="0"/>
              <a:pPr/>
              <a:t>4</a:t>
            </a:fld>
            <a:endParaRPr lang="en-US"/>
          </a:p>
        </p:txBody>
      </p:sp>
      <p:sp>
        <p:nvSpPr>
          <p:cNvPr id="3" name="Title 2">
            <a:extLst>
              <a:ext uri="{FF2B5EF4-FFF2-40B4-BE49-F238E27FC236}">
                <a16:creationId xmlns:a16="http://schemas.microsoft.com/office/drawing/2014/main" id="{8A2D1508-D950-4D12-A038-71458CFEB1C9}"/>
              </a:ext>
            </a:extLst>
          </p:cNvPr>
          <p:cNvSpPr>
            <a:spLocks noGrp="1"/>
          </p:cNvSpPr>
          <p:nvPr>
            <p:ph type="title"/>
          </p:nvPr>
        </p:nvSpPr>
        <p:spPr/>
        <p:txBody>
          <a:bodyPr/>
          <a:lstStyle/>
          <a:p>
            <a:r>
              <a:rPr lang="en-GB"/>
              <a:t>Structural sections</a:t>
            </a:r>
            <a:endParaRPr lang="en-US"/>
          </a:p>
        </p:txBody>
      </p:sp>
      <p:grpSp>
        <p:nvGrpSpPr>
          <p:cNvPr id="4" name="Group 24">
            <a:extLst>
              <a:ext uri="{FF2B5EF4-FFF2-40B4-BE49-F238E27FC236}">
                <a16:creationId xmlns:a16="http://schemas.microsoft.com/office/drawing/2014/main" id="{A10D734A-DBBB-4EE7-9351-FD712371F07C}"/>
              </a:ext>
            </a:extLst>
          </p:cNvPr>
          <p:cNvGrpSpPr>
            <a:grpSpLocks/>
          </p:cNvGrpSpPr>
          <p:nvPr/>
        </p:nvGrpSpPr>
        <p:grpSpPr bwMode="auto">
          <a:xfrm>
            <a:off x="1271464" y="1996158"/>
            <a:ext cx="3700728" cy="2062162"/>
            <a:chOff x="224" y="1335"/>
            <a:chExt cx="2152" cy="1299"/>
          </a:xfrm>
        </p:grpSpPr>
        <p:sp>
          <p:nvSpPr>
            <p:cNvPr id="5" name="Text Box 9">
              <a:extLst>
                <a:ext uri="{FF2B5EF4-FFF2-40B4-BE49-F238E27FC236}">
                  <a16:creationId xmlns:a16="http://schemas.microsoft.com/office/drawing/2014/main" id="{43B9F338-89DA-431C-9F34-FDD35CF95769}"/>
                </a:ext>
              </a:extLst>
            </p:cNvPr>
            <p:cNvSpPr txBox="1">
              <a:spLocks noChangeArrowheads="1"/>
            </p:cNvSpPr>
            <p:nvPr/>
          </p:nvSpPr>
          <p:spPr bwMode="auto">
            <a:xfrm>
              <a:off x="224" y="1335"/>
              <a:ext cx="2152"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tabLst>
                  <a:tab pos="762000" algn="l"/>
                </a:tabLst>
                <a:defRPr sz="2400" b="1">
                  <a:solidFill>
                    <a:schemeClr val="tx1"/>
                  </a:solidFill>
                  <a:latin typeface="Arial" panose="020B0604020202020204" pitchFamily="34" charset="0"/>
                </a:defRPr>
              </a:lvl1pPr>
              <a:lvl2pPr>
                <a:spcBef>
                  <a:spcPct val="20000"/>
                </a:spcBef>
                <a:spcAft>
                  <a:spcPct val="20000"/>
                </a:spcAft>
                <a:buClr>
                  <a:srgbClr val="009999"/>
                </a:buClr>
                <a:buSzPct val="80000"/>
                <a:buFont typeface="Wingdings" panose="05000000000000000000" pitchFamily="2" charset="2"/>
                <a:buChar char="n"/>
                <a:tabLst>
                  <a:tab pos="762000" algn="l"/>
                </a:tabLst>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tabLst>
                  <a:tab pos="762000" algn="l"/>
                </a:tabLst>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tabLst>
                  <a:tab pos="762000" algn="l"/>
                </a:tabLst>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tabLst>
                  <a:tab pos="762000" algn="l"/>
                </a:tabLst>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tabLst>
                  <a:tab pos="762000" algn="l"/>
                </a:tabLst>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tabLst>
                  <a:tab pos="762000" algn="l"/>
                </a:tabLst>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tabLst>
                  <a:tab pos="762000" algn="l"/>
                </a:tabLst>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tabLst>
                  <a:tab pos="762000" algn="l"/>
                </a:tabLst>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2000" i="1">
                  <a:solidFill>
                    <a:schemeClr val="accent1"/>
                  </a:solidFill>
                  <a:latin typeface="+mn-lt"/>
                </a:rPr>
                <a:t>Shape</a:t>
              </a:r>
              <a:r>
                <a:rPr lang="en-GB" sz="2000">
                  <a:solidFill>
                    <a:srgbClr val="000000"/>
                  </a:solidFill>
                  <a:latin typeface="+mn-lt"/>
                </a:rPr>
                <a:t> </a:t>
              </a:r>
              <a:r>
                <a:rPr lang="en-GB" sz="2000" b="0">
                  <a:solidFill>
                    <a:srgbClr val="000000"/>
                  </a:solidFill>
                  <a:latin typeface="+mn-lt"/>
                </a:rPr>
                <a:t>= cross section formed to a</a:t>
              </a:r>
            </a:p>
            <a:p>
              <a:pPr lvl="1">
                <a:spcBef>
                  <a:spcPct val="60000"/>
                </a:spcBef>
                <a:buClr>
                  <a:schemeClr val="accent1"/>
                </a:buClr>
                <a:buSzPct val="65000"/>
              </a:pPr>
              <a:r>
                <a:rPr lang="en-GB" sz="2000" b="0">
                  <a:solidFill>
                    <a:srgbClr val="000000"/>
                  </a:solidFill>
                  <a:latin typeface="+mn-lt"/>
                </a:rPr>
                <a:t>  Tube</a:t>
              </a:r>
            </a:p>
            <a:p>
              <a:pPr lvl="1">
                <a:spcBef>
                  <a:spcPct val="60000"/>
                </a:spcBef>
                <a:buClr>
                  <a:schemeClr val="accent1"/>
                </a:buClr>
                <a:buSzPct val="65000"/>
              </a:pPr>
              <a:r>
                <a:rPr lang="en-GB" sz="2000" b="0">
                  <a:solidFill>
                    <a:srgbClr val="000000"/>
                  </a:solidFill>
                  <a:latin typeface="+mn-lt"/>
                </a:rPr>
                <a:t>  I-section</a:t>
              </a:r>
            </a:p>
            <a:p>
              <a:pPr lvl="1">
                <a:spcBef>
                  <a:spcPct val="60000"/>
                </a:spcBef>
                <a:buClr>
                  <a:schemeClr val="accent1"/>
                </a:buClr>
                <a:buSzPct val="65000"/>
              </a:pPr>
              <a:r>
                <a:rPr lang="en-GB" sz="2000" b="0">
                  <a:solidFill>
                    <a:srgbClr val="000000"/>
                  </a:solidFill>
                  <a:latin typeface="+mn-lt"/>
                </a:rPr>
                <a:t>  Hollow box</a:t>
              </a:r>
            </a:p>
          </p:txBody>
        </p:sp>
        <p:grpSp>
          <p:nvGrpSpPr>
            <p:cNvPr id="6" name="Group 16">
              <a:extLst>
                <a:ext uri="{FF2B5EF4-FFF2-40B4-BE49-F238E27FC236}">
                  <a16:creationId xmlns:a16="http://schemas.microsoft.com/office/drawing/2014/main" id="{EC03F8A3-015F-4E57-9675-790F44E7ED8D}"/>
                </a:ext>
              </a:extLst>
            </p:cNvPr>
            <p:cNvGrpSpPr>
              <a:grpSpLocks/>
            </p:cNvGrpSpPr>
            <p:nvPr/>
          </p:nvGrpSpPr>
          <p:grpSpPr bwMode="auto">
            <a:xfrm>
              <a:off x="1776" y="1689"/>
              <a:ext cx="252" cy="806"/>
              <a:chOff x="2154" y="1425"/>
              <a:chExt cx="252" cy="806"/>
            </a:xfrm>
          </p:grpSpPr>
          <p:grpSp>
            <p:nvGrpSpPr>
              <p:cNvPr id="7" name="Group 10">
                <a:extLst>
                  <a:ext uri="{FF2B5EF4-FFF2-40B4-BE49-F238E27FC236}">
                    <a16:creationId xmlns:a16="http://schemas.microsoft.com/office/drawing/2014/main" id="{FFE9AD24-0FC6-4455-902C-05CA265E24E8}"/>
                  </a:ext>
                </a:extLst>
              </p:cNvPr>
              <p:cNvGrpSpPr>
                <a:grpSpLocks/>
              </p:cNvGrpSpPr>
              <p:nvPr/>
            </p:nvGrpSpPr>
            <p:grpSpPr bwMode="auto">
              <a:xfrm>
                <a:off x="2154" y="1740"/>
                <a:ext cx="252" cy="216"/>
                <a:chOff x="3768" y="2295"/>
                <a:chExt cx="480" cy="457"/>
              </a:xfrm>
            </p:grpSpPr>
            <p:sp>
              <p:nvSpPr>
                <p:cNvPr id="10" name="Rectangle 11">
                  <a:extLst>
                    <a:ext uri="{FF2B5EF4-FFF2-40B4-BE49-F238E27FC236}">
                      <a16:creationId xmlns:a16="http://schemas.microsoft.com/office/drawing/2014/main" id="{4E91E809-3C96-4EE2-A234-4330ADB50924}"/>
                    </a:ext>
                  </a:extLst>
                </p:cNvPr>
                <p:cNvSpPr>
                  <a:spLocks noChangeArrowheads="1"/>
                </p:cNvSpPr>
                <p:nvPr/>
              </p:nvSpPr>
              <p:spPr bwMode="auto">
                <a:xfrm>
                  <a:off x="3768" y="2295"/>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11" name="Rectangle 12">
                  <a:extLst>
                    <a:ext uri="{FF2B5EF4-FFF2-40B4-BE49-F238E27FC236}">
                      <a16:creationId xmlns:a16="http://schemas.microsoft.com/office/drawing/2014/main" id="{B6360A10-597D-4491-A86F-481A26385ADA}"/>
                    </a:ext>
                  </a:extLst>
                </p:cNvPr>
                <p:cNvSpPr>
                  <a:spLocks noChangeArrowheads="1"/>
                </p:cNvSpPr>
                <p:nvPr/>
              </p:nvSpPr>
              <p:spPr bwMode="auto">
                <a:xfrm>
                  <a:off x="3985" y="2318"/>
                  <a:ext cx="48" cy="4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12" name="Rectangle 13">
                  <a:extLst>
                    <a:ext uri="{FF2B5EF4-FFF2-40B4-BE49-F238E27FC236}">
                      <a16:creationId xmlns:a16="http://schemas.microsoft.com/office/drawing/2014/main" id="{254AA25D-B874-4ED0-884A-EF6F97E73787}"/>
                    </a:ext>
                  </a:extLst>
                </p:cNvPr>
                <p:cNvSpPr>
                  <a:spLocks noChangeArrowheads="1"/>
                </p:cNvSpPr>
                <p:nvPr/>
              </p:nvSpPr>
              <p:spPr bwMode="auto">
                <a:xfrm>
                  <a:off x="3768" y="2704"/>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sp>
            <p:nvSpPr>
              <p:cNvPr id="8" name="Oval 14">
                <a:extLst>
                  <a:ext uri="{FF2B5EF4-FFF2-40B4-BE49-F238E27FC236}">
                    <a16:creationId xmlns:a16="http://schemas.microsoft.com/office/drawing/2014/main" id="{BCE3231A-3C0A-474D-95CF-2F8FDD77ABDD}"/>
                  </a:ext>
                </a:extLst>
              </p:cNvPr>
              <p:cNvSpPr>
                <a:spLocks noChangeArrowheads="1"/>
              </p:cNvSpPr>
              <p:nvPr/>
            </p:nvSpPr>
            <p:spPr bwMode="auto">
              <a:xfrm>
                <a:off x="2164" y="1425"/>
                <a:ext cx="231" cy="231"/>
              </a:xfrm>
              <a:prstGeom prst="ellipse">
                <a:avLst/>
              </a:prstGeom>
              <a:solidFill>
                <a:srgbClr val="FFFFFF"/>
              </a:solidFill>
              <a:ln w="381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9" name="Rectangle 15">
                <a:extLst>
                  <a:ext uri="{FF2B5EF4-FFF2-40B4-BE49-F238E27FC236}">
                    <a16:creationId xmlns:a16="http://schemas.microsoft.com/office/drawing/2014/main" id="{0EBF47A0-6E7C-4836-82E0-A7511B71CDEB}"/>
                  </a:ext>
                </a:extLst>
              </p:cNvPr>
              <p:cNvSpPr>
                <a:spLocks noChangeArrowheads="1"/>
              </p:cNvSpPr>
              <p:nvPr/>
            </p:nvSpPr>
            <p:spPr bwMode="auto">
              <a:xfrm>
                <a:off x="2178" y="2018"/>
                <a:ext cx="204" cy="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grpSp>
      <p:sp>
        <p:nvSpPr>
          <p:cNvPr id="13" name="Text Box 20">
            <a:extLst>
              <a:ext uri="{FF2B5EF4-FFF2-40B4-BE49-F238E27FC236}">
                <a16:creationId xmlns:a16="http://schemas.microsoft.com/office/drawing/2014/main" id="{6CF53640-7152-4357-96C4-6625E11AD389}"/>
              </a:ext>
            </a:extLst>
          </p:cNvPr>
          <p:cNvSpPr txBox="1">
            <a:spLocks noChangeArrowheads="1"/>
          </p:cNvSpPr>
          <p:nvPr/>
        </p:nvSpPr>
        <p:spPr bwMode="auto">
          <a:xfrm>
            <a:off x="1793751" y="4156248"/>
            <a:ext cx="728186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buClr>
                <a:srgbClr val="009B9B"/>
              </a:buClr>
              <a:buSzPct val="80000"/>
              <a:buFont typeface="Wingdings" panose="05000000000000000000" pitchFamily="2" charset="2"/>
              <a:buNone/>
            </a:pPr>
            <a:r>
              <a:rPr lang="en-GB" sz="2000" b="0">
                <a:solidFill>
                  <a:srgbClr val="000000"/>
                </a:solidFill>
                <a:latin typeface="+mn-lt"/>
              </a:rPr>
              <a:t>All increase </a:t>
            </a:r>
          </a:p>
          <a:p>
            <a:pPr>
              <a:spcBef>
                <a:spcPct val="0"/>
              </a:spcBef>
              <a:buClr>
                <a:schemeClr val="accent1"/>
              </a:buClr>
              <a:buSzPct val="60000"/>
              <a:buFont typeface="Wingdings" panose="05000000000000000000" pitchFamily="2" charset="2"/>
              <a:buChar char="q"/>
            </a:pPr>
            <a:r>
              <a:rPr lang="en-GB" sz="2000" b="0">
                <a:solidFill>
                  <a:srgbClr val="000000"/>
                </a:solidFill>
                <a:latin typeface="+mn-lt"/>
              </a:rPr>
              <a:t>  Second moment of area     </a:t>
            </a:r>
            <a:r>
              <a:rPr lang="en-GB" sz="2000">
                <a:solidFill>
                  <a:srgbClr val="000000"/>
                </a:solidFill>
                <a:latin typeface="+mn-lt"/>
              </a:rPr>
              <a:t>I</a:t>
            </a:r>
            <a:r>
              <a:rPr lang="en-GB" sz="2000" b="0">
                <a:solidFill>
                  <a:srgbClr val="000000"/>
                </a:solidFill>
                <a:latin typeface="+mn-lt"/>
              </a:rPr>
              <a:t> </a:t>
            </a:r>
          </a:p>
          <a:p>
            <a:pPr>
              <a:spcBef>
                <a:spcPct val="0"/>
              </a:spcBef>
              <a:buClr>
                <a:schemeClr val="accent1"/>
              </a:buClr>
              <a:buSzPct val="60000"/>
              <a:buFont typeface="Wingdings" panose="05000000000000000000" pitchFamily="2" charset="2"/>
              <a:buChar char="q"/>
            </a:pPr>
            <a:r>
              <a:rPr lang="en-GB" sz="2000" b="0">
                <a:solidFill>
                  <a:srgbClr val="000000"/>
                </a:solidFill>
                <a:latin typeface="+mn-lt"/>
              </a:rPr>
              <a:t>  Section modulus                Z</a:t>
            </a:r>
          </a:p>
          <a:p>
            <a:pPr>
              <a:spcBef>
                <a:spcPct val="0"/>
              </a:spcBef>
              <a:buClr>
                <a:schemeClr val="accent1"/>
              </a:buClr>
              <a:buSzPct val="60000"/>
              <a:buFont typeface="Wingdings" panose="05000000000000000000" pitchFamily="2" charset="2"/>
              <a:buChar char="q"/>
            </a:pPr>
            <a:r>
              <a:rPr lang="en-GB" sz="2000" b="0">
                <a:solidFill>
                  <a:srgbClr val="000000"/>
                </a:solidFill>
                <a:latin typeface="+mn-lt"/>
              </a:rPr>
              <a:t>  Bending stiffness              E I</a:t>
            </a:r>
          </a:p>
          <a:p>
            <a:pPr>
              <a:spcBef>
                <a:spcPct val="0"/>
              </a:spcBef>
              <a:buClr>
                <a:schemeClr val="accent1"/>
              </a:buClr>
              <a:buSzPct val="60000"/>
              <a:buFont typeface="Wingdings" panose="05000000000000000000" pitchFamily="2" charset="2"/>
              <a:buChar char="q"/>
            </a:pPr>
            <a:r>
              <a:rPr lang="en-GB" sz="2000" b="0">
                <a:solidFill>
                  <a:srgbClr val="000000"/>
                </a:solidFill>
                <a:latin typeface="+mn-lt"/>
              </a:rPr>
              <a:t>  Failure moment              </a:t>
            </a:r>
            <a:r>
              <a:rPr lang="el-GR" sz="2000">
                <a:solidFill>
                  <a:srgbClr val="000000"/>
                </a:solidFill>
                <a:latin typeface="+mn-lt"/>
                <a:sym typeface="Univers"/>
              </a:rPr>
              <a:t>σ</a:t>
            </a:r>
            <a:r>
              <a:rPr lang="en-GB" sz="2000" baseline="-25000">
                <a:solidFill>
                  <a:srgbClr val="000000"/>
                </a:solidFill>
                <a:latin typeface="+mn-lt"/>
              </a:rPr>
              <a:t>y</a:t>
            </a:r>
            <a:r>
              <a:rPr lang="en-GB" sz="2000" b="0" baseline="-25000">
                <a:solidFill>
                  <a:srgbClr val="000000"/>
                </a:solidFill>
                <a:latin typeface="+mn-lt"/>
              </a:rPr>
              <a:t> </a:t>
            </a:r>
            <a:r>
              <a:rPr lang="en-GB" sz="2000" b="0">
                <a:solidFill>
                  <a:srgbClr val="000000"/>
                </a:solidFill>
                <a:latin typeface="+mn-lt"/>
              </a:rPr>
              <a:t>Z      </a:t>
            </a:r>
            <a:r>
              <a:rPr lang="en-GB" sz="1800" b="0" i="1">
                <a:solidFill>
                  <a:srgbClr val="000000"/>
                </a:solidFill>
                <a:latin typeface="+mn-lt"/>
              </a:rPr>
              <a:t>(called YZ in the database)</a:t>
            </a:r>
          </a:p>
          <a:p>
            <a:pPr>
              <a:spcBef>
                <a:spcPct val="0"/>
              </a:spcBef>
              <a:buClr>
                <a:srgbClr val="A50021"/>
              </a:buClr>
              <a:buSzPct val="60000"/>
              <a:buFont typeface="Wingdings" panose="05000000000000000000" pitchFamily="2" charset="2"/>
              <a:buNone/>
            </a:pPr>
            <a:endParaRPr lang="en-GB" sz="1800" b="0" i="1">
              <a:solidFill>
                <a:srgbClr val="000000"/>
              </a:solidFill>
              <a:latin typeface="+mn-lt"/>
            </a:endParaRPr>
          </a:p>
        </p:txBody>
      </p:sp>
      <p:graphicFrame>
        <p:nvGraphicFramePr>
          <p:cNvPr id="14" name="Object 2">
            <a:extLst>
              <a:ext uri="{FF2B5EF4-FFF2-40B4-BE49-F238E27FC236}">
                <a16:creationId xmlns:a16="http://schemas.microsoft.com/office/drawing/2014/main" id="{102050FD-DF57-486D-B645-282265F1B179}"/>
              </a:ext>
            </a:extLst>
          </p:cNvPr>
          <p:cNvGraphicFramePr>
            <a:graphicFrameLocks noChangeAspect="1"/>
          </p:cNvGraphicFramePr>
          <p:nvPr/>
        </p:nvGraphicFramePr>
        <p:xfrm>
          <a:off x="5783139" y="3194134"/>
          <a:ext cx="111125" cy="190500"/>
        </p:xfrm>
        <a:graphic>
          <a:graphicData uri="http://schemas.openxmlformats.org/presentationml/2006/ole">
            <mc:AlternateContent xmlns:mc="http://schemas.openxmlformats.org/markup-compatibility/2006">
              <mc:Choice xmlns:v="urn:schemas-microsoft-com:vml" Requires="v">
                <p:oleObj name="Equation" r:id="rId3" imgW="101556" imgH="190417" progId="Equation.3">
                  <p:embed/>
                </p:oleObj>
              </mc:Choice>
              <mc:Fallback>
                <p:oleObj name="Equation" r:id="rId3" imgW="101556" imgH="190417" progId="Equation.3">
                  <p:embed/>
                  <p:pic>
                    <p:nvPicPr>
                      <p:cNvPr id="14" name="Object 2">
                        <a:extLst>
                          <a:ext uri="{FF2B5EF4-FFF2-40B4-BE49-F238E27FC236}">
                            <a16:creationId xmlns:a16="http://schemas.microsoft.com/office/drawing/2014/main" id="{102050FD-DF57-486D-B645-282265F1B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139" y="3194134"/>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8">
            <a:extLst>
              <a:ext uri="{FF2B5EF4-FFF2-40B4-BE49-F238E27FC236}">
                <a16:creationId xmlns:a16="http://schemas.microsoft.com/office/drawing/2014/main" id="{2FD45204-770C-4B5F-9091-8C746B54D018}"/>
              </a:ext>
            </a:extLst>
          </p:cNvPr>
          <p:cNvSpPr txBox="1">
            <a:spLocks noChangeArrowheads="1"/>
          </p:cNvSpPr>
          <p:nvPr/>
        </p:nvSpPr>
        <p:spPr bwMode="auto">
          <a:xfrm>
            <a:off x="1304801" y="908720"/>
            <a:ext cx="48117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rgbClr val="009B9B"/>
              </a:buClr>
              <a:buSzPct val="80000"/>
              <a:buFont typeface="Wingdings" panose="05000000000000000000" pitchFamily="2" charset="2"/>
              <a:buNone/>
            </a:pPr>
            <a:r>
              <a:rPr lang="en-GB" sz="2000" b="0">
                <a:solidFill>
                  <a:srgbClr val="000000"/>
                </a:solidFill>
                <a:latin typeface="+mn-lt"/>
              </a:rPr>
              <a:t>When materials are loaded in bending, in torsion,  or are used as slender columns, </a:t>
            </a:r>
            <a:r>
              <a:rPr lang="en-GB" sz="2000" i="1">
                <a:solidFill>
                  <a:schemeClr val="accent1"/>
                </a:solidFill>
                <a:latin typeface="+mn-lt"/>
              </a:rPr>
              <a:t>section shape</a:t>
            </a:r>
            <a:r>
              <a:rPr lang="en-GB" sz="2000" b="0">
                <a:solidFill>
                  <a:schemeClr val="accent1"/>
                </a:solidFill>
                <a:latin typeface="+mn-lt"/>
              </a:rPr>
              <a:t> </a:t>
            </a:r>
            <a:r>
              <a:rPr lang="en-GB" sz="2000" b="0">
                <a:solidFill>
                  <a:srgbClr val="000000"/>
                </a:solidFill>
                <a:latin typeface="+mn-lt"/>
              </a:rPr>
              <a:t>becomes important</a:t>
            </a:r>
            <a:endParaRPr lang="en-GB" sz="2000">
              <a:solidFill>
                <a:srgbClr val="000000"/>
              </a:solidFill>
              <a:latin typeface="+mn-lt"/>
            </a:endParaRPr>
          </a:p>
        </p:txBody>
      </p:sp>
      <p:pic>
        <p:nvPicPr>
          <p:cNvPr id="16" name="Picture 15" descr="A close up of a device&#10;&#10;Description automatically generated">
            <a:extLst>
              <a:ext uri="{FF2B5EF4-FFF2-40B4-BE49-F238E27FC236}">
                <a16:creationId xmlns:a16="http://schemas.microsoft.com/office/drawing/2014/main" id="{C207FEC2-36C4-4A0A-98BA-7B08A5170C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173" t="17889" r="15523" b="12402"/>
          <a:stretch/>
        </p:blipFill>
        <p:spPr>
          <a:xfrm>
            <a:off x="6557876" y="1183857"/>
            <a:ext cx="4455129" cy="2402158"/>
          </a:xfrm>
          <a:prstGeom prst="rect">
            <a:avLst/>
          </a:prstGeom>
        </p:spPr>
      </p:pic>
      <p:sp>
        <p:nvSpPr>
          <p:cNvPr id="17" name="TextBox 16">
            <a:extLst>
              <a:ext uri="{FF2B5EF4-FFF2-40B4-BE49-F238E27FC236}">
                <a16:creationId xmlns:a16="http://schemas.microsoft.com/office/drawing/2014/main" id="{31A08238-A677-4FAC-AF09-B24419E4B631}"/>
              </a:ext>
            </a:extLst>
          </p:cNvPr>
          <p:cNvSpPr txBox="1"/>
          <p:nvPr/>
        </p:nvSpPr>
        <p:spPr>
          <a:xfrm>
            <a:off x="9385465" y="3230089"/>
            <a:ext cx="171400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B71B"/>
                </a:solidFill>
                <a:cs typeface="Calibri"/>
              </a:rPr>
              <a:t>Ansys Discovery</a:t>
            </a:r>
          </a:p>
        </p:txBody>
      </p:sp>
    </p:spTree>
    <p:extLst>
      <p:ext uri="{BB962C8B-B14F-4D97-AF65-F5344CB8AC3E}">
        <p14:creationId xmlns:p14="http://schemas.microsoft.com/office/powerpoint/2010/main" val="83994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D81C8-D3B2-4801-8CA3-FD98B6611C1E}"/>
              </a:ext>
            </a:extLst>
          </p:cNvPr>
          <p:cNvSpPr>
            <a:spLocks noGrp="1"/>
          </p:cNvSpPr>
          <p:nvPr>
            <p:ph type="sldNum" sz="quarter" idx="11"/>
          </p:nvPr>
        </p:nvSpPr>
        <p:spPr/>
        <p:txBody>
          <a:bodyPr/>
          <a:lstStyle/>
          <a:p>
            <a:fld id="{F0D23093-2AB0-F74C-B865-1A12A15B650E}" type="slidenum">
              <a:rPr lang="en-US" smtClean="0"/>
              <a:pPr/>
              <a:t>5</a:t>
            </a:fld>
            <a:endParaRPr lang="en-US"/>
          </a:p>
        </p:txBody>
      </p:sp>
      <p:sp>
        <p:nvSpPr>
          <p:cNvPr id="3" name="Title 2">
            <a:extLst>
              <a:ext uri="{FF2B5EF4-FFF2-40B4-BE49-F238E27FC236}">
                <a16:creationId xmlns:a16="http://schemas.microsoft.com/office/drawing/2014/main" id="{9D2F48DE-078F-4C8C-B115-EC5E4F2FB6C0}"/>
              </a:ext>
            </a:extLst>
          </p:cNvPr>
          <p:cNvSpPr>
            <a:spLocks noGrp="1"/>
          </p:cNvSpPr>
          <p:nvPr>
            <p:ph type="title"/>
          </p:nvPr>
        </p:nvSpPr>
        <p:spPr/>
        <p:txBody>
          <a:bodyPr/>
          <a:lstStyle/>
          <a:p>
            <a:r>
              <a:rPr lang="en-GB"/>
              <a:t>Data organization: structural sections</a:t>
            </a:r>
            <a:endParaRPr lang="en-US"/>
          </a:p>
        </p:txBody>
      </p:sp>
      <p:sp>
        <p:nvSpPr>
          <p:cNvPr id="36" name="Text Box 73">
            <a:extLst>
              <a:ext uri="{FF2B5EF4-FFF2-40B4-BE49-F238E27FC236}">
                <a16:creationId xmlns:a16="http://schemas.microsoft.com/office/drawing/2014/main" id="{1574A009-A639-4762-9CB0-38CF883442EE}"/>
              </a:ext>
            </a:extLst>
          </p:cNvPr>
          <p:cNvSpPr txBox="1">
            <a:spLocks noChangeArrowheads="1"/>
          </p:cNvSpPr>
          <p:nvPr/>
        </p:nvSpPr>
        <p:spPr bwMode="auto">
          <a:xfrm>
            <a:off x="1562099" y="1103470"/>
            <a:ext cx="226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a:solidFill>
                  <a:srgbClr val="000000"/>
                </a:solidFill>
                <a:latin typeface="+mn-lt"/>
              </a:rPr>
              <a:t>Standard</a:t>
            </a:r>
          </a:p>
          <a:p>
            <a:pPr algn="ctr">
              <a:spcBef>
                <a:spcPct val="0"/>
              </a:spcBef>
              <a:spcAft>
                <a:spcPct val="0"/>
              </a:spcAft>
              <a:buClr>
                <a:srgbClr val="009B9B"/>
              </a:buClr>
              <a:buSzPct val="80000"/>
              <a:buFont typeface="Wingdings" panose="05000000000000000000" pitchFamily="2" charset="2"/>
              <a:buNone/>
            </a:pPr>
            <a:r>
              <a:rPr lang="en-US" sz="1800">
                <a:solidFill>
                  <a:srgbClr val="000000"/>
                </a:solidFill>
                <a:latin typeface="+mn-lt"/>
              </a:rPr>
              <a:t>prismatic sections</a:t>
            </a:r>
            <a:r>
              <a:rPr lang="en-US" sz="2000">
                <a:solidFill>
                  <a:srgbClr val="000000"/>
                </a:solidFill>
                <a:latin typeface="+mn-lt"/>
              </a:rPr>
              <a:t> </a:t>
            </a:r>
          </a:p>
        </p:txBody>
      </p:sp>
      <p:grpSp>
        <p:nvGrpSpPr>
          <p:cNvPr id="37" name="Group 90">
            <a:extLst>
              <a:ext uri="{FF2B5EF4-FFF2-40B4-BE49-F238E27FC236}">
                <a16:creationId xmlns:a16="http://schemas.microsoft.com/office/drawing/2014/main" id="{58655842-AD1F-448F-9232-096426FFCD90}"/>
              </a:ext>
            </a:extLst>
          </p:cNvPr>
          <p:cNvGrpSpPr>
            <a:grpSpLocks/>
          </p:cNvGrpSpPr>
          <p:nvPr/>
        </p:nvGrpSpPr>
        <p:grpSpPr bwMode="auto">
          <a:xfrm>
            <a:off x="3925888" y="1017745"/>
            <a:ext cx="5906326" cy="809625"/>
            <a:chOff x="1614" y="750"/>
            <a:chExt cx="3720" cy="510"/>
          </a:xfrm>
        </p:grpSpPr>
        <p:sp>
          <p:nvSpPr>
            <p:cNvPr id="38" name="Rectangle 52">
              <a:extLst>
                <a:ext uri="{FF2B5EF4-FFF2-40B4-BE49-F238E27FC236}">
                  <a16:creationId xmlns:a16="http://schemas.microsoft.com/office/drawing/2014/main" id="{02818B66-06E6-49DD-A030-EBCD9B74A384}"/>
                </a:ext>
              </a:extLst>
            </p:cNvPr>
            <p:cNvSpPr>
              <a:spLocks noChangeArrowheads="1"/>
            </p:cNvSpPr>
            <p:nvPr/>
          </p:nvSpPr>
          <p:spPr bwMode="auto">
            <a:xfrm>
              <a:off x="1614" y="786"/>
              <a:ext cx="264"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nvGrpSpPr>
            <p:cNvPr id="39" name="Group 89">
              <a:extLst>
                <a:ext uri="{FF2B5EF4-FFF2-40B4-BE49-F238E27FC236}">
                  <a16:creationId xmlns:a16="http://schemas.microsoft.com/office/drawing/2014/main" id="{A65FBE23-AEF1-4397-B1D8-A31C57BF0C39}"/>
                </a:ext>
              </a:extLst>
            </p:cNvPr>
            <p:cNvGrpSpPr>
              <a:grpSpLocks/>
            </p:cNvGrpSpPr>
            <p:nvPr/>
          </p:nvGrpSpPr>
          <p:grpSpPr bwMode="auto">
            <a:xfrm>
              <a:off x="2046" y="786"/>
              <a:ext cx="264" cy="462"/>
              <a:chOff x="2046" y="786"/>
              <a:chExt cx="264" cy="462"/>
            </a:xfrm>
          </p:grpSpPr>
          <p:sp>
            <p:nvSpPr>
              <p:cNvPr id="58" name="Rectangle 53">
                <a:extLst>
                  <a:ext uri="{FF2B5EF4-FFF2-40B4-BE49-F238E27FC236}">
                    <a16:creationId xmlns:a16="http://schemas.microsoft.com/office/drawing/2014/main" id="{6AF64691-4CBA-4EB1-8F6F-51D8C6CE26C7}"/>
                  </a:ext>
                </a:extLst>
              </p:cNvPr>
              <p:cNvSpPr>
                <a:spLocks noChangeArrowheads="1"/>
              </p:cNvSpPr>
              <p:nvPr/>
            </p:nvSpPr>
            <p:spPr bwMode="auto">
              <a:xfrm>
                <a:off x="2046" y="786"/>
                <a:ext cx="264"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9" name="Rectangle 55">
                <a:extLst>
                  <a:ext uri="{FF2B5EF4-FFF2-40B4-BE49-F238E27FC236}">
                    <a16:creationId xmlns:a16="http://schemas.microsoft.com/office/drawing/2014/main" id="{08204613-14B9-461E-9BD3-52F625F7FD2E}"/>
                  </a:ext>
                </a:extLst>
              </p:cNvPr>
              <p:cNvSpPr>
                <a:spLocks noChangeArrowheads="1"/>
              </p:cNvSpPr>
              <p:nvPr/>
            </p:nvSpPr>
            <p:spPr bwMode="auto">
              <a:xfrm>
                <a:off x="2079" y="810"/>
                <a:ext cx="198" cy="408"/>
              </a:xfrm>
              <a:prstGeom prst="rect">
                <a:avLst/>
              </a:prstGeom>
              <a:solidFill>
                <a:schemeClr val="bg1"/>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sp>
          <p:nvSpPr>
            <p:cNvPr id="40" name="Oval 56">
              <a:extLst>
                <a:ext uri="{FF2B5EF4-FFF2-40B4-BE49-F238E27FC236}">
                  <a16:creationId xmlns:a16="http://schemas.microsoft.com/office/drawing/2014/main" id="{BE9E74DA-C6D1-4122-9FAC-08D807CBFA23}"/>
                </a:ext>
              </a:extLst>
            </p:cNvPr>
            <p:cNvSpPr>
              <a:spLocks noChangeArrowheads="1"/>
            </p:cNvSpPr>
            <p:nvPr/>
          </p:nvSpPr>
          <p:spPr bwMode="auto">
            <a:xfrm>
              <a:off x="2472" y="786"/>
              <a:ext cx="468" cy="462"/>
            </a:xfrm>
            <a:prstGeom prst="ellipse">
              <a:avLst/>
            </a:prstGeom>
            <a:gradFill rotWithShape="0">
              <a:gsLst>
                <a:gs pos="0">
                  <a:srgbClr val="5E5E76"/>
                </a:gs>
                <a:gs pos="50000">
                  <a:srgbClr val="CCCCFF"/>
                </a:gs>
                <a:gs pos="100000">
                  <a:srgbClr val="5E5E76"/>
                </a:gs>
              </a:gsLst>
              <a:lin ang="2700000" scaled="1"/>
            </a:gra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nvGrpSpPr>
            <p:cNvPr id="41" name="Group 79">
              <a:extLst>
                <a:ext uri="{FF2B5EF4-FFF2-40B4-BE49-F238E27FC236}">
                  <a16:creationId xmlns:a16="http://schemas.microsoft.com/office/drawing/2014/main" id="{3B86C900-A446-4484-83FE-86EA7BD2E062}"/>
                </a:ext>
              </a:extLst>
            </p:cNvPr>
            <p:cNvGrpSpPr>
              <a:grpSpLocks/>
            </p:cNvGrpSpPr>
            <p:nvPr/>
          </p:nvGrpSpPr>
          <p:grpSpPr bwMode="auto">
            <a:xfrm>
              <a:off x="3061" y="792"/>
              <a:ext cx="449" cy="462"/>
              <a:chOff x="3061" y="792"/>
              <a:chExt cx="449" cy="462"/>
            </a:xfrm>
          </p:grpSpPr>
          <p:sp>
            <p:nvSpPr>
              <p:cNvPr id="56" name="Oval 57">
                <a:extLst>
                  <a:ext uri="{FF2B5EF4-FFF2-40B4-BE49-F238E27FC236}">
                    <a16:creationId xmlns:a16="http://schemas.microsoft.com/office/drawing/2014/main" id="{0218F737-F5E8-43E5-BE4B-D4C20C756BA5}"/>
                  </a:ext>
                </a:extLst>
              </p:cNvPr>
              <p:cNvSpPr>
                <a:spLocks noChangeArrowheads="1"/>
              </p:cNvSpPr>
              <p:nvPr/>
            </p:nvSpPr>
            <p:spPr bwMode="auto">
              <a:xfrm>
                <a:off x="3061" y="792"/>
                <a:ext cx="449" cy="462"/>
              </a:xfrm>
              <a:prstGeom prst="ellipse">
                <a:avLst/>
              </a:prstGeom>
              <a:gradFill rotWithShape="0">
                <a:gsLst>
                  <a:gs pos="0">
                    <a:srgbClr val="5E5E76"/>
                  </a:gs>
                  <a:gs pos="50000">
                    <a:srgbClr val="CCCCFF"/>
                  </a:gs>
                  <a:gs pos="100000">
                    <a:srgbClr val="5E5E76"/>
                  </a:gs>
                </a:gsLst>
                <a:lin ang="2700000" scaled="1"/>
              </a:gra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7" name="Oval 59">
                <a:extLst>
                  <a:ext uri="{FF2B5EF4-FFF2-40B4-BE49-F238E27FC236}">
                    <a16:creationId xmlns:a16="http://schemas.microsoft.com/office/drawing/2014/main" id="{D733B48C-212C-41EE-9BD0-9906FA52BCCE}"/>
                  </a:ext>
                </a:extLst>
              </p:cNvPr>
              <p:cNvSpPr>
                <a:spLocks noChangeArrowheads="1"/>
              </p:cNvSpPr>
              <p:nvPr/>
            </p:nvSpPr>
            <p:spPr bwMode="auto">
              <a:xfrm>
                <a:off x="3107" y="840"/>
                <a:ext cx="357" cy="360"/>
              </a:xfrm>
              <a:prstGeom prst="ellipse">
                <a:avLst/>
              </a:prstGeom>
              <a:solidFill>
                <a:schemeClr val="bg1"/>
              </a:soli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grpSp>
          <p:nvGrpSpPr>
            <p:cNvPr id="42" name="Group 88">
              <a:extLst>
                <a:ext uri="{FF2B5EF4-FFF2-40B4-BE49-F238E27FC236}">
                  <a16:creationId xmlns:a16="http://schemas.microsoft.com/office/drawing/2014/main" id="{2C69526A-7EF1-406C-914E-0050641F95D8}"/>
                </a:ext>
              </a:extLst>
            </p:cNvPr>
            <p:cNvGrpSpPr>
              <a:grpSpLocks/>
            </p:cNvGrpSpPr>
            <p:nvPr/>
          </p:nvGrpSpPr>
          <p:grpSpPr bwMode="auto">
            <a:xfrm>
              <a:off x="3630" y="792"/>
              <a:ext cx="366" cy="462"/>
              <a:chOff x="3630" y="792"/>
              <a:chExt cx="366" cy="462"/>
            </a:xfrm>
          </p:grpSpPr>
          <p:sp>
            <p:nvSpPr>
              <p:cNvPr id="51" name="Rectangle 60">
                <a:extLst>
                  <a:ext uri="{FF2B5EF4-FFF2-40B4-BE49-F238E27FC236}">
                    <a16:creationId xmlns:a16="http://schemas.microsoft.com/office/drawing/2014/main" id="{54743712-682A-4389-A208-5D8D32345A38}"/>
                  </a:ext>
                </a:extLst>
              </p:cNvPr>
              <p:cNvSpPr>
                <a:spLocks noChangeArrowheads="1"/>
              </p:cNvSpPr>
              <p:nvPr/>
            </p:nvSpPr>
            <p:spPr bwMode="auto">
              <a:xfrm>
                <a:off x="3638" y="792"/>
                <a:ext cx="335"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2" name="Rectangle 61">
                <a:extLst>
                  <a:ext uri="{FF2B5EF4-FFF2-40B4-BE49-F238E27FC236}">
                    <a16:creationId xmlns:a16="http://schemas.microsoft.com/office/drawing/2014/main" id="{A0A216F9-DD39-4E48-B58E-ABC89EC02573}"/>
                  </a:ext>
                </a:extLst>
              </p:cNvPr>
              <p:cNvSpPr>
                <a:spLocks noChangeArrowheads="1"/>
              </p:cNvSpPr>
              <p:nvPr/>
            </p:nvSpPr>
            <p:spPr bwMode="auto">
              <a:xfrm>
                <a:off x="3841" y="831"/>
                <a:ext cx="155" cy="3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3" name="Rectangle 62">
                <a:extLst>
                  <a:ext uri="{FF2B5EF4-FFF2-40B4-BE49-F238E27FC236}">
                    <a16:creationId xmlns:a16="http://schemas.microsoft.com/office/drawing/2014/main" id="{5EF45D83-D790-40B9-A440-06BC730BDFF6}"/>
                  </a:ext>
                </a:extLst>
              </p:cNvPr>
              <p:cNvSpPr>
                <a:spLocks noChangeArrowheads="1"/>
              </p:cNvSpPr>
              <p:nvPr/>
            </p:nvSpPr>
            <p:spPr bwMode="auto">
              <a:xfrm>
                <a:off x="3630" y="831"/>
                <a:ext cx="152" cy="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4" name="Freeform 80">
                <a:extLst>
                  <a:ext uri="{FF2B5EF4-FFF2-40B4-BE49-F238E27FC236}">
                    <a16:creationId xmlns:a16="http://schemas.microsoft.com/office/drawing/2014/main" id="{C3F586D5-8D9C-46B5-B17E-D00CBABF656E}"/>
                  </a:ext>
                </a:extLst>
              </p:cNvPr>
              <p:cNvSpPr>
                <a:spLocks/>
              </p:cNvSpPr>
              <p:nvPr/>
            </p:nvSpPr>
            <p:spPr bwMode="auto">
              <a:xfrm>
                <a:off x="3636" y="831"/>
                <a:ext cx="150" cy="375"/>
              </a:xfrm>
              <a:custGeom>
                <a:avLst/>
                <a:gdLst>
                  <a:gd name="T0" fmla="*/ 0 w 129"/>
                  <a:gd name="T1" fmla="*/ 940 h 312"/>
                  <a:gd name="T2" fmla="*/ 317 w 129"/>
                  <a:gd name="T3" fmla="*/ 940 h 312"/>
                  <a:gd name="T4" fmla="*/ 317 w 129"/>
                  <a:gd name="T5" fmla="*/ 0 h 312"/>
                  <a:gd name="T6" fmla="*/ 0 w 129"/>
                  <a:gd name="T7" fmla="*/ 0 h 312"/>
                  <a:gd name="T8" fmla="*/ 0 60000 65536"/>
                  <a:gd name="T9" fmla="*/ 0 60000 65536"/>
                  <a:gd name="T10" fmla="*/ 0 60000 65536"/>
                  <a:gd name="T11" fmla="*/ 0 60000 65536"/>
                  <a:gd name="T12" fmla="*/ 0 w 129"/>
                  <a:gd name="T13" fmla="*/ 0 h 312"/>
                  <a:gd name="T14" fmla="*/ 129 w 129"/>
                  <a:gd name="T15" fmla="*/ 312 h 312"/>
                </a:gdLst>
                <a:ahLst/>
                <a:cxnLst>
                  <a:cxn ang="T8">
                    <a:pos x="T0" y="T1"/>
                  </a:cxn>
                  <a:cxn ang="T9">
                    <a:pos x="T2" y="T3"/>
                  </a:cxn>
                  <a:cxn ang="T10">
                    <a:pos x="T4" y="T5"/>
                  </a:cxn>
                  <a:cxn ang="T11">
                    <a:pos x="T6" y="T7"/>
                  </a:cxn>
                </a:cxnLst>
                <a:rect l="T12" t="T13" r="T14" b="T15"/>
                <a:pathLst>
                  <a:path w="129" h="312">
                    <a:moveTo>
                      <a:pt x="0" y="312"/>
                    </a:moveTo>
                    <a:lnTo>
                      <a:pt x="129" y="312"/>
                    </a:lnTo>
                    <a:lnTo>
                      <a:pt x="129" y="0"/>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sp>
            <p:nvSpPr>
              <p:cNvPr id="55" name="Freeform 81">
                <a:extLst>
                  <a:ext uri="{FF2B5EF4-FFF2-40B4-BE49-F238E27FC236}">
                    <a16:creationId xmlns:a16="http://schemas.microsoft.com/office/drawing/2014/main" id="{DB759A23-411B-4C80-A9CC-A819503D29BB}"/>
                  </a:ext>
                </a:extLst>
              </p:cNvPr>
              <p:cNvSpPr>
                <a:spLocks/>
              </p:cNvSpPr>
              <p:nvPr/>
            </p:nvSpPr>
            <p:spPr bwMode="auto">
              <a:xfrm>
                <a:off x="3837" y="825"/>
                <a:ext cx="135" cy="381"/>
              </a:xfrm>
              <a:custGeom>
                <a:avLst/>
                <a:gdLst>
                  <a:gd name="T0" fmla="*/ 306 w 114"/>
                  <a:gd name="T1" fmla="*/ 0 h 309"/>
                  <a:gd name="T2" fmla="*/ 0 w 114"/>
                  <a:gd name="T3" fmla="*/ 21 h 309"/>
                  <a:gd name="T4" fmla="*/ 0 w 114"/>
                  <a:gd name="T5" fmla="*/ 1088 h 309"/>
                  <a:gd name="T6" fmla="*/ 314 w 114"/>
                  <a:gd name="T7" fmla="*/ 1088 h 309"/>
                  <a:gd name="T8" fmla="*/ 0 60000 65536"/>
                  <a:gd name="T9" fmla="*/ 0 60000 65536"/>
                  <a:gd name="T10" fmla="*/ 0 60000 65536"/>
                  <a:gd name="T11" fmla="*/ 0 60000 65536"/>
                  <a:gd name="T12" fmla="*/ 0 w 114"/>
                  <a:gd name="T13" fmla="*/ 0 h 309"/>
                  <a:gd name="T14" fmla="*/ 114 w 114"/>
                  <a:gd name="T15" fmla="*/ 309 h 309"/>
                </a:gdLst>
                <a:ahLst/>
                <a:cxnLst>
                  <a:cxn ang="T8">
                    <a:pos x="T0" y="T1"/>
                  </a:cxn>
                  <a:cxn ang="T9">
                    <a:pos x="T2" y="T3"/>
                  </a:cxn>
                  <a:cxn ang="T10">
                    <a:pos x="T4" y="T5"/>
                  </a:cxn>
                  <a:cxn ang="T11">
                    <a:pos x="T6" y="T7"/>
                  </a:cxn>
                </a:cxnLst>
                <a:rect l="T12" t="T13" r="T14" b="T15"/>
                <a:pathLst>
                  <a:path w="114" h="309">
                    <a:moveTo>
                      <a:pt x="111" y="0"/>
                    </a:moveTo>
                    <a:lnTo>
                      <a:pt x="0" y="6"/>
                    </a:lnTo>
                    <a:lnTo>
                      <a:pt x="0" y="309"/>
                    </a:lnTo>
                    <a:lnTo>
                      <a:pt x="114" y="30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grpSp>
        <p:grpSp>
          <p:nvGrpSpPr>
            <p:cNvPr id="43" name="Group 86">
              <a:extLst>
                <a:ext uri="{FF2B5EF4-FFF2-40B4-BE49-F238E27FC236}">
                  <a16:creationId xmlns:a16="http://schemas.microsoft.com/office/drawing/2014/main" id="{E8DA77E6-5F9A-42DE-8FE5-A97F88705E79}"/>
                </a:ext>
              </a:extLst>
            </p:cNvPr>
            <p:cNvGrpSpPr>
              <a:grpSpLocks/>
            </p:cNvGrpSpPr>
            <p:nvPr/>
          </p:nvGrpSpPr>
          <p:grpSpPr bwMode="auto">
            <a:xfrm>
              <a:off x="4169" y="768"/>
              <a:ext cx="403" cy="492"/>
              <a:chOff x="4169" y="768"/>
              <a:chExt cx="403" cy="492"/>
            </a:xfrm>
          </p:grpSpPr>
          <p:sp>
            <p:nvSpPr>
              <p:cNvPr id="48" name="Rectangle 63">
                <a:extLst>
                  <a:ext uri="{FF2B5EF4-FFF2-40B4-BE49-F238E27FC236}">
                    <a16:creationId xmlns:a16="http://schemas.microsoft.com/office/drawing/2014/main" id="{FEDE310B-7092-4D63-AAEF-0FBC94E085D9}"/>
                  </a:ext>
                </a:extLst>
              </p:cNvPr>
              <p:cNvSpPr>
                <a:spLocks noChangeArrowheads="1"/>
              </p:cNvSpPr>
              <p:nvPr/>
            </p:nvSpPr>
            <p:spPr bwMode="auto">
              <a:xfrm>
                <a:off x="4169" y="798"/>
                <a:ext cx="403"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49" name="Rectangle 66">
                <a:extLst>
                  <a:ext uri="{FF2B5EF4-FFF2-40B4-BE49-F238E27FC236}">
                    <a16:creationId xmlns:a16="http://schemas.microsoft.com/office/drawing/2014/main" id="{C025A5DC-09A6-47BA-ABF9-DEB73471E514}"/>
                  </a:ext>
                </a:extLst>
              </p:cNvPr>
              <p:cNvSpPr>
                <a:spLocks noChangeArrowheads="1"/>
              </p:cNvSpPr>
              <p:nvPr/>
            </p:nvSpPr>
            <p:spPr bwMode="auto">
              <a:xfrm>
                <a:off x="4215" y="768"/>
                <a:ext cx="311" cy="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0" name="Freeform 83">
                <a:extLst>
                  <a:ext uri="{FF2B5EF4-FFF2-40B4-BE49-F238E27FC236}">
                    <a16:creationId xmlns:a16="http://schemas.microsoft.com/office/drawing/2014/main" id="{8C7C54A2-F750-4A3E-BD50-50916F7F23B5}"/>
                  </a:ext>
                </a:extLst>
              </p:cNvPr>
              <p:cNvSpPr>
                <a:spLocks/>
              </p:cNvSpPr>
              <p:nvPr/>
            </p:nvSpPr>
            <p:spPr bwMode="auto">
              <a:xfrm>
                <a:off x="4212" y="792"/>
                <a:ext cx="315" cy="423"/>
              </a:xfrm>
              <a:custGeom>
                <a:avLst/>
                <a:gdLst>
                  <a:gd name="T0" fmla="*/ 0 w 315"/>
                  <a:gd name="T1" fmla="*/ 3 h 423"/>
                  <a:gd name="T2" fmla="*/ 0 w 315"/>
                  <a:gd name="T3" fmla="*/ 423 h 423"/>
                  <a:gd name="T4" fmla="*/ 315 w 315"/>
                  <a:gd name="T5" fmla="*/ 423 h 423"/>
                  <a:gd name="T6" fmla="*/ 315 w 315"/>
                  <a:gd name="T7" fmla="*/ 0 h 423"/>
                  <a:gd name="T8" fmla="*/ 0 60000 65536"/>
                  <a:gd name="T9" fmla="*/ 0 60000 65536"/>
                  <a:gd name="T10" fmla="*/ 0 60000 65536"/>
                  <a:gd name="T11" fmla="*/ 0 60000 65536"/>
                  <a:gd name="T12" fmla="*/ 0 w 315"/>
                  <a:gd name="T13" fmla="*/ 0 h 423"/>
                  <a:gd name="T14" fmla="*/ 315 w 315"/>
                  <a:gd name="T15" fmla="*/ 423 h 423"/>
                </a:gdLst>
                <a:ahLst/>
                <a:cxnLst>
                  <a:cxn ang="T8">
                    <a:pos x="T0" y="T1"/>
                  </a:cxn>
                  <a:cxn ang="T9">
                    <a:pos x="T2" y="T3"/>
                  </a:cxn>
                  <a:cxn ang="T10">
                    <a:pos x="T4" y="T5"/>
                  </a:cxn>
                  <a:cxn ang="T11">
                    <a:pos x="T6" y="T7"/>
                  </a:cxn>
                </a:cxnLst>
                <a:rect l="T12" t="T13" r="T14" b="T15"/>
                <a:pathLst>
                  <a:path w="315" h="423">
                    <a:moveTo>
                      <a:pt x="0" y="3"/>
                    </a:moveTo>
                    <a:lnTo>
                      <a:pt x="0" y="423"/>
                    </a:lnTo>
                    <a:lnTo>
                      <a:pt x="315" y="423"/>
                    </a:lnTo>
                    <a:lnTo>
                      <a:pt x="31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grpSp>
        <p:grpSp>
          <p:nvGrpSpPr>
            <p:cNvPr id="44" name="Group 87">
              <a:extLst>
                <a:ext uri="{FF2B5EF4-FFF2-40B4-BE49-F238E27FC236}">
                  <a16:creationId xmlns:a16="http://schemas.microsoft.com/office/drawing/2014/main" id="{29789D1D-24B6-4772-9007-98B422570C7B}"/>
                </a:ext>
              </a:extLst>
            </p:cNvPr>
            <p:cNvGrpSpPr>
              <a:grpSpLocks/>
            </p:cNvGrpSpPr>
            <p:nvPr/>
          </p:nvGrpSpPr>
          <p:grpSpPr bwMode="auto">
            <a:xfrm>
              <a:off x="4808" y="750"/>
              <a:ext cx="526" cy="495"/>
              <a:chOff x="4808" y="750"/>
              <a:chExt cx="526" cy="495"/>
            </a:xfrm>
          </p:grpSpPr>
          <p:sp>
            <p:nvSpPr>
              <p:cNvPr id="45" name="Rectangle 69">
                <a:extLst>
                  <a:ext uri="{FF2B5EF4-FFF2-40B4-BE49-F238E27FC236}">
                    <a16:creationId xmlns:a16="http://schemas.microsoft.com/office/drawing/2014/main" id="{A837DE28-A6CE-4DB2-A375-D914A833C208}"/>
                  </a:ext>
                </a:extLst>
              </p:cNvPr>
              <p:cNvSpPr>
                <a:spLocks noChangeArrowheads="1"/>
              </p:cNvSpPr>
              <p:nvPr/>
            </p:nvSpPr>
            <p:spPr bwMode="auto">
              <a:xfrm>
                <a:off x="4808" y="783"/>
                <a:ext cx="402"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46" name="Freeform 84">
                <a:extLst>
                  <a:ext uri="{FF2B5EF4-FFF2-40B4-BE49-F238E27FC236}">
                    <a16:creationId xmlns:a16="http://schemas.microsoft.com/office/drawing/2014/main" id="{1AAB8766-8323-4C8D-90B0-EBFAD21C2C8F}"/>
                  </a:ext>
                </a:extLst>
              </p:cNvPr>
              <p:cNvSpPr>
                <a:spLocks/>
              </p:cNvSpPr>
              <p:nvPr/>
            </p:nvSpPr>
            <p:spPr bwMode="auto">
              <a:xfrm>
                <a:off x="4854" y="783"/>
                <a:ext cx="360" cy="420"/>
              </a:xfrm>
              <a:custGeom>
                <a:avLst/>
                <a:gdLst>
                  <a:gd name="T0" fmla="*/ 0 w 360"/>
                  <a:gd name="T1" fmla="*/ 0 h 420"/>
                  <a:gd name="T2" fmla="*/ 0 w 360"/>
                  <a:gd name="T3" fmla="*/ 420 h 420"/>
                  <a:gd name="T4" fmla="*/ 360 w 360"/>
                  <a:gd name="T5" fmla="*/ 420 h 420"/>
                  <a:gd name="T6" fmla="*/ 0 60000 65536"/>
                  <a:gd name="T7" fmla="*/ 0 60000 65536"/>
                  <a:gd name="T8" fmla="*/ 0 60000 65536"/>
                  <a:gd name="T9" fmla="*/ 0 w 360"/>
                  <a:gd name="T10" fmla="*/ 0 h 420"/>
                  <a:gd name="T11" fmla="*/ 360 w 360"/>
                  <a:gd name="T12" fmla="*/ 420 h 420"/>
                </a:gdLst>
                <a:ahLst/>
                <a:cxnLst>
                  <a:cxn ang="T6">
                    <a:pos x="T0" y="T1"/>
                  </a:cxn>
                  <a:cxn ang="T7">
                    <a:pos x="T2" y="T3"/>
                  </a:cxn>
                  <a:cxn ang="T8">
                    <a:pos x="T4" y="T5"/>
                  </a:cxn>
                </a:cxnLst>
                <a:rect l="T9" t="T10" r="T11" b="T12"/>
                <a:pathLst>
                  <a:path w="360" h="420">
                    <a:moveTo>
                      <a:pt x="0" y="0"/>
                    </a:moveTo>
                    <a:lnTo>
                      <a:pt x="0" y="420"/>
                    </a:lnTo>
                    <a:lnTo>
                      <a:pt x="360" y="42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sp>
            <p:nvSpPr>
              <p:cNvPr id="47" name="Rectangle 70">
                <a:extLst>
                  <a:ext uri="{FF2B5EF4-FFF2-40B4-BE49-F238E27FC236}">
                    <a16:creationId xmlns:a16="http://schemas.microsoft.com/office/drawing/2014/main" id="{6E79573F-FCA6-48FC-910A-DB02E9579937}"/>
                  </a:ext>
                </a:extLst>
              </p:cNvPr>
              <p:cNvSpPr>
                <a:spLocks noChangeArrowheads="1"/>
              </p:cNvSpPr>
              <p:nvPr/>
            </p:nvSpPr>
            <p:spPr bwMode="auto">
              <a:xfrm>
                <a:off x="4857" y="750"/>
                <a:ext cx="477" cy="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grpSp>
      <p:grpSp>
        <p:nvGrpSpPr>
          <p:cNvPr id="29" name="Group 96">
            <a:extLst>
              <a:ext uri="{FF2B5EF4-FFF2-40B4-BE49-F238E27FC236}">
                <a16:creationId xmlns:a16="http://schemas.microsoft.com/office/drawing/2014/main" id="{D8744AF8-2820-476E-B930-D4C5C0B936F3}"/>
              </a:ext>
            </a:extLst>
          </p:cNvPr>
          <p:cNvGrpSpPr>
            <a:grpSpLocks/>
          </p:cNvGrpSpPr>
          <p:nvPr/>
        </p:nvGrpSpPr>
        <p:grpSpPr bwMode="auto">
          <a:xfrm>
            <a:off x="834823" y="2241915"/>
            <a:ext cx="1539369" cy="2314575"/>
            <a:chOff x="232" y="1482"/>
            <a:chExt cx="961" cy="1458"/>
          </a:xfrm>
        </p:grpSpPr>
        <p:grpSp>
          <p:nvGrpSpPr>
            <p:cNvPr id="82" name="Group 7">
              <a:extLst>
                <a:ext uri="{FF2B5EF4-FFF2-40B4-BE49-F238E27FC236}">
                  <a16:creationId xmlns:a16="http://schemas.microsoft.com/office/drawing/2014/main" id="{20EC6F3F-C87B-4E59-91C9-A6E57E7E9130}"/>
                </a:ext>
              </a:extLst>
            </p:cNvPr>
            <p:cNvGrpSpPr>
              <a:grpSpLocks/>
            </p:cNvGrpSpPr>
            <p:nvPr/>
          </p:nvGrpSpPr>
          <p:grpSpPr bwMode="auto">
            <a:xfrm>
              <a:off x="328" y="1482"/>
              <a:ext cx="865" cy="240"/>
              <a:chOff x="384" y="816"/>
              <a:chExt cx="865" cy="240"/>
            </a:xfrm>
          </p:grpSpPr>
          <p:sp>
            <p:nvSpPr>
              <p:cNvPr id="86" name="Rectangle 85">
                <a:extLst>
                  <a:ext uri="{FF2B5EF4-FFF2-40B4-BE49-F238E27FC236}">
                    <a16:creationId xmlns:a16="http://schemas.microsoft.com/office/drawing/2014/main" id="{DFFCB8C6-F5D9-4018-9DD2-661683CEE693}"/>
                  </a:ext>
                </a:extLst>
              </p:cNvPr>
              <p:cNvSpPr>
                <a:spLocks noChangeArrowheads="1"/>
              </p:cNvSpPr>
              <p:nvPr/>
            </p:nvSpPr>
            <p:spPr bwMode="auto">
              <a:xfrm>
                <a:off x="384" y="820"/>
                <a:ext cx="809"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87" name="Text Box 9">
                <a:extLst>
                  <a:ext uri="{FF2B5EF4-FFF2-40B4-BE49-F238E27FC236}">
                    <a16:creationId xmlns:a16="http://schemas.microsoft.com/office/drawing/2014/main" id="{E5F8265C-F488-42D1-940A-FD87B7B03837}"/>
                  </a:ext>
                </a:extLst>
              </p:cNvPr>
              <p:cNvSpPr txBox="1">
                <a:spLocks noChangeArrowheads="1"/>
              </p:cNvSpPr>
              <p:nvPr/>
            </p:nvSpPr>
            <p:spPr bwMode="auto">
              <a:xfrm>
                <a:off x="384" y="816"/>
                <a:ext cx="8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a:solidFill>
                      <a:srgbClr val="000000"/>
                    </a:solidFill>
                    <a:latin typeface="+mn-lt"/>
                  </a:rPr>
                  <a:t>Universe</a:t>
                </a:r>
              </a:p>
            </p:txBody>
          </p:sp>
        </p:grpSp>
        <p:grpSp>
          <p:nvGrpSpPr>
            <p:cNvPr id="83" name="Group 75">
              <a:extLst>
                <a:ext uri="{FF2B5EF4-FFF2-40B4-BE49-F238E27FC236}">
                  <a16:creationId xmlns:a16="http://schemas.microsoft.com/office/drawing/2014/main" id="{D094D7B1-C48C-4A0D-A54B-989B7992ADE8}"/>
                </a:ext>
              </a:extLst>
            </p:cNvPr>
            <p:cNvGrpSpPr>
              <a:grpSpLocks/>
            </p:cNvGrpSpPr>
            <p:nvPr/>
          </p:nvGrpSpPr>
          <p:grpSpPr bwMode="auto">
            <a:xfrm>
              <a:off x="232" y="2100"/>
              <a:ext cx="880" cy="840"/>
              <a:chOff x="240" y="2124"/>
              <a:chExt cx="880" cy="840"/>
            </a:xfrm>
          </p:grpSpPr>
          <p:sp>
            <p:nvSpPr>
              <p:cNvPr id="84" name="Oval 26">
                <a:extLst>
                  <a:ext uri="{FF2B5EF4-FFF2-40B4-BE49-F238E27FC236}">
                    <a16:creationId xmlns:a16="http://schemas.microsoft.com/office/drawing/2014/main" id="{4988838C-7120-4BE6-8275-34EA1C605A0B}"/>
                  </a:ext>
                </a:extLst>
              </p:cNvPr>
              <p:cNvSpPr>
                <a:spLocks noChangeArrowheads="1"/>
              </p:cNvSpPr>
              <p:nvPr/>
            </p:nvSpPr>
            <p:spPr bwMode="auto">
              <a:xfrm>
                <a:off x="240" y="2124"/>
                <a:ext cx="880" cy="840"/>
              </a:xfrm>
              <a:prstGeom prst="ellipse">
                <a:avLst/>
              </a:prstGeom>
              <a:solidFill>
                <a:schemeClr val="bg1">
                  <a:lumMod val="95000"/>
                  <a:alpha val="50195"/>
                </a:schemeClr>
              </a:solidFill>
              <a:ln w="28575">
                <a:solidFill>
                  <a:srgbClr val="FAB707"/>
                </a:solidFill>
                <a:round/>
                <a:headEnd/>
                <a:tailEnd/>
              </a:ln>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85" name="Text Box 27">
                <a:extLst>
                  <a:ext uri="{FF2B5EF4-FFF2-40B4-BE49-F238E27FC236}">
                    <a16:creationId xmlns:a16="http://schemas.microsoft.com/office/drawing/2014/main" id="{83E25E84-FBF6-49FD-8EF8-DB3B36E2ED2D}"/>
                  </a:ext>
                </a:extLst>
              </p:cNvPr>
              <p:cNvSpPr txBox="1">
                <a:spLocks noChangeArrowheads="1"/>
              </p:cNvSpPr>
              <p:nvPr/>
            </p:nvSpPr>
            <p:spPr bwMode="auto">
              <a:xfrm>
                <a:off x="240" y="2352"/>
                <a:ext cx="8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a:solidFill>
                      <a:srgbClr val="000000"/>
                    </a:solidFill>
                    <a:latin typeface="+mn-lt"/>
                  </a:rPr>
                  <a:t>Structural sections</a:t>
                </a:r>
                <a:endParaRPr lang="en-GB" sz="2000" b="0">
                  <a:solidFill>
                    <a:srgbClr val="000000"/>
                  </a:solidFill>
                  <a:latin typeface="+mn-lt"/>
                </a:endParaRPr>
              </a:p>
            </p:txBody>
          </p:sp>
        </p:grpSp>
      </p:grpSp>
      <p:grpSp>
        <p:nvGrpSpPr>
          <p:cNvPr id="30" name="Group 97">
            <a:extLst>
              <a:ext uri="{FF2B5EF4-FFF2-40B4-BE49-F238E27FC236}">
                <a16:creationId xmlns:a16="http://schemas.microsoft.com/office/drawing/2014/main" id="{6514B338-B8A5-4678-A4A0-496D10929E86}"/>
              </a:ext>
            </a:extLst>
          </p:cNvPr>
          <p:cNvGrpSpPr>
            <a:grpSpLocks/>
          </p:cNvGrpSpPr>
          <p:nvPr/>
        </p:nvGrpSpPr>
        <p:grpSpPr bwMode="auto">
          <a:xfrm>
            <a:off x="2290055" y="2241915"/>
            <a:ext cx="2003425" cy="2676525"/>
            <a:chOff x="1144" y="1482"/>
            <a:chExt cx="1165" cy="1686"/>
          </a:xfrm>
        </p:grpSpPr>
        <p:sp>
          <p:nvSpPr>
            <p:cNvPr id="76" name="Text Box 10">
              <a:extLst>
                <a:ext uri="{FF2B5EF4-FFF2-40B4-BE49-F238E27FC236}">
                  <a16:creationId xmlns:a16="http://schemas.microsoft.com/office/drawing/2014/main" id="{B3E22CE1-2B2A-4E80-ABB6-87BBFAE66E98}"/>
                </a:ext>
              </a:extLst>
            </p:cNvPr>
            <p:cNvSpPr txBox="1">
              <a:spLocks noChangeArrowheads="1"/>
            </p:cNvSpPr>
            <p:nvPr/>
          </p:nvSpPr>
          <p:spPr bwMode="auto">
            <a:xfrm>
              <a:off x="1432" y="1482"/>
              <a:ext cx="7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a:solidFill>
                    <a:srgbClr val="000000"/>
                  </a:solidFill>
                  <a:latin typeface="+mn-lt"/>
                </a:rPr>
                <a:t>Family</a:t>
              </a:r>
              <a:endParaRPr lang="en-GB" sz="2000" b="0">
                <a:solidFill>
                  <a:srgbClr val="000000"/>
                </a:solidFill>
                <a:latin typeface="+mn-lt"/>
              </a:endParaRPr>
            </a:p>
          </p:txBody>
        </p:sp>
        <p:grpSp>
          <p:nvGrpSpPr>
            <p:cNvPr id="77" name="Group 95">
              <a:extLst>
                <a:ext uri="{FF2B5EF4-FFF2-40B4-BE49-F238E27FC236}">
                  <a16:creationId xmlns:a16="http://schemas.microsoft.com/office/drawing/2014/main" id="{D413A45A-6503-462A-AEAA-FBEACF642137}"/>
                </a:ext>
              </a:extLst>
            </p:cNvPr>
            <p:cNvGrpSpPr>
              <a:grpSpLocks/>
            </p:cNvGrpSpPr>
            <p:nvPr/>
          </p:nvGrpSpPr>
          <p:grpSpPr bwMode="auto">
            <a:xfrm>
              <a:off x="1144" y="1486"/>
              <a:ext cx="1165" cy="1682"/>
              <a:chOff x="1144" y="1486"/>
              <a:chExt cx="1165" cy="1682"/>
            </a:xfrm>
          </p:grpSpPr>
          <p:sp>
            <p:nvSpPr>
              <p:cNvPr id="78" name="Rectangle 6">
                <a:extLst>
                  <a:ext uri="{FF2B5EF4-FFF2-40B4-BE49-F238E27FC236}">
                    <a16:creationId xmlns:a16="http://schemas.microsoft.com/office/drawing/2014/main" id="{962AE8F7-807A-43F0-89CE-436BFBA37375}"/>
                  </a:ext>
                </a:extLst>
              </p:cNvPr>
              <p:cNvSpPr>
                <a:spLocks noChangeArrowheads="1"/>
              </p:cNvSpPr>
              <p:nvPr/>
            </p:nvSpPr>
            <p:spPr bwMode="auto">
              <a:xfrm>
                <a:off x="1480" y="1486"/>
                <a:ext cx="624"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79" name="Text Box 22">
                <a:extLst>
                  <a:ext uri="{FF2B5EF4-FFF2-40B4-BE49-F238E27FC236}">
                    <a16:creationId xmlns:a16="http://schemas.microsoft.com/office/drawing/2014/main" id="{D6B9ED84-AE22-401F-B792-00AB9649401D}"/>
                  </a:ext>
                </a:extLst>
              </p:cNvPr>
              <p:cNvSpPr txBox="1">
                <a:spLocks noChangeArrowheads="1"/>
              </p:cNvSpPr>
              <p:nvPr/>
            </p:nvSpPr>
            <p:spPr bwMode="auto">
              <a:xfrm>
                <a:off x="1336" y="1956"/>
                <a:ext cx="973"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30000"/>
                  </a:spcBef>
                  <a:spcAft>
                    <a:spcPct val="0"/>
                  </a:spcAft>
                  <a:buClrTx/>
                  <a:buSzPct val="80000"/>
                  <a:buFontTx/>
                  <a:buChar char="•"/>
                </a:pPr>
                <a:r>
                  <a:rPr lang="en-GB" sz="1800" b="0">
                    <a:solidFill>
                      <a:schemeClr val="accent3"/>
                    </a:solidFill>
                    <a:latin typeface="+mn-lt"/>
                  </a:rPr>
                  <a:t>Angle</a:t>
                </a:r>
              </a:p>
              <a:p>
                <a:pPr>
                  <a:spcBef>
                    <a:spcPct val="30000"/>
                  </a:spcBef>
                  <a:spcAft>
                    <a:spcPct val="0"/>
                  </a:spcAft>
                  <a:buClrTx/>
                  <a:buSzPct val="80000"/>
                  <a:buFontTx/>
                  <a:buChar char="•"/>
                </a:pPr>
                <a:r>
                  <a:rPr lang="en-GB" sz="1800" b="0">
                    <a:solidFill>
                      <a:schemeClr val="accent3"/>
                    </a:solidFill>
                    <a:latin typeface="+mn-lt"/>
                  </a:rPr>
                  <a:t>Channel</a:t>
                </a:r>
              </a:p>
              <a:p>
                <a:pPr>
                  <a:spcBef>
                    <a:spcPct val="30000"/>
                  </a:spcBef>
                  <a:spcAft>
                    <a:spcPct val="0"/>
                  </a:spcAft>
                  <a:buClrTx/>
                  <a:buSzPct val="80000"/>
                  <a:buFontTx/>
                  <a:buChar char="•"/>
                </a:pPr>
                <a:r>
                  <a:rPr lang="en-GB" sz="1800">
                    <a:latin typeface="+mn-lt"/>
                  </a:rPr>
                  <a:t>I-section</a:t>
                </a:r>
              </a:p>
              <a:p>
                <a:pPr>
                  <a:spcBef>
                    <a:spcPct val="30000"/>
                  </a:spcBef>
                  <a:spcAft>
                    <a:spcPct val="0"/>
                  </a:spcAft>
                  <a:buClrTx/>
                  <a:buSzPct val="80000"/>
                  <a:buFontTx/>
                  <a:buChar char="•"/>
                </a:pPr>
                <a:r>
                  <a:rPr lang="en-GB" sz="1800" b="0">
                    <a:solidFill>
                      <a:schemeClr val="accent3"/>
                    </a:solidFill>
                    <a:latin typeface="+mn-lt"/>
                  </a:rPr>
                  <a:t>Rectangular</a:t>
                </a:r>
              </a:p>
              <a:p>
                <a:pPr>
                  <a:spcBef>
                    <a:spcPct val="30000"/>
                  </a:spcBef>
                  <a:spcAft>
                    <a:spcPct val="0"/>
                  </a:spcAft>
                  <a:buClrTx/>
                  <a:buSzPct val="80000"/>
                  <a:buFontTx/>
                  <a:buChar char="•"/>
                </a:pPr>
                <a:r>
                  <a:rPr lang="en-GB" sz="1800" b="0">
                    <a:solidFill>
                      <a:schemeClr val="accent3"/>
                    </a:solidFill>
                    <a:latin typeface="+mn-lt"/>
                  </a:rPr>
                  <a:t>T-section</a:t>
                </a:r>
              </a:p>
              <a:p>
                <a:pPr>
                  <a:spcBef>
                    <a:spcPct val="30000"/>
                  </a:spcBef>
                  <a:spcAft>
                    <a:spcPct val="0"/>
                  </a:spcAft>
                  <a:buClrTx/>
                  <a:buSzPct val="80000"/>
                  <a:buFontTx/>
                  <a:buChar char="•"/>
                </a:pPr>
                <a:r>
                  <a:rPr lang="en-GB" sz="1800" b="0">
                    <a:solidFill>
                      <a:schemeClr val="accent3"/>
                    </a:solidFill>
                    <a:latin typeface="+mn-lt"/>
                  </a:rPr>
                  <a:t>Tube</a:t>
                </a:r>
                <a:endParaRPr lang="en-US" sz="1800" b="0">
                  <a:solidFill>
                    <a:schemeClr val="accent3"/>
                  </a:solidFill>
                  <a:latin typeface="+mn-lt"/>
                </a:endParaRPr>
              </a:p>
            </p:txBody>
          </p:sp>
          <p:sp>
            <p:nvSpPr>
              <p:cNvPr id="80" name="Line 28">
                <a:extLst>
                  <a:ext uri="{FF2B5EF4-FFF2-40B4-BE49-F238E27FC236}">
                    <a16:creationId xmlns:a16="http://schemas.microsoft.com/office/drawing/2014/main" id="{29988079-5F33-40BD-8F5E-3C8B371ED8D2}"/>
                  </a:ext>
                </a:extLst>
              </p:cNvPr>
              <p:cNvSpPr>
                <a:spLocks noChangeShapeType="1"/>
              </p:cNvSpPr>
              <p:nvPr/>
            </p:nvSpPr>
            <p:spPr bwMode="auto">
              <a:xfrm flipV="1">
                <a:off x="1144" y="2075"/>
                <a:ext cx="219"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81" name="Line 29">
                <a:extLst>
                  <a:ext uri="{FF2B5EF4-FFF2-40B4-BE49-F238E27FC236}">
                    <a16:creationId xmlns:a16="http://schemas.microsoft.com/office/drawing/2014/main" id="{C54817B0-7094-41F9-BFFB-CCEE7DFA5FD8}"/>
                  </a:ext>
                </a:extLst>
              </p:cNvPr>
              <p:cNvSpPr>
                <a:spLocks noChangeShapeType="1"/>
              </p:cNvSpPr>
              <p:nvPr/>
            </p:nvSpPr>
            <p:spPr bwMode="auto">
              <a:xfrm>
                <a:off x="1144" y="2628"/>
                <a:ext cx="208"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grpSp>
      </p:grpSp>
      <p:grpSp>
        <p:nvGrpSpPr>
          <p:cNvPr id="31" name="Group 92">
            <a:extLst>
              <a:ext uri="{FF2B5EF4-FFF2-40B4-BE49-F238E27FC236}">
                <a16:creationId xmlns:a16="http://schemas.microsoft.com/office/drawing/2014/main" id="{8628A73D-B6E3-4F64-B0DC-A7CE40819510}"/>
              </a:ext>
            </a:extLst>
          </p:cNvPr>
          <p:cNvGrpSpPr>
            <a:grpSpLocks/>
          </p:cNvGrpSpPr>
          <p:nvPr/>
        </p:nvGrpSpPr>
        <p:grpSpPr bwMode="auto">
          <a:xfrm>
            <a:off x="7464827" y="2228511"/>
            <a:ext cx="3762765" cy="3770313"/>
            <a:chOff x="3470" y="1360"/>
            <a:chExt cx="2188" cy="2375"/>
          </a:xfrm>
        </p:grpSpPr>
        <p:grpSp>
          <p:nvGrpSpPr>
            <p:cNvPr id="67" name="Group 14">
              <a:extLst>
                <a:ext uri="{FF2B5EF4-FFF2-40B4-BE49-F238E27FC236}">
                  <a16:creationId xmlns:a16="http://schemas.microsoft.com/office/drawing/2014/main" id="{EE0D4630-DE2E-4607-BA71-2BCA98038306}"/>
                </a:ext>
              </a:extLst>
            </p:cNvPr>
            <p:cNvGrpSpPr>
              <a:grpSpLocks/>
            </p:cNvGrpSpPr>
            <p:nvPr/>
          </p:nvGrpSpPr>
          <p:grpSpPr bwMode="auto">
            <a:xfrm>
              <a:off x="4015" y="1360"/>
              <a:ext cx="1200" cy="243"/>
              <a:chOff x="3735" y="682"/>
              <a:chExt cx="1200" cy="243"/>
            </a:xfrm>
          </p:grpSpPr>
          <p:sp>
            <p:nvSpPr>
              <p:cNvPr id="74" name="Rectangle 15">
                <a:extLst>
                  <a:ext uri="{FF2B5EF4-FFF2-40B4-BE49-F238E27FC236}">
                    <a16:creationId xmlns:a16="http://schemas.microsoft.com/office/drawing/2014/main" id="{FE3AABF4-F6DC-41B7-BBE1-34F0FA6E756D}"/>
                  </a:ext>
                </a:extLst>
              </p:cNvPr>
              <p:cNvSpPr>
                <a:spLocks noChangeArrowheads="1"/>
              </p:cNvSpPr>
              <p:nvPr/>
            </p:nvSpPr>
            <p:spPr bwMode="auto">
              <a:xfrm>
                <a:off x="3857" y="682"/>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75" name="Text Box 16">
                <a:extLst>
                  <a:ext uri="{FF2B5EF4-FFF2-40B4-BE49-F238E27FC236}">
                    <a16:creationId xmlns:a16="http://schemas.microsoft.com/office/drawing/2014/main" id="{A3A30990-CBF7-472E-804A-6ADE32C08CBF}"/>
                  </a:ext>
                </a:extLst>
              </p:cNvPr>
              <p:cNvSpPr txBox="1">
                <a:spLocks noChangeArrowheads="1"/>
              </p:cNvSpPr>
              <p:nvPr/>
            </p:nvSpPr>
            <p:spPr bwMode="auto">
              <a:xfrm>
                <a:off x="3735" y="694"/>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a:solidFill>
                      <a:srgbClr val="000000"/>
                    </a:solidFill>
                    <a:latin typeface="+mn-lt"/>
                  </a:rPr>
                  <a:t>Attributes</a:t>
                </a:r>
                <a:endParaRPr lang="en-GB" sz="2000" b="0">
                  <a:solidFill>
                    <a:srgbClr val="000000"/>
                  </a:solidFill>
                  <a:latin typeface="+mn-lt"/>
                </a:endParaRPr>
              </a:p>
            </p:txBody>
          </p:sp>
        </p:grpSp>
        <p:grpSp>
          <p:nvGrpSpPr>
            <p:cNvPr id="68" name="Group 91">
              <a:extLst>
                <a:ext uri="{FF2B5EF4-FFF2-40B4-BE49-F238E27FC236}">
                  <a16:creationId xmlns:a16="http://schemas.microsoft.com/office/drawing/2014/main" id="{BBA89A1B-8805-472B-BDDD-8F32771D5F8F}"/>
                </a:ext>
              </a:extLst>
            </p:cNvPr>
            <p:cNvGrpSpPr>
              <a:grpSpLocks/>
            </p:cNvGrpSpPr>
            <p:nvPr/>
          </p:nvGrpSpPr>
          <p:grpSpPr bwMode="auto">
            <a:xfrm>
              <a:off x="3470" y="1965"/>
              <a:ext cx="256" cy="1144"/>
              <a:chOff x="3430" y="1973"/>
              <a:chExt cx="456" cy="1112"/>
            </a:xfrm>
          </p:grpSpPr>
          <p:sp>
            <p:nvSpPr>
              <p:cNvPr id="72" name="Line 34">
                <a:extLst>
                  <a:ext uri="{FF2B5EF4-FFF2-40B4-BE49-F238E27FC236}">
                    <a16:creationId xmlns:a16="http://schemas.microsoft.com/office/drawing/2014/main" id="{DD1A8077-E004-4CFB-B82A-D2E4F1A36F5D}"/>
                  </a:ext>
                </a:extLst>
              </p:cNvPr>
              <p:cNvSpPr>
                <a:spLocks noChangeShapeType="1"/>
              </p:cNvSpPr>
              <p:nvPr/>
            </p:nvSpPr>
            <p:spPr bwMode="auto">
              <a:xfrm flipV="1">
                <a:off x="3430" y="1973"/>
                <a:ext cx="402" cy="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73" name="Line 35">
                <a:extLst>
                  <a:ext uri="{FF2B5EF4-FFF2-40B4-BE49-F238E27FC236}">
                    <a16:creationId xmlns:a16="http://schemas.microsoft.com/office/drawing/2014/main" id="{B2745ADF-D4D1-404D-9246-33856A038884}"/>
                  </a:ext>
                </a:extLst>
              </p:cNvPr>
              <p:cNvSpPr>
                <a:spLocks noChangeShapeType="1"/>
              </p:cNvSpPr>
              <p:nvPr/>
            </p:nvSpPr>
            <p:spPr bwMode="auto">
              <a:xfrm>
                <a:off x="3430" y="2575"/>
                <a:ext cx="456"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grpSp>
        <p:sp>
          <p:nvSpPr>
            <p:cNvPr id="69" name="AutoShape 36">
              <a:extLst>
                <a:ext uri="{FF2B5EF4-FFF2-40B4-BE49-F238E27FC236}">
                  <a16:creationId xmlns:a16="http://schemas.microsoft.com/office/drawing/2014/main" id="{9D671EE8-9E30-43AF-A50F-D2CF6DC82551}"/>
                </a:ext>
              </a:extLst>
            </p:cNvPr>
            <p:cNvSpPr>
              <a:spLocks/>
            </p:cNvSpPr>
            <p:nvPr/>
          </p:nvSpPr>
          <p:spPr bwMode="auto">
            <a:xfrm rot="5429615">
              <a:off x="4645" y="2696"/>
              <a:ext cx="160" cy="1392"/>
            </a:xfrm>
            <a:prstGeom prst="rightBrace">
              <a:avLst>
                <a:gd name="adj1" fmla="val 69439"/>
                <a:gd name="adj2" fmla="val 50000"/>
              </a:avLst>
            </a:prstGeom>
            <a:noFill/>
            <a:ln w="19050">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70" name="Text Box 37">
              <a:extLst>
                <a:ext uri="{FF2B5EF4-FFF2-40B4-BE49-F238E27FC236}">
                  <a16:creationId xmlns:a16="http://schemas.microsoft.com/office/drawing/2014/main" id="{7ED21576-5F29-410E-A2C3-B0EB3EBE8B79}"/>
                </a:ext>
              </a:extLst>
            </p:cNvPr>
            <p:cNvSpPr txBox="1">
              <a:spLocks noChangeArrowheads="1"/>
            </p:cNvSpPr>
            <p:nvPr/>
          </p:nvSpPr>
          <p:spPr bwMode="auto">
            <a:xfrm>
              <a:off x="4221" y="3523"/>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i="1">
                  <a:solidFill>
                    <a:sysClr val="windowText" lastClr="000000"/>
                  </a:solidFill>
                  <a:latin typeface="+mn-lt"/>
                </a:rPr>
                <a:t>A record</a:t>
              </a:r>
            </a:p>
          </p:txBody>
        </p:sp>
        <p:sp>
          <p:nvSpPr>
            <p:cNvPr id="71" name="AutoShape 38">
              <a:extLst>
                <a:ext uri="{FF2B5EF4-FFF2-40B4-BE49-F238E27FC236}">
                  <a16:creationId xmlns:a16="http://schemas.microsoft.com/office/drawing/2014/main" id="{DC2E89C0-0AC5-4E9A-B0F3-B9D79D797086}"/>
                </a:ext>
              </a:extLst>
            </p:cNvPr>
            <p:cNvSpPr>
              <a:spLocks noChangeArrowheads="1"/>
            </p:cNvSpPr>
            <p:nvPr/>
          </p:nvSpPr>
          <p:spPr bwMode="auto">
            <a:xfrm>
              <a:off x="3785" y="1655"/>
              <a:ext cx="1873" cy="1590"/>
            </a:xfrm>
            <a:prstGeom prst="roundRect">
              <a:avLst>
                <a:gd name="adj" fmla="val 8157"/>
              </a:avLst>
            </a:prstGeom>
            <a:solidFill>
              <a:schemeClr val="bg1">
                <a:lumMod val="95000"/>
                <a:alpha val="50195"/>
              </a:schemeClr>
            </a:solidFill>
            <a:ln w="19050">
              <a:solidFill>
                <a:srgbClr val="FAB707"/>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nSpc>
                  <a:spcPct val="80000"/>
                </a:lnSpc>
                <a:spcBef>
                  <a:spcPct val="50000"/>
                </a:spcBef>
                <a:spcAft>
                  <a:spcPct val="50000"/>
                </a:spcAft>
                <a:buClr>
                  <a:srgbClr val="009B9B"/>
                </a:buClr>
                <a:buSzPct val="80000"/>
                <a:buFont typeface="Wingdings" panose="05000000000000000000" pitchFamily="2" charset="2"/>
                <a:buNone/>
              </a:pPr>
              <a:r>
                <a:rPr lang="en-GB" sz="1800" i="1">
                  <a:solidFill>
                    <a:srgbClr val="A50021"/>
                  </a:solidFill>
                  <a:latin typeface="+mn-lt"/>
                </a:rPr>
                <a:t>        </a:t>
              </a:r>
              <a:r>
                <a:rPr lang="en-GB" sz="1800" i="1">
                  <a:solidFill>
                    <a:sysClr val="windowText" lastClr="000000"/>
                  </a:solidFill>
                  <a:latin typeface="+mn-lt"/>
                </a:rPr>
                <a:t>Steel Hot Rolled Joist</a:t>
              </a:r>
            </a:p>
            <a:p>
              <a:pPr>
                <a:lnSpc>
                  <a:spcPct val="80000"/>
                </a:lnSpc>
                <a:spcBef>
                  <a:spcPct val="50000"/>
                </a:spcBef>
                <a:spcAft>
                  <a:spcPct val="50000"/>
                </a:spcAft>
                <a:buClr>
                  <a:schemeClr val="accent1"/>
                </a:buClr>
                <a:buSzPct val="115000"/>
                <a:buFontTx/>
                <a:buChar char="•"/>
              </a:pPr>
              <a:r>
                <a:rPr lang="en-GB" sz="1600" b="0">
                  <a:solidFill>
                    <a:srgbClr val="000000"/>
                  </a:solidFill>
                  <a:latin typeface="+mn-lt"/>
                </a:rPr>
                <a:t> </a:t>
              </a:r>
              <a:r>
                <a:rPr lang="en-GB" sz="1600">
                  <a:solidFill>
                    <a:srgbClr val="000000"/>
                  </a:solidFill>
                  <a:latin typeface="+mn-lt"/>
                </a:rPr>
                <a:t>General properties:</a:t>
              </a:r>
              <a:r>
                <a:rPr lang="en-GB" sz="1600" b="0">
                  <a:solidFill>
                    <a:srgbClr val="000000"/>
                  </a:solidFill>
                  <a:latin typeface="+mn-lt"/>
                </a:rPr>
                <a:t> </a:t>
              </a:r>
              <a:r>
                <a:rPr lang="en-GB" sz="1600" b="0">
                  <a:solidFill>
                    <a:srgbClr val="000000"/>
                  </a:solidFill>
                  <a:latin typeface="+mn-lt"/>
                  <a:sym typeface="Symbol" panose="05050102010706020507" pitchFamily="18" charset="2"/>
                </a:rPr>
                <a:t>, </a:t>
              </a:r>
              <a:r>
                <a:rPr lang="en-GB" sz="1600" b="0">
                  <a:solidFill>
                    <a:srgbClr val="000000"/>
                  </a:solidFill>
                  <a:latin typeface="+mn-lt"/>
                </a:rPr>
                <a:t>E, </a:t>
              </a:r>
              <a:r>
                <a:rPr lang="en-GB" sz="1600" b="0">
                  <a:solidFill>
                    <a:srgbClr val="000000"/>
                  </a:solidFill>
                  <a:latin typeface="+mn-lt"/>
                  <a:sym typeface="Symbol" panose="05050102010706020507" pitchFamily="18" charset="2"/>
                </a:rPr>
                <a:t></a:t>
              </a:r>
              <a:r>
                <a:rPr lang="en-GB" sz="1600" b="0" baseline="-25000">
                  <a:solidFill>
                    <a:srgbClr val="000000"/>
                  </a:solidFill>
                  <a:latin typeface="+mn-lt"/>
                  <a:sym typeface="Symbol" panose="05050102010706020507" pitchFamily="18" charset="2"/>
                </a:rPr>
                <a:t>y</a:t>
              </a:r>
              <a:endParaRPr lang="en-GB" sz="1600" b="0" baseline="-25000">
                <a:solidFill>
                  <a:srgbClr val="000000"/>
                </a:solidFill>
                <a:latin typeface="+mn-lt"/>
              </a:endParaRPr>
            </a:p>
            <a:p>
              <a:pPr>
                <a:lnSpc>
                  <a:spcPct val="80000"/>
                </a:lnSpc>
                <a:spcBef>
                  <a:spcPct val="50000"/>
                </a:spcBef>
                <a:spcAft>
                  <a:spcPct val="50000"/>
                </a:spcAft>
                <a:buClr>
                  <a:schemeClr val="accent1"/>
                </a:buClr>
                <a:buSzPct val="115000"/>
                <a:buFontTx/>
                <a:buChar char="•"/>
              </a:pPr>
              <a:r>
                <a:rPr lang="en-GB" sz="1600" b="0">
                  <a:solidFill>
                    <a:srgbClr val="000000"/>
                  </a:solidFill>
                  <a:latin typeface="+mn-lt"/>
                </a:rPr>
                <a:t> </a:t>
              </a:r>
              <a:r>
                <a:rPr lang="en-GB" sz="1600">
                  <a:solidFill>
                    <a:srgbClr val="000000"/>
                  </a:solidFill>
                  <a:latin typeface="+mn-lt"/>
                </a:rPr>
                <a:t>Dimensions:</a:t>
              </a:r>
              <a:r>
                <a:rPr lang="en-GB" sz="1600" b="0">
                  <a:solidFill>
                    <a:srgbClr val="000000"/>
                  </a:solidFill>
                  <a:latin typeface="+mn-lt"/>
                </a:rPr>
                <a:t> Max depth, width,...</a:t>
              </a:r>
            </a:p>
            <a:p>
              <a:pPr>
                <a:lnSpc>
                  <a:spcPct val="80000"/>
                </a:lnSpc>
                <a:spcBef>
                  <a:spcPct val="50000"/>
                </a:spcBef>
                <a:spcAft>
                  <a:spcPct val="50000"/>
                </a:spcAft>
                <a:buClr>
                  <a:schemeClr val="accent1"/>
                </a:buClr>
                <a:buSzPct val="115000"/>
                <a:buFontTx/>
                <a:buChar char="•"/>
              </a:pPr>
              <a:r>
                <a:rPr lang="en-GB" sz="1600" b="0">
                  <a:solidFill>
                    <a:srgbClr val="000000"/>
                  </a:solidFill>
                  <a:latin typeface="+mn-lt"/>
                </a:rPr>
                <a:t> </a:t>
              </a:r>
              <a:r>
                <a:rPr lang="en-GB" sz="1600">
                  <a:solidFill>
                    <a:srgbClr val="000000"/>
                  </a:solidFill>
                  <a:latin typeface="+mn-lt"/>
                </a:rPr>
                <a:t>Section</a:t>
              </a:r>
              <a:r>
                <a:rPr lang="en-GB" sz="1600" b="0">
                  <a:solidFill>
                    <a:srgbClr val="000000"/>
                  </a:solidFill>
                  <a:latin typeface="+mn-lt"/>
                </a:rPr>
                <a:t>:  Area, I, Z, K, Q ...</a:t>
              </a:r>
            </a:p>
            <a:p>
              <a:pPr>
                <a:lnSpc>
                  <a:spcPct val="80000"/>
                </a:lnSpc>
                <a:spcBef>
                  <a:spcPct val="50000"/>
                </a:spcBef>
                <a:spcAft>
                  <a:spcPct val="50000"/>
                </a:spcAft>
                <a:buClr>
                  <a:schemeClr val="accent1"/>
                </a:buClr>
                <a:buSzPct val="115000"/>
                <a:buFontTx/>
                <a:buChar char="•"/>
              </a:pPr>
              <a:r>
                <a:rPr lang="en-GB" sz="1600" b="0">
                  <a:solidFill>
                    <a:srgbClr val="000000"/>
                  </a:solidFill>
                  <a:latin typeface="+mn-lt"/>
                </a:rPr>
                <a:t> </a:t>
              </a:r>
              <a:r>
                <a:rPr lang="en-GB" sz="1600">
                  <a:solidFill>
                    <a:srgbClr val="000000"/>
                  </a:solidFill>
                  <a:latin typeface="+mn-lt"/>
                </a:rPr>
                <a:t>Structural</a:t>
              </a:r>
              <a:r>
                <a:rPr lang="en-GB" sz="1600" b="0">
                  <a:solidFill>
                    <a:srgbClr val="000000"/>
                  </a:solidFill>
                  <a:latin typeface="+mn-lt"/>
                </a:rPr>
                <a:t>: EI,</a:t>
              </a:r>
              <a:r>
                <a:rPr lang="en-GB" sz="1600" b="0">
                  <a:solidFill>
                    <a:srgbClr val="000000"/>
                  </a:solidFill>
                  <a:latin typeface="+mn-lt"/>
                  <a:sym typeface="Symbol" panose="05050102010706020507" pitchFamily="18" charset="2"/>
                </a:rPr>
                <a:t> </a:t>
              </a:r>
              <a:r>
                <a:rPr lang="en-GB" sz="1600" b="0" baseline="-25000">
                  <a:solidFill>
                    <a:srgbClr val="000000"/>
                  </a:solidFill>
                  <a:latin typeface="+mn-lt"/>
                  <a:sym typeface="Symbol" panose="05050102010706020507" pitchFamily="18" charset="2"/>
                </a:rPr>
                <a:t>y </a:t>
              </a:r>
              <a:r>
                <a:rPr lang="en-GB" sz="1600" b="0">
                  <a:solidFill>
                    <a:srgbClr val="000000"/>
                  </a:solidFill>
                  <a:latin typeface="+mn-lt"/>
                </a:rPr>
                <a:t>Z, ...</a:t>
              </a:r>
              <a:endParaRPr lang="en-GB" sz="900" b="0">
                <a:solidFill>
                  <a:srgbClr val="000000"/>
                </a:solidFill>
                <a:latin typeface="+mn-lt"/>
              </a:endParaRPr>
            </a:p>
          </p:txBody>
        </p:sp>
      </p:grpSp>
      <p:grpSp>
        <p:nvGrpSpPr>
          <p:cNvPr id="32" name="Group 31">
            <a:extLst>
              <a:ext uri="{FF2B5EF4-FFF2-40B4-BE49-F238E27FC236}">
                <a16:creationId xmlns:a16="http://schemas.microsoft.com/office/drawing/2014/main" id="{5B10445E-BA1A-46BD-9FD4-562147759AE3}"/>
              </a:ext>
            </a:extLst>
          </p:cNvPr>
          <p:cNvGrpSpPr/>
          <p:nvPr/>
        </p:nvGrpSpPr>
        <p:grpSpPr>
          <a:xfrm>
            <a:off x="4013560" y="2245091"/>
            <a:ext cx="3479397" cy="2120899"/>
            <a:chOff x="4839768" y="2411571"/>
            <a:chExt cx="3479397" cy="2120899"/>
          </a:xfrm>
        </p:grpSpPr>
        <p:grpSp>
          <p:nvGrpSpPr>
            <p:cNvPr id="33" name="Group 94">
              <a:extLst>
                <a:ext uri="{FF2B5EF4-FFF2-40B4-BE49-F238E27FC236}">
                  <a16:creationId xmlns:a16="http://schemas.microsoft.com/office/drawing/2014/main" id="{213C5A7A-BEA7-492C-BF13-0AE798F0301C}"/>
                </a:ext>
              </a:extLst>
            </p:cNvPr>
            <p:cNvGrpSpPr>
              <a:grpSpLocks/>
            </p:cNvGrpSpPr>
            <p:nvPr/>
          </p:nvGrpSpPr>
          <p:grpSpPr bwMode="auto">
            <a:xfrm>
              <a:off x="4839768" y="2411571"/>
              <a:ext cx="2899296" cy="2101851"/>
              <a:chOff x="2146" y="1484"/>
              <a:chExt cx="1686" cy="1324"/>
            </a:xfrm>
          </p:grpSpPr>
          <p:grpSp>
            <p:nvGrpSpPr>
              <p:cNvPr id="60" name="Group 50">
                <a:extLst>
                  <a:ext uri="{FF2B5EF4-FFF2-40B4-BE49-F238E27FC236}">
                    <a16:creationId xmlns:a16="http://schemas.microsoft.com/office/drawing/2014/main" id="{335E088B-F8DB-4D70-B0C0-1E1D37385769}"/>
                  </a:ext>
                </a:extLst>
              </p:cNvPr>
              <p:cNvGrpSpPr>
                <a:grpSpLocks/>
              </p:cNvGrpSpPr>
              <p:nvPr/>
            </p:nvGrpSpPr>
            <p:grpSpPr bwMode="auto">
              <a:xfrm>
                <a:off x="2236" y="1484"/>
                <a:ext cx="1596" cy="240"/>
                <a:chOff x="2244" y="1458"/>
                <a:chExt cx="1596" cy="240"/>
              </a:xfrm>
            </p:grpSpPr>
            <p:sp>
              <p:nvSpPr>
                <p:cNvPr id="65" name="Rectangle 18">
                  <a:extLst>
                    <a:ext uri="{FF2B5EF4-FFF2-40B4-BE49-F238E27FC236}">
                      <a16:creationId xmlns:a16="http://schemas.microsoft.com/office/drawing/2014/main" id="{66B93AC4-FE07-417D-910C-4E4B8A271531}"/>
                    </a:ext>
                  </a:extLst>
                </p:cNvPr>
                <p:cNvSpPr>
                  <a:spLocks noChangeArrowheads="1"/>
                </p:cNvSpPr>
                <p:nvPr/>
              </p:nvSpPr>
              <p:spPr bwMode="auto">
                <a:xfrm>
                  <a:off x="2244" y="1458"/>
                  <a:ext cx="1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66" name="Text Box 19">
                  <a:extLst>
                    <a:ext uri="{FF2B5EF4-FFF2-40B4-BE49-F238E27FC236}">
                      <a16:creationId xmlns:a16="http://schemas.microsoft.com/office/drawing/2014/main" id="{0462CEC0-ECF6-4AA5-AE2D-0059D3A54B40}"/>
                    </a:ext>
                  </a:extLst>
                </p:cNvPr>
                <p:cNvSpPr txBox="1">
                  <a:spLocks noChangeArrowheads="1"/>
                </p:cNvSpPr>
                <p:nvPr/>
              </p:nvSpPr>
              <p:spPr bwMode="auto">
                <a:xfrm>
                  <a:off x="2292" y="1458"/>
                  <a:ext cx="1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2000">
                      <a:solidFill>
                        <a:srgbClr val="000000"/>
                      </a:solidFill>
                      <a:latin typeface="+mn-lt"/>
                    </a:rPr>
                    <a:t>Material and Member</a:t>
                  </a:r>
                  <a:endParaRPr lang="en-US" sz="2000">
                    <a:solidFill>
                      <a:srgbClr val="000000"/>
                    </a:solidFill>
                    <a:latin typeface="+mn-lt"/>
                  </a:endParaRPr>
                </a:p>
              </p:txBody>
            </p:sp>
          </p:grpSp>
          <p:sp>
            <p:nvSpPr>
              <p:cNvPr id="61" name="Text Box 23">
                <a:extLst>
                  <a:ext uri="{FF2B5EF4-FFF2-40B4-BE49-F238E27FC236}">
                    <a16:creationId xmlns:a16="http://schemas.microsoft.com/office/drawing/2014/main" id="{EA30983D-7D70-4253-8711-87DCB8C0939C}"/>
                  </a:ext>
                </a:extLst>
              </p:cNvPr>
              <p:cNvSpPr txBox="1">
                <a:spLocks noChangeArrowheads="1"/>
              </p:cNvSpPr>
              <p:nvPr/>
            </p:nvSpPr>
            <p:spPr bwMode="auto">
              <a:xfrm>
                <a:off x="2466" y="2152"/>
                <a:ext cx="978"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spcAft>
                    <a:spcPct val="0"/>
                  </a:spcAft>
                  <a:buClr>
                    <a:srgbClr val="009B9B"/>
                  </a:buClr>
                  <a:buSzPct val="80000"/>
                  <a:buFont typeface="Wingdings" panose="05000000000000000000" pitchFamily="2" charset="2"/>
                  <a:buNone/>
                </a:pPr>
                <a:r>
                  <a:rPr lang="en-GB" sz="1600" b="0">
                    <a:solidFill>
                      <a:schemeClr val="accent3"/>
                    </a:solidFill>
                    <a:latin typeface="+mn-lt"/>
                  </a:rPr>
                  <a:t>Aluminium</a:t>
                </a:r>
                <a:endParaRPr lang="en-GB" sz="1800" b="0">
                  <a:solidFill>
                    <a:schemeClr val="accent3"/>
                  </a:solidFill>
                  <a:latin typeface="+mn-lt"/>
                </a:endParaRPr>
              </a:p>
              <a:p>
                <a:pPr>
                  <a:spcBef>
                    <a:spcPct val="50000"/>
                  </a:spcBef>
                  <a:spcAft>
                    <a:spcPct val="0"/>
                  </a:spcAft>
                  <a:buClr>
                    <a:srgbClr val="009B9B"/>
                  </a:buClr>
                  <a:buSzPct val="80000"/>
                  <a:buFont typeface="Wingdings" panose="05000000000000000000" pitchFamily="2" charset="2"/>
                  <a:buNone/>
                </a:pPr>
                <a:r>
                  <a:rPr lang="en-GB" sz="1600" b="0">
                    <a:solidFill>
                      <a:schemeClr val="accent3"/>
                    </a:solidFill>
                    <a:latin typeface="+mn-lt"/>
                  </a:rPr>
                  <a:t>Glass Vinyl Ester</a:t>
                </a:r>
              </a:p>
              <a:p>
                <a:pPr>
                  <a:spcBef>
                    <a:spcPct val="50000"/>
                  </a:spcBef>
                  <a:spcAft>
                    <a:spcPct val="0"/>
                  </a:spcAft>
                  <a:buClr>
                    <a:srgbClr val="009B9B"/>
                  </a:buClr>
                  <a:buSzPct val="80000"/>
                  <a:buFont typeface="Wingdings" panose="05000000000000000000" pitchFamily="2" charset="2"/>
                  <a:buNone/>
                </a:pPr>
                <a:r>
                  <a:rPr lang="en-GB" sz="1600">
                    <a:latin typeface="+mn-lt"/>
                  </a:rPr>
                  <a:t>Steel</a:t>
                </a:r>
                <a:endParaRPr lang="en-GB" sz="1600" b="0">
                  <a:latin typeface="+mn-lt"/>
                </a:endParaRPr>
              </a:p>
            </p:txBody>
          </p:sp>
          <p:grpSp>
            <p:nvGrpSpPr>
              <p:cNvPr id="62" name="Group 93">
                <a:extLst>
                  <a:ext uri="{FF2B5EF4-FFF2-40B4-BE49-F238E27FC236}">
                    <a16:creationId xmlns:a16="http://schemas.microsoft.com/office/drawing/2014/main" id="{93962238-98A7-41CA-8E6A-AA9B6076FD4F}"/>
                  </a:ext>
                </a:extLst>
              </p:cNvPr>
              <p:cNvGrpSpPr>
                <a:grpSpLocks/>
              </p:cNvGrpSpPr>
              <p:nvPr/>
            </p:nvGrpSpPr>
            <p:grpSpPr bwMode="auto">
              <a:xfrm>
                <a:off x="2146" y="2111"/>
                <a:ext cx="274" cy="652"/>
                <a:chOff x="2058" y="2117"/>
                <a:chExt cx="402" cy="588"/>
              </a:xfrm>
            </p:grpSpPr>
            <p:sp>
              <p:nvSpPr>
                <p:cNvPr id="63" name="Line 30">
                  <a:extLst>
                    <a:ext uri="{FF2B5EF4-FFF2-40B4-BE49-F238E27FC236}">
                      <a16:creationId xmlns:a16="http://schemas.microsoft.com/office/drawing/2014/main" id="{9052461C-E514-4BBD-AA45-4ED00A45A809}"/>
                    </a:ext>
                  </a:extLst>
                </p:cNvPr>
                <p:cNvSpPr>
                  <a:spLocks noChangeShapeType="1"/>
                </p:cNvSpPr>
                <p:nvPr/>
              </p:nvSpPr>
              <p:spPr bwMode="auto">
                <a:xfrm flipV="1">
                  <a:off x="2058" y="2117"/>
                  <a:ext cx="378"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64" name="Line 31">
                  <a:extLst>
                    <a:ext uri="{FF2B5EF4-FFF2-40B4-BE49-F238E27FC236}">
                      <a16:creationId xmlns:a16="http://schemas.microsoft.com/office/drawing/2014/main" id="{B0DE9698-F0C0-4808-A55D-B15779B48310}"/>
                    </a:ext>
                  </a:extLst>
                </p:cNvPr>
                <p:cNvSpPr>
                  <a:spLocks noChangeShapeType="1"/>
                </p:cNvSpPr>
                <p:nvPr/>
              </p:nvSpPr>
              <p:spPr bwMode="auto">
                <a:xfrm>
                  <a:off x="2058" y="2423"/>
                  <a:ext cx="402" cy="2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grpSp>
        </p:grpSp>
        <p:sp>
          <p:nvSpPr>
            <p:cNvPr id="34" name="Line 30">
              <a:extLst>
                <a:ext uri="{FF2B5EF4-FFF2-40B4-BE49-F238E27FC236}">
                  <a16:creationId xmlns:a16="http://schemas.microsoft.com/office/drawing/2014/main" id="{5DAABAE6-B364-471D-AEFF-B65AED11A0E7}"/>
                </a:ext>
              </a:extLst>
            </p:cNvPr>
            <p:cNvSpPr>
              <a:spLocks noChangeShapeType="1"/>
            </p:cNvSpPr>
            <p:nvPr/>
          </p:nvSpPr>
          <p:spPr bwMode="auto">
            <a:xfrm>
              <a:off x="6031208" y="4375464"/>
              <a:ext cx="606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35" name="TextBox 34">
              <a:extLst>
                <a:ext uri="{FF2B5EF4-FFF2-40B4-BE49-F238E27FC236}">
                  <a16:creationId xmlns:a16="http://schemas.microsoft.com/office/drawing/2014/main" id="{F702972F-40E2-4D7C-B32A-1DA6EAF427E5}"/>
                </a:ext>
              </a:extLst>
            </p:cNvPr>
            <p:cNvSpPr txBox="1"/>
            <p:nvPr/>
          </p:nvSpPr>
          <p:spPr>
            <a:xfrm>
              <a:off x="6637367" y="4163138"/>
              <a:ext cx="1681798" cy="369332"/>
            </a:xfrm>
            <a:prstGeom prst="rect">
              <a:avLst/>
            </a:prstGeom>
            <a:noFill/>
          </p:spPr>
          <p:txBody>
            <a:bodyPr wrap="square">
              <a:spAutoFit/>
            </a:bodyPr>
            <a:lstStyle/>
            <a:p>
              <a:pPr>
                <a:spcBef>
                  <a:spcPct val="50000"/>
                </a:spcBef>
                <a:spcAft>
                  <a:spcPct val="0"/>
                </a:spcAft>
                <a:buClr>
                  <a:srgbClr val="009B9B"/>
                </a:buClr>
                <a:buSzPct val="80000"/>
                <a:buFont typeface="Wingdings" panose="05000000000000000000" pitchFamily="2" charset="2"/>
                <a:buNone/>
              </a:pPr>
              <a:r>
                <a:rPr lang="en-GB" sz="1800">
                  <a:latin typeface="+mn-lt"/>
                </a:rPr>
                <a:t>Hot Rolled Steel</a:t>
              </a:r>
              <a:endParaRPr lang="en-GB" sz="1800" b="0">
                <a:latin typeface="+mn-lt"/>
              </a:endParaRPr>
            </a:p>
          </p:txBody>
        </p:sp>
      </p:grpSp>
    </p:spTree>
    <p:extLst>
      <p:ext uri="{BB962C8B-B14F-4D97-AF65-F5344CB8AC3E}">
        <p14:creationId xmlns:p14="http://schemas.microsoft.com/office/powerpoint/2010/main" val="321852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74B0A4-4D6F-5773-4581-FC7988603916}"/>
              </a:ext>
            </a:extLst>
          </p:cNvPr>
          <p:cNvPicPr>
            <a:picLocks noChangeAspect="1"/>
          </p:cNvPicPr>
          <p:nvPr/>
        </p:nvPicPr>
        <p:blipFill>
          <a:blip r:embed="rId2"/>
          <a:stretch>
            <a:fillRect/>
          </a:stretch>
        </p:blipFill>
        <p:spPr>
          <a:xfrm>
            <a:off x="2399458" y="914400"/>
            <a:ext cx="7393083" cy="5029200"/>
          </a:xfrm>
          <a:prstGeom prst="rect">
            <a:avLst/>
          </a:prstGeom>
          <a:ln>
            <a:solidFill>
              <a:schemeClr val="tx1"/>
            </a:solidFill>
          </a:ln>
        </p:spPr>
      </p:pic>
      <p:sp>
        <p:nvSpPr>
          <p:cNvPr id="2" name="Slide Number Placeholder 1">
            <a:extLst>
              <a:ext uri="{FF2B5EF4-FFF2-40B4-BE49-F238E27FC236}">
                <a16:creationId xmlns:a16="http://schemas.microsoft.com/office/drawing/2014/main" id="{D00C2986-B1DC-4724-BE36-7E978F959FA5}"/>
              </a:ext>
            </a:extLst>
          </p:cNvPr>
          <p:cNvSpPr>
            <a:spLocks noGrp="1"/>
          </p:cNvSpPr>
          <p:nvPr>
            <p:ph type="sldNum" sz="quarter" idx="11"/>
          </p:nvPr>
        </p:nvSpPr>
        <p:spPr/>
        <p:txBody>
          <a:bodyPr/>
          <a:lstStyle/>
          <a:p>
            <a:fld id="{F0D23093-2AB0-F74C-B865-1A12A15B650E}" type="slidenum">
              <a:rPr lang="en-US" smtClean="0"/>
              <a:pPr/>
              <a:t>6</a:t>
            </a:fld>
            <a:endParaRPr lang="en-US"/>
          </a:p>
        </p:txBody>
      </p:sp>
      <p:sp>
        <p:nvSpPr>
          <p:cNvPr id="3" name="Title 2">
            <a:extLst>
              <a:ext uri="{FF2B5EF4-FFF2-40B4-BE49-F238E27FC236}">
                <a16:creationId xmlns:a16="http://schemas.microsoft.com/office/drawing/2014/main" id="{6324FCF1-3EF4-46B3-AA60-6D41AE500154}"/>
              </a:ext>
            </a:extLst>
          </p:cNvPr>
          <p:cNvSpPr>
            <a:spLocks noGrp="1"/>
          </p:cNvSpPr>
          <p:nvPr>
            <p:ph type="title"/>
          </p:nvPr>
        </p:nvSpPr>
        <p:spPr/>
        <p:txBody>
          <a:bodyPr/>
          <a:lstStyle/>
          <a:p>
            <a:r>
              <a:rPr lang="en-GB" dirty="0"/>
              <a:t>Granta EduPack database for the Built Environment</a:t>
            </a:r>
            <a:endParaRPr lang="en-US" dirty="0"/>
          </a:p>
        </p:txBody>
      </p:sp>
      <p:grpSp>
        <p:nvGrpSpPr>
          <p:cNvPr id="4" name="Group 94">
            <a:extLst>
              <a:ext uri="{FF2B5EF4-FFF2-40B4-BE49-F238E27FC236}">
                <a16:creationId xmlns:a16="http://schemas.microsoft.com/office/drawing/2014/main" id="{A97081CA-1703-4D50-B6E7-2BB3E4225F81}"/>
              </a:ext>
            </a:extLst>
          </p:cNvPr>
          <p:cNvGrpSpPr>
            <a:grpSpLocks/>
          </p:cNvGrpSpPr>
          <p:nvPr/>
        </p:nvGrpSpPr>
        <p:grpSpPr bwMode="auto">
          <a:xfrm flipH="1">
            <a:off x="447141" y="1929177"/>
            <a:ext cx="1952240" cy="794820"/>
            <a:chOff x="198" y="451"/>
            <a:chExt cx="1135" cy="667"/>
          </a:xfrm>
        </p:grpSpPr>
        <p:sp>
          <p:nvSpPr>
            <p:cNvPr id="5" name="Text Box 95">
              <a:extLst>
                <a:ext uri="{FF2B5EF4-FFF2-40B4-BE49-F238E27FC236}">
                  <a16:creationId xmlns:a16="http://schemas.microsoft.com/office/drawing/2014/main" id="{00367C48-2AAD-4BD4-9AEE-25EE9A685A90}"/>
                </a:ext>
              </a:extLst>
            </p:cNvPr>
            <p:cNvSpPr txBox="1">
              <a:spLocks noChangeArrowheads="1"/>
            </p:cNvSpPr>
            <p:nvPr/>
          </p:nvSpPr>
          <p:spPr bwMode="auto">
            <a:xfrm>
              <a:off x="383" y="538"/>
              <a:ext cx="950" cy="49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b="0" i="1">
                  <a:solidFill>
                    <a:srgbClr val="000000"/>
                  </a:solidFill>
                  <a:latin typeface="+mn-lt"/>
                </a:rPr>
                <a:t>Records for</a:t>
              </a:r>
            </a:p>
            <a:p>
              <a:pPr algn="ctr">
                <a:spcBef>
                  <a:spcPct val="0"/>
                </a:spcBef>
                <a:spcAft>
                  <a:spcPct val="0"/>
                </a:spcAft>
                <a:buClr>
                  <a:srgbClr val="009B9B"/>
                </a:buClr>
                <a:buSzPct val="80000"/>
                <a:buFont typeface="Wingdings" panose="05000000000000000000" pitchFamily="2" charset="2"/>
                <a:buNone/>
              </a:pPr>
              <a:r>
                <a:rPr lang="en-GB" sz="1600" b="0" i="1">
                  <a:solidFill>
                    <a:srgbClr val="000000"/>
                  </a:solidFill>
                  <a:latin typeface="+mn-lt"/>
                </a:rPr>
                <a:t>1881 sections</a:t>
              </a:r>
              <a:r>
                <a:rPr lang="en-GB" sz="1400">
                  <a:solidFill>
                    <a:srgbClr val="000000"/>
                  </a:solidFill>
                  <a:latin typeface="+mn-lt"/>
                </a:rPr>
                <a:t> </a:t>
              </a:r>
            </a:p>
          </p:txBody>
        </p:sp>
        <p:sp>
          <p:nvSpPr>
            <p:cNvPr id="6" name="AutoShape 96">
              <a:extLst>
                <a:ext uri="{FF2B5EF4-FFF2-40B4-BE49-F238E27FC236}">
                  <a16:creationId xmlns:a16="http://schemas.microsoft.com/office/drawing/2014/main" id="{A01230DB-B30A-4AFC-95A0-5D8194501419}"/>
                </a:ext>
              </a:extLst>
            </p:cNvPr>
            <p:cNvSpPr>
              <a:spLocks/>
            </p:cNvSpPr>
            <p:nvPr/>
          </p:nvSpPr>
          <p:spPr bwMode="auto">
            <a:xfrm flipH="1">
              <a:off x="198" y="451"/>
              <a:ext cx="118" cy="667"/>
            </a:xfrm>
            <a:prstGeom prst="leftBrace">
              <a:avLst>
                <a:gd name="adj1" fmla="val 124306"/>
                <a:gd name="adj2" fmla="val 46088"/>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grpSp>
    </p:spTree>
    <p:extLst>
      <p:ext uri="{BB962C8B-B14F-4D97-AF65-F5344CB8AC3E}">
        <p14:creationId xmlns:p14="http://schemas.microsoft.com/office/powerpoint/2010/main" val="194392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57A65-695C-42EB-88B6-EFF5FB3A7FCB}"/>
              </a:ext>
            </a:extLst>
          </p:cNvPr>
          <p:cNvSpPr>
            <a:spLocks noGrp="1"/>
          </p:cNvSpPr>
          <p:nvPr>
            <p:ph type="sldNum" sz="quarter" idx="11"/>
          </p:nvPr>
        </p:nvSpPr>
        <p:spPr/>
        <p:txBody>
          <a:bodyPr/>
          <a:lstStyle/>
          <a:p>
            <a:fld id="{F0D23093-2AB0-F74C-B865-1A12A15B650E}" type="slidenum">
              <a:rPr lang="en-US" smtClean="0"/>
              <a:pPr/>
              <a:t>7</a:t>
            </a:fld>
            <a:endParaRPr lang="en-US"/>
          </a:p>
        </p:txBody>
      </p:sp>
      <p:sp>
        <p:nvSpPr>
          <p:cNvPr id="3" name="Title 2">
            <a:extLst>
              <a:ext uri="{FF2B5EF4-FFF2-40B4-BE49-F238E27FC236}">
                <a16:creationId xmlns:a16="http://schemas.microsoft.com/office/drawing/2014/main" id="{1AFC03E8-2717-4CAD-AABB-E4E4D23FE8BE}"/>
              </a:ext>
            </a:extLst>
          </p:cNvPr>
          <p:cNvSpPr>
            <a:spLocks noGrp="1"/>
          </p:cNvSpPr>
          <p:nvPr>
            <p:ph type="title"/>
          </p:nvPr>
        </p:nvSpPr>
        <p:spPr/>
        <p:txBody>
          <a:bodyPr/>
          <a:lstStyle/>
          <a:p>
            <a:r>
              <a:rPr lang="en-US"/>
              <a:t>Part of a record for a structural section</a:t>
            </a:r>
          </a:p>
        </p:txBody>
      </p:sp>
      <p:grpSp>
        <p:nvGrpSpPr>
          <p:cNvPr id="4" name="Group 3">
            <a:extLst>
              <a:ext uri="{FF2B5EF4-FFF2-40B4-BE49-F238E27FC236}">
                <a16:creationId xmlns:a16="http://schemas.microsoft.com/office/drawing/2014/main" id="{8CDBF8D8-3A9C-4A46-85E6-719CA1234280}"/>
              </a:ext>
            </a:extLst>
          </p:cNvPr>
          <p:cNvGrpSpPr/>
          <p:nvPr/>
        </p:nvGrpSpPr>
        <p:grpSpPr>
          <a:xfrm>
            <a:off x="2145329" y="811746"/>
            <a:ext cx="6984523" cy="767000"/>
            <a:chOff x="836613" y="1077212"/>
            <a:chExt cx="7241809" cy="3002663"/>
          </a:xfrm>
        </p:grpSpPr>
        <p:sp>
          <p:nvSpPr>
            <p:cNvPr id="6" name="Text Box 6">
              <a:extLst>
                <a:ext uri="{FF2B5EF4-FFF2-40B4-BE49-F238E27FC236}">
                  <a16:creationId xmlns:a16="http://schemas.microsoft.com/office/drawing/2014/main" id="{EE8450B0-43F5-4005-ABF1-968C19120AD0}"/>
                </a:ext>
              </a:extLst>
            </p:cNvPr>
            <p:cNvSpPr txBox="1">
              <a:spLocks noChangeArrowheads="1"/>
            </p:cNvSpPr>
            <p:nvPr/>
          </p:nvSpPr>
          <p:spPr bwMode="auto">
            <a:xfrm>
              <a:off x="836613" y="3657600"/>
              <a:ext cx="24241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endParaRPr lang="en-GB" sz="1800">
                <a:solidFill>
                  <a:srgbClr val="000000"/>
                </a:solidFill>
              </a:endParaRPr>
            </a:p>
          </p:txBody>
        </p:sp>
        <p:sp>
          <p:nvSpPr>
            <p:cNvPr id="7" name="Text Box 8">
              <a:extLst>
                <a:ext uri="{FF2B5EF4-FFF2-40B4-BE49-F238E27FC236}">
                  <a16:creationId xmlns:a16="http://schemas.microsoft.com/office/drawing/2014/main" id="{53BD52FB-31A4-4DCE-B5B1-4740F5008F4C}"/>
                </a:ext>
              </a:extLst>
            </p:cNvPr>
            <p:cNvSpPr txBox="1">
              <a:spLocks noChangeArrowheads="1"/>
            </p:cNvSpPr>
            <p:nvPr/>
          </p:nvSpPr>
          <p:spPr bwMode="auto">
            <a:xfrm>
              <a:off x="1575838" y="1077212"/>
              <a:ext cx="650258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2000" dirty="0">
                  <a:solidFill>
                    <a:srgbClr val="000000"/>
                  </a:solidFill>
                  <a:latin typeface="+mn-lt"/>
                </a:rPr>
                <a:t>Pultruded GFRP Vinyl Ester Circular Hollow-(44 x 6.35)</a:t>
              </a:r>
              <a:endParaRPr lang="en-US" sz="2800" dirty="0">
                <a:solidFill>
                  <a:srgbClr val="000000"/>
                </a:solidFill>
                <a:latin typeface="+mn-lt"/>
              </a:endParaRPr>
            </a:p>
          </p:txBody>
        </p:sp>
      </p:grpSp>
      <p:sp>
        <p:nvSpPr>
          <p:cNvPr id="8" name="TextBox 7">
            <a:extLst>
              <a:ext uri="{FF2B5EF4-FFF2-40B4-BE49-F238E27FC236}">
                <a16:creationId xmlns:a16="http://schemas.microsoft.com/office/drawing/2014/main" id="{F80326CB-3539-4EF2-B6A4-83CB80CD6C76}"/>
              </a:ext>
            </a:extLst>
          </p:cNvPr>
          <p:cNvSpPr txBox="1"/>
          <p:nvPr/>
        </p:nvSpPr>
        <p:spPr>
          <a:xfrm>
            <a:off x="9671720" y="6028106"/>
            <a:ext cx="2520280" cy="276999"/>
          </a:xfrm>
          <a:prstGeom prst="rect">
            <a:avLst/>
          </a:prstGeom>
          <a:noFill/>
        </p:spPr>
        <p:txBody>
          <a:bodyPr wrap="square" rtlCol="0">
            <a:spAutoFit/>
          </a:bodyPr>
          <a:lstStyle/>
          <a:p>
            <a:r>
              <a:rPr lang="en-GB" sz="1200" i="1"/>
              <a:t>*A selection of attributes are shown</a:t>
            </a:r>
          </a:p>
        </p:txBody>
      </p:sp>
      <p:pic>
        <p:nvPicPr>
          <p:cNvPr id="9" name="Picture 8">
            <a:extLst>
              <a:ext uri="{FF2B5EF4-FFF2-40B4-BE49-F238E27FC236}">
                <a16:creationId xmlns:a16="http://schemas.microsoft.com/office/drawing/2014/main" id="{AEB8EF7B-3069-CA32-A3C9-63AAA5866EA7}"/>
              </a:ext>
            </a:extLst>
          </p:cNvPr>
          <p:cNvPicPr>
            <a:picLocks noChangeAspect="1"/>
          </p:cNvPicPr>
          <p:nvPr/>
        </p:nvPicPr>
        <p:blipFill>
          <a:blip r:embed="rId3"/>
          <a:stretch>
            <a:fillRect/>
          </a:stretch>
        </p:blipFill>
        <p:spPr>
          <a:xfrm>
            <a:off x="1680722" y="1254029"/>
            <a:ext cx="3962056" cy="5029200"/>
          </a:xfrm>
          <a:prstGeom prst="rect">
            <a:avLst/>
          </a:prstGeom>
          <a:ln>
            <a:solidFill>
              <a:schemeClr val="tx1"/>
            </a:solidFill>
          </a:ln>
        </p:spPr>
      </p:pic>
      <p:pic>
        <p:nvPicPr>
          <p:cNvPr id="11" name="Picture 10">
            <a:extLst>
              <a:ext uri="{FF2B5EF4-FFF2-40B4-BE49-F238E27FC236}">
                <a16:creationId xmlns:a16="http://schemas.microsoft.com/office/drawing/2014/main" id="{E11600C8-57A4-D26E-51C5-57560F757E20}"/>
              </a:ext>
            </a:extLst>
          </p:cNvPr>
          <p:cNvPicPr>
            <a:picLocks noChangeAspect="1"/>
          </p:cNvPicPr>
          <p:nvPr/>
        </p:nvPicPr>
        <p:blipFill>
          <a:blip r:embed="rId4"/>
          <a:stretch>
            <a:fillRect/>
          </a:stretch>
        </p:blipFill>
        <p:spPr>
          <a:xfrm>
            <a:off x="6812590" y="1254029"/>
            <a:ext cx="3959352" cy="3024611"/>
          </a:xfrm>
          <a:prstGeom prst="rect">
            <a:avLst/>
          </a:prstGeom>
          <a:ln>
            <a:solidFill>
              <a:schemeClr val="tx1"/>
            </a:solidFill>
          </a:ln>
        </p:spPr>
      </p:pic>
    </p:spTree>
    <p:extLst>
      <p:ext uri="{BB962C8B-B14F-4D97-AF65-F5344CB8AC3E}">
        <p14:creationId xmlns:p14="http://schemas.microsoft.com/office/powerpoint/2010/main" val="245280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FF6D1D-84FA-4403-A801-F310068DA5C7}"/>
              </a:ext>
            </a:extLst>
          </p:cNvPr>
          <p:cNvSpPr>
            <a:spLocks noGrp="1"/>
          </p:cNvSpPr>
          <p:nvPr>
            <p:ph type="sldNum" sz="quarter" idx="11"/>
          </p:nvPr>
        </p:nvSpPr>
        <p:spPr/>
        <p:txBody>
          <a:bodyPr/>
          <a:lstStyle/>
          <a:p>
            <a:fld id="{F0D23093-2AB0-F74C-B865-1A12A15B650E}" type="slidenum">
              <a:rPr lang="en-US" smtClean="0"/>
              <a:pPr/>
              <a:t>8</a:t>
            </a:fld>
            <a:endParaRPr lang="en-US"/>
          </a:p>
        </p:txBody>
      </p:sp>
      <p:sp>
        <p:nvSpPr>
          <p:cNvPr id="3" name="Title 2">
            <a:extLst>
              <a:ext uri="{FF2B5EF4-FFF2-40B4-BE49-F238E27FC236}">
                <a16:creationId xmlns:a16="http://schemas.microsoft.com/office/drawing/2014/main" id="{45802622-A277-4C1C-B872-68F52FEF3C68}"/>
              </a:ext>
            </a:extLst>
          </p:cNvPr>
          <p:cNvSpPr>
            <a:spLocks noGrp="1"/>
          </p:cNvSpPr>
          <p:nvPr>
            <p:ph type="title"/>
          </p:nvPr>
        </p:nvSpPr>
        <p:spPr/>
        <p:txBody>
          <a:bodyPr/>
          <a:lstStyle/>
          <a:p>
            <a:r>
              <a:rPr lang="en-GB"/>
              <a:t>Example: selection of a beam</a:t>
            </a:r>
            <a:endParaRPr lang="en-US"/>
          </a:p>
        </p:txBody>
      </p:sp>
      <p:grpSp>
        <p:nvGrpSpPr>
          <p:cNvPr id="4" name="Group 91">
            <a:extLst>
              <a:ext uri="{FF2B5EF4-FFF2-40B4-BE49-F238E27FC236}">
                <a16:creationId xmlns:a16="http://schemas.microsoft.com/office/drawing/2014/main" id="{2767F0A5-1955-4564-9E1A-B13A9D2F5FD7}"/>
              </a:ext>
            </a:extLst>
          </p:cNvPr>
          <p:cNvGrpSpPr>
            <a:grpSpLocks/>
          </p:cNvGrpSpPr>
          <p:nvPr/>
        </p:nvGrpSpPr>
        <p:grpSpPr bwMode="auto">
          <a:xfrm>
            <a:off x="6717386" y="3036142"/>
            <a:ext cx="3493760" cy="1830388"/>
            <a:chOff x="3660" y="1818"/>
            <a:chExt cx="2031" cy="1153"/>
          </a:xfrm>
        </p:grpSpPr>
        <p:sp>
          <p:nvSpPr>
            <p:cNvPr id="5" name="AutoShape 2">
              <a:extLst>
                <a:ext uri="{FF2B5EF4-FFF2-40B4-BE49-F238E27FC236}">
                  <a16:creationId xmlns:a16="http://schemas.microsoft.com/office/drawing/2014/main" id="{64A38439-E864-4E01-A43A-F93EC7712A5E}"/>
                </a:ext>
              </a:extLst>
            </p:cNvPr>
            <p:cNvSpPr>
              <a:spLocks noChangeArrowheads="1"/>
            </p:cNvSpPr>
            <p:nvPr/>
          </p:nvSpPr>
          <p:spPr bwMode="auto">
            <a:xfrm>
              <a:off x="3660" y="1818"/>
              <a:ext cx="2031" cy="1093"/>
            </a:xfrm>
            <a:prstGeom prst="roundRect">
              <a:avLst>
                <a:gd name="adj" fmla="val 9148"/>
              </a:avLst>
            </a:prstGeom>
            <a:solidFill>
              <a:schemeClr val="bg1">
                <a:lumMod val="95000"/>
              </a:schemeClr>
            </a:solidFill>
            <a:ln w="9525">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latin typeface="+mn-lt"/>
              </a:endParaRPr>
            </a:p>
          </p:txBody>
        </p:sp>
        <p:sp>
          <p:nvSpPr>
            <p:cNvPr id="6" name="Text Box 5">
              <a:extLst>
                <a:ext uri="{FF2B5EF4-FFF2-40B4-BE49-F238E27FC236}">
                  <a16:creationId xmlns:a16="http://schemas.microsoft.com/office/drawing/2014/main" id="{83F6D74F-1D78-46D3-9753-6FB1DFDC3B0B}"/>
                </a:ext>
              </a:extLst>
            </p:cNvPr>
            <p:cNvSpPr txBox="1">
              <a:spLocks noChangeArrowheads="1"/>
            </p:cNvSpPr>
            <p:nvPr/>
          </p:nvSpPr>
          <p:spPr bwMode="auto">
            <a:xfrm>
              <a:off x="3797" y="1861"/>
              <a:ext cx="1894"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D = beam depth</a:t>
              </a:r>
            </a:p>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B = width</a:t>
              </a:r>
            </a:p>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I = second moment of area</a:t>
              </a:r>
            </a:p>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E = Young’s modulus</a:t>
              </a:r>
            </a:p>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Z = section modulus</a:t>
              </a:r>
            </a:p>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sym typeface="Symbol" panose="05050102010706020507" pitchFamily="18" charset="2"/>
                </a:rPr>
                <a:t></a:t>
              </a:r>
              <a:r>
                <a:rPr lang="en-GB" sz="1600" b="0" baseline="-25000">
                  <a:solidFill>
                    <a:srgbClr val="000000"/>
                  </a:solidFill>
                  <a:latin typeface="+mn-lt"/>
                  <a:sym typeface="Univers"/>
                </a:rPr>
                <a:t>y </a:t>
              </a:r>
              <a:r>
                <a:rPr lang="en-GB" sz="1600" b="0">
                  <a:solidFill>
                    <a:srgbClr val="000000"/>
                  </a:solidFill>
                  <a:latin typeface="+mn-lt"/>
                </a:rPr>
                <a:t>= yield strength (Y in database) </a:t>
              </a:r>
            </a:p>
            <a:p>
              <a:pPr>
                <a:spcBef>
                  <a:spcPct val="0"/>
                </a:spcBef>
                <a:spcAft>
                  <a:spcPct val="0"/>
                </a:spcAft>
                <a:buClr>
                  <a:srgbClr val="009B9B"/>
                </a:buClr>
                <a:buSzPct val="80000"/>
                <a:buFont typeface="Wingdings" panose="05000000000000000000" pitchFamily="2" charset="2"/>
                <a:buNone/>
              </a:pPr>
              <a:endParaRPr lang="en-GB" sz="1600" b="0">
                <a:solidFill>
                  <a:srgbClr val="000000"/>
                </a:solidFill>
                <a:latin typeface="+mn-lt"/>
              </a:endParaRPr>
            </a:p>
          </p:txBody>
        </p:sp>
      </p:grpSp>
      <p:sp>
        <p:nvSpPr>
          <p:cNvPr id="7" name="Text Box 6">
            <a:extLst>
              <a:ext uri="{FF2B5EF4-FFF2-40B4-BE49-F238E27FC236}">
                <a16:creationId xmlns:a16="http://schemas.microsoft.com/office/drawing/2014/main" id="{63AAC7AE-F807-4C50-AED1-17F1B85A7A65}"/>
              </a:ext>
            </a:extLst>
          </p:cNvPr>
          <p:cNvSpPr txBox="1">
            <a:spLocks noChangeArrowheads="1"/>
          </p:cNvSpPr>
          <p:nvPr/>
        </p:nvSpPr>
        <p:spPr bwMode="auto">
          <a:xfrm>
            <a:off x="3133725" y="2551501"/>
            <a:ext cx="12795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i="1">
                <a:solidFill>
                  <a:srgbClr val="000000"/>
                </a:solidFill>
                <a:latin typeface="+mn-lt"/>
              </a:rPr>
              <a:t>Beam</a:t>
            </a:r>
            <a:endParaRPr lang="en-GB" sz="1800">
              <a:solidFill>
                <a:srgbClr val="000000"/>
              </a:solidFill>
              <a:latin typeface="+mn-lt"/>
            </a:endParaRPr>
          </a:p>
        </p:txBody>
      </p:sp>
      <p:sp>
        <p:nvSpPr>
          <p:cNvPr id="8" name="Text Box 7">
            <a:extLst>
              <a:ext uri="{FF2B5EF4-FFF2-40B4-BE49-F238E27FC236}">
                <a16:creationId xmlns:a16="http://schemas.microsoft.com/office/drawing/2014/main" id="{79EDC519-DBB4-42E9-8C71-D89A20BA8BDB}"/>
              </a:ext>
            </a:extLst>
          </p:cNvPr>
          <p:cNvSpPr txBox="1">
            <a:spLocks noChangeArrowheads="1"/>
          </p:cNvSpPr>
          <p:nvPr/>
        </p:nvSpPr>
        <p:spPr bwMode="auto">
          <a:xfrm>
            <a:off x="3200400" y="5058958"/>
            <a:ext cx="27844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a:solidFill>
                  <a:srgbClr val="000000"/>
                </a:solidFill>
                <a:latin typeface="+mn-lt"/>
              </a:rPr>
              <a:t>Dimension</a:t>
            </a:r>
          </a:p>
          <a:p>
            <a:pPr>
              <a:spcBef>
                <a:spcPct val="10000"/>
              </a:spcBef>
              <a:spcAft>
                <a:spcPct val="0"/>
              </a:spcAft>
              <a:buClr>
                <a:srgbClr val="009B9B"/>
              </a:buClr>
              <a:buSzPct val="80000"/>
              <a:buFont typeface="Wingdings" panose="05000000000000000000" pitchFamily="2" charset="2"/>
              <a:buNone/>
            </a:pPr>
            <a:r>
              <a:rPr lang="en-GB" sz="1800" b="0" i="1">
                <a:solidFill>
                  <a:srgbClr val="000000"/>
                </a:solidFill>
                <a:latin typeface="+mn-lt"/>
              </a:rPr>
              <a:t>Width B &lt; 150 mm </a:t>
            </a:r>
          </a:p>
          <a:p>
            <a:pPr>
              <a:spcBef>
                <a:spcPct val="10000"/>
              </a:spcBef>
              <a:spcAft>
                <a:spcPct val="0"/>
              </a:spcAft>
              <a:buClr>
                <a:srgbClr val="009B9B"/>
              </a:buClr>
              <a:buSzPct val="80000"/>
              <a:buFont typeface="Wingdings" panose="05000000000000000000" pitchFamily="2" charset="2"/>
              <a:buNone/>
            </a:pPr>
            <a:r>
              <a:rPr lang="en-GB" sz="1800" b="0" i="1">
                <a:solidFill>
                  <a:srgbClr val="000000"/>
                </a:solidFill>
                <a:latin typeface="+mn-lt"/>
              </a:rPr>
              <a:t>Depth D &lt; 200 mm</a:t>
            </a:r>
            <a:endParaRPr lang="en-GB" sz="1800" b="0">
              <a:solidFill>
                <a:srgbClr val="000000"/>
              </a:solidFill>
              <a:latin typeface="+mn-lt"/>
            </a:endParaRPr>
          </a:p>
        </p:txBody>
      </p:sp>
      <p:sp>
        <p:nvSpPr>
          <p:cNvPr id="9" name="AutoShape 48">
            <a:extLst>
              <a:ext uri="{FF2B5EF4-FFF2-40B4-BE49-F238E27FC236}">
                <a16:creationId xmlns:a16="http://schemas.microsoft.com/office/drawing/2014/main" id="{19091FDB-A275-48D3-8EDA-B1BE0570482C}"/>
              </a:ext>
            </a:extLst>
          </p:cNvPr>
          <p:cNvSpPr>
            <a:spLocks noChangeArrowheads="1"/>
          </p:cNvSpPr>
          <p:nvPr/>
        </p:nvSpPr>
        <p:spPr bwMode="auto">
          <a:xfrm>
            <a:off x="1284286" y="2514989"/>
            <a:ext cx="1612900" cy="417512"/>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a:solidFill>
                  <a:srgbClr val="000000"/>
                </a:solidFill>
                <a:latin typeface="+mn-lt"/>
              </a:rPr>
              <a:t> Function</a:t>
            </a:r>
            <a:r>
              <a:rPr lang="en-US" sz="1800" b="0">
                <a:solidFill>
                  <a:srgbClr val="000000"/>
                </a:solidFill>
                <a:latin typeface="+mn-lt"/>
              </a:rPr>
              <a:t>  </a:t>
            </a:r>
          </a:p>
        </p:txBody>
      </p:sp>
      <p:sp>
        <p:nvSpPr>
          <p:cNvPr id="10" name="Line 85">
            <a:extLst>
              <a:ext uri="{FF2B5EF4-FFF2-40B4-BE49-F238E27FC236}">
                <a16:creationId xmlns:a16="http://schemas.microsoft.com/office/drawing/2014/main" id="{C72D9605-7FCD-4B82-94A7-0AE6D2155BA4}"/>
              </a:ext>
            </a:extLst>
          </p:cNvPr>
          <p:cNvSpPr>
            <a:spLocks noChangeShapeType="1"/>
          </p:cNvSpPr>
          <p:nvPr/>
        </p:nvSpPr>
        <p:spPr bwMode="auto">
          <a:xfrm flipH="1">
            <a:off x="6213474" y="1910153"/>
            <a:ext cx="3175" cy="6064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GB"/>
          </a:p>
        </p:txBody>
      </p:sp>
      <p:sp>
        <p:nvSpPr>
          <p:cNvPr id="11" name="Text Box 87">
            <a:extLst>
              <a:ext uri="{FF2B5EF4-FFF2-40B4-BE49-F238E27FC236}">
                <a16:creationId xmlns:a16="http://schemas.microsoft.com/office/drawing/2014/main" id="{93A3CFFF-67A4-4E88-AA33-1804F62BF143}"/>
              </a:ext>
            </a:extLst>
          </p:cNvPr>
          <p:cNvSpPr txBox="1">
            <a:spLocks noChangeArrowheads="1"/>
          </p:cNvSpPr>
          <p:nvPr/>
        </p:nvSpPr>
        <p:spPr bwMode="auto">
          <a:xfrm>
            <a:off x="1301749" y="1020247"/>
            <a:ext cx="1739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800" i="1">
                <a:latin typeface="+mn-lt"/>
              </a:rPr>
              <a:t>Specification</a:t>
            </a:r>
          </a:p>
        </p:txBody>
      </p:sp>
      <p:grpSp>
        <p:nvGrpSpPr>
          <p:cNvPr id="12" name="Group 95">
            <a:extLst>
              <a:ext uri="{FF2B5EF4-FFF2-40B4-BE49-F238E27FC236}">
                <a16:creationId xmlns:a16="http://schemas.microsoft.com/office/drawing/2014/main" id="{C412C098-72AB-461E-8441-55C8369B506F}"/>
              </a:ext>
            </a:extLst>
          </p:cNvPr>
          <p:cNvGrpSpPr>
            <a:grpSpLocks/>
          </p:cNvGrpSpPr>
          <p:nvPr/>
        </p:nvGrpSpPr>
        <p:grpSpPr bwMode="auto">
          <a:xfrm>
            <a:off x="1284554" y="3251589"/>
            <a:ext cx="4293921" cy="944562"/>
            <a:chOff x="240" y="1479"/>
            <a:chExt cx="2497" cy="595"/>
          </a:xfrm>
        </p:grpSpPr>
        <p:sp>
          <p:nvSpPr>
            <p:cNvPr id="13" name="AutoShape 50">
              <a:extLst>
                <a:ext uri="{FF2B5EF4-FFF2-40B4-BE49-F238E27FC236}">
                  <a16:creationId xmlns:a16="http://schemas.microsoft.com/office/drawing/2014/main" id="{E06FE8CA-1716-4F97-82DE-E316BCD506D8}"/>
                </a:ext>
              </a:extLst>
            </p:cNvPr>
            <p:cNvSpPr>
              <a:spLocks noChangeArrowheads="1"/>
            </p:cNvSpPr>
            <p:nvPr/>
          </p:nvSpPr>
          <p:spPr bwMode="auto">
            <a:xfrm>
              <a:off x="240" y="1486"/>
              <a:ext cx="938" cy="26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a:solidFill>
                    <a:srgbClr val="000000"/>
                  </a:solidFill>
                  <a:latin typeface="+mn-lt"/>
                </a:rPr>
                <a:t> Constraints</a:t>
              </a:r>
            </a:p>
          </p:txBody>
        </p:sp>
        <p:sp>
          <p:nvSpPr>
            <p:cNvPr id="14" name="Text Box 90">
              <a:extLst>
                <a:ext uri="{FF2B5EF4-FFF2-40B4-BE49-F238E27FC236}">
                  <a16:creationId xmlns:a16="http://schemas.microsoft.com/office/drawing/2014/main" id="{009D7727-F6F0-4D57-BDEF-AD45AFBE151C}"/>
                </a:ext>
              </a:extLst>
            </p:cNvPr>
            <p:cNvSpPr txBox="1">
              <a:spLocks noChangeArrowheads="1"/>
            </p:cNvSpPr>
            <p:nvPr/>
          </p:nvSpPr>
          <p:spPr bwMode="auto">
            <a:xfrm>
              <a:off x="1355" y="1479"/>
              <a:ext cx="1382"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a:solidFill>
                    <a:srgbClr val="000000"/>
                  </a:solidFill>
                  <a:latin typeface="+mn-lt"/>
                </a:rPr>
                <a:t>Required stiffness</a:t>
              </a:r>
              <a:r>
                <a:rPr lang="en-GB" sz="1800" b="0" i="1">
                  <a:solidFill>
                    <a:srgbClr val="000000"/>
                  </a:solidFill>
                  <a:latin typeface="+mn-lt"/>
                </a:rPr>
                <a:t>:</a:t>
              </a:r>
            </a:p>
            <a:p>
              <a:pPr>
                <a:spcBef>
                  <a:spcPct val="10000"/>
                </a:spcBef>
                <a:spcAft>
                  <a:spcPct val="0"/>
                </a:spcAft>
                <a:buClr>
                  <a:srgbClr val="009B9B"/>
                </a:buClr>
                <a:buSzPct val="80000"/>
                <a:buFont typeface="Wingdings" panose="05000000000000000000" pitchFamily="2" charset="2"/>
                <a:buNone/>
              </a:pPr>
              <a:r>
                <a:rPr lang="en-GB" sz="1800" i="1">
                  <a:solidFill>
                    <a:srgbClr val="000000"/>
                  </a:solidFill>
                  <a:latin typeface="+mn-lt"/>
                </a:rPr>
                <a:t>E I</a:t>
              </a:r>
              <a:r>
                <a:rPr lang="en-GB" sz="1800" i="1" baseline="-25000">
                  <a:solidFill>
                    <a:srgbClr val="000000"/>
                  </a:solidFill>
                  <a:latin typeface="+mn-lt"/>
                </a:rPr>
                <a:t>max</a:t>
              </a:r>
              <a:r>
                <a:rPr lang="en-GB" sz="1800" i="1">
                  <a:solidFill>
                    <a:srgbClr val="000000"/>
                  </a:solidFill>
                  <a:latin typeface="+mn-lt"/>
                </a:rPr>
                <a:t> &gt; 10</a:t>
              </a:r>
              <a:r>
                <a:rPr lang="en-GB" sz="1800" i="1" baseline="30000">
                  <a:solidFill>
                    <a:srgbClr val="000000"/>
                  </a:solidFill>
                  <a:latin typeface="+mn-lt"/>
                </a:rPr>
                <a:t>5</a:t>
              </a:r>
              <a:r>
                <a:rPr lang="en-GB" sz="1800" i="1">
                  <a:solidFill>
                    <a:srgbClr val="000000"/>
                  </a:solidFill>
                  <a:latin typeface="+mn-lt"/>
                </a:rPr>
                <a:t> N.m</a:t>
              </a:r>
              <a:r>
                <a:rPr lang="en-GB" sz="1800" i="1" baseline="30000">
                  <a:solidFill>
                    <a:srgbClr val="000000"/>
                  </a:solidFill>
                  <a:latin typeface="+mn-lt"/>
                </a:rPr>
                <a:t>2</a:t>
              </a:r>
            </a:p>
            <a:p>
              <a:pPr>
                <a:spcBef>
                  <a:spcPct val="10000"/>
                </a:spcBef>
                <a:spcAft>
                  <a:spcPct val="0"/>
                </a:spcAft>
                <a:buClr>
                  <a:srgbClr val="009B9B"/>
                </a:buClr>
                <a:buSzPct val="80000"/>
                <a:buFont typeface="Wingdings" panose="05000000000000000000" pitchFamily="2" charset="2"/>
                <a:buNone/>
              </a:pPr>
              <a:endParaRPr lang="en-GB" sz="1800" i="1">
                <a:solidFill>
                  <a:srgbClr val="000000"/>
                </a:solidFill>
                <a:latin typeface="+mn-lt"/>
              </a:endParaRPr>
            </a:p>
          </p:txBody>
        </p:sp>
      </p:grpSp>
      <p:sp>
        <p:nvSpPr>
          <p:cNvPr id="15" name="Text Box 93">
            <a:extLst>
              <a:ext uri="{FF2B5EF4-FFF2-40B4-BE49-F238E27FC236}">
                <a16:creationId xmlns:a16="http://schemas.microsoft.com/office/drawing/2014/main" id="{A14F5021-6923-4DA4-AF6E-82396AC58B48}"/>
              </a:ext>
            </a:extLst>
          </p:cNvPr>
          <p:cNvSpPr txBox="1">
            <a:spLocks noChangeArrowheads="1"/>
          </p:cNvSpPr>
          <p:nvPr/>
        </p:nvSpPr>
        <p:spPr bwMode="auto">
          <a:xfrm>
            <a:off x="3200399" y="4127890"/>
            <a:ext cx="23622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a:solidFill>
                  <a:srgbClr val="000000"/>
                </a:solidFill>
                <a:latin typeface="+mn-lt"/>
              </a:rPr>
              <a:t>Required strength:</a:t>
            </a:r>
          </a:p>
          <a:p>
            <a:pPr>
              <a:spcBef>
                <a:spcPct val="10000"/>
              </a:spcBef>
              <a:spcAft>
                <a:spcPct val="0"/>
              </a:spcAft>
              <a:buClr>
                <a:srgbClr val="009B9B"/>
              </a:buClr>
              <a:buSzPct val="80000"/>
              <a:buFont typeface="Wingdings" panose="05000000000000000000" pitchFamily="2" charset="2"/>
              <a:buNone/>
            </a:pPr>
            <a:r>
              <a:rPr lang="en-GB" sz="1800" i="1">
                <a:solidFill>
                  <a:srgbClr val="000000"/>
                </a:solidFill>
                <a:latin typeface="+mn-lt"/>
                <a:sym typeface="Symbol" panose="05050102010706020507" pitchFamily="18" charset="2"/>
              </a:rPr>
              <a:t></a:t>
            </a:r>
            <a:r>
              <a:rPr lang="en-GB" sz="1800" i="1" baseline="-25000">
                <a:solidFill>
                  <a:srgbClr val="000000"/>
                </a:solidFill>
                <a:latin typeface="+mn-lt"/>
                <a:sym typeface="Univers"/>
              </a:rPr>
              <a:t>y </a:t>
            </a:r>
            <a:r>
              <a:rPr lang="en-GB" sz="1800" i="1">
                <a:solidFill>
                  <a:srgbClr val="000000"/>
                </a:solidFill>
                <a:latin typeface="+mn-lt"/>
              </a:rPr>
              <a:t>Z  &gt;  10</a:t>
            </a:r>
            <a:r>
              <a:rPr lang="en-GB" sz="1800" i="1" baseline="30000">
                <a:solidFill>
                  <a:srgbClr val="000000"/>
                </a:solidFill>
                <a:latin typeface="+mn-lt"/>
              </a:rPr>
              <a:t>3</a:t>
            </a:r>
            <a:r>
              <a:rPr lang="en-GB" sz="1800" i="1">
                <a:solidFill>
                  <a:srgbClr val="000000"/>
                </a:solidFill>
                <a:latin typeface="+mn-lt"/>
              </a:rPr>
              <a:t> N.m</a:t>
            </a:r>
            <a:endParaRPr lang="en-GB" sz="1800">
              <a:solidFill>
                <a:srgbClr val="000000"/>
              </a:solidFill>
              <a:latin typeface="+mn-lt"/>
            </a:endParaRPr>
          </a:p>
        </p:txBody>
      </p:sp>
      <p:sp>
        <p:nvSpPr>
          <p:cNvPr id="16" name="Line 97">
            <a:extLst>
              <a:ext uri="{FF2B5EF4-FFF2-40B4-BE49-F238E27FC236}">
                <a16:creationId xmlns:a16="http://schemas.microsoft.com/office/drawing/2014/main" id="{CB128A58-083D-44A8-B336-9650E830B82D}"/>
              </a:ext>
            </a:extLst>
          </p:cNvPr>
          <p:cNvSpPr>
            <a:spLocks noChangeShapeType="1"/>
          </p:cNvSpPr>
          <p:nvPr/>
        </p:nvSpPr>
        <p:spPr bwMode="auto">
          <a:xfrm flipH="1">
            <a:off x="6446079" y="1585167"/>
            <a:ext cx="366712" cy="1285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GB"/>
          </a:p>
        </p:txBody>
      </p:sp>
      <p:grpSp>
        <p:nvGrpSpPr>
          <p:cNvPr id="17" name="Group 99">
            <a:extLst>
              <a:ext uri="{FF2B5EF4-FFF2-40B4-BE49-F238E27FC236}">
                <a16:creationId xmlns:a16="http://schemas.microsoft.com/office/drawing/2014/main" id="{4B2033AF-AF3E-49F2-A053-11F6CFADCB19}"/>
              </a:ext>
            </a:extLst>
          </p:cNvPr>
          <p:cNvGrpSpPr>
            <a:grpSpLocks/>
          </p:cNvGrpSpPr>
          <p:nvPr/>
        </p:nvGrpSpPr>
        <p:grpSpPr bwMode="auto">
          <a:xfrm>
            <a:off x="5926967" y="1083518"/>
            <a:ext cx="4570413" cy="1560513"/>
            <a:chOff x="2980" y="588"/>
            <a:chExt cx="2657" cy="983"/>
          </a:xfrm>
        </p:grpSpPr>
        <p:grpSp>
          <p:nvGrpSpPr>
            <p:cNvPr id="18" name="Group 57">
              <a:extLst>
                <a:ext uri="{FF2B5EF4-FFF2-40B4-BE49-F238E27FC236}">
                  <a16:creationId xmlns:a16="http://schemas.microsoft.com/office/drawing/2014/main" id="{BB098C98-8AE1-46CC-8624-154DAB36F55A}"/>
                </a:ext>
              </a:extLst>
            </p:cNvPr>
            <p:cNvGrpSpPr>
              <a:grpSpLocks/>
            </p:cNvGrpSpPr>
            <p:nvPr/>
          </p:nvGrpSpPr>
          <p:grpSpPr bwMode="auto">
            <a:xfrm>
              <a:off x="3268" y="588"/>
              <a:ext cx="2369" cy="983"/>
              <a:chOff x="2308" y="2346"/>
              <a:chExt cx="2369" cy="983"/>
            </a:xfrm>
          </p:grpSpPr>
          <p:grpSp>
            <p:nvGrpSpPr>
              <p:cNvPr id="21" name="Group 58">
                <a:extLst>
                  <a:ext uri="{FF2B5EF4-FFF2-40B4-BE49-F238E27FC236}">
                    <a16:creationId xmlns:a16="http://schemas.microsoft.com/office/drawing/2014/main" id="{2D9FB52D-D727-484F-841D-2FC5CB9E999D}"/>
                  </a:ext>
                </a:extLst>
              </p:cNvPr>
              <p:cNvGrpSpPr>
                <a:grpSpLocks/>
              </p:cNvGrpSpPr>
              <p:nvPr/>
            </p:nvGrpSpPr>
            <p:grpSpPr bwMode="auto">
              <a:xfrm>
                <a:off x="2308" y="3145"/>
                <a:ext cx="308" cy="184"/>
                <a:chOff x="4369" y="3136"/>
                <a:chExt cx="308" cy="184"/>
              </a:xfrm>
            </p:grpSpPr>
            <p:sp>
              <p:nvSpPr>
                <p:cNvPr id="42" name="AutoShape 59">
                  <a:extLst>
                    <a:ext uri="{FF2B5EF4-FFF2-40B4-BE49-F238E27FC236}">
                      <a16:creationId xmlns:a16="http://schemas.microsoft.com/office/drawing/2014/main" id="{68C217CB-EDD7-475A-A376-230DC8E50432}"/>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nvGrpSpPr>
                <p:cNvPr id="43" name="Group 60">
                  <a:extLst>
                    <a:ext uri="{FF2B5EF4-FFF2-40B4-BE49-F238E27FC236}">
                      <a16:creationId xmlns:a16="http://schemas.microsoft.com/office/drawing/2014/main" id="{096B24BA-7DA0-4792-908A-E71C35D9550C}"/>
                    </a:ext>
                  </a:extLst>
                </p:cNvPr>
                <p:cNvGrpSpPr>
                  <a:grpSpLocks/>
                </p:cNvGrpSpPr>
                <p:nvPr/>
              </p:nvGrpSpPr>
              <p:grpSpPr bwMode="auto">
                <a:xfrm>
                  <a:off x="4369" y="3136"/>
                  <a:ext cx="308" cy="184"/>
                  <a:chOff x="4369" y="3136"/>
                  <a:chExt cx="308" cy="184"/>
                </a:xfrm>
              </p:grpSpPr>
              <p:sp>
                <p:nvSpPr>
                  <p:cNvPr id="44" name="Line 61">
                    <a:extLst>
                      <a:ext uri="{FF2B5EF4-FFF2-40B4-BE49-F238E27FC236}">
                        <a16:creationId xmlns:a16="http://schemas.microsoft.com/office/drawing/2014/main" id="{7313D4D9-E353-4DE1-80CE-C9FD212A14B0}"/>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5" name="Line 62">
                    <a:extLst>
                      <a:ext uri="{FF2B5EF4-FFF2-40B4-BE49-F238E27FC236}">
                        <a16:creationId xmlns:a16="http://schemas.microsoft.com/office/drawing/2014/main" id="{A35256C0-F774-4D8D-AAAE-2079B0F38A54}"/>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6" name="AutoShape 63">
                    <a:extLst>
                      <a:ext uri="{FF2B5EF4-FFF2-40B4-BE49-F238E27FC236}">
                        <a16:creationId xmlns:a16="http://schemas.microsoft.com/office/drawing/2014/main" id="{D00EE62C-BB9F-4B5B-BBE1-4041366BF623}"/>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grpSp>
          <p:grpSp>
            <p:nvGrpSpPr>
              <p:cNvPr id="22" name="Group 64">
                <a:extLst>
                  <a:ext uri="{FF2B5EF4-FFF2-40B4-BE49-F238E27FC236}">
                    <a16:creationId xmlns:a16="http://schemas.microsoft.com/office/drawing/2014/main" id="{7D184508-8F1D-40A7-9188-97BBE8FEE04F}"/>
                  </a:ext>
                </a:extLst>
              </p:cNvPr>
              <p:cNvGrpSpPr>
                <a:grpSpLocks/>
              </p:cNvGrpSpPr>
              <p:nvPr/>
            </p:nvGrpSpPr>
            <p:grpSpPr bwMode="auto">
              <a:xfrm>
                <a:off x="4369" y="3136"/>
                <a:ext cx="308" cy="184"/>
                <a:chOff x="4369" y="3136"/>
                <a:chExt cx="308" cy="184"/>
              </a:xfrm>
            </p:grpSpPr>
            <p:sp>
              <p:nvSpPr>
                <p:cNvPr id="37" name="AutoShape 65">
                  <a:extLst>
                    <a:ext uri="{FF2B5EF4-FFF2-40B4-BE49-F238E27FC236}">
                      <a16:creationId xmlns:a16="http://schemas.microsoft.com/office/drawing/2014/main" id="{7F1FB3F1-31C6-41B9-9617-FCC25FE75AAA}"/>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nvGrpSpPr>
                <p:cNvPr id="38" name="Group 66">
                  <a:extLst>
                    <a:ext uri="{FF2B5EF4-FFF2-40B4-BE49-F238E27FC236}">
                      <a16:creationId xmlns:a16="http://schemas.microsoft.com/office/drawing/2014/main" id="{B7C06913-5EDC-4CF0-B497-78C6091BE61A}"/>
                    </a:ext>
                  </a:extLst>
                </p:cNvPr>
                <p:cNvGrpSpPr>
                  <a:grpSpLocks/>
                </p:cNvGrpSpPr>
                <p:nvPr/>
              </p:nvGrpSpPr>
              <p:grpSpPr bwMode="auto">
                <a:xfrm>
                  <a:off x="4369" y="3136"/>
                  <a:ext cx="308" cy="184"/>
                  <a:chOff x="4369" y="3136"/>
                  <a:chExt cx="308" cy="184"/>
                </a:xfrm>
              </p:grpSpPr>
              <p:sp>
                <p:nvSpPr>
                  <p:cNvPr id="39" name="Line 67">
                    <a:extLst>
                      <a:ext uri="{FF2B5EF4-FFF2-40B4-BE49-F238E27FC236}">
                        <a16:creationId xmlns:a16="http://schemas.microsoft.com/office/drawing/2014/main" id="{60E53642-9701-4164-9BE4-33F5ADC4574B}"/>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0" name="Line 68">
                    <a:extLst>
                      <a:ext uri="{FF2B5EF4-FFF2-40B4-BE49-F238E27FC236}">
                        <a16:creationId xmlns:a16="http://schemas.microsoft.com/office/drawing/2014/main" id="{79875801-4631-4B03-AD68-86BB1042F8BB}"/>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1" name="AutoShape 69">
                    <a:extLst>
                      <a:ext uri="{FF2B5EF4-FFF2-40B4-BE49-F238E27FC236}">
                        <a16:creationId xmlns:a16="http://schemas.microsoft.com/office/drawing/2014/main" id="{9647C61C-A097-4181-B58D-79B9F0BA197C}"/>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grpSp>
          <p:sp>
            <p:nvSpPr>
              <p:cNvPr id="23" name="Line 70">
                <a:extLst>
                  <a:ext uri="{FF2B5EF4-FFF2-40B4-BE49-F238E27FC236}">
                    <a16:creationId xmlns:a16="http://schemas.microsoft.com/office/drawing/2014/main" id="{17295D69-C470-4D8E-9B23-FC20B56D95B6}"/>
                  </a:ext>
                </a:extLst>
              </p:cNvPr>
              <p:cNvSpPr>
                <a:spLocks noChangeShapeType="1"/>
              </p:cNvSpPr>
              <p:nvPr/>
            </p:nvSpPr>
            <p:spPr bwMode="auto">
              <a:xfrm>
                <a:off x="3445" y="2361"/>
                <a:ext cx="0" cy="2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a:p>
            </p:txBody>
          </p:sp>
          <p:sp>
            <p:nvSpPr>
              <p:cNvPr id="24" name="Text Box 71">
                <a:extLst>
                  <a:ext uri="{FF2B5EF4-FFF2-40B4-BE49-F238E27FC236}">
                    <a16:creationId xmlns:a16="http://schemas.microsoft.com/office/drawing/2014/main" id="{F4DD85B0-7336-4901-B512-1F57904059F8}"/>
                  </a:ext>
                </a:extLst>
              </p:cNvPr>
              <p:cNvSpPr txBox="1">
                <a:spLocks noChangeArrowheads="1"/>
              </p:cNvSpPr>
              <p:nvPr/>
            </p:nvSpPr>
            <p:spPr bwMode="auto">
              <a:xfrm>
                <a:off x="3505" y="2346"/>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800">
                    <a:solidFill>
                      <a:srgbClr val="000000"/>
                    </a:solidFill>
                  </a:rPr>
                  <a:t>F</a:t>
                </a:r>
              </a:p>
            </p:txBody>
          </p:sp>
          <p:grpSp>
            <p:nvGrpSpPr>
              <p:cNvPr id="25" name="Group 72">
                <a:extLst>
                  <a:ext uri="{FF2B5EF4-FFF2-40B4-BE49-F238E27FC236}">
                    <a16:creationId xmlns:a16="http://schemas.microsoft.com/office/drawing/2014/main" id="{4D93F5B9-C7D5-48CF-9B29-C1BC50842E28}"/>
                  </a:ext>
                </a:extLst>
              </p:cNvPr>
              <p:cNvGrpSpPr>
                <a:grpSpLocks/>
              </p:cNvGrpSpPr>
              <p:nvPr/>
            </p:nvGrpSpPr>
            <p:grpSpPr bwMode="auto">
              <a:xfrm>
                <a:off x="2358" y="2745"/>
                <a:ext cx="2275" cy="450"/>
                <a:chOff x="2721" y="2754"/>
                <a:chExt cx="2275" cy="450"/>
              </a:xfrm>
            </p:grpSpPr>
            <p:sp>
              <p:nvSpPr>
                <p:cNvPr id="30" name="Line 73">
                  <a:extLst>
                    <a:ext uri="{FF2B5EF4-FFF2-40B4-BE49-F238E27FC236}">
                      <a16:creationId xmlns:a16="http://schemas.microsoft.com/office/drawing/2014/main" id="{59513A4A-32AD-47F2-999A-ED7D3D1C34FB}"/>
                    </a:ext>
                  </a:extLst>
                </p:cNvPr>
                <p:cNvSpPr>
                  <a:spLocks noChangeShapeType="1"/>
                </p:cNvSpPr>
                <p:nvPr/>
              </p:nvSpPr>
              <p:spPr bwMode="auto">
                <a:xfrm flipV="1">
                  <a:off x="2724" y="3117"/>
                  <a:ext cx="105" cy="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 name="Rectangle 74">
                  <a:extLst>
                    <a:ext uri="{FF2B5EF4-FFF2-40B4-BE49-F238E27FC236}">
                      <a16:creationId xmlns:a16="http://schemas.microsoft.com/office/drawing/2014/main" id="{F0BAA579-94DF-45C5-87C8-CBE30F47F6C5}"/>
                    </a:ext>
                  </a:extLst>
                </p:cNvPr>
                <p:cNvSpPr>
                  <a:spLocks noChangeArrowheads="1"/>
                </p:cNvSpPr>
                <p:nvPr/>
              </p:nvSpPr>
              <p:spPr bwMode="auto">
                <a:xfrm>
                  <a:off x="2820" y="2787"/>
                  <a:ext cx="2055" cy="336"/>
                </a:xfrm>
                <a:prstGeom prst="rect">
                  <a:avLst/>
                </a:prstGeom>
                <a:gradFill rotWithShape="0">
                  <a:gsLst>
                    <a:gs pos="0">
                      <a:srgbClr val="525252"/>
                    </a:gs>
                    <a:gs pos="100000">
                      <a:srgbClr val="B2B2B2"/>
                    </a:gs>
                  </a:gsLst>
                  <a:lin ang="54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2" name="Rectangle 75">
                  <a:extLst>
                    <a:ext uri="{FF2B5EF4-FFF2-40B4-BE49-F238E27FC236}">
                      <a16:creationId xmlns:a16="http://schemas.microsoft.com/office/drawing/2014/main" id="{A579EDBF-268D-4CA1-917D-2896342D8427}"/>
                    </a:ext>
                  </a:extLst>
                </p:cNvPr>
                <p:cNvSpPr>
                  <a:spLocks noChangeArrowheads="1"/>
                </p:cNvSpPr>
                <p:nvPr/>
              </p:nvSpPr>
              <p:spPr bwMode="auto">
                <a:xfrm>
                  <a:off x="2727" y="3144"/>
                  <a:ext cx="2064" cy="60"/>
                </a:xfrm>
                <a:prstGeom prst="rect">
                  <a:avLst/>
                </a:prstGeom>
                <a:solidFill>
                  <a:srgbClr val="DDDDDD"/>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3" name="Rectangle 76">
                  <a:extLst>
                    <a:ext uri="{FF2B5EF4-FFF2-40B4-BE49-F238E27FC236}">
                      <a16:creationId xmlns:a16="http://schemas.microsoft.com/office/drawing/2014/main" id="{E6CA9FB2-82A2-4B73-A883-3C573670B9A5}"/>
                    </a:ext>
                  </a:extLst>
                </p:cNvPr>
                <p:cNvSpPr>
                  <a:spLocks noChangeArrowheads="1"/>
                </p:cNvSpPr>
                <p:nvPr/>
              </p:nvSpPr>
              <p:spPr bwMode="auto">
                <a:xfrm>
                  <a:off x="2727" y="2808"/>
                  <a:ext cx="2064" cy="60"/>
                </a:xfrm>
                <a:prstGeom prst="rect">
                  <a:avLst/>
                </a:prstGeom>
                <a:solidFill>
                  <a:srgbClr val="DDDDDD"/>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4" name="AutoShape 77">
                  <a:extLst>
                    <a:ext uri="{FF2B5EF4-FFF2-40B4-BE49-F238E27FC236}">
                      <a16:creationId xmlns:a16="http://schemas.microsoft.com/office/drawing/2014/main" id="{4DDEEECC-B943-4A3D-9C0E-5306FA96EC0E}"/>
                    </a:ext>
                  </a:extLst>
                </p:cNvPr>
                <p:cNvSpPr>
                  <a:spLocks noChangeArrowheads="1"/>
                </p:cNvSpPr>
                <p:nvPr/>
              </p:nvSpPr>
              <p:spPr bwMode="auto">
                <a:xfrm>
                  <a:off x="2721" y="2754"/>
                  <a:ext cx="2275" cy="53"/>
                </a:xfrm>
                <a:prstGeom prst="parallelogram">
                  <a:avLst>
                    <a:gd name="adj" fmla="val 414738"/>
                  </a:avLst>
                </a:prstGeom>
                <a:solidFill>
                  <a:schemeClr val="bg1"/>
                </a:soli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5" name="Freeform 78">
                  <a:extLst>
                    <a:ext uri="{FF2B5EF4-FFF2-40B4-BE49-F238E27FC236}">
                      <a16:creationId xmlns:a16="http://schemas.microsoft.com/office/drawing/2014/main" id="{5F3FABC6-E076-4A21-BFE3-282870AE1738}"/>
                    </a:ext>
                  </a:extLst>
                </p:cNvPr>
                <p:cNvSpPr>
                  <a:spLocks/>
                </p:cNvSpPr>
                <p:nvPr/>
              </p:nvSpPr>
              <p:spPr bwMode="auto">
                <a:xfrm>
                  <a:off x="4785" y="2757"/>
                  <a:ext cx="210" cy="447"/>
                </a:xfrm>
                <a:custGeom>
                  <a:avLst/>
                  <a:gdLst>
                    <a:gd name="T0" fmla="*/ 0 w 210"/>
                    <a:gd name="T1" fmla="*/ 48 h 444"/>
                    <a:gd name="T2" fmla="*/ 207 w 210"/>
                    <a:gd name="T3" fmla="*/ 0 h 444"/>
                    <a:gd name="T4" fmla="*/ 210 w 210"/>
                    <a:gd name="T5" fmla="*/ 45 h 444"/>
                    <a:gd name="T6" fmla="*/ 132 w 210"/>
                    <a:gd name="T7" fmla="*/ 72 h 444"/>
                    <a:gd name="T8" fmla="*/ 132 w 210"/>
                    <a:gd name="T9" fmla="*/ 366 h 444"/>
                    <a:gd name="T10" fmla="*/ 195 w 210"/>
                    <a:gd name="T11" fmla="*/ 345 h 444"/>
                    <a:gd name="T12" fmla="*/ 195 w 210"/>
                    <a:gd name="T13" fmla="*/ 393 h 444"/>
                    <a:gd name="T14" fmla="*/ 0 w 210"/>
                    <a:gd name="T15" fmla="*/ 462 h 444"/>
                    <a:gd name="T16" fmla="*/ 3 w 210"/>
                    <a:gd name="T17" fmla="*/ 402 h 444"/>
                    <a:gd name="T18" fmla="*/ 90 w 210"/>
                    <a:gd name="T19" fmla="*/ 386 h 444"/>
                    <a:gd name="T20" fmla="*/ 90 w 210"/>
                    <a:gd name="T21" fmla="*/ 87 h 444"/>
                    <a:gd name="T22" fmla="*/ 3 w 210"/>
                    <a:gd name="T23" fmla="*/ 111 h 444"/>
                    <a:gd name="T24" fmla="*/ 0 w 210"/>
                    <a:gd name="T25" fmla="*/ 48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
                    <a:gd name="T40" fmla="*/ 0 h 444"/>
                    <a:gd name="T41" fmla="*/ 210 w 210"/>
                    <a:gd name="T42" fmla="*/ 444 h 4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 h="444">
                      <a:moveTo>
                        <a:pt x="0" y="48"/>
                      </a:moveTo>
                      <a:lnTo>
                        <a:pt x="207" y="0"/>
                      </a:lnTo>
                      <a:lnTo>
                        <a:pt x="210" y="45"/>
                      </a:lnTo>
                      <a:lnTo>
                        <a:pt x="132" y="72"/>
                      </a:lnTo>
                      <a:lnTo>
                        <a:pt x="132" y="354"/>
                      </a:lnTo>
                      <a:lnTo>
                        <a:pt x="195" y="333"/>
                      </a:lnTo>
                      <a:lnTo>
                        <a:pt x="195" y="375"/>
                      </a:lnTo>
                      <a:lnTo>
                        <a:pt x="0" y="444"/>
                      </a:lnTo>
                      <a:lnTo>
                        <a:pt x="3" y="384"/>
                      </a:lnTo>
                      <a:lnTo>
                        <a:pt x="90" y="369"/>
                      </a:lnTo>
                      <a:lnTo>
                        <a:pt x="90" y="81"/>
                      </a:lnTo>
                      <a:lnTo>
                        <a:pt x="3" y="105"/>
                      </a:lnTo>
                      <a:lnTo>
                        <a:pt x="0" y="48"/>
                      </a:lnTo>
                      <a:close/>
                    </a:path>
                  </a:pathLst>
                </a:custGeom>
                <a:solidFill>
                  <a:srgbClr val="B2B2B2"/>
                </a:solidFill>
                <a:ln w="9525">
                  <a:solidFill>
                    <a:schemeClr val="tx1"/>
                  </a:solidFill>
                  <a:round/>
                  <a:headEnd/>
                  <a:tailEnd/>
                </a:ln>
              </p:spPr>
              <p:txBody>
                <a:bodyPr anchor="ctr"/>
                <a:lstStyle/>
                <a:p>
                  <a:endParaRPr lang="en-GB"/>
                </a:p>
              </p:txBody>
            </p:sp>
            <p:sp>
              <p:nvSpPr>
                <p:cNvPr id="36" name="Line 79">
                  <a:extLst>
                    <a:ext uri="{FF2B5EF4-FFF2-40B4-BE49-F238E27FC236}">
                      <a16:creationId xmlns:a16="http://schemas.microsoft.com/office/drawing/2014/main" id="{F7E1D094-2DFB-46F0-A5FD-1A8BBE342BA2}"/>
                    </a:ext>
                  </a:extLst>
                </p:cNvPr>
                <p:cNvSpPr>
                  <a:spLocks noChangeShapeType="1"/>
                </p:cNvSpPr>
                <p:nvPr/>
              </p:nvSpPr>
              <p:spPr bwMode="auto">
                <a:xfrm flipH="1">
                  <a:off x="4908" y="3090"/>
                  <a:ext cx="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6" name="Group 80">
                <a:extLst>
                  <a:ext uri="{FF2B5EF4-FFF2-40B4-BE49-F238E27FC236}">
                    <a16:creationId xmlns:a16="http://schemas.microsoft.com/office/drawing/2014/main" id="{0A364546-DD2B-493E-99C8-917570463097}"/>
                  </a:ext>
                </a:extLst>
              </p:cNvPr>
              <p:cNvGrpSpPr>
                <a:grpSpLocks/>
              </p:cNvGrpSpPr>
              <p:nvPr/>
            </p:nvGrpSpPr>
            <p:grpSpPr bwMode="auto">
              <a:xfrm>
                <a:off x="3303" y="2664"/>
                <a:ext cx="325" cy="126"/>
                <a:chOff x="4268" y="932"/>
                <a:chExt cx="325" cy="126"/>
              </a:xfrm>
            </p:grpSpPr>
            <p:sp>
              <p:nvSpPr>
                <p:cNvPr id="27" name="AutoShape 81">
                  <a:extLst>
                    <a:ext uri="{FF2B5EF4-FFF2-40B4-BE49-F238E27FC236}">
                      <a16:creationId xmlns:a16="http://schemas.microsoft.com/office/drawing/2014/main" id="{CCF699A8-BAE0-49FE-9A74-AA91B76A6452}"/>
                    </a:ext>
                  </a:extLst>
                </p:cNvPr>
                <p:cNvSpPr>
                  <a:spLocks noChangeArrowheads="1"/>
                </p:cNvSpPr>
                <p:nvPr/>
              </p:nvSpPr>
              <p:spPr bwMode="auto">
                <a:xfrm rot="10800000">
                  <a:off x="4268" y="932"/>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sp>
              <p:nvSpPr>
                <p:cNvPr id="28" name="AutoShape 82">
                  <a:extLst>
                    <a:ext uri="{FF2B5EF4-FFF2-40B4-BE49-F238E27FC236}">
                      <a16:creationId xmlns:a16="http://schemas.microsoft.com/office/drawing/2014/main" id="{3CC62B46-A701-405E-9A03-365755E7CDF1}"/>
                    </a:ext>
                  </a:extLst>
                </p:cNvPr>
                <p:cNvSpPr>
                  <a:spLocks noChangeArrowheads="1"/>
                </p:cNvSpPr>
                <p:nvPr/>
              </p:nvSpPr>
              <p:spPr bwMode="auto">
                <a:xfrm rot="-849551">
                  <a:off x="4311" y="939"/>
                  <a:ext cx="282" cy="84"/>
                </a:xfrm>
                <a:prstGeom prst="parallelogram">
                  <a:avLst>
                    <a:gd name="adj" fmla="val 83929"/>
                  </a:avLst>
                </a:prstGeom>
                <a:solidFill>
                  <a:schemeClr val="bg1"/>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29" name="Line 83">
                  <a:extLst>
                    <a:ext uri="{FF2B5EF4-FFF2-40B4-BE49-F238E27FC236}">
                      <a16:creationId xmlns:a16="http://schemas.microsoft.com/office/drawing/2014/main" id="{D165F5D0-FC1D-40BC-90DC-408D0A6438AF}"/>
                    </a:ext>
                  </a:extLst>
                </p:cNvPr>
                <p:cNvSpPr>
                  <a:spLocks noChangeShapeType="1"/>
                </p:cNvSpPr>
                <p:nvPr/>
              </p:nvSpPr>
              <p:spPr bwMode="auto">
                <a:xfrm rot="10800000" flipV="1">
                  <a:off x="4284" y="954"/>
                  <a:ext cx="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grpSp>
        </p:grpSp>
        <p:sp>
          <p:nvSpPr>
            <p:cNvPr id="19" name="Text Box 84">
              <a:extLst>
                <a:ext uri="{FF2B5EF4-FFF2-40B4-BE49-F238E27FC236}">
                  <a16:creationId xmlns:a16="http://schemas.microsoft.com/office/drawing/2014/main" id="{05F0C88B-CF96-484C-A69E-1E4A1412EAC5}"/>
                </a:ext>
              </a:extLst>
            </p:cNvPr>
            <p:cNvSpPr txBox="1">
              <a:spLocks noChangeArrowheads="1"/>
            </p:cNvSpPr>
            <p:nvPr/>
          </p:nvSpPr>
          <p:spPr bwMode="auto">
            <a:xfrm>
              <a:off x="2980" y="1116"/>
              <a:ext cx="2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600">
                  <a:solidFill>
                    <a:srgbClr val="000000"/>
                  </a:solidFill>
                </a:rPr>
                <a:t>D</a:t>
              </a:r>
              <a:endParaRPr lang="en-US" sz="1800">
                <a:solidFill>
                  <a:srgbClr val="000000"/>
                </a:solidFill>
              </a:endParaRPr>
            </a:p>
          </p:txBody>
        </p:sp>
        <p:sp>
          <p:nvSpPr>
            <p:cNvPr id="20" name="Text Box 98">
              <a:extLst>
                <a:ext uri="{FF2B5EF4-FFF2-40B4-BE49-F238E27FC236}">
                  <a16:creationId xmlns:a16="http://schemas.microsoft.com/office/drawing/2014/main" id="{B8E68A07-FCD5-4A3C-9ED6-C4A07F582428}"/>
                </a:ext>
              </a:extLst>
            </p:cNvPr>
            <p:cNvSpPr txBox="1">
              <a:spLocks noChangeArrowheads="1"/>
            </p:cNvSpPr>
            <p:nvPr/>
          </p:nvSpPr>
          <p:spPr bwMode="auto">
            <a:xfrm>
              <a:off x="3231" y="755"/>
              <a:ext cx="2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600">
                  <a:solidFill>
                    <a:srgbClr val="000000"/>
                  </a:solidFill>
                </a:rPr>
                <a:t>B</a:t>
              </a:r>
              <a:endParaRPr lang="en-US" sz="1800">
                <a:solidFill>
                  <a:srgbClr val="000000"/>
                </a:solidFill>
              </a:endParaRPr>
            </a:p>
          </p:txBody>
        </p:sp>
      </p:grpSp>
      <p:sp>
        <p:nvSpPr>
          <p:cNvPr id="47" name="Text Box 7">
            <a:extLst>
              <a:ext uri="{FF2B5EF4-FFF2-40B4-BE49-F238E27FC236}">
                <a16:creationId xmlns:a16="http://schemas.microsoft.com/office/drawing/2014/main" id="{42FB57B4-3C1B-4FB8-AD90-F772405D63B0}"/>
              </a:ext>
            </a:extLst>
          </p:cNvPr>
          <p:cNvSpPr txBox="1">
            <a:spLocks noChangeArrowheads="1"/>
          </p:cNvSpPr>
          <p:nvPr/>
        </p:nvSpPr>
        <p:spPr bwMode="auto">
          <a:xfrm>
            <a:off x="1300295" y="1570427"/>
            <a:ext cx="27844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dirty="0">
                <a:solidFill>
                  <a:srgbClr val="000000"/>
                </a:solidFill>
                <a:latin typeface="+mn-lt"/>
              </a:rPr>
              <a:t>Custom Subset</a:t>
            </a:r>
          </a:p>
          <a:p>
            <a:pPr>
              <a:spcBef>
                <a:spcPct val="10000"/>
              </a:spcBef>
              <a:spcAft>
                <a:spcPct val="0"/>
              </a:spcAft>
              <a:buClr>
                <a:srgbClr val="009B9B"/>
              </a:buClr>
              <a:buSzPct val="80000"/>
              <a:buFont typeface="Wingdings" panose="05000000000000000000" pitchFamily="2" charset="2"/>
              <a:buNone/>
            </a:pPr>
            <a:r>
              <a:rPr lang="en-GB" sz="1800" b="0" i="1" dirty="0">
                <a:solidFill>
                  <a:srgbClr val="000000"/>
                </a:solidFill>
                <a:latin typeface="+mn-lt"/>
              </a:rPr>
              <a:t>Structural </a:t>
            </a:r>
            <a:r>
              <a:rPr lang="en-GB" sz="1800" b="0" i="1" dirty="0" err="1">
                <a:solidFill>
                  <a:srgbClr val="000000"/>
                </a:solidFill>
                <a:latin typeface="+mn-lt"/>
              </a:rPr>
              <a:t>SubSections</a:t>
            </a:r>
            <a:endParaRPr lang="en-GB" sz="1800" b="0" i="1" dirty="0">
              <a:solidFill>
                <a:srgbClr val="000000"/>
              </a:solidFill>
              <a:latin typeface="+mn-lt"/>
            </a:endParaRPr>
          </a:p>
        </p:txBody>
      </p:sp>
    </p:spTree>
    <p:extLst>
      <p:ext uri="{BB962C8B-B14F-4D97-AF65-F5344CB8AC3E}">
        <p14:creationId xmlns:p14="http://schemas.microsoft.com/office/powerpoint/2010/main" val="14861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5" grpId="0" autoUpdateAnimBg="0"/>
      <p:bldP spid="4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97AC5C-E129-4A71-B4D6-B098BDFDA313}"/>
              </a:ext>
            </a:extLst>
          </p:cNvPr>
          <p:cNvSpPr>
            <a:spLocks noGrp="1"/>
          </p:cNvSpPr>
          <p:nvPr>
            <p:ph type="sldNum" sz="quarter" idx="11"/>
          </p:nvPr>
        </p:nvSpPr>
        <p:spPr/>
        <p:txBody>
          <a:bodyPr/>
          <a:lstStyle/>
          <a:p>
            <a:fld id="{F0D23093-2AB0-F74C-B865-1A12A15B650E}" type="slidenum">
              <a:rPr lang="en-US" smtClean="0"/>
              <a:pPr/>
              <a:t>9</a:t>
            </a:fld>
            <a:endParaRPr lang="en-US"/>
          </a:p>
        </p:txBody>
      </p:sp>
      <p:sp>
        <p:nvSpPr>
          <p:cNvPr id="3" name="Title 2">
            <a:extLst>
              <a:ext uri="{FF2B5EF4-FFF2-40B4-BE49-F238E27FC236}">
                <a16:creationId xmlns:a16="http://schemas.microsoft.com/office/drawing/2014/main" id="{88BFA71A-C5E8-4BE6-834B-F4819880679A}"/>
              </a:ext>
            </a:extLst>
          </p:cNvPr>
          <p:cNvSpPr>
            <a:spLocks noGrp="1"/>
          </p:cNvSpPr>
          <p:nvPr>
            <p:ph type="title"/>
          </p:nvPr>
        </p:nvSpPr>
        <p:spPr/>
        <p:txBody>
          <a:bodyPr/>
          <a:lstStyle/>
          <a:p>
            <a:r>
              <a:rPr lang="en-GB"/>
              <a:t>Applying constraints with a Limit stage</a:t>
            </a:r>
            <a:endParaRPr lang="en-US"/>
          </a:p>
        </p:txBody>
      </p:sp>
      <p:sp>
        <p:nvSpPr>
          <p:cNvPr id="4" name="Text Box 17">
            <a:extLst>
              <a:ext uri="{FF2B5EF4-FFF2-40B4-BE49-F238E27FC236}">
                <a16:creationId xmlns:a16="http://schemas.microsoft.com/office/drawing/2014/main" id="{E097C214-D600-4CCA-A814-68C05990E529}"/>
              </a:ext>
            </a:extLst>
          </p:cNvPr>
          <p:cNvSpPr txBox="1">
            <a:spLocks noChangeArrowheads="1"/>
          </p:cNvSpPr>
          <p:nvPr/>
        </p:nvSpPr>
        <p:spPr bwMode="auto">
          <a:xfrm>
            <a:off x="5113263" y="999653"/>
            <a:ext cx="66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400" b="0">
                <a:solidFill>
                  <a:srgbClr val="000000"/>
                </a:solidFill>
              </a:rPr>
              <a:t>5</a:t>
            </a:r>
            <a:endParaRPr lang="en-US" sz="1800">
              <a:solidFill>
                <a:srgbClr val="000000"/>
              </a:solidFill>
            </a:endParaRPr>
          </a:p>
        </p:txBody>
      </p:sp>
      <p:sp>
        <p:nvSpPr>
          <p:cNvPr id="5" name="Rectangle 33">
            <a:extLst>
              <a:ext uri="{FF2B5EF4-FFF2-40B4-BE49-F238E27FC236}">
                <a16:creationId xmlns:a16="http://schemas.microsoft.com/office/drawing/2014/main" id="{40319D96-4F13-4585-979F-6730F993C2A3}"/>
              </a:ext>
            </a:extLst>
          </p:cNvPr>
          <p:cNvSpPr>
            <a:spLocks noChangeArrowheads="1"/>
          </p:cNvSpPr>
          <p:nvPr/>
        </p:nvSpPr>
        <p:spPr bwMode="auto">
          <a:xfrm>
            <a:off x="5278363" y="1009178"/>
            <a:ext cx="412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400" b="0">
                <a:solidFill>
                  <a:srgbClr val="000000"/>
                </a:solidFill>
              </a:rPr>
              <a:t>15</a:t>
            </a:r>
          </a:p>
        </p:txBody>
      </p:sp>
      <p:sp>
        <p:nvSpPr>
          <p:cNvPr id="6" name="Text Box 3">
            <a:extLst>
              <a:ext uri="{FF2B5EF4-FFF2-40B4-BE49-F238E27FC236}">
                <a16:creationId xmlns:a16="http://schemas.microsoft.com/office/drawing/2014/main" id="{F153982C-D536-469E-A1E3-393DCBF6A70B}"/>
              </a:ext>
            </a:extLst>
          </p:cNvPr>
          <p:cNvSpPr txBox="1">
            <a:spLocks noChangeArrowheads="1"/>
          </p:cNvSpPr>
          <p:nvPr/>
        </p:nvSpPr>
        <p:spPr bwMode="auto">
          <a:xfrm>
            <a:off x="2279576" y="764704"/>
            <a:ext cx="6686550" cy="2974975"/>
          </a:xfrm>
          <a:prstGeom prst="rect">
            <a:avLst/>
          </a:prstGeom>
          <a:solidFill>
            <a:schemeClr val="bg1">
              <a:lumMod val="95000"/>
            </a:schemeClr>
          </a:solidFill>
          <a:ln w="19050">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buClr>
                <a:srgbClr val="009B9B"/>
              </a:buClr>
              <a:buSzPct val="80000"/>
              <a:buFont typeface="Wingdings" panose="05000000000000000000" pitchFamily="2" charset="2"/>
              <a:buNone/>
            </a:pPr>
            <a:endParaRPr lang="en-US" sz="800" b="0" dirty="0">
              <a:solidFill>
                <a:srgbClr val="000000"/>
              </a:solidFill>
            </a:endParaRPr>
          </a:p>
          <a:p>
            <a:pPr>
              <a:spcBef>
                <a:spcPct val="0"/>
              </a:spcBef>
              <a:buClr>
                <a:srgbClr val="009B9B"/>
              </a:buClr>
              <a:buSzPct val="80000"/>
              <a:buFont typeface="Wingdings" panose="05000000000000000000" pitchFamily="2" charset="2"/>
              <a:buNone/>
            </a:pPr>
            <a:r>
              <a:rPr lang="en-US" sz="1800" b="0" dirty="0">
                <a:solidFill>
                  <a:srgbClr val="000000"/>
                </a:solidFill>
              </a:rPr>
              <a:t>  </a:t>
            </a:r>
            <a:r>
              <a:rPr lang="en-US" sz="2000" dirty="0">
                <a:solidFill>
                  <a:srgbClr val="000000"/>
                </a:solidFill>
                <a:latin typeface="+mn-lt"/>
              </a:rPr>
              <a:t>Dimensions</a:t>
            </a:r>
            <a:r>
              <a:rPr lang="en-US" sz="2000" b="0" dirty="0">
                <a:solidFill>
                  <a:srgbClr val="000000"/>
                </a:solidFill>
                <a:latin typeface="+mn-lt"/>
              </a:rPr>
              <a:t>	 	      </a:t>
            </a:r>
            <a:r>
              <a:rPr lang="en-US" sz="1600" b="0" dirty="0">
                <a:solidFill>
                  <a:srgbClr val="000000"/>
                </a:solidFill>
                <a:latin typeface="+mn-lt"/>
              </a:rPr>
              <a:t>Minimum	Maximum</a:t>
            </a:r>
            <a:endParaRPr lang="en-US" sz="2000" dirty="0">
              <a:solidFill>
                <a:srgbClr val="000000"/>
              </a:solidFill>
              <a:latin typeface="+mn-lt"/>
            </a:endParaRPr>
          </a:p>
          <a:p>
            <a:pPr>
              <a:spcBef>
                <a:spcPct val="50000"/>
              </a:spcBef>
              <a:spcAft>
                <a:spcPct val="25000"/>
              </a:spcAft>
              <a:buClr>
                <a:srgbClr val="009B9B"/>
              </a:buClr>
              <a:buSzPct val="80000"/>
              <a:buFont typeface="Wingdings" panose="05000000000000000000" pitchFamily="2" charset="2"/>
              <a:buNone/>
            </a:pPr>
            <a:r>
              <a:rPr lang="en-US" sz="1600" b="0" dirty="0">
                <a:solidFill>
                  <a:srgbClr val="000000"/>
                </a:solidFill>
                <a:latin typeface="+mn-lt"/>
              </a:rPr>
              <a:t>         Max </a:t>
            </a:r>
            <a:r>
              <a:rPr lang="en-US" sz="1600" dirty="0">
                <a:solidFill>
                  <a:srgbClr val="000000"/>
                </a:solidFill>
                <a:latin typeface="+mn-lt"/>
              </a:rPr>
              <a:t>d</a:t>
            </a:r>
            <a:r>
              <a:rPr lang="en-AU" sz="1600" dirty="0" err="1">
                <a:solidFill>
                  <a:srgbClr val="000000"/>
                </a:solidFill>
                <a:latin typeface="+mn-lt"/>
              </a:rPr>
              <a:t>epth</a:t>
            </a:r>
            <a:r>
              <a:rPr lang="en-AU" sz="1600" dirty="0">
                <a:solidFill>
                  <a:srgbClr val="000000"/>
                </a:solidFill>
                <a:latin typeface="+mn-lt"/>
              </a:rPr>
              <a:t>, D</a:t>
            </a:r>
            <a:r>
              <a:rPr lang="en-US" sz="1600" b="0" dirty="0">
                <a:solidFill>
                  <a:srgbClr val="000000"/>
                </a:solidFill>
                <a:latin typeface="+mn-lt"/>
              </a:rPr>
              <a:t>                                                                                          m</a:t>
            </a:r>
          </a:p>
          <a:p>
            <a:pPr>
              <a:spcBef>
                <a:spcPct val="50000"/>
              </a:spcBef>
              <a:spcAft>
                <a:spcPct val="25000"/>
              </a:spcAft>
              <a:buClr>
                <a:srgbClr val="009B9B"/>
              </a:buClr>
              <a:buSzPct val="80000"/>
              <a:buFont typeface="Wingdings" panose="05000000000000000000" pitchFamily="2" charset="2"/>
              <a:buNone/>
            </a:pPr>
            <a:r>
              <a:rPr lang="en-US" sz="1600" b="0" dirty="0">
                <a:solidFill>
                  <a:srgbClr val="000000"/>
                </a:solidFill>
                <a:latin typeface="+mn-lt"/>
              </a:rPr>
              <a:t>         Max </a:t>
            </a:r>
            <a:r>
              <a:rPr lang="en-US" sz="1600" dirty="0">
                <a:solidFill>
                  <a:srgbClr val="000000"/>
                </a:solidFill>
                <a:latin typeface="+mn-lt"/>
              </a:rPr>
              <a:t>w</a:t>
            </a:r>
            <a:r>
              <a:rPr lang="en-AU" sz="1600" dirty="0" err="1">
                <a:solidFill>
                  <a:srgbClr val="000000"/>
                </a:solidFill>
                <a:latin typeface="+mn-lt"/>
              </a:rPr>
              <a:t>idth</a:t>
            </a:r>
            <a:r>
              <a:rPr lang="en-AU" sz="1600" dirty="0">
                <a:solidFill>
                  <a:srgbClr val="000000"/>
                </a:solidFill>
                <a:latin typeface="+mn-lt"/>
              </a:rPr>
              <a:t>, B</a:t>
            </a:r>
            <a:r>
              <a:rPr lang="en-US" sz="1600" b="0" dirty="0">
                <a:solidFill>
                  <a:srgbClr val="000000"/>
                </a:solidFill>
                <a:latin typeface="+mn-lt"/>
              </a:rPr>
              <a:t>                                                                                           m	</a:t>
            </a:r>
          </a:p>
          <a:p>
            <a:pPr>
              <a:spcBef>
                <a:spcPct val="50000"/>
              </a:spcBef>
              <a:buClr>
                <a:srgbClr val="009B9B"/>
              </a:buClr>
              <a:buSzPct val="80000"/>
              <a:buFont typeface="Wingdings" panose="05000000000000000000" pitchFamily="2" charset="2"/>
              <a:buNone/>
            </a:pPr>
            <a:r>
              <a:rPr lang="en-US" sz="2000" b="0" dirty="0">
                <a:solidFill>
                  <a:srgbClr val="000000"/>
                </a:solidFill>
                <a:latin typeface="+mn-lt"/>
              </a:rPr>
              <a:t>  </a:t>
            </a:r>
            <a:r>
              <a:rPr lang="en-US" sz="2000" dirty="0">
                <a:solidFill>
                  <a:srgbClr val="000000"/>
                </a:solidFill>
                <a:latin typeface="+mn-lt"/>
              </a:rPr>
              <a:t>Structural Attributes</a:t>
            </a:r>
            <a:endParaRPr lang="en-US" sz="2000" b="0" dirty="0">
              <a:solidFill>
                <a:srgbClr val="000000"/>
              </a:solidFill>
              <a:latin typeface="+mn-lt"/>
            </a:endParaRPr>
          </a:p>
          <a:p>
            <a:pPr>
              <a:spcBef>
                <a:spcPct val="50000"/>
              </a:spcBef>
              <a:spcAft>
                <a:spcPct val="25000"/>
              </a:spcAft>
              <a:buClr>
                <a:srgbClr val="009B9B"/>
              </a:buClr>
              <a:buSzPct val="80000"/>
              <a:buFont typeface="Wingdings" panose="05000000000000000000" pitchFamily="2" charset="2"/>
              <a:buNone/>
            </a:pPr>
            <a:r>
              <a:rPr lang="en-US" sz="2000" b="0" dirty="0">
                <a:solidFill>
                  <a:srgbClr val="000000"/>
                </a:solidFill>
                <a:latin typeface="+mn-lt"/>
              </a:rPr>
              <a:t>       </a:t>
            </a:r>
            <a:r>
              <a:rPr lang="en-AU" sz="1600" dirty="0">
                <a:solidFill>
                  <a:srgbClr val="000000"/>
                </a:solidFill>
                <a:latin typeface="+mn-lt"/>
              </a:rPr>
              <a:t>Bending stiffness </a:t>
            </a:r>
            <a:r>
              <a:rPr lang="en-AU" sz="1600" dirty="0" err="1">
                <a:solidFill>
                  <a:srgbClr val="000000"/>
                </a:solidFill>
                <a:latin typeface="+mn-lt"/>
              </a:rPr>
              <a:t>E.I</a:t>
            </a:r>
            <a:r>
              <a:rPr lang="en-AU" sz="1600" baseline="-25000" dirty="0" err="1">
                <a:solidFill>
                  <a:srgbClr val="000000"/>
                </a:solidFill>
                <a:latin typeface="+mn-lt"/>
              </a:rPr>
              <a:t>max</a:t>
            </a:r>
            <a:r>
              <a:rPr lang="en-AU" sz="1600" b="0" dirty="0">
                <a:solidFill>
                  <a:srgbClr val="000000"/>
                </a:solidFill>
                <a:latin typeface="+mn-lt"/>
              </a:rPr>
              <a:t>			                     N.m</a:t>
            </a:r>
            <a:r>
              <a:rPr lang="en-AU" sz="1600" b="0" baseline="30000" dirty="0">
                <a:solidFill>
                  <a:srgbClr val="000000"/>
                </a:solidFill>
                <a:latin typeface="+mn-lt"/>
              </a:rPr>
              <a:t>2</a:t>
            </a:r>
            <a:endParaRPr lang="en-US" sz="1600" b="0" dirty="0">
              <a:solidFill>
                <a:srgbClr val="000000"/>
              </a:solidFill>
              <a:latin typeface="+mn-lt"/>
            </a:endParaRPr>
          </a:p>
          <a:p>
            <a:pPr>
              <a:spcBef>
                <a:spcPct val="50000"/>
              </a:spcBef>
              <a:spcAft>
                <a:spcPct val="25000"/>
              </a:spcAft>
              <a:buClr>
                <a:srgbClr val="009B9B"/>
              </a:buClr>
              <a:buSzPct val="80000"/>
              <a:buNone/>
            </a:pPr>
            <a:r>
              <a:rPr lang="en-US" sz="1600" b="0" dirty="0">
                <a:solidFill>
                  <a:srgbClr val="000000"/>
                </a:solidFill>
                <a:latin typeface="+mn-lt"/>
              </a:rPr>
              <a:t>         </a:t>
            </a:r>
            <a:r>
              <a:rPr lang="en-AU" sz="1600" dirty="0">
                <a:solidFill>
                  <a:srgbClr val="000000"/>
                </a:solidFill>
                <a:latin typeface="+mn-lt"/>
              </a:rPr>
              <a:t>Failure moment Y. </a:t>
            </a:r>
            <a:r>
              <a:rPr lang="en-AU" sz="1600" dirty="0" err="1">
                <a:solidFill>
                  <a:srgbClr val="000000"/>
                </a:solidFill>
                <a:latin typeface="+mn-lt"/>
              </a:rPr>
              <a:t>Z</a:t>
            </a:r>
            <a:r>
              <a:rPr lang="en-AU" sz="1600" baseline="-25000" dirty="0" err="1">
                <a:solidFill>
                  <a:srgbClr val="000000"/>
                </a:solidFill>
                <a:latin typeface="+mn-lt"/>
              </a:rPr>
              <a:t>max</a:t>
            </a:r>
            <a:r>
              <a:rPr lang="en-AU" sz="1600" b="0" dirty="0">
                <a:solidFill>
                  <a:srgbClr val="000000"/>
                </a:solidFill>
                <a:latin typeface="+mn-lt"/>
              </a:rPr>
              <a:t>                                                                      </a:t>
            </a:r>
            <a:r>
              <a:rPr lang="en-US" sz="1600" b="0" dirty="0" err="1">
                <a:solidFill>
                  <a:srgbClr val="000000"/>
                </a:solidFill>
                <a:latin typeface="+mn-lt"/>
              </a:rPr>
              <a:t>N.m</a:t>
            </a:r>
            <a:endParaRPr lang="en-US" sz="1600" b="0" dirty="0">
              <a:solidFill>
                <a:srgbClr val="000000"/>
              </a:solidFill>
              <a:latin typeface="+mn-lt"/>
            </a:endParaRPr>
          </a:p>
          <a:p>
            <a:pPr>
              <a:spcBef>
                <a:spcPct val="50000"/>
              </a:spcBef>
              <a:spcAft>
                <a:spcPct val="25000"/>
              </a:spcAft>
              <a:buClr>
                <a:srgbClr val="009B9B"/>
              </a:buClr>
              <a:buSzPct val="80000"/>
              <a:buFont typeface="Wingdings" panose="05000000000000000000" pitchFamily="2" charset="2"/>
              <a:buNone/>
            </a:pPr>
            <a:endParaRPr lang="en-US" sz="1400" b="0" dirty="0">
              <a:solidFill>
                <a:srgbClr val="000000"/>
              </a:solidFill>
            </a:endParaRPr>
          </a:p>
        </p:txBody>
      </p:sp>
      <p:grpSp>
        <p:nvGrpSpPr>
          <p:cNvPr id="7" name="Group 38">
            <a:extLst>
              <a:ext uri="{FF2B5EF4-FFF2-40B4-BE49-F238E27FC236}">
                <a16:creationId xmlns:a16="http://schemas.microsoft.com/office/drawing/2014/main" id="{A1C89465-203A-443C-A064-0AB78A3C9820}"/>
              </a:ext>
            </a:extLst>
          </p:cNvPr>
          <p:cNvGrpSpPr>
            <a:grpSpLocks/>
          </p:cNvGrpSpPr>
          <p:nvPr/>
        </p:nvGrpSpPr>
        <p:grpSpPr bwMode="auto">
          <a:xfrm>
            <a:off x="5333926" y="1447056"/>
            <a:ext cx="2559050" cy="685800"/>
            <a:chOff x="2592" y="960"/>
            <a:chExt cx="1488" cy="432"/>
          </a:xfrm>
        </p:grpSpPr>
        <p:sp>
          <p:nvSpPr>
            <p:cNvPr id="8" name="Rectangle 6">
              <a:extLst>
                <a:ext uri="{FF2B5EF4-FFF2-40B4-BE49-F238E27FC236}">
                  <a16:creationId xmlns:a16="http://schemas.microsoft.com/office/drawing/2014/main" id="{D185C85E-9B43-44A1-B265-925EB891343E}"/>
                </a:ext>
              </a:extLst>
            </p:cNvPr>
            <p:cNvSpPr>
              <a:spLocks noChangeArrowheads="1"/>
            </p:cNvSpPr>
            <p:nvPr/>
          </p:nvSpPr>
          <p:spPr bwMode="auto">
            <a:xfrm>
              <a:off x="2592"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9" name="Rectangle 7">
              <a:extLst>
                <a:ext uri="{FF2B5EF4-FFF2-40B4-BE49-F238E27FC236}">
                  <a16:creationId xmlns:a16="http://schemas.microsoft.com/office/drawing/2014/main" id="{0C322427-CFBE-43BB-90DE-51F37FDE597D}"/>
                </a:ext>
              </a:extLst>
            </p:cNvPr>
            <p:cNvSpPr>
              <a:spLocks noChangeArrowheads="1"/>
            </p:cNvSpPr>
            <p:nvPr/>
          </p:nvSpPr>
          <p:spPr bwMode="auto">
            <a:xfrm>
              <a:off x="2592"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0" name="Rectangle 12">
              <a:extLst>
                <a:ext uri="{FF2B5EF4-FFF2-40B4-BE49-F238E27FC236}">
                  <a16:creationId xmlns:a16="http://schemas.microsoft.com/office/drawing/2014/main" id="{8220CC96-DE3C-448E-9434-5AC54B9C4CEC}"/>
                </a:ext>
              </a:extLst>
            </p:cNvPr>
            <p:cNvSpPr>
              <a:spLocks noChangeArrowheads="1"/>
            </p:cNvSpPr>
            <p:nvPr/>
          </p:nvSpPr>
          <p:spPr bwMode="auto">
            <a:xfrm>
              <a:off x="3408"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1" name="Rectangle 13">
              <a:extLst>
                <a:ext uri="{FF2B5EF4-FFF2-40B4-BE49-F238E27FC236}">
                  <a16:creationId xmlns:a16="http://schemas.microsoft.com/office/drawing/2014/main" id="{7A01C763-B0B5-4803-9B88-77BEAD776E1C}"/>
                </a:ext>
              </a:extLst>
            </p:cNvPr>
            <p:cNvSpPr>
              <a:spLocks noChangeArrowheads="1"/>
            </p:cNvSpPr>
            <p:nvPr/>
          </p:nvSpPr>
          <p:spPr bwMode="auto">
            <a:xfrm>
              <a:off x="3408"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grpSp>
      <p:grpSp>
        <p:nvGrpSpPr>
          <p:cNvPr id="12" name="Group 39">
            <a:extLst>
              <a:ext uri="{FF2B5EF4-FFF2-40B4-BE49-F238E27FC236}">
                <a16:creationId xmlns:a16="http://schemas.microsoft.com/office/drawing/2014/main" id="{D76D4348-4453-4452-9DAE-055BAF27F58A}"/>
              </a:ext>
            </a:extLst>
          </p:cNvPr>
          <p:cNvGrpSpPr>
            <a:grpSpLocks/>
          </p:cNvGrpSpPr>
          <p:nvPr/>
        </p:nvGrpSpPr>
        <p:grpSpPr bwMode="auto">
          <a:xfrm>
            <a:off x="5278363" y="2836564"/>
            <a:ext cx="2559050" cy="685800"/>
            <a:chOff x="2592" y="960"/>
            <a:chExt cx="1488" cy="432"/>
          </a:xfrm>
        </p:grpSpPr>
        <p:sp>
          <p:nvSpPr>
            <p:cNvPr id="13" name="Rectangle 40">
              <a:extLst>
                <a:ext uri="{FF2B5EF4-FFF2-40B4-BE49-F238E27FC236}">
                  <a16:creationId xmlns:a16="http://schemas.microsoft.com/office/drawing/2014/main" id="{7249A2A5-56D1-4E16-9D36-B6592F012014}"/>
                </a:ext>
              </a:extLst>
            </p:cNvPr>
            <p:cNvSpPr>
              <a:spLocks noChangeArrowheads="1"/>
            </p:cNvSpPr>
            <p:nvPr/>
          </p:nvSpPr>
          <p:spPr bwMode="auto">
            <a:xfrm>
              <a:off x="2592"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4" name="Rectangle 41">
              <a:extLst>
                <a:ext uri="{FF2B5EF4-FFF2-40B4-BE49-F238E27FC236}">
                  <a16:creationId xmlns:a16="http://schemas.microsoft.com/office/drawing/2014/main" id="{9B1B5EEF-A04B-4701-AC4C-35A10E9B3C7A}"/>
                </a:ext>
              </a:extLst>
            </p:cNvPr>
            <p:cNvSpPr>
              <a:spLocks noChangeArrowheads="1"/>
            </p:cNvSpPr>
            <p:nvPr/>
          </p:nvSpPr>
          <p:spPr bwMode="auto">
            <a:xfrm>
              <a:off x="2592"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5" name="Rectangle 42">
              <a:extLst>
                <a:ext uri="{FF2B5EF4-FFF2-40B4-BE49-F238E27FC236}">
                  <a16:creationId xmlns:a16="http://schemas.microsoft.com/office/drawing/2014/main" id="{9B46750F-3317-4BB4-9432-FB746C3A71E7}"/>
                </a:ext>
              </a:extLst>
            </p:cNvPr>
            <p:cNvSpPr>
              <a:spLocks noChangeArrowheads="1"/>
            </p:cNvSpPr>
            <p:nvPr/>
          </p:nvSpPr>
          <p:spPr bwMode="auto">
            <a:xfrm>
              <a:off x="3408"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6" name="Rectangle 43">
              <a:extLst>
                <a:ext uri="{FF2B5EF4-FFF2-40B4-BE49-F238E27FC236}">
                  <a16:creationId xmlns:a16="http://schemas.microsoft.com/office/drawing/2014/main" id="{BC7CCBD4-D143-4052-9F07-E23FF06EAC65}"/>
                </a:ext>
              </a:extLst>
            </p:cNvPr>
            <p:cNvSpPr>
              <a:spLocks noChangeArrowheads="1"/>
            </p:cNvSpPr>
            <p:nvPr/>
          </p:nvSpPr>
          <p:spPr bwMode="auto">
            <a:xfrm>
              <a:off x="3408"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grpSp>
      <p:grpSp>
        <p:nvGrpSpPr>
          <p:cNvPr id="17" name="Group 81">
            <a:extLst>
              <a:ext uri="{FF2B5EF4-FFF2-40B4-BE49-F238E27FC236}">
                <a16:creationId xmlns:a16="http://schemas.microsoft.com/office/drawing/2014/main" id="{CDE69AEA-B59D-488C-B751-BA5DDDEE1F0F}"/>
              </a:ext>
            </a:extLst>
          </p:cNvPr>
          <p:cNvGrpSpPr>
            <a:grpSpLocks/>
          </p:cNvGrpSpPr>
          <p:nvPr/>
        </p:nvGrpSpPr>
        <p:grpSpPr bwMode="auto">
          <a:xfrm>
            <a:off x="5346878" y="1436216"/>
            <a:ext cx="2298449" cy="2117725"/>
            <a:chOff x="2830" y="2309"/>
            <a:chExt cx="1336" cy="1334"/>
          </a:xfrm>
        </p:grpSpPr>
        <p:sp>
          <p:nvSpPr>
            <p:cNvPr id="18" name="Text Box 18">
              <a:extLst>
                <a:ext uri="{FF2B5EF4-FFF2-40B4-BE49-F238E27FC236}">
                  <a16:creationId xmlns:a16="http://schemas.microsoft.com/office/drawing/2014/main" id="{76F62F83-67DC-4E06-B8FB-792B57C70BCE}"/>
                </a:ext>
              </a:extLst>
            </p:cNvPr>
            <p:cNvSpPr txBox="1">
              <a:spLocks noChangeArrowheads="1"/>
            </p:cNvSpPr>
            <p:nvPr/>
          </p:nvSpPr>
          <p:spPr bwMode="auto">
            <a:xfrm>
              <a:off x="3794" y="2309"/>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600">
                  <a:solidFill>
                    <a:schemeClr val="accent1"/>
                  </a:solidFill>
                  <a:latin typeface="+mn-lt"/>
                </a:rPr>
                <a:t>0.2</a:t>
              </a:r>
            </a:p>
          </p:txBody>
        </p:sp>
        <p:sp>
          <p:nvSpPr>
            <p:cNvPr id="19" name="Text Box 19">
              <a:extLst>
                <a:ext uri="{FF2B5EF4-FFF2-40B4-BE49-F238E27FC236}">
                  <a16:creationId xmlns:a16="http://schemas.microsoft.com/office/drawing/2014/main" id="{ABA79629-8AE7-41CB-98BB-22E6728C7DE9}"/>
                </a:ext>
              </a:extLst>
            </p:cNvPr>
            <p:cNvSpPr txBox="1">
              <a:spLocks noChangeArrowheads="1"/>
            </p:cNvSpPr>
            <p:nvPr/>
          </p:nvSpPr>
          <p:spPr bwMode="auto">
            <a:xfrm>
              <a:off x="3782" y="2566"/>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600">
                  <a:solidFill>
                    <a:schemeClr val="accent1"/>
                  </a:solidFill>
                  <a:latin typeface="+mn-lt"/>
                </a:rPr>
                <a:t>0.15</a:t>
              </a:r>
            </a:p>
          </p:txBody>
        </p:sp>
        <p:sp>
          <p:nvSpPr>
            <p:cNvPr id="20" name="Rectangle 34">
              <a:extLst>
                <a:ext uri="{FF2B5EF4-FFF2-40B4-BE49-F238E27FC236}">
                  <a16:creationId xmlns:a16="http://schemas.microsoft.com/office/drawing/2014/main" id="{2CD044D4-0414-44B1-AD56-01EE1A556ED2}"/>
                </a:ext>
              </a:extLst>
            </p:cNvPr>
            <p:cNvSpPr>
              <a:spLocks noChangeArrowheads="1"/>
            </p:cNvSpPr>
            <p:nvPr/>
          </p:nvSpPr>
          <p:spPr bwMode="auto">
            <a:xfrm>
              <a:off x="2830" y="3191"/>
              <a:ext cx="5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600">
                  <a:solidFill>
                    <a:schemeClr val="accent1"/>
                  </a:solidFill>
                  <a:latin typeface="+mn-lt"/>
                </a:rPr>
                <a:t>100000</a:t>
              </a:r>
            </a:p>
          </p:txBody>
        </p:sp>
        <p:sp>
          <p:nvSpPr>
            <p:cNvPr id="21" name="Rectangle 44">
              <a:extLst>
                <a:ext uri="{FF2B5EF4-FFF2-40B4-BE49-F238E27FC236}">
                  <a16:creationId xmlns:a16="http://schemas.microsoft.com/office/drawing/2014/main" id="{B1D32102-6162-4372-99BA-7A47A11FB9F7}"/>
                </a:ext>
              </a:extLst>
            </p:cNvPr>
            <p:cNvSpPr>
              <a:spLocks noChangeArrowheads="1"/>
            </p:cNvSpPr>
            <p:nvPr/>
          </p:nvSpPr>
          <p:spPr bwMode="auto">
            <a:xfrm>
              <a:off x="2950" y="3431"/>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600">
                  <a:solidFill>
                    <a:schemeClr val="accent1"/>
                  </a:solidFill>
                  <a:latin typeface="+mn-lt"/>
                </a:rPr>
                <a:t>1000</a:t>
              </a:r>
            </a:p>
          </p:txBody>
        </p:sp>
      </p:grpSp>
      <p:sp>
        <p:nvSpPr>
          <p:cNvPr id="22" name="Rectangle 82">
            <a:extLst>
              <a:ext uri="{FF2B5EF4-FFF2-40B4-BE49-F238E27FC236}">
                <a16:creationId xmlns:a16="http://schemas.microsoft.com/office/drawing/2014/main" id="{A3AF14E5-C00D-4EA9-A362-C7C405030AA4}"/>
              </a:ext>
            </a:extLst>
          </p:cNvPr>
          <p:cNvSpPr>
            <a:spLocks noChangeArrowheads="1"/>
          </p:cNvSpPr>
          <p:nvPr/>
        </p:nvSpPr>
        <p:spPr bwMode="auto">
          <a:xfrm>
            <a:off x="2516113" y="3826991"/>
            <a:ext cx="630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2000" i="1">
                <a:solidFill>
                  <a:srgbClr val="000000"/>
                </a:solidFill>
                <a:latin typeface="+mn-lt"/>
              </a:rPr>
              <a:t>Custom subset of Structural Section</a:t>
            </a:r>
          </a:p>
          <a:p>
            <a:pPr>
              <a:spcBef>
                <a:spcPct val="50000"/>
              </a:spcBef>
              <a:buClr>
                <a:srgbClr val="009B9B"/>
              </a:buClr>
              <a:buSzPct val="80000"/>
              <a:buFont typeface="Wingdings" panose="05000000000000000000" pitchFamily="2" charset="2"/>
              <a:buNone/>
            </a:pPr>
            <a:r>
              <a:rPr lang="en-GB" sz="2000" i="1">
                <a:solidFill>
                  <a:srgbClr val="000000"/>
                </a:solidFill>
                <a:latin typeface="+mn-lt"/>
              </a:rPr>
              <a:t>Result </a:t>
            </a:r>
            <a:r>
              <a:rPr lang="en-GB" sz="2000">
                <a:solidFill>
                  <a:srgbClr val="000000"/>
                </a:solidFill>
                <a:latin typeface="+mn-lt"/>
              </a:rPr>
              <a:t>:  </a:t>
            </a:r>
            <a:r>
              <a:rPr lang="en-GB" sz="1800" b="0">
                <a:solidFill>
                  <a:srgbClr val="000000"/>
                </a:solidFill>
                <a:latin typeface="+mn-lt"/>
              </a:rPr>
              <a:t>294 sections out of 1881 meet these constraints</a:t>
            </a:r>
          </a:p>
        </p:txBody>
      </p:sp>
      <p:grpSp>
        <p:nvGrpSpPr>
          <p:cNvPr id="23" name="Group 88">
            <a:extLst>
              <a:ext uri="{FF2B5EF4-FFF2-40B4-BE49-F238E27FC236}">
                <a16:creationId xmlns:a16="http://schemas.microsoft.com/office/drawing/2014/main" id="{881992D1-D475-401F-848C-683ACB246D3B}"/>
              </a:ext>
            </a:extLst>
          </p:cNvPr>
          <p:cNvGrpSpPr>
            <a:grpSpLocks/>
          </p:cNvGrpSpPr>
          <p:nvPr/>
        </p:nvGrpSpPr>
        <p:grpSpPr bwMode="auto">
          <a:xfrm>
            <a:off x="1414388" y="4868538"/>
            <a:ext cx="8961438" cy="1138237"/>
            <a:chOff x="360" y="3334"/>
            <a:chExt cx="5211" cy="717"/>
          </a:xfrm>
        </p:grpSpPr>
        <p:grpSp>
          <p:nvGrpSpPr>
            <p:cNvPr id="24" name="Group 83">
              <a:extLst>
                <a:ext uri="{FF2B5EF4-FFF2-40B4-BE49-F238E27FC236}">
                  <a16:creationId xmlns:a16="http://schemas.microsoft.com/office/drawing/2014/main" id="{650ACEAE-E6C5-4541-878E-A99BB73AEBF6}"/>
                </a:ext>
              </a:extLst>
            </p:cNvPr>
            <p:cNvGrpSpPr>
              <a:grpSpLocks/>
            </p:cNvGrpSpPr>
            <p:nvPr/>
          </p:nvGrpSpPr>
          <p:grpSpPr bwMode="auto">
            <a:xfrm>
              <a:off x="360" y="3334"/>
              <a:ext cx="3973" cy="717"/>
              <a:chOff x="231" y="3389"/>
              <a:chExt cx="3973" cy="717"/>
            </a:xfrm>
          </p:grpSpPr>
          <p:sp>
            <p:nvSpPr>
              <p:cNvPr id="27" name="Text Box 84">
                <a:extLst>
                  <a:ext uri="{FF2B5EF4-FFF2-40B4-BE49-F238E27FC236}">
                    <a16:creationId xmlns:a16="http://schemas.microsoft.com/office/drawing/2014/main" id="{37850BD1-9AE0-4857-A5AE-FD0A42A459B8}"/>
                  </a:ext>
                </a:extLst>
              </p:cNvPr>
              <p:cNvSpPr txBox="1">
                <a:spLocks noChangeArrowheads="1"/>
              </p:cNvSpPr>
              <p:nvPr/>
            </p:nvSpPr>
            <p:spPr bwMode="auto">
              <a:xfrm>
                <a:off x="1184" y="3389"/>
                <a:ext cx="30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2000" b="0" i="1">
                    <a:solidFill>
                      <a:srgbClr val="000000"/>
                    </a:solidFill>
                    <a:latin typeface="+mn-lt"/>
                  </a:rPr>
                  <a:t>(a) Find </a:t>
                </a:r>
                <a:r>
                  <a:rPr lang="en-GB" sz="2000" i="1">
                    <a:solidFill>
                      <a:schemeClr val="accent1"/>
                    </a:solidFill>
                    <a:latin typeface="+mn-lt"/>
                  </a:rPr>
                  <a:t>lightest</a:t>
                </a:r>
                <a:r>
                  <a:rPr lang="en-GB" sz="2000" b="0" i="1">
                    <a:solidFill>
                      <a:srgbClr val="A50021"/>
                    </a:solidFill>
                    <a:latin typeface="+mn-lt"/>
                  </a:rPr>
                  <a:t> </a:t>
                </a:r>
                <a:r>
                  <a:rPr lang="en-GB" sz="2000" b="0" i="1">
                    <a:latin typeface="+mn-lt"/>
                  </a:rPr>
                  <a:t>beam</a:t>
                </a:r>
                <a:endParaRPr lang="en-GB" sz="2000" b="0">
                  <a:latin typeface="+mn-lt"/>
                </a:endParaRPr>
              </a:p>
              <a:p>
                <a:pPr>
                  <a:buClr>
                    <a:srgbClr val="009B9B"/>
                  </a:buClr>
                  <a:buSzPct val="80000"/>
                  <a:buFont typeface="Wingdings" panose="05000000000000000000" pitchFamily="2" charset="2"/>
                  <a:buNone/>
                </a:pPr>
                <a:r>
                  <a:rPr lang="en-GB" sz="2000" b="0" i="1">
                    <a:solidFill>
                      <a:srgbClr val="000000"/>
                    </a:solidFill>
                    <a:latin typeface="+mn-lt"/>
                  </a:rPr>
                  <a:t>(b) Find </a:t>
                </a:r>
                <a:r>
                  <a:rPr lang="en-GB" sz="2000" i="1">
                    <a:solidFill>
                      <a:schemeClr val="accent1"/>
                    </a:solidFill>
                    <a:latin typeface="+mn-lt"/>
                  </a:rPr>
                  <a:t>cheapest</a:t>
                </a:r>
                <a:r>
                  <a:rPr lang="en-GB" sz="2000" b="0" i="1">
                    <a:solidFill>
                      <a:srgbClr val="A50021"/>
                    </a:solidFill>
                    <a:latin typeface="+mn-lt"/>
                  </a:rPr>
                  <a:t> </a:t>
                </a:r>
                <a:r>
                  <a:rPr lang="en-GB" sz="2000" b="0" i="1">
                    <a:latin typeface="+mn-lt"/>
                  </a:rPr>
                  <a:t>beam</a:t>
                </a:r>
              </a:p>
              <a:p>
                <a:pPr>
                  <a:buClr>
                    <a:srgbClr val="009B9B"/>
                  </a:buClr>
                  <a:buSzPct val="80000"/>
                  <a:buFont typeface="Wingdings" panose="05000000000000000000" pitchFamily="2" charset="2"/>
                  <a:buNone/>
                </a:pPr>
                <a:r>
                  <a:rPr lang="en-GB" sz="2000" b="0" i="1">
                    <a:solidFill>
                      <a:srgbClr val="000000"/>
                    </a:solidFill>
                    <a:latin typeface="+mn-lt"/>
                  </a:rPr>
                  <a:t>(c) Find beam with </a:t>
                </a:r>
                <a:r>
                  <a:rPr lang="en-GB" sz="2000" i="1">
                    <a:solidFill>
                      <a:schemeClr val="accent1"/>
                    </a:solidFill>
                    <a:latin typeface="+mn-lt"/>
                  </a:rPr>
                  <a:t>lowest embodied energy</a:t>
                </a:r>
                <a:endParaRPr lang="en-US" sz="2000" i="1">
                  <a:solidFill>
                    <a:schemeClr val="accent1"/>
                  </a:solidFill>
                  <a:latin typeface="+mn-lt"/>
                </a:endParaRPr>
              </a:p>
            </p:txBody>
          </p:sp>
          <p:sp>
            <p:nvSpPr>
              <p:cNvPr id="28" name="AutoShape 85">
                <a:extLst>
                  <a:ext uri="{FF2B5EF4-FFF2-40B4-BE49-F238E27FC236}">
                    <a16:creationId xmlns:a16="http://schemas.microsoft.com/office/drawing/2014/main" id="{B68321A2-CF66-461A-B10F-0FEB08757917}"/>
                  </a:ext>
                </a:extLst>
              </p:cNvPr>
              <p:cNvSpPr>
                <a:spLocks noChangeArrowheads="1"/>
              </p:cNvSpPr>
              <p:nvPr/>
            </p:nvSpPr>
            <p:spPr bwMode="auto">
              <a:xfrm>
                <a:off x="231" y="3402"/>
                <a:ext cx="873" cy="26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2000">
                    <a:solidFill>
                      <a:srgbClr val="000000"/>
                    </a:solidFill>
                    <a:latin typeface="+mn-lt"/>
                  </a:rPr>
                  <a:t> Objectives</a:t>
                </a:r>
                <a:r>
                  <a:rPr lang="en-US" sz="2000" b="0">
                    <a:solidFill>
                      <a:srgbClr val="000000"/>
                    </a:solidFill>
                    <a:latin typeface="+mn-lt"/>
                  </a:rPr>
                  <a:t> </a:t>
                </a:r>
              </a:p>
            </p:txBody>
          </p:sp>
        </p:grpSp>
        <p:sp>
          <p:nvSpPr>
            <p:cNvPr id="25" name="AutoShape 86">
              <a:extLst>
                <a:ext uri="{FF2B5EF4-FFF2-40B4-BE49-F238E27FC236}">
                  <a16:creationId xmlns:a16="http://schemas.microsoft.com/office/drawing/2014/main" id="{10D9264C-C8C8-44C0-A2F5-33209E156A01}"/>
                </a:ext>
              </a:extLst>
            </p:cNvPr>
            <p:cNvSpPr>
              <a:spLocks/>
            </p:cNvSpPr>
            <p:nvPr/>
          </p:nvSpPr>
          <p:spPr bwMode="auto">
            <a:xfrm>
              <a:off x="4335" y="3355"/>
              <a:ext cx="56" cy="677"/>
            </a:xfrm>
            <a:prstGeom prst="rightBrace">
              <a:avLst>
                <a:gd name="adj1" fmla="val 100744"/>
                <a:gd name="adj2" fmla="val 50000"/>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26" name="Text Box 87">
              <a:extLst>
                <a:ext uri="{FF2B5EF4-FFF2-40B4-BE49-F238E27FC236}">
                  <a16:creationId xmlns:a16="http://schemas.microsoft.com/office/drawing/2014/main" id="{E13C1EAB-01B2-4C66-BBD5-A98485CC66DB}"/>
                </a:ext>
              </a:extLst>
            </p:cNvPr>
            <p:cNvSpPr txBox="1">
              <a:spLocks noChangeArrowheads="1"/>
            </p:cNvSpPr>
            <p:nvPr/>
          </p:nvSpPr>
          <p:spPr bwMode="auto">
            <a:xfrm>
              <a:off x="4471" y="3506"/>
              <a:ext cx="11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2000" b="0">
                  <a:solidFill>
                    <a:srgbClr val="000000"/>
                  </a:solidFill>
                  <a:latin typeface="+mn-lt"/>
                </a:rPr>
                <a:t>That meets the constraints</a:t>
              </a:r>
            </a:p>
          </p:txBody>
        </p:sp>
      </p:grpSp>
    </p:spTree>
    <p:extLst>
      <p:ext uri="{BB962C8B-B14F-4D97-AF65-F5344CB8AC3E}">
        <p14:creationId xmlns:p14="http://schemas.microsoft.com/office/powerpoint/2010/main" val="319171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4582C-3F01-4F8D-9460-F0A670A527E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4486bbf1-55fc-49d2-af7e-ec287a4789b3"/>
    <ds:schemaRef ds:uri="http://www.w3.org/XML/1998/namespace"/>
    <ds:schemaRef ds:uri="http://schemas.microsoft.com/sharepoint/v3"/>
    <ds:schemaRef ds:uri="d79530da-eb58-45a1-b44d-5d0396db0f15"/>
    <ds:schemaRef ds:uri="45d63596-94bc-482e-bb03-76c9c5a9ca38"/>
  </ds:schemaRefs>
</ds:datastoreItem>
</file>

<file path=customXml/itemProps2.xml><?xml version="1.0" encoding="utf-8"?>
<ds:datastoreItem xmlns:ds="http://schemas.openxmlformats.org/officeDocument/2006/customXml" ds:itemID="{A494DB1D-28EB-47C5-9BF8-3AD04413F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5FE876-BBFA-4E5E-8653-4E4CAC43203B}">
  <ds:schemaRefs>
    <ds:schemaRef ds:uri="http://schemas.microsoft.com/sharepoint/v3/contenttype/forms"/>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4</Template>
  <TotalTime>154</TotalTime>
  <Words>2035</Words>
  <Application>Microsoft Office PowerPoint</Application>
  <PresentationFormat>Widescreen</PresentationFormat>
  <Paragraphs>253</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Ansys - Slide Master</vt:lpstr>
      <vt:lpstr>PowerPoint Presentation</vt:lpstr>
      <vt:lpstr>Learning objectives for this lecture unit</vt:lpstr>
      <vt:lpstr>Outline of the lecture unit</vt:lpstr>
      <vt:lpstr>Structural sections</vt:lpstr>
      <vt:lpstr>Data organization: structural sections</vt:lpstr>
      <vt:lpstr>Granta EduPack database for the Built Environment</vt:lpstr>
      <vt:lpstr>Part of a record for a structural section</vt:lpstr>
      <vt:lpstr>Example: selection of a beam</vt:lpstr>
      <vt:lpstr>Applying constraints with a Limit stage</vt:lpstr>
      <vt:lpstr>Minimizing mass for given EImax</vt:lpstr>
      <vt:lpstr>Minimizing cost for given EImax</vt:lpstr>
      <vt:lpstr>Minimizing embodied energy for given EImax</vt:lpstr>
      <vt:lpstr>Minimizing embodied energy for given EImax</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6</cp:revision>
  <dcterms:created xsi:type="dcterms:W3CDTF">2021-07-09T10:53:39Z</dcterms:created>
  <dcterms:modified xsi:type="dcterms:W3CDTF">2024-02-05T17:26:52Z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