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36"/>
  </p:notesMasterIdLst>
  <p:sldIdLst>
    <p:sldId id="256" r:id="rId5"/>
    <p:sldId id="287" r:id="rId6"/>
    <p:sldId id="576" r:id="rId7"/>
    <p:sldId id="626" r:id="rId8"/>
    <p:sldId id="627" r:id="rId9"/>
    <p:sldId id="629" r:id="rId10"/>
    <p:sldId id="630" r:id="rId11"/>
    <p:sldId id="631" r:id="rId12"/>
    <p:sldId id="632" r:id="rId13"/>
    <p:sldId id="634" r:id="rId14"/>
    <p:sldId id="636" r:id="rId15"/>
    <p:sldId id="637" r:id="rId16"/>
    <p:sldId id="639" r:id="rId17"/>
    <p:sldId id="640" r:id="rId18"/>
    <p:sldId id="664" r:id="rId19"/>
    <p:sldId id="642" r:id="rId20"/>
    <p:sldId id="645" r:id="rId21"/>
    <p:sldId id="647" r:id="rId22"/>
    <p:sldId id="667" r:id="rId23"/>
    <p:sldId id="665" r:id="rId24"/>
    <p:sldId id="668" r:id="rId25"/>
    <p:sldId id="669" r:id="rId26"/>
    <p:sldId id="649" r:id="rId27"/>
    <p:sldId id="670" r:id="rId28"/>
    <p:sldId id="671" r:id="rId29"/>
    <p:sldId id="672" r:id="rId30"/>
    <p:sldId id="673" r:id="rId31"/>
    <p:sldId id="674" r:id="rId32"/>
    <p:sldId id="658" r:id="rId33"/>
    <p:sldId id="675" r:id="rId34"/>
    <p:sldId id="258" r:id="rId35"/>
  </p:sldIdLst>
  <p:sldSz cx="12192000" cy="6858000"/>
  <p:notesSz cx="6858000" cy="9144000"/>
  <p:embeddedFontLst>
    <p:embeddedFont>
      <p:font typeface="Bookshelf Symbol 1" panose="020B0604020202020204" charset="0"/>
      <p:regular r:id="rId3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6133B9-0D74-4BB3-9C67-6E9B67D5D3D1}" v="1" dt="2024-01-09T20:55:21.1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1062" autoAdjust="0"/>
  </p:normalViewPr>
  <p:slideViewPr>
    <p:cSldViewPr showGuides="1">
      <p:cViewPr varScale="1">
        <p:scale>
          <a:sx n="69" d="100"/>
          <a:sy n="69" d="100"/>
        </p:scale>
        <p:origin x="1234" y="72"/>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1.fntdata"/><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itlin Tyler" userId="971d5887-dada-4101-bef7-69a3ed4a7a52" providerId="ADAL" clId="{C5252E01-FD74-472C-94BD-450ADEEF4E35}"/>
    <pc:docChg chg="undo custSel modSld modMainMaster">
      <pc:chgData name="Kaitlin Tyler" userId="971d5887-dada-4101-bef7-69a3ed4a7a52" providerId="ADAL" clId="{C5252E01-FD74-472C-94BD-450ADEEF4E35}" dt="2023-11-29T16:12:40.706" v="191" actId="14100"/>
      <pc:docMkLst>
        <pc:docMk/>
      </pc:docMkLst>
      <pc:sldChg chg="modNotesTx">
        <pc:chgData name="Kaitlin Tyler" userId="971d5887-dada-4101-bef7-69a3ed4a7a52" providerId="ADAL" clId="{C5252E01-FD74-472C-94BD-450ADEEF4E35}" dt="2023-11-06T19:29:42.327" v="0" actId="313"/>
        <pc:sldMkLst>
          <pc:docMk/>
          <pc:sldMk cId="3207685698" sldId="256"/>
        </pc:sldMkLst>
      </pc:sldChg>
      <pc:sldChg chg="addSp delSp modSp mod modAnim">
        <pc:chgData name="Kaitlin Tyler" userId="971d5887-dada-4101-bef7-69a3ed4a7a52" providerId="ADAL" clId="{C5252E01-FD74-472C-94BD-450ADEEF4E35}" dt="2023-11-29T15:48:44.716" v="28"/>
        <pc:sldMkLst>
          <pc:docMk/>
          <pc:sldMk cId="788472668" sldId="632"/>
        </pc:sldMkLst>
        <pc:spChg chg="mod topLvl">
          <ac:chgData name="Kaitlin Tyler" userId="971d5887-dada-4101-bef7-69a3ed4a7a52" providerId="ADAL" clId="{C5252E01-FD74-472C-94BD-450ADEEF4E35}" dt="2023-11-29T15:47:36.986" v="15" actId="164"/>
          <ac:spMkLst>
            <pc:docMk/>
            <pc:sldMk cId="788472668" sldId="632"/>
            <ac:spMk id="16" creationId="{D1A9091B-9777-4644-9067-68CE0676D429}"/>
          </ac:spMkLst>
        </pc:spChg>
        <pc:spChg chg="mod topLvl">
          <ac:chgData name="Kaitlin Tyler" userId="971d5887-dada-4101-bef7-69a3ed4a7a52" providerId="ADAL" clId="{C5252E01-FD74-472C-94BD-450ADEEF4E35}" dt="2023-11-29T15:48:15.638" v="21" actId="164"/>
          <ac:spMkLst>
            <pc:docMk/>
            <pc:sldMk cId="788472668" sldId="632"/>
            <ac:spMk id="18" creationId="{D6AA7444-35CA-4B3F-A8A2-B9BB695D40F4}"/>
          </ac:spMkLst>
        </pc:spChg>
        <pc:spChg chg="mod topLvl">
          <ac:chgData name="Kaitlin Tyler" userId="971d5887-dada-4101-bef7-69a3ed4a7a52" providerId="ADAL" clId="{C5252E01-FD74-472C-94BD-450ADEEF4E35}" dt="2023-11-29T15:48:41.451" v="27" actId="164"/>
          <ac:spMkLst>
            <pc:docMk/>
            <pc:sldMk cId="788472668" sldId="632"/>
            <ac:spMk id="20" creationId="{4F694D8D-B498-49CD-ABBD-DB593AFF3D66}"/>
          </ac:spMkLst>
        </pc:spChg>
        <pc:grpChg chg="del">
          <ac:chgData name="Kaitlin Tyler" userId="971d5887-dada-4101-bef7-69a3ed4a7a52" providerId="ADAL" clId="{C5252E01-FD74-472C-94BD-450ADEEF4E35}" dt="2023-11-29T15:47:03.418" v="9" actId="165"/>
          <ac:grpSpMkLst>
            <pc:docMk/>
            <pc:sldMk cId="788472668" sldId="632"/>
            <ac:grpSpMk id="10" creationId="{EA2F0875-DA5F-4E6B-9C1E-F7A392C05717}"/>
          </ac:grpSpMkLst>
        </pc:grpChg>
        <pc:grpChg chg="del">
          <ac:chgData name="Kaitlin Tyler" userId="971d5887-dada-4101-bef7-69a3ed4a7a52" providerId="ADAL" clId="{C5252E01-FD74-472C-94BD-450ADEEF4E35}" dt="2023-11-29T15:46:58.094" v="7" actId="165"/>
          <ac:grpSpMkLst>
            <pc:docMk/>
            <pc:sldMk cId="788472668" sldId="632"/>
            <ac:grpSpMk id="11" creationId="{F733FCB9-89F9-4EF6-9191-024FCBDD3353}"/>
          </ac:grpSpMkLst>
        </pc:grpChg>
        <pc:grpChg chg="del">
          <ac:chgData name="Kaitlin Tyler" userId="971d5887-dada-4101-bef7-69a3ed4a7a52" providerId="ADAL" clId="{C5252E01-FD74-472C-94BD-450ADEEF4E35}" dt="2023-11-29T15:41:06.709" v="5" actId="165"/>
          <ac:grpSpMkLst>
            <pc:docMk/>
            <pc:sldMk cId="788472668" sldId="632"/>
            <ac:grpSpMk id="12" creationId="{624F5AE5-F8A5-4702-B257-EAB3E5161A37}"/>
          </ac:grpSpMkLst>
        </pc:grpChg>
        <pc:grpChg chg="add mod">
          <ac:chgData name="Kaitlin Tyler" userId="971d5887-dada-4101-bef7-69a3ed4a7a52" providerId="ADAL" clId="{C5252E01-FD74-472C-94BD-450ADEEF4E35}" dt="2023-11-29T15:47:36.986" v="15" actId="164"/>
          <ac:grpSpMkLst>
            <pc:docMk/>
            <pc:sldMk cId="788472668" sldId="632"/>
            <ac:grpSpMk id="14" creationId="{AF33D8DE-4143-45F1-DA0F-58D5EE9D863C}"/>
          </ac:grpSpMkLst>
        </pc:grpChg>
        <pc:grpChg chg="add mod">
          <ac:chgData name="Kaitlin Tyler" userId="971d5887-dada-4101-bef7-69a3ed4a7a52" providerId="ADAL" clId="{C5252E01-FD74-472C-94BD-450ADEEF4E35}" dt="2023-11-29T15:48:15.638" v="21" actId="164"/>
          <ac:grpSpMkLst>
            <pc:docMk/>
            <pc:sldMk cId="788472668" sldId="632"/>
            <ac:grpSpMk id="19" creationId="{0C747F42-6CF0-FA18-6104-35726A947B4C}"/>
          </ac:grpSpMkLst>
        </pc:grpChg>
        <pc:grpChg chg="add mod">
          <ac:chgData name="Kaitlin Tyler" userId="971d5887-dada-4101-bef7-69a3ed4a7a52" providerId="ADAL" clId="{C5252E01-FD74-472C-94BD-450ADEEF4E35}" dt="2023-11-29T15:48:41.451" v="27" actId="164"/>
          <ac:grpSpMkLst>
            <pc:docMk/>
            <pc:sldMk cId="788472668" sldId="632"/>
            <ac:grpSpMk id="25" creationId="{7F7714D1-5492-C308-A78C-A032F6A1B09A}"/>
          </ac:grpSpMkLst>
        </pc:grpChg>
        <pc:picChg chg="del mod topLvl">
          <ac:chgData name="Kaitlin Tyler" userId="971d5887-dada-4101-bef7-69a3ed4a7a52" providerId="ADAL" clId="{C5252E01-FD74-472C-94BD-450ADEEF4E35}" dt="2023-11-29T15:46:59.842" v="8" actId="478"/>
          <ac:picMkLst>
            <pc:docMk/>
            <pc:sldMk cId="788472668" sldId="632"/>
            <ac:picMk id="7" creationId="{E31F24D1-D232-4861-8BBE-A9BF0EADAB89}"/>
          </ac:picMkLst>
        </pc:picChg>
        <pc:picChg chg="del mod topLvl">
          <ac:chgData name="Kaitlin Tyler" userId="971d5887-dada-4101-bef7-69a3ed4a7a52" providerId="ADAL" clId="{C5252E01-FD74-472C-94BD-450ADEEF4E35}" dt="2023-11-29T15:41:08.537" v="6" actId="478"/>
          <ac:picMkLst>
            <pc:docMk/>
            <pc:sldMk cId="788472668" sldId="632"/>
            <ac:picMk id="8" creationId="{ED416147-0BD4-429D-A97E-16886105D3DB}"/>
          </ac:picMkLst>
        </pc:picChg>
        <pc:picChg chg="del mod topLvl">
          <ac:chgData name="Kaitlin Tyler" userId="971d5887-dada-4101-bef7-69a3ed4a7a52" providerId="ADAL" clId="{C5252E01-FD74-472C-94BD-450ADEEF4E35}" dt="2023-11-29T15:47:04.733" v="10" actId="478"/>
          <ac:picMkLst>
            <pc:docMk/>
            <pc:sldMk cId="788472668" sldId="632"/>
            <ac:picMk id="9" creationId="{5DF99E55-27C0-4EFB-BE03-BEF0481C2BFC}"/>
          </ac:picMkLst>
        </pc:picChg>
        <pc:picChg chg="add mod">
          <ac:chgData name="Kaitlin Tyler" userId="971d5887-dada-4101-bef7-69a3ed4a7a52" providerId="ADAL" clId="{C5252E01-FD74-472C-94BD-450ADEEF4E35}" dt="2023-11-29T15:47:36.986" v="15" actId="164"/>
          <ac:picMkLst>
            <pc:docMk/>
            <pc:sldMk cId="788472668" sldId="632"/>
            <ac:picMk id="13" creationId="{FD50C05F-2717-7354-B0D1-74A5FCA23FE1}"/>
          </ac:picMkLst>
        </pc:picChg>
        <pc:picChg chg="add mod">
          <ac:chgData name="Kaitlin Tyler" userId="971d5887-dada-4101-bef7-69a3ed4a7a52" providerId="ADAL" clId="{C5252E01-FD74-472C-94BD-450ADEEF4E35}" dt="2023-11-29T15:48:15.638" v="21" actId="164"/>
          <ac:picMkLst>
            <pc:docMk/>
            <pc:sldMk cId="788472668" sldId="632"/>
            <ac:picMk id="17" creationId="{F2949B89-D765-2652-7C96-9694FDE38F53}"/>
          </ac:picMkLst>
        </pc:picChg>
        <pc:picChg chg="add mod">
          <ac:chgData name="Kaitlin Tyler" userId="971d5887-dada-4101-bef7-69a3ed4a7a52" providerId="ADAL" clId="{C5252E01-FD74-472C-94BD-450ADEEF4E35}" dt="2023-11-29T15:48:41.451" v="27" actId="164"/>
          <ac:picMkLst>
            <pc:docMk/>
            <pc:sldMk cId="788472668" sldId="632"/>
            <ac:picMk id="24" creationId="{2F8094B0-3B88-CA7C-125E-40033C5EC9D7}"/>
          </ac:picMkLst>
        </pc:picChg>
      </pc:sldChg>
      <pc:sldChg chg="addSp delSp modSp mod delAnim modAnim">
        <pc:chgData name="Kaitlin Tyler" userId="971d5887-dada-4101-bef7-69a3ed4a7a52" providerId="ADAL" clId="{C5252E01-FD74-472C-94BD-450ADEEF4E35}" dt="2023-11-29T15:52:14.427" v="82"/>
        <pc:sldMkLst>
          <pc:docMk/>
          <pc:sldMk cId="3669786828" sldId="634"/>
        </pc:sldMkLst>
        <pc:grpChg chg="mod">
          <ac:chgData name="Kaitlin Tyler" userId="971d5887-dada-4101-bef7-69a3ed4a7a52" providerId="ADAL" clId="{C5252E01-FD74-472C-94BD-450ADEEF4E35}" dt="2023-11-29T15:51:00.198" v="71" actId="1076"/>
          <ac:grpSpMkLst>
            <pc:docMk/>
            <pc:sldMk cId="3669786828" sldId="634"/>
            <ac:grpSpMk id="5" creationId="{C7287320-BD9E-4778-9E17-202C7054A42C}"/>
          </ac:grpSpMkLst>
        </pc:grpChg>
        <pc:picChg chg="add mod ord">
          <ac:chgData name="Kaitlin Tyler" userId="971d5887-dada-4101-bef7-69a3ed4a7a52" providerId="ADAL" clId="{C5252E01-FD74-472C-94BD-450ADEEF4E35}" dt="2023-11-29T15:50:55.812" v="70" actId="1076"/>
          <ac:picMkLst>
            <pc:docMk/>
            <pc:sldMk cId="3669786828" sldId="634"/>
            <ac:picMk id="9" creationId="{83E0D634-5ED6-591B-E514-9C21A1B55D79}"/>
          </ac:picMkLst>
        </pc:picChg>
        <pc:picChg chg="del mod">
          <ac:chgData name="Kaitlin Tyler" userId="971d5887-dada-4101-bef7-69a3ed4a7a52" providerId="ADAL" clId="{C5252E01-FD74-472C-94BD-450ADEEF4E35}" dt="2023-11-29T15:50:30.812" v="35" actId="478"/>
          <ac:picMkLst>
            <pc:docMk/>
            <pc:sldMk cId="3669786828" sldId="634"/>
            <ac:picMk id="6151" creationId="{00000000-0000-0000-0000-000000000000}"/>
          </ac:picMkLst>
        </pc:picChg>
      </pc:sldChg>
      <pc:sldChg chg="addSp delSp modSp mod addAnim delAnim modAnim">
        <pc:chgData name="Kaitlin Tyler" userId="971d5887-dada-4101-bef7-69a3ed4a7a52" providerId="ADAL" clId="{C5252E01-FD74-472C-94BD-450ADEEF4E35}" dt="2023-11-29T15:52:59.639" v="107"/>
        <pc:sldMkLst>
          <pc:docMk/>
          <pc:sldMk cId="3763073223" sldId="639"/>
        </pc:sldMkLst>
        <pc:spChg chg="mod">
          <ac:chgData name="Kaitlin Tyler" userId="971d5887-dada-4101-bef7-69a3ed4a7a52" providerId="ADAL" clId="{C5252E01-FD74-472C-94BD-450ADEEF4E35}" dt="2023-11-29T15:52:53.336" v="105" actId="14100"/>
          <ac:spMkLst>
            <pc:docMk/>
            <pc:sldMk cId="3763073223" sldId="639"/>
            <ac:spMk id="64" creationId="{63118A8C-A5C1-45AA-8E08-4225DE9471E6}"/>
          </ac:spMkLst>
        </pc:spChg>
        <pc:picChg chg="add del">
          <ac:chgData name="Kaitlin Tyler" userId="971d5887-dada-4101-bef7-69a3ed4a7a52" providerId="ADAL" clId="{C5252E01-FD74-472C-94BD-450ADEEF4E35}" dt="2023-11-29T15:52:00.016" v="76" actId="22"/>
          <ac:picMkLst>
            <pc:docMk/>
            <pc:sldMk cId="3763073223" sldId="639"/>
            <ac:picMk id="5" creationId="{C0298B8A-0CCD-F7F5-75E5-1CC1F2B672C0}"/>
          </ac:picMkLst>
        </pc:picChg>
        <pc:picChg chg="add mod ord">
          <ac:chgData name="Kaitlin Tyler" userId="971d5887-dada-4101-bef7-69a3ed4a7a52" providerId="ADAL" clId="{C5252E01-FD74-472C-94BD-450ADEEF4E35}" dt="2023-11-29T15:52:47.096" v="103" actId="1076"/>
          <ac:picMkLst>
            <pc:docMk/>
            <pc:sldMk cId="3763073223" sldId="639"/>
            <ac:picMk id="7" creationId="{36579166-B3DF-D6BA-9059-805E651CEA06}"/>
          </ac:picMkLst>
        </pc:picChg>
        <pc:picChg chg="add del mod">
          <ac:chgData name="Kaitlin Tyler" userId="971d5887-dada-4101-bef7-69a3ed4a7a52" providerId="ADAL" clId="{C5252E01-FD74-472C-94BD-450ADEEF4E35}" dt="2023-11-29T15:52:07.039" v="80" actId="478"/>
          <ac:picMkLst>
            <pc:docMk/>
            <pc:sldMk cId="3763073223" sldId="639"/>
            <ac:picMk id="31" creationId="{EE7A1250-9583-4405-9318-80E42BE459BE}"/>
          </ac:picMkLst>
        </pc:picChg>
      </pc:sldChg>
      <pc:sldChg chg="addSp delSp modSp mod modAnim">
        <pc:chgData name="Kaitlin Tyler" userId="971d5887-dada-4101-bef7-69a3ed4a7a52" providerId="ADAL" clId="{C5252E01-FD74-472C-94BD-450ADEEF4E35}" dt="2023-11-29T15:55:54.453" v="154"/>
        <pc:sldMkLst>
          <pc:docMk/>
          <pc:sldMk cId="3748925681" sldId="640"/>
        </pc:sldMkLst>
        <pc:spChg chg="mod topLvl">
          <ac:chgData name="Kaitlin Tyler" userId="971d5887-dada-4101-bef7-69a3ed4a7a52" providerId="ADAL" clId="{C5252E01-FD74-472C-94BD-450ADEEF4E35}" dt="2023-11-29T15:54:26.757" v="126" actId="164"/>
          <ac:spMkLst>
            <pc:docMk/>
            <pc:sldMk cId="3748925681" sldId="640"/>
            <ac:spMk id="19" creationId="{9CB4403F-A16E-457E-B461-BBF05A18E093}"/>
          </ac:spMkLst>
        </pc:spChg>
        <pc:spChg chg="mod topLvl">
          <ac:chgData name="Kaitlin Tyler" userId="971d5887-dada-4101-bef7-69a3ed4a7a52" providerId="ADAL" clId="{C5252E01-FD74-472C-94BD-450ADEEF4E35}" dt="2023-11-29T15:55:35.725" v="145" actId="164"/>
          <ac:spMkLst>
            <pc:docMk/>
            <pc:sldMk cId="3748925681" sldId="640"/>
            <ac:spMk id="22" creationId="{5845BCDC-B787-4EF8-A21A-7D939A8D0088}"/>
          </ac:spMkLst>
        </pc:spChg>
        <pc:spChg chg="mod topLvl">
          <ac:chgData name="Kaitlin Tyler" userId="971d5887-dada-4101-bef7-69a3ed4a7a52" providerId="ADAL" clId="{C5252E01-FD74-472C-94BD-450ADEEF4E35}" dt="2023-11-29T15:55:40.107" v="147" actId="164"/>
          <ac:spMkLst>
            <pc:docMk/>
            <pc:sldMk cId="3748925681" sldId="640"/>
            <ac:spMk id="25" creationId="{7A014308-5510-4F62-9761-C6628A24ACA9}"/>
          </ac:spMkLst>
        </pc:spChg>
        <pc:grpChg chg="del mod">
          <ac:chgData name="Kaitlin Tyler" userId="971d5887-dada-4101-bef7-69a3ed4a7a52" providerId="ADAL" clId="{C5252E01-FD74-472C-94BD-450ADEEF4E35}" dt="2023-11-29T15:53:39.155" v="110" actId="165"/>
          <ac:grpSpMkLst>
            <pc:docMk/>
            <pc:sldMk cId="3748925681" sldId="640"/>
            <ac:grpSpMk id="2" creationId="{97F5D433-2593-4457-A0B6-8BA73760B16E}"/>
          </ac:grpSpMkLst>
        </pc:grpChg>
        <pc:grpChg chg="add mod">
          <ac:chgData name="Kaitlin Tyler" userId="971d5887-dada-4101-bef7-69a3ed4a7a52" providerId="ADAL" clId="{C5252E01-FD74-472C-94BD-450ADEEF4E35}" dt="2023-11-29T15:54:16.237" v="123" actId="164"/>
          <ac:grpSpMkLst>
            <pc:docMk/>
            <pc:sldMk cId="3748925681" sldId="640"/>
            <ac:grpSpMk id="5" creationId="{2C0718B4-5446-9B82-E7A2-1C981767D64A}"/>
          </ac:grpSpMkLst>
        </pc:grpChg>
        <pc:grpChg chg="add mod">
          <ac:chgData name="Kaitlin Tyler" userId="971d5887-dada-4101-bef7-69a3ed4a7a52" providerId="ADAL" clId="{C5252E01-FD74-472C-94BD-450ADEEF4E35}" dt="2023-11-29T15:54:26.757" v="126" actId="164"/>
          <ac:grpSpMkLst>
            <pc:docMk/>
            <pc:sldMk cId="3748925681" sldId="640"/>
            <ac:grpSpMk id="6" creationId="{792DEDD3-64B7-8DF3-B0B2-AC0546194F06}"/>
          </ac:grpSpMkLst>
        </pc:grpChg>
        <pc:grpChg chg="add mod">
          <ac:chgData name="Kaitlin Tyler" userId="971d5887-dada-4101-bef7-69a3ed4a7a52" providerId="ADAL" clId="{C5252E01-FD74-472C-94BD-450ADEEF4E35}" dt="2023-11-29T15:55:44.426" v="150" actId="1076"/>
          <ac:grpSpMkLst>
            <pc:docMk/>
            <pc:sldMk cId="3748925681" sldId="640"/>
            <ac:grpSpMk id="11" creationId="{230C21F0-2F78-3DA8-1C9A-A0A73263F358}"/>
          </ac:grpSpMkLst>
        </pc:grpChg>
        <pc:grpChg chg="add mod">
          <ac:chgData name="Kaitlin Tyler" userId="971d5887-dada-4101-bef7-69a3ed4a7a52" providerId="ADAL" clId="{C5252E01-FD74-472C-94BD-450ADEEF4E35}" dt="2023-11-29T15:55:46.414" v="151" actId="1076"/>
          <ac:grpSpMkLst>
            <pc:docMk/>
            <pc:sldMk cId="3748925681" sldId="640"/>
            <ac:grpSpMk id="12" creationId="{A6FDEC1F-6E86-392A-8676-B96264D48374}"/>
          </ac:grpSpMkLst>
        </pc:grpChg>
        <pc:grpChg chg="del">
          <ac:chgData name="Kaitlin Tyler" userId="971d5887-dada-4101-bef7-69a3ed4a7a52" providerId="ADAL" clId="{C5252E01-FD74-472C-94BD-450ADEEF4E35}" dt="2023-11-29T15:53:42.776" v="111" actId="165"/>
          <ac:grpSpMkLst>
            <pc:docMk/>
            <pc:sldMk cId="3748925681" sldId="640"/>
            <ac:grpSpMk id="20" creationId="{28A62DFE-36E0-4A53-81D0-66277FBEDA61}"/>
          </ac:grpSpMkLst>
        </pc:grpChg>
        <pc:grpChg chg="del">
          <ac:chgData name="Kaitlin Tyler" userId="971d5887-dada-4101-bef7-69a3ed4a7a52" providerId="ADAL" clId="{C5252E01-FD74-472C-94BD-450ADEEF4E35}" dt="2023-11-29T15:53:46.049" v="112" actId="165"/>
          <ac:grpSpMkLst>
            <pc:docMk/>
            <pc:sldMk cId="3748925681" sldId="640"/>
            <ac:grpSpMk id="23" creationId="{6A3A5693-687A-4C2A-868A-4B83EA834E05}"/>
          </ac:grpSpMkLst>
        </pc:grpChg>
        <pc:picChg chg="add mod ord">
          <ac:chgData name="Kaitlin Tyler" userId="971d5887-dada-4101-bef7-69a3ed4a7a52" providerId="ADAL" clId="{C5252E01-FD74-472C-94BD-450ADEEF4E35}" dt="2023-11-29T15:54:26.757" v="126" actId="164"/>
          <ac:picMkLst>
            <pc:docMk/>
            <pc:sldMk cId="3748925681" sldId="640"/>
            <ac:picMk id="4" creationId="{51D1FECE-22D4-698B-26C7-C56BA1A06444}"/>
          </ac:picMkLst>
        </pc:picChg>
        <pc:picChg chg="add mod ord">
          <ac:chgData name="Kaitlin Tyler" userId="971d5887-dada-4101-bef7-69a3ed4a7a52" providerId="ADAL" clId="{C5252E01-FD74-472C-94BD-450ADEEF4E35}" dt="2023-11-29T15:55:35.725" v="145" actId="164"/>
          <ac:picMkLst>
            <pc:docMk/>
            <pc:sldMk cId="3748925681" sldId="640"/>
            <ac:picMk id="8" creationId="{9057F700-A1ED-0BB6-3D96-04AEB56681E7}"/>
          </ac:picMkLst>
        </pc:picChg>
        <pc:picChg chg="add mod ord">
          <ac:chgData name="Kaitlin Tyler" userId="971d5887-dada-4101-bef7-69a3ed4a7a52" providerId="ADAL" clId="{C5252E01-FD74-472C-94BD-450ADEEF4E35}" dt="2023-11-29T15:55:40.107" v="147" actId="164"/>
          <ac:picMkLst>
            <pc:docMk/>
            <pc:sldMk cId="3748925681" sldId="640"/>
            <ac:picMk id="10" creationId="{7447EA1D-30BC-CD7F-D702-051670DFB301}"/>
          </ac:picMkLst>
        </pc:picChg>
        <pc:picChg chg="del mod topLvl">
          <ac:chgData name="Kaitlin Tyler" userId="971d5887-dada-4101-bef7-69a3ed4a7a52" providerId="ADAL" clId="{C5252E01-FD74-472C-94BD-450ADEEF4E35}" dt="2023-11-29T15:53:48.162" v="113" actId="478"/>
          <ac:picMkLst>
            <pc:docMk/>
            <pc:sldMk cId="3748925681" sldId="640"/>
            <ac:picMk id="18" creationId="{522B0A53-7B10-4002-8C04-9461FC786BED}"/>
          </ac:picMkLst>
        </pc:picChg>
        <pc:picChg chg="del mod topLvl">
          <ac:chgData name="Kaitlin Tyler" userId="971d5887-dada-4101-bef7-69a3ed4a7a52" providerId="ADAL" clId="{C5252E01-FD74-472C-94BD-450ADEEF4E35}" dt="2023-11-29T15:54:58.317" v="130" actId="478"/>
          <ac:picMkLst>
            <pc:docMk/>
            <pc:sldMk cId="3748925681" sldId="640"/>
            <ac:picMk id="21" creationId="{9A765434-B18F-4EC6-9F23-5EFAD489A19F}"/>
          </ac:picMkLst>
        </pc:picChg>
        <pc:picChg chg="del mod topLvl">
          <ac:chgData name="Kaitlin Tyler" userId="971d5887-dada-4101-bef7-69a3ed4a7a52" providerId="ADAL" clId="{C5252E01-FD74-472C-94BD-450ADEEF4E35}" dt="2023-11-29T15:55:21.951" v="134" actId="478"/>
          <ac:picMkLst>
            <pc:docMk/>
            <pc:sldMk cId="3748925681" sldId="640"/>
            <ac:picMk id="24" creationId="{936B4FDF-2FB9-46A7-AB5D-CB57197F4F30}"/>
          </ac:picMkLst>
        </pc:picChg>
      </pc:sldChg>
      <pc:sldChg chg="addSp delSp modSp mod delAnim modAnim">
        <pc:chgData name="Kaitlin Tyler" userId="971d5887-dada-4101-bef7-69a3ed4a7a52" providerId="ADAL" clId="{C5252E01-FD74-472C-94BD-450ADEEF4E35}" dt="2023-11-29T16:05:14.711" v="163"/>
        <pc:sldMkLst>
          <pc:docMk/>
          <pc:sldMk cId="2704074012" sldId="645"/>
        </pc:sldMkLst>
        <pc:picChg chg="del">
          <ac:chgData name="Kaitlin Tyler" userId="971d5887-dada-4101-bef7-69a3ed4a7a52" providerId="ADAL" clId="{C5252E01-FD74-472C-94BD-450ADEEF4E35}" dt="2023-11-29T16:04:58.637" v="155" actId="478"/>
          <ac:picMkLst>
            <pc:docMk/>
            <pc:sldMk cId="2704074012" sldId="645"/>
            <ac:picMk id="2" creationId="{00000000-0000-0000-0000-000000000000}"/>
          </ac:picMkLst>
        </pc:picChg>
        <pc:picChg chg="add mod">
          <ac:chgData name="Kaitlin Tyler" userId="971d5887-dada-4101-bef7-69a3ed4a7a52" providerId="ADAL" clId="{C5252E01-FD74-472C-94BD-450ADEEF4E35}" dt="2023-11-29T16:05:09.699" v="161" actId="1076"/>
          <ac:picMkLst>
            <pc:docMk/>
            <pc:sldMk cId="2704074012" sldId="645"/>
            <ac:picMk id="6" creationId="{DC329F4A-BD4E-C752-B447-3F444BEEB8BC}"/>
          </ac:picMkLst>
        </pc:picChg>
      </pc:sldChg>
      <pc:sldChg chg="addSp delSp modSp mod delAnim modAnim">
        <pc:chgData name="Kaitlin Tyler" userId="971d5887-dada-4101-bef7-69a3ed4a7a52" providerId="ADAL" clId="{C5252E01-FD74-472C-94BD-450ADEEF4E35}" dt="2023-11-29T16:11:40.802" v="171"/>
        <pc:sldMkLst>
          <pc:docMk/>
          <pc:sldMk cId="3242336977" sldId="673"/>
        </pc:sldMkLst>
        <pc:picChg chg="add mod">
          <ac:chgData name="Kaitlin Tyler" userId="971d5887-dada-4101-bef7-69a3ed4a7a52" providerId="ADAL" clId="{C5252E01-FD74-472C-94BD-450ADEEF4E35}" dt="2023-11-29T16:11:34.211" v="169" actId="1076"/>
          <ac:picMkLst>
            <pc:docMk/>
            <pc:sldMk cId="3242336977" sldId="673"/>
            <ac:picMk id="5" creationId="{F7E8B733-1040-57D5-DD56-2F5147529346}"/>
          </ac:picMkLst>
        </pc:picChg>
        <pc:picChg chg="del">
          <ac:chgData name="Kaitlin Tyler" userId="971d5887-dada-4101-bef7-69a3ed4a7a52" providerId="ADAL" clId="{C5252E01-FD74-472C-94BD-450ADEEF4E35}" dt="2023-11-29T16:11:32.122" v="168" actId="478"/>
          <ac:picMkLst>
            <pc:docMk/>
            <pc:sldMk cId="3242336977" sldId="673"/>
            <ac:picMk id="43" creationId="{5DBD4496-BA7B-4AF8-A967-071FE92E77BB}"/>
          </ac:picMkLst>
        </pc:picChg>
      </pc:sldChg>
      <pc:sldChg chg="addSp delSp modSp mod">
        <pc:chgData name="Kaitlin Tyler" userId="971d5887-dada-4101-bef7-69a3ed4a7a52" providerId="ADAL" clId="{C5252E01-FD74-472C-94BD-450ADEEF4E35}" dt="2023-11-29T16:12:40.706" v="191" actId="14100"/>
        <pc:sldMkLst>
          <pc:docMk/>
          <pc:sldMk cId="1573513695" sldId="674"/>
        </pc:sldMkLst>
        <pc:spChg chg="mod">
          <ac:chgData name="Kaitlin Tyler" userId="971d5887-dada-4101-bef7-69a3ed4a7a52" providerId="ADAL" clId="{C5252E01-FD74-472C-94BD-450ADEEF4E35}" dt="2023-11-29T16:12:40.706" v="191" actId="14100"/>
          <ac:spMkLst>
            <pc:docMk/>
            <pc:sldMk cId="1573513695" sldId="674"/>
            <ac:spMk id="10" creationId="{3807CAF2-86E2-48BC-9134-12E4A3FE7CC6}"/>
          </ac:spMkLst>
        </pc:spChg>
        <pc:picChg chg="add mod ord">
          <ac:chgData name="Kaitlin Tyler" userId="971d5887-dada-4101-bef7-69a3ed4a7a52" providerId="ADAL" clId="{C5252E01-FD74-472C-94BD-450ADEEF4E35}" dt="2023-11-29T16:12:35.464" v="189" actId="171"/>
          <ac:picMkLst>
            <pc:docMk/>
            <pc:sldMk cId="1573513695" sldId="674"/>
            <ac:picMk id="5" creationId="{FD5E7114-5C3D-BA0E-B06D-89C3F1FC8463}"/>
          </ac:picMkLst>
        </pc:picChg>
        <pc:picChg chg="del">
          <ac:chgData name="Kaitlin Tyler" userId="971d5887-dada-4101-bef7-69a3ed4a7a52" providerId="ADAL" clId="{C5252E01-FD74-472C-94BD-450ADEEF4E35}" dt="2023-11-29T16:12:14.526" v="172" actId="478"/>
          <ac:picMkLst>
            <pc:docMk/>
            <pc:sldMk cId="1573513695" sldId="674"/>
            <ac:picMk id="7" creationId="{4BFF6F40-0149-BB32-0046-103BC61F3623}"/>
          </ac:picMkLst>
        </pc:picChg>
      </pc:sldChg>
      <pc:sldMasterChg chg="modSp mod modSldLayout">
        <pc:chgData name="Kaitlin Tyler" userId="971d5887-dada-4101-bef7-69a3ed4a7a52" providerId="ADAL" clId="{C5252E01-FD74-472C-94BD-450ADEEF4E35}" dt="2023-11-06T19:29:46.188" v="4" actId="313"/>
        <pc:sldMasterMkLst>
          <pc:docMk/>
          <pc:sldMasterMk cId="1291537134" sldId="2147483660"/>
        </pc:sldMasterMkLst>
        <pc:spChg chg="mod">
          <ac:chgData name="Kaitlin Tyler" userId="971d5887-dada-4101-bef7-69a3ed4a7a52" providerId="ADAL" clId="{C5252E01-FD74-472C-94BD-450ADEEF4E35}" dt="2023-11-06T19:29:43.471" v="1" actId="313"/>
          <ac:spMkLst>
            <pc:docMk/>
            <pc:sldMasterMk cId="1291537134" sldId="2147483660"/>
            <ac:spMk id="3" creationId="{7C66E622-A13F-4675-A281-8D8CC6175629}"/>
          </ac:spMkLst>
        </pc:spChg>
        <pc:sldLayoutChg chg="modSp mod">
          <pc:chgData name="Kaitlin Tyler" userId="971d5887-dada-4101-bef7-69a3ed4a7a52" providerId="ADAL" clId="{C5252E01-FD74-472C-94BD-450ADEEF4E35}" dt="2023-11-06T19:29:45.085" v="3" actId="313"/>
          <pc:sldLayoutMkLst>
            <pc:docMk/>
            <pc:sldMasterMk cId="1291537134" sldId="2147483660"/>
            <pc:sldLayoutMk cId="292240569" sldId="2147483662"/>
          </pc:sldLayoutMkLst>
          <pc:spChg chg="mod">
            <ac:chgData name="Kaitlin Tyler" userId="971d5887-dada-4101-bef7-69a3ed4a7a52" providerId="ADAL" clId="{C5252E01-FD74-472C-94BD-450ADEEF4E35}" dt="2023-11-06T19:29:45.085" v="3" actId="313"/>
            <ac:spMkLst>
              <pc:docMk/>
              <pc:sldMasterMk cId="1291537134" sldId="2147483660"/>
              <pc:sldLayoutMk cId="292240569" sldId="2147483662"/>
              <ac:spMk id="2" creationId="{422095B5-9C03-0B22-F860-5984530B3F05}"/>
            </ac:spMkLst>
          </pc:spChg>
          <pc:spChg chg="mod">
            <ac:chgData name="Kaitlin Tyler" userId="971d5887-dada-4101-bef7-69a3ed4a7a52" providerId="ADAL" clId="{C5252E01-FD74-472C-94BD-450ADEEF4E35}" dt="2023-11-06T19:29:44.055" v="2" actId="313"/>
            <ac:spMkLst>
              <pc:docMk/>
              <pc:sldMasterMk cId="1291537134" sldId="2147483660"/>
              <pc:sldLayoutMk cId="292240569" sldId="2147483662"/>
              <ac:spMk id="7" creationId="{86191E51-6FFC-4231-97E9-4C436119983B}"/>
            </ac:spMkLst>
          </pc:spChg>
        </pc:sldLayoutChg>
        <pc:sldLayoutChg chg="modSp mod">
          <pc:chgData name="Kaitlin Tyler" userId="971d5887-dada-4101-bef7-69a3ed4a7a52" providerId="ADAL" clId="{C5252E01-FD74-472C-94BD-450ADEEF4E35}" dt="2023-11-06T19:29:46.188" v="4" actId="313"/>
          <pc:sldLayoutMkLst>
            <pc:docMk/>
            <pc:sldMasterMk cId="1291537134" sldId="2147483660"/>
            <pc:sldLayoutMk cId="2844354149" sldId="2147483736"/>
          </pc:sldLayoutMkLst>
          <pc:spChg chg="mod">
            <ac:chgData name="Kaitlin Tyler" userId="971d5887-dada-4101-bef7-69a3ed4a7a52" providerId="ADAL" clId="{C5252E01-FD74-472C-94BD-450ADEEF4E35}" dt="2023-11-06T19:29:46.188" v="4" actId="313"/>
            <ac:spMkLst>
              <pc:docMk/>
              <pc:sldMasterMk cId="1291537134" sldId="2147483660"/>
              <pc:sldLayoutMk cId="2844354149" sldId="2147483736"/>
              <ac:spMk id="5" creationId="{56B77A6E-79E2-41E0-BCE6-C37311DE8599}"/>
            </ac:spMkLst>
          </pc:spChg>
        </pc:sldLayoutChg>
      </pc:sldMasterChg>
    </pc:docChg>
  </pc:docChgLst>
  <pc:docChgLst>
    <pc:chgData name="Kaitlin Tyler" userId="971d5887-dada-4101-bef7-69a3ed4a7a52" providerId="ADAL" clId="{536133B9-0D74-4BB3-9C67-6E9B67D5D3D1}"/>
    <pc:docChg chg="addSld delSld modSld">
      <pc:chgData name="Kaitlin Tyler" userId="971d5887-dada-4101-bef7-69a3ed4a7a52" providerId="ADAL" clId="{536133B9-0D74-4BB3-9C67-6E9B67D5D3D1}" dt="2024-01-09T20:55:22.248" v="1" actId="47"/>
      <pc:docMkLst>
        <pc:docMk/>
      </pc:docMkLst>
      <pc:sldChg chg="del">
        <pc:chgData name="Kaitlin Tyler" userId="971d5887-dada-4101-bef7-69a3ed4a7a52" providerId="ADAL" clId="{536133B9-0D74-4BB3-9C67-6E9B67D5D3D1}" dt="2024-01-09T20:55:22.248" v="1" actId="47"/>
        <pc:sldMkLst>
          <pc:docMk/>
          <pc:sldMk cId="2830721450" sldId="285"/>
        </pc:sldMkLst>
      </pc:sldChg>
      <pc:sldChg chg="add">
        <pc:chgData name="Kaitlin Tyler" userId="971d5887-dada-4101-bef7-69a3ed4a7a52" providerId="ADAL" clId="{536133B9-0D74-4BB3-9C67-6E9B67D5D3D1}" dt="2024-01-09T20:55:21.157" v="0"/>
        <pc:sldMkLst>
          <pc:docMk/>
          <pc:sldMk cId="1481680175" sldId="67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1/9/2024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GB" sz="1200" b="1" i="1" dirty="0"/>
              <a:t>The PowerPoint Lecture Units For 2024</a:t>
            </a:r>
          </a:p>
          <a:p>
            <a:endParaRPr lang="en-GB" sz="1200" dirty="0"/>
          </a:p>
          <a:p>
            <a:r>
              <a:rPr lang="en-GB" sz="1200" dirty="0"/>
              <a:t>The Lecture Units developed for teaching in connection with Granta EduPack are listed at the end of this presentation.</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30150684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9005888" y="255588"/>
            <a:ext cx="2260600" cy="1273175"/>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0"/>
              </a:spcBef>
              <a:spcAft>
                <a:spcPts val="591"/>
              </a:spcAft>
            </a:pPr>
            <a:r>
              <a:rPr lang="en-GB" sz="900" b="1" i="1" dirty="0"/>
              <a:t>Elements data table</a:t>
            </a:r>
          </a:p>
          <a:p>
            <a:pPr algn="just">
              <a:lnSpc>
                <a:spcPct val="90000"/>
              </a:lnSpc>
              <a:spcBef>
                <a:spcPts val="0"/>
              </a:spcBef>
              <a:spcAft>
                <a:spcPts val="591"/>
              </a:spcAft>
            </a:pPr>
            <a:endParaRPr lang="en-GB" sz="900" b="1" i="1" dirty="0"/>
          </a:p>
          <a:p>
            <a:pPr algn="just">
              <a:lnSpc>
                <a:spcPct val="90000"/>
              </a:lnSpc>
              <a:spcBef>
                <a:spcPts val="0"/>
              </a:spcBef>
              <a:spcAft>
                <a:spcPts val="591"/>
              </a:spcAft>
            </a:pPr>
            <a:r>
              <a:rPr lang="en-GB" sz="900" b="0" i="0" dirty="0"/>
              <a:t>Selecting the elements data-table gives access to data for all the elements in the periodic table. This has been included in Granta EduPack so you may recognize it. Clicking on an element in the periodic table will open each data sheet.</a:t>
            </a:r>
          </a:p>
          <a:p>
            <a:pPr algn="just">
              <a:lnSpc>
                <a:spcPct val="90000"/>
              </a:lnSpc>
              <a:spcBef>
                <a:spcPts val="0"/>
              </a:spcBef>
              <a:spcAft>
                <a:spcPts val="591"/>
              </a:spcAft>
            </a:pPr>
            <a:endParaRPr lang="en-GB" sz="900" b="0" i="0" dirty="0"/>
          </a:p>
          <a:p>
            <a:pPr algn="just">
              <a:lnSpc>
                <a:spcPct val="90000"/>
              </a:lnSpc>
              <a:spcBef>
                <a:spcPts val="0"/>
              </a:spcBef>
              <a:spcAft>
                <a:spcPts val="591"/>
              </a:spcAft>
            </a:pPr>
            <a:r>
              <a:rPr lang="en-GB" sz="900" b="0" i="0" dirty="0"/>
              <a:t>Each record has data about, both electronic and crystal structure. Students can explore how structure and properties are linked.</a:t>
            </a:r>
          </a:p>
        </p:txBody>
      </p:sp>
    </p:spTree>
    <p:extLst>
      <p:ext uri="{BB962C8B-B14F-4D97-AF65-F5344CB8AC3E}">
        <p14:creationId xmlns:p14="http://schemas.microsoft.com/office/powerpoint/2010/main" val="21623109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9005888" y="255588"/>
            <a:ext cx="2260600" cy="1273175"/>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0"/>
              </a:spcBef>
              <a:spcAft>
                <a:spcPts val="591"/>
              </a:spcAft>
            </a:pPr>
            <a:r>
              <a:rPr lang="en-GB" sz="900" b="1" i="1" dirty="0"/>
              <a:t>Example plots</a:t>
            </a:r>
          </a:p>
          <a:p>
            <a:pPr algn="just">
              <a:lnSpc>
                <a:spcPct val="90000"/>
              </a:lnSpc>
              <a:spcBef>
                <a:spcPts val="0"/>
              </a:spcBef>
              <a:spcAft>
                <a:spcPts val="591"/>
              </a:spcAft>
            </a:pPr>
            <a:endParaRPr lang="en-GB" sz="900" dirty="0"/>
          </a:p>
          <a:p>
            <a:pPr algn="just">
              <a:lnSpc>
                <a:spcPct val="90000"/>
              </a:lnSpc>
              <a:spcBef>
                <a:spcPts val="0"/>
              </a:spcBef>
              <a:spcAft>
                <a:spcPts val="591"/>
              </a:spcAft>
            </a:pPr>
            <a:r>
              <a:rPr lang="en-GB" sz="900" dirty="0"/>
              <a:t>Here are some diagrams that students can make with Granta EduPack, which show periodic patterns across the table. Both geometric properties and mechanical properties.</a:t>
            </a:r>
          </a:p>
        </p:txBody>
      </p:sp>
    </p:spTree>
    <p:extLst>
      <p:ext uri="{BB962C8B-B14F-4D97-AF65-F5344CB8AC3E}">
        <p14:creationId xmlns:p14="http://schemas.microsoft.com/office/powerpoint/2010/main" val="6244201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9005888" y="255588"/>
            <a:ext cx="2260600" cy="1273175"/>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0"/>
              </a:spcBef>
              <a:spcAft>
                <a:spcPts val="591"/>
              </a:spcAft>
            </a:pPr>
            <a:r>
              <a:rPr lang="en-GB" sz="900" b="1" i="1" dirty="0"/>
              <a:t>More example plots</a:t>
            </a:r>
          </a:p>
          <a:p>
            <a:pPr algn="just">
              <a:lnSpc>
                <a:spcPct val="90000"/>
              </a:lnSpc>
              <a:spcBef>
                <a:spcPts val="0"/>
              </a:spcBef>
              <a:spcAft>
                <a:spcPts val="591"/>
              </a:spcAft>
            </a:pPr>
            <a:endParaRPr lang="en-GB" sz="900" dirty="0"/>
          </a:p>
          <a:p>
            <a:pPr algn="just">
              <a:lnSpc>
                <a:spcPct val="90000"/>
              </a:lnSpc>
              <a:spcBef>
                <a:spcPts val="0"/>
              </a:spcBef>
              <a:spcAft>
                <a:spcPts val="591"/>
              </a:spcAft>
            </a:pPr>
            <a:r>
              <a:rPr lang="en-GB" sz="900" dirty="0"/>
              <a:t>The electronegativity of the elements is plotted against atomic number on this graph. This allows students to dig deeper into alloy-theory. Fluorine holds its electrons very tightly. The ones at the bottom with a low electronegativity are metals and the ones at the top are covalent or semiconducting. </a:t>
            </a:r>
          </a:p>
          <a:p>
            <a:pPr algn="just">
              <a:lnSpc>
                <a:spcPct val="90000"/>
              </a:lnSpc>
              <a:spcBef>
                <a:spcPts val="0"/>
              </a:spcBef>
              <a:spcAft>
                <a:spcPts val="591"/>
              </a:spcAft>
            </a:pPr>
            <a:endParaRPr lang="en-GB" sz="900" dirty="0"/>
          </a:p>
          <a:p>
            <a:pPr algn="just">
              <a:lnSpc>
                <a:spcPct val="90000"/>
              </a:lnSpc>
              <a:spcBef>
                <a:spcPts val="0"/>
              </a:spcBef>
              <a:spcAft>
                <a:spcPts val="591"/>
              </a:spcAft>
            </a:pPr>
            <a:r>
              <a:rPr lang="en-GB" sz="900" dirty="0"/>
              <a:t>If the difference in electronegativity is greater than 1.7 it will generally be ionic bonding. A difference in electronegativity less than 1.7 corresponds to covalent bonding. </a:t>
            </a:r>
          </a:p>
          <a:p>
            <a:pPr algn="just">
              <a:lnSpc>
                <a:spcPct val="90000"/>
              </a:lnSpc>
              <a:spcBef>
                <a:spcPts val="0"/>
              </a:spcBef>
              <a:spcAft>
                <a:spcPts val="591"/>
              </a:spcAft>
            </a:pPr>
            <a:endParaRPr lang="en-GB" sz="900" dirty="0"/>
          </a:p>
          <a:p>
            <a:pPr algn="just">
              <a:lnSpc>
                <a:spcPct val="90000"/>
              </a:lnSpc>
              <a:spcBef>
                <a:spcPts val="0"/>
              </a:spcBef>
              <a:spcAft>
                <a:spcPts val="591"/>
              </a:spcAft>
            </a:pPr>
            <a:r>
              <a:rPr lang="en-GB" sz="900" dirty="0"/>
              <a:t>Students can also explore the Hume-Rothery rules. It is possible to then apply the Hume-Rothery rules to predict whether two different elements would form a solid solution, for example a Cu-Ni system. See White paper or The Elements lecture Unit for more information. </a:t>
            </a:r>
          </a:p>
        </p:txBody>
      </p:sp>
    </p:spTree>
    <p:extLst>
      <p:ext uri="{BB962C8B-B14F-4D97-AF65-F5344CB8AC3E}">
        <p14:creationId xmlns:p14="http://schemas.microsoft.com/office/powerpoint/2010/main" val="15262661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9005888" y="255588"/>
            <a:ext cx="2260600" cy="1273175"/>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0"/>
              </a:spcBef>
              <a:spcAft>
                <a:spcPts val="591"/>
              </a:spcAft>
            </a:pPr>
            <a:r>
              <a:rPr lang="en-GB" sz="900" b="1" i="1" dirty="0"/>
              <a:t>The materials data table</a:t>
            </a:r>
          </a:p>
          <a:p>
            <a:pPr algn="just">
              <a:lnSpc>
                <a:spcPct val="90000"/>
              </a:lnSpc>
              <a:spcBef>
                <a:spcPts val="0"/>
              </a:spcBef>
              <a:spcAft>
                <a:spcPts val="591"/>
              </a:spcAft>
            </a:pPr>
            <a:endParaRPr lang="en-GB" sz="900" dirty="0"/>
          </a:p>
          <a:p>
            <a:pPr algn="just">
              <a:lnSpc>
                <a:spcPct val="90000"/>
              </a:lnSpc>
              <a:spcBef>
                <a:spcPts val="0"/>
              </a:spcBef>
              <a:spcAft>
                <a:spcPts val="591"/>
              </a:spcAft>
            </a:pPr>
            <a:r>
              <a:rPr lang="en-GB" sz="900" dirty="0"/>
              <a:t>The materials data table has properties for engineering materials. A typical record is displayed on the slide. The records are linked to the relevant elements contained in the material. </a:t>
            </a:r>
          </a:p>
        </p:txBody>
      </p:sp>
    </p:spTree>
    <p:extLst>
      <p:ext uri="{BB962C8B-B14F-4D97-AF65-F5344CB8AC3E}">
        <p14:creationId xmlns:p14="http://schemas.microsoft.com/office/powerpoint/2010/main" val="34601520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9005888" y="255588"/>
            <a:ext cx="2260600" cy="1273175"/>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0"/>
              </a:spcBef>
              <a:spcAft>
                <a:spcPts val="591"/>
              </a:spcAft>
            </a:pPr>
            <a:r>
              <a:rPr lang="en-GB" sz="900" b="1" i="1" dirty="0"/>
              <a:t>Material Records</a:t>
            </a:r>
          </a:p>
          <a:p>
            <a:pPr algn="just">
              <a:lnSpc>
                <a:spcPct val="90000"/>
              </a:lnSpc>
              <a:spcBef>
                <a:spcPts val="0"/>
              </a:spcBef>
              <a:spcAft>
                <a:spcPts val="591"/>
              </a:spcAft>
            </a:pPr>
            <a:endParaRPr lang="en-GB" sz="900" dirty="0"/>
          </a:p>
          <a:p>
            <a:pPr algn="just">
              <a:lnSpc>
                <a:spcPct val="90000"/>
              </a:lnSpc>
              <a:spcBef>
                <a:spcPts val="0"/>
              </a:spcBef>
              <a:spcAft>
                <a:spcPts val="591"/>
              </a:spcAft>
            </a:pPr>
            <a:r>
              <a:rPr lang="en-GB" sz="900" dirty="0"/>
              <a:t>The Level 2 database has been expanded considerably for MS&amp;E. Not just engineering materials, but biological materials too, as well as functional materials. They all have the same format with a picture, description and property data.</a:t>
            </a:r>
          </a:p>
          <a:p>
            <a:pPr algn="just">
              <a:lnSpc>
                <a:spcPct val="90000"/>
              </a:lnSpc>
              <a:spcBef>
                <a:spcPts val="0"/>
              </a:spcBef>
              <a:spcAft>
                <a:spcPts val="591"/>
              </a:spcAft>
            </a:pPr>
            <a:endParaRPr lang="en-GB" sz="900" dirty="0"/>
          </a:p>
        </p:txBody>
      </p:sp>
    </p:spTree>
    <p:extLst>
      <p:ext uri="{BB962C8B-B14F-4D97-AF65-F5344CB8AC3E}">
        <p14:creationId xmlns:p14="http://schemas.microsoft.com/office/powerpoint/2010/main" val="12286250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5545138" y="384175"/>
            <a:ext cx="3408362" cy="1917700"/>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0"/>
              </a:spcBef>
              <a:spcAft>
                <a:spcPts val="591"/>
              </a:spcAft>
            </a:pPr>
            <a:r>
              <a:rPr lang="en-GB" sz="900" b="1" i="1" dirty="0"/>
              <a:t>Bubble charts</a:t>
            </a:r>
          </a:p>
          <a:p>
            <a:pPr algn="just">
              <a:lnSpc>
                <a:spcPct val="90000"/>
              </a:lnSpc>
              <a:spcBef>
                <a:spcPts val="0"/>
              </a:spcBef>
              <a:spcAft>
                <a:spcPts val="591"/>
              </a:spcAft>
            </a:pPr>
            <a:endParaRPr lang="en-GB" sz="900" dirty="0"/>
          </a:p>
          <a:p>
            <a:pPr algn="just">
              <a:lnSpc>
                <a:spcPct val="90000"/>
              </a:lnSpc>
              <a:spcBef>
                <a:spcPts val="0"/>
              </a:spcBef>
              <a:spcAft>
                <a:spcPts val="591"/>
              </a:spcAft>
            </a:pPr>
            <a:r>
              <a:rPr lang="en-GB" sz="900" dirty="0"/>
              <a:t>Using Granta EduPack, you can plot the materials on a chart to show their properties. The chart is interactive and clicking on a material bubble gives you the record and image.</a:t>
            </a:r>
            <a:endParaRPr lang="en-GB" sz="900" b="1" i="1" dirty="0"/>
          </a:p>
          <a:p>
            <a:pPr algn="just">
              <a:lnSpc>
                <a:spcPct val="90000"/>
              </a:lnSpc>
              <a:spcBef>
                <a:spcPts val="0"/>
              </a:spcBef>
              <a:spcAft>
                <a:spcPts val="591"/>
              </a:spcAft>
            </a:pPr>
            <a:endParaRPr lang="en-GB" sz="900" dirty="0"/>
          </a:p>
          <a:p>
            <a:r>
              <a:rPr lang="en-GB" sz="900" dirty="0"/>
              <a:t>Biomaterials cover almost the same area as the engineering materials when plotted even though their composition is completely different.</a:t>
            </a:r>
          </a:p>
          <a:p>
            <a:pPr algn="just">
              <a:lnSpc>
                <a:spcPct val="90000"/>
              </a:lnSpc>
              <a:spcBef>
                <a:spcPts val="0"/>
              </a:spcBef>
              <a:spcAft>
                <a:spcPts val="613"/>
              </a:spcAft>
            </a:pPr>
            <a:endParaRPr lang="en-GB" sz="900" dirty="0"/>
          </a:p>
          <a:p>
            <a:pPr algn="just">
              <a:lnSpc>
                <a:spcPct val="90000"/>
              </a:lnSpc>
              <a:spcBef>
                <a:spcPts val="0"/>
              </a:spcBef>
              <a:spcAft>
                <a:spcPts val="613"/>
              </a:spcAft>
            </a:pPr>
            <a:endParaRPr lang="en-GB" sz="900" dirty="0"/>
          </a:p>
        </p:txBody>
      </p:sp>
    </p:spTree>
    <p:extLst>
      <p:ext uri="{BB962C8B-B14F-4D97-AF65-F5344CB8AC3E}">
        <p14:creationId xmlns:p14="http://schemas.microsoft.com/office/powerpoint/2010/main" val="24630162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9005888" y="255588"/>
            <a:ext cx="2260600" cy="1273175"/>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0"/>
              </a:spcBef>
              <a:spcAft>
                <a:spcPts val="591"/>
              </a:spcAft>
            </a:pPr>
            <a:r>
              <a:rPr lang="en-GB" sz="900" b="1" i="1" dirty="0"/>
              <a:t>Functional materials</a:t>
            </a:r>
          </a:p>
          <a:p>
            <a:pPr algn="just">
              <a:lnSpc>
                <a:spcPct val="90000"/>
              </a:lnSpc>
              <a:spcBef>
                <a:spcPts val="0"/>
              </a:spcBef>
              <a:spcAft>
                <a:spcPts val="591"/>
              </a:spcAft>
            </a:pPr>
            <a:endParaRPr lang="en-GB" sz="900" dirty="0"/>
          </a:p>
          <a:p>
            <a:pPr algn="just">
              <a:lnSpc>
                <a:spcPct val="90000"/>
              </a:lnSpc>
              <a:spcBef>
                <a:spcPts val="0"/>
              </a:spcBef>
              <a:spcAft>
                <a:spcPts val="591"/>
              </a:spcAft>
            </a:pPr>
            <a:r>
              <a:rPr lang="en-GB" sz="900" dirty="0"/>
              <a:t>Two graphs here with remanent induction vs. coercive field, and thermal vs. electrical conductivity on their axes. Clicking on the bubble brings up records for each one.</a:t>
            </a:r>
          </a:p>
        </p:txBody>
      </p:sp>
    </p:spTree>
    <p:extLst>
      <p:ext uri="{BB962C8B-B14F-4D97-AF65-F5344CB8AC3E}">
        <p14:creationId xmlns:p14="http://schemas.microsoft.com/office/powerpoint/2010/main" val="13475469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9005888" y="255588"/>
            <a:ext cx="2260600" cy="1273175"/>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0"/>
              </a:spcBef>
              <a:spcAft>
                <a:spcPts val="591"/>
              </a:spcAft>
            </a:pPr>
            <a:r>
              <a:rPr lang="en-GB" sz="900" b="1" i="1" dirty="0"/>
              <a:t>Processes data table</a:t>
            </a:r>
          </a:p>
          <a:p>
            <a:pPr algn="just">
              <a:lnSpc>
                <a:spcPct val="90000"/>
              </a:lnSpc>
              <a:spcBef>
                <a:spcPts val="0"/>
              </a:spcBef>
              <a:spcAft>
                <a:spcPts val="591"/>
              </a:spcAft>
            </a:pPr>
            <a:endParaRPr lang="en-GB" sz="900" dirty="0"/>
          </a:p>
          <a:p>
            <a:pPr algn="just">
              <a:lnSpc>
                <a:spcPct val="90000"/>
              </a:lnSpc>
              <a:spcBef>
                <a:spcPts val="0"/>
              </a:spcBef>
              <a:spcAft>
                <a:spcPts val="591"/>
              </a:spcAft>
            </a:pPr>
            <a:r>
              <a:rPr lang="en-GB" sz="900" dirty="0"/>
              <a:t>The process records are linked to the materials that can be processed in that way, as before. There are three heat treatment processes in the ProcessUniverse (Carburizing and carbonitriding, Induction and flame hardening, Laser surface hardening and melting, and Nitriding)</a:t>
            </a:r>
          </a:p>
        </p:txBody>
      </p:sp>
    </p:spTree>
    <p:extLst>
      <p:ext uri="{BB962C8B-B14F-4D97-AF65-F5344CB8AC3E}">
        <p14:creationId xmlns:p14="http://schemas.microsoft.com/office/powerpoint/2010/main" val="8394116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9005888" y="255588"/>
            <a:ext cx="2260600" cy="1273175"/>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0"/>
              </a:spcBef>
              <a:spcAft>
                <a:spcPts val="591"/>
              </a:spcAft>
            </a:pPr>
            <a:r>
              <a:rPr lang="en-GB" sz="900" b="1" i="1" dirty="0"/>
              <a:t>Phase diagrams</a:t>
            </a:r>
          </a:p>
          <a:p>
            <a:pPr algn="just">
              <a:lnSpc>
                <a:spcPct val="90000"/>
              </a:lnSpc>
              <a:spcBef>
                <a:spcPts val="0"/>
              </a:spcBef>
              <a:spcAft>
                <a:spcPts val="591"/>
              </a:spcAft>
            </a:pPr>
            <a:r>
              <a:rPr lang="en-GB" sz="900" dirty="0"/>
              <a:t>Phase diagrams tell you important things about the microstructure, for example when cooling slowly from the liquid phase into the solid phase, and the influence of composition. </a:t>
            </a:r>
          </a:p>
          <a:p>
            <a:pPr algn="just">
              <a:lnSpc>
                <a:spcPct val="90000"/>
              </a:lnSpc>
              <a:spcBef>
                <a:spcPts val="0"/>
              </a:spcBef>
              <a:spcAft>
                <a:spcPts val="591"/>
              </a:spcAft>
            </a:pPr>
            <a:endParaRPr lang="en-GB" sz="900" dirty="0"/>
          </a:p>
          <a:p>
            <a:pPr algn="just">
              <a:lnSpc>
                <a:spcPct val="90000"/>
              </a:lnSpc>
              <a:spcBef>
                <a:spcPts val="0"/>
              </a:spcBef>
              <a:spcAft>
                <a:spcPts val="591"/>
              </a:spcAft>
            </a:pPr>
            <a:r>
              <a:rPr lang="en-GB" sz="900" dirty="0"/>
              <a:t>Linked to the elements, and materials in the data table, e.g. 7030 brass, means students can go from materials to phase diagrams to the elements themselves, etc. </a:t>
            </a:r>
          </a:p>
          <a:p>
            <a:pPr algn="just">
              <a:lnSpc>
                <a:spcPct val="90000"/>
              </a:lnSpc>
              <a:spcBef>
                <a:spcPts val="0"/>
              </a:spcBef>
              <a:spcAft>
                <a:spcPts val="591"/>
              </a:spcAft>
            </a:pPr>
            <a:endParaRPr lang="en-GB" sz="900" dirty="0"/>
          </a:p>
          <a:p>
            <a:pPr marL="0" marR="0" lvl="0" indent="0" algn="just" defTabSz="914400" rtl="0" eaLnBrk="0" fontAlgn="base" latinLnBrk="0" hangingPunct="0">
              <a:lnSpc>
                <a:spcPct val="90000"/>
              </a:lnSpc>
              <a:spcBef>
                <a:spcPts val="0"/>
              </a:spcBef>
              <a:spcAft>
                <a:spcPts val="591"/>
              </a:spcAft>
              <a:buClrTx/>
              <a:buSzTx/>
              <a:buFontTx/>
              <a:buNone/>
              <a:tabLst/>
              <a:defRPr/>
            </a:pPr>
            <a:r>
              <a:rPr lang="en-GB" sz="900" dirty="0"/>
              <a:t>The phase diagram glossary, shown here, gives definitions of the phase diagrams. </a:t>
            </a:r>
          </a:p>
          <a:p>
            <a:pPr algn="just">
              <a:lnSpc>
                <a:spcPct val="90000"/>
              </a:lnSpc>
              <a:spcBef>
                <a:spcPts val="0"/>
              </a:spcBef>
              <a:spcAft>
                <a:spcPts val="591"/>
              </a:spcAft>
            </a:pPr>
            <a:endParaRPr lang="en-GB" sz="900" dirty="0"/>
          </a:p>
          <a:p>
            <a:pPr algn="just">
              <a:lnSpc>
                <a:spcPct val="90000"/>
              </a:lnSpc>
              <a:spcBef>
                <a:spcPts val="0"/>
              </a:spcBef>
              <a:spcAft>
                <a:spcPts val="591"/>
              </a:spcAft>
            </a:pPr>
            <a:r>
              <a:rPr lang="en-GB" sz="900" dirty="0"/>
              <a:t>Also included in this database is a tool to help with the Lever Rule, a tool to explore the microstructures of some important phases and another one to see how it changes upon solidification. </a:t>
            </a:r>
          </a:p>
          <a:p>
            <a:pPr algn="just">
              <a:lnSpc>
                <a:spcPct val="90000"/>
              </a:lnSpc>
              <a:spcBef>
                <a:spcPts val="0"/>
              </a:spcBef>
              <a:spcAft>
                <a:spcPts val="591"/>
              </a:spcAft>
            </a:pPr>
            <a:endParaRPr lang="en-GB" sz="900" dirty="0"/>
          </a:p>
          <a:p>
            <a:pPr algn="just">
              <a:lnSpc>
                <a:spcPct val="90000"/>
              </a:lnSpc>
              <a:spcBef>
                <a:spcPts val="0"/>
              </a:spcBef>
              <a:spcAft>
                <a:spcPts val="591"/>
              </a:spcAft>
            </a:pPr>
            <a:r>
              <a:rPr lang="en-GB" sz="900" dirty="0"/>
              <a:t>We have compiled some of the most common binary phase diagrams in a separate data-table and thee is also a teach yourself phase diagram PDF which can be downloaded to facilitate student self-study.</a:t>
            </a:r>
          </a:p>
        </p:txBody>
      </p:sp>
    </p:spTree>
    <p:extLst>
      <p:ext uri="{BB962C8B-B14F-4D97-AF65-F5344CB8AC3E}">
        <p14:creationId xmlns:p14="http://schemas.microsoft.com/office/powerpoint/2010/main" val="38738633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5545138" y="384175"/>
            <a:ext cx="3408362" cy="1917700"/>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0"/>
              </a:spcBef>
              <a:spcAft>
                <a:spcPts val="613"/>
              </a:spcAft>
            </a:pPr>
            <a:r>
              <a:rPr lang="en-GB" sz="900" b="1" i="1" dirty="0"/>
              <a:t>The Lever Rule </a:t>
            </a:r>
          </a:p>
          <a:p>
            <a:pPr algn="just">
              <a:lnSpc>
                <a:spcPct val="90000"/>
              </a:lnSpc>
              <a:spcBef>
                <a:spcPts val="0"/>
              </a:spcBef>
              <a:spcAft>
                <a:spcPts val="613"/>
              </a:spcAft>
            </a:pPr>
            <a:endParaRPr lang="en-GB" sz="900" dirty="0"/>
          </a:p>
          <a:p>
            <a:pPr marL="0" marR="0" lvl="0" indent="0" algn="just" defTabSz="914400" rtl="0" eaLnBrk="0" fontAlgn="base" latinLnBrk="0" hangingPunct="0">
              <a:lnSpc>
                <a:spcPct val="90000"/>
              </a:lnSpc>
              <a:spcBef>
                <a:spcPts val="0"/>
              </a:spcBef>
              <a:spcAft>
                <a:spcPts val="613"/>
              </a:spcAft>
              <a:buClrTx/>
              <a:buSzTx/>
              <a:buFontTx/>
              <a:buNone/>
              <a:tabLst/>
              <a:defRPr/>
            </a:pPr>
            <a:r>
              <a:rPr lang="en-GB" sz="900" dirty="0"/>
              <a:t>The Lever Rule is always difficult to teach, so we have made an interactive tool. The pull down bar can be pulled from liquid into the two-phase field and eventually into solid, and the thermometer scale on the left hand side indicates the cooling which is occurring. The composition and the corresponding weight fractions for the liquid phase and the solid phase are displayed in the boxes. These change corresponding to the position of the bar.</a:t>
            </a:r>
          </a:p>
          <a:p>
            <a:pPr marL="0" marR="0" lvl="0" indent="0" algn="just" defTabSz="914400" rtl="0" eaLnBrk="0" fontAlgn="base" latinLnBrk="0" hangingPunct="0">
              <a:lnSpc>
                <a:spcPct val="90000"/>
              </a:lnSpc>
              <a:spcBef>
                <a:spcPts val="0"/>
              </a:spcBef>
              <a:spcAft>
                <a:spcPts val="613"/>
              </a:spcAft>
              <a:buClrTx/>
              <a:buSzTx/>
              <a:buFontTx/>
              <a:buNone/>
              <a:tabLst/>
              <a:defRPr/>
            </a:pPr>
            <a:endParaRPr lang="en-GB" sz="900" dirty="0"/>
          </a:p>
          <a:p>
            <a:pPr marL="0" marR="0" lvl="0" indent="0" algn="just" defTabSz="914400" rtl="0" eaLnBrk="0" fontAlgn="base" latinLnBrk="0" hangingPunct="0">
              <a:lnSpc>
                <a:spcPct val="90000"/>
              </a:lnSpc>
              <a:spcBef>
                <a:spcPts val="0"/>
              </a:spcBef>
              <a:spcAft>
                <a:spcPts val="613"/>
              </a:spcAft>
              <a:buClrTx/>
              <a:buSzTx/>
              <a:buFontTx/>
              <a:buNone/>
              <a:tabLst/>
              <a:defRPr/>
            </a:pPr>
            <a:r>
              <a:rPr lang="en-GB" sz="900" dirty="0"/>
              <a:t>On the right there is a schematic of the phases present, as well as an explanation in words. </a:t>
            </a:r>
          </a:p>
        </p:txBody>
      </p:sp>
    </p:spTree>
    <p:extLst>
      <p:ext uri="{BB962C8B-B14F-4D97-AF65-F5344CB8AC3E}">
        <p14:creationId xmlns:p14="http://schemas.microsoft.com/office/powerpoint/2010/main" val="2624081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200" b="1" i="1" dirty="0">
                <a:solidFill>
                  <a:srgbClr val="CC0000"/>
                </a:solidFill>
              </a:rPr>
              <a:t>Learning Objectives</a:t>
            </a:r>
          </a:p>
          <a:p>
            <a:endParaRPr lang="en-US" sz="1200" dirty="0"/>
          </a:p>
          <a:p>
            <a:r>
              <a:rPr lang="en-US" sz="1200" dirty="0"/>
              <a:t>These Intended Learning Outcomes are based on a taxonomy of </a:t>
            </a:r>
            <a:r>
              <a:rPr lang="en-US" sz="1200" i="1" dirty="0"/>
              <a:t>knowledge and understanding</a:t>
            </a:r>
            <a:r>
              <a:rPr lang="en-US" sz="1200" dirty="0"/>
              <a:t> as the basis, </a:t>
            </a:r>
            <a:r>
              <a:rPr lang="en-US" sz="1200" i="1" dirty="0"/>
              <a:t>skills and abilities</a:t>
            </a:r>
            <a:r>
              <a:rPr lang="en-US" sz="1200" dirty="0"/>
              <a:t> as necessary for the practical use of knowledge and understanding, followed by acquired </a:t>
            </a:r>
            <a:r>
              <a:rPr lang="en-US" sz="1200" i="1" dirty="0"/>
              <a:t>values and attitudes</a:t>
            </a:r>
            <a:r>
              <a:rPr lang="en-US" sz="1200" dirty="0"/>
              <a:t> enabling assessments and responsible use of these abilities.</a:t>
            </a:r>
          </a:p>
          <a:p>
            <a:endParaRPr lang="en-US" sz="1200" dirty="0"/>
          </a:p>
          <a:p>
            <a:r>
              <a:rPr lang="en-US" sz="1200" dirty="0"/>
              <a:t>Combined with a suitable assessment, they should be helpful in the context of accreditations or for the CDIO Syllabus.</a:t>
            </a:r>
          </a:p>
          <a:p>
            <a:endParaRPr lang="en-US" sz="1200" dirty="0"/>
          </a:p>
          <a:p>
            <a:r>
              <a:rPr lang="en-US" sz="1200" dirty="0"/>
              <a:t>The Texts listed are from books authored or co-authored by Mike Ashby but other texts are also referred to in the Science Notes.</a:t>
            </a:r>
            <a:endParaRPr lang="en-GB" sz="1200"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dirty="0"/>
          </a:p>
        </p:txBody>
      </p:sp>
    </p:spTree>
    <p:extLst>
      <p:ext uri="{BB962C8B-B14F-4D97-AF65-F5344CB8AC3E}">
        <p14:creationId xmlns:p14="http://schemas.microsoft.com/office/powerpoint/2010/main" val="4440505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5545138" y="384175"/>
            <a:ext cx="3408362" cy="1917700"/>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0"/>
              </a:spcBef>
              <a:spcAft>
                <a:spcPts val="613"/>
              </a:spcAft>
            </a:pPr>
            <a:r>
              <a:rPr lang="en-GB" sz="900" b="1" i="1" dirty="0"/>
              <a:t>Phases</a:t>
            </a:r>
          </a:p>
          <a:p>
            <a:pPr algn="just">
              <a:lnSpc>
                <a:spcPct val="90000"/>
              </a:lnSpc>
              <a:spcBef>
                <a:spcPts val="0"/>
              </a:spcBef>
              <a:spcAft>
                <a:spcPts val="613"/>
              </a:spcAft>
            </a:pPr>
            <a:endParaRPr lang="en-GB" sz="900" dirty="0"/>
          </a:p>
          <a:p>
            <a:pPr algn="just">
              <a:lnSpc>
                <a:spcPct val="90000"/>
              </a:lnSpc>
              <a:spcBef>
                <a:spcPts val="0"/>
              </a:spcBef>
              <a:spcAft>
                <a:spcPts val="613"/>
              </a:spcAft>
            </a:pPr>
            <a:r>
              <a:rPr lang="en-GB" sz="900" dirty="0"/>
              <a:t>The Phase Structure is interesting. Are they two-phase fields or single phase fields? Here is the Pb-Sn Phase diagram. Hovering over each field will present the corresponding fields with a schematic structure. In the middle we have eutectic, and we see the lamellar structure when we hover over this phase. There are 3 diagrams to explore, corresponding to Cu-Ni, Pb-Sn, and Fe-C.</a:t>
            </a:r>
          </a:p>
        </p:txBody>
      </p:sp>
    </p:spTree>
    <p:extLst>
      <p:ext uri="{BB962C8B-B14F-4D97-AF65-F5344CB8AC3E}">
        <p14:creationId xmlns:p14="http://schemas.microsoft.com/office/powerpoint/2010/main" val="7042339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5545138" y="384175"/>
            <a:ext cx="3408362" cy="1917700"/>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0"/>
              </a:spcBef>
              <a:spcAft>
                <a:spcPts val="613"/>
              </a:spcAft>
            </a:pPr>
            <a:r>
              <a:rPr lang="en-GB" sz="900" b="1" i="1" dirty="0"/>
              <a:t>Cooling Paths</a:t>
            </a:r>
          </a:p>
          <a:p>
            <a:pPr algn="ctr">
              <a:lnSpc>
                <a:spcPct val="90000"/>
              </a:lnSpc>
              <a:spcBef>
                <a:spcPts val="0"/>
              </a:spcBef>
              <a:spcAft>
                <a:spcPts val="613"/>
              </a:spcAft>
            </a:pPr>
            <a:endParaRPr lang="en-GB" sz="900" dirty="0"/>
          </a:p>
          <a:p>
            <a:pPr algn="just">
              <a:lnSpc>
                <a:spcPct val="90000"/>
              </a:lnSpc>
              <a:spcBef>
                <a:spcPts val="0"/>
              </a:spcBef>
              <a:spcAft>
                <a:spcPts val="613"/>
              </a:spcAft>
            </a:pPr>
            <a:r>
              <a:rPr lang="en-GB" sz="900" dirty="0"/>
              <a:t>Cooling Paths for key compositions are also illustrated in the software. Suppose we take path 1 on the Pb-Sn diagram, we start in the liquid phase at the top and drift down to the solid phase near room temperature. Once it reaches the eutectic point, the eutectic grows and grows and eventually impinges and becomes only eutectic.</a:t>
            </a:r>
          </a:p>
          <a:p>
            <a:pPr algn="just">
              <a:lnSpc>
                <a:spcPct val="90000"/>
              </a:lnSpc>
              <a:spcBef>
                <a:spcPts val="0"/>
              </a:spcBef>
              <a:spcAft>
                <a:spcPts val="613"/>
              </a:spcAft>
            </a:pPr>
            <a:endParaRPr lang="en-GB" sz="900" dirty="0"/>
          </a:p>
          <a:p>
            <a:pPr algn="just">
              <a:lnSpc>
                <a:spcPct val="90000"/>
              </a:lnSpc>
              <a:spcBef>
                <a:spcPts val="0"/>
              </a:spcBef>
              <a:spcAft>
                <a:spcPts val="613"/>
              </a:spcAft>
            </a:pPr>
            <a:r>
              <a:rPr lang="en-GB" sz="900" dirty="0"/>
              <a:t>On Path 2, as you cross into the two phase field, the solid increases steadily and eventually, near room temperature, the remaining space fills with eutectic. Feel free to explore the other paths yourself. </a:t>
            </a:r>
          </a:p>
          <a:p>
            <a:pPr algn="just">
              <a:lnSpc>
                <a:spcPct val="90000"/>
              </a:lnSpc>
              <a:spcBef>
                <a:spcPts val="0"/>
              </a:spcBef>
              <a:spcAft>
                <a:spcPts val="613"/>
              </a:spcAft>
            </a:pPr>
            <a:r>
              <a:rPr lang="en-GB" sz="900" dirty="0"/>
              <a:t> </a:t>
            </a:r>
          </a:p>
        </p:txBody>
      </p:sp>
    </p:spTree>
    <p:extLst>
      <p:ext uri="{BB962C8B-B14F-4D97-AF65-F5344CB8AC3E}">
        <p14:creationId xmlns:p14="http://schemas.microsoft.com/office/powerpoint/2010/main" val="7776509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00338" y="511175"/>
            <a:ext cx="4529137" cy="2547938"/>
          </a:xfrm>
        </p:spPr>
      </p:sp>
      <p:sp>
        <p:nvSpPr>
          <p:cNvPr id="3" name="Notes Placeholder 2"/>
          <p:cNvSpPr>
            <a:spLocks noGrp="1"/>
          </p:cNvSpPr>
          <p:nvPr>
            <p:ph type="body" idx="1"/>
          </p:nvPr>
        </p:nvSpPr>
        <p:spPr/>
        <p:txBody>
          <a:bodyPr/>
          <a:lstStyle/>
          <a:p>
            <a:pPr algn="ctr"/>
            <a:r>
              <a:rPr lang="en-GB" b="1" i="1" dirty="0"/>
              <a:t>Phase Diagrams</a:t>
            </a:r>
          </a:p>
          <a:p>
            <a:endParaRPr lang="en-GB"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There is a catalogue of the 14 most used binary phase diagrams, for example Cu-Zn and </a:t>
            </a:r>
            <a:r>
              <a:rPr lang="en-GB" sz="1200" dirty="0"/>
              <a:t>Fe-C. These are drawn by Granta and are free to print off and study.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dirty="0"/>
          </a:p>
          <a:p>
            <a:r>
              <a:rPr lang="en-GB" dirty="0"/>
              <a:t>A student can copy the data easily from the EduPack. There are two elements associated with this particular one, there are also some alloys associated with it. For this reason this datatable is linked to the elements as well as the materials datatables in the software.</a:t>
            </a:r>
          </a:p>
        </p:txBody>
      </p:sp>
      <p:sp>
        <p:nvSpPr>
          <p:cNvPr id="4" name="Slide Number Placeholder 3"/>
          <p:cNvSpPr>
            <a:spLocks noGrp="1"/>
          </p:cNvSpPr>
          <p:nvPr>
            <p:ph type="sldNum" sz="quarter" idx="10"/>
          </p:nvPr>
        </p:nvSpPr>
        <p:spPr/>
        <p:txBody>
          <a:bodyPr/>
          <a:lstStyle/>
          <a:p>
            <a:pPr>
              <a:defRPr/>
            </a:pPr>
            <a:fld id="{E654A4EC-2B15-4B3A-9C47-504B5D494971}" type="slidenum">
              <a:rPr lang="en-GB" smtClean="0"/>
              <a:pPr>
                <a:defRPr/>
              </a:pPr>
              <a:t>22</a:t>
            </a:fld>
            <a:endParaRPr lang="en-GB" dirty="0"/>
          </a:p>
        </p:txBody>
      </p:sp>
    </p:spTree>
    <p:extLst>
      <p:ext uri="{BB962C8B-B14F-4D97-AF65-F5344CB8AC3E}">
        <p14:creationId xmlns:p14="http://schemas.microsoft.com/office/powerpoint/2010/main" val="27400835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9005888" y="255588"/>
            <a:ext cx="2260600" cy="1273175"/>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0"/>
              </a:spcBef>
              <a:spcAft>
                <a:spcPts val="591"/>
              </a:spcAft>
            </a:pPr>
            <a:r>
              <a:rPr lang="en-GB" sz="900" b="1" i="1" dirty="0"/>
              <a:t>Process-Property Profiles</a:t>
            </a:r>
          </a:p>
          <a:p>
            <a:pPr algn="just">
              <a:lnSpc>
                <a:spcPct val="90000"/>
              </a:lnSpc>
              <a:spcBef>
                <a:spcPts val="0"/>
              </a:spcBef>
              <a:spcAft>
                <a:spcPts val="591"/>
              </a:spcAft>
            </a:pPr>
            <a:endParaRPr lang="en-GB" sz="900" dirty="0"/>
          </a:p>
          <a:p>
            <a:pPr marL="0" marR="0" lvl="0" indent="0" algn="just" defTabSz="914400" rtl="0" eaLnBrk="0" fontAlgn="base" latinLnBrk="0" hangingPunct="0">
              <a:lnSpc>
                <a:spcPct val="90000"/>
              </a:lnSpc>
              <a:spcBef>
                <a:spcPts val="0"/>
              </a:spcBef>
              <a:spcAft>
                <a:spcPts val="591"/>
              </a:spcAft>
              <a:buClrTx/>
              <a:buSzTx/>
              <a:buFontTx/>
              <a:buNone/>
              <a:tabLst/>
              <a:defRPr/>
            </a:pPr>
            <a:r>
              <a:rPr lang="en-GB" sz="900" dirty="0"/>
              <a:t>All micro-structure sensitive properties are manipulated by processes. Most textbooks will show you how one property changes during processing but that rather conceals the fact that all the microstructure sensitive properties change if you change the microstructure. It is educational for students to understand that and realise there is often a trade off where you can improve one property by processing but in doing so you may diminish another property.</a:t>
            </a:r>
          </a:p>
          <a:p>
            <a:pPr algn="just">
              <a:lnSpc>
                <a:spcPct val="90000"/>
              </a:lnSpc>
              <a:spcBef>
                <a:spcPts val="0"/>
              </a:spcBef>
              <a:spcAft>
                <a:spcPts val="591"/>
              </a:spcAft>
            </a:pPr>
            <a:endParaRPr lang="en-GB" sz="900" dirty="0"/>
          </a:p>
          <a:p>
            <a:pPr algn="just">
              <a:lnSpc>
                <a:spcPct val="90000"/>
              </a:lnSpc>
              <a:spcBef>
                <a:spcPts val="0"/>
              </a:spcBef>
              <a:spcAft>
                <a:spcPts val="591"/>
              </a:spcAft>
            </a:pPr>
            <a:r>
              <a:rPr lang="en-GB" sz="900" dirty="0"/>
              <a:t>This dataset shows how one process changes all the properties of a given material. There are 7 data-sets as shown in the slide.</a:t>
            </a:r>
          </a:p>
        </p:txBody>
      </p:sp>
    </p:spTree>
    <p:extLst>
      <p:ext uri="{BB962C8B-B14F-4D97-AF65-F5344CB8AC3E}">
        <p14:creationId xmlns:p14="http://schemas.microsoft.com/office/powerpoint/2010/main" val="23996583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5545138" y="384175"/>
            <a:ext cx="3408362" cy="1917700"/>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0"/>
              </a:spcBef>
              <a:spcAft>
                <a:spcPts val="591"/>
              </a:spcAft>
            </a:pPr>
            <a:r>
              <a:rPr lang="en-GB" sz="900" b="1" i="1" dirty="0"/>
              <a:t>Alloying, work-hardening and precipitation hardening </a:t>
            </a:r>
          </a:p>
          <a:p>
            <a:pPr algn="just">
              <a:lnSpc>
                <a:spcPct val="90000"/>
              </a:lnSpc>
              <a:spcBef>
                <a:spcPts val="0"/>
              </a:spcBef>
              <a:spcAft>
                <a:spcPts val="591"/>
              </a:spcAft>
            </a:pPr>
            <a:endParaRPr lang="en-GB" sz="900" dirty="0"/>
          </a:p>
          <a:p>
            <a:pPr algn="just">
              <a:lnSpc>
                <a:spcPct val="90000"/>
              </a:lnSpc>
              <a:spcBef>
                <a:spcPts val="0"/>
              </a:spcBef>
              <a:spcAft>
                <a:spcPts val="591"/>
              </a:spcAft>
            </a:pPr>
            <a:r>
              <a:rPr lang="en-GB" sz="900" dirty="0"/>
              <a:t>As an example, we show the folder-level record with information on heat treatment of low carbon steels. From the included plot we can see where we get the best combination of high conductivity and strength. Each of the 7 sets has an explanatory sheet with it. What’s in it, what can you do with it, and where can you learn more?</a:t>
            </a:r>
          </a:p>
        </p:txBody>
      </p:sp>
    </p:spTree>
    <p:extLst>
      <p:ext uri="{BB962C8B-B14F-4D97-AF65-F5344CB8AC3E}">
        <p14:creationId xmlns:p14="http://schemas.microsoft.com/office/powerpoint/2010/main" val="12780696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5545138" y="384175"/>
            <a:ext cx="3408362" cy="1917700"/>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0"/>
              </a:spcBef>
              <a:spcAft>
                <a:spcPts val="613"/>
              </a:spcAft>
            </a:pPr>
            <a:r>
              <a:rPr lang="en-GB" sz="900" b="1" i="1" dirty="0"/>
              <a:t>The effect of processing</a:t>
            </a:r>
          </a:p>
          <a:p>
            <a:pPr algn="just">
              <a:lnSpc>
                <a:spcPct val="90000"/>
              </a:lnSpc>
              <a:spcBef>
                <a:spcPts val="0"/>
              </a:spcBef>
              <a:spcAft>
                <a:spcPts val="613"/>
              </a:spcAft>
            </a:pPr>
            <a:endParaRPr lang="en-GB" sz="900" dirty="0"/>
          </a:p>
          <a:p>
            <a:pPr algn="just">
              <a:lnSpc>
                <a:spcPct val="90000"/>
              </a:lnSpc>
              <a:spcBef>
                <a:spcPts val="0"/>
              </a:spcBef>
              <a:spcAft>
                <a:spcPts val="613"/>
              </a:spcAft>
            </a:pPr>
            <a:r>
              <a:rPr lang="en-GB" sz="900" dirty="0"/>
              <a:t>In this chart, we explore the effect of work hardening, precipitation hardening and alloying of copper. The example shows the trajectories of thermal conductivity and yield strength upon increased hardening.</a:t>
            </a:r>
          </a:p>
        </p:txBody>
      </p:sp>
    </p:spTree>
    <p:extLst>
      <p:ext uri="{BB962C8B-B14F-4D97-AF65-F5344CB8AC3E}">
        <p14:creationId xmlns:p14="http://schemas.microsoft.com/office/powerpoint/2010/main" val="7676932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5545138" y="384175"/>
            <a:ext cx="3408362" cy="1917700"/>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0"/>
              </a:spcBef>
              <a:spcAft>
                <a:spcPts val="591"/>
              </a:spcAft>
            </a:pPr>
            <a:r>
              <a:rPr lang="en-GB" sz="900" b="1" i="1" dirty="0"/>
              <a:t>Example: Polypropylene with fillers</a:t>
            </a:r>
          </a:p>
          <a:p>
            <a:pPr algn="just">
              <a:lnSpc>
                <a:spcPct val="90000"/>
              </a:lnSpc>
              <a:spcBef>
                <a:spcPts val="0"/>
              </a:spcBef>
              <a:spcAft>
                <a:spcPts val="591"/>
              </a:spcAft>
            </a:pPr>
            <a:endParaRPr lang="en-GB" sz="900" dirty="0"/>
          </a:p>
          <a:p>
            <a:pPr marL="0" marR="0" lvl="0" indent="0" algn="just" defTabSz="914400" rtl="0" eaLnBrk="0" fontAlgn="base" latinLnBrk="0" hangingPunct="0">
              <a:lnSpc>
                <a:spcPct val="90000"/>
              </a:lnSpc>
              <a:spcBef>
                <a:spcPts val="0"/>
              </a:spcBef>
              <a:spcAft>
                <a:spcPts val="591"/>
              </a:spcAft>
              <a:buClrTx/>
              <a:buSzTx/>
              <a:buFontTx/>
              <a:buNone/>
              <a:tabLst/>
              <a:defRPr/>
            </a:pPr>
            <a:r>
              <a:rPr lang="en-GB" sz="900" dirty="0"/>
              <a:t>Here, we can see, by taking one material (polypropylene) and doing various processes to it, the consequences on two important mechanical properties; strength and stiffness. This lends itself to some nice exercises for students to explore. </a:t>
            </a:r>
          </a:p>
          <a:p>
            <a:pPr marL="0" marR="0" lvl="0" indent="0" algn="just" defTabSz="914400" rtl="0" eaLnBrk="0" fontAlgn="base" latinLnBrk="0" hangingPunct="0">
              <a:lnSpc>
                <a:spcPct val="90000"/>
              </a:lnSpc>
              <a:spcBef>
                <a:spcPts val="0"/>
              </a:spcBef>
              <a:spcAft>
                <a:spcPts val="591"/>
              </a:spcAft>
              <a:buClrTx/>
              <a:buSzTx/>
              <a:buFontTx/>
              <a:buNone/>
              <a:tabLst/>
              <a:defRPr/>
            </a:pPr>
            <a:endParaRPr lang="en-GB" sz="900" dirty="0"/>
          </a:p>
          <a:p>
            <a:pPr algn="just">
              <a:lnSpc>
                <a:spcPct val="90000"/>
              </a:lnSpc>
              <a:spcBef>
                <a:spcPts val="0"/>
              </a:spcBef>
              <a:spcAft>
                <a:spcPts val="591"/>
              </a:spcAft>
            </a:pPr>
            <a:r>
              <a:rPr lang="en-GB" sz="900" dirty="0"/>
              <a:t>The yield strength and Young’s modulus of polypropylene can be seen at the center, in bright green. If you add fillers (talc/ calcium carbonate), the modulus goes up and the strength goes down a bit. If you add fiber reinforcement (chopped fiber or continuous fiber), both the strength and the modulus go up. If you blend it with elastomers like EPDM what you find is the modulus drops a lot and the strength drops somewhat. </a:t>
            </a:r>
          </a:p>
          <a:p>
            <a:pPr algn="just">
              <a:lnSpc>
                <a:spcPct val="90000"/>
              </a:lnSpc>
              <a:spcBef>
                <a:spcPts val="0"/>
              </a:spcBef>
              <a:spcAft>
                <a:spcPts val="591"/>
              </a:spcAft>
            </a:pPr>
            <a:endParaRPr lang="en-GB" sz="900" dirty="0"/>
          </a:p>
          <a:p>
            <a:pPr algn="just">
              <a:lnSpc>
                <a:spcPct val="90000"/>
              </a:lnSpc>
              <a:spcBef>
                <a:spcPts val="0"/>
              </a:spcBef>
              <a:spcAft>
                <a:spcPts val="613"/>
              </a:spcAft>
            </a:pPr>
            <a:endParaRPr lang="en-GB" sz="900" dirty="0"/>
          </a:p>
        </p:txBody>
      </p:sp>
    </p:spTree>
    <p:extLst>
      <p:ext uri="{BB962C8B-B14F-4D97-AF65-F5344CB8AC3E}">
        <p14:creationId xmlns:p14="http://schemas.microsoft.com/office/powerpoint/2010/main" val="12216173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5545138" y="384175"/>
            <a:ext cx="3408362" cy="1917700"/>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0"/>
              </a:spcBef>
              <a:spcAft>
                <a:spcPts val="613"/>
              </a:spcAft>
            </a:pPr>
            <a:r>
              <a:rPr lang="en-GB" sz="900" b="1" i="1" dirty="0"/>
              <a:t>Material selection</a:t>
            </a:r>
          </a:p>
          <a:p>
            <a:pPr algn="just">
              <a:lnSpc>
                <a:spcPct val="90000"/>
              </a:lnSpc>
              <a:spcBef>
                <a:spcPts val="0"/>
              </a:spcBef>
              <a:spcAft>
                <a:spcPts val="613"/>
              </a:spcAft>
            </a:pPr>
            <a:endParaRPr lang="en-GB" sz="900" dirty="0"/>
          </a:p>
          <a:p>
            <a:pPr algn="just">
              <a:lnSpc>
                <a:spcPct val="90000"/>
              </a:lnSpc>
              <a:spcBef>
                <a:spcPts val="0"/>
              </a:spcBef>
              <a:spcAft>
                <a:spcPts val="613"/>
              </a:spcAft>
            </a:pPr>
            <a:r>
              <a:rPr lang="en-GB" sz="900" dirty="0"/>
              <a:t>The  material property charts can, of course, still be used for selection based on performance indices, as described in the textbooks by Mike Ashby. The selection tool allows for plotting any of the properties in the records of the MS&amp;E database (level 2).</a:t>
            </a:r>
          </a:p>
        </p:txBody>
      </p:sp>
    </p:spTree>
    <p:extLst>
      <p:ext uri="{BB962C8B-B14F-4D97-AF65-F5344CB8AC3E}">
        <p14:creationId xmlns:p14="http://schemas.microsoft.com/office/powerpoint/2010/main" val="21818943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00338" y="511175"/>
            <a:ext cx="4529137" cy="2547938"/>
          </a:xfrm>
        </p:spPr>
      </p:sp>
      <p:sp>
        <p:nvSpPr>
          <p:cNvPr id="3" name="Notes Placeholder 2"/>
          <p:cNvSpPr>
            <a:spLocks noGrp="1"/>
          </p:cNvSpPr>
          <p:nvPr>
            <p:ph type="body" idx="1"/>
          </p:nvPr>
        </p:nvSpPr>
        <p:spPr/>
        <p:txBody>
          <a:bodyPr/>
          <a:lstStyle/>
          <a:p>
            <a:pPr algn="ctr">
              <a:lnSpc>
                <a:spcPct val="90000"/>
              </a:lnSpc>
              <a:spcBef>
                <a:spcPts val="0"/>
              </a:spcBef>
              <a:spcAft>
                <a:spcPts val="591"/>
              </a:spcAft>
            </a:pPr>
            <a:r>
              <a:rPr lang="en-GB" sz="1200" b="1" i="1" dirty="0"/>
              <a:t>Learn</a:t>
            </a:r>
          </a:p>
          <a:p>
            <a:pPr algn="just">
              <a:lnSpc>
                <a:spcPct val="90000"/>
              </a:lnSpc>
              <a:spcBef>
                <a:spcPts val="0"/>
              </a:spcBef>
              <a:spcAft>
                <a:spcPts val="591"/>
              </a:spcAft>
            </a:pPr>
            <a:endParaRPr lang="en-GB" sz="1200" dirty="0"/>
          </a:p>
          <a:p>
            <a:pPr algn="just">
              <a:lnSpc>
                <a:spcPct val="90000"/>
              </a:lnSpc>
              <a:spcBef>
                <a:spcPts val="0"/>
              </a:spcBef>
              <a:spcAft>
                <a:spcPts val="591"/>
              </a:spcAft>
            </a:pPr>
            <a:r>
              <a:rPr lang="en-GB" sz="1200" dirty="0"/>
              <a:t>The Learn button allows student to access open access information resources. Access to glossaries, Ansys Innovation Courses, a getting started guide, and selection tools are all available. It’s an enormous resource which can be explored in a number of ways and encourages students to learn themselves. </a:t>
            </a:r>
          </a:p>
        </p:txBody>
      </p:sp>
      <p:sp>
        <p:nvSpPr>
          <p:cNvPr id="4" name="Slide Number Placeholder 3"/>
          <p:cNvSpPr>
            <a:spLocks noGrp="1"/>
          </p:cNvSpPr>
          <p:nvPr>
            <p:ph type="sldNum" sz="quarter" idx="10"/>
          </p:nvPr>
        </p:nvSpPr>
        <p:spPr/>
        <p:txBody>
          <a:bodyPr/>
          <a:lstStyle/>
          <a:p>
            <a:pPr>
              <a:defRPr/>
            </a:pPr>
            <a:fld id="{E654A4EC-2B15-4B3A-9C47-504B5D494971}" type="slidenum">
              <a:rPr lang="en-GB" smtClean="0"/>
              <a:pPr>
                <a:defRPr/>
              </a:pPr>
              <a:t>28</a:t>
            </a:fld>
            <a:endParaRPr lang="en-GB" dirty="0"/>
          </a:p>
        </p:txBody>
      </p:sp>
    </p:spTree>
    <p:extLst>
      <p:ext uri="{BB962C8B-B14F-4D97-AF65-F5344CB8AC3E}">
        <p14:creationId xmlns:p14="http://schemas.microsoft.com/office/powerpoint/2010/main" val="8108739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00338" y="511175"/>
            <a:ext cx="4529137" cy="2547938"/>
          </a:xfrm>
        </p:spPr>
      </p:sp>
      <p:sp>
        <p:nvSpPr>
          <p:cNvPr id="3" name="Notes Placeholder 2"/>
          <p:cNvSpPr>
            <a:spLocks noGrp="1"/>
          </p:cNvSpPr>
          <p:nvPr>
            <p:ph type="body" idx="1"/>
          </p:nvPr>
        </p:nvSpPr>
        <p:spPr/>
        <p:txBody>
          <a:bodyPr/>
          <a:lstStyle/>
          <a:p>
            <a:pPr algn="ctr">
              <a:lnSpc>
                <a:spcPct val="90000"/>
              </a:lnSpc>
              <a:spcBef>
                <a:spcPts val="0"/>
              </a:spcBef>
              <a:spcAft>
                <a:spcPts val="591"/>
              </a:spcAft>
            </a:pPr>
            <a:r>
              <a:rPr lang="en-GB" sz="1200" b="1" i="1" dirty="0"/>
              <a:t>Resources</a:t>
            </a:r>
          </a:p>
          <a:p>
            <a:pPr algn="just">
              <a:lnSpc>
                <a:spcPct val="90000"/>
              </a:lnSpc>
              <a:spcBef>
                <a:spcPts val="0"/>
              </a:spcBef>
              <a:spcAft>
                <a:spcPts val="591"/>
              </a:spcAft>
            </a:pPr>
            <a:endParaRPr lang="en-GB" sz="1200" dirty="0"/>
          </a:p>
          <a:p>
            <a:r>
              <a:rPr lang="en-GB" dirty="0"/>
              <a:t>Additional MS&amp;E resources are available on our website and in a MS&amp;E Teaching package: www.ansys.com/education-resources </a:t>
            </a:r>
          </a:p>
          <a:p>
            <a:endParaRPr lang="en-GB" dirty="0"/>
          </a:p>
        </p:txBody>
      </p:sp>
      <p:sp>
        <p:nvSpPr>
          <p:cNvPr id="4" name="Slide Number Placeholder 3"/>
          <p:cNvSpPr>
            <a:spLocks noGrp="1"/>
          </p:cNvSpPr>
          <p:nvPr>
            <p:ph type="sldNum" sz="quarter" idx="10"/>
          </p:nvPr>
        </p:nvSpPr>
        <p:spPr/>
        <p:txBody>
          <a:bodyPr/>
          <a:lstStyle/>
          <a:p>
            <a:pPr>
              <a:defRPr/>
            </a:pPr>
            <a:fld id="{E654A4EC-2B15-4B3A-9C47-504B5D494971}" type="slidenum">
              <a:rPr lang="en-GB" smtClean="0"/>
              <a:pPr>
                <a:defRPr/>
              </a:pPr>
              <a:t>29</a:t>
            </a:fld>
            <a:endParaRPr lang="en-GB" dirty="0"/>
          </a:p>
        </p:txBody>
      </p:sp>
    </p:spTree>
    <p:extLst>
      <p:ext uri="{BB962C8B-B14F-4D97-AF65-F5344CB8AC3E}">
        <p14:creationId xmlns:p14="http://schemas.microsoft.com/office/powerpoint/2010/main" val="1445638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16798" indent="-275692"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02766"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543873"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1984980"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426086"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867193"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308299"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749406"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pPr>
              <a:spcBef>
                <a:spcPct val="0"/>
              </a:spcBef>
              <a:spcAft>
                <a:spcPct val="0"/>
              </a:spcAft>
              <a:buClrTx/>
              <a:buSzTx/>
              <a:buFontTx/>
              <a:buNone/>
            </a:pPr>
            <a:fld id="{0E79FD66-A7CF-41BF-AD4F-6D6F5E3643FA}" type="slidenum">
              <a:rPr lang="en-GB">
                <a:latin typeface="Times New Roman" panose="02020603050405020304" pitchFamily="18" charset="0"/>
              </a:rPr>
              <a:pPr>
                <a:spcBef>
                  <a:spcPct val="0"/>
                </a:spcBef>
                <a:spcAft>
                  <a:spcPct val="0"/>
                </a:spcAft>
                <a:buClrTx/>
                <a:buSzTx/>
                <a:buFontTx/>
                <a:buNone/>
              </a:pPr>
              <a:t>3</a:t>
            </a:fld>
            <a:endParaRPr lang="en-GB" dirty="0">
              <a:latin typeface="Times New Roman" panose="02020603050405020304" pitchFamily="18" charset="0"/>
            </a:endParaRPr>
          </a:p>
        </p:txBody>
      </p:sp>
      <p:sp>
        <p:nvSpPr>
          <p:cNvPr id="28675" name="Rectangle 2"/>
          <p:cNvSpPr>
            <a:spLocks noGrp="1" noRot="1" noChangeAspect="1" noChangeArrowheads="1" noTextEdit="1"/>
          </p:cNvSpPr>
          <p:nvPr>
            <p:ph type="sldImg"/>
          </p:nvPr>
        </p:nvSpPr>
        <p:spPr>
          <a:xfrm>
            <a:off x="2697163" y="509588"/>
            <a:ext cx="4533900" cy="2551112"/>
          </a:xfrm>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GB" sz="1000" b="1" i="1" dirty="0"/>
              <a:t>Outline</a:t>
            </a:r>
          </a:p>
          <a:p>
            <a:endParaRPr lang="en-GB" sz="900" dirty="0"/>
          </a:p>
          <a:p>
            <a:r>
              <a:rPr lang="en-GB" sz="900" dirty="0"/>
              <a:t>This Units link to the first two </a:t>
            </a:r>
            <a:r>
              <a:rPr lang="en-GB" sz="900" b="1" dirty="0">
                <a:solidFill>
                  <a:srgbClr val="CC0000"/>
                </a:solidFill>
              </a:rPr>
              <a:t>Texts</a:t>
            </a:r>
            <a:r>
              <a:rPr lang="en-GB" sz="900" dirty="0"/>
              <a:t> listed on this frame but can be used in conjunction with texts such as Callister, Budinski, Askeland and others. The Granta EduPack software is useful both for a design-driven and a science-driven approach, structured to evolve in pace with the student throughout an engineering program. The unit briefly introduces fundamental software tools to explore phase diagrams and the relationship between process parameters and material properties.</a:t>
            </a:r>
          </a:p>
          <a:p>
            <a:endParaRPr lang="en-GB" sz="900" dirty="0"/>
          </a:p>
        </p:txBody>
      </p:sp>
    </p:spTree>
    <p:extLst>
      <p:ext uri="{BB962C8B-B14F-4D97-AF65-F5344CB8AC3E}">
        <p14:creationId xmlns:p14="http://schemas.microsoft.com/office/powerpoint/2010/main" val="28638698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GB" sz="1200" b="1" i="1" dirty="0"/>
              <a:t>Lecture Units Series</a:t>
            </a:r>
          </a:p>
          <a:p>
            <a:pPr algn="ctr"/>
            <a:endParaRPr lang="en-GB" sz="1200" b="1" i="1" dirty="0"/>
          </a:p>
          <a:p>
            <a:r>
              <a:rPr lang="en-GB" sz="1200" dirty="0"/>
              <a:t>This is a list of the Lecture Units available for teaching with the Ansys </a:t>
            </a:r>
            <a:r>
              <a:rPr lang="en-GB" sz="1200" b="0" dirty="0"/>
              <a:t>Granta</a:t>
            </a:r>
            <a:r>
              <a:rPr lang="en-GB" sz="1200" dirty="0"/>
              <a:t> EduPack. These PowerPoint presentations and more information can be found on the Ansys Education Resources webpage:</a:t>
            </a:r>
          </a:p>
          <a:p>
            <a:r>
              <a:rPr lang="en-GB" sz="1200" dirty="0">
                <a:solidFill>
                  <a:srgbClr val="FF0000"/>
                </a:solidFill>
              </a:rPr>
              <a:t>www.ansys.com</a:t>
            </a:r>
            <a:r>
              <a:rPr lang="en-GB" sz="1200">
                <a:solidFill>
                  <a:srgbClr val="FF0000"/>
                </a:solidFill>
              </a:rPr>
              <a:t>/education-resources.</a:t>
            </a:r>
            <a:endParaRPr lang="en-GB" sz="1200" dirty="0">
              <a:solidFill>
                <a:srgbClr val="FF0000"/>
              </a:solidFill>
            </a:endParaRP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30</a:t>
            </a:fld>
            <a:endParaRPr lang="en-US"/>
          </a:p>
        </p:txBody>
      </p:sp>
    </p:spTree>
    <p:extLst>
      <p:ext uri="{BB962C8B-B14F-4D97-AF65-F5344CB8AC3E}">
        <p14:creationId xmlns:p14="http://schemas.microsoft.com/office/powerpoint/2010/main" val="3089947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9201150" y="263525"/>
            <a:ext cx="2336800" cy="1314450"/>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507"/>
              </a:spcBef>
              <a:spcAft>
                <a:spcPts val="507"/>
              </a:spcAft>
            </a:pPr>
            <a:r>
              <a:rPr lang="en-GB" sz="900" b="1" i="1" dirty="0"/>
              <a:t>Material Science and Engineering</a:t>
            </a:r>
          </a:p>
          <a:p>
            <a:pPr algn="l">
              <a:lnSpc>
                <a:spcPct val="90000"/>
              </a:lnSpc>
              <a:spcBef>
                <a:spcPts val="507"/>
              </a:spcBef>
              <a:spcAft>
                <a:spcPts val="507"/>
              </a:spcAft>
            </a:pPr>
            <a:endParaRPr lang="en-GB" sz="900" b="0" i="0" dirty="0"/>
          </a:p>
          <a:p>
            <a:pPr algn="l">
              <a:lnSpc>
                <a:spcPct val="90000"/>
              </a:lnSpc>
              <a:spcBef>
                <a:spcPts val="507"/>
              </a:spcBef>
              <a:spcAft>
                <a:spcPts val="507"/>
              </a:spcAft>
            </a:pPr>
            <a:r>
              <a:rPr lang="en-GB" sz="900" b="0" i="0" dirty="0"/>
              <a:t>This is a package put together to help with material science and engineering teaching. </a:t>
            </a:r>
          </a:p>
          <a:p>
            <a:pPr algn="l">
              <a:lnSpc>
                <a:spcPct val="90000"/>
              </a:lnSpc>
              <a:spcBef>
                <a:spcPts val="507"/>
              </a:spcBef>
              <a:spcAft>
                <a:spcPts val="507"/>
              </a:spcAft>
            </a:pPr>
            <a:endParaRPr lang="en-GB" sz="900" b="0" i="0" dirty="0"/>
          </a:p>
          <a:p>
            <a:pPr algn="l">
              <a:lnSpc>
                <a:spcPct val="90000"/>
              </a:lnSpc>
              <a:spcBef>
                <a:spcPts val="507"/>
              </a:spcBef>
              <a:spcAft>
                <a:spcPts val="507"/>
              </a:spcAft>
            </a:pPr>
            <a:r>
              <a:rPr lang="en-GB" sz="900" b="0" i="0" dirty="0"/>
              <a:t>There are some tricky problems when teaching materials sciences. Often the class size is very large, a few hundred students sometimes. Each student also has his or her own aspirations in the field, some are interested in pursuing materials science and some engineers are interested in using materials rather than the fundamentals of where the properties come from. Also, the topic, to understand all materials, is huge! It can be a challenge to deal with this spectrum in a way a first year class can understand.</a:t>
            </a:r>
          </a:p>
        </p:txBody>
      </p:sp>
    </p:spTree>
    <p:extLst>
      <p:ext uri="{BB962C8B-B14F-4D97-AF65-F5344CB8AC3E}">
        <p14:creationId xmlns:p14="http://schemas.microsoft.com/office/powerpoint/2010/main" val="2969367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698161" indent="-268524">
              <a:defRPr>
                <a:solidFill>
                  <a:schemeClr val="tx1"/>
                </a:solidFill>
                <a:latin typeface="Arial" charset="0"/>
              </a:defRPr>
            </a:lvl2pPr>
            <a:lvl3pPr marL="1074094" indent="-214819">
              <a:defRPr>
                <a:solidFill>
                  <a:schemeClr val="tx1"/>
                </a:solidFill>
                <a:latin typeface="Arial" charset="0"/>
              </a:defRPr>
            </a:lvl3pPr>
            <a:lvl4pPr marL="1503732" indent="-214819">
              <a:defRPr>
                <a:solidFill>
                  <a:schemeClr val="tx1"/>
                </a:solidFill>
                <a:latin typeface="Arial" charset="0"/>
              </a:defRPr>
            </a:lvl4pPr>
            <a:lvl5pPr marL="1933370" indent="-214819">
              <a:defRPr>
                <a:solidFill>
                  <a:schemeClr val="tx1"/>
                </a:solidFill>
                <a:latin typeface="Arial" charset="0"/>
              </a:defRPr>
            </a:lvl5pPr>
            <a:lvl6pPr marL="2363007" indent="-214819" eaLnBrk="0" fontAlgn="base" hangingPunct="0">
              <a:spcBef>
                <a:spcPct val="20000"/>
              </a:spcBef>
              <a:spcAft>
                <a:spcPct val="20000"/>
              </a:spcAft>
              <a:buClr>
                <a:srgbClr val="009B9B"/>
              </a:buClr>
              <a:buSzPct val="80000"/>
              <a:buFont typeface="Wingdings" pitchFamily="2" charset="2"/>
              <a:defRPr>
                <a:solidFill>
                  <a:schemeClr val="tx1"/>
                </a:solidFill>
                <a:latin typeface="Arial" charset="0"/>
              </a:defRPr>
            </a:lvl6pPr>
            <a:lvl7pPr marL="2792645" indent="-214819" eaLnBrk="0" fontAlgn="base" hangingPunct="0">
              <a:spcBef>
                <a:spcPct val="20000"/>
              </a:spcBef>
              <a:spcAft>
                <a:spcPct val="20000"/>
              </a:spcAft>
              <a:buClr>
                <a:srgbClr val="009B9B"/>
              </a:buClr>
              <a:buSzPct val="80000"/>
              <a:buFont typeface="Wingdings" pitchFamily="2" charset="2"/>
              <a:defRPr>
                <a:solidFill>
                  <a:schemeClr val="tx1"/>
                </a:solidFill>
                <a:latin typeface="Arial" charset="0"/>
              </a:defRPr>
            </a:lvl7pPr>
            <a:lvl8pPr marL="3222283" indent="-214819" eaLnBrk="0" fontAlgn="base" hangingPunct="0">
              <a:spcBef>
                <a:spcPct val="20000"/>
              </a:spcBef>
              <a:spcAft>
                <a:spcPct val="20000"/>
              </a:spcAft>
              <a:buClr>
                <a:srgbClr val="009B9B"/>
              </a:buClr>
              <a:buSzPct val="80000"/>
              <a:buFont typeface="Wingdings" pitchFamily="2" charset="2"/>
              <a:defRPr>
                <a:solidFill>
                  <a:schemeClr val="tx1"/>
                </a:solidFill>
                <a:latin typeface="Arial" charset="0"/>
              </a:defRPr>
            </a:lvl8pPr>
            <a:lvl9pPr marL="3651921" indent="-214819" eaLnBrk="0" fontAlgn="base" hangingPunct="0">
              <a:spcBef>
                <a:spcPct val="20000"/>
              </a:spcBef>
              <a:spcAft>
                <a:spcPct val="20000"/>
              </a:spcAft>
              <a:buClr>
                <a:srgbClr val="009B9B"/>
              </a:buClr>
              <a:buSzPct val="80000"/>
              <a:buFont typeface="Wingdings" pitchFamily="2" charset="2"/>
              <a:defRPr>
                <a:solidFill>
                  <a:schemeClr val="tx1"/>
                </a:solidFill>
                <a:latin typeface="Arial" charset="0"/>
              </a:defRPr>
            </a:lvl9pPr>
          </a:lstStyle>
          <a:p>
            <a:fld id="{FADA23F3-F630-44A1-A4B5-289F9B24F89F}" type="slidenum">
              <a:rPr lang="en-GB" smtClean="0">
                <a:latin typeface="Bookshelf Symbol 1" charset="0"/>
              </a:rPr>
              <a:pPr/>
              <a:t>5</a:t>
            </a:fld>
            <a:endParaRPr lang="en-GB" dirty="0">
              <a:latin typeface="Bookshelf Symbol 1" charset="0"/>
            </a:endParaRPr>
          </a:p>
        </p:txBody>
      </p:sp>
      <p:sp>
        <p:nvSpPr>
          <p:cNvPr id="22531" name="Rectangle 2"/>
          <p:cNvSpPr>
            <a:spLocks noGrp="1" noRot="1" noChangeAspect="1" noChangeArrowheads="1" noTextEdit="1"/>
          </p:cNvSpPr>
          <p:nvPr>
            <p:ph type="sldImg"/>
          </p:nvPr>
        </p:nvSpPr>
        <p:spPr>
          <a:xfrm>
            <a:off x="9013825" y="255588"/>
            <a:ext cx="2262188" cy="1273175"/>
          </a:xfrm>
          <a:solidFill>
            <a:srgbClr val="FFFFFF"/>
          </a:solidFill>
          <a:ln/>
        </p:spPr>
      </p:sp>
      <p:sp>
        <p:nvSpPr>
          <p:cNvPr id="22532" name="Rectangle 3"/>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GB" b="1" i="1" dirty="0">
                <a:latin typeface="Arial" charset="0"/>
                <a:cs typeface="Arial" charset="0"/>
              </a:rPr>
              <a:t>Approaches to teaching</a:t>
            </a:r>
          </a:p>
          <a:p>
            <a:pPr algn="l"/>
            <a:endParaRPr lang="en-GB" b="0" i="0" dirty="0">
              <a:latin typeface="Arial" charset="0"/>
              <a:cs typeface="Arial" charset="0"/>
            </a:endParaRPr>
          </a:p>
          <a:p>
            <a:pPr algn="l"/>
            <a:r>
              <a:rPr lang="en-GB" b="0" i="0" dirty="0">
                <a:latin typeface="Arial" charset="0"/>
                <a:cs typeface="Arial" charset="0"/>
              </a:rPr>
              <a:t>From the atomic core, about 10</a:t>
            </a:r>
            <a:r>
              <a:rPr lang="en-GB" b="0" i="0" baseline="30000" dirty="0">
                <a:latin typeface="Arial" charset="0"/>
                <a:cs typeface="Arial" charset="0"/>
              </a:rPr>
              <a:t>-14 </a:t>
            </a:r>
            <a:r>
              <a:rPr lang="en-GB" b="0" i="0" baseline="0" dirty="0">
                <a:latin typeface="Arial" charset="0"/>
                <a:cs typeface="Arial" charset="0"/>
              </a:rPr>
              <a:t>m, to bigger structures in the range of 10km, material properties can be altered depending on each of these levels. In between those are the aspects of a material which determine its properties. Electronic level, crystal structure, thermodynamic equilibrium structure, defect and non–equilibrium structures, structures brought about by processing (work hardening) or alloying and heat treatments. All of these contribute to the properties and the engineer draws on these in order to design a product. </a:t>
            </a:r>
          </a:p>
          <a:p>
            <a:pPr algn="l"/>
            <a:endParaRPr lang="en-GB" b="0" i="0" baseline="0" dirty="0">
              <a:latin typeface="Arial" charset="0"/>
              <a:cs typeface="Arial" charset="0"/>
            </a:endParaRPr>
          </a:p>
          <a:p>
            <a:pPr algn="l"/>
            <a:r>
              <a:rPr lang="en-GB" b="0" i="0" baseline="0" dirty="0">
                <a:latin typeface="Arial" charset="0"/>
                <a:cs typeface="Arial" charset="0"/>
              </a:rPr>
              <a:t>Behind all this is a history of teaching the subject. The </a:t>
            </a:r>
            <a:r>
              <a:rPr lang="en-GB" b="0" i="1" baseline="0" dirty="0">
                <a:latin typeface="Arial" charset="0"/>
                <a:cs typeface="Arial" charset="0"/>
              </a:rPr>
              <a:t>science-driven approach </a:t>
            </a:r>
            <a:r>
              <a:rPr lang="en-GB" b="0" i="0" baseline="0" dirty="0">
                <a:latin typeface="Arial" charset="0"/>
                <a:cs typeface="Arial" charset="0"/>
              </a:rPr>
              <a:t>is to start from the left hand side and proceed to the right, starting with atoms and electrons and crystal structure and building up through the properties to get to the design. </a:t>
            </a:r>
          </a:p>
          <a:p>
            <a:pPr algn="l"/>
            <a:endParaRPr lang="en-GB" b="0" i="0" baseline="0" dirty="0">
              <a:latin typeface="Arial" charset="0"/>
              <a:cs typeface="Arial" charset="0"/>
            </a:endParaRPr>
          </a:p>
          <a:p>
            <a:pPr algn="l"/>
            <a:r>
              <a:rPr lang="en-GB" b="0" i="0" baseline="0" dirty="0">
                <a:latin typeface="Arial" charset="0"/>
                <a:cs typeface="Arial" charset="0"/>
              </a:rPr>
              <a:t>There is another approach that starts at the product level. The </a:t>
            </a:r>
            <a:r>
              <a:rPr lang="en-GB" b="0" i="1" baseline="0" dirty="0">
                <a:latin typeface="Arial" charset="0"/>
                <a:cs typeface="Arial" charset="0"/>
              </a:rPr>
              <a:t>design-driven approach </a:t>
            </a:r>
            <a:r>
              <a:rPr lang="en-GB" b="0" i="0" baseline="0" dirty="0">
                <a:latin typeface="Arial" charset="0"/>
                <a:cs typeface="Arial" charset="0"/>
              </a:rPr>
              <a:t>identifies the design limiting properties of the performance of a product and asking what lies behind those properties and how can we control them to manipulate them. </a:t>
            </a:r>
            <a:endParaRPr lang="en-GB" b="0" i="0" dirty="0">
              <a:latin typeface="Arial" charset="0"/>
              <a:cs typeface="Arial" charset="0"/>
            </a:endParaRPr>
          </a:p>
        </p:txBody>
      </p:sp>
    </p:spTree>
    <p:extLst>
      <p:ext uri="{BB962C8B-B14F-4D97-AF65-F5344CB8AC3E}">
        <p14:creationId xmlns:p14="http://schemas.microsoft.com/office/powerpoint/2010/main" val="31077590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9005888" y="255588"/>
            <a:ext cx="2260600" cy="1273175"/>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0"/>
              </a:spcBef>
              <a:spcAft>
                <a:spcPts val="591"/>
              </a:spcAft>
            </a:pPr>
            <a:r>
              <a:rPr lang="en-GB" sz="900" b="1" i="1" dirty="0"/>
              <a:t>The Material Science and Engineering Package</a:t>
            </a:r>
          </a:p>
          <a:p>
            <a:pPr algn="ctr">
              <a:lnSpc>
                <a:spcPct val="90000"/>
              </a:lnSpc>
              <a:spcBef>
                <a:spcPts val="0"/>
              </a:spcBef>
              <a:spcAft>
                <a:spcPts val="591"/>
              </a:spcAft>
            </a:pPr>
            <a:endParaRPr lang="en-GB" sz="900" b="1" i="1" dirty="0"/>
          </a:p>
          <a:p>
            <a:pPr algn="l">
              <a:lnSpc>
                <a:spcPct val="90000"/>
              </a:lnSpc>
              <a:spcBef>
                <a:spcPts val="0"/>
              </a:spcBef>
              <a:spcAft>
                <a:spcPts val="591"/>
              </a:spcAft>
            </a:pPr>
            <a:r>
              <a:rPr lang="en-GB" sz="900" b="0" i="0" dirty="0"/>
              <a:t>This package is a linked set of resources which facilitate the of teaching material science and engineering. Both the science driven approach and the design driven approach are supported. </a:t>
            </a:r>
          </a:p>
          <a:p>
            <a:pPr algn="l">
              <a:lnSpc>
                <a:spcPct val="90000"/>
              </a:lnSpc>
              <a:spcBef>
                <a:spcPts val="0"/>
              </a:spcBef>
              <a:spcAft>
                <a:spcPts val="591"/>
              </a:spcAft>
            </a:pPr>
            <a:endParaRPr lang="en-GB" sz="900" b="0" i="0" dirty="0"/>
          </a:p>
          <a:p>
            <a:pPr algn="l">
              <a:lnSpc>
                <a:spcPct val="90000"/>
              </a:lnSpc>
              <a:spcBef>
                <a:spcPts val="0"/>
              </a:spcBef>
              <a:spcAft>
                <a:spcPts val="591"/>
              </a:spcAft>
            </a:pPr>
            <a:r>
              <a:rPr lang="en-GB" sz="900" b="0" i="0" dirty="0"/>
              <a:t>The main features of the package are listed in this slide.</a:t>
            </a:r>
          </a:p>
        </p:txBody>
      </p:sp>
    </p:spTree>
    <p:extLst>
      <p:ext uri="{BB962C8B-B14F-4D97-AF65-F5344CB8AC3E}">
        <p14:creationId xmlns:p14="http://schemas.microsoft.com/office/powerpoint/2010/main" val="15401247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9201150" y="263525"/>
            <a:ext cx="2336800" cy="1314450"/>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507"/>
              </a:spcBef>
              <a:spcAft>
                <a:spcPts val="507"/>
              </a:spcAft>
            </a:pPr>
            <a:r>
              <a:rPr lang="en-GB" sz="900" b="1" i="1" dirty="0"/>
              <a:t>Key insight</a:t>
            </a:r>
          </a:p>
          <a:p>
            <a:pPr algn="ctr">
              <a:lnSpc>
                <a:spcPct val="90000"/>
              </a:lnSpc>
              <a:spcBef>
                <a:spcPts val="507"/>
              </a:spcBef>
              <a:spcAft>
                <a:spcPts val="507"/>
              </a:spcAft>
            </a:pPr>
            <a:endParaRPr lang="en-GB" sz="900" b="1" i="1" dirty="0"/>
          </a:p>
          <a:p>
            <a:pPr algn="l">
              <a:lnSpc>
                <a:spcPct val="90000"/>
              </a:lnSpc>
              <a:spcBef>
                <a:spcPts val="507"/>
              </a:spcBef>
              <a:spcAft>
                <a:spcPts val="507"/>
              </a:spcAft>
            </a:pPr>
            <a:r>
              <a:rPr lang="en-GB" sz="900" b="0" i="0" dirty="0"/>
              <a:t>The understanding of materials and their behaviour is based on the links between these 4 aspects: processes, performance, properties, and structure.</a:t>
            </a:r>
          </a:p>
          <a:p>
            <a:pPr algn="l">
              <a:lnSpc>
                <a:spcPct val="90000"/>
              </a:lnSpc>
              <a:spcBef>
                <a:spcPts val="507"/>
              </a:spcBef>
              <a:spcAft>
                <a:spcPts val="507"/>
              </a:spcAft>
            </a:pPr>
            <a:endParaRPr lang="en-GB" sz="900" b="0" i="0" dirty="0"/>
          </a:p>
          <a:p>
            <a:pPr algn="l">
              <a:lnSpc>
                <a:spcPct val="90000"/>
              </a:lnSpc>
              <a:spcBef>
                <a:spcPts val="507"/>
              </a:spcBef>
              <a:spcAft>
                <a:spcPts val="507"/>
              </a:spcAft>
            </a:pPr>
            <a:r>
              <a:rPr lang="en-GB" sz="900" b="0" i="0" dirty="0"/>
              <a:t>Historically, different processes were tried out and material performance was developed by trial and error. </a:t>
            </a:r>
          </a:p>
          <a:p>
            <a:pPr algn="l">
              <a:lnSpc>
                <a:spcPct val="90000"/>
              </a:lnSpc>
              <a:spcBef>
                <a:spcPts val="507"/>
              </a:spcBef>
              <a:spcAft>
                <a:spcPts val="507"/>
              </a:spcAft>
            </a:pPr>
            <a:endParaRPr lang="en-GB" sz="900" b="0" i="0" dirty="0"/>
          </a:p>
          <a:p>
            <a:pPr algn="l">
              <a:lnSpc>
                <a:spcPct val="90000"/>
              </a:lnSpc>
              <a:spcBef>
                <a:spcPts val="507"/>
              </a:spcBef>
              <a:spcAft>
                <a:spcPts val="507"/>
              </a:spcAft>
            </a:pPr>
            <a:r>
              <a:rPr lang="en-GB" sz="900" b="0" i="0" dirty="0"/>
              <a:t>More recently, we are able to examine how materials change structure (electron microscopy) how structure affects properties (testing), and how properties are used to influence performance (the design bit). </a:t>
            </a:r>
          </a:p>
          <a:p>
            <a:pPr algn="l">
              <a:lnSpc>
                <a:spcPct val="90000"/>
              </a:lnSpc>
              <a:spcBef>
                <a:spcPts val="507"/>
              </a:spcBef>
              <a:spcAft>
                <a:spcPts val="507"/>
              </a:spcAft>
            </a:pPr>
            <a:endParaRPr lang="en-GB" sz="900" b="0" i="0" dirty="0"/>
          </a:p>
          <a:p>
            <a:pPr algn="l">
              <a:lnSpc>
                <a:spcPct val="90000"/>
              </a:lnSpc>
              <a:spcBef>
                <a:spcPts val="507"/>
              </a:spcBef>
              <a:spcAft>
                <a:spcPts val="507"/>
              </a:spcAft>
            </a:pPr>
            <a:r>
              <a:rPr lang="en-GB" sz="900" b="0" i="0" dirty="0"/>
              <a:t>But, what do we mean by structure?</a:t>
            </a:r>
          </a:p>
        </p:txBody>
      </p:sp>
    </p:spTree>
    <p:extLst>
      <p:ext uri="{BB962C8B-B14F-4D97-AF65-F5344CB8AC3E}">
        <p14:creationId xmlns:p14="http://schemas.microsoft.com/office/powerpoint/2010/main" val="1414229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9005888" y="255588"/>
            <a:ext cx="2260600" cy="1273175"/>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0"/>
              </a:spcBef>
              <a:spcAft>
                <a:spcPts val="591"/>
              </a:spcAft>
            </a:pPr>
            <a:r>
              <a:rPr lang="en-GB" sz="900" b="1" i="1" dirty="0"/>
              <a:t>What is structure?</a:t>
            </a:r>
          </a:p>
          <a:p>
            <a:pPr algn="ctr">
              <a:lnSpc>
                <a:spcPct val="90000"/>
              </a:lnSpc>
              <a:spcBef>
                <a:spcPts val="0"/>
              </a:spcBef>
              <a:spcAft>
                <a:spcPts val="591"/>
              </a:spcAft>
            </a:pPr>
            <a:endParaRPr lang="en-GB" sz="900" b="1" i="1" dirty="0"/>
          </a:p>
          <a:p>
            <a:pPr algn="l">
              <a:lnSpc>
                <a:spcPct val="90000"/>
              </a:lnSpc>
              <a:spcBef>
                <a:spcPts val="0"/>
              </a:spcBef>
              <a:spcAft>
                <a:spcPts val="591"/>
              </a:spcAft>
            </a:pPr>
            <a:r>
              <a:rPr lang="en-GB" sz="900" b="0" i="0" dirty="0"/>
              <a:t>Here, we consider two levels: Bonding-sensitive properties that derive from structure at the </a:t>
            </a:r>
            <a:r>
              <a:rPr lang="en-GB" sz="900" b="0" i="1" dirty="0"/>
              <a:t>low level </a:t>
            </a:r>
            <a:r>
              <a:rPr lang="en-GB" sz="900" b="0" i="0" dirty="0"/>
              <a:t>(such as stiffness), and Microstructure-sensitive properties, which derive from the </a:t>
            </a:r>
            <a:r>
              <a:rPr lang="en-GB" sz="900" b="0" i="1" dirty="0"/>
              <a:t>next level</a:t>
            </a:r>
            <a:r>
              <a:rPr lang="en-GB" sz="900" b="0" i="0" dirty="0"/>
              <a:t> up of structure (such as strength). Understanding of how processes can change properties at both these structural levels is vital. </a:t>
            </a:r>
          </a:p>
        </p:txBody>
      </p:sp>
    </p:spTree>
    <p:extLst>
      <p:ext uri="{BB962C8B-B14F-4D97-AF65-F5344CB8AC3E}">
        <p14:creationId xmlns:p14="http://schemas.microsoft.com/office/powerpoint/2010/main" val="8111230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9005888" y="255588"/>
            <a:ext cx="2260600" cy="1273175"/>
          </a:xfrm>
          <a:ln/>
        </p:spPr>
      </p:sp>
      <p:sp>
        <p:nvSpPr>
          <p:cNvPr id="3072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90000"/>
              </a:lnSpc>
              <a:spcBef>
                <a:spcPts val="0"/>
              </a:spcBef>
              <a:spcAft>
                <a:spcPts val="591"/>
              </a:spcAft>
            </a:pPr>
            <a:r>
              <a:rPr lang="en-GB" sz="900" b="1" i="1" dirty="0"/>
              <a:t>Home page</a:t>
            </a:r>
          </a:p>
          <a:p>
            <a:pPr algn="just">
              <a:lnSpc>
                <a:spcPct val="90000"/>
              </a:lnSpc>
              <a:spcBef>
                <a:spcPts val="0"/>
              </a:spcBef>
              <a:spcAft>
                <a:spcPts val="591"/>
              </a:spcAft>
            </a:pPr>
            <a:endParaRPr lang="en-GB" sz="900" dirty="0"/>
          </a:p>
          <a:p>
            <a:pPr algn="just">
              <a:lnSpc>
                <a:spcPct val="90000"/>
              </a:lnSpc>
              <a:spcBef>
                <a:spcPts val="0"/>
              </a:spcBef>
              <a:spcAft>
                <a:spcPts val="591"/>
              </a:spcAft>
            </a:pPr>
            <a:r>
              <a:rPr lang="en-GB" sz="900" dirty="0"/>
              <a:t>This is the layout of the homepage. It is the main interaction point for the user and there is direct access to science notes, all accessible from this one place. Hovering over each of the 4 corners of the tetrahedron will highlight which data tables are relevant. This interface is simple and intuitive to navigate.</a:t>
            </a:r>
          </a:p>
          <a:p>
            <a:pPr algn="just">
              <a:lnSpc>
                <a:spcPct val="90000"/>
              </a:lnSpc>
              <a:spcBef>
                <a:spcPts val="0"/>
              </a:spcBef>
              <a:spcAft>
                <a:spcPts val="591"/>
              </a:spcAft>
            </a:pPr>
            <a:endParaRPr lang="en-GB" sz="900" dirty="0"/>
          </a:p>
          <a:p>
            <a:pPr marL="0" marR="0" lvl="0" indent="0" algn="just" defTabSz="914400" rtl="0" eaLnBrk="0" fontAlgn="base" latinLnBrk="0" hangingPunct="0">
              <a:lnSpc>
                <a:spcPct val="90000"/>
              </a:lnSpc>
              <a:spcBef>
                <a:spcPts val="0"/>
              </a:spcBef>
              <a:spcAft>
                <a:spcPts val="591"/>
              </a:spcAft>
              <a:buClrTx/>
              <a:buSzTx/>
              <a:buFontTx/>
              <a:buNone/>
              <a:tabLst/>
              <a:defRPr/>
            </a:pPr>
            <a:r>
              <a:rPr lang="en-GB" sz="900" dirty="0"/>
              <a:t>The available science notes are an extended compilation of the regular science notes in the material and process records which you can open. Each field name in these records has a little </a:t>
            </a:r>
            <a:r>
              <a:rPr lang="en-GB" sz="900" i="1" dirty="0"/>
              <a:t>i</a:t>
            </a:r>
            <a:r>
              <a:rPr lang="en-GB" sz="900" dirty="0"/>
              <a:t> next to it. If you click on the </a:t>
            </a:r>
            <a:r>
              <a:rPr lang="en-GB" sz="900" i="1" dirty="0"/>
              <a:t>i </a:t>
            </a:r>
            <a:r>
              <a:rPr lang="en-GB" sz="900" i="0" dirty="0"/>
              <a:t>there are some notes which link to the definitions. If you change the database, the science notes change - they are a way of accessing material properties and their origin. In addition to these, there is a new set of structure science notes that describes fundamental mechanisms involving microstructure.</a:t>
            </a:r>
            <a:endParaRPr lang="en-GB" sz="900" dirty="0"/>
          </a:p>
          <a:p>
            <a:pPr algn="just">
              <a:lnSpc>
                <a:spcPct val="90000"/>
              </a:lnSpc>
              <a:spcBef>
                <a:spcPts val="0"/>
              </a:spcBef>
              <a:spcAft>
                <a:spcPts val="591"/>
              </a:spcAft>
            </a:pPr>
            <a:endParaRPr lang="en-GB" sz="900" dirty="0"/>
          </a:p>
        </p:txBody>
      </p:sp>
    </p:spTree>
    <p:extLst>
      <p:ext uri="{BB962C8B-B14F-4D97-AF65-F5344CB8AC3E}">
        <p14:creationId xmlns:p14="http://schemas.microsoft.com/office/powerpoint/2010/main" val="32560272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000C31-16C6-4CCE-B6D2-6324F4EA24E6}"/>
              </a:ext>
            </a:extLst>
          </p:cNvPr>
          <p:cNvPicPr>
            <a:picLocks/>
          </p:cNvPicPr>
          <p:nvPr userDrawn="1"/>
        </p:nvPicPr>
        <p:blipFill>
          <a:blip r:embed="rId2">
            <a:extLst>
              <a:ext uri="{28A0092B-C50C-407E-A947-70E740481C1C}">
                <a14:useLocalDpi xmlns:a14="http://schemas.microsoft.com/office/drawing/2010/main" val="0"/>
              </a:ext>
            </a:extLst>
          </a:blip>
          <a:stretch>
            <a:fillRect/>
          </a:stretch>
        </p:blipFill>
        <p:spPr>
          <a:xfrm>
            <a:off x="0" y="0"/>
            <a:ext cx="12188952"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600" b="1" i="0">
                <a:solidFill>
                  <a:schemeClr val="bg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userDrawn="1"/>
        </p:nvSpPr>
        <p:spPr>
          <a:xfrm>
            <a:off x="7848600" y="6477000"/>
            <a:ext cx="1371600" cy="276999"/>
          </a:xfrm>
          <a:prstGeom prst="rect">
            <a:avLst/>
          </a:prstGeom>
          <a:noFill/>
        </p:spPr>
        <p:txBody>
          <a:bodyPr wrap="square" rtlCol="0">
            <a:spAutoFit/>
          </a:bodyPr>
          <a:lstStyle/>
          <a:p>
            <a:r>
              <a:rPr lang="en-US" sz="1200" dirty="0">
                <a:solidFill>
                  <a:schemeClr val="tx2"/>
                </a:solidFill>
              </a:rPr>
              <a:t>©2024 ANSYS, Inc.</a:t>
            </a:r>
          </a:p>
        </p:txBody>
      </p:sp>
      <p:sp>
        <p:nvSpPr>
          <p:cNvPr id="2" name="TextBox 1">
            <a:extLst>
              <a:ext uri="{FF2B5EF4-FFF2-40B4-BE49-F238E27FC236}">
                <a16:creationId xmlns:a16="http://schemas.microsoft.com/office/drawing/2014/main" id="{422095B5-9C03-0B22-F860-5984530B3F05}"/>
              </a:ext>
            </a:extLst>
          </p:cNvPr>
          <p:cNvSpPr txBox="1"/>
          <p:nvPr userDrawn="1"/>
        </p:nvSpPr>
        <p:spPr>
          <a:xfrm>
            <a:off x="374343" y="6477000"/>
            <a:ext cx="3962400" cy="338554"/>
          </a:xfrm>
          <a:prstGeom prst="rect">
            <a:avLst/>
          </a:prstGeom>
          <a:noFill/>
        </p:spPr>
        <p:txBody>
          <a:bodyPr wrap="square" rtlCol="0">
            <a:spAutoFit/>
          </a:bodyPr>
          <a:lstStyle/>
          <a:p>
            <a:r>
              <a:rPr lang="en-US" sz="1600" dirty="0">
                <a:solidFill>
                  <a:schemeClr val="bg1">
                    <a:lumMod val="50000"/>
                  </a:schemeClr>
                </a:solidFill>
              </a:rPr>
              <a:t>Created with Ansys Granta EduPack 2024R1</a:t>
            </a:r>
          </a:p>
        </p:txBody>
      </p:sp>
    </p:spTree>
    <p:extLst>
      <p:ext uri="{BB962C8B-B14F-4D97-AF65-F5344CB8AC3E}">
        <p14:creationId xmlns:p14="http://schemas.microsoft.com/office/powerpoint/2010/main" val="292240569"/>
      </p:ext>
    </p:extLst>
  </p:cSld>
  <p:clrMapOvr>
    <a:masterClrMapping/>
  </p:clrMapOvr>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1241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5" name="TextBox 4">
            <a:extLst>
              <a:ext uri="{FF2B5EF4-FFF2-40B4-BE49-F238E27FC236}">
                <a16:creationId xmlns:a16="http://schemas.microsoft.com/office/drawing/2014/main" id="{56B77A6E-79E2-41E0-BCE6-C37311DE8599}"/>
              </a:ext>
            </a:extLst>
          </p:cNvPr>
          <p:cNvSpPr txBox="1"/>
          <p:nvPr userDrawn="1"/>
        </p:nvSpPr>
        <p:spPr>
          <a:xfrm>
            <a:off x="533400" y="609600"/>
            <a:ext cx="10972800" cy="3137654"/>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2024 ANSYS, Inc. All rights reserved.</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solidFill>
                  <a:srgbClr val="000000"/>
                </a:solidFill>
                <a:effectLst/>
                <a:latin typeface="+mj-lt"/>
                <a:ea typeface="Calibri" panose="020F0502020204030204" pitchFamily="34" charset="0"/>
                <a:cs typeface="Times New Roman" panose="02020603050405020304" pitchFamily="18" charset="0"/>
              </a:rPr>
              <a:t>©</a:t>
            </a:r>
            <a:r>
              <a:rPr lang="en-US" sz="1400" dirty="0">
                <a:solidFill>
                  <a:srgbClr val="000000"/>
                </a:solidFill>
                <a:effectLst/>
                <a:latin typeface="+mj-lt"/>
                <a:ea typeface="Calibri" panose="020F0502020204030204" pitchFamily="34" charset="0"/>
                <a:cs typeface="Times New Roman" panose="02020603050405020304" pitchFamily="18" charset="0"/>
              </a:rPr>
              <a:t> 2018 Mike Ashby</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materials, processes and rational selections.</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www.ansys.com/education-resources.</a:t>
            </a:r>
          </a:p>
          <a:p>
            <a:endParaRPr lang="en-US" sz="1600" dirty="0">
              <a:latin typeface="+mj-lt"/>
            </a:endParaRPr>
          </a:p>
        </p:txBody>
      </p:sp>
    </p:spTree>
    <p:extLst>
      <p:ext uri="{BB962C8B-B14F-4D97-AF65-F5344CB8AC3E}">
        <p14:creationId xmlns:p14="http://schemas.microsoft.com/office/powerpoint/2010/main" val="2844354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2395704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8630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710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88918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4552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40BF04F-53BA-40ED-A2D6-74623F7FCA9F}"/>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userDrawn="1"/>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66E622-A13F-4675-A281-8D8CC6175629}"/>
              </a:ext>
            </a:extLst>
          </p:cNvPr>
          <p:cNvSpPr txBox="1"/>
          <p:nvPr userDrawn="1"/>
        </p:nvSpPr>
        <p:spPr>
          <a:xfrm>
            <a:off x="7835900" y="6513565"/>
            <a:ext cx="1371600" cy="276999"/>
          </a:xfrm>
          <a:prstGeom prst="rect">
            <a:avLst/>
          </a:prstGeom>
          <a:noFill/>
        </p:spPr>
        <p:txBody>
          <a:bodyPr wrap="square" rtlCol="0">
            <a:spAutoFit/>
          </a:bodyPr>
          <a:lstStyle/>
          <a:p>
            <a:r>
              <a:rPr lang="en-US" sz="1200" dirty="0">
                <a:solidFill>
                  <a:schemeClr val="tx2"/>
                </a:solidFill>
              </a:rPr>
              <a:t>©2024 ANSYS, Inc.</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37" r:id="rId3"/>
    <p:sldLayoutId id="2147483724" r:id="rId4"/>
    <p:sldLayoutId id="2147483735" r:id="rId5"/>
    <p:sldLayoutId id="2147483734" r:id="rId6"/>
    <p:sldLayoutId id="2147483663" r:id="rId7"/>
    <p:sldLayoutId id="2147483729" r:id="rId8"/>
    <p:sldLayoutId id="2147483730" r:id="rId9"/>
    <p:sldLayoutId id="2147483731" r:id="rId10"/>
    <p:sldLayoutId id="2147483727" r:id="rId11"/>
    <p:sldLayoutId id="2147483726" r:id="rId12"/>
    <p:sldLayoutId id="2147483736"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microsoft.com/office/2007/relationships/hdphoto" Target="../media/hdphoto4.wdp"/><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26.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33.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44.png"/><Relationship Id="rId5" Type="http://schemas.openxmlformats.org/officeDocument/2006/relationships/image" Target="../media/image31.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3.png"/><Relationship Id="rId7"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26.png"/><Relationship Id="rId10" Type="http://schemas.openxmlformats.org/officeDocument/2006/relationships/image" Target="../media/image49.png"/><Relationship Id="rId4" Type="http://schemas.openxmlformats.org/officeDocument/2006/relationships/image" Target="../media/image46.png"/><Relationship Id="rId9"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2.xml.rels><?xml version="1.0" encoding="UTF-8" standalone="yes"?>
<Relationships xmlns="http://schemas.openxmlformats.org/package/2006/relationships"><Relationship Id="rId3" Type="http://schemas.openxmlformats.org/officeDocument/2006/relationships/hyperlink" Target="http://www.ansys.com/products/materials/granta-edupack/?utm_campaign=academic&amp;utm_medium=referral&amp;utm_source=education-resource&amp;utm_content=partner_cross-bu_educator-resource-link_product-page_learn-more_na_en_global&amp;campaignID=7013g000000gv7hAAA"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ansys.com/academic/educators/education-resources/paper-the-granta-edupack-materials-science-and-engineering-package?utm_campaign=academic&amp;utm_medium=referral&amp;utm_source=education-resource&amp;utm_content=partner_cross-bu_educator-resource-link_case-study_download_na_en_global&amp;campaignID=7013g000000gv7hAAA"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48.png"/><Relationship Id="rId7" Type="http://schemas.openxmlformats.org/officeDocument/2006/relationships/image" Target="../media/image54.png"/><Relationship Id="rId12" Type="http://schemas.openxmlformats.org/officeDocument/2006/relationships/image" Target="../media/image59.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png"/></Relationships>
</file>

<file path=ppt/slides/_rels/slide21.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9.png"/><Relationship Id="rId3" Type="http://schemas.openxmlformats.org/officeDocument/2006/relationships/image" Target="../media/image48.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2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73.png"/><Relationship Id="rId7"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76.png"/><Relationship Id="rId11" Type="http://schemas.openxmlformats.org/officeDocument/2006/relationships/image" Target="../media/image77.png"/><Relationship Id="rId5" Type="http://schemas.openxmlformats.org/officeDocument/2006/relationships/image" Target="../media/image75.png"/><Relationship Id="rId10" Type="http://schemas.openxmlformats.org/officeDocument/2006/relationships/image" Target="../media/image47.png"/><Relationship Id="rId4" Type="http://schemas.openxmlformats.org/officeDocument/2006/relationships/image" Target="../media/image74.png"/><Relationship Id="rId9"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80.png"/><Relationship Id="rId7" Type="http://schemas.microsoft.com/office/2007/relationships/hdphoto" Target="../media/hdphoto5.wdp"/><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27.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87.jpeg"/><Relationship Id="rId3" Type="http://schemas.openxmlformats.org/officeDocument/2006/relationships/image" Target="../media/image76.png"/><Relationship Id="rId7" Type="http://schemas.openxmlformats.org/officeDocument/2006/relationships/image" Target="../media/image26.png"/><Relationship Id="rId12" Type="http://schemas.openxmlformats.org/officeDocument/2006/relationships/image" Target="../media/image86.pn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85.png"/><Relationship Id="rId11" Type="http://schemas.openxmlformats.org/officeDocument/2006/relationships/image" Target="../media/image77.png"/><Relationship Id="rId5" Type="http://schemas.microsoft.com/office/2007/relationships/hdphoto" Target="../media/hdphoto6.wdp"/><Relationship Id="rId15" Type="http://schemas.openxmlformats.org/officeDocument/2006/relationships/image" Target="../media/image89.png"/><Relationship Id="rId10" Type="http://schemas.openxmlformats.org/officeDocument/2006/relationships/image" Target="../media/image47.png"/><Relationship Id="rId4" Type="http://schemas.openxmlformats.org/officeDocument/2006/relationships/image" Target="../media/image84.png"/><Relationship Id="rId9" Type="http://schemas.openxmlformats.org/officeDocument/2006/relationships/image" Target="../media/image44.png"/><Relationship Id="rId14" Type="http://schemas.openxmlformats.org/officeDocument/2006/relationships/image" Target="../media/image88.jpg"/></Relationships>
</file>

<file path=ppt/slides/_rels/slide2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91.png"/></Relationships>
</file>

<file path=ppt/slides/_rels/slide29.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http://www.ansys.com/education-resources"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microsoft.com/office/2007/relationships/hdphoto" Target="../media/hdphoto1.wdp"/><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5.emf"/><Relationship Id="rId5" Type="http://schemas.openxmlformats.org/officeDocument/2006/relationships/image" Target="../media/image14.pn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a:xfrm>
            <a:off x="601663" y="914400"/>
            <a:ext cx="5394325" cy="1981200"/>
          </a:xfrm>
        </p:spPr>
        <p:txBody>
          <a:bodyPr vert="horz" lIns="91440" tIns="45720" rIns="91440" bIns="45720" rtlCol="0" anchor="t">
            <a:normAutofit fontScale="85000" lnSpcReduction="20000"/>
          </a:bodyPr>
          <a:lstStyle/>
          <a:p>
            <a:pPr>
              <a:lnSpc>
                <a:spcPct val="120000"/>
              </a:lnSpc>
            </a:pPr>
            <a:r>
              <a:rPr lang="en-US" sz="3800" b="1" dirty="0">
                <a:solidFill>
                  <a:schemeClr val="tx1"/>
                </a:solidFill>
                <a:latin typeface="Calibri"/>
                <a:ea typeface="Calibri"/>
                <a:cs typeface="Calibri"/>
              </a:rPr>
              <a:t>Unit 6.</a:t>
            </a:r>
            <a:br>
              <a:rPr lang="en-US" sz="3800" b="1" dirty="0"/>
            </a:br>
            <a:r>
              <a:rPr lang="en-US" sz="3800" b="1" dirty="0">
                <a:solidFill>
                  <a:schemeClr val="tx1"/>
                </a:solidFill>
                <a:latin typeface="Calibri"/>
                <a:ea typeface="Calibri"/>
                <a:cs typeface="Calibri"/>
              </a:rPr>
              <a:t>Materials Science and Engineering </a:t>
            </a:r>
            <a:r>
              <a:rPr lang="en-US" sz="3800" dirty="0">
                <a:solidFill>
                  <a:schemeClr val="tx1"/>
                </a:solidFill>
                <a:latin typeface="Calibri"/>
                <a:ea typeface="Calibri"/>
                <a:cs typeface="Calibri"/>
              </a:rPr>
              <a:t>Database</a:t>
            </a:r>
            <a:r>
              <a:rPr lang="en-US" sz="3800" b="1" dirty="0">
                <a:solidFill>
                  <a:schemeClr val="tx1"/>
                </a:solidFill>
                <a:latin typeface="Calibri"/>
                <a:ea typeface="Calibri"/>
                <a:cs typeface="Calibri"/>
              </a:rPr>
              <a:t>:</a:t>
            </a:r>
            <a:br>
              <a:rPr lang="en-US" sz="3600" b="1" dirty="0"/>
            </a:br>
            <a:r>
              <a:rPr lang="en-US" sz="2800" dirty="0">
                <a:solidFill>
                  <a:schemeClr val="tx1"/>
                </a:solidFill>
                <a:latin typeface="Calibri"/>
                <a:ea typeface="Calibri"/>
                <a:cs typeface="Calibri"/>
              </a:rPr>
              <a:t>an overview</a:t>
            </a:r>
          </a:p>
          <a:p>
            <a:pPr>
              <a:lnSpc>
                <a:spcPct val="120000"/>
              </a:lnSpc>
            </a:pPr>
            <a:endParaRPr lang="en-US" dirty="0">
              <a:solidFill>
                <a:schemeClr val="tx1"/>
              </a:solidFill>
            </a:endParaRPr>
          </a:p>
        </p:txBody>
      </p:sp>
      <p:sp>
        <p:nvSpPr>
          <p:cNvPr id="3" name="Text Placeholder 2">
            <a:extLst>
              <a:ext uri="{FF2B5EF4-FFF2-40B4-BE49-F238E27FC236}">
                <a16:creationId xmlns:a16="http://schemas.microsoft.com/office/drawing/2014/main" id="{8DED2F7F-2065-4CCE-9AD5-77DBF0CD5628}"/>
              </a:ext>
            </a:extLst>
          </p:cNvPr>
          <p:cNvSpPr>
            <a:spLocks noGrp="1"/>
          </p:cNvSpPr>
          <p:nvPr>
            <p:ph type="body" sz="quarter" idx="12"/>
          </p:nvPr>
        </p:nvSpPr>
        <p:spPr>
          <a:xfrm>
            <a:off x="601663" y="3323831"/>
            <a:ext cx="5494337" cy="1400569"/>
          </a:xfrm>
        </p:spPr>
        <p:txBody>
          <a:bodyPr>
            <a:noAutofit/>
          </a:bodyPr>
          <a:lstStyle/>
          <a:p>
            <a:r>
              <a:rPr lang="en-US" sz="1600" dirty="0"/>
              <a:t>Mike Ashby</a:t>
            </a:r>
          </a:p>
          <a:p>
            <a:r>
              <a:rPr lang="en-GB" sz="1600" dirty="0"/>
              <a:t>Department of Engineering, </a:t>
            </a:r>
          </a:p>
          <a:p>
            <a:r>
              <a:rPr lang="en-GB" sz="1600" dirty="0"/>
              <a:t>University of Cambridge</a:t>
            </a:r>
            <a:endParaRPr lang="en-US" sz="1600" dirty="0"/>
          </a:p>
        </p:txBody>
      </p:sp>
      <p:sp>
        <p:nvSpPr>
          <p:cNvPr id="5" name="Oval 4">
            <a:extLst>
              <a:ext uri="{FF2B5EF4-FFF2-40B4-BE49-F238E27FC236}">
                <a16:creationId xmlns:a16="http://schemas.microsoft.com/office/drawing/2014/main" id="{37C89B2C-D2EA-4343-AAC1-379EA60B3B60}"/>
              </a:ext>
            </a:extLst>
          </p:cNvPr>
          <p:cNvSpPr/>
          <p:nvPr/>
        </p:nvSpPr>
        <p:spPr bwMode="auto">
          <a:xfrm>
            <a:off x="6401565" y="1350353"/>
            <a:ext cx="3200400" cy="3200400"/>
          </a:xfrm>
          <a:prstGeom prst="ellipse">
            <a:avLst/>
          </a:prstGeom>
          <a:gradFill flip="none" rotWithShape="1">
            <a:gsLst>
              <a:gs pos="0">
                <a:schemeClr val="accent5">
                  <a:lumMod val="0"/>
                  <a:lumOff val="100000"/>
                </a:schemeClr>
              </a:gs>
              <a:gs pos="72000">
                <a:srgbClr val="D3FBFA"/>
              </a:gs>
              <a:gs pos="38000">
                <a:srgbClr val="F5FFFE"/>
              </a:gs>
              <a:gs pos="97000">
                <a:srgbClr val="B6FAF6"/>
              </a:gs>
            </a:gsLst>
            <a:path path="circle">
              <a:fillToRect l="50000" t="50000" r="50000" b="50000"/>
            </a:path>
            <a:tileRect/>
          </a:gradFill>
          <a:ln w="9525" cap="flat" cmpd="sng" algn="ctr">
            <a:solidFill>
              <a:srgbClr val="3399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20000"/>
              </a:spcBef>
              <a:spcAft>
                <a:spcPct val="20000"/>
              </a:spcAft>
              <a:buClr>
                <a:srgbClr val="009B9B"/>
              </a:buClr>
              <a:buSzPct val="80000"/>
              <a:buFont typeface="Wingdings" pitchFamily="2" charset="2"/>
              <a:buNone/>
              <a:tabLst/>
            </a:pPr>
            <a:endParaRPr kumimoji="0" lang="en-US" sz="1800" b="1" i="0" u="none" strike="noStrike" cap="none" normalizeH="0" baseline="0" dirty="0">
              <a:ln>
                <a:noFill/>
              </a:ln>
              <a:solidFill>
                <a:schemeClr val="tx1"/>
              </a:solidFill>
              <a:effectLst/>
              <a:latin typeface="Arial" charset="0"/>
            </a:endParaRPr>
          </a:p>
        </p:txBody>
      </p:sp>
      <p:pic>
        <p:nvPicPr>
          <p:cNvPr id="6" name="Picture 5">
            <a:extLst>
              <a:ext uri="{FF2B5EF4-FFF2-40B4-BE49-F238E27FC236}">
                <a16:creationId xmlns:a16="http://schemas.microsoft.com/office/drawing/2014/main" id="{713E0E2B-EBA7-4F86-869C-60AF533929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9400" y="1524000"/>
            <a:ext cx="2744730" cy="2744730"/>
          </a:xfrm>
          <a:prstGeom prst="rect">
            <a:avLst/>
          </a:prstGeom>
        </p:spPr>
      </p:pic>
    </p:spTree>
    <p:extLst>
      <p:ext uri="{BB962C8B-B14F-4D97-AF65-F5344CB8AC3E}">
        <p14:creationId xmlns:p14="http://schemas.microsoft.com/office/powerpoint/2010/main" val="3207685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E709C99-3012-4307-A8C4-4020B8E28AC7}"/>
              </a:ext>
            </a:extLst>
          </p:cNvPr>
          <p:cNvGrpSpPr/>
          <p:nvPr/>
        </p:nvGrpSpPr>
        <p:grpSpPr>
          <a:xfrm>
            <a:off x="6230037" y="715466"/>
            <a:ext cx="3644381" cy="5075479"/>
            <a:chOff x="4872052" y="1064805"/>
            <a:chExt cx="3948079" cy="5498437"/>
          </a:xfrm>
        </p:grpSpPr>
        <p:sp>
          <p:nvSpPr>
            <p:cNvPr id="29" name="Text Box 4">
              <a:extLst>
                <a:ext uri="{FF2B5EF4-FFF2-40B4-BE49-F238E27FC236}">
                  <a16:creationId xmlns:a16="http://schemas.microsoft.com/office/drawing/2014/main" id="{D3168E8E-1B25-4BB9-B902-B9DCF67E1058}"/>
                </a:ext>
              </a:extLst>
            </p:cNvPr>
            <p:cNvSpPr txBox="1">
              <a:spLocks noChangeArrowheads="1"/>
            </p:cNvSpPr>
            <p:nvPr/>
          </p:nvSpPr>
          <p:spPr bwMode="auto">
            <a:xfrm>
              <a:off x="4872052" y="1064805"/>
              <a:ext cx="3948079" cy="2464008"/>
            </a:xfrm>
            <a:prstGeom prst="rect">
              <a:avLst/>
            </a:prstGeom>
            <a:solidFill>
              <a:schemeClr val="bg1"/>
            </a:solidFill>
            <a:ln>
              <a:solidFill>
                <a:schemeClr val="accent3">
                  <a:lumMod val="75000"/>
                </a:schemeClr>
              </a:solidFill>
            </a:ln>
            <a:effectLst/>
          </p:spPr>
          <p:txBody>
            <a:bodyPr wrap="square">
              <a:spAutoFit/>
            </a:bodyPr>
            <a:lstStyle>
              <a:lvl1pPr marL="292100" indent="-2921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42950" indent="-28575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430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6002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20574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5146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9718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4290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8862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pPr algn="ctr">
                <a:buClr>
                  <a:srgbClr val="CC0000"/>
                </a:buClr>
                <a:buSzPct val="120000"/>
              </a:pPr>
              <a:r>
                <a:rPr lang="en-GB" sz="1477" b="1" dirty="0">
                  <a:solidFill>
                    <a:srgbClr val="666633"/>
                  </a:solidFill>
                  <a:latin typeface="+mn-lt"/>
                </a:rPr>
                <a:t>         </a:t>
              </a:r>
              <a:r>
                <a:rPr lang="en-GB" sz="1477" b="1" dirty="0">
                  <a:solidFill>
                    <a:schemeClr val="accent1"/>
                  </a:solidFill>
                  <a:latin typeface="+mn-lt"/>
                </a:rPr>
                <a:t>Properties of the Elements</a:t>
              </a:r>
              <a:endParaRPr lang="en-GB" dirty="0">
                <a:solidFill>
                  <a:schemeClr val="accent1"/>
                </a:solidFill>
                <a:latin typeface="+mn-lt"/>
              </a:endParaRPr>
            </a:p>
            <a:p>
              <a:pPr>
                <a:spcAft>
                  <a:spcPts val="0"/>
                </a:spcAft>
                <a:buClr>
                  <a:schemeClr val="accent1"/>
                </a:buClr>
                <a:buSzPct val="120000"/>
                <a:buFont typeface="Wingdings" panose="05000000000000000000" pitchFamily="2" charset="2"/>
                <a:buChar char="§"/>
              </a:pPr>
              <a:r>
                <a:rPr lang="en-GB" sz="1477" dirty="0">
                  <a:latin typeface="+mn-lt"/>
                </a:rPr>
                <a:t>Nuclear </a:t>
              </a:r>
            </a:p>
            <a:p>
              <a:pPr>
                <a:spcAft>
                  <a:spcPts val="0"/>
                </a:spcAft>
                <a:buClr>
                  <a:schemeClr val="accent1"/>
                </a:buClr>
                <a:buSzPct val="120000"/>
                <a:buFont typeface="Wingdings" panose="05000000000000000000" pitchFamily="2" charset="2"/>
                <a:buChar char="§"/>
              </a:pPr>
              <a:r>
                <a:rPr lang="en-GB" sz="1477" dirty="0">
                  <a:latin typeface="+mn-lt"/>
                </a:rPr>
                <a:t>Mechanical </a:t>
              </a:r>
            </a:p>
            <a:p>
              <a:pPr>
                <a:spcAft>
                  <a:spcPts val="0"/>
                </a:spcAft>
                <a:buClr>
                  <a:schemeClr val="accent1"/>
                </a:buClr>
                <a:buSzPct val="120000"/>
                <a:buFont typeface="Wingdings" panose="05000000000000000000" pitchFamily="2" charset="2"/>
                <a:buChar char="§"/>
              </a:pPr>
              <a:r>
                <a:rPr lang="en-GB" sz="1477" dirty="0">
                  <a:latin typeface="+mn-lt"/>
                </a:rPr>
                <a:t>Thermal </a:t>
              </a:r>
            </a:p>
            <a:p>
              <a:pPr>
                <a:spcAft>
                  <a:spcPts val="0"/>
                </a:spcAft>
                <a:buClr>
                  <a:schemeClr val="accent1"/>
                </a:buClr>
                <a:buSzPct val="120000"/>
                <a:buFont typeface="Wingdings" panose="05000000000000000000" pitchFamily="2" charset="2"/>
                <a:buChar char="§"/>
              </a:pPr>
              <a:r>
                <a:rPr lang="en-GB" sz="1477" dirty="0">
                  <a:latin typeface="+mn-lt"/>
                </a:rPr>
                <a:t>Electrical and superconducting</a:t>
              </a:r>
            </a:p>
            <a:p>
              <a:pPr>
                <a:spcAft>
                  <a:spcPts val="0"/>
                </a:spcAft>
                <a:buClr>
                  <a:schemeClr val="accent1"/>
                </a:buClr>
                <a:buSzPct val="120000"/>
                <a:buFont typeface="Wingdings" panose="05000000000000000000" pitchFamily="2" charset="2"/>
                <a:buChar char="§"/>
              </a:pPr>
              <a:r>
                <a:rPr lang="en-GB" sz="1477" dirty="0">
                  <a:latin typeface="+mn-lt"/>
                </a:rPr>
                <a:t>Electronic Structure</a:t>
              </a:r>
            </a:p>
            <a:p>
              <a:pPr>
                <a:spcAft>
                  <a:spcPts val="0"/>
                </a:spcAft>
                <a:buClr>
                  <a:schemeClr val="accent1"/>
                </a:buClr>
                <a:buSzPct val="120000"/>
                <a:buFont typeface="Wingdings" panose="05000000000000000000" pitchFamily="2" charset="2"/>
                <a:buChar char="§"/>
              </a:pPr>
              <a:r>
                <a:rPr lang="en-GB" sz="1477" dirty="0">
                  <a:latin typeface="+mn-lt"/>
                </a:rPr>
                <a:t>Magnetic </a:t>
              </a:r>
            </a:p>
            <a:p>
              <a:pPr>
                <a:spcAft>
                  <a:spcPts val="0"/>
                </a:spcAft>
                <a:buClr>
                  <a:schemeClr val="accent1"/>
                </a:buClr>
                <a:buSzPct val="120000"/>
                <a:buFont typeface="Wingdings" panose="05000000000000000000" pitchFamily="2" charset="2"/>
                <a:buChar char="§"/>
              </a:pPr>
              <a:r>
                <a:rPr lang="en-GB" sz="1477" dirty="0">
                  <a:latin typeface="+mn-lt"/>
                </a:rPr>
                <a:t>Environmental </a:t>
              </a:r>
            </a:p>
          </p:txBody>
        </p:sp>
        <p:pic>
          <p:nvPicPr>
            <p:cNvPr id="30" name="Picture 29">
              <a:extLst>
                <a:ext uri="{FF2B5EF4-FFF2-40B4-BE49-F238E27FC236}">
                  <a16:creationId xmlns:a16="http://schemas.microsoft.com/office/drawing/2014/main" id="{542DA586-2D1B-4724-AFF2-9EAF4E14B6E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7447" t="20504" r="17959" b="4156"/>
            <a:stretch/>
          </p:blipFill>
          <p:spPr>
            <a:xfrm>
              <a:off x="4894814" y="3653088"/>
              <a:ext cx="3923296" cy="2910154"/>
            </a:xfrm>
            <a:prstGeom prst="rect">
              <a:avLst/>
            </a:prstGeom>
            <a:ln>
              <a:solidFill>
                <a:schemeClr val="accent3">
                  <a:lumMod val="75000"/>
                </a:schemeClr>
              </a:solidFill>
            </a:ln>
            <a:effectLst/>
          </p:spPr>
        </p:pic>
      </p:grpSp>
      <p:pic>
        <p:nvPicPr>
          <p:cNvPr id="24" name="Picture 23">
            <a:extLst>
              <a:ext uri="{FF2B5EF4-FFF2-40B4-BE49-F238E27FC236}">
                <a16:creationId xmlns:a16="http://schemas.microsoft.com/office/drawing/2014/main" id="{235422A8-B57A-4A53-BCEE-E7FAB1CC642D}"/>
              </a:ext>
            </a:extLst>
          </p:cNvPr>
          <p:cNvPicPr>
            <a:picLocks noChangeAspect="1"/>
          </p:cNvPicPr>
          <p:nvPr/>
        </p:nvPicPr>
        <p:blipFill>
          <a:blip r:embed="rId4"/>
          <a:stretch>
            <a:fillRect/>
          </a:stretch>
        </p:blipFill>
        <p:spPr>
          <a:xfrm>
            <a:off x="7564502" y="3281277"/>
            <a:ext cx="994595" cy="1478452"/>
          </a:xfrm>
          <a:prstGeom prst="rect">
            <a:avLst/>
          </a:prstGeom>
          <a:solidFill>
            <a:schemeClr val="bg1"/>
          </a:solidFill>
          <a:ln w="12700">
            <a:solidFill>
              <a:schemeClr val="accent5"/>
            </a:solidFill>
          </a:ln>
        </p:spPr>
      </p:pic>
      <p:sp>
        <p:nvSpPr>
          <p:cNvPr id="6146" name="Rectangle 2"/>
          <p:cNvSpPr>
            <a:spLocks noGrp="1" noChangeArrowheads="1"/>
          </p:cNvSpPr>
          <p:nvPr>
            <p:ph type="title"/>
          </p:nvPr>
        </p:nvSpPr>
        <p:spPr>
          <a:xfrm>
            <a:off x="766057" y="149830"/>
            <a:ext cx="10972799" cy="845837"/>
          </a:xfrm>
        </p:spPr>
        <p:txBody>
          <a:bodyPr/>
          <a:lstStyle/>
          <a:p>
            <a:r>
              <a:rPr lang="en-GB" dirty="0">
                <a:latin typeface="+mn-lt"/>
              </a:rPr>
              <a:t>The Elements data-table</a:t>
            </a:r>
          </a:p>
        </p:txBody>
      </p:sp>
      <p:sp>
        <p:nvSpPr>
          <p:cNvPr id="72" name="Oval 71"/>
          <p:cNvSpPr/>
          <p:nvPr/>
        </p:nvSpPr>
        <p:spPr bwMode="auto">
          <a:xfrm>
            <a:off x="1656446" y="1547574"/>
            <a:ext cx="3240000" cy="3240000"/>
          </a:xfrm>
          <a:prstGeom prst="ellipse">
            <a:avLst/>
          </a:prstGeom>
          <a:noFill/>
          <a:ln w="76200">
            <a:solidFill>
              <a:schemeClr val="bg1">
                <a:lumMod val="75000"/>
              </a:schemeClr>
            </a:solidFill>
            <a:miter lim="800000"/>
            <a:headEnd/>
            <a:tailEnd/>
          </a:ln>
          <a:effectLst/>
        </p:spPr>
        <p:txBody>
          <a:bodyPr rtlCol="0" anchor="ctr">
            <a:noAutofit/>
          </a:bodyPr>
          <a:lstStyle/>
          <a:p>
            <a:pPr algn="ctr">
              <a:spcBef>
                <a:spcPct val="10000"/>
              </a:spcBef>
              <a:spcAft>
                <a:spcPct val="0"/>
              </a:spcAft>
              <a:buClrTx/>
              <a:buSzTx/>
              <a:buFontTx/>
              <a:buNone/>
            </a:pPr>
            <a:endParaRPr lang="en-GB" b="1" dirty="0"/>
          </a:p>
        </p:txBody>
      </p:sp>
      <p:pic>
        <p:nvPicPr>
          <p:cNvPr id="9" name="Picture 8">
            <a:extLst>
              <a:ext uri="{FF2B5EF4-FFF2-40B4-BE49-F238E27FC236}">
                <a16:creationId xmlns:a16="http://schemas.microsoft.com/office/drawing/2014/main" id="{83E0D634-5ED6-591B-E514-9C21A1B55D79}"/>
              </a:ext>
            </a:extLst>
          </p:cNvPr>
          <p:cNvPicPr>
            <a:picLocks noChangeAspect="1"/>
          </p:cNvPicPr>
          <p:nvPr/>
        </p:nvPicPr>
        <p:blipFill>
          <a:blip r:embed="rId5"/>
          <a:stretch>
            <a:fillRect/>
          </a:stretch>
        </p:blipFill>
        <p:spPr>
          <a:xfrm>
            <a:off x="5974620" y="696016"/>
            <a:ext cx="4686456" cy="5212080"/>
          </a:xfrm>
          <a:prstGeom prst="rect">
            <a:avLst/>
          </a:prstGeom>
          <a:ln>
            <a:solidFill>
              <a:schemeClr val="accent1"/>
            </a:solidFill>
          </a:ln>
        </p:spPr>
      </p:pic>
      <p:sp>
        <p:nvSpPr>
          <p:cNvPr id="7" name="TextBox 6">
            <a:extLst>
              <a:ext uri="{FF2B5EF4-FFF2-40B4-BE49-F238E27FC236}">
                <a16:creationId xmlns:a16="http://schemas.microsoft.com/office/drawing/2014/main" id="{7A267EFC-B46A-43F5-A1E1-27F9568E8D66}"/>
              </a:ext>
            </a:extLst>
          </p:cNvPr>
          <p:cNvSpPr txBox="1"/>
          <p:nvPr/>
        </p:nvSpPr>
        <p:spPr>
          <a:xfrm>
            <a:off x="1857482" y="5029200"/>
            <a:ext cx="3106940" cy="823944"/>
          </a:xfrm>
          <a:prstGeom prst="rect">
            <a:avLst/>
          </a:prstGeom>
          <a:noFill/>
        </p:spPr>
        <p:txBody>
          <a:bodyPr wrap="none" rtlCol="0">
            <a:spAutoFit/>
          </a:bodyPr>
          <a:lstStyle/>
          <a:p>
            <a:pPr algn="ctr"/>
            <a:r>
              <a:rPr lang="en-GB" sz="1477" dirty="0"/>
              <a:t>Explore</a:t>
            </a:r>
          </a:p>
          <a:p>
            <a:pPr algn="ctr"/>
            <a:r>
              <a:rPr lang="en-GB" b="1" i="1" dirty="0">
                <a:solidFill>
                  <a:schemeClr val="accent1"/>
                </a:solidFill>
              </a:rPr>
              <a:t>Nucleus and Bonding-sensitive</a:t>
            </a:r>
          </a:p>
          <a:p>
            <a:pPr algn="ctr"/>
            <a:r>
              <a:rPr lang="en-GB" sz="1477" dirty="0"/>
              <a:t>properties</a:t>
            </a:r>
          </a:p>
        </p:txBody>
      </p:sp>
      <p:grpSp>
        <p:nvGrpSpPr>
          <p:cNvPr id="5" name="Group 4">
            <a:extLst>
              <a:ext uri="{FF2B5EF4-FFF2-40B4-BE49-F238E27FC236}">
                <a16:creationId xmlns:a16="http://schemas.microsoft.com/office/drawing/2014/main" id="{C7287320-BD9E-4778-9E17-202C7054A42C}"/>
              </a:ext>
            </a:extLst>
          </p:cNvPr>
          <p:cNvGrpSpPr/>
          <p:nvPr/>
        </p:nvGrpSpPr>
        <p:grpSpPr>
          <a:xfrm>
            <a:off x="5940155" y="2737306"/>
            <a:ext cx="1351932" cy="1429151"/>
            <a:chOff x="4802820" y="3201740"/>
            <a:chExt cx="1368152" cy="1446298"/>
          </a:xfrm>
        </p:grpSpPr>
        <p:sp>
          <p:nvSpPr>
            <p:cNvPr id="2" name="Rectangle: Rounded Corners 1">
              <a:extLst>
                <a:ext uri="{FF2B5EF4-FFF2-40B4-BE49-F238E27FC236}">
                  <a16:creationId xmlns:a16="http://schemas.microsoft.com/office/drawing/2014/main" id="{E433FE70-9E39-4BD1-8652-AD901D1CF009}"/>
                </a:ext>
              </a:extLst>
            </p:cNvPr>
            <p:cNvSpPr/>
            <p:nvPr/>
          </p:nvSpPr>
          <p:spPr>
            <a:xfrm>
              <a:off x="4802820" y="3201740"/>
              <a:ext cx="1368152" cy="904946"/>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Rectangle: Rounded Corners 19">
              <a:extLst>
                <a:ext uri="{FF2B5EF4-FFF2-40B4-BE49-F238E27FC236}">
                  <a16:creationId xmlns:a16="http://schemas.microsoft.com/office/drawing/2014/main" id="{38B7ED58-4BDD-4CD6-BB7C-8666DB8C29AD}"/>
                </a:ext>
              </a:extLst>
            </p:cNvPr>
            <p:cNvSpPr/>
            <p:nvPr/>
          </p:nvSpPr>
          <p:spPr>
            <a:xfrm>
              <a:off x="4802820" y="4146593"/>
              <a:ext cx="1368152" cy="50144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64" name="Picture 63"/>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tretch>
            <a:fillRect/>
          </a:stretch>
        </p:blipFill>
        <p:spPr>
          <a:xfrm rot="14888644" flipH="1">
            <a:off x="4153288" y="1464382"/>
            <a:ext cx="764096" cy="471670"/>
          </a:xfrm>
          <a:prstGeom prst="rect">
            <a:avLst/>
          </a:prstGeom>
        </p:spPr>
      </p:pic>
      <p:grpSp>
        <p:nvGrpSpPr>
          <p:cNvPr id="12" name="Group 11">
            <a:extLst>
              <a:ext uri="{FF2B5EF4-FFF2-40B4-BE49-F238E27FC236}">
                <a16:creationId xmlns:a16="http://schemas.microsoft.com/office/drawing/2014/main" id="{59D35995-C3E0-4D07-80CD-50CB9B728804}"/>
              </a:ext>
            </a:extLst>
          </p:cNvPr>
          <p:cNvGrpSpPr/>
          <p:nvPr/>
        </p:nvGrpSpPr>
        <p:grpSpPr>
          <a:xfrm>
            <a:off x="2582764" y="908380"/>
            <a:ext cx="1387365" cy="1152030"/>
            <a:chOff x="2006317" y="800806"/>
            <a:chExt cx="1387365" cy="1152030"/>
          </a:xfrm>
        </p:grpSpPr>
        <p:pic>
          <p:nvPicPr>
            <p:cNvPr id="10" name="Picture 9">
              <a:extLst>
                <a:ext uri="{FF2B5EF4-FFF2-40B4-BE49-F238E27FC236}">
                  <a16:creationId xmlns:a16="http://schemas.microsoft.com/office/drawing/2014/main" id="{DD0CF5D1-0AAE-4217-BB64-B09A82ED0A2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42800" y="1038436"/>
              <a:ext cx="914400" cy="914400"/>
            </a:xfrm>
            <a:prstGeom prst="rect">
              <a:avLst/>
            </a:prstGeom>
          </p:spPr>
        </p:pic>
        <p:sp>
          <p:nvSpPr>
            <p:cNvPr id="11" name="TextBox 10">
              <a:extLst>
                <a:ext uri="{FF2B5EF4-FFF2-40B4-BE49-F238E27FC236}">
                  <a16:creationId xmlns:a16="http://schemas.microsoft.com/office/drawing/2014/main" id="{DDADA7C6-947F-4FC4-9E83-E93203D41AA7}"/>
                </a:ext>
              </a:extLst>
            </p:cNvPr>
            <p:cNvSpPr txBox="1"/>
            <p:nvPr/>
          </p:nvSpPr>
          <p:spPr>
            <a:xfrm>
              <a:off x="2006317" y="800806"/>
              <a:ext cx="1387365" cy="276999"/>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Elements</a:t>
              </a:r>
            </a:p>
          </p:txBody>
        </p:sp>
      </p:grpSp>
      <p:pic>
        <p:nvPicPr>
          <p:cNvPr id="4" name="Picture 3">
            <a:extLst>
              <a:ext uri="{FF2B5EF4-FFF2-40B4-BE49-F238E27FC236}">
                <a16:creationId xmlns:a16="http://schemas.microsoft.com/office/drawing/2014/main" id="{5B679049-B51A-4FD7-93A5-A3C08193309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69734" y="1951546"/>
            <a:ext cx="2348863" cy="2348863"/>
          </a:xfrm>
          <a:prstGeom prst="rect">
            <a:avLst/>
          </a:prstGeom>
        </p:spPr>
      </p:pic>
      <p:sp>
        <p:nvSpPr>
          <p:cNvPr id="6" name="Slide Number Placeholder 5">
            <a:extLst>
              <a:ext uri="{FF2B5EF4-FFF2-40B4-BE49-F238E27FC236}">
                <a16:creationId xmlns:a16="http://schemas.microsoft.com/office/drawing/2014/main" id="{89149CD5-0E5D-4735-AE19-826A1425C68D}"/>
              </a:ext>
            </a:extLst>
          </p:cNvPr>
          <p:cNvSpPr>
            <a:spLocks noGrp="1"/>
          </p:cNvSpPr>
          <p:nvPr>
            <p:ph type="sldNum" sz="quarter" idx="11"/>
          </p:nvPr>
        </p:nvSpPr>
        <p:spPr/>
        <p:txBody>
          <a:bodyPr/>
          <a:lstStyle/>
          <a:p>
            <a:fld id="{F0D23093-2AB0-F74C-B865-1A12A15B650E}" type="slidenum">
              <a:rPr lang="en-US" smtClean="0">
                <a:latin typeface="+mn-lt"/>
              </a:rPr>
              <a:pPr/>
              <a:t>10</a:t>
            </a:fld>
            <a:endParaRPr lang="en-US" dirty="0">
              <a:latin typeface="+mn-lt"/>
            </a:endParaRPr>
          </a:p>
        </p:txBody>
      </p:sp>
    </p:spTree>
    <p:extLst>
      <p:ext uri="{BB962C8B-B14F-4D97-AF65-F5344CB8AC3E}">
        <p14:creationId xmlns:p14="http://schemas.microsoft.com/office/powerpoint/2010/main" val="3669786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wipe(left)">
                                      <p:cBhvr>
                                        <p:cTn id="28" dur="500"/>
                                        <p:tgtEl>
                                          <p:spTgt spid="6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dirty="0">
                <a:latin typeface="+mn-lt"/>
              </a:rPr>
              <a:t>Variation of properties across the Periodic Table</a:t>
            </a:r>
          </a:p>
        </p:txBody>
      </p:sp>
      <p:grpSp>
        <p:nvGrpSpPr>
          <p:cNvPr id="3" name="Group 2">
            <a:extLst>
              <a:ext uri="{FF2B5EF4-FFF2-40B4-BE49-F238E27FC236}">
                <a16:creationId xmlns:a16="http://schemas.microsoft.com/office/drawing/2014/main" id="{B80AF2E7-69DE-48AF-90F9-E62109688EFE}"/>
              </a:ext>
            </a:extLst>
          </p:cNvPr>
          <p:cNvGrpSpPr/>
          <p:nvPr/>
        </p:nvGrpSpPr>
        <p:grpSpPr>
          <a:xfrm>
            <a:off x="1037270" y="1167077"/>
            <a:ext cx="7741238" cy="3308049"/>
            <a:chOff x="406400" y="1060750"/>
            <a:chExt cx="7741238" cy="3308049"/>
          </a:xfrm>
        </p:grpSpPr>
        <p:pic>
          <p:nvPicPr>
            <p:cNvPr id="2" name="Picture 1"/>
            <p:cNvPicPr>
              <a:picLocks noChangeAspect="1"/>
            </p:cNvPicPr>
            <p:nvPr/>
          </p:nvPicPr>
          <p:blipFill rotWithShape="1">
            <a:blip r:embed="rId3"/>
            <a:srcRect l="-2318" t="-2430" r="-2371" b="-3029"/>
            <a:stretch/>
          </p:blipFill>
          <p:spPr>
            <a:xfrm>
              <a:off x="406400" y="1060750"/>
              <a:ext cx="4870449" cy="3308049"/>
            </a:xfrm>
            <a:prstGeom prst="rect">
              <a:avLst/>
            </a:prstGeom>
            <a:solidFill>
              <a:schemeClr val="bg1"/>
            </a:solidFill>
            <a:ln>
              <a:solidFill>
                <a:schemeClr val="accent1"/>
              </a:solidFill>
            </a:ln>
            <a:effectLst/>
          </p:spPr>
        </p:pic>
        <p:sp>
          <p:nvSpPr>
            <p:cNvPr id="5" name="TextBox 4">
              <a:extLst>
                <a:ext uri="{FF2B5EF4-FFF2-40B4-BE49-F238E27FC236}">
                  <a16:creationId xmlns:a16="http://schemas.microsoft.com/office/drawing/2014/main" id="{6D9C6BA1-3BEB-46A6-8ACB-3DB2890F1EA0}"/>
                </a:ext>
              </a:extLst>
            </p:cNvPr>
            <p:cNvSpPr txBox="1"/>
            <p:nvPr/>
          </p:nvSpPr>
          <p:spPr>
            <a:xfrm>
              <a:off x="5927859" y="1286496"/>
              <a:ext cx="2219779" cy="830997"/>
            </a:xfrm>
            <a:prstGeom prst="rect">
              <a:avLst/>
            </a:prstGeom>
            <a:noFill/>
            <a:ln w="19050">
              <a:solidFill>
                <a:schemeClr val="accent4"/>
              </a:solidFill>
            </a:ln>
          </p:spPr>
          <p:txBody>
            <a:bodyPr wrap="square" rtlCol="0">
              <a:spAutoFit/>
            </a:bodyPr>
            <a:lstStyle/>
            <a:p>
              <a:pPr algn="ctr"/>
              <a:r>
                <a:rPr lang="en-GB" sz="1600" dirty="0"/>
                <a:t>Bonding-packing sensitive properties</a:t>
              </a:r>
            </a:p>
            <a:p>
              <a:pPr algn="ctr"/>
              <a:r>
                <a:rPr lang="en-GB" sz="1600" dirty="0">
                  <a:solidFill>
                    <a:schemeClr val="accent5"/>
                  </a:solidFill>
                </a:rPr>
                <a:t>10</a:t>
              </a:r>
              <a:r>
                <a:rPr lang="en-GB" sz="1600" baseline="30000" dirty="0">
                  <a:solidFill>
                    <a:schemeClr val="accent5"/>
                  </a:solidFill>
                </a:rPr>
                <a:t>-9 </a:t>
              </a:r>
              <a:r>
                <a:rPr lang="en-GB" sz="1600" dirty="0">
                  <a:solidFill>
                    <a:schemeClr val="accent5"/>
                  </a:solidFill>
                </a:rPr>
                <a:t>m</a:t>
              </a:r>
            </a:p>
          </p:txBody>
        </p:sp>
      </p:grpSp>
      <p:pic>
        <p:nvPicPr>
          <p:cNvPr id="6" name="Picture 5"/>
          <p:cNvPicPr>
            <a:picLocks noChangeAspect="1"/>
          </p:cNvPicPr>
          <p:nvPr/>
        </p:nvPicPr>
        <p:blipFill rotWithShape="1">
          <a:blip r:embed="rId4"/>
          <a:srcRect l="-1581" t="-1796" r="-3108" b="26055"/>
          <a:stretch/>
        </p:blipFill>
        <p:spPr>
          <a:xfrm>
            <a:off x="6535143" y="2815800"/>
            <a:ext cx="4870449" cy="3213024"/>
          </a:xfrm>
          <a:prstGeom prst="rect">
            <a:avLst/>
          </a:prstGeom>
          <a:solidFill>
            <a:schemeClr val="bg1"/>
          </a:solidFill>
          <a:ln>
            <a:solidFill>
              <a:schemeClr val="accent1"/>
            </a:solidFill>
          </a:ln>
          <a:effectLst/>
        </p:spPr>
      </p:pic>
      <p:sp>
        <p:nvSpPr>
          <p:cNvPr id="4" name="Slide Number Placeholder 3">
            <a:extLst>
              <a:ext uri="{FF2B5EF4-FFF2-40B4-BE49-F238E27FC236}">
                <a16:creationId xmlns:a16="http://schemas.microsoft.com/office/drawing/2014/main" id="{EA24A4AF-32EB-4E2F-81ED-19C6BD844804}"/>
              </a:ext>
            </a:extLst>
          </p:cNvPr>
          <p:cNvSpPr>
            <a:spLocks noGrp="1"/>
          </p:cNvSpPr>
          <p:nvPr>
            <p:ph type="sldNum" sz="quarter" idx="11"/>
          </p:nvPr>
        </p:nvSpPr>
        <p:spPr/>
        <p:txBody>
          <a:bodyPr/>
          <a:lstStyle/>
          <a:p>
            <a:fld id="{F0D23093-2AB0-F74C-B865-1A12A15B650E}" type="slidenum">
              <a:rPr lang="en-US" smtClean="0">
                <a:latin typeface="+mn-lt"/>
              </a:rPr>
              <a:pPr/>
              <a:t>11</a:t>
            </a:fld>
            <a:endParaRPr lang="en-US" dirty="0">
              <a:latin typeface="+mn-lt"/>
            </a:endParaRPr>
          </a:p>
        </p:txBody>
      </p:sp>
    </p:spTree>
    <p:extLst>
      <p:ext uri="{BB962C8B-B14F-4D97-AF65-F5344CB8AC3E}">
        <p14:creationId xmlns:p14="http://schemas.microsoft.com/office/powerpoint/2010/main" val="3896734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dirty="0">
                <a:latin typeface="+mn-lt"/>
              </a:rPr>
              <a:t>Electronegativity and bonding</a:t>
            </a:r>
          </a:p>
        </p:txBody>
      </p:sp>
      <p:pic>
        <p:nvPicPr>
          <p:cNvPr id="2" name="Picture 1"/>
          <p:cNvPicPr>
            <a:picLocks noChangeAspect="1"/>
          </p:cNvPicPr>
          <p:nvPr/>
        </p:nvPicPr>
        <p:blipFill>
          <a:blip r:embed="rId3"/>
          <a:stretch>
            <a:fillRect/>
          </a:stretch>
        </p:blipFill>
        <p:spPr>
          <a:xfrm>
            <a:off x="1105109" y="1557918"/>
            <a:ext cx="5425611" cy="3954813"/>
          </a:xfrm>
          <a:prstGeom prst="rect">
            <a:avLst/>
          </a:prstGeom>
        </p:spPr>
      </p:pic>
      <p:sp>
        <p:nvSpPr>
          <p:cNvPr id="15" name="TextBox 14"/>
          <p:cNvSpPr txBox="1"/>
          <p:nvPr/>
        </p:nvSpPr>
        <p:spPr>
          <a:xfrm>
            <a:off x="7266481" y="4092639"/>
            <a:ext cx="3263457" cy="1001556"/>
          </a:xfrm>
          <a:prstGeom prst="rect">
            <a:avLst/>
          </a:prstGeom>
          <a:ln/>
        </p:spPr>
        <p:style>
          <a:lnRef idx="2">
            <a:schemeClr val="accent1"/>
          </a:lnRef>
          <a:fillRef idx="1">
            <a:schemeClr val="lt1"/>
          </a:fillRef>
          <a:effectRef idx="0">
            <a:schemeClr val="accent1"/>
          </a:effectRef>
          <a:fontRef idx="minor">
            <a:schemeClr val="dk1"/>
          </a:fontRef>
        </p:style>
        <p:txBody>
          <a:bodyPr wrap="none" rtlCol="0">
            <a:spAutoFit/>
          </a:bodyPr>
          <a:lstStyle/>
          <a:p>
            <a:pPr>
              <a:spcBef>
                <a:spcPts val="0"/>
              </a:spcBef>
              <a:spcAft>
                <a:spcPts val="0"/>
              </a:spcAft>
            </a:pPr>
            <a:r>
              <a:rPr lang="en-GB" sz="1477" b="1" dirty="0">
                <a:solidFill>
                  <a:schemeClr val="accent4"/>
                </a:solidFill>
                <a:cs typeface="Calibri" panose="020F0502020204030204" pitchFamily="34" charset="0"/>
              </a:rPr>
              <a:t>Hume-Rothery rules for solid solutions:</a:t>
            </a:r>
          </a:p>
          <a:p>
            <a:pPr marL="263776" indent="-263776">
              <a:spcBef>
                <a:spcPts val="0"/>
              </a:spcBef>
              <a:spcAft>
                <a:spcPts val="0"/>
              </a:spcAft>
              <a:buClr>
                <a:schemeClr val="accent1"/>
              </a:buClr>
              <a:buSzPct val="100000"/>
              <a:buFont typeface="Arial" panose="020B0604020202020204" pitchFamily="34" charset="0"/>
              <a:buChar char="•"/>
            </a:pPr>
            <a:r>
              <a:rPr lang="en-GB" sz="1477" dirty="0">
                <a:cs typeface="Calibri" panose="020F0502020204030204" pitchFamily="34" charset="0"/>
              </a:rPr>
              <a:t>Atoms size difference less than 15%</a:t>
            </a:r>
          </a:p>
          <a:p>
            <a:pPr marL="263776" indent="-263776">
              <a:spcBef>
                <a:spcPts val="0"/>
              </a:spcBef>
              <a:spcAft>
                <a:spcPts val="0"/>
              </a:spcAft>
              <a:buClr>
                <a:schemeClr val="accent1"/>
              </a:buClr>
              <a:buSzPct val="100000"/>
              <a:buFont typeface="Arial" panose="020B0604020202020204" pitchFamily="34" charset="0"/>
              <a:buChar char="•"/>
            </a:pPr>
            <a:r>
              <a:rPr lang="en-GB" sz="1477" dirty="0">
                <a:cs typeface="Calibri" panose="020F0502020204030204" pitchFamily="34" charset="0"/>
              </a:rPr>
              <a:t>Similar electronegativity</a:t>
            </a:r>
          </a:p>
          <a:p>
            <a:pPr marL="263776" indent="-263776">
              <a:spcBef>
                <a:spcPts val="0"/>
              </a:spcBef>
              <a:spcAft>
                <a:spcPts val="0"/>
              </a:spcAft>
              <a:buClr>
                <a:schemeClr val="accent1"/>
              </a:buClr>
              <a:buSzPct val="100000"/>
              <a:buFont typeface="Arial" panose="020B0604020202020204" pitchFamily="34" charset="0"/>
              <a:buChar char="•"/>
            </a:pPr>
            <a:r>
              <a:rPr lang="en-GB" sz="1477" dirty="0">
                <a:cs typeface="Calibri" panose="020F0502020204030204" pitchFamily="34" charset="0"/>
              </a:rPr>
              <a:t>Valence is similar</a:t>
            </a:r>
          </a:p>
        </p:txBody>
      </p:sp>
      <p:grpSp>
        <p:nvGrpSpPr>
          <p:cNvPr id="21" name="Group 20"/>
          <p:cNvGrpSpPr/>
          <p:nvPr/>
        </p:nvGrpSpPr>
        <p:grpSpPr>
          <a:xfrm>
            <a:off x="1854331" y="2577124"/>
            <a:ext cx="4512264" cy="1128373"/>
            <a:chOff x="540330" y="1778224"/>
            <a:chExt cx="4540251" cy="100174"/>
          </a:xfrm>
        </p:grpSpPr>
        <p:sp>
          <p:nvSpPr>
            <p:cNvPr id="20" name="TextBox 19"/>
            <p:cNvSpPr txBox="1"/>
            <p:nvPr/>
          </p:nvSpPr>
          <p:spPr>
            <a:xfrm rot="20795391">
              <a:off x="4283499" y="1778224"/>
              <a:ext cx="705401" cy="38593"/>
            </a:xfrm>
            <a:prstGeom prst="rect">
              <a:avLst/>
            </a:prstGeom>
            <a:solidFill>
              <a:schemeClr val="bg1"/>
            </a:solidFill>
          </p:spPr>
          <p:txBody>
            <a:bodyPr wrap="none" rtlCol="0">
              <a:noAutofit/>
            </a:bodyPr>
            <a:lstStyle/>
            <a:p>
              <a:pPr algn="ctr">
                <a:spcBef>
                  <a:spcPts val="0"/>
                </a:spcBef>
                <a:spcAft>
                  <a:spcPts val="0"/>
                </a:spcAft>
              </a:pPr>
              <a:r>
                <a:rPr lang="en-GB" sz="1015" dirty="0">
                  <a:cs typeface="Calibri" panose="020F0502020204030204" pitchFamily="34" charset="0"/>
                </a:rPr>
                <a:t>Covalent</a:t>
              </a:r>
            </a:p>
            <a:p>
              <a:pPr algn="ctr">
                <a:spcBef>
                  <a:spcPts val="0"/>
                </a:spcBef>
                <a:spcAft>
                  <a:spcPts val="0"/>
                </a:spcAft>
              </a:pPr>
              <a:r>
                <a:rPr lang="en-GB" sz="1015" dirty="0">
                  <a:cs typeface="Calibri" panose="020F0502020204030204" pitchFamily="34" charset="0"/>
                </a:rPr>
                <a:t>Metallic</a:t>
              </a:r>
            </a:p>
          </p:txBody>
        </p:sp>
        <p:sp>
          <p:nvSpPr>
            <p:cNvPr id="19" name="Freeform: Shape 18"/>
            <p:cNvSpPr/>
            <p:nvPr/>
          </p:nvSpPr>
          <p:spPr bwMode="auto">
            <a:xfrm>
              <a:off x="540330" y="1786939"/>
              <a:ext cx="4540251" cy="91459"/>
            </a:xfrm>
            <a:custGeom>
              <a:avLst/>
              <a:gdLst>
                <a:gd name="connsiteX0" fmla="*/ 0 w 4382814"/>
                <a:gd name="connsiteY0" fmla="*/ 1261241 h 1261241"/>
                <a:gd name="connsiteX1" fmla="*/ 735724 w 4382814"/>
                <a:gd name="connsiteY1" fmla="*/ 1135117 h 1261241"/>
                <a:gd name="connsiteX2" fmla="*/ 1376855 w 4382814"/>
                <a:gd name="connsiteY2" fmla="*/ 935421 h 1261241"/>
                <a:gd name="connsiteX3" fmla="*/ 2448910 w 4382814"/>
                <a:gd name="connsiteY3" fmla="*/ 609600 h 1261241"/>
                <a:gd name="connsiteX4" fmla="*/ 3972910 w 4382814"/>
                <a:gd name="connsiteY4" fmla="*/ 115614 h 1261241"/>
                <a:gd name="connsiteX5" fmla="*/ 4382814 w 4382814"/>
                <a:gd name="connsiteY5" fmla="*/ 0 h 126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2814" h="1261241">
                  <a:moveTo>
                    <a:pt x="0" y="1261241"/>
                  </a:moveTo>
                  <a:cubicBezTo>
                    <a:pt x="253124" y="1225330"/>
                    <a:pt x="506248" y="1189420"/>
                    <a:pt x="735724" y="1135117"/>
                  </a:cubicBezTo>
                  <a:cubicBezTo>
                    <a:pt x="965200" y="1080814"/>
                    <a:pt x="1376855" y="935421"/>
                    <a:pt x="1376855" y="935421"/>
                  </a:cubicBezTo>
                  <a:lnTo>
                    <a:pt x="2448910" y="609600"/>
                  </a:lnTo>
                  <a:lnTo>
                    <a:pt x="3972910" y="115614"/>
                  </a:lnTo>
                  <a:cubicBezTo>
                    <a:pt x="4295227" y="14014"/>
                    <a:pt x="4339020" y="7007"/>
                    <a:pt x="4382814" y="0"/>
                  </a:cubicBezTo>
                </a:path>
              </a:pathLst>
            </a:custGeom>
            <a:ln w="19050">
              <a:solidFill>
                <a:schemeClr val="accent4"/>
              </a:solidFill>
              <a:prstDash val="dashDot"/>
              <a:headEnd/>
              <a:tailEnd/>
            </a:ln>
          </p:spPr>
          <p:style>
            <a:lnRef idx="1">
              <a:schemeClr val="accent6"/>
            </a:lnRef>
            <a:fillRef idx="0">
              <a:schemeClr val="accent6"/>
            </a:fillRef>
            <a:effectRef idx="0">
              <a:schemeClr val="accent6"/>
            </a:effectRef>
            <a:fontRef idx="minor">
              <a:schemeClr val="tx1"/>
            </a:fontRef>
          </p:style>
          <p:txBody>
            <a:bodyPr vert="horz" wrap="square" lIns="84406" tIns="42203" rIns="84406" bIns="42203" numCol="1" rtlCol="0" anchor="t" anchorCtr="0" compatLnSpc="1">
              <a:prstTxWarp prst="textNoShape">
                <a:avLst/>
              </a:prstTxWarp>
              <a:noAutofit/>
            </a:bodyPr>
            <a:lstStyle/>
            <a:p>
              <a:pPr eaLnBrk="0" fontAlgn="base" hangingPunct="0">
                <a:spcBef>
                  <a:spcPct val="20000"/>
                </a:spcBef>
                <a:spcAft>
                  <a:spcPct val="20000"/>
                </a:spcAft>
                <a:buClr>
                  <a:srgbClr val="009B9B"/>
                </a:buClr>
                <a:buSzPct val="80000"/>
              </a:pPr>
              <a:endParaRPr lang="en-GB" b="1" dirty="0"/>
            </a:p>
          </p:txBody>
        </p:sp>
      </p:grpSp>
      <p:sp>
        <p:nvSpPr>
          <p:cNvPr id="23" name="TextBox 22"/>
          <p:cNvSpPr txBox="1"/>
          <p:nvPr/>
        </p:nvSpPr>
        <p:spPr>
          <a:xfrm>
            <a:off x="7226355" y="3360146"/>
            <a:ext cx="2924390" cy="546945"/>
          </a:xfrm>
          <a:prstGeom prst="rect">
            <a:avLst/>
          </a:prstGeom>
          <a:noFill/>
        </p:spPr>
        <p:txBody>
          <a:bodyPr wrap="none" rtlCol="0">
            <a:spAutoFit/>
          </a:bodyPr>
          <a:lstStyle/>
          <a:p>
            <a:pPr algn="ctr">
              <a:spcBef>
                <a:spcPts val="0"/>
              </a:spcBef>
              <a:spcAft>
                <a:spcPts val="0"/>
              </a:spcAft>
            </a:pPr>
            <a:r>
              <a:rPr lang="en-GB" sz="1477" dirty="0">
                <a:cs typeface="Calibri" panose="020F0502020204030204" pitchFamily="34" charset="0"/>
              </a:rPr>
              <a:t>Difference in electronegativity &lt; 1.7</a:t>
            </a:r>
          </a:p>
          <a:p>
            <a:pPr algn="ctr">
              <a:spcBef>
                <a:spcPts val="0"/>
              </a:spcBef>
              <a:spcAft>
                <a:spcPts val="0"/>
              </a:spcAft>
            </a:pPr>
            <a:r>
              <a:rPr lang="en-GB" sz="1477" dirty="0">
                <a:solidFill>
                  <a:schemeClr val="accent5"/>
                </a:solidFill>
                <a:cs typeface="Calibri" panose="020F0502020204030204" pitchFamily="34" charset="0"/>
              </a:rPr>
              <a:t>Covalent bonding</a:t>
            </a:r>
          </a:p>
        </p:txBody>
      </p:sp>
      <p:sp>
        <p:nvSpPr>
          <p:cNvPr id="24" name="TextBox 23"/>
          <p:cNvSpPr txBox="1"/>
          <p:nvPr/>
        </p:nvSpPr>
        <p:spPr>
          <a:xfrm>
            <a:off x="7723924" y="1602384"/>
            <a:ext cx="1929246" cy="546945"/>
          </a:xfrm>
          <a:prstGeom prst="rect">
            <a:avLst/>
          </a:prstGeom>
          <a:noFill/>
        </p:spPr>
        <p:txBody>
          <a:bodyPr wrap="none" rtlCol="0">
            <a:spAutoFit/>
          </a:bodyPr>
          <a:lstStyle/>
          <a:p>
            <a:pPr algn="ctr">
              <a:spcBef>
                <a:spcPts val="0"/>
              </a:spcBef>
              <a:spcAft>
                <a:spcPts val="0"/>
              </a:spcAft>
            </a:pPr>
            <a:r>
              <a:rPr lang="en-GB" sz="1477" dirty="0">
                <a:cs typeface="Calibri" panose="020F0502020204030204" pitchFamily="34" charset="0"/>
              </a:rPr>
              <a:t>Low electronegativity :</a:t>
            </a:r>
          </a:p>
          <a:p>
            <a:pPr algn="ctr">
              <a:spcBef>
                <a:spcPts val="0"/>
              </a:spcBef>
              <a:spcAft>
                <a:spcPts val="0"/>
              </a:spcAft>
            </a:pPr>
            <a:r>
              <a:rPr lang="en-GB" sz="1477" dirty="0">
                <a:solidFill>
                  <a:schemeClr val="accent5"/>
                </a:solidFill>
                <a:cs typeface="Calibri" panose="020F0502020204030204" pitchFamily="34" charset="0"/>
              </a:rPr>
              <a:t>Metallic bonding</a:t>
            </a:r>
          </a:p>
        </p:txBody>
      </p:sp>
      <p:grpSp>
        <p:nvGrpSpPr>
          <p:cNvPr id="3" name="Group 2">
            <a:extLst>
              <a:ext uri="{FF2B5EF4-FFF2-40B4-BE49-F238E27FC236}">
                <a16:creationId xmlns:a16="http://schemas.microsoft.com/office/drawing/2014/main" id="{1074FD9D-0FE4-4B8B-9FED-46071F3E48A9}"/>
              </a:ext>
            </a:extLst>
          </p:cNvPr>
          <p:cNvGrpSpPr/>
          <p:nvPr/>
        </p:nvGrpSpPr>
        <p:grpSpPr>
          <a:xfrm>
            <a:off x="7226355" y="2424917"/>
            <a:ext cx="2924390" cy="845971"/>
            <a:chOff x="5854312" y="2087837"/>
            <a:chExt cx="3168089" cy="916470"/>
          </a:xfrm>
        </p:grpSpPr>
        <p:sp>
          <p:nvSpPr>
            <p:cNvPr id="13" name="TextBox 12"/>
            <p:cNvSpPr txBox="1"/>
            <p:nvPr/>
          </p:nvSpPr>
          <p:spPr>
            <a:xfrm>
              <a:off x="5854312" y="2411783"/>
              <a:ext cx="3168089" cy="592524"/>
            </a:xfrm>
            <a:prstGeom prst="rect">
              <a:avLst/>
            </a:prstGeom>
            <a:noFill/>
          </p:spPr>
          <p:txBody>
            <a:bodyPr wrap="none" rtlCol="0">
              <a:spAutoFit/>
            </a:bodyPr>
            <a:lstStyle/>
            <a:p>
              <a:pPr algn="ctr">
                <a:spcBef>
                  <a:spcPts val="0"/>
                </a:spcBef>
                <a:spcAft>
                  <a:spcPts val="0"/>
                </a:spcAft>
              </a:pPr>
              <a:r>
                <a:rPr lang="en-GB" sz="1477" dirty="0">
                  <a:cs typeface="Calibri" panose="020F0502020204030204" pitchFamily="34" charset="0"/>
                </a:rPr>
                <a:t>Difference in electronegativity &gt; 1.7</a:t>
              </a:r>
            </a:p>
            <a:p>
              <a:pPr algn="ctr"/>
              <a:r>
                <a:rPr lang="en-GB" sz="1477" dirty="0">
                  <a:solidFill>
                    <a:schemeClr val="accent5"/>
                  </a:solidFill>
                  <a:cs typeface="Calibri" panose="020F0502020204030204" pitchFamily="34" charset="0"/>
                </a:rPr>
                <a:t>Ionic bonding</a:t>
              </a:r>
            </a:p>
          </p:txBody>
        </p:sp>
        <p:sp>
          <p:nvSpPr>
            <p:cNvPr id="11" name="TextBox 10">
              <a:extLst>
                <a:ext uri="{FF2B5EF4-FFF2-40B4-BE49-F238E27FC236}">
                  <a16:creationId xmlns:a16="http://schemas.microsoft.com/office/drawing/2014/main" id="{2FA222A1-C927-4F2B-9B6A-6D1E9CF8EF9C}"/>
                </a:ext>
              </a:extLst>
            </p:cNvPr>
            <p:cNvSpPr txBox="1"/>
            <p:nvPr/>
          </p:nvSpPr>
          <p:spPr>
            <a:xfrm>
              <a:off x="7034549" y="2087837"/>
              <a:ext cx="713321" cy="346276"/>
            </a:xfrm>
            <a:prstGeom prst="rect">
              <a:avLst/>
            </a:prstGeom>
            <a:noFill/>
          </p:spPr>
          <p:txBody>
            <a:bodyPr wrap="none" rtlCol="0">
              <a:spAutoFit/>
            </a:bodyPr>
            <a:lstStyle/>
            <a:p>
              <a:pPr algn="ctr"/>
              <a:r>
                <a:rPr lang="en-GB" sz="1477" b="1" dirty="0">
                  <a:solidFill>
                    <a:schemeClr val="accent1"/>
                  </a:solidFill>
                  <a:cs typeface="Calibri" panose="020F0502020204030204" pitchFamily="34" charset="0"/>
                </a:rPr>
                <a:t>Alloys</a:t>
              </a:r>
            </a:p>
          </p:txBody>
        </p:sp>
      </p:grpSp>
      <p:sp>
        <p:nvSpPr>
          <p:cNvPr id="4" name="Slide Number Placeholder 3">
            <a:extLst>
              <a:ext uri="{FF2B5EF4-FFF2-40B4-BE49-F238E27FC236}">
                <a16:creationId xmlns:a16="http://schemas.microsoft.com/office/drawing/2014/main" id="{DA5DF381-AE25-4B44-8E0F-6EA9A72301ED}"/>
              </a:ext>
            </a:extLst>
          </p:cNvPr>
          <p:cNvSpPr>
            <a:spLocks noGrp="1"/>
          </p:cNvSpPr>
          <p:nvPr>
            <p:ph type="sldNum" sz="quarter" idx="11"/>
          </p:nvPr>
        </p:nvSpPr>
        <p:spPr/>
        <p:txBody>
          <a:bodyPr/>
          <a:lstStyle/>
          <a:p>
            <a:fld id="{F0D23093-2AB0-F74C-B865-1A12A15B650E}" type="slidenum">
              <a:rPr lang="en-US" smtClean="0">
                <a:latin typeface="+mn-lt"/>
              </a:rPr>
              <a:pPr/>
              <a:t>12</a:t>
            </a:fld>
            <a:endParaRPr lang="en-US" dirty="0">
              <a:latin typeface="+mn-lt"/>
            </a:endParaRPr>
          </a:p>
        </p:txBody>
      </p:sp>
    </p:spTree>
    <p:extLst>
      <p:ext uri="{BB962C8B-B14F-4D97-AF65-F5344CB8AC3E}">
        <p14:creationId xmlns:p14="http://schemas.microsoft.com/office/powerpoint/2010/main" val="170608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Oval 36">
            <a:extLst>
              <a:ext uri="{FF2B5EF4-FFF2-40B4-BE49-F238E27FC236}">
                <a16:creationId xmlns:a16="http://schemas.microsoft.com/office/drawing/2014/main" id="{4F20CD5A-CD24-43A0-B056-E9E9266A9212}"/>
              </a:ext>
            </a:extLst>
          </p:cNvPr>
          <p:cNvSpPr/>
          <p:nvPr/>
        </p:nvSpPr>
        <p:spPr bwMode="auto">
          <a:xfrm>
            <a:off x="1861495" y="1758975"/>
            <a:ext cx="3240000" cy="3240000"/>
          </a:xfrm>
          <a:prstGeom prst="ellipse">
            <a:avLst/>
          </a:prstGeom>
          <a:noFill/>
          <a:ln w="76200">
            <a:solidFill>
              <a:schemeClr val="bg1">
                <a:lumMod val="75000"/>
              </a:schemeClr>
            </a:solidFill>
            <a:miter lim="800000"/>
            <a:headEnd/>
            <a:tailEnd/>
          </a:ln>
          <a:effectLst/>
        </p:spPr>
        <p:txBody>
          <a:bodyPr rtlCol="0" anchor="ctr">
            <a:noAutofit/>
          </a:bodyPr>
          <a:lstStyle/>
          <a:p>
            <a:pPr algn="ctr">
              <a:spcBef>
                <a:spcPct val="10000"/>
              </a:spcBef>
              <a:spcAft>
                <a:spcPct val="0"/>
              </a:spcAft>
              <a:buClrTx/>
              <a:buSzTx/>
              <a:buFontTx/>
              <a:buNone/>
            </a:pPr>
            <a:endParaRPr lang="en-GB" sz="1693" b="1" dirty="0"/>
          </a:p>
        </p:txBody>
      </p:sp>
      <p:sp>
        <p:nvSpPr>
          <p:cNvPr id="6146" name="Rectangle 2"/>
          <p:cNvSpPr>
            <a:spLocks noGrp="1" noChangeArrowheads="1"/>
          </p:cNvSpPr>
          <p:nvPr>
            <p:ph type="title"/>
          </p:nvPr>
        </p:nvSpPr>
        <p:spPr/>
        <p:txBody>
          <a:bodyPr/>
          <a:lstStyle/>
          <a:p>
            <a:r>
              <a:rPr lang="en-GB" dirty="0">
                <a:latin typeface="+mn-lt"/>
              </a:rPr>
              <a:t>Materials data-table</a:t>
            </a:r>
          </a:p>
        </p:txBody>
      </p:sp>
      <p:grpSp>
        <p:nvGrpSpPr>
          <p:cNvPr id="56" name="Group 55">
            <a:extLst>
              <a:ext uri="{FF2B5EF4-FFF2-40B4-BE49-F238E27FC236}">
                <a16:creationId xmlns:a16="http://schemas.microsoft.com/office/drawing/2014/main" id="{F62D2532-B65D-428C-9436-0772E1B566B6}"/>
              </a:ext>
            </a:extLst>
          </p:cNvPr>
          <p:cNvGrpSpPr/>
          <p:nvPr/>
        </p:nvGrpSpPr>
        <p:grpSpPr>
          <a:xfrm>
            <a:off x="3729601" y="2248577"/>
            <a:ext cx="737703" cy="322371"/>
            <a:chOff x="2728885" y="1835104"/>
            <a:chExt cx="784194" cy="342687"/>
          </a:xfrm>
        </p:grpSpPr>
        <p:sp>
          <p:nvSpPr>
            <p:cNvPr id="57" name="Freeform: Shape 56">
              <a:extLst>
                <a:ext uri="{FF2B5EF4-FFF2-40B4-BE49-F238E27FC236}">
                  <a16:creationId xmlns:a16="http://schemas.microsoft.com/office/drawing/2014/main" id="{7957CC32-30FB-41CD-9CA2-4EFA3C41080F}"/>
                </a:ext>
              </a:extLst>
            </p:cNvPr>
            <p:cNvSpPr/>
            <p:nvPr/>
          </p:nvSpPr>
          <p:spPr>
            <a:xfrm rot="2183072" flipV="1">
              <a:off x="2728885" y="2024019"/>
              <a:ext cx="773650" cy="153772"/>
            </a:xfrm>
            <a:custGeom>
              <a:avLst/>
              <a:gdLst>
                <a:gd name="connsiteX0" fmla="*/ 0 w 1876302"/>
                <a:gd name="connsiteY0" fmla="*/ 225657 h 225657"/>
                <a:gd name="connsiteX1" fmla="*/ 961902 w 1876302"/>
                <a:gd name="connsiteY1" fmla="*/ 26 h 225657"/>
                <a:gd name="connsiteX2" fmla="*/ 1876302 w 1876302"/>
                <a:gd name="connsiteY2" fmla="*/ 213782 h 225657"/>
              </a:gdLst>
              <a:ahLst/>
              <a:cxnLst>
                <a:cxn ang="0">
                  <a:pos x="connsiteX0" y="connsiteY0"/>
                </a:cxn>
                <a:cxn ang="0">
                  <a:pos x="connsiteX1" y="connsiteY1"/>
                </a:cxn>
                <a:cxn ang="0">
                  <a:pos x="connsiteX2" y="connsiteY2"/>
                </a:cxn>
              </a:cxnLst>
              <a:rect l="l" t="t" r="r" b="b"/>
              <a:pathLst>
                <a:path w="1876302" h="225657">
                  <a:moveTo>
                    <a:pt x="0" y="225657"/>
                  </a:moveTo>
                  <a:cubicBezTo>
                    <a:pt x="324592" y="113831"/>
                    <a:pt x="649185" y="2005"/>
                    <a:pt x="961902" y="26"/>
                  </a:cubicBezTo>
                  <a:cubicBezTo>
                    <a:pt x="1274619" y="-1953"/>
                    <a:pt x="1575460" y="105914"/>
                    <a:pt x="1876302" y="213782"/>
                  </a:cubicBezTo>
                </a:path>
              </a:pathLst>
            </a:custGeom>
            <a:noFill/>
            <a:ln w="28575">
              <a:solidFill>
                <a:schemeClr val="accent1"/>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93" dirty="0"/>
            </a:p>
          </p:txBody>
        </p:sp>
        <p:sp>
          <p:nvSpPr>
            <p:cNvPr id="58" name="TextBox 57">
              <a:extLst>
                <a:ext uri="{FF2B5EF4-FFF2-40B4-BE49-F238E27FC236}">
                  <a16:creationId xmlns:a16="http://schemas.microsoft.com/office/drawing/2014/main" id="{C9B675A7-6666-4FA6-A6C8-790D70671EDF}"/>
                </a:ext>
              </a:extLst>
            </p:cNvPr>
            <p:cNvSpPr txBox="1"/>
            <p:nvPr/>
          </p:nvSpPr>
          <p:spPr>
            <a:xfrm>
              <a:off x="3023683" y="1835104"/>
              <a:ext cx="489396" cy="267463"/>
            </a:xfrm>
            <a:prstGeom prst="rect">
              <a:avLst/>
            </a:prstGeom>
            <a:solidFill>
              <a:schemeClr val="bg1"/>
            </a:solidFill>
            <a:ln>
              <a:noFill/>
            </a:ln>
          </p:spPr>
          <p:txBody>
            <a:bodyPr wrap="none" rtlCol="0">
              <a:spAutoFit/>
            </a:bodyPr>
            <a:lstStyle/>
            <a:p>
              <a:r>
                <a:rPr lang="en-GB" sz="1035" b="1" dirty="0"/>
                <a:t>Links</a:t>
              </a:r>
            </a:p>
          </p:txBody>
        </p:sp>
      </p:grpSp>
      <p:pic>
        <p:nvPicPr>
          <p:cNvPr id="7" name="Picture 6">
            <a:extLst>
              <a:ext uri="{FF2B5EF4-FFF2-40B4-BE49-F238E27FC236}">
                <a16:creationId xmlns:a16="http://schemas.microsoft.com/office/drawing/2014/main" id="{36579166-B3DF-D6BA-9059-805E651CEA06}"/>
              </a:ext>
            </a:extLst>
          </p:cNvPr>
          <p:cNvPicPr>
            <a:picLocks noChangeAspect="1"/>
          </p:cNvPicPr>
          <p:nvPr/>
        </p:nvPicPr>
        <p:blipFill>
          <a:blip r:embed="rId3"/>
          <a:stretch>
            <a:fillRect/>
          </a:stretch>
        </p:blipFill>
        <p:spPr>
          <a:xfrm>
            <a:off x="6265859" y="344718"/>
            <a:ext cx="4362388" cy="5852160"/>
          </a:xfrm>
          <a:prstGeom prst="rect">
            <a:avLst/>
          </a:prstGeom>
          <a:ln>
            <a:solidFill>
              <a:schemeClr val="accent1"/>
            </a:solidFill>
          </a:ln>
        </p:spPr>
      </p:pic>
      <p:pic>
        <p:nvPicPr>
          <p:cNvPr id="2" name="Picture 1">
            <a:extLst>
              <a:ext uri="{FF2B5EF4-FFF2-40B4-BE49-F238E27FC236}">
                <a16:creationId xmlns:a16="http://schemas.microsoft.com/office/drawing/2014/main" id="{67E3B25A-6B92-41B7-B566-8604E24E2E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0229" y="2096367"/>
            <a:ext cx="2348863" cy="2348863"/>
          </a:xfrm>
          <a:prstGeom prst="rect">
            <a:avLst/>
          </a:prstGeom>
        </p:spPr>
      </p:pic>
      <p:sp>
        <p:nvSpPr>
          <p:cNvPr id="64" name="Rectangle: Rounded Corners 63">
            <a:extLst>
              <a:ext uri="{FF2B5EF4-FFF2-40B4-BE49-F238E27FC236}">
                <a16:creationId xmlns:a16="http://schemas.microsoft.com/office/drawing/2014/main" id="{63118A8C-A5C1-45AA-8E08-4225DE9471E6}"/>
              </a:ext>
            </a:extLst>
          </p:cNvPr>
          <p:cNvSpPr/>
          <p:nvPr/>
        </p:nvSpPr>
        <p:spPr>
          <a:xfrm>
            <a:off x="6265859" y="4038600"/>
            <a:ext cx="2039941" cy="278296"/>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93" dirty="0"/>
          </a:p>
        </p:txBody>
      </p:sp>
      <p:sp>
        <p:nvSpPr>
          <p:cNvPr id="30" name="Oval 29">
            <a:extLst>
              <a:ext uri="{FF2B5EF4-FFF2-40B4-BE49-F238E27FC236}">
                <a16:creationId xmlns:a16="http://schemas.microsoft.com/office/drawing/2014/main" id="{6C6C05D5-8D11-4767-9BA1-AC56ACB77B0C}"/>
              </a:ext>
            </a:extLst>
          </p:cNvPr>
          <p:cNvSpPr>
            <a:spLocks noChangeAspect="1"/>
          </p:cNvSpPr>
          <p:nvPr/>
        </p:nvSpPr>
        <p:spPr>
          <a:xfrm>
            <a:off x="3949535" y="3124273"/>
            <a:ext cx="423322" cy="423322"/>
          </a:xfrm>
          <a:prstGeom prst="ellipse">
            <a:avLst/>
          </a:prstGeom>
          <a:no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93" dirty="0"/>
          </a:p>
        </p:txBody>
      </p:sp>
      <p:grpSp>
        <p:nvGrpSpPr>
          <p:cNvPr id="17" name="Group 16">
            <a:extLst>
              <a:ext uri="{FF2B5EF4-FFF2-40B4-BE49-F238E27FC236}">
                <a16:creationId xmlns:a16="http://schemas.microsoft.com/office/drawing/2014/main" id="{0D2D1857-CDD0-49E0-9E1D-0968B0CD5B65}"/>
              </a:ext>
            </a:extLst>
          </p:cNvPr>
          <p:cNvGrpSpPr/>
          <p:nvPr/>
        </p:nvGrpSpPr>
        <p:grpSpPr>
          <a:xfrm>
            <a:off x="2787813" y="1160355"/>
            <a:ext cx="1387365" cy="1152030"/>
            <a:chOff x="2006317" y="800806"/>
            <a:chExt cx="1387365" cy="1152030"/>
          </a:xfrm>
        </p:grpSpPr>
        <p:pic>
          <p:nvPicPr>
            <p:cNvPr id="18" name="Picture 17">
              <a:extLst>
                <a:ext uri="{FF2B5EF4-FFF2-40B4-BE49-F238E27FC236}">
                  <a16:creationId xmlns:a16="http://schemas.microsoft.com/office/drawing/2014/main" id="{9F1B33E0-FD37-47C1-834B-8A015BE5C7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42800" y="1038436"/>
              <a:ext cx="914400" cy="914400"/>
            </a:xfrm>
            <a:prstGeom prst="rect">
              <a:avLst/>
            </a:prstGeom>
          </p:spPr>
        </p:pic>
        <p:sp>
          <p:nvSpPr>
            <p:cNvPr id="19" name="TextBox 18">
              <a:extLst>
                <a:ext uri="{FF2B5EF4-FFF2-40B4-BE49-F238E27FC236}">
                  <a16:creationId xmlns:a16="http://schemas.microsoft.com/office/drawing/2014/main" id="{B4AB880E-18A3-464E-A982-436D94ECE58C}"/>
                </a:ext>
              </a:extLst>
            </p:cNvPr>
            <p:cNvSpPr txBox="1"/>
            <p:nvPr/>
          </p:nvSpPr>
          <p:spPr>
            <a:xfrm>
              <a:off x="2006317" y="800806"/>
              <a:ext cx="1387365" cy="276999"/>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Elements</a:t>
              </a:r>
            </a:p>
          </p:txBody>
        </p:sp>
      </p:grpSp>
      <p:grpSp>
        <p:nvGrpSpPr>
          <p:cNvPr id="9" name="Group 8">
            <a:extLst>
              <a:ext uri="{FF2B5EF4-FFF2-40B4-BE49-F238E27FC236}">
                <a16:creationId xmlns:a16="http://schemas.microsoft.com/office/drawing/2014/main" id="{E7A24441-E97D-4BC4-838B-80700F893187}"/>
              </a:ext>
            </a:extLst>
          </p:cNvPr>
          <p:cNvGrpSpPr/>
          <p:nvPr/>
        </p:nvGrpSpPr>
        <p:grpSpPr>
          <a:xfrm>
            <a:off x="4281583" y="1910249"/>
            <a:ext cx="1387365" cy="1137475"/>
            <a:chOff x="3500087" y="1591273"/>
            <a:chExt cx="1387365" cy="1137475"/>
          </a:xfrm>
        </p:grpSpPr>
        <p:pic>
          <p:nvPicPr>
            <p:cNvPr id="8" name="Picture 7">
              <a:extLst>
                <a:ext uri="{FF2B5EF4-FFF2-40B4-BE49-F238E27FC236}">
                  <a16:creationId xmlns:a16="http://schemas.microsoft.com/office/drawing/2014/main" id="{FD28015E-158E-41E6-9505-0508E5AB524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99644" y="1814348"/>
              <a:ext cx="914400" cy="914400"/>
            </a:xfrm>
            <a:prstGeom prst="rect">
              <a:avLst/>
            </a:prstGeom>
          </p:spPr>
        </p:pic>
        <p:sp>
          <p:nvSpPr>
            <p:cNvPr id="24" name="TextBox 23">
              <a:extLst>
                <a:ext uri="{FF2B5EF4-FFF2-40B4-BE49-F238E27FC236}">
                  <a16:creationId xmlns:a16="http://schemas.microsoft.com/office/drawing/2014/main" id="{D359D3E7-96FB-4E3B-BBFB-4E793A0DD824}"/>
                </a:ext>
              </a:extLst>
            </p:cNvPr>
            <p:cNvSpPr txBox="1"/>
            <p:nvPr/>
          </p:nvSpPr>
          <p:spPr>
            <a:xfrm>
              <a:off x="3500087" y="1591273"/>
              <a:ext cx="1387365" cy="276999"/>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Materials</a:t>
              </a:r>
            </a:p>
          </p:txBody>
        </p:sp>
      </p:grpSp>
      <p:sp>
        <p:nvSpPr>
          <p:cNvPr id="3" name="Slide Number Placeholder 2">
            <a:extLst>
              <a:ext uri="{FF2B5EF4-FFF2-40B4-BE49-F238E27FC236}">
                <a16:creationId xmlns:a16="http://schemas.microsoft.com/office/drawing/2014/main" id="{2F1EE326-90F7-4ED8-8E99-F66D100FF4E4}"/>
              </a:ext>
            </a:extLst>
          </p:cNvPr>
          <p:cNvSpPr>
            <a:spLocks noGrp="1"/>
          </p:cNvSpPr>
          <p:nvPr>
            <p:ph type="sldNum" sz="quarter" idx="11"/>
          </p:nvPr>
        </p:nvSpPr>
        <p:spPr/>
        <p:txBody>
          <a:bodyPr/>
          <a:lstStyle/>
          <a:p>
            <a:fld id="{F0D23093-2AB0-F74C-B865-1A12A15B650E}" type="slidenum">
              <a:rPr lang="en-US" smtClean="0"/>
              <a:pPr/>
              <a:t>13</a:t>
            </a:fld>
            <a:endParaRPr lang="en-US" dirty="0"/>
          </a:p>
        </p:txBody>
      </p:sp>
    </p:spTree>
    <p:extLst>
      <p:ext uri="{BB962C8B-B14F-4D97-AF65-F5344CB8AC3E}">
        <p14:creationId xmlns:p14="http://schemas.microsoft.com/office/powerpoint/2010/main" val="3763073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up)">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wipe(right)">
                                      <p:cBhvr>
                                        <p:cTn id="21" dur="500"/>
                                        <p:tgtEl>
                                          <p:spTgt spid="56"/>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wipe(left)">
                                      <p:cBhvr>
                                        <p:cTn id="2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dirty="0">
                <a:latin typeface="+mn-lt"/>
              </a:rPr>
              <a:t>Materials records</a:t>
            </a:r>
          </a:p>
        </p:txBody>
      </p:sp>
      <p:grpSp>
        <p:nvGrpSpPr>
          <p:cNvPr id="6" name="Group 5">
            <a:extLst>
              <a:ext uri="{FF2B5EF4-FFF2-40B4-BE49-F238E27FC236}">
                <a16:creationId xmlns:a16="http://schemas.microsoft.com/office/drawing/2014/main" id="{792DEDD3-64B7-8DF3-B0B2-AC0546194F06}"/>
              </a:ext>
            </a:extLst>
          </p:cNvPr>
          <p:cNvGrpSpPr/>
          <p:nvPr/>
        </p:nvGrpSpPr>
        <p:grpSpPr>
          <a:xfrm>
            <a:off x="125327" y="721598"/>
            <a:ext cx="4089739" cy="5486400"/>
            <a:chOff x="125327" y="721598"/>
            <a:chExt cx="4089739" cy="5486400"/>
          </a:xfrm>
        </p:grpSpPr>
        <p:pic>
          <p:nvPicPr>
            <p:cNvPr id="4" name="Picture 3">
              <a:extLst>
                <a:ext uri="{FF2B5EF4-FFF2-40B4-BE49-F238E27FC236}">
                  <a16:creationId xmlns:a16="http://schemas.microsoft.com/office/drawing/2014/main" id="{51D1FECE-22D4-698B-26C7-C56BA1A06444}"/>
                </a:ext>
              </a:extLst>
            </p:cNvPr>
            <p:cNvPicPr>
              <a:picLocks noChangeAspect="1"/>
            </p:cNvPicPr>
            <p:nvPr/>
          </p:nvPicPr>
          <p:blipFill>
            <a:blip r:embed="rId3"/>
            <a:stretch>
              <a:fillRect/>
            </a:stretch>
          </p:blipFill>
          <p:spPr>
            <a:xfrm>
              <a:off x="125327" y="721598"/>
              <a:ext cx="4089739" cy="5486400"/>
            </a:xfrm>
            <a:prstGeom prst="rect">
              <a:avLst/>
            </a:prstGeom>
            <a:ln>
              <a:solidFill>
                <a:schemeClr val="accent1"/>
              </a:solidFill>
            </a:ln>
          </p:spPr>
        </p:pic>
        <p:sp>
          <p:nvSpPr>
            <p:cNvPr id="19" name="TextBox 18">
              <a:extLst>
                <a:ext uri="{FF2B5EF4-FFF2-40B4-BE49-F238E27FC236}">
                  <a16:creationId xmlns:a16="http://schemas.microsoft.com/office/drawing/2014/main" id="{9CB4403F-A16E-457E-B461-BBF05A18E093}"/>
                </a:ext>
              </a:extLst>
            </p:cNvPr>
            <p:cNvSpPr txBox="1"/>
            <p:nvPr/>
          </p:nvSpPr>
          <p:spPr>
            <a:xfrm>
              <a:off x="181212" y="1121924"/>
              <a:ext cx="2363660" cy="352854"/>
            </a:xfrm>
            <a:prstGeom prst="rect">
              <a:avLst/>
            </a:prstGeom>
            <a:ln/>
          </p:spPr>
          <p:style>
            <a:lnRef idx="2">
              <a:schemeClr val="accent1"/>
            </a:lnRef>
            <a:fillRef idx="1">
              <a:schemeClr val="lt1"/>
            </a:fillRef>
            <a:effectRef idx="0">
              <a:schemeClr val="accent1"/>
            </a:effectRef>
            <a:fontRef idx="minor">
              <a:schemeClr val="dk1"/>
            </a:fontRef>
          </p:style>
          <p:txBody>
            <a:bodyPr wrap="none" rtlCol="0">
              <a:spAutoFit/>
            </a:bodyPr>
            <a:lstStyle/>
            <a:p>
              <a:pPr algn="ctr"/>
              <a:r>
                <a:rPr lang="en-GB" sz="1693" dirty="0">
                  <a:solidFill>
                    <a:schemeClr val="accent4"/>
                  </a:solidFill>
                  <a:cs typeface="Calibri" panose="020F0502020204030204" pitchFamily="34" charset="0"/>
                </a:rPr>
                <a:t>95 Engineering materials</a:t>
              </a:r>
            </a:p>
          </p:txBody>
        </p:sp>
      </p:grpSp>
      <p:grpSp>
        <p:nvGrpSpPr>
          <p:cNvPr id="11" name="Group 10">
            <a:extLst>
              <a:ext uri="{FF2B5EF4-FFF2-40B4-BE49-F238E27FC236}">
                <a16:creationId xmlns:a16="http://schemas.microsoft.com/office/drawing/2014/main" id="{230C21F0-2F78-3DA8-1C9A-A0A73263F358}"/>
              </a:ext>
            </a:extLst>
          </p:cNvPr>
          <p:cNvGrpSpPr/>
          <p:nvPr/>
        </p:nvGrpSpPr>
        <p:grpSpPr>
          <a:xfrm>
            <a:off x="3733800" y="685800"/>
            <a:ext cx="4115661" cy="5486400"/>
            <a:chOff x="3523713" y="0"/>
            <a:chExt cx="4115661" cy="5486400"/>
          </a:xfrm>
        </p:grpSpPr>
        <p:pic>
          <p:nvPicPr>
            <p:cNvPr id="8" name="Picture 7">
              <a:extLst>
                <a:ext uri="{FF2B5EF4-FFF2-40B4-BE49-F238E27FC236}">
                  <a16:creationId xmlns:a16="http://schemas.microsoft.com/office/drawing/2014/main" id="{9057F700-A1ED-0BB6-3D96-04AEB56681E7}"/>
                </a:ext>
              </a:extLst>
            </p:cNvPr>
            <p:cNvPicPr>
              <a:picLocks noChangeAspect="1"/>
            </p:cNvPicPr>
            <p:nvPr/>
          </p:nvPicPr>
          <p:blipFill>
            <a:blip r:embed="rId4"/>
            <a:stretch>
              <a:fillRect/>
            </a:stretch>
          </p:blipFill>
          <p:spPr>
            <a:xfrm>
              <a:off x="3523713" y="0"/>
              <a:ext cx="4115661" cy="5486400"/>
            </a:xfrm>
            <a:prstGeom prst="rect">
              <a:avLst/>
            </a:prstGeom>
            <a:ln>
              <a:solidFill>
                <a:schemeClr val="accent1"/>
              </a:solidFill>
            </a:ln>
          </p:spPr>
        </p:pic>
        <p:sp>
          <p:nvSpPr>
            <p:cNvPr id="22" name="TextBox 21">
              <a:extLst>
                <a:ext uri="{FF2B5EF4-FFF2-40B4-BE49-F238E27FC236}">
                  <a16:creationId xmlns:a16="http://schemas.microsoft.com/office/drawing/2014/main" id="{5845BCDC-B787-4EF8-A21A-7D939A8D0088}"/>
                </a:ext>
              </a:extLst>
            </p:cNvPr>
            <p:cNvSpPr txBox="1"/>
            <p:nvPr/>
          </p:nvSpPr>
          <p:spPr>
            <a:xfrm>
              <a:off x="3617793" y="386756"/>
              <a:ext cx="2163093" cy="352854"/>
            </a:xfrm>
            <a:prstGeom prst="rect">
              <a:avLst/>
            </a:prstGeom>
            <a:ln/>
          </p:spPr>
          <p:style>
            <a:lnRef idx="2">
              <a:schemeClr val="accent1"/>
            </a:lnRef>
            <a:fillRef idx="1">
              <a:schemeClr val="lt1"/>
            </a:fillRef>
            <a:effectRef idx="0">
              <a:schemeClr val="accent1"/>
            </a:effectRef>
            <a:fontRef idx="minor">
              <a:schemeClr val="dk1"/>
            </a:fontRef>
          </p:style>
          <p:txBody>
            <a:bodyPr wrap="none" rtlCol="0">
              <a:spAutoFit/>
            </a:bodyPr>
            <a:lstStyle/>
            <a:p>
              <a:pPr algn="ctr"/>
              <a:r>
                <a:rPr lang="en-GB" sz="1693" dirty="0">
                  <a:solidFill>
                    <a:schemeClr val="accent4"/>
                  </a:solidFill>
                  <a:cs typeface="Calibri" panose="020F0502020204030204" pitchFamily="34" charset="0"/>
                </a:rPr>
                <a:t>88 Biological materials</a:t>
              </a:r>
            </a:p>
          </p:txBody>
        </p:sp>
      </p:grpSp>
      <p:grpSp>
        <p:nvGrpSpPr>
          <p:cNvPr id="12" name="Group 11">
            <a:extLst>
              <a:ext uri="{FF2B5EF4-FFF2-40B4-BE49-F238E27FC236}">
                <a16:creationId xmlns:a16="http://schemas.microsoft.com/office/drawing/2014/main" id="{A6FDEC1F-6E86-392A-8676-B96264D48374}"/>
              </a:ext>
            </a:extLst>
          </p:cNvPr>
          <p:cNvGrpSpPr/>
          <p:nvPr/>
        </p:nvGrpSpPr>
        <p:grpSpPr>
          <a:xfrm>
            <a:off x="7610646" y="694070"/>
            <a:ext cx="4100144" cy="5486400"/>
            <a:chOff x="7689538" y="685800"/>
            <a:chExt cx="4100144" cy="5486400"/>
          </a:xfrm>
        </p:grpSpPr>
        <p:pic>
          <p:nvPicPr>
            <p:cNvPr id="10" name="Picture 9">
              <a:extLst>
                <a:ext uri="{FF2B5EF4-FFF2-40B4-BE49-F238E27FC236}">
                  <a16:creationId xmlns:a16="http://schemas.microsoft.com/office/drawing/2014/main" id="{7447EA1D-30BC-CD7F-D702-051670DFB301}"/>
                </a:ext>
              </a:extLst>
            </p:cNvPr>
            <p:cNvPicPr>
              <a:picLocks noChangeAspect="1"/>
            </p:cNvPicPr>
            <p:nvPr/>
          </p:nvPicPr>
          <p:blipFill>
            <a:blip r:embed="rId5"/>
            <a:stretch>
              <a:fillRect/>
            </a:stretch>
          </p:blipFill>
          <p:spPr>
            <a:xfrm>
              <a:off x="7689538" y="685800"/>
              <a:ext cx="4100144" cy="5486400"/>
            </a:xfrm>
            <a:prstGeom prst="rect">
              <a:avLst/>
            </a:prstGeom>
            <a:ln>
              <a:solidFill>
                <a:schemeClr val="accent1"/>
              </a:solidFill>
            </a:ln>
          </p:spPr>
        </p:pic>
        <p:sp>
          <p:nvSpPr>
            <p:cNvPr id="25" name="TextBox 24">
              <a:extLst>
                <a:ext uri="{FF2B5EF4-FFF2-40B4-BE49-F238E27FC236}">
                  <a16:creationId xmlns:a16="http://schemas.microsoft.com/office/drawing/2014/main" id="{7A014308-5510-4F62-9761-C6628A24ACA9}"/>
                </a:ext>
              </a:extLst>
            </p:cNvPr>
            <p:cNvSpPr txBox="1"/>
            <p:nvPr/>
          </p:nvSpPr>
          <p:spPr>
            <a:xfrm>
              <a:off x="7772400" y="1121924"/>
              <a:ext cx="2243436" cy="352854"/>
            </a:xfrm>
            <a:prstGeom prst="rect">
              <a:avLst/>
            </a:prstGeom>
            <a:ln/>
          </p:spPr>
          <p:style>
            <a:lnRef idx="2">
              <a:schemeClr val="accent1"/>
            </a:lnRef>
            <a:fillRef idx="1">
              <a:schemeClr val="lt1"/>
            </a:fillRef>
            <a:effectRef idx="0">
              <a:schemeClr val="accent1"/>
            </a:effectRef>
            <a:fontRef idx="minor">
              <a:schemeClr val="dk1"/>
            </a:fontRef>
          </p:style>
          <p:txBody>
            <a:bodyPr wrap="none" rtlCol="0">
              <a:spAutoFit/>
            </a:bodyPr>
            <a:lstStyle/>
            <a:p>
              <a:pPr algn="ctr"/>
              <a:r>
                <a:rPr lang="en-GB" sz="1693" dirty="0">
                  <a:solidFill>
                    <a:schemeClr val="accent4"/>
                  </a:solidFill>
                  <a:cs typeface="Calibri" panose="020F0502020204030204" pitchFamily="34" charset="0"/>
                </a:rPr>
                <a:t>46 Functional materials</a:t>
              </a:r>
            </a:p>
          </p:txBody>
        </p:sp>
      </p:grpSp>
      <p:sp>
        <p:nvSpPr>
          <p:cNvPr id="3" name="Slide Number Placeholder 2">
            <a:extLst>
              <a:ext uri="{FF2B5EF4-FFF2-40B4-BE49-F238E27FC236}">
                <a16:creationId xmlns:a16="http://schemas.microsoft.com/office/drawing/2014/main" id="{DFC2722E-CCFB-4DEC-9A52-3EC2D97F0289}"/>
              </a:ext>
            </a:extLst>
          </p:cNvPr>
          <p:cNvSpPr>
            <a:spLocks noGrp="1"/>
          </p:cNvSpPr>
          <p:nvPr>
            <p:ph type="sldNum" sz="quarter" idx="11"/>
          </p:nvPr>
        </p:nvSpPr>
        <p:spPr/>
        <p:txBody>
          <a:bodyPr/>
          <a:lstStyle/>
          <a:p>
            <a:fld id="{F0D23093-2AB0-F74C-B865-1A12A15B650E}" type="slidenum">
              <a:rPr lang="en-US" smtClean="0">
                <a:latin typeface="+mn-lt"/>
              </a:rPr>
              <a:pPr/>
              <a:t>14</a:t>
            </a:fld>
            <a:endParaRPr lang="en-US" dirty="0">
              <a:latin typeface="+mn-lt"/>
            </a:endParaRPr>
          </a:p>
        </p:txBody>
      </p:sp>
    </p:spTree>
    <p:extLst>
      <p:ext uri="{BB962C8B-B14F-4D97-AF65-F5344CB8AC3E}">
        <p14:creationId xmlns:p14="http://schemas.microsoft.com/office/powerpoint/2010/main" val="3748925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dirty="0">
                <a:latin typeface="+mn-lt"/>
                <a:cs typeface="Calibri" panose="020F0502020204030204" pitchFamily="34" charset="0"/>
              </a:rPr>
              <a:t>Engineering and natural materials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685800"/>
            <a:ext cx="4652308" cy="3170847"/>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68921" y="2825699"/>
            <a:ext cx="4652308" cy="3196231"/>
          </a:xfrm>
          <a:prstGeom prst="rect">
            <a:avLst/>
          </a:prstGeom>
        </p:spPr>
      </p:pic>
      <p:grpSp>
        <p:nvGrpSpPr>
          <p:cNvPr id="18" name="Group 17">
            <a:extLst>
              <a:ext uri="{FF2B5EF4-FFF2-40B4-BE49-F238E27FC236}">
                <a16:creationId xmlns:a16="http://schemas.microsoft.com/office/drawing/2014/main" id="{D0C7E556-A86C-41A5-93FA-29F375357581}"/>
              </a:ext>
            </a:extLst>
          </p:cNvPr>
          <p:cNvGrpSpPr/>
          <p:nvPr/>
        </p:nvGrpSpPr>
        <p:grpSpPr>
          <a:xfrm>
            <a:off x="5058098" y="958785"/>
            <a:ext cx="4300875" cy="1715293"/>
            <a:chOff x="3081171" y="1190486"/>
            <a:chExt cx="4659280" cy="1858234"/>
          </a:xfrm>
        </p:grpSpPr>
        <p:grpSp>
          <p:nvGrpSpPr>
            <p:cNvPr id="8" name="Group 7">
              <a:extLst>
                <a:ext uri="{FF2B5EF4-FFF2-40B4-BE49-F238E27FC236}">
                  <a16:creationId xmlns:a16="http://schemas.microsoft.com/office/drawing/2014/main" id="{AC8138D5-7359-474E-968D-12E9B3A0496B}"/>
                </a:ext>
              </a:extLst>
            </p:cNvPr>
            <p:cNvGrpSpPr/>
            <p:nvPr/>
          </p:nvGrpSpPr>
          <p:grpSpPr>
            <a:xfrm>
              <a:off x="5868243" y="1190486"/>
              <a:ext cx="1872208" cy="1858234"/>
              <a:chOff x="6369265" y="1287303"/>
              <a:chExt cx="1872208" cy="1858234"/>
            </a:xfrm>
          </p:grpSpPr>
          <p:pic>
            <p:nvPicPr>
              <p:cNvPr id="9" name="Picture 8">
                <a:extLst>
                  <a:ext uri="{FF2B5EF4-FFF2-40B4-BE49-F238E27FC236}">
                    <a16:creationId xmlns:a16="http://schemas.microsoft.com/office/drawing/2014/main" id="{869D1F5F-DC11-4D67-A64D-7908C23CBB2D}"/>
                  </a:ext>
                </a:extLst>
              </p:cNvPr>
              <p:cNvPicPr/>
              <p:nvPr/>
            </p:nvPicPr>
            <p:blipFill rotWithShape="1">
              <a:blip r:embed="rId5">
                <a:extLst>
                  <a:ext uri="{28A0092B-C50C-407E-A947-70E740481C1C}">
                    <a14:useLocalDpi xmlns:a14="http://schemas.microsoft.com/office/drawing/2010/main" val="0"/>
                  </a:ext>
                </a:extLst>
              </a:blip>
              <a:srcRect l="29369" r="29496"/>
              <a:stretch/>
            </p:blipFill>
            <p:spPr bwMode="auto">
              <a:xfrm>
                <a:off x="6369265" y="1628800"/>
                <a:ext cx="1872208" cy="1516737"/>
              </a:xfrm>
              <a:prstGeom prst="rect">
                <a:avLst/>
              </a:prstGeom>
              <a:noFill/>
              <a:ln>
                <a:noFill/>
              </a:ln>
              <a:extLst>
                <a:ext uri="{53640926-AAD7-44D8-BBD7-CCE9431645EC}">
                  <a14:shadowObscured xmlns:a14="http://schemas.microsoft.com/office/drawing/2010/main"/>
                </a:ext>
              </a:extLst>
            </p:spPr>
          </p:pic>
          <p:sp>
            <p:nvSpPr>
              <p:cNvPr id="10" name="TextBox 9">
                <a:extLst>
                  <a:ext uri="{FF2B5EF4-FFF2-40B4-BE49-F238E27FC236}">
                    <a16:creationId xmlns:a16="http://schemas.microsoft.com/office/drawing/2014/main" id="{47264A4C-5CE7-464A-98E1-9B4DECFEDB59}"/>
                  </a:ext>
                </a:extLst>
              </p:cNvPr>
              <p:cNvSpPr txBox="1"/>
              <p:nvPr/>
            </p:nvSpPr>
            <p:spPr>
              <a:xfrm>
                <a:off x="6732339" y="1287303"/>
                <a:ext cx="1283685" cy="315434"/>
              </a:xfrm>
              <a:prstGeom prst="rect">
                <a:avLst/>
              </a:prstGeom>
              <a:noFill/>
            </p:spPr>
            <p:txBody>
              <a:bodyPr wrap="none" rtlCol="0">
                <a:spAutoFit/>
              </a:bodyPr>
              <a:lstStyle/>
              <a:p>
                <a:r>
                  <a:rPr lang="en-GB" sz="1292" b="1" dirty="0"/>
                  <a:t>Carbon steel</a:t>
                </a:r>
              </a:p>
            </p:txBody>
          </p:sp>
        </p:grpSp>
        <p:sp>
          <p:nvSpPr>
            <p:cNvPr id="13" name="Oval 12">
              <a:extLst>
                <a:ext uri="{FF2B5EF4-FFF2-40B4-BE49-F238E27FC236}">
                  <a16:creationId xmlns:a16="http://schemas.microsoft.com/office/drawing/2014/main" id="{907956F3-1146-4B7C-949C-54949EA9CC5E}"/>
                </a:ext>
              </a:extLst>
            </p:cNvPr>
            <p:cNvSpPr/>
            <p:nvPr/>
          </p:nvSpPr>
          <p:spPr>
            <a:xfrm>
              <a:off x="3081171" y="1531983"/>
              <a:ext cx="216024" cy="360040"/>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4" name="Group 13">
            <a:extLst>
              <a:ext uri="{FF2B5EF4-FFF2-40B4-BE49-F238E27FC236}">
                <a16:creationId xmlns:a16="http://schemas.microsoft.com/office/drawing/2014/main" id="{6E11E59C-8605-4D26-96E5-9295026B926D}"/>
              </a:ext>
            </a:extLst>
          </p:cNvPr>
          <p:cNvGrpSpPr/>
          <p:nvPr/>
        </p:nvGrpSpPr>
        <p:grpSpPr>
          <a:xfrm>
            <a:off x="3004819" y="3913888"/>
            <a:ext cx="6423748" cy="1763685"/>
            <a:chOff x="2123827" y="4391845"/>
            <a:chExt cx="6959059" cy="1910659"/>
          </a:xfrm>
        </p:grpSpPr>
        <p:grpSp>
          <p:nvGrpSpPr>
            <p:cNvPr id="6" name="Group 5">
              <a:extLst>
                <a:ext uri="{FF2B5EF4-FFF2-40B4-BE49-F238E27FC236}">
                  <a16:creationId xmlns:a16="http://schemas.microsoft.com/office/drawing/2014/main" id="{FF903684-FF0F-4966-B0D7-1D8C4BF6FE73}"/>
                </a:ext>
              </a:extLst>
            </p:cNvPr>
            <p:cNvGrpSpPr/>
            <p:nvPr/>
          </p:nvGrpSpPr>
          <p:grpSpPr>
            <a:xfrm>
              <a:off x="2123827" y="4391845"/>
              <a:ext cx="1658170" cy="1910659"/>
              <a:chOff x="548806" y="4392989"/>
              <a:chExt cx="1658170" cy="1910659"/>
            </a:xfrm>
          </p:grpSpPr>
          <p:pic>
            <p:nvPicPr>
              <p:cNvPr id="2" name="Picture 1">
                <a:extLst>
                  <a:ext uri="{FF2B5EF4-FFF2-40B4-BE49-F238E27FC236}">
                    <a16:creationId xmlns:a16="http://schemas.microsoft.com/office/drawing/2014/main" id="{1174FCC9-F74E-4686-B246-FF88EFBDF185}"/>
                  </a:ext>
                </a:extLst>
              </p:cNvPr>
              <p:cNvPicPr>
                <a:picLocks noChangeAspect="1"/>
              </p:cNvPicPr>
              <p:nvPr/>
            </p:nvPicPr>
            <p:blipFill>
              <a:blip r:embed="rId6"/>
              <a:stretch>
                <a:fillRect/>
              </a:stretch>
            </p:blipFill>
            <p:spPr>
              <a:xfrm>
                <a:off x="548806" y="4763919"/>
                <a:ext cx="1658170" cy="1539729"/>
              </a:xfrm>
              <a:prstGeom prst="rect">
                <a:avLst/>
              </a:prstGeom>
            </p:spPr>
          </p:pic>
          <p:sp>
            <p:nvSpPr>
              <p:cNvPr id="7" name="TextBox 6">
                <a:extLst>
                  <a:ext uri="{FF2B5EF4-FFF2-40B4-BE49-F238E27FC236}">
                    <a16:creationId xmlns:a16="http://schemas.microsoft.com/office/drawing/2014/main" id="{C33EC9F2-68ED-473E-8D25-D2FF009EB12C}"/>
                  </a:ext>
                </a:extLst>
              </p:cNvPr>
              <p:cNvSpPr txBox="1"/>
              <p:nvPr/>
            </p:nvSpPr>
            <p:spPr>
              <a:xfrm>
                <a:off x="1115715" y="4392989"/>
                <a:ext cx="658514" cy="315434"/>
              </a:xfrm>
              <a:prstGeom prst="rect">
                <a:avLst/>
              </a:prstGeom>
              <a:noFill/>
            </p:spPr>
            <p:txBody>
              <a:bodyPr wrap="none" rtlCol="0">
                <a:spAutoFit/>
              </a:bodyPr>
              <a:lstStyle/>
              <a:p>
                <a:r>
                  <a:rPr lang="en-GB" sz="1292" b="1" dirty="0"/>
                  <a:t>Coral</a:t>
                </a:r>
              </a:p>
            </p:txBody>
          </p:sp>
        </p:grpSp>
        <p:sp>
          <p:nvSpPr>
            <p:cNvPr id="17" name="Oval 16">
              <a:extLst>
                <a:ext uri="{FF2B5EF4-FFF2-40B4-BE49-F238E27FC236}">
                  <a16:creationId xmlns:a16="http://schemas.microsoft.com/office/drawing/2014/main" id="{DD538ACA-EADD-4806-88C0-B3FBA499FD23}"/>
                </a:ext>
              </a:extLst>
            </p:cNvPr>
            <p:cNvSpPr/>
            <p:nvPr/>
          </p:nvSpPr>
          <p:spPr>
            <a:xfrm>
              <a:off x="8866864" y="4578745"/>
              <a:ext cx="216022" cy="360037"/>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5" name="Slide Number Placeholder 4">
            <a:extLst>
              <a:ext uri="{FF2B5EF4-FFF2-40B4-BE49-F238E27FC236}">
                <a16:creationId xmlns:a16="http://schemas.microsoft.com/office/drawing/2014/main" id="{CB9A5296-73BA-4329-826F-4AD9A4665D23}"/>
              </a:ext>
            </a:extLst>
          </p:cNvPr>
          <p:cNvSpPr>
            <a:spLocks noGrp="1"/>
          </p:cNvSpPr>
          <p:nvPr>
            <p:ph type="sldNum" sz="quarter" idx="11"/>
          </p:nvPr>
        </p:nvSpPr>
        <p:spPr/>
        <p:txBody>
          <a:bodyPr/>
          <a:lstStyle/>
          <a:p>
            <a:fld id="{F0D23093-2AB0-F74C-B865-1A12A15B650E}" type="slidenum">
              <a:rPr lang="en-US" smtClean="0"/>
              <a:pPr/>
              <a:t>15</a:t>
            </a:fld>
            <a:endParaRPr lang="en-US" dirty="0"/>
          </a:p>
        </p:txBody>
      </p:sp>
    </p:spTree>
    <p:extLst>
      <p:ext uri="{BB962C8B-B14F-4D97-AF65-F5344CB8AC3E}">
        <p14:creationId xmlns:p14="http://schemas.microsoft.com/office/powerpoint/2010/main" val="1976752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dirty="0">
                <a:latin typeface="+mn-lt"/>
              </a:rPr>
              <a:t>Magnetic and thermoelectric materials</a:t>
            </a:r>
          </a:p>
        </p:txBody>
      </p:sp>
      <p:pic>
        <p:nvPicPr>
          <p:cNvPr id="12" name="Picture 11">
            <a:extLst>
              <a:ext uri="{FF2B5EF4-FFF2-40B4-BE49-F238E27FC236}">
                <a16:creationId xmlns:a16="http://schemas.microsoft.com/office/drawing/2014/main" id="{376672F6-16D3-4DA5-951D-1DDD035EF0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838200"/>
            <a:ext cx="4741205" cy="3707963"/>
          </a:xfrm>
          <a:prstGeom prst="rect">
            <a:avLst/>
          </a:prstGeom>
        </p:spPr>
      </p:pic>
      <p:grpSp>
        <p:nvGrpSpPr>
          <p:cNvPr id="13" name="Group 12">
            <a:extLst>
              <a:ext uri="{FF2B5EF4-FFF2-40B4-BE49-F238E27FC236}">
                <a16:creationId xmlns:a16="http://schemas.microsoft.com/office/drawing/2014/main" id="{AFF21BEC-1671-4850-8F22-434BF5856A3C}"/>
              </a:ext>
            </a:extLst>
          </p:cNvPr>
          <p:cNvGrpSpPr/>
          <p:nvPr/>
        </p:nvGrpSpPr>
        <p:grpSpPr>
          <a:xfrm>
            <a:off x="4337320" y="951094"/>
            <a:ext cx="6062923" cy="1695417"/>
            <a:chOff x="3028477" y="1196752"/>
            <a:chExt cx="6445015" cy="1802265"/>
          </a:xfrm>
        </p:grpSpPr>
        <p:grpSp>
          <p:nvGrpSpPr>
            <p:cNvPr id="14" name="Group 13">
              <a:extLst>
                <a:ext uri="{FF2B5EF4-FFF2-40B4-BE49-F238E27FC236}">
                  <a16:creationId xmlns:a16="http://schemas.microsoft.com/office/drawing/2014/main" id="{83D955BD-B28E-4F4E-A6C1-084F1B5F86BE}"/>
                </a:ext>
              </a:extLst>
            </p:cNvPr>
            <p:cNvGrpSpPr/>
            <p:nvPr/>
          </p:nvGrpSpPr>
          <p:grpSpPr>
            <a:xfrm>
              <a:off x="5510328" y="1259643"/>
              <a:ext cx="3815076" cy="1352311"/>
              <a:chOff x="5515455" y="1113030"/>
              <a:chExt cx="3815076" cy="1352311"/>
            </a:xfrm>
          </p:grpSpPr>
          <p:pic>
            <p:nvPicPr>
              <p:cNvPr id="20" name="Picture 19">
                <a:extLst>
                  <a:ext uri="{FF2B5EF4-FFF2-40B4-BE49-F238E27FC236}">
                    <a16:creationId xmlns:a16="http://schemas.microsoft.com/office/drawing/2014/main" id="{B12CFF67-C394-447B-857A-98BAD920448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04396" y="1385341"/>
                <a:ext cx="1326135" cy="1080000"/>
              </a:xfrm>
              <a:prstGeom prst="rect">
                <a:avLst/>
              </a:prstGeom>
              <a:noFill/>
              <a:ln>
                <a:noFill/>
              </a:ln>
            </p:spPr>
          </p:pic>
          <p:pic>
            <p:nvPicPr>
              <p:cNvPr id="21" name="Picture 20">
                <a:extLst>
                  <a:ext uri="{FF2B5EF4-FFF2-40B4-BE49-F238E27FC236}">
                    <a16:creationId xmlns:a16="http://schemas.microsoft.com/office/drawing/2014/main" id="{CBDD9AAC-9CD7-480E-8F29-22AA88E9F51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515455" y="1340888"/>
                <a:ext cx="1080000" cy="1080000"/>
              </a:xfrm>
              <a:prstGeom prst="rect">
                <a:avLst/>
              </a:prstGeom>
              <a:noFill/>
              <a:ln>
                <a:noFill/>
              </a:ln>
            </p:spPr>
          </p:pic>
          <p:pic>
            <p:nvPicPr>
              <p:cNvPr id="22" name="Picture 21">
                <a:extLst>
                  <a:ext uri="{FF2B5EF4-FFF2-40B4-BE49-F238E27FC236}">
                    <a16:creationId xmlns:a16="http://schemas.microsoft.com/office/drawing/2014/main" id="{7526AAC5-6BD4-4E83-9D0D-6628DE44F47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58253" y="1448888"/>
                <a:ext cx="972000" cy="972000"/>
              </a:xfrm>
              <a:prstGeom prst="rect">
                <a:avLst/>
              </a:prstGeom>
              <a:noFill/>
              <a:ln>
                <a:noFill/>
              </a:ln>
            </p:spPr>
          </p:pic>
          <p:sp>
            <p:nvSpPr>
              <p:cNvPr id="23" name="TextBox 22">
                <a:extLst>
                  <a:ext uri="{FF2B5EF4-FFF2-40B4-BE49-F238E27FC236}">
                    <a16:creationId xmlns:a16="http://schemas.microsoft.com/office/drawing/2014/main" id="{8AD47527-0758-4E05-8611-A093BEE6B2B4}"/>
                  </a:ext>
                </a:extLst>
              </p:cNvPr>
              <p:cNvSpPr txBox="1"/>
              <p:nvPr/>
            </p:nvSpPr>
            <p:spPr>
              <a:xfrm>
                <a:off x="5613033" y="1113030"/>
                <a:ext cx="3166285" cy="313609"/>
              </a:xfrm>
              <a:prstGeom prst="rect">
                <a:avLst/>
              </a:prstGeom>
              <a:noFill/>
            </p:spPr>
            <p:txBody>
              <a:bodyPr wrap="none" rtlCol="0">
                <a:spAutoFit/>
              </a:bodyPr>
              <a:lstStyle/>
              <a:p>
                <a:r>
                  <a:rPr lang="en-GB" sz="1317" b="1" dirty="0"/>
                  <a:t>Alnico                      Co-Sm             Nd-Fe-B</a:t>
                </a:r>
              </a:p>
            </p:txBody>
          </p:sp>
        </p:grpSp>
        <p:grpSp>
          <p:nvGrpSpPr>
            <p:cNvPr id="15" name="Group 14">
              <a:extLst>
                <a:ext uri="{FF2B5EF4-FFF2-40B4-BE49-F238E27FC236}">
                  <a16:creationId xmlns:a16="http://schemas.microsoft.com/office/drawing/2014/main" id="{FE2E5844-E99A-44A6-B195-9E6BD2BA1CD7}"/>
                </a:ext>
              </a:extLst>
            </p:cNvPr>
            <p:cNvGrpSpPr/>
            <p:nvPr/>
          </p:nvGrpSpPr>
          <p:grpSpPr>
            <a:xfrm>
              <a:off x="3028477" y="1196752"/>
              <a:ext cx="6445015" cy="1802265"/>
              <a:chOff x="3019296" y="1196752"/>
              <a:chExt cx="6445015" cy="1802265"/>
            </a:xfrm>
          </p:grpSpPr>
          <p:grpSp>
            <p:nvGrpSpPr>
              <p:cNvPr id="16" name="Group 15">
                <a:extLst>
                  <a:ext uri="{FF2B5EF4-FFF2-40B4-BE49-F238E27FC236}">
                    <a16:creationId xmlns:a16="http://schemas.microsoft.com/office/drawing/2014/main" id="{4C67B777-5C7B-4008-B02A-BC6CAF23EA09}"/>
                  </a:ext>
                </a:extLst>
              </p:cNvPr>
              <p:cNvGrpSpPr/>
              <p:nvPr/>
            </p:nvGrpSpPr>
            <p:grpSpPr>
              <a:xfrm>
                <a:off x="3019296" y="1365612"/>
                <a:ext cx="2316889" cy="1633405"/>
                <a:chOff x="4991514" y="1590783"/>
                <a:chExt cx="2316889" cy="1633405"/>
              </a:xfrm>
            </p:grpSpPr>
            <p:sp>
              <p:nvSpPr>
                <p:cNvPr id="18" name="Oval 17">
                  <a:extLst>
                    <a:ext uri="{FF2B5EF4-FFF2-40B4-BE49-F238E27FC236}">
                      <a16:creationId xmlns:a16="http://schemas.microsoft.com/office/drawing/2014/main" id="{C848226D-F2BF-447D-B015-3D63D5ACF0C5}"/>
                    </a:ext>
                  </a:extLst>
                </p:cNvPr>
                <p:cNvSpPr/>
                <p:nvPr/>
              </p:nvSpPr>
              <p:spPr>
                <a:xfrm>
                  <a:off x="4991514" y="1590783"/>
                  <a:ext cx="1312588" cy="1633405"/>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93" dirty="0"/>
                </a:p>
              </p:txBody>
            </p:sp>
            <p:cxnSp>
              <p:nvCxnSpPr>
                <p:cNvPr id="19" name="Straight Connector 18">
                  <a:extLst>
                    <a:ext uri="{FF2B5EF4-FFF2-40B4-BE49-F238E27FC236}">
                      <a16:creationId xmlns:a16="http://schemas.microsoft.com/office/drawing/2014/main" id="{D25F7B56-4A6D-409E-9BB3-A4940E9AF766}"/>
                    </a:ext>
                  </a:extLst>
                </p:cNvPr>
                <p:cNvCxnSpPr>
                  <a:cxnSpLocks/>
                  <a:stCxn id="18" idx="6"/>
                  <a:endCxn id="17" idx="1"/>
                </p:cNvCxnSpPr>
                <p:nvPr/>
              </p:nvCxnSpPr>
              <p:spPr>
                <a:xfrm flipV="1">
                  <a:off x="6304102" y="2214011"/>
                  <a:ext cx="1004301" cy="193474"/>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17" name="Rectangle 16">
                <a:extLst>
                  <a:ext uri="{FF2B5EF4-FFF2-40B4-BE49-F238E27FC236}">
                    <a16:creationId xmlns:a16="http://schemas.microsoft.com/office/drawing/2014/main" id="{AD5140C2-E017-4B31-8872-D6C9EE150585}"/>
                  </a:ext>
                </a:extLst>
              </p:cNvPr>
              <p:cNvSpPr/>
              <p:nvPr/>
            </p:nvSpPr>
            <p:spPr>
              <a:xfrm>
                <a:off x="5336185" y="1196752"/>
                <a:ext cx="4128126" cy="158417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93" dirty="0"/>
              </a:p>
            </p:txBody>
          </p:sp>
        </p:grpSp>
      </p:grpSp>
      <p:pic>
        <p:nvPicPr>
          <p:cNvPr id="24" name="Picture 23">
            <a:extLst>
              <a:ext uri="{FF2B5EF4-FFF2-40B4-BE49-F238E27FC236}">
                <a16:creationId xmlns:a16="http://schemas.microsoft.com/office/drawing/2014/main" id="{19513FBE-483A-455F-8984-1587ED58B4CC}"/>
              </a:ext>
            </a:extLst>
          </p:cNvPr>
          <p:cNvPicPr preferRelativeResize="0">
            <a:picLocks noChangeAspect="1"/>
          </p:cNvPicPr>
          <p:nvPr/>
        </p:nvPicPr>
        <p:blipFill rotWithShape="1">
          <a:blip r:embed="rId7">
            <a:extLst>
              <a:ext uri="{28A0092B-C50C-407E-A947-70E740481C1C}">
                <a14:useLocalDpi xmlns:a14="http://schemas.microsoft.com/office/drawing/2010/main" val="0"/>
              </a:ext>
            </a:extLst>
          </a:blip>
          <a:srcRect b="10179"/>
          <a:stretch/>
        </p:blipFill>
        <p:spPr>
          <a:xfrm>
            <a:off x="6127708" y="2581184"/>
            <a:ext cx="4741205" cy="3399129"/>
          </a:xfrm>
          <a:prstGeom prst="rect">
            <a:avLst/>
          </a:prstGeom>
        </p:spPr>
      </p:pic>
      <p:grpSp>
        <p:nvGrpSpPr>
          <p:cNvPr id="25" name="Group 24">
            <a:extLst>
              <a:ext uri="{FF2B5EF4-FFF2-40B4-BE49-F238E27FC236}">
                <a16:creationId xmlns:a16="http://schemas.microsoft.com/office/drawing/2014/main" id="{CDD2F008-F560-4D13-968B-BB0C8D9ADFC3}"/>
              </a:ext>
            </a:extLst>
          </p:cNvPr>
          <p:cNvGrpSpPr/>
          <p:nvPr/>
        </p:nvGrpSpPr>
        <p:grpSpPr>
          <a:xfrm>
            <a:off x="2308494" y="4165633"/>
            <a:ext cx="8237138" cy="1981394"/>
            <a:chOff x="851406" y="4485975"/>
            <a:chExt cx="8756250" cy="2106261"/>
          </a:xfrm>
        </p:grpSpPr>
        <p:grpSp>
          <p:nvGrpSpPr>
            <p:cNvPr id="26" name="Group 25">
              <a:extLst>
                <a:ext uri="{FF2B5EF4-FFF2-40B4-BE49-F238E27FC236}">
                  <a16:creationId xmlns:a16="http://schemas.microsoft.com/office/drawing/2014/main" id="{54A72DAC-D0DB-4CC1-B55E-A7F0C9049C61}"/>
                </a:ext>
              </a:extLst>
            </p:cNvPr>
            <p:cNvGrpSpPr/>
            <p:nvPr/>
          </p:nvGrpSpPr>
          <p:grpSpPr>
            <a:xfrm>
              <a:off x="852525" y="5029101"/>
              <a:ext cx="2677774" cy="1332325"/>
              <a:chOff x="841559" y="5026005"/>
              <a:chExt cx="2677774" cy="1332325"/>
            </a:xfrm>
          </p:grpSpPr>
          <p:pic>
            <p:nvPicPr>
              <p:cNvPr id="32" name="Picture 31">
                <a:extLst>
                  <a:ext uri="{FF2B5EF4-FFF2-40B4-BE49-F238E27FC236}">
                    <a16:creationId xmlns:a16="http://schemas.microsoft.com/office/drawing/2014/main" id="{EAD5EFE0-F81E-41B8-A9AA-F69E6B26638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3707" y="5350330"/>
                <a:ext cx="2344031" cy="1008000"/>
              </a:xfrm>
              <a:prstGeom prst="rect">
                <a:avLst/>
              </a:prstGeom>
            </p:spPr>
          </p:pic>
          <p:sp>
            <p:nvSpPr>
              <p:cNvPr id="33" name="TextBox 32">
                <a:extLst>
                  <a:ext uri="{FF2B5EF4-FFF2-40B4-BE49-F238E27FC236}">
                    <a16:creationId xmlns:a16="http://schemas.microsoft.com/office/drawing/2014/main" id="{9AAA7C26-6CCE-4CB7-BEC0-9B3AC06A0E1E}"/>
                  </a:ext>
                </a:extLst>
              </p:cNvPr>
              <p:cNvSpPr txBox="1"/>
              <p:nvPr/>
            </p:nvSpPr>
            <p:spPr>
              <a:xfrm>
                <a:off x="841559" y="5026005"/>
                <a:ext cx="2677774" cy="313609"/>
              </a:xfrm>
              <a:prstGeom prst="rect">
                <a:avLst/>
              </a:prstGeom>
              <a:noFill/>
            </p:spPr>
            <p:txBody>
              <a:bodyPr wrap="none" rtlCol="0">
                <a:spAutoFit/>
              </a:bodyPr>
              <a:lstStyle/>
              <a:p>
                <a:r>
                  <a:rPr lang="en-GB" sz="1317" b="1" dirty="0"/>
                  <a:t>Thermo-electric energy harvester</a:t>
                </a:r>
              </a:p>
            </p:txBody>
          </p:sp>
        </p:grpSp>
        <p:grpSp>
          <p:nvGrpSpPr>
            <p:cNvPr id="27" name="Group 26">
              <a:extLst>
                <a:ext uri="{FF2B5EF4-FFF2-40B4-BE49-F238E27FC236}">
                  <a16:creationId xmlns:a16="http://schemas.microsoft.com/office/drawing/2014/main" id="{219A6EEF-652A-4011-B181-69632CCA3EDD}"/>
                </a:ext>
              </a:extLst>
            </p:cNvPr>
            <p:cNvGrpSpPr/>
            <p:nvPr/>
          </p:nvGrpSpPr>
          <p:grpSpPr>
            <a:xfrm>
              <a:off x="7978881" y="4485975"/>
              <a:ext cx="1628775" cy="1560890"/>
              <a:chOff x="7978881" y="4485975"/>
              <a:chExt cx="1628775" cy="1560890"/>
            </a:xfrm>
          </p:grpSpPr>
          <p:sp>
            <p:nvSpPr>
              <p:cNvPr id="30" name="Oval 29">
                <a:extLst>
                  <a:ext uri="{FF2B5EF4-FFF2-40B4-BE49-F238E27FC236}">
                    <a16:creationId xmlns:a16="http://schemas.microsoft.com/office/drawing/2014/main" id="{E1B2D5EF-1232-4F60-A93B-9B90283BB2AB}"/>
                  </a:ext>
                </a:extLst>
              </p:cNvPr>
              <p:cNvSpPr/>
              <p:nvPr/>
            </p:nvSpPr>
            <p:spPr bwMode="auto">
              <a:xfrm>
                <a:off x="7978881" y="4485975"/>
                <a:ext cx="1628775" cy="1072956"/>
              </a:xfrm>
              <a:prstGeom prst="ellipse">
                <a:avLst/>
              </a:prstGeom>
              <a:noFill/>
              <a:ln w="28575">
                <a:solidFill>
                  <a:schemeClr val="accent1"/>
                </a:solidFill>
                <a:miter lim="800000"/>
                <a:headEnd/>
                <a:tailEnd/>
              </a:ln>
              <a:effectLst/>
            </p:spPr>
            <p:txBody>
              <a:bodyPr rtlCol="0" anchor="ctr">
                <a:noAutofit/>
              </a:bodyPr>
              <a:lstStyle/>
              <a:p>
                <a:pPr algn="ctr">
                  <a:spcBef>
                    <a:spcPct val="10000"/>
                  </a:spcBef>
                  <a:spcAft>
                    <a:spcPct val="0"/>
                  </a:spcAft>
                  <a:buClrTx/>
                  <a:buSzTx/>
                  <a:buFontTx/>
                  <a:buNone/>
                </a:pPr>
                <a:endParaRPr lang="en-GB" sz="1693" b="1" dirty="0"/>
              </a:p>
            </p:txBody>
          </p:sp>
          <p:sp>
            <p:nvSpPr>
              <p:cNvPr id="31" name="TextBox 30">
                <a:extLst>
                  <a:ext uri="{FF2B5EF4-FFF2-40B4-BE49-F238E27FC236}">
                    <a16:creationId xmlns:a16="http://schemas.microsoft.com/office/drawing/2014/main" id="{77DDC9D0-14F7-4595-BFB8-DE71A436BA12}"/>
                  </a:ext>
                </a:extLst>
              </p:cNvPr>
              <p:cNvSpPr txBox="1"/>
              <p:nvPr/>
            </p:nvSpPr>
            <p:spPr>
              <a:xfrm>
                <a:off x="8066596" y="5733256"/>
                <a:ext cx="196373" cy="313609"/>
              </a:xfrm>
              <a:prstGeom prst="rect">
                <a:avLst/>
              </a:prstGeom>
              <a:noFill/>
            </p:spPr>
            <p:txBody>
              <a:bodyPr wrap="none" rtlCol="0">
                <a:spAutoFit/>
              </a:bodyPr>
              <a:lstStyle/>
              <a:p>
                <a:pPr algn="ctr"/>
                <a:endParaRPr lang="en-GB" sz="1317" b="1" dirty="0"/>
              </a:p>
            </p:txBody>
          </p:sp>
        </p:grpSp>
        <p:sp>
          <p:nvSpPr>
            <p:cNvPr id="28" name="Rectangle 27">
              <a:extLst>
                <a:ext uri="{FF2B5EF4-FFF2-40B4-BE49-F238E27FC236}">
                  <a16:creationId xmlns:a16="http://schemas.microsoft.com/office/drawing/2014/main" id="{53DECEDA-F1AE-4F94-A7AB-8794B00192F1}"/>
                </a:ext>
              </a:extLst>
            </p:cNvPr>
            <p:cNvSpPr/>
            <p:nvPr/>
          </p:nvSpPr>
          <p:spPr>
            <a:xfrm>
              <a:off x="851406" y="5008060"/>
              <a:ext cx="3043730" cy="158417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93" dirty="0"/>
            </a:p>
          </p:txBody>
        </p:sp>
        <p:cxnSp>
          <p:nvCxnSpPr>
            <p:cNvPr id="29" name="Straight Connector 28">
              <a:extLst>
                <a:ext uri="{FF2B5EF4-FFF2-40B4-BE49-F238E27FC236}">
                  <a16:creationId xmlns:a16="http://schemas.microsoft.com/office/drawing/2014/main" id="{A5B4572B-2824-4C51-8AD9-3A5B806ECB20}"/>
                </a:ext>
              </a:extLst>
            </p:cNvPr>
            <p:cNvCxnSpPr>
              <a:cxnSpLocks/>
              <a:stCxn id="28" idx="3"/>
              <a:endCxn id="30" idx="2"/>
            </p:cNvCxnSpPr>
            <p:nvPr/>
          </p:nvCxnSpPr>
          <p:spPr>
            <a:xfrm flipV="1">
              <a:off x="3895136" y="5022453"/>
              <a:ext cx="4083746" cy="777695"/>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2" name="Slide Number Placeholder 1">
            <a:extLst>
              <a:ext uri="{FF2B5EF4-FFF2-40B4-BE49-F238E27FC236}">
                <a16:creationId xmlns:a16="http://schemas.microsoft.com/office/drawing/2014/main" id="{86874866-227E-42A1-B8C0-ABF3E8944FC3}"/>
              </a:ext>
            </a:extLst>
          </p:cNvPr>
          <p:cNvSpPr>
            <a:spLocks noGrp="1"/>
          </p:cNvSpPr>
          <p:nvPr>
            <p:ph type="sldNum" sz="quarter" idx="11"/>
          </p:nvPr>
        </p:nvSpPr>
        <p:spPr/>
        <p:txBody>
          <a:bodyPr/>
          <a:lstStyle/>
          <a:p>
            <a:fld id="{F0D23093-2AB0-F74C-B865-1A12A15B650E}" type="slidenum">
              <a:rPr lang="en-US" smtClean="0">
                <a:latin typeface="+mn-lt"/>
              </a:rPr>
              <a:pPr/>
              <a:t>16</a:t>
            </a:fld>
            <a:endParaRPr lang="en-US" dirty="0">
              <a:latin typeface="+mn-lt"/>
            </a:endParaRPr>
          </a:p>
        </p:txBody>
      </p:sp>
    </p:spTree>
    <p:extLst>
      <p:ext uri="{BB962C8B-B14F-4D97-AF65-F5344CB8AC3E}">
        <p14:creationId xmlns:p14="http://schemas.microsoft.com/office/powerpoint/2010/main" val="3172357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right)">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dirty="0">
                <a:latin typeface="+mn-lt"/>
              </a:rPr>
              <a:t>Processes data-table</a:t>
            </a:r>
          </a:p>
        </p:txBody>
      </p:sp>
      <p:pic>
        <p:nvPicPr>
          <p:cNvPr id="3" name="Picture 2">
            <a:extLst>
              <a:ext uri="{FF2B5EF4-FFF2-40B4-BE49-F238E27FC236}">
                <a16:creationId xmlns:a16="http://schemas.microsoft.com/office/drawing/2014/main" id="{6B45641F-6516-42D0-8819-0B2D68C5ED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3815" y="2057400"/>
            <a:ext cx="2348863" cy="2348863"/>
          </a:xfrm>
          <a:prstGeom prst="rect">
            <a:avLst/>
          </a:prstGeom>
        </p:spPr>
      </p:pic>
      <p:sp>
        <p:nvSpPr>
          <p:cNvPr id="38" name="Oval 37">
            <a:extLst>
              <a:ext uri="{FF2B5EF4-FFF2-40B4-BE49-F238E27FC236}">
                <a16:creationId xmlns:a16="http://schemas.microsoft.com/office/drawing/2014/main" id="{72727704-1247-4044-8829-43DC09F5BEBD}"/>
              </a:ext>
            </a:extLst>
          </p:cNvPr>
          <p:cNvSpPr/>
          <p:nvPr/>
        </p:nvSpPr>
        <p:spPr bwMode="auto">
          <a:xfrm>
            <a:off x="2223000" y="1440000"/>
            <a:ext cx="3240000" cy="3240000"/>
          </a:xfrm>
          <a:prstGeom prst="ellipse">
            <a:avLst/>
          </a:prstGeom>
          <a:noFill/>
          <a:ln w="76200">
            <a:solidFill>
              <a:schemeClr val="bg1">
                <a:lumMod val="75000"/>
              </a:schemeClr>
            </a:solidFill>
            <a:miter lim="800000"/>
            <a:headEnd/>
            <a:tailEnd/>
          </a:ln>
          <a:effectLst/>
        </p:spPr>
        <p:txBody>
          <a:bodyPr rtlCol="0" anchor="ctr">
            <a:noAutofit/>
          </a:bodyPr>
          <a:lstStyle/>
          <a:p>
            <a:pPr algn="ctr">
              <a:spcBef>
                <a:spcPct val="10000"/>
              </a:spcBef>
              <a:spcAft>
                <a:spcPct val="0"/>
              </a:spcAft>
              <a:buClrTx/>
              <a:buSzTx/>
              <a:buFontTx/>
              <a:buNone/>
            </a:pPr>
            <a:endParaRPr lang="en-GB" sz="1693" b="1" dirty="0"/>
          </a:p>
        </p:txBody>
      </p:sp>
      <p:grpSp>
        <p:nvGrpSpPr>
          <p:cNvPr id="52" name="Group 51">
            <a:extLst>
              <a:ext uri="{FF2B5EF4-FFF2-40B4-BE49-F238E27FC236}">
                <a16:creationId xmlns:a16="http://schemas.microsoft.com/office/drawing/2014/main" id="{E5B5A432-1EAF-4FF6-8622-46BE12EBC31F}"/>
              </a:ext>
            </a:extLst>
          </p:cNvPr>
          <p:cNvGrpSpPr/>
          <p:nvPr/>
        </p:nvGrpSpPr>
        <p:grpSpPr>
          <a:xfrm>
            <a:off x="2899911" y="1905545"/>
            <a:ext cx="1765066" cy="360289"/>
            <a:chOff x="1511407" y="1857963"/>
            <a:chExt cx="1876302" cy="382993"/>
          </a:xfrm>
        </p:grpSpPr>
        <p:sp>
          <p:nvSpPr>
            <p:cNvPr id="53" name="Freeform: Shape 52">
              <a:extLst>
                <a:ext uri="{FF2B5EF4-FFF2-40B4-BE49-F238E27FC236}">
                  <a16:creationId xmlns:a16="http://schemas.microsoft.com/office/drawing/2014/main" id="{F2936D79-CD78-4D69-BCD0-EF1349ACD973}"/>
                </a:ext>
              </a:extLst>
            </p:cNvPr>
            <p:cNvSpPr/>
            <p:nvPr/>
          </p:nvSpPr>
          <p:spPr>
            <a:xfrm>
              <a:off x="1511407" y="2015299"/>
              <a:ext cx="1876302" cy="225657"/>
            </a:xfrm>
            <a:custGeom>
              <a:avLst/>
              <a:gdLst>
                <a:gd name="connsiteX0" fmla="*/ 0 w 1876302"/>
                <a:gd name="connsiteY0" fmla="*/ 225657 h 225657"/>
                <a:gd name="connsiteX1" fmla="*/ 961902 w 1876302"/>
                <a:gd name="connsiteY1" fmla="*/ 26 h 225657"/>
                <a:gd name="connsiteX2" fmla="*/ 1876302 w 1876302"/>
                <a:gd name="connsiteY2" fmla="*/ 213782 h 225657"/>
              </a:gdLst>
              <a:ahLst/>
              <a:cxnLst>
                <a:cxn ang="0">
                  <a:pos x="connsiteX0" y="connsiteY0"/>
                </a:cxn>
                <a:cxn ang="0">
                  <a:pos x="connsiteX1" y="connsiteY1"/>
                </a:cxn>
                <a:cxn ang="0">
                  <a:pos x="connsiteX2" y="connsiteY2"/>
                </a:cxn>
              </a:cxnLst>
              <a:rect l="l" t="t" r="r" b="b"/>
              <a:pathLst>
                <a:path w="1876302" h="225657">
                  <a:moveTo>
                    <a:pt x="0" y="225657"/>
                  </a:moveTo>
                  <a:cubicBezTo>
                    <a:pt x="324592" y="113831"/>
                    <a:pt x="649185" y="2005"/>
                    <a:pt x="961902" y="26"/>
                  </a:cubicBezTo>
                  <a:cubicBezTo>
                    <a:pt x="1274619" y="-1953"/>
                    <a:pt x="1575460" y="105914"/>
                    <a:pt x="1876302" y="213782"/>
                  </a:cubicBezTo>
                </a:path>
              </a:pathLst>
            </a:custGeom>
            <a:noFill/>
            <a:ln>
              <a:solidFill>
                <a:schemeClr val="accent1"/>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93" dirty="0"/>
            </a:p>
          </p:txBody>
        </p:sp>
        <p:sp>
          <p:nvSpPr>
            <p:cNvPr id="54" name="TextBox 53">
              <a:extLst>
                <a:ext uri="{FF2B5EF4-FFF2-40B4-BE49-F238E27FC236}">
                  <a16:creationId xmlns:a16="http://schemas.microsoft.com/office/drawing/2014/main" id="{DA464387-DFFB-4CA4-A47A-016B0BA3F710}"/>
                </a:ext>
              </a:extLst>
            </p:cNvPr>
            <p:cNvSpPr txBox="1"/>
            <p:nvPr/>
          </p:nvSpPr>
          <p:spPr>
            <a:xfrm>
              <a:off x="2278792" y="1857963"/>
              <a:ext cx="489396" cy="267462"/>
            </a:xfrm>
            <a:prstGeom prst="rect">
              <a:avLst/>
            </a:prstGeom>
            <a:solidFill>
              <a:schemeClr val="bg1"/>
            </a:solidFill>
          </p:spPr>
          <p:txBody>
            <a:bodyPr wrap="none" rtlCol="0">
              <a:spAutoFit/>
            </a:bodyPr>
            <a:lstStyle/>
            <a:p>
              <a:r>
                <a:rPr lang="en-GB" sz="1035" b="1" dirty="0"/>
                <a:t>Links</a:t>
              </a:r>
            </a:p>
          </p:txBody>
        </p:sp>
      </p:grpSp>
      <p:sp>
        <p:nvSpPr>
          <p:cNvPr id="51" name="Oval 50">
            <a:extLst>
              <a:ext uri="{FF2B5EF4-FFF2-40B4-BE49-F238E27FC236}">
                <a16:creationId xmlns:a16="http://schemas.microsoft.com/office/drawing/2014/main" id="{705EEB4E-A4C1-4FF1-8F43-1D2331DF2387}"/>
              </a:ext>
            </a:extLst>
          </p:cNvPr>
          <p:cNvSpPr>
            <a:spLocks noChangeAspect="1"/>
          </p:cNvSpPr>
          <p:nvPr/>
        </p:nvSpPr>
        <p:spPr>
          <a:xfrm>
            <a:off x="2990265" y="3281070"/>
            <a:ext cx="423322" cy="423322"/>
          </a:xfrm>
          <a:prstGeom prst="ellipse">
            <a:avLst/>
          </a:prstGeom>
          <a:no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93" dirty="0"/>
          </a:p>
        </p:txBody>
      </p:sp>
      <p:grpSp>
        <p:nvGrpSpPr>
          <p:cNvPr id="19" name="Group 18">
            <a:extLst>
              <a:ext uri="{FF2B5EF4-FFF2-40B4-BE49-F238E27FC236}">
                <a16:creationId xmlns:a16="http://schemas.microsoft.com/office/drawing/2014/main" id="{D2D91C77-0F7D-4DA1-932A-0A6FC36D1B6A}"/>
              </a:ext>
            </a:extLst>
          </p:cNvPr>
          <p:cNvGrpSpPr/>
          <p:nvPr/>
        </p:nvGrpSpPr>
        <p:grpSpPr>
          <a:xfrm>
            <a:off x="3156514" y="828980"/>
            <a:ext cx="1387365" cy="1152030"/>
            <a:chOff x="2006317" y="800806"/>
            <a:chExt cx="1387365" cy="1152030"/>
          </a:xfrm>
        </p:grpSpPr>
        <p:pic>
          <p:nvPicPr>
            <p:cNvPr id="20" name="Picture 19">
              <a:extLst>
                <a:ext uri="{FF2B5EF4-FFF2-40B4-BE49-F238E27FC236}">
                  <a16:creationId xmlns:a16="http://schemas.microsoft.com/office/drawing/2014/main" id="{43EAE183-8815-4A2E-8FC1-ED0F87E892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42800" y="1038436"/>
              <a:ext cx="914400" cy="914400"/>
            </a:xfrm>
            <a:prstGeom prst="rect">
              <a:avLst/>
            </a:prstGeom>
          </p:spPr>
        </p:pic>
        <p:sp>
          <p:nvSpPr>
            <p:cNvPr id="21" name="TextBox 20">
              <a:extLst>
                <a:ext uri="{FF2B5EF4-FFF2-40B4-BE49-F238E27FC236}">
                  <a16:creationId xmlns:a16="http://schemas.microsoft.com/office/drawing/2014/main" id="{2113C54E-2FBC-4D65-8766-DEC7B929E582}"/>
                </a:ext>
              </a:extLst>
            </p:cNvPr>
            <p:cNvSpPr txBox="1"/>
            <p:nvPr/>
          </p:nvSpPr>
          <p:spPr>
            <a:xfrm>
              <a:off x="2006317" y="800806"/>
              <a:ext cx="1387365" cy="276999"/>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Elements</a:t>
              </a:r>
            </a:p>
          </p:txBody>
        </p:sp>
      </p:grpSp>
      <p:grpSp>
        <p:nvGrpSpPr>
          <p:cNvPr id="22" name="Group 21">
            <a:extLst>
              <a:ext uri="{FF2B5EF4-FFF2-40B4-BE49-F238E27FC236}">
                <a16:creationId xmlns:a16="http://schemas.microsoft.com/office/drawing/2014/main" id="{C5E3515E-25F8-48CC-82B8-2BD3178C504F}"/>
              </a:ext>
            </a:extLst>
          </p:cNvPr>
          <p:cNvGrpSpPr/>
          <p:nvPr/>
        </p:nvGrpSpPr>
        <p:grpSpPr>
          <a:xfrm>
            <a:off x="4605312" y="1491689"/>
            <a:ext cx="1387365" cy="1152471"/>
            <a:chOff x="3431052" y="1576277"/>
            <a:chExt cx="1387365" cy="1152471"/>
          </a:xfrm>
        </p:grpSpPr>
        <p:pic>
          <p:nvPicPr>
            <p:cNvPr id="23" name="Picture 22">
              <a:extLst>
                <a:ext uri="{FF2B5EF4-FFF2-40B4-BE49-F238E27FC236}">
                  <a16:creationId xmlns:a16="http://schemas.microsoft.com/office/drawing/2014/main" id="{24F7B84F-90AB-4BA2-B6AC-BC92417F1C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99644" y="1814348"/>
              <a:ext cx="914400" cy="914400"/>
            </a:xfrm>
            <a:prstGeom prst="rect">
              <a:avLst/>
            </a:prstGeom>
          </p:spPr>
        </p:pic>
        <p:sp>
          <p:nvSpPr>
            <p:cNvPr id="24" name="TextBox 23">
              <a:extLst>
                <a:ext uri="{FF2B5EF4-FFF2-40B4-BE49-F238E27FC236}">
                  <a16:creationId xmlns:a16="http://schemas.microsoft.com/office/drawing/2014/main" id="{B83D68D4-8030-4355-A6EC-75EC90A41929}"/>
                </a:ext>
              </a:extLst>
            </p:cNvPr>
            <p:cNvSpPr txBox="1"/>
            <p:nvPr/>
          </p:nvSpPr>
          <p:spPr>
            <a:xfrm>
              <a:off x="3431052" y="1576277"/>
              <a:ext cx="1387365" cy="276999"/>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Materials</a:t>
              </a:r>
            </a:p>
          </p:txBody>
        </p:sp>
      </p:grpSp>
      <p:grpSp>
        <p:nvGrpSpPr>
          <p:cNvPr id="8" name="Group 7">
            <a:extLst>
              <a:ext uri="{FF2B5EF4-FFF2-40B4-BE49-F238E27FC236}">
                <a16:creationId xmlns:a16="http://schemas.microsoft.com/office/drawing/2014/main" id="{B7E50AED-A430-4D08-865D-4B2C727EB963}"/>
              </a:ext>
            </a:extLst>
          </p:cNvPr>
          <p:cNvGrpSpPr/>
          <p:nvPr/>
        </p:nvGrpSpPr>
        <p:grpSpPr>
          <a:xfrm>
            <a:off x="1560466" y="1636014"/>
            <a:ext cx="1387365" cy="1157097"/>
            <a:chOff x="465591" y="1684139"/>
            <a:chExt cx="1387365" cy="1157097"/>
          </a:xfrm>
        </p:grpSpPr>
        <p:sp>
          <p:nvSpPr>
            <p:cNvPr id="34" name="TextBox 33">
              <a:extLst>
                <a:ext uri="{FF2B5EF4-FFF2-40B4-BE49-F238E27FC236}">
                  <a16:creationId xmlns:a16="http://schemas.microsoft.com/office/drawing/2014/main" id="{7FAC6FAB-6E04-4B3B-B828-9439D259D0DC}"/>
                </a:ext>
              </a:extLst>
            </p:cNvPr>
            <p:cNvSpPr txBox="1"/>
            <p:nvPr/>
          </p:nvSpPr>
          <p:spPr>
            <a:xfrm>
              <a:off x="465591" y="1684139"/>
              <a:ext cx="1387365" cy="276999"/>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Processes</a:t>
              </a:r>
            </a:p>
          </p:txBody>
        </p:sp>
        <p:pic>
          <p:nvPicPr>
            <p:cNvPr id="7" name="Picture 6">
              <a:extLst>
                <a:ext uri="{FF2B5EF4-FFF2-40B4-BE49-F238E27FC236}">
                  <a16:creationId xmlns:a16="http://schemas.microsoft.com/office/drawing/2014/main" id="{59555E41-23B5-4B68-9857-23E7C393328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4540" y="1926836"/>
              <a:ext cx="914400" cy="914400"/>
            </a:xfrm>
            <a:prstGeom prst="rect">
              <a:avLst/>
            </a:prstGeom>
          </p:spPr>
        </p:pic>
      </p:grpSp>
      <p:sp>
        <p:nvSpPr>
          <p:cNvPr id="4" name="Slide Number Placeholder 3">
            <a:extLst>
              <a:ext uri="{FF2B5EF4-FFF2-40B4-BE49-F238E27FC236}">
                <a16:creationId xmlns:a16="http://schemas.microsoft.com/office/drawing/2014/main" id="{54883D1B-1F93-4293-92A9-4DD299F97FBB}"/>
              </a:ext>
            </a:extLst>
          </p:cNvPr>
          <p:cNvSpPr>
            <a:spLocks noGrp="1"/>
          </p:cNvSpPr>
          <p:nvPr>
            <p:ph type="sldNum" sz="quarter" idx="11"/>
          </p:nvPr>
        </p:nvSpPr>
        <p:spPr/>
        <p:txBody>
          <a:bodyPr/>
          <a:lstStyle/>
          <a:p>
            <a:fld id="{F0D23093-2AB0-F74C-B865-1A12A15B650E}" type="slidenum">
              <a:rPr lang="en-US" smtClean="0">
                <a:latin typeface="+mn-lt"/>
              </a:rPr>
              <a:pPr/>
              <a:t>17</a:t>
            </a:fld>
            <a:endParaRPr lang="en-US" dirty="0">
              <a:latin typeface="+mn-lt"/>
            </a:endParaRPr>
          </a:p>
        </p:txBody>
      </p:sp>
      <p:pic>
        <p:nvPicPr>
          <p:cNvPr id="6" name="Picture 5">
            <a:extLst>
              <a:ext uri="{FF2B5EF4-FFF2-40B4-BE49-F238E27FC236}">
                <a16:creationId xmlns:a16="http://schemas.microsoft.com/office/drawing/2014/main" id="{DC329F4A-BD4E-C752-B447-3F444BEEB8BC}"/>
              </a:ext>
            </a:extLst>
          </p:cNvPr>
          <p:cNvPicPr>
            <a:picLocks noChangeAspect="1"/>
          </p:cNvPicPr>
          <p:nvPr/>
        </p:nvPicPr>
        <p:blipFill>
          <a:blip r:embed="rId7"/>
          <a:stretch>
            <a:fillRect/>
          </a:stretch>
        </p:blipFill>
        <p:spPr>
          <a:xfrm>
            <a:off x="6261867" y="309270"/>
            <a:ext cx="4488637" cy="5943600"/>
          </a:xfrm>
          <a:prstGeom prst="rect">
            <a:avLst/>
          </a:prstGeom>
          <a:ln>
            <a:solidFill>
              <a:schemeClr val="accent1"/>
            </a:solidFill>
          </a:ln>
        </p:spPr>
      </p:pic>
    </p:spTree>
    <p:extLst>
      <p:ext uri="{BB962C8B-B14F-4D97-AF65-F5344CB8AC3E}">
        <p14:creationId xmlns:p14="http://schemas.microsoft.com/office/powerpoint/2010/main" val="2704074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up)">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wipe(left)">
                                      <p:cBhvr>
                                        <p:cTn id="2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E152A6E-EF55-4EC1-8D75-0CB76E80D6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7045" y="1856981"/>
            <a:ext cx="2348863" cy="2348863"/>
          </a:xfrm>
          <a:prstGeom prst="rect">
            <a:avLst/>
          </a:prstGeom>
        </p:spPr>
      </p:pic>
      <p:sp>
        <p:nvSpPr>
          <p:cNvPr id="6146" name="Rectangle 2"/>
          <p:cNvSpPr>
            <a:spLocks noGrp="1" noChangeArrowheads="1"/>
          </p:cNvSpPr>
          <p:nvPr>
            <p:ph type="title"/>
          </p:nvPr>
        </p:nvSpPr>
        <p:spPr/>
        <p:txBody>
          <a:bodyPr/>
          <a:lstStyle/>
          <a:p>
            <a:r>
              <a:rPr lang="en-GB" dirty="0">
                <a:latin typeface="+mn-lt"/>
              </a:rPr>
              <a:t>Phase diagrams</a:t>
            </a:r>
          </a:p>
        </p:txBody>
      </p:sp>
      <p:sp>
        <p:nvSpPr>
          <p:cNvPr id="54" name="Oval 53">
            <a:extLst>
              <a:ext uri="{FF2B5EF4-FFF2-40B4-BE49-F238E27FC236}">
                <a16:creationId xmlns:a16="http://schemas.microsoft.com/office/drawing/2014/main" id="{323DF0CB-EA15-436D-9BCE-AF2522B3FCC0}"/>
              </a:ext>
            </a:extLst>
          </p:cNvPr>
          <p:cNvSpPr/>
          <p:nvPr/>
        </p:nvSpPr>
        <p:spPr bwMode="auto">
          <a:xfrm>
            <a:off x="2223000" y="1440000"/>
            <a:ext cx="3240000" cy="3240000"/>
          </a:xfrm>
          <a:prstGeom prst="ellipse">
            <a:avLst/>
          </a:prstGeom>
          <a:noFill/>
          <a:ln w="76200">
            <a:solidFill>
              <a:schemeClr val="bg1">
                <a:lumMod val="75000"/>
              </a:schemeClr>
            </a:solidFill>
            <a:miter lim="800000"/>
            <a:headEnd/>
            <a:tailEnd/>
          </a:ln>
          <a:effectLst/>
        </p:spPr>
        <p:txBody>
          <a:bodyPr rtlCol="0" anchor="ctr">
            <a:noAutofit/>
          </a:bodyPr>
          <a:lstStyle/>
          <a:p>
            <a:pPr algn="ctr">
              <a:spcBef>
                <a:spcPct val="10000"/>
              </a:spcBef>
              <a:spcAft>
                <a:spcPct val="0"/>
              </a:spcAft>
              <a:buClrTx/>
              <a:buSzTx/>
              <a:buFontTx/>
              <a:buNone/>
            </a:pPr>
            <a:endParaRPr lang="en-GB" sz="1693" b="1" dirty="0"/>
          </a:p>
        </p:txBody>
      </p:sp>
      <p:pic>
        <p:nvPicPr>
          <p:cNvPr id="73" name="Picture 72">
            <a:extLst>
              <a:ext uri="{FF2B5EF4-FFF2-40B4-BE49-F238E27FC236}">
                <a16:creationId xmlns:a16="http://schemas.microsoft.com/office/drawing/2014/main" id="{4F3CA961-3F04-4953-BD09-ABFA48D970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10428" y="2468120"/>
            <a:ext cx="631322" cy="650746"/>
          </a:xfrm>
          <a:prstGeom prst="rect">
            <a:avLst/>
          </a:prstGeom>
        </p:spPr>
      </p:pic>
      <p:grpSp>
        <p:nvGrpSpPr>
          <p:cNvPr id="78" name="Group 77">
            <a:extLst>
              <a:ext uri="{FF2B5EF4-FFF2-40B4-BE49-F238E27FC236}">
                <a16:creationId xmlns:a16="http://schemas.microsoft.com/office/drawing/2014/main" id="{5CA5D4DE-385D-406E-BE6D-F648EBAECC8F}"/>
              </a:ext>
            </a:extLst>
          </p:cNvPr>
          <p:cNvGrpSpPr/>
          <p:nvPr/>
        </p:nvGrpSpPr>
        <p:grpSpPr>
          <a:xfrm>
            <a:off x="2839848" y="1617667"/>
            <a:ext cx="2831444" cy="2953315"/>
            <a:chOff x="1398772" y="1503514"/>
            <a:chExt cx="3009884" cy="3139436"/>
          </a:xfrm>
        </p:grpSpPr>
        <p:grpSp>
          <p:nvGrpSpPr>
            <p:cNvPr id="79" name="Group 78">
              <a:extLst>
                <a:ext uri="{FF2B5EF4-FFF2-40B4-BE49-F238E27FC236}">
                  <a16:creationId xmlns:a16="http://schemas.microsoft.com/office/drawing/2014/main" id="{0918162D-356E-4A39-A934-FDC8253B2677}"/>
                </a:ext>
              </a:extLst>
            </p:cNvPr>
            <p:cNvGrpSpPr/>
            <p:nvPr/>
          </p:nvGrpSpPr>
          <p:grpSpPr>
            <a:xfrm>
              <a:off x="1488086" y="1503514"/>
              <a:ext cx="2920570" cy="3024427"/>
              <a:chOff x="1488086" y="1503514"/>
              <a:chExt cx="2920570" cy="3024427"/>
            </a:xfrm>
          </p:grpSpPr>
          <p:sp>
            <p:nvSpPr>
              <p:cNvPr id="82" name="Freeform: Shape 81">
                <a:extLst>
                  <a:ext uri="{FF2B5EF4-FFF2-40B4-BE49-F238E27FC236}">
                    <a16:creationId xmlns:a16="http://schemas.microsoft.com/office/drawing/2014/main" id="{9A3EB58E-3A0C-4989-A1AA-CB5A9C375FE6}"/>
                  </a:ext>
                </a:extLst>
              </p:cNvPr>
              <p:cNvSpPr/>
              <p:nvPr/>
            </p:nvSpPr>
            <p:spPr>
              <a:xfrm rot="17981970">
                <a:off x="530138" y="2461462"/>
                <a:ext cx="2134901" cy="219005"/>
              </a:xfrm>
              <a:custGeom>
                <a:avLst/>
                <a:gdLst>
                  <a:gd name="connsiteX0" fmla="*/ 0 w 1876302"/>
                  <a:gd name="connsiteY0" fmla="*/ 225657 h 225657"/>
                  <a:gd name="connsiteX1" fmla="*/ 961902 w 1876302"/>
                  <a:gd name="connsiteY1" fmla="*/ 26 h 225657"/>
                  <a:gd name="connsiteX2" fmla="*/ 1876302 w 1876302"/>
                  <a:gd name="connsiteY2" fmla="*/ 213782 h 225657"/>
                </a:gdLst>
                <a:ahLst/>
                <a:cxnLst>
                  <a:cxn ang="0">
                    <a:pos x="connsiteX0" y="connsiteY0"/>
                  </a:cxn>
                  <a:cxn ang="0">
                    <a:pos x="connsiteX1" y="connsiteY1"/>
                  </a:cxn>
                  <a:cxn ang="0">
                    <a:pos x="connsiteX2" y="connsiteY2"/>
                  </a:cxn>
                </a:cxnLst>
                <a:rect l="l" t="t" r="r" b="b"/>
                <a:pathLst>
                  <a:path w="1876302" h="225657">
                    <a:moveTo>
                      <a:pt x="0" y="225657"/>
                    </a:moveTo>
                    <a:cubicBezTo>
                      <a:pt x="324592" y="113831"/>
                      <a:pt x="649185" y="2005"/>
                      <a:pt x="961902" y="26"/>
                    </a:cubicBezTo>
                    <a:cubicBezTo>
                      <a:pt x="1274619" y="-1953"/>
                      <a:pt x="1575460" y="105914"/>
                      <a:pt x="1876302" y="213782"/>
                    </a:cubicBezTo>
                  </a:path>
                </a:pathLst>
              </a:custGeom>
              <a:noFill/>
              <a:ln w="28575">
                <a:solidFill>
                  <a:schemeClr val="accent1"/>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93" dirty="0"/>
              </a:p>
            </p:txBody>
          </p:sp>
          <p:sp>
            <p:nvSpPr>
              <p:cNvPr id="83" name="Freeform: Shape 82">
                <a:extLst>
                  <a:ext uri="{FF2B5EF4-FFF2-40B4-BE49-F238E27FC236}">
                    <a16:creationId xmlns:a16="http://schemas.microsoft.com/office/drawing/2014/main" id="{D0DBB226-87CC-4C14-B212-CE84DC168CED}"/>
                  </a:ext>
                </a:extLst>
              </p:cNvPr>
              <p:cNvSpPr/>
              <p:nvPr/>
            </p:nvSpPr>
            <p:spPr>
              <a:xfrm rot="9320825">
                <a:off x="1521121" y="3489173"/>
                <a:ext cx="2887535" cy="1038768"/>
              </a:xfrm>
              <a:custGeom>
                <a:avLst/>
                <a:gdLst>
                  <a:gd name="connsiteX0" fmla="*/ 0 w 1876302"/>
                  <a:gd name="connsiteY0" fmla="*/ 225657 h 225657"/>
                  <a:gd name="connsiteX1" fmla="*/ 961902 w 1876302"/>
                  <a:gd name="connsiteY1" fmla="*/ 26 h 225657"/>
                  <a:gd name="connsiteX2" fmla="*/ 1876302 w 1876302"/>
                  <a:gd name="connsiteY2" fmla="*/ 213782 h 225657"/>
                </a:gdLst>
                <a:ahLst/>
                <a:cxnLst>
                  <a:cxn ang="0">
                    <a:pos x="connsiteX0" y="connsiteY0"/>
                  </a:cxn>
                  <a:cxn ang="0">
                    <a:pos x="connsiteX1" y="connsiteY1"/>
                  </a:cxn>
                  <a:cxn ang="0">
                    <a:pos x="connsiteX2" y="connsiteY2"/>
                  </a:cxn>
                </a:cxnLst>
                <a:rect l="l" t="t" r="r" b="b"/>
                <a:pathLst>
                  <a:path w="1876302" h="225657">
                    <a:moveTo>
                      <a:pt x="0" y="225657"/>
                    </a:moveTo>
                    <a:cubicBezTo>
                      <a:pt x="324592" y="113831"/>
                      <a:pt x="649185" y="2005"/>
                      <a:pt x="961902" y="26"/>
                    </a:cubicBezTo>
                    <a:cubicBezTo>
                      <a:pt x="1274619" y="-1953"/>
                      <a:pt x="1575460" y="105914"/>
                      <a:pt x="1876302" y="213782"/>
                    </a:cubicBezTo>
                  </a:path>
                </a:pathLst>
              </a:custGeom>
              <a:noFill/>
              <a:ln w="28575">
                <a:solidFill>
                  <a:schemeClr val="accent1"/>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93" dirty="0"/>
              </a:p>
            </p:txBody>
          </p:sp>
        </p:grpSp>
        <p:sp>
          <p:nvSpPr>
            <p:cNvPr id="80" name="TextBox 79">
              <a:extLst>
                <a:ext uri="{FF2B5EF4-FFF2-40B4-BE49-F238E27FC236}">
                  <a16:creationId xmlns:a16="http://schemas.microsoft.com/office/drawing/2014/main" id="{18E8FFE5-B790-4B92-9ACF-F748BC0DDDBC}"/>
                </a:ext>
              </a:extLst>
            </p:cNvPr>
            <p:cNvSpPr txBox="1"/>
            <p:nvPr/>
          </p:nvSpPr>
          <p:spPr>
            <a:xfrm>
              <a:off x="1398772" y="2142497"/>
              <a:ext cx="489396" cy="267464"/>
            </a:xfrm>
            <a:prstGeom prst="rect">
              <a:avLst/>
            </a:prstGeom>
            <a:solidFill>
              <a:schemeClr val="bg1"/>
            </a:solidFill>
          </p:spPr>
          <p:txBody>
            <a:bodyPr wrap="none" rtlCol="0">
              <a:spAutoFit/>
            </a:bodyPr>
            <a:lstStyle/>
            <a:p>
              <a:r>
                <a:rPr lang="en-GB" sz="1035" b="1" dirty="0"/>
                <a:t>Links</a:t>
              </a:r>
            </a:p>
          </p:txBody>
        </p:sp>
        <p:sp>
          <p:nvSpPr>
            <p:cNvPr id="81" name="TextBox 80">
              <a:extLst>
                <a:ext uri="{FF2B5EF4-FFF2-40B4-BE49-F238E27FC236}">
                  <a16:creationId xmlns:a16="http://schemas.microsoft.com/office/drawing/2014/main" id="{5FD36079-1A58-4C62-8782-4A5A3CBA9B74}"/>
                </a:ext>
              </a:extLst>
            </p:cNvPr>
            <p:cNvSpPr txBox="1"/>
            <p:nvPr/>
          </p:nvSpPr>
          <p:spPr>
            <a:xfrm>
              <a:off x="2398811" y="4375486"/>
              <a:ext cx="489396" cy="267464"/>
            </a:xfrm>
            <a:prstGeom prst="rect">
              <a:avLst/>
            </a:prstGeom>
            <a:solidFill>
              <a:schemeClr val="bg1"/>
            </a:solidFill>
          </p:spPr>
          <p:txBody>
            <a:bodyPr wrap="none" rtlCol="0">
              <a:spAutoFit/>
            </a:bodyPr>
            <a:lstStyle/>
            <a:p>
              <a:r>
                <a:rPr lang="en-GB" sz="1035" b="1" dirty="0"/>
                <a:t>Links</a:t>
              </a:r>
            </a:p>
          </p:txBody>
        </p:sp>
      </p:grpSp>
      <p:grpSp>
        <p:nvGrpSpPr>
          <p:cNvPr id="27" name="Group 26">
            <a:extLst>
              <a:ext uri="{FF2B5EF4-FFF2-40B4-BE49-F238E27FC236}">
                <a16:creationId xmlns:a16="http://schemas.microsoft.com/office/drawing/2014/main" id="{C6A82D46-CDAF-42FB-B434-8FC0D494AC9E}"/>
              </a:ext>
            </a:extLst>
          </p:cNvPr>
          <p:cNvGrpSpPr/>
          <p:nvPr/>
        </p:nvGrpSpPr>
        <p:grpSpPr>
          <a:xfrm>
            <a:off x="3132836" y="809550"/>
            <a:ext cx="1387365" cy="1152030"/>
            <a:chOff x="2006317" y="800806"/>
            <a:chExt cx="1387365" cy="1152030"/>
          </a:xfrm>
        </p:grpSpPr>
        <p:pic>
          <p:nvPicPr>
            <p:cNvPr id="28" name="Picture 27">
              <a:extLst>
                <a:ext uri="{FF2B5EF4-FFF2-40B4-BE49-F238E27FC236}">
                  <a16:creationId xmlns:a16="http://schemas.microsoft.com/office/drawing/2014/main" id="{CE8BDD66-5E9E-4C20-9C2C-E2ABF03C53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42800" y="1038436"/>
              <a:ext cx="914400" cy="914400"/>
            </a:xfrm>
            <a:prstGeom prst="rect">
              <a:avLst/>
            </a:prstGeom>
          </p:spPr>
        </p:pic>
        <p:sp>
          <p:nvSpPr>
            <p:cNvPr id="29" name="TextBox 28">
              <a:extLst>
                <a:ext uri="{FF2B5EF4-FFF2-40B4-BE49-F238E27FC236}">
                  <a16:creationId xmlns:a16="http://schemas.microsoft.com/office/drawing/2014/main" id="{C38E7AB6-BC00-44B4-9108-455D94665083}"/>
                </a:ext>
              </a:extLst>
            </p:cNvPr>
            <p:cNvSpPr txBox="1"/>
            <p:nvPr/>
          </p:nvSpPr>
          <p:spPr>
            <a:xfrm>
              <a:off x="2006317" y="800806"/>
              <a:ext cx="1387365" cy="276999"/>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Elements</a:t>
              </a:r>
            </a:p>
          </p:txBody>
        </p:sp>
      </p:grpSp>
      <p:grpSp>
        <p:nvGrpSpPr>
          <p:cNvPr id="30" name="Group 29">
            <a:extLst>
              <a:ext uri="{FF2B5EF4-FFF2-40B4-BE49-F238E27FC236}">
                <a16:creationId xmlns:a16="http://schemas.microsoft.com/office/drawing/2014/main" id="{9199FF88-6FE6-4439-93D3-815742C3CDB9}"/>
              </a:ext>
            </a:extLst>
          </p:cNvPr>
          <p:cNvGrpSpPr/>
          <p:nvPr/>
        </p:nvGrpSpPr>
        <p:grpSpPr>
          <a:xfrm>
            <a:off x="4576621" y="1487298"/>
            <a:ext cx="1387365" cy="1152471"/>
            <a:chOff x="3431052" y="1576277"/>
            <a:chExt cx="1387365" cy="1152471"/>
          </a:xfrm>
        </p:grpSpPr>
        <p:pic>
          <p:nvPicPr>
            <p:cNvPr id="31" name="Picture 30">
              <a:extLst>
                <a:ext uri="{FF2B5EF4-FFF2-40B4-BE49-F238E27FC236}">
                  <a16:creationId xmlns:a16="http://schemas.microsoft.com/office/drawing/2014/main" id="{18C88FFA-3CFB-4C1E-8F7F-C94C4A318D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99644" y="1814348"/>
              <a:ext cx="914400" cy="914400"/>
            </a:xfrm>
            <a:prstGeom prst="rect">
              <a:avLst/>
            </a:prstGeom>
          </p:spPr>
        </p:pic>
        <p:sp>
          <p:nvSpPr>
            <p:cNvPr id="32" name="TextBox 31">
              <a:extLst>
                <a:ext uri="{FF2B5EF4-FFF2-40B4-BE49-F238E27FC236}">
                  <a16:creationId xmlns:a16="http://schemas.microsoft.com/office/drawing/2014/main" id="{CCC8DE16-0350-4ED7-B5BE-C63A8669B990}"/>
                </a:ext>
              </a:extLst>
            </p:cNvPr>
            <p:cNvSpPr txBox="1"/>
            <p:nvPr/>
          </p:nvSpPr>
          <p:spPr>
            <a:xfrm>
              <a:off x="3431052" y="1576277"/>
              <a:ext cx="1387365" cy="276999"/>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Materials</a:t>
              </a:r>
            </a:p>
          </p:txBody>
        </p:sp>
      </p:grpSp>
      <p:grpSp>
        <p:nvGrpSpPr>
          <p:cNvPr id="33" name="Group 32">
            <a:extLst>
              <a:ext uri="{FF2B5EF4-FFF2-40B4-BE49-F238E27FC236}">
                <a16:creationId xmlns:a16="http://schemas.microsoft.com/office/drawing/2014/main" id="{0C824345-754C-4146-853C-77051B4BFBFE}"/>
              </a:ext>
            </a:extLst>
          </p:cNvPr>
          <p:cNvGrpSpPr/>
          <p:nvPr/>
        </p:nvGrpSpPr>
        <p:grpSpPr>
          <a:xfrm>
            <a:off x="1536788" y="1626610"/>
            <a:ext cx="1387365" cy="1157097"/>
            <a:chOff x="465591" y="1684139"/>
            <a:chExt cx="1387365" cy="1157097"/>
          </a:xfrm>
        </p:grpSpPr>
        <p:sp>
          <p:nvSpPr>
            <p:cNvPr id="36" name="TextBox 35">
              <a:extLst>
                <a:ext uri="{FF2B5EF4-FFF2-40B4-BE49-F238E27FC236}">
                  <a16:creationId xmlns:a16="http://schemas.microsoft.com/office/drawing/2014/main" id="{B9D7071E-ECDD-4A32-957C-F7554B0749DA}"/>
                </a:ext>
              </a:extLst>
            </p:cNvPr>
            <p:cNvSpPr txBox="1"/>
            <p:nvPr/>
          </p:nvSpPr>
          <p:spPr>
            <a:xfrm>
              <a:off x="465591" y="1684139"/>
              <a:ext cx="1387365" cy="276999"/>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Processes</a:t>
              </a:r>
            </a:p>
          </p:txBody>
        </p:sp>
        <p:pic>
          <p:nvPicPr>
            <p:cNvPr id="37" name="Picture 36">
              <a:extLst>
                <a:ext uri="{FF2B5EF4-FFF2-40B4-BE49-F238E27FC236}">
                  <a16:creationId xmlns:a16="http://schemas.microsoft.com/office/drawing/2014/main" id="{C6284E04-5D1A-4E72-8928-6608FB65AE3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4540" y="1926836"/>
              <a:ext cx="914400" cy="914400"/>
            </a:xfrm>
            <a:prstGeom prst="rect">
              <a:avLst/>
            </a:prstGeom>
          </p:spPr>
        </p:pic>
      </p:grpSp>
      <p:grpSp>
        <p:nvGrpSpPr>
          <p:cNvPr id="4" name="Group 3">
            <a:extLst>
              <a:ext uri="{FF2B5EF4-FFF2-40B4-BE49-F238E27FC236}">
                <a16:creationId xmlns:a16="http://schemas.microsoft.com/office/drawing/2014/main" id="{74D10FAF-E3B7-4ECF-8595-A619849DF83B}"/>
              </a:ext>
            </a:extLst>
          </p:cNvPr>
          <p:cNvGrpSpPr/>
          <p:nvPr/>
        </p:nvGrpSpPr>
        <p:grpSpPr>
          <a:xfrm>
            <a:off x="1901369" y="3536791"/>
            <a:ext cx="1107478" cy="1329819"/>
            <a:chOff x="758369" y="3536790"/>
            <a:chExt cx="1107478" cy="1329819"/>
          </a:xfrm>
        </p:grpSpPr>
        <p:pic>
          <p:nvPicPr>
            <p:cNvPr id="3" name="Picture 2">
              <a:extLst>
                <a:ext uri="{FF2B5EF4-FFF2-40B4-BE49-F238E27FC236}">
                  <a16:creationId xmlns:a16="http://schemas.microsoft.com/office/drawing/2014/main" id="{FBEAF9B6-35B6-4944-9834-E5F69EB8AA9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9683" y="3536790"/>
              <a:ext cx="914400" cy="914400"/>
            </a:xfrm>
            <a:prstGeom prst="rect">
              <a:avLst/>
            </a:prstGeom>
          </p:spPr>
        </p:pic>
        <p:sp>
          <p:nvSpPr>
            <p:cNvPr id="38" name="TextBox 37">
              <a:extLst>
                <a:ext uri="{FF2B5EF4-FFF2-40B4-BE49-F238E27FC236}">
                  <a16:creationId xmlns:a16="http://schemas.microsoft.com/office/drawing/2014/main" id="{8A51720E-B940-4387-A148-B8E334659BB3}"/>
                </a:ext>
              </a:extLst>
            </p:cNvPr>
            <p:cNvSpPr txBox="1"/>
            <p:nvPr/>
          </p:nvSpPr>
          <p:spPr>
            <a:xfrm>
              <a:off x="758369" y="4404944"/>
              <a:ext cx="1107478" cy="461665"/>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Phase Diagrams</a:t>
              </a:r>
            </a:p>
          </p:txBody>
        </p:sp>
      </p:grpSp>
      <p:grpSp>
        <p:nvGrpSpPr>
          <p:cNvPr id="11" name="Group 10">
            <a:extLst>
              <a:ext uri="{FF2B5EF4-FFF2-40B4-BE49-F238E27FC236}">
                <a16:creationId xmlns:a16="http://schemas.microsoft.com/office/drawing/2014/main" id="{7B38D53C-8BA0-4D0B-88BE-4CF905925169}"/>
              </a:ext>
            </a:extLst>
          </p:cNvPr>
          <p:cNvGrpSpPr/>
          <p:nvPr/>
        </p:nvGrpSpPr>
        <p:grpSpPr>
          <a:xfrm>
            <a:off x="6228206" y="1009080"/>
            <a:ext cx="1985414" cy="1653084"/>
            <a:chOff x="5070527" y="1242004"/>
            <a:chExt cx="1985414" cy="1653084"/>
          </a:xfrm>
        </p:grpSpPr>
        <p:sp>
          <p:nvSpPr>
            <p:cNvPr id="60" name="TextBox 59">
              <a:extLst>
                <a:ext uri="{FF2B5EF4-FFF2-40B4-BE49-F238E27FC236}">
                  <a16:creationId xmlns:a16="http://schemas.microsoft.com/office/drawing/2014/main" id="{F05ABD01-FF34-412B-B2D5-4446C338D574}"/>
                </a:ext>
              </a:extLst>
            </p:cNvPr>
            <p:cNvSpPr txBox="1"/>
            <p:nvPr/>
          </p:nvSpPr>
          <p:spPr>
            <a:xfrm>
              <a:off x="5325640" y="1242004"/>
              <a:ext cx="1239947" cy="253915"/>
            </a:xfrm>
            <a:prstGeom prst="rect">
              <a:avLst/>
            </a:prstGeom>
            <a:solidFill>
              <a:schemeClr val="bg1"/>
            </a:solidFill>
          </p:spPr>
          <p:txBody>
            <a:bodyPr wrap="square" rtlCol="0">
              <a:spAutoFit/>
            </a:bodyPr>
            <a:lstStyle/>
            <a:p>
              <a:r>
                <a:rPr lang="en-GB" sz="1050" b="1" dirty="0"/>
                <a:t>Phase Diagrams</a:t>
              </a:r>
            </a:p>
          </p:txBody>
        </p:sp>
        <p:pic>
          <p:nvPicPr>
            <p:cNvPr id="6" name="Picture 5">
              <a:extLst>
                <a:ext uri="{FF2B5EF4-FFF2-40B4-BE49-F238E27FC236}">
                  <a16:creationId xmlns:a16="http://schemas.microsoft.com/office/drawing/2014/main" id="{38858BB5-BB7D-49F5-91F9-8C416A0886BD}"/>
                </a:ext>
              </a:extLst>
            </p:cNvPr>
            <p:cNvPicPr>
              <a:picLocks noChangeAspect="1"/>
            </p:cNvPicPr>
            <p:nvPr/>
          </p:nvPicPr>
          <p:blipFill rotWithShape="1">
            <a:blip r:embed="rId9"/>
            <a:srcRect r="77966" b="69960"/>
            <a:stretch/>
          </p:blipFill>
          <p:spPr>
            <a:xfrm>
              <a:off x="5070527" y="1553117"/>
              <a:ext cx="1985414" cy="1341971"/>
            </a:xfrm>
            <a:prstGeom prst="rect">
              <a:avLst/>
            </a:prstGeom>
          </p:spPr>
        </p:pic>
      </p:grpSp>
      <p:grpSp>
        <p:nvGrpSpPr>
          <p:cNvPr id="10" name="Group 9">
            <a:extLst>
              <a:ext uri="{FF2B5EF4-FFF2-40B4-BE49-F238E27FC236}">
                <a16:creationId xmlns:a16="http://schemas.microsoft.com/office/drawing/2014/main" id="{02E1798A-BC80-4B61-B706-C820A5CDA1D5}"/>
              </a:ext>
            </a:extLst>
          </p:cNvPr>
          <p:cNvGrpSpPr/>
          <p:nvPr/>
        </p:nvGrpSpPr>
        <p:grpSpPr>
          <a:xfrm>
            <a:off x="5740562" y="992003"/>
            <a:ext cx="5107282" cy="5106244"/>
            <a:chOff x="4641631" y="1242004"/>
            <a:chExt cx="5107282" cy="5106244"/>
          </a:xfrm>
        </p:grpSpPr>
        <p:pic>
          <p:nvPicPr>
            <p:cNvPr id="5" name="Picture 4">
              <a:extLst>
                <a:ext uri="{FF2B5EF4-FFF2-40B4-BE49-F238E27FC236}">
                  <a16:creationId xmlns:a16="http://schemas.microsoft.com/office/drawing/2014/main" id="{F439FC0A-0B84-4106-A493-C659FF95A661}"/>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4641631" y="3118866"/>
              <a:ext cx="5107282" cy="3229382"/>
            </a:xfrm>
            <a:prstGeom prst="rect">
              <a:avLst/>
            </a:prstGeom>
          </p:spPr>
        </p:pic>
        <p:sp>
          <p:nvSpPr>
            <p:cNvPr id="9" name="Rectangle 8">
              <a:extLst>
                <a:ext uri="{FF2B5EF4-FFF2-40B4-BE49-F238E27FC236}">
                  <a16:creationId xmlns:a16="http://schemas.microsoft.com/office/drawing/2014/main" id="{8A08BCA3-93D8-4FFA-AC16-D350722F32F4}"/>
                </a:ext>
              </a:extLst>
            </p:cNvPr>
            <p:cNvSpPr/>
            <p:nvPr/>
          </p:nvSpPr>
          <p:spPr bwMode="auto">
            <a:xfrm>
              <a:off x="5325640" y="1242004"/>
              <a:ext cx="1548126" cy="558800"/>
            </a:xfrm>
            <a:prstGeom prst="rect">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endParaRPr lang="en-US" b="1"/>
            </a:p>
          </p:txBody>
        </p:sp>
      </p:grpSp>
      <p:sp>
        <p:nvSpPr>
          <p:cNvPr id="7" name="Slide Number Placeholder 6">
            <a:extLst>
              <a:ext uri="{FF2B5EF4-FFF2-40B4-BE49-F238E27FC236}">
                <a16:creationId xmlns:a16="http://schemas.microsoft.com/office/drawing/2014/main" id="{D388AF4A-B3B6-49B6-BA44-C199D96F632E}"/>
              </a:ext>
            </a:extLst>
          </p:cNvPr>
          <p:cNvSpPr>
            <a:spLocks noGrp="1"/>
          </p:cNvSpPr>
          <p:nvPr>
            <p:ph type="sldNum" sz="quarter" idx="11"/>
          </p:nvPr>
        </p:nvSpPr>
        <p:spPr/>
        <p:txBody>
          <a:bodyPr/>
          <a:lstStyle/>
          <a:p>
            <a:fld id="{F0D23093-2AB0-F74C-B865-1A12A15B650E}" type="slidenum">
              <a:rPr lang="en-US" smtClean="0">
                <a:latin typeface="+mn-lt"/>
              </a:rPr>
              <a:pPr/>
              <a:t>18</a:t>
            </a:fld>
            <a:endParaRPr lang="en-US" dirty="0">
              <a:latin typeface="+mn-lt"/>
            </a:endParaRPr>
          </a:p>
        </p:txBody>
      </p:sp>
    </p:spTree>
    <p:extLst>
      <p:ext uri="{BB962C8B-B14F-4D97-AF65-F5344CB8AC3E}">
        <p14:creationId xmlns:p14="http://schemas.microsoft.com/office/powerpoint/2010/main" val="3354951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73"/>
                                        </p:tgtEl>
                                        <p:attrNameLst>
                                          <p:attrName>style.visibility</p:attrName>
                                        </p:attrNameLst>
                                      </p:cBhvr>
                                      <p:to>
                                        <p:strVal val="visible"/>
                                      </p:to>
                                    </p:set>
                                    <p:animEffect transition="in" filter="wipe(down)">
                                      <p:cBhvr>
                                        <p:cTn id="16" dur="500"/>
                                        <p:tgtEl>
                                          <p:spTgt spid="7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ipe(left)">
                                      <p:cBhvr>
                                        <p:cTn id="21" dur="500"/>
                                        <p:tgtEl>
                                          <p:spTgt spid="7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78"/>
                                        </p:tgtEl>
                                      </p:cBhvr>
                                    </p:animEffect>
                                    <p:set>
                                      <p:cBhvr>
                                        <p:cTn id="26" dur="1" fill="hold">
                                          <p:stCondLst>
                                            <p:cond delay="499"/>
                                          </p:stCondLst>
                                        </p:cTn>
                                        <p:tgtEl>
                                          <p:spTgt spid="78"/>
                                        </p:tgtEl>
                                        <p:attrNameLst>
                                          <p:attrName>style.visibility</p:attrName>
                                        </p:attrNameLst>
                                      </p:cBhvr>
                                      <p:to>
                                        <p:strVal val="hidden"/>
                                      </p:to>
                                    </p:set>
                                  </p:childTnLst>
                                </p:cTn>
                              </p:par>
                            </p:childTnLst>
                          </p:cTn>
                        </p:par>
                        <p:par>
                          <p:cTn id="27" fill="hold">
                            <p:stCondLst>
                              <p:cond delay="500"/>
                            </p:stCondLst>
                            <p:childTnLst>
                              <p:par>
                                <p:cTn id="28" presetID="22" presetClass="entr" presetSubtype="1"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up)">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383278A3-B72B-4E22-AC58-891C39C3768C}"/>
              </a:ext>
            </a:extLst>
          </p:cNvPr>
          <p:cNvGrpSpPr/>
          <p:nvPr/>
        </p:nvGrpSpPr>
        <p:grpSpPr>
          <a:xfrm>
            <a:off x="1447800" y="994418"/>
            <a:ext cx="1985414" cy="1595887"/>
            <a:chOff x="324772" y="1216182"/>
            <a:chExt cx="1985414" cy="1595887"/>
          </a:xfrm>
        </p:grpSpPr>
        <p:pic>
          <p:nvPicPr>
            <p:cNvPr id="30" name="Picture 29">
              <a:extLst>
                <a:ext uri="{FF2B5EF4-FFF2-40B4-BE49-F238E27FC236}">
                  <a16:creationId xmlns:a16="http://schemas.microsoft.com/office/drawing/2014/main" id="{186CBA14-D124-42F5-A5A2-34A154B86113}"/>
                </a:ext>
              </a:extLst>
            </p:cNvPr>
            <p:cNvPicPr>
              <a:picLocks noChangeAspect="1"/>
            </p:cNvPicPr>
            <p:nvPr/>
          </p:nvPicPr>
          <p:blipFill rotWithShape="1">
            <a:blip r:embed="rId3"/>
            <a:srcRect r="77966" b="69960"/>
            <a:stretch/>
          </p:blipFill>
          <p:spPr>
            <a:xfrm>
              <a:off x="324772" y="1470098"/>
              <a:ext cx="1985414" cy="1341971"/>
            </a:xfrm>
            <a:prstGeom prst="rect">
              <a:avLst/>
            </a:prstGeom>
          </p:spPr>
        </p:pic>
        <p:sp>
          <p:nvSpPr>
            <p:cNvPr id="24" name="TextBox 23">
              <a:extLst>
                <a:ext uri="{FF2B5EF4-FFF2-40B4-BE49-F238E27FC236}">
                  <a16:creationId xmlns:a16="http://schemas.microsoft.com/office/drawing/2014/main" id="{5045B336-413D-462D-8817-586604BF67E5}"/>
                </a:ext>
              </a:extLst>
            </p:cNvPr>
            <p:cNvSpPr txBox="1"/>
            <p:nvPr/>
          </p:nvSpPr>
          <p:spPr>
            <a:xfrm>
              <a:off x="563155" y="1216182"/>
              <a:ext cx="1239948" cy="253916"/>
            </a:xfrm>
            <a:prstGeom prst="rect">
              <a:avLst/>
            </a:prstGeom>
            <a:solidFill>
              <a:schemeClr val="bg1"/>
            </a:solidFill>
          </p:spPr>
          <p:txBody>
            <a:bodyPr wrap="square" rtlCol="0">
              <a:spAutoFit/>
            </a:bodyPr>
            <a:lstStyle/>
            <a:p>
              <a:r>
                <a:rPr lang="en-GB" sz="1050" b="1" dirty="0"/>
                <a:t>Phase Diagrams</a:t>
              </a:r>
            </a:p>
          </p:txBody>
        </p:sp>
      </p:grpSp>
      <p:grpSp>
        <p:nvGrpSpPr>
          <p:cNvPr id="4" name="Group 3">
            <a:extLst>
              <a:ext uri="{FF2B5EF4-FFF2-40B4-BE49-F238E27FC236}">
                <a16:creationId xmlns:a16="http://schemas.microsoft.com/office/drawing/2014/main" id="{4FBAA791-95BB-4DB7-8C69-BA0F509DDE33}"/>
              </a:ext>
            </a:extLst>
          </p:cNvPr>
          <p:cNvGrpSpPr/>
          <p:nvPr/>
        </p:nvGrpSpPr>
        <p:grpSpPr>
          <a:xfrm>
            <a:off x="1685712" y="1387471"/>
            <a:ext cx="9215191" cy="4619625"/>
            <a:chOff x="562683" y="1609235"/>
            <a:chExt cx="9215191" cy="4619625"/>
          </a:xfrm>
        </p:grpSpPr>
        <p:pic>
          <p:nvPicPr>
            <p:cNvPr id="3" name="Picture 2">
              <a:extLst>
                <a:ext uri="{FF2B5EF4-FFF2-40B4-BE49-F238E27FC236}">
                  <a16:creationId xmlns:a16="http://schemas.microsoft.com/office/drawing/2014/main" id="{32652497-B290-4DF1-8015-C5C18C8F6B1B}"/>
                </a:ext>
              </a:extLst>
            </p:cNvPr>
            <p:cNvPicPr>
              <a:picLocks noChangeAspect="1"/>
            </p:cNvPicPr>
            <p:nvPr/>
          </p:nvPicPr>
          <p:blipFill>
            <a:blip r:embed="rId4"/>
            <a:stretch>
              <a:fillRect/>
            </a:stretch>
          </p:blipFill>
          <p:spPr>
            <a:xfrm>
              <a:off x="2519824" y="1609235"/>
              <a:ext cx="7258050" cy="4619625"/>
            </a:xfrm>
            <a:prstGeom prst="rect">
              <a:avLst/>
            </a:prstGeom>
          </p:spPr>
        </p:pic>
        <p:sp>
          <p:nvSpPr>
            <p:cNvPr id="29" name="Rectangle 28">
              <a:extLst>
                <a:ext uri="{FF2B5EF4-FFF2-40B4-BE49-F238E27FC236}">
                  <a16:creationId xmlns:a16="http://schemas.microsoft.com/office/drawing/2014/main" id="{2DAD0DF7-271D-410F-BE83-FCD238772350}"/>
                </a:ext>
              </a:extLst>
            </p:cNvPr>
            <p:cNvSpPr/>
            <p:nvPr/>
          </p:nvSpPr>
          <p:spPr bwMode="auto">
            <a:xfrm>
              <a:off x="562683" y="1702243"/>
              <a:ext cx="1656170" cy="277965"/>
            </a:xfrm>
            <a:prstGeom prst="rect">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endParaRPr lang="en-GB" b="1" dirty="0"/>
            </a:p>
          </p:txBody>
        </p:sp>
      </p:grpSp>
      <p:sp>
        <p:nvSpPr>
          <p:cNvPr id="6146" name="Rectangle 2"/>
          <p:cNvSpPr>
            <a:spLocks noGrp="1" noChangeArrowheads="1"/>
          </p:cNvSpPr>
          <p:nvPr>
            <p:ph type="title"/>
          </p:nvPr>
        </p:nvSpPr>
        <p:spPr/>
        <p:txBody>
          <a:bodyPr/>
          <a:lstStyle/>
          <a:p>
            <a:r>
              <a:rPr lang="en-GB" dirty="0">
                <a:latin typeface="+mn-lt"/>
              </a:rPr>
              <a:t>Lever rule</a:t>
            </a:r>
          </a:p>
        </p:txBody>
      </p:sp>
      <p:grpSp>
        <p:nvGrpSpPr>
          <p:cNvPr id="19" name="Group 18">
            <a:extLst>
              <a:ext uri="{FF2B5EF4-FFF2-40B4-BE49-F238E27FC236}">
                <a16:creationId xmlns:a16="http://schemas.microsoft.com/office/drawing/2014/main" id="{441D491D-E072-4492-8D8A-69DF5D349DA1}"/>
              </a:ext>
            </a:extLst>
          </p:cNvPr>
          <p:cNvGrpSpPr/>
          <p:nvPr/>
        </p:nvGrpSpPr>
        <p:grpSpPr>
          <a:xfrm>
            <a:off x="6068206" y="1248334"/>
            <a:ext cx="2501839" cy="2326053"/>
            <a:chOff x="3128525" y="496721"/>
            <a:chExt cx="2710325" cy="2519891"/>
          </a:xfrm>
        </p:grpSpPr>
        <p:sp>
          <p:nvSpPr>
            <p:cNvPr id="15" name="Callout: Bent Line 14">
              <a:extLst>
                <a:ext uri="{FF2B5EF4-FFF2-40B4-BE49-F238E27FC236}">
                  <a16:creationId xmlns:a16="http://schemas.microsoft.com/office/drawing/2014/main" id="{4927B833-AACB-4872-BB17-55E7DE27A35A}"/>
                </a:ext>
              </a:extLst>
            </p:cNvPr>
            <p:cNvSpPr/>
            <p:nvPr/>
          </p:nvSpPr>
          <p:spPr bwMode="auto">
            <a:xfrm>
              <a:off x="4714899" y="496721"/>
              <a:ext cx="1123951" cy="461739"/>
            </a:xfrm>
            <a:prstGeom prst="borderCallout2">
              <a:avLst>
                <a:gd name="adj1" fmla="val 76519"/>
                <a:gd name="adj2" fmla="val -706"/>
                <a:gd name="adj3" fmla="val 74456"/>
                <a:gd name="adj4" fmla="val -13277"/>
                <a:gd name="adj5" fmla="val 427859"/>
                <a:gd name="adj6" fmla="val -68688"/>
              </a:avLst>
            </a:prstGeom>
            <a:noFill/>
            <a:ln w="9525" cap="flat" cmpd="sng" algn="ctr">
              <a:solidFill>
                <a:schemeClr val="tx1"/>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spAutoFit/>
            </a:bodyPr>
            <a:lstStyle/>
            <a:p>
              <a:pPr algn="ctr"/>
              <a:r>
                <a:rPr lang="en-GB" sz="1108" dirty="0"/>
                <a:t>Dynamic – pull bar down</a:t>
              </a:r>
            </a:p>
          </p:txBody>
        </p:sp>
        <p:sp>
          <p:nvSpPr>
            <p:cNvPr id="16" name="Oval 15">
              <a:extLst>
                <a:ext uri="{FF2B5EF4-FFF2-40B4-BE49-F238E27FC236}">
                  <a16:creationId xmlns:a16="http://schemas.microsoft.com/office/drawing/2014/main" id="{D1C9A1C1-6667-45D5-83C4-BFF4D693904E}"/>
                </a:ext>
              </a:extLst>
            </p:cNvPr>
            <p:cNvSpPr/>
            <p:nvPr/>
          </p:nvSpPr>
          <p:spPr bwMode="auto">
            <a:xfrm>
              <a:off x="3128525" y="2464802"/>
              <a:ext cx="1458203" cy="551810"/>
            </a:xfrm>
            <a:prstGeom prst="ellipse">
              <a:avLst/>
            </a:prstGeom>
            <a:noFill/>
            <a:ln w="28575" cap="flat" cmpd="sng" algn="ctr">
              <a:solidFill>
                <a:schemeClr val="accent4"/>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spAutoFit/>
            </a:bodyPr>
            <a:lstStyle/>
            <a:p>
              <a:endParaRPr lang="en-GB" b="1" dirty="0"/>
            </a:p>
          </p:txBody>
        </p:sp>
      </p:grpSp>
      <p:grpSp>
        <p:nvGrpSpPr>
          <p:cNvPr id="22" name="Group 21">
            <a:extLst>
              <a:ext uri="{FF2B5EF4-FFF2-40B4-BE49-F238E27FC236}">
                <a16:creationId xmlns:a16="http://schemas.microsoft.com/office/drawing/2014/main" id="{8B46D0EA-6C9E-40D3-9618-1EDA97A4841A}"/>
              </a:ext>
            </a:extLst>
          </p:cNvPr>
          <p:cNvGrpSpPr/>
          <p:nvPr/>
        </p:nvGrpSpPr>
        <p:grpSpPr>
          <a:xfrm>
            <a:off x="4632719" y="1003707"/>
            <a:ext cx="4091574" cy="2693574"/>
            <a:chOff x="1590675" y="491332"/>
            <a:chExt cx="4432538" cy="2918038"/>
          </a:xfrm>
        </p:grpSpPr>
        <p:grpSp>
          <p:nvGrpSpPr>
            <p:cNvPr id="20" name="Group 19">
              <a:extLst>
                <a:ext uri="{FF2B5EF4-FFF2-40B4-BE49-F238E27FC236}">
                  <a16:creationId xmlns:a16="http://schemas.microsoft.com/office/drawing/2014/main" id="{D74F187F-417A-4713-89D0-8BCCEBE8D027}"/>
                </a:ext>
              </a:extLst>
            </p:cNvPr>
            <p:cNvGrpSpPr/>
            <p:nvPr/>
          </p:nvGrpSpPr>
          <p:grpSpPr>
            <a:xfrm>
              <a:off x="1590675" y="491332"/>
              <a:ext cx="1940611" cy="2084169"/>
              <a:chOff x="1590675" y="519907"/>
              <a:chExt cx="1940611" cy="2084169"/>
            </a:xfrm>
          </p:grpSpPr>
          <p:sp>
            <p:nvSpPr>
              <p:cNvPr id="18" name="Rectangle: Rounded Corners 17">
                <a:extLst>
                  <a:ext uri="{FF2B5EF4-FFF2-40B4-BE49-F238E27FC236}">
                    <a16:creationId xmlns:a16="http://schemas.microsoft.com/office/drawing/2014/main" id="{69B6B21A-87E5-41A8-B1C4-F1B215322E77}"/>
                  </a:ext>
                </a:extLst>
              </p:cNvPr>
              <p:cNvSpPr/>
              <p:nvPr/>
            </p:nvSpPr>
            <p:spPr bwMode="auto">
              <a:xfrm>
                <a:off x="1590675" y="2200275"/>
                <a:ext cx="1419225" cy="403801"/>
              </a:xfrm>
              <a:prstGeom prst="roundRect">
                <a:avLst>
                  <a:gd name="adj" fmla="val 5043"/>
                </a:avLst>
              </a:prstGeom>
              <a:noFill/>
              <a:ln w="19050" cap="flat" cmpd="sng" algn="ctr">
                <a:solidFill>
                  <a:schemeClr val="accent4"/>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spAutoFit/>
              </a:bodyPr>
              <a:lstStyle/>
              <a:p>
                <a:endParaRPr lang="en-GB" b="1" dirty="0"/>
              </a:p>
            </p:txBody>
          </p:sp>
          <p:sp>
            <p:nvSpPr>
              <p:cNvPr id="25" name="Callout: Bent Line 24">
                <a:extLst>
                  <a:ext uri="{FF2B5EF4-FFF2-40B4-BE49-F238E27FC236}">
                    <a16:creationId xmlns:a16="http://schemas.microsoft.com/office/drawing/2014/main" id="{5A599F41-930F-48D3-975C-C1C8C0FDB87C}"/>
                  </a:ext>
                </a:extLst>
              </p:cNvPr>
              <p:cNvSpPr/>
              <p:nvPr/>
            </p:nvSpPr>
            <p:spPr bwMode="auto">
              <a:xfrm flipH="1">
                <a:off x="2182186" y="519907"/>
                <a:ext cx="1349100" cy="646443"/>
              </a:xfrm>
              <a:prstGeom prst="borderCallout2">
                <a:avLst>
                  <a:gd name="adj1" fmla="val 65951"/>
                  <a:gd name="adj2" fmla="val 99728"/>
                  <a:gd name="adj3" fmla="val 66533"/>
                  <a:gd name="adj4" fmla="val 115296"/>
                  <a:gd name="adj5" fmla="val 263103"/>
                  <a:gd name="adj6" fmla="val 126712"/>
                </a:avLst>
              </a:prstGeom>
              <a:noFill/>
              <a:ln w="9525" cap="flat" cmpd="sng" algn="ctr">
                <a:solidFill>
                  <a:schemeClr val="tx1"/>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spAutoFit/>
              </a:bodyPr>
              <a:lstStyle/>
              <a:p>
                <a:pPr algn="ctr"/>
                <a:r>
                  <a:rPr lang="en-GB" sz="1108" dirty="0"/>
                  <a:t>Reports liquid composition and weight fraction</a:t>
                </a:r>
              </a:p>
            </p:txBody>
          </p:sp>
        </p:grpSp>
        <p:sp>
          <p:nvSpPr>
            <p:cNvPr id="26" name="Rectangle: Rounded Corners 25">
              <a:extLst>
                <a:ext uri="{FF2B5EF4-FFF2-40B4-BE49-F238E27FC236}">
                  <a16:creationId xmlns:a16="http://schemas.microsoft.com/office/drawing/2014/main" id="{A703BDFD-E85A-4E98-BF14-BA4F526D4CC4}"/>
                </a:ext>
              </a:extLst>
            </p:cNvPr>
            <p:cNvSpPr/>
            <p:nvPr/>
          </p:nvSpPr>
          <p:spPr bwMode="auto">
            <a:xfrm>
              <a:off x="4603988" y="3005570"/>
              <a:ext cx="1419225" cy="403800"/>
            </a:xfrm>
            <a:prstGeom prst="roundRect">
              <a:avLst>
                <a:gd name="adj" fmla="val 5043"/>
              </a:avLst>
            </a:prstGeom>
            <a:noFill/>
            <a:ln w="19050" cap="flat" cmpd="sng" algn="ctr">
              <a:solidFill>
                <a:schemeClr val="accent4"/>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spAutoFit/>
            </a:bodyPr>
            <a:lstStyle/>
            <a:p>
              <a:endParaRPr lang="en-GB" b="1" dirty="0"/>
            </a:p>
          </p:txBody>
        </p:sp>
      </p:grpSp>
      <p:sp>
        <p:nvSpPr>
          <p:cNvPr id="27" name="Callout: Bent Line 26">
            <a:extLst>
              <a:ext uri="{FF2B5EF4-FFF2-40B4-BE49-F238E27FC236}">
                <a16:creationId xmlns:a16="http://schemas.microsoft.com/office/drawing/2014/main" id="{5525C06E-70D8-4988-914B-815A54523B01}"/>
              </a:ext>
            </a:extLst>
          </p:cNvPr>
          <p:cNvSpPr/>
          <p:nvPr/>
        </p:nvSpPr>
        <p:spPr bwMode="auto">
          <a:xfrm>
            <a:off x="8918545" y="1300693"/>
            <a:ext cx="1310054" cy="426221"/>
          </a:xfrm>
          <a:prstGeom prst="borderCallout2">
            <a:avLst>
              <a:gd name="adj1" fmla="val 98867"/>
              <a:gd name="adj2" fmla="val 48735"/>
              <a:gd name="adj3" fmla="val 137912"/>
              <a:gd name="adj4" fmla="val 49045"/>
              <a:gd name="adj5" fmla="val 175712"/>
              <a:gd name="adj6" fmla="val 49359"/>
            </a:avLst>
          </a:prstGeom>
          <a:noFill/>
          <a:ln w="9525" cap="flat" cmpd="sng" algn="ctr">
            <a:solidFill>
              <a:schemeClr val="tx1"/>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spAutoFit/>
          </a:bodyPr>
          <a:lstStyle/>
          <a:p>
            <a:pPr algn="ctr"/>
            <a:r>
              <a:rPr lang="en-GB" sz="1108" dirty="0"/>
              <a:t>Schematic of phases present</a:t>
            </a:r>
          </a:p>
        </p:txBody>
      </p:sp>
      <p:sp>
        <p:nvSpPr>
          <p:cNvPr id="2" name="Slide Number Placeholder 1">
            <a:extLst>
              <a:ext uri="{FF2B5EF4-FFF2-40B4-BE49-F238E27FC236}">
                <a16:creationId xmlns:a16="http://schemas.microsoft.com/office/drawing/2014/main" id="{BF223DBC-27EB-4558-8F6C-C682D58EBD08}"/>
              </a:ext>
            </a:extLst>
          </p:cNvPr>
          <p:cNvSpPr>
            <a:spLocks noGrp="1"/>
          </p:cNvSpPr>
          <p:nvPr>
            <p:ph type="sldNum" sz="quarter" idx="11"/>
          </p:nvPr>
        </p:nvSpPr>
        <p:spPr/>
        <p:txBody>
          <a:bodyPr/>
          <a:lstStyle/>
          <a:p>
            <a:fld id="{F0D23093-2AB0-F74C-B865-1A12A15B650E}" type="slidenum">
              <a:rPr lang="en-US" smtClean="0">
                <a:latin typeface="+mn-lt"/>
              </a:rPr>
              <a:pPr/>
              <a:t>19</a:t>
            </a:fld>
            <a:endParaRPr lang="en-US" dirty="0">
              <a:latin typeface="+mn-lt"/>
            </a:endParaRPr>
          </a:p>
        </p:txBody>
      </p:sp>
    </p:spTree>
    <p:extLst>
      <p:ext uri="{BB962C8B-B14F-4D97-AF65-F5344CB8AC3E}">
        <p14:creationId xmlns:p14="http://schemas.microsoft.com/office/powerpoint/2010/main" val="4270558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10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down)">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3F4F5D-1678-4229-83FC-C18B2D350F46}"/>
              </a:ext>
            </a:extLst>
          </p:cNvPr>
          <p:cNvSpPr>
            <a:spLocks noGrp="1"/>
          </p:cNvSpPr>
          <p:nvPr>
            <p:ph type="sldNum" sz="quarter" idx="11"/>
          </p:nvPr>
        </p:nvSpPr>
        <p:spPr/>
        <p:txBody>
          <a:bodyPr/>
          <a:lstStyle/>
          <a:p>
            <a:fld id="{F0D23093-2AB0-F74C-B865-1A12A15B650E}" type="slidenum">
              <a:rPr lang="en-US" smtClean="0">
                <a:latin typeface="+mn-lt"/>
              </a:rPr>
              <a:pPr/>
              <a:t>2</a:t>
            </a:fld>
            <a:endParaRPr lang="en-US" dirty="0">
              <a:latin typeface="+mn-lt"/>
            </a:endParaRPr>
          </a:p>
        </p:txBody>
      </p:sp>
      <p:sp>
        <p:nvSpPr>
          <p:cNvPr id="3" name="Title 2">
            <a:extLst>
              <a:ext uri="{FF2B5EF4-FFF2-40B4-BE49-F238E27FC236}">
                <a16:creationId xmlns:a16="http://schemas.microsoft.com/office/drawing/2014/main" id="{40AA9338-E692-4C26-BFD3-77F262F85977}"/>
              </a:ext>
            </a:extLst>
          </p:cNvPr>
          <p:cNvSpPr>
            <a:spLocks noGrp="1"/>
          </p:cNvSpPr>
          <p:nvPr>
            <p:ph type="title"/>
          </p:nvPr>
        </p:nvSpPr>
        <p:spPr/>
        <p:txBody>
          <a:bodyPr/>
          <a:lstStyle/>
          <a:p>
            <a:r>
              <a:rPr lang="en-GB" dirty="0">
                <a:latin typeface="+mn-lt"/>
              </a:rPr>
              <a:t>Learning objectives for this lecture unit</a:t>
            </a:r>
            <a:endParaRPr lang="en-US" dirty="0">
              <a:latin typeface="+mn-lt"/>
            </a:endParaRPr>
          </a:p>
        </p:txBody>
      </p:sp>
      <p:graphicFrame>
        <p:nvGraphicFramePr>
          <p:cNvPr id="6" name="Table 5">
            <a:extLst>
              <a:ext uri="{FF2B5EF4-FFF2-40B4-BE49-F238E27FC236}">
                <a16:creationId xmlns:a16="http://schemas.microsoft.com/office/drawing/2014/main" id="{1396CEED-1C35-4DC8-853C-AFF45D646151}"/>
              </a:ext>
            </a:extLst>
          </p:cNvPr>
          <p:cNvGraphicFramePr>
            <a:graphicFrameLocks noGrp="1"/>
          </p:cNvGraphicFramePr>
          <p:nvPr>
            <p:extLst>
              <p:ext uri="{D42A27DB-BD31-4B8C-83A1-F6EECF244321}">
                <p14:modId xmlns:p14="http://schemas.microsoft.com/office/powerpoint/2010/main" val="3412680372"/>
              </p:ext>
            </p:extLst>
          </p:nvPr>
        </p:nvGraphicFramePr>
        <p:xfrm>
          <a:off x="957742" y="1234620"/>
          <a:ext cx="10276514" cy="2074460"/>
        </p:xfrm>
        <a:graphic>
          <a:graphicData uri="http://schemas.openxmlformats.org/drawingml/2006/table">
            <a:tbl>
              <a:tblPr firstRow="1" bandRow="1">
                <a:tableStyleId>{2D5ABB26-0587-4C30-8999-92F81FD0307C}</a:tableStyleId>
              </a:tblPr>
              <a:tblGrid>
                <a:gridCol w="1970056">
                  <a:extLst>
                    <a:ext uri="{9D8B030D-6E8A-4147-A177-3AD203B41FA5}">
                      <a16:colId xmlns:a16="http://schemas.microsoft.com/office/drawing/2014/main" val="20000"/>
                    </a:ext>
                  </a:extLst>
                </a:gridCol>
                <a:gridCol w="8306458">
                  <a:extLst>
                    <a:ext uri="{9D8B030D-6E8A-4147-A177-3AD203B41FA5}">
                      <a16:colId xmlns:a16="http://schemas.microsoft.com/office/drawing/2014/main" val="20001"/>
                    </a:ext>
                  </a:extLst>
                </a:gridCol>
              </a:tblGrid>
              <a:tr h="53640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dirty="0">
                          <a:solidFill>
                            <a:schemeClr val="tx1"/>
                          </a:solidFill>
                        </a:rPr>
                        <a:t>Intended Learning Outcomes</a:t>
                      </a: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71B"/>
                    </a:solidFill>
                  </a:tcPr>
                </a:tc>
                <a:tc hMerge="1">
                  <a:txBody>
                    <a:bodyPr/>
                    <a:lstStyle/>
                    <a:p>
                      <a:endParaRPr lang="en-GB"/>
                    </a:p>
                  </a:txBody>
                  <a:tcPr/>
                </a:tc>
                <a:extLst>
                  <a:ext uri="{0D108BD9-81ED-4DB2-BD59-A6C34878D82A}">
                    <a16:rowId xmlns:a16="http://schemas.microsoft.com/office/drawing/2014/main" val="10000"/>
                  </a:ext>
                </a:extLst>
              </a:tr>
              <a:tr h="536322">
                <a:tc>
                  <a:txBody>
                    <a:bodyPr/>
                    <a:lstStyle/>
                    <a:p>
                      <a:pPr algn="l"/>
                      <a:r>
                        <a:rPr lang="en-GB" sz="1400" b="1" dirty="0">
                          <a:solidFill>
                            <a:sysClr val="windowText" lastClr="000000"/>
                          </a:solidFill>
                        </a:rPr>
                        <a:t>Knowledge and Understanding</a:t>
                      </a:r>
                      <a:endParaRPr lang="en-GB" sz="1400" b="1" i="1" dirty="0">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dirty="0">
                          <a:solidFill>
                            <a:schemeClr val="dk1"/>
                          </a:solidFill>
                          <a:effectLst/>
                          <a:latin typeface="+mn-lt"/>
                          <a:ea typeface="+mn-ea"/>
                          <a:cs typeface="+mn-cs"/>
                        </a:rPr>
                        <a:t>Understanding what is available in the MS&amp;E database</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36406">
                <a:tc>
                  <a:txBody>
                    <a:bodyPr/>
                    <a:lstStyle/>
                    <a:p>
                      <a:pPr algn="l"/>
                      <a:r>
                        <a:rPr lang="en-GB" sz="1400" b="1" dirty="0">
                          <a:solidFill>
                            <a:sysClr val="windowText" lastClr="000000"/>
                          </a:solidFill>
                        </a:rPr>
                        <a:t>Skills and Abilities</a:t>
                      </a:r>
                      <a:endParaRPr lang="en-GB" sz="1400" b="1" i="1" dirty="0">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dirty="0">
                          <a:solidFill>
                            <a:schemeClr val="dk1"/>
                          </a:solidFill>
                          <a:effectLst/>
                          <a:latin typeface="+mn-lt"/>
                          <a:ea typeface="+mn-ea"/>
                          <a:cs typeface="+mn-cs"/>
                        </a:rPr>
                        <a:t>Ability to plot property trajectories as a function of processing</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65326">
                <a:tc>
                  <a:txBody>
                    <a:bodyPr/>
                    <a:lstStyle/>
                    <a:p>
                      <a:pPr algn="l"/>
                      <a:r>
                        <a:rPr lang="en-GB" sz="1400" b="1" dirty="0">
                          <a:solidFill>
                            <a:sysClr val="windowText" lastClr="000000"/>
                          </a:solidFill>
                        </a:rPr>
                        <a:t>Values and Attitudes</a:t>
                      </a:r>
                      <a:endParaRPr lang="en-GB" sz="1400" b="1" i="1" dirty="0">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dirty="0">
                          <a:solidFill>
                            <a:schemeClr val="dk1"/>
                          </a:solidFill>
                          <a:effectLst/>
                          <a:latin typeface="+mn-lt"/>
                          <a:ea typeface="+mn-ea"/>
                          <a:cs typeface="+mn-cs"/>
                        </a:rPr>
                        <a:t>Appreciation of the Processing, Structure, and Properties relationship</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8" name="Content Placeholder 3">
            <a:extLst>
              <a:ext uri="{FF2B5EF4-FFF2-40B4-BE49-F238E27FC236}">
                <a16:creationId xmlns:a16="http://schemas.microsoft.com/office/drawing/2014/main" id="{BF266830-4A4A-4400-BB79-4EAD969F0B1C}"/>
              </a:ext>
            </a:extLst>
          </p:cNvPr>
          <p:cNvSpPr txBox="1">
            <a:spLocks/>
          </p:cNvSpPr>
          <p:nvPr/>
        </p:nvSpPr>
        <p:spPr bwMode="auto">
          <a:xfrm>
            <a:off x="957741" y="3637549"/>
            <a:ext cx="10276514" cy="2003625"/>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2000" b="1" i="0" u="none" strike="noStrike" kern="0" cap="none" spc="0" normalizeH="0" baseline="0" noProof="0" dirty="0">
                <a:ln>
                  <a:noFill/>
                </a:ln>
                <a:solidFill>
                  <a:srgbClr val="0C0C0C"/>
                </a:solidFill>
                <a:effectLst/>
                <a:uLnTx/>
                <a:uFillTx/>
                <a:ea typeface="+mn-ea"/>
                <a:cs typeface="+mn-cs"/>
              </a:rPr>
              <a:t>Resources</a:t>
            </a:r>
          </a:p>
          <a:p>
            <a:pPr marL="265237" lvl="1" indent="-171450">
              <a:spcBef>
                <a:spcPct val="0"/>
              </a:spcBef>
              <a:spcAft>
                <a:spcPct val="0"/>
              </a:spcAft>
              <a:buClr>
                <a:schemeClr val="accent1"/>
              </a:buClr>
              <a:buSzTx/>
              <a:buFont typeface="Wingdings" panose="05000000000000000000" pitchFamily="2" charset="2"/>
              <a:buChar char="§"/>
              <a:defRPr/>
            </a:pPr>
            <a:r>
              <a:rPr lang="en-GB" sz="1200" dirty="0"/>
              <a:t>Text: </a:t>
            </a:r>
            <a:r>
              <a:rPr lang="en-GB" sz="1200" b="1" dirty="0"/>
              <a:t> “</a:t>
            </a:r>
            <a:r>
              <a:rPr lang="en-GB" sz="1200" b="1" i="1" dirty="0"/>
              <a:t>Materials: engineering, science, processing and design”</a:t>
            </a:r>
            <a:r>
              <a:rPr lang="en-GB" sz="1200" b="1" dirty="0"/>
              <a:t> </a:t>
            </a:r>
            <a:r>
              <a:rPr lang="en-GB" sz="1200" dirty="0"/>
              <a:t>3</a:t>
            </a:r>
            <a:r>
              <a:rPr lang="en-GB" sz="1200" baseline="30000" dirty="0"/>
              <a:t>rd</a:t>
            </a:r>
            <a:r>
              <a:rPr lang="en-GB" sz="1200" dirty="0"/>
              <a:t> edition by M.F. Ashby, H.R. </a:t>
            </a:r>
            <a:r>
              <a:rPr lang="en-GB" sz="1200" dirty="0" err="1"/>
              <a:t>Shercliff</a:t>
            </a:r>
            <a:r>
              <a:rPr lang="en-GB" sz="1200" dirty="0"/>
              <a:t> and D. </a:t>
            </a:r>
            <a:r>
              <a:rPr lang="en-GB" sz="1200" dirty="0" err="1"/>
              <a:t>Cebon</a:t>
            </a:r>
            <a:r>
              <a:rPr lang="en-GB" sz="1200" dirty="0"/>
              <a:t>, Butterworth Heinemann, Oxford 2014, Chapter 19.</a:t>
            </a:r>
          </a:p>
          <a:p>
            <a:pPr marL="265237" lvl="1" indent="-171450">
              <a:spcBef>
                <a:spcPct val="0"/>
              </a:spcBef>
              <a:spcAft>
                <a:spcPct val="0"/>
              </a:spcAft>
              <a:buClr>
                <a:schemeClr val="accent1"/>
              </a:buClr>
              <a:buSzTx/>
              <a:buFont typeface="Wingdings" panose="05000000000000000000" pitchFamily="2" charset="2"/>
              <a:buChar char="§"/>
              <a:defRPr/>
            </a:pPr>
            <a:endParaRPr lang="en-GB" sz="700" dirty="0"/>
          </a:p>
          <a:p>
            <a:pPr marL="265237" lvl="1" indent="-171450">
              <a:spcBef>
                <a:spcPct val="0"/>
              </a:spcBef>
              <a:spcAft>
                <a:spcPct val="0"/>
              </a:spcAft>
              <a:buClr>
                <a:schemeClr val="accent1"/>
              </a:buClr>
              <a:buSzTx/>
              <a:buFont typeface="Wingdings" panose="05000000000000000000" pitchFamily="2" charset="2"/>
              <a:buChar char="§"/>
              <a:defRPr/>
            </a:pPr>
            <a:r>
              <a:rPr lang="en-GB" sz="1200" dirty="0"/>
              <a:t>Text: </a:t>
            </a:r>
            <a:r>
              <a:rPr lang="en-GB" sz="1200" b="1" dirty="0"/>
              <a:t>Callister, Budinski, Askeland and others</a:t>
            </a:r>
            <a:r>
              <a:rPr lang="en-GB" sz="1200" dirty="0">
                <a:solidFill>
                  <a:srgbClr val="A50021"/>
                </a:solidFill>
              </a:rPr>
              <a:t> </a:t>
            </a:r>
            <a:r>
              <a:rPr lang="en-GB" sz="1200" dirty="0"/>
              <a:t>– recommended reading in Science Notes</a:t>
            </a:r>
          </a:p>
          <a:p>
            <a:pPr marL="265237" lvl="1" indent="-171450">
              <a:spcBef>
                <a:spcPct val="0"/>
              </a:spcBef>
              <a:spcAft>
                <a:spcPct val="0"/>
              </a:spcAft>
              <a:buClr>
                <a:schemeClr val="accent1"/>
              </a:buClr>
              <a:buSzTx/>
              <a:buFont typeface="Wingdings" panose="05000000000000000000" pitchFamily="2" charset="2"/>
              <a:buChar char="§"/>
              <a:defRPr/>
            </a:pPr>
            <a:endParaRPr lang="en-GB" sz="700" dirty="0"/>
          </a:p>
          <a:p>
            <a:pPr marL="265237" lvl="1" indent="-171450">
              <a:spcBef>
                <a:spcPct val="0"/>
              </a:spcBef>
              <a:spcAft>
                <a:spcPct val="0"/>
              </a:spcAft>
              <a:buClr>
                <a:schemeClr val="accent1"/>
              </a:buClr>
              <a:buSzTx/>
              <a:buFont typeface="Wingdings" panose="05000000000000000000" pitchFamily="2" charset="2"/>
              <a:buChar char="§"/>
              <a:defRPr/>
            </a:pPr>
            <a:r>
              <a:rPr lang="en-GB" sz="1200" dirty="0"/>
              <a:t>Software: </a:t>
            </a:r>
            <a:r>
              <a:rPr lang="en-GB" sz="1200" b="1" i="1" dirty="0">
                <a:hlinkClick r:id="rId3"/>
              </a:rPr>
              <a:t>Ansys Granta EduPack</a:t>
            </a:r>
            <a:r>
              <a:rPr lang="en-GB" sz="1200" i="1" dirty="0"/>
              <a:t>, </a:t>
            </a:r>
            <a:r>
              <a:rPr lang="en-GB" sz="1200" dirty="0"/>
              <a:t>The Materials Science and Engineering database</a:t>
            </a:r>
          </a:p>
          <a:p>
            <a:pPr marL="265237" lvl="1" indent="-171450">
              <a:spcBef>
                <a:spcPct val="0"/>
              </a:spcBef>
              <a:spcAft>
                <a:spcPct val="0"/>
              </a:spcAft>
              <a:buClr>
                <a:schemeClr val="accent1"/>
              </a:buClr>
              <a:buSzTx/>
              <a:buFont typeface="Wingdings" panose="05000000000000000000" pitchFamily="2" charset="2"/>
              <a:buChar char="§"/>
              <a:defRPr/>
            </a:pPr>
            <a:endParaRPr lang="en-GB" sz="700" dirty="0"/>
          </a:p>
          <a:p>
            <a:pPr marL="265237" lvl="1" indent="-171450">
              <a:spcBef>
                <a:spcPct val="0"/>
              </a:spcBef>
              <a:spcAft>
                <a:spcPct val="0"/>
              </a:spcAft>
              <a:buClr>
                <a:schemeClr val="accent1"/>
              </a:buClr>
              <a:buSzTx/>
              <a:buFont typeface="Wingdings" panose="05000000000000000000" pitchFamily="2" charset="2"/>
              <a:buChar char="§"/>
              <a:defRPr/>
            </a:pPr>
            <a:r>
              <a:rPr lang="en-GB" sz="1200" dirty="0"/>
              <a:t>White Paper: </a:t>
            </a:r>
            <a:r>
              <a:rPr lang="en-GB" sz="1200" i="1" dirty="0">
                <a:hlinkClick r:id="rId4"/>
              </a:rPr>
              <a:t>The Granta EduPack Materials Science and Engineering Package</a:t>
            </a:r>
            <a:endParaRPr lang="en-GB" sz="1200" i="1" dirty="0"/>
          </a:p>
          <a:p>
            <a:pPr marL="266700" marR="0" lvl="0" algn="l" defTabSz="914400" rtl="0" eaLnBrk="0" fontAlgn="base" latinLnBrk="0" hangingPunct="0">
              <a:lnSpc>
                <a:spcPct val="100000"/>
              </a:lnSpc>
              <a:spcBef>
                <a:spcPct val="20000"/>
              </a:spcBef>
              <a:spcAft>
                <a:spcPct val="20000"/>
              </a:spcAft>
              <a:buClr>
                <a:srgbClr val="C00000"/>
              </a:buClr>
              <a:buSzPct val="100000"/>
              <a:tabLst/>
              <a:defRPr/>
            </a:pPr>
            <a:endParaRPr kumimoji="0" lang="en-US" sz="1600" b="0" i="0" u="none" strike="noStrike" kern="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7497511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934ACB42-EFB4-4CFF-9DD9-5F625AECAF9D}"/>
              </a:ext>
            </a:extLst>
          </p:cNvPr>
          <p:cNvGrpSpPr/>
          <p:nvPr/>
        </p:nvGrpSpPr>
        <p:grpSpPr>
          <a:xfrm>
            <a:off x="1371600" y="990600"/>
            <a:ext cx="1985414" cy="1595887"/>
            <a:chOff x="324772" y="1216182"/>
            <a:chExt cx="1985414" cy="1595887"/>
          </a:xfrm>
        </p:grpSpPr>
        <p:pic>
          <p:nvPicPr>
            <p:cNvPr id="41" name="Picture 40">
              <a:extLst>
                <a:ext uri="{FF2B5EF4-FFF2-40B4-BE49-F238E27FC236}">
                  <a16:creationId xmlns:a16="http://schemas.microsoft.com/office/drawing/2014/main" id="{5988A13A-83D3-4E5C-B5C0-BFAC95B7BF0B}"/>
                </a:ext>
              </a:extLst>
            </p:cNvPr>
            <p:cNvPicPr>
              <a:picLocks noChangeAspect="1"/>
            </p:cNvPicPr>
            <p:nvPr/>
          </p:nvPicPr>
          <p:blipFill rotWithShape="1">
            <a:blip r:embed="rId3"/>
            <a:srcRect r="77966" b="69960"/>
            <a:stretch/>
          </p:blipFill>
          <p:spPr>
            <a:xfrm>
              <a:off x="324772" y="1470098"/>
              <a:ext cx="1985414" cy="1341971"/>
            </a:xfrm>
            <a:prstGeom prst="rect">
              <a:avLst/>
            </a:prstGeom>
          </p:spPr>
        </p:pic>
        <p:sp>
          <p:nvSpPr>
            <p:cNvPr id="43" name="TextBox 42">
              <a:extLst>
                <a:ext uri="{FF2B5EF4-FFF2-40B4-BE49-F238E27FC236}">
                  <a16:creationId xmlns:a16="http://schemas.microsoft.com/office/drawing/2014/main" id="{CFAFB81A-ACAC-4BE2-BF24-25E744E6740A}"/>
                </a:ext>
              </a:extLst>
            </p:cNvPr>
            <p:cNvSpPr txBox="1"/>
            <p:nvPr/>
          </p:nvSpPr>
          <p:spPr>
            <a:xfrm>
              <a:off x="563155" y="1216182"/>
              <a:ext cx="1239948" cy="253916"/>
            </a:xfrm>
            <a:prstGeom prst="rect">
              <a:avLst/>
            </a:prstGeom>
            <a:solidFill>
              <a:schemeClr val="bg1"/>
            </a:solidFill>
          </p:spPr>
          <p:txBody>
            <a:bodyPr wrap="square" rtlCol="0">
              <a:spAutoFit/>
            </a:bodyPr>
            <a:lstStyle/>
            <a:p>
              <a:r>
                <a:rPr lang="en-GB" sz="1050" b="1" dirty="0"/>
                <a:t>Phase Diagrams</a:t>
              </a:r>
            </a:p>
          </p:txBody>
        </p:sp>
      </p:grpSp>
      <p:sp>
        <p:nvSpPr>
          <p:cNvPr id="6146" name="Rectangle 2"/>
          <p:cNvSpPr>
            <a:spLocks noGrp="1" noChangeArrowheads="1"/>
          </p:cNvSpPr>
          <p:nvPr>
            <p:ph type="title"/>
          </p:nvPr>
        </p:nvSpPr>
        <p:spPr/>
        <p:txBody>
          <a:bodyPr/>
          <a:lstStyle/>
          <a:p>
            <a:r>
              <a:rPr lang="en-GB" dirty="0">
                <a:latin typeface="+mn-lt"/>
              </a:rPr>
              <a:t>Phases</a:t>
            </a:r>
            <a:endParaRPr lang="en-GB" sz="1800" dirty="0">
              <a:latin typeface="+mn-lt"/>
            </a:endParaRPr>
          </a:p>
        </p:txBody>
      </p:sp>
      <p:grpSp>
        <p:nvGrpSpPr>
          <p:cNvPr id="7" name="Group 6">
            <a:extLst>
              <a:ext uri="{FF2B5EF4-FFF2-40B4-BE49-F238E27FC236}">
                <a16:creationId xmlns:a16="http://schemas.microsoft.com/office/drawing/2014/main" id="{57E91AA6-3281-4C53-B8F6-AC7AB7875D73}"/>
              </a:ext>
            </a:extLst>
          </p:cNvPr>
          <p:cNvGrpSpPr/>
          <p:nvPr/>
        </p:nvGrpSpPr>
        <p:grpSpPr>
          <a:xfrm>
            <a:off x="1611843" y="1669932"/>
            <a:ext cx="7216261" cy="3506973"/>
            <a:chOff x="212643" y="1960410"/>
            <a:chExt cx="7216261" cy="3506973"/>
          </a:xfrm>
        </p:grpSpPr>
        <p:pic>
          <p:nvPicPr>
            <p:cNvPr id="53" name="Picture 52">
              <a:extLst>
                <a:ext uri="{FF2B5EF4-FFF2-40B4-BE49-F238E27FC236}">
                  <a16:creationId xmlns:a16="http://schemas.microsoft.com/office/drawing/2014/main" id="{AB21C9BF-95BF-493C-9493-31FE24350F9B}"/>
                </a:ext>
              </a:extLst>
            </p:cNvPr>
            <p:cNvPicPr>
              <a:picLocks noChangeAspect="1"/>
            </p:cNvPicPr>
            <p:nvPr/>
          </p:nvPicPr>
          <p:blipFill rotWithShape="1">
            <a:blip r:embed="rId4">
              <a:extLst>
                <a:ext uri="{28A0092B-C50C-407E-A947-70E740481C1C}">
                  <a14:useLocalDpi xmlns:a14="http://schemas.microsoft.com/office/drawing/2010/main" val="0"/>
                </a:ext>
              </a:extLst>
            </a:blip>
            <a:srcRect l="-1" r="24549"/>
            <a:stretch/>
          </p:blipFill>
          <p:spPr>
            <a:xfrm>
              <a:off x="3511371" y="2127000"/>
              <a:ext cx="3917533" cy="3340383"/>
            </a:xfrm>
            <a:prstGeom prst="rect">
              <a:avLst/>
            </a:prstGeom>
          </p:spPr>
        </p:pic>
        <p:pic>
          <p:nvPicPr>
            <p:cNvPr id="5" name="Picture 4">
              <a:extLst>
                <a:ext uri="{FF2B5EF4-FFF2-40B4-BE49-F238E27FC236}">
                  <a16:creationId xmlns:a16="http://schemas.microsoft.com/office/drawing/2014/main" id="{66C28B0C-2677-487E-AA06-DCC7FDD0DD00}"/>
                </a:ext>
              </a:extLst>
            </p:cNvPr>
            <p:cNvPicPr>
              <a:picLocks noChangeAspect="1"/>
            </p:cNvPicPr>
            <p:nvPr/>
          </p:nvPicPr>
          <p:blipFill>
            <a:blip r:embed="rId5"/>
            <a:stretch>
              <a:fillRect/>
            </a:stretch>
          </p:blipFill>
          <p:spPr>
            <a:xfrm>
              <a:off x="3513064" y="2041132"/>
              <a:ext cx="2925193" cy="420996"/>
            </a:xfrm>
            <a:prstGeom prst="rect">
              <a:avLst/>
            </a:prstGeom>
          </p:spPr>
        </p:pic>
        <p:sp>
          <p:nvSpPr>
            <p:cNvPr id="4" name="Rectangle 3">
              <a:extLst>
                <a:ext uri="{FF2B5EF4-FFF2-40B4-BE49-F238E27FC236}">
                  <a16:creationId xmlns:a16="http://schemas.microsoft.com/office/drawing/2014/main" id="{53B618EF-1151-4372-83AA-F601D1804C37}"/>
                </a:ext>
              </a:extLst>
            </p:cNvPr>
            <p:cNvSpPr/>
            <p:nvPr/>
          </p:nvSpPr>
          <p:spPr bwMode="auto">
            <a:xfrm>
              <a:off x="212643" y="1960410"/>
              <a:ext cx="1656170" cy="277965"/>
            </a:xfrm>
            <a:prstGeom prst="rect">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endParaRPr lang="en-GB" b="1" dirty="0"/>
            </a:p>
          </p:txBody>
        </p:sp>
      </p:grpSp>
      <p:grpSp>
        <p:nvGrpSpPr>
          <p:cNvPr id="20" name="Group 19">
            <a:extLst>
              <a:ext uri="{FF2B5EF4-FFF2-40B4-BE49-F238E27FC236}">
                <a16:creationId xmlns:a16="http://schemas.microsoft.com/office/drawing/2014/main" id="{9AC29BE3-46C8-41FE-BE30-7CCA3DEAFC43}"/>
              </a:ext>
            </a:extLst>
          </p:cNvPr>
          <p:cNvGrpSpPr/>
          <p:nvPr/>
        </p:nvGrpSpPr>
        <p:grpSpPr>
          <a:xfrm>
            <a:off x="8585978" y="1554184"/>
            <a:ext cx="1744579" cy="1623745"/>
            <a:chOff x="6071000" y="1514689"/>
            <a:chExt cx="1889960" cy="1759058"/>
          </a:xfrm>
        </p:grpSpPr>
        <p:pic>
          <p:nvPicPr>
            <p:cNvPr id="56" name="Picture 55">
              <a:extLst>
                <a:ext uri="{FF2B5EF4-FFF2-40B4-BE49-F238E27FC236}">
                  <a16:creationId xmlns:a16="http://schemas.microsoft.com/office/drawing/2014/main" id="{A0DDB7B7-8246-48C9-8818-39A51557044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80043" y="1774245"/>
              <a:ext cx="1080917" cy="1080000"/>
            </a:xfrm>
            <a:prstGeom prst="rect">
              <a:avLst/>
            </a:prstGeom>
          </p:spPr>
        </p:pic>
        <p:sp>
          <p:nvSpPr>
            <p:cNvPr id="70" name="TextBox 69">
              <a:extLst>
                <a:ext uri="{FF2B5EF4-FFF2-40B4-BE49-F238E27FC236}">
                  <a16:creationId xmlns:a16="http://schemas.microsoft.com/office/drawing/2014/main" id="{B70CA2C0-D2DB-47BD-9C9D-0678BBB26A0A}"/>
                </a:ext>
              </a:extLst>
            </p:cNvPr>
            <p:cNvSpPr txBox="1"/>
            <p:nvPr/>
          </p:nvSpPr>
          <p:spPr>
            <a:xfrm>
              <a:off x="6880045" y="1514689"/>
              <a:ext cx="1078166" cy="253890"/>
            </a:xfrm>
            <a:prstGeom prst="rect">
              <a:avLst/>
            </a:prstGeom>
            <a:noFill/>
          </p:spPr>
          <p:txBody>
            <a:bodyPr wrap="square" rtlCol="0">
              <a:spAutoFit/>
            </a:bodyPr>
            <a:lstStyle/>
            <a:p>
              <a:pPr algn="ctr"/>
              <a:r>
                <a:rPr lang="en-GB" sz="923" dirty="0">
                  <a:cs typeface="Arial" panose="020B0604020202020204" pitchFamily="34" charset="0"/>
                </a:rPr>
                <a:t>(Sn) + Liquid</a:t>
              </a:r>
            </a:p>
          </p:txBody>
        </p:sp>
        <p:cxnSp>
          <p:nvCxnSpPr>
            <p:cNvPr id="29" name="Straight Connector 28">
              <a:extLst>
                <a:ext uri="{FF2B5EF4-FFF2-40B4-BE49-F238E27FC236}">
                  <a16:creationId xmlns:a16="http://schemas.microsoft.com/office/drawing/2014/main" id="{8DDF21F3-9390-4A17-A142-6EFF26AB6E26}"/>
                </a:ext>
              </a:extLst>
            </p:cNvPr>
            <p:cNvCxnSpPr>
              <a:cxnSpLocks/>
            </p:cNvCxnSpPr>
            <p:nvPr/>
          </p:nvCxnSpPr>
          <p:spPr bwMode="auto">
            <a:xfrm flipH="1">
              <a:off x="6071000" y="2826094"/>
              <a:ext cx="798420" cy="447653"/>
            </a:xfrm>
            <a:prstGeom prst="line">
              <a:avLst/>
            </a:prstGeom>
            <a:noFill/>
            <a:ln w="19050" cap="flat" cmpd="sng" algn="ctr">
              <a:solidFill>
                <a:srgbClr val="0000FF"/>
              </a:solidFill>
              <a:prstDash val="sysDash"/>
              <a:round/>
              <a:headEnd type="none" w="med" len="med"/>
              <a:tailEnd type="none" w="med" len="med"/>
            </a:ln>
            <a:effectLst/>
          </p:spPr>
        </p:cxnSp>
      </p:grpSp>
      <p:grpSp>
        <p:nvGrpSpPr>
          <p:cNvPr id="19" name="Group 18">
            <a:extLst>
              <a:ext uri="{FF2B5EF4-FFF2-40B4-BE49-F238E27FC236}">
                <a16:creationId xmlns:a16="http://schemas.microsoft.com/office/drawing/2014/main" id="{9007846C-BAE3-47E2-83C8-E3A0DD6FA114}"/>
              </a:ext>
            </a:extLst>
          </p:cNvPr>
          <p:cNvGrpSpPr/>
          <p:nvPr/>
        </p:nvGrpSpPr>
        <p:grpSpPr>
          <a:xfrm>
            <a:off x="8723923" y="3382996"/>
            <a:ext cx="1404065" cy="1553478"/>
            <a:chOff x="6439889" y="3411304"/>
            <a:chExt cx="1521071" cy="1682934"/>
          </a:xfrm>
        </p:grpSpPr>
        <p:pic>
          <p:nvPicPr>
            <p:cNvPr id="55" name="Picture 54" descr="A picture containing outdoor, red, table, standing&#10;&#10;Description generated with high confidence">
              <a:extLst>
                <a:ext uri="{FF2B5EF4-FFF2-40B4-BE49-F238E27FC236}">
                  <a16:creationId xmlns:a16="http://schemas.microsoft.com/office/drawing/2014/main" id="{E0FB8FF3-1604-4A5A-B8C1-7777B4D7072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82794" y="4014238"/>
              <a:ext cx="1078166" cy="1080000"/>
            </a:xfrm>
            <a:prstGeom prst="rect">
              <a:avLst/>
            </a:prstGeom>
          </p:spPr>
        </p:pic>
        <p:sp>
          <p:nvSpPr>
            <p:cNvPr id="69" name="TextBox 68">
              <a:extLst>
                <a:ext uri="{FF2B5EF4-FFF2-40B4-BE49-F238E27FC236}">
                  <a16:creationId xmlns:a16="http://schemas.microsoft.com/office/drawing/2014/main" id="{1D775937-2AA0-4F5F-875B-B6F26A55FF63}"/>
                </a:ext>
              </a:extLst>
            </p:cNvPr>
            <p:cNvSpPr txBox="1"/>
            <p:nvPr/>
          </p:nvSpPr>
          <p:spPr>
            <a:xfrm>
              <a:off x="6880046" y="3778285"/>
              <a:ext cx="1078166" cy="253890"/>
            </a:xfrm>
            <a:prstGeom prst="rect">
              <a:avLst/>
            </a:prstGeom>
            <a:noFill/>
          </p:spPr>
          <p:txBody>
            <a:bodyPr wrap="square" rtlCol="0">
              <a:spAutoFit/>
            </a:bodyPr>
            <a:lstStyle/>
            <a:p>
              <a:pPr algn="ctr"/>
              <a:r>
                <a:rPr lang="en-GB" sz="923" dirty="0">
                  <a:cs typeface="Arial" panose="020B0604020202020204" pitchFamily="34" charset="0"/>
                </a:rPr>
                <a:t>(Sn) Solid</a:t>
              </a:r>
            </a:p>
          </p:txBody>
        </p:sp>
        <p:cxnSp>
          <p:nvCxnSpPr>
            <p:cNvPr id="32" name="Straight Connector 31">
              <a:extLst>
                <a:ext uri="{FF2B5EF4-FFF2-40B4-BE49-F238E27FC236}">
                  <a16:creationId xmlns:a16="http://schemas.microsoft.com/office/drawing/2014/main" id="{3FF3EE54-A19D-4BD8-89BF-741202FEEC57}"/>
                </a:ext>
              </a:extLst>
            </p:cNvPr>
            <p:cNvCxnSpPr>
              <a:cxnSpLocks/>
            </p:cNvCxnSpPr>
            <p:nvPr/>
          </p:nvCxnSpPr>
          <p:spPr bwMode="auto">
            <a:xfrm flipH="1" flipV="1">
              <a:off x="6439889" y="3411304"/>
              <a:ext cx="499976" cy="585053"/>
            </a:xfrm>
            <a:prstGeom prst="line">
              <a:avLst/>
            </a:prstGeom>
            <a:noFill/>
            <a:ln w="19050" cap="flat" cmpd="sng" algn="ctr">
              <a:solidFill>
                <a:srgbClr val="0000FF"/>
              </a:solidFill>
              <a:prstDash val="sysDash"/>
              <a:round/>
              <a:headEnd type="none" w="med" len="med"/>
              <a:tailEnd type="none" w="med" len="med"/>
            </a:ln>
            <a:effectLst/>
          </p:spPr>
        </p:cxnSp>
      </p:grpSp>
      <p:grpSp>
        <p:nvGrpSpPr>
          <p:cNvPr id="17" name="Group 16">
            <a:extLst>
              <a:ext uri="{FF2B5EF4-FFF2-40B4-BE49-F238E27FC236}">
                <a16:creationId xmlns:a16="http://schemas.microsoft.com/office/drawing/2014/main" id="{78D05772-7F50-4219-9089-A74FBF6BAF6B}"/>
              </a:ext>
            </a:extLst>
          </p:cNvPr>
          <p:cNvGrpSpPr/>
          <p:nvPr/>
        </p:nvGrpSpPr>
        <p:grpSpPr>
          <a:xfrm>
            <a:off x="3676786" y="3506712"/>
            <a:ext cx="2106420" cy="1288643"/>
            <a:chOff x="940226" y="3698208"/>
            <a:chExt cx="2281955" cy="1396030"/>
          </a:xfrm>
        </p:grpSpPr>
        <p:pic>
          <p:nvPicPr>
            <p:cNvPr id="59" name="Picture 58" descr="A picture containing table, standing, orange, top&#10;&#10;Description generated with very high confidence">
              <a:extLst>
                <a:ext uri="{FF2B5EF4-FFF2-40B4-BE49-F238E27FC236}">
                  <a16:creationId xmlns:a16="http://schemas.microsoft.com/office/drawing/2014/main" id="{8BDC78C8-1042-4B3C-A35B-8F661655397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2977" y="4014238"/>
              <a:ext cx="1078166" cy="1080000"/>
            </a:xfrm>
            <a:prstGeom prst="rect">
              <a:avLst/>
            </a:prstGeom>
          </p:spPr>
        </p:pic>
        <p:sp>
          <p:nvSpPr>
            <p:cNvPr id="67" name="TextBox 66">
              <a:extLst>
                <a:ext uri="{FF2B5EF4-FFF2-40B4-BE49-F238E27FC236}">
                  <a16:creationId xmlns:a16="http://schemas.microsoft.com/office/drawing/2014/main" id="{9F2E8C6D-DCEB-4B14-8F46-BB71E82513C5}"/>
                </a:ext>
              </a:extLst>
            </p:cNvPr>
            <p:cNvSpPr txBox="1"/>
            <p:nvPr/>
          </p:nvSpPr>
          <p:spPr>
            <a:xfrm>
              <a:off x="940226" y="3765271"/>
              <a:ext cx="1078166" cy="253890"/>
            </a:xfrm>
            <a:prstGeom prst="rect">
              <a:avLst/>
            </a:prstGeom>
            <a:noFill/>
          </p:spPr>
          <p:txBody>
            <a:bodyPr wrap="square" rtlCol="0">
              <a:spAutoFit/>
            </a:bodyPr>
            <a:lstStyle/>
            <a:p>
              <a:pPr algn="ctr"/>
              <a:r>
                <a:rPr lang="en-GB" sz="923" dirty="0">
                  <a:cs typeface="Arial" panose="020B0604020202020204" pitchFamily="34" charset="0"/>
                </a:rPr>
                <a:t>(Pb) Solid</a:t>
              </a:r>
            </a:p>
          </p:txBody>
        </p:sp>
        <p:cxnSp>
          <p:nvCxnSpPr>
            <p:cNvPr id="35" name="Straight Connector 34">
              <a:extLst>
                <a:ext uri="{FF2B5EF4-FFF2-40B4-BE49-F238E27FC236}">
                  <a16:creationId xmlns:a16="http://schemas.microsoft.com/office/drawing/2014/main" id="{6717DBE9-E0F5-41AB-8698-66783629DECF}"/>
                </a:ext>
              </a:extLst>
            </p:cNvPr>
            <p:cNvCxnSpPr>
              <a:cxnSpLocks/>
            </p:cNvCxnSpPr>
            <p:nvPr/>
          </p:nvCxnSpPr>
          <p:spPr bwMode="auto">
            <a:xfrm flipV="1">
              <a:off x="2064678" y="3698208"/>
              <a:ext cx="1157503" cy="827880"/>
            </a:xfrm>
            <a:prstGeom prst="line">
              <a:avLst/>
            </a:prstGeom>
            <a:noFill/>
            <a:ln w="19050" cap="flat" cmpd="sng" algn="ctr">
              <a:solidFill>
                <a:srgbClr val="0000FF"/>
              </a:solidFill>
              <a:prstDash val="sysDash"/>
              <a:round/>
              <a:headEnd type="none" w="med" len="med"/>
              <a:tailEnd type="none" w="med" len="med"/>
            </a:ln>
            <a:effectLst/>
          </p:spPr>
        </p:cxnSp>
      </p:grpSp>
      <p:grpSp>
        <p:nvGrpSpPr>
          <p:cNvPr id="15" name="Group 14">
            <a:extLst>
              <a:ext uri="{FF2B5EF4-FFF2-40B4-BE49-F238E27FC236}">
                <a16:creationId xmlns:a16="http://schemas.microsoft.com/office/drawing/2014/main" id="{1CEE1133-7724-45AB-992A-15C2C50E25E2}"/>
              </a:ext>
            </a:extLst>
          </p:cNvPr>
          <p:cNvGrpSpPr/>
          <p:nvPr/>
        </p:nvGrpSpPr>
        <p:grpSpPr>
          <a:xfrm>
            <a:off x="3671909" y="1435570"/>
            <a:ext cx="2384345" cy="1341582"/>
            <a:chOff x="942977" y="1506809"/>
            <a:chExt cx="2583040" cy="1453380"/>
          </a:xfrm>
        </p:grpSpPr>
        <p:pic>
          <p:nvPicPr>
            <p:cNvPr id="54" name="Picture 53">
              <a:extLst>
                <a:ext uri="{FF2B5EF4-FFF2-40B4-BE49-F238E27FC236}">
                  <a16:creationId xmlns:a16="http://schemas.microsoft.com/office/drawing/2014/main" id="{B8BDDED7-6B09-4C05-9C7D-A8BC6251A01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42977" y="1774245"/>
              <a:ext cx="1080000" cy="1080000"/>
            </a:xfrm>
            <a:prstGeom prst="rect">
              <a:avLst/>
            </a:prstGeom>
          </p:spPr>
        </p:pic>
        <p:sp>
          <p:nvSpPr>
            <p:cNvPr id="66" name="TextBox 65">
              <a:extLst>
                <a:ext uri="{FF2B5EF4-FFF2-40B4-BE49-F238E27FC236}">
                  <a16:creationId xmlns:a16="http://schemas.microsoft.com/office/drawing/2014/main" id="{767BA58D-EC8A-4191-809E-F988F37895E5}"/>
                </a:ext>
              </a:extLst>
            </p:cNvPr>
            <p:cNvSpPr txBox="1"/>
            <p:nvPr/>
          </p:nvSpPr>
          <p:spPr>
            <a:xfrm>
              <a:off x="942977" y="1506809"/>
              <a:ext cx="1078166" cy="253890"/>
            </a:xfrm>
            <a:prstGeom prst="rect">
              <a:avLst/>
            </a:prstGeom>
            <a:noFill/>
          </p:spPr>
          <p:txBody>
            <a:bodyPr wrap="square" rtlCol="0">
              <a:spAutoFit/>
            </a:bodyPr>
            <a:lstStyle/>
            <a:p>
              <a:pPr algn="ctr"/>
              <a:r>
                <a:rPr lang="en-GB" sz="923" dirty="0">
                  <a:cs typeface="Arial" panose="020B0604020202020204" pitchFamily="34" charset="0"/>
                </a:rPr>
                <a:t>(Pb) + Liquid</a:t>
              </a:r>
            </a:p>
          </p:txBody>
        </p:sp>
        <p:cxnSp>
          <p:nvCxnSpPr>
            <p:cNvPr id="37" name="Straight Connector 36">
              <a:extLst>
                <a:ext uri="{FF2B5EF4-FFF2-40B4-BE49-F238E27FC236}">
                  <a16:creationId xmlns:a16="http://schemas.microsoft.com/office/drawing/2014/main" id="{4BAF81AC-52AC-4450-9FEA-531F7DDBA1F0}"/>
                </a:ext>
              </a:extLst>
            </p:cNvPr>
            <p:cNvCxnSpPr>
              <a:cxnSpLocks/>
            </p:cNvCxnSpPr>
            <p:nvPr/>
          </p:nvCxnSpPr>
          <p:spPr bwMode="auto">
            <a:xfrm flipH="1" flipV="1">
              <a:off x="2027622" y="2262529"/>
              <a:ext cx="1498395" cy="697660"/>
            </a:xfrm>
            <a:prstGeom prst="line">
              <a:avLst/>
            </a:prstGeom>
            <a:noFill/>
            <a:ln w="19050" cap="flat" cmpd="sng" algn="ctr">
              <a:solidFill>
                <a:srgbClr val="0000FF"/>
              </a:solidFill>
              <a:prstDash val="sysDash"/>
              <a:round/>
              <a:headEnd type="none" w="med" len="med"/>
              <a:tailEnd type="none" w="med" len="med"/>
            </a:ln>
            <a:effectLst/>
          </p:spPr>
        </p:cxnSp>
      </p:grpSp>
      <p:grpSp>
        <p:nvGrpSpPr>
          <p:cNvPr id="16" name="Group 15">
            <a:extLst>
              <a:ext uri="{FF2B5EF4-FFF2-40B4-BE49-F238E27FC236}">
                <a16:creationId xmlns:a16="http://schemas.microsoft.com/office/drawing/2014/main" id="{301D3BA6-6820-4D13-BFDE-0E6830E19707}"/>
              </a:ext>
            </a:extLst>
          </p:cNvPr>
          <p:cNvGrpSpPr/>
          <p:nvPr/>
        </p:nvGrpSpPr>
        <p:grpSpPr>
          <a:xfrm>
            <a:off x="7356224" y="459496"/>
            <a:ext cx="2907906" cy="2163341"/>
            <a:chOff x="4689428" y="721676"/>
            <a:chExt cx="3150231" cy="2343618"/>
          </a:xfrm>
        </p:grpSpPr>
        <p:pic>
          <p:nvPicPr>
            <p:cNvPr id="27" name="Picture 26">
              <a:extLst>
                <a:ext uri="{FF2B5EF4-FFF2-40B4-BE49-F238E27FC236}">
                  <a16:creationId xmlns:a16="http://schemas.microsoft.com/office/drawing/2014/main" id="{1DA53679-B050-40EA-BBFD-D121FAB28CBD}"/>
                </a:ext>
              </a:extLst>
            </p:cNvPr>
            <p:cNvPicPr/>
            <p:nvPr/>
          </p:nvPicPr>
          <p:blipFill>
            <a:blip r:embed="rId10">
              <a:extLst>
                <a:ext uri="{28A0092B-C50C-407E-A947-70E740481C1C}">
                  <a14:useLocalDpi xmlns:a14="http://schemas.microsoft.com/office/drawing/2010/main" val="0"/>
                </a:ext>
              </a:extLst>
            </a:blip>
            <a:stretch>
              <a:fillRect/>
            </a:stretch>
          </p:blipFill>
          <p:spPr>
            <a:xfrm>
              <a:off x="6939864" y="1021847"/>
              <a:ext cx="899795" cy="344805"/>
            </a:xfrm>
            <a:prstGeom prst="rect">
              <a:avLst/>
            </a:prstGeom>
          </p:spPr>
        </p:pic>
        <p:grpSp>
          <p:nvGrpSpPr>
            <p:cNvPr id="14" name="Group 13">
              <a:extLst>
                <a:ext uri="{FF2B5EF4-FFF2-40B4-BE49-F238E27FC236}">
                  <a16:creationId xmlns:a16="http://schemas.microsoft.com/office/drawing/2014/main" id="{0EE49373-AD4A-429B-BB72-2D0DEB8F8A13}"/>
                </a:ext>
              </a:extLst>
            </p:cNvPr>
            <p:cNvGrpSpPr/>
            <p:nvPr/>
          </p:nvGrpSpPr>
          <p:grpSpPr>
            <a:xfrm>
              <a:off x="4689428" y="721676"/>
              <a:ext cx="1080000" cy="2343618"/>
              <a:chOff x="4689428" y="721676"/>
              <a:chExt cx="1080000" cy="2343618"/>
            </a:xfrm>
          </p:grpSpPr>
          <p:pic>
            <p:nvPicPr>
              <p:cNvPr id="58" name="Picture 57" descr="A close up of a logo&#10;&#10;Description generated with high confidence">
                <a:extLst>
                  <a:ext uri="{FF2B5EF4-FFF2-40B4-BE49-F238E27FC236}">
                    <a16:creationId xmlns:a16="http://schemas.microsoft.com/office/drawing/2014/main" id="{FB1A6D13-884E-4DBC-BFAD-FCA917E2DE4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689428" y="962103"/>
                <a:ext cx="1080000" cy="1080000"/>
              </a:xfrm>
              <a:prstGeom prst="rect">
                <a:avLst/>
              </a:prstGeom>
            </p:spPr>
          </p:pic>
          <p:sp>
            <p:nvSpPr>
              <p:cNvPr id="71" name="TextBox 70">
                <a:extLst>
                  <a:ext uri="{FF2B5EF4-FFF2-40B4-BE49-F238E27FC236}">
                    <a16:creationId xmlns:a16="http://schemas.microsoft.com/office/drawing/2014/main" id="{0CEA6E8F-5F03-4A02-B0EA-FF17E537D182}"/>
                  </a:ext>
                </a:extLst>
              </p:cNvPr>
              <p:cNvSpPr txBox="1"/>
              <p:nvPr/>
            </p:nvSpPr>
            <p:spPr>
              <a:xfrm>
                <a:off x="4823152" y="721676"/>
                <a:ext cx="812550" cy="253890"/>
              </a:xfrm>
              <a:prstGeom prst="rect">
                <a:avLst/>
              </a:prstGeom>
              <a:noFill/>
            </p:spPr>
            <p:txBody>
              <a:bodyPr wrap="square" rtlCol="0">
                <a:spAutoFit/>
              </a:bodyPr>
              <a:lstStyle/>
              <a:p>
                <a:pPr algn="ctr"/>
                <a:r>
                  <a:rPr lang="en-GB" sz="923" dirty="0">
                    <a:cs typeface="Arial" panose="020B0604020202020204" pitchFamily="34" charset="0"/>
                  </a:rPr>
                  <a:t>Liquid</a:t>
                </a:r>
              </a:p>
            </p:txBody>
          </p:sp>
          <p:cxnSp>
            <p:nvCxnSpPr>
              <p:cNvPr id="39" name="Straight Connector 38">
                <a:extLst>
                  <a:ext uri="{FF2B5EF4-FFF2-40B4-BE49-F238E27FC236}">
                    <a16:creationId xmlns:a16="http://schemas.microsoft.com/office/drawing/2014/main" id="{399C9C73-2C4C-4449-AEF9-23648AB007A6}"/>
                  </a:ext>
                </a:extLst>
              </p:cNvPr>
              <p:cNvCxnSpPr>
                <a:cxnSpLocks/>
              </p:cNvCxnSpPr>
              <p:nvPr/>
            </p:nvCxnSpPr>
            <p:spPr bwMode="auto">
              <a:xfrm flipV="1">
                <a:off x="5262959" y="2013953"/>
                <a:ext cx="0" cy="1051341"/>
              </a:xfrm>
              <a:prstGeom prst="line">
                <a:avLst/>
              </a:prstGeom>
              <a:noFill/>
              <a:ln w="19050" cap="flat" cmpd="sng" algn="ctr">
                <a:solidFill>
                  <a:srgbClr val="0000FF"/>
                </a:solidFill>
                <a:prstDash val="sysDash"/>
                <a:round/>
                <a:headEnd type="none" w="med" len="med"/>
                <a:tailEnd type="none" w="med" len="med"/>
              </a:ln>
              <a:effectLst/>
            </p:spPr>
          </p:cxnSp>
        </p:grpSp>
      </p:grpSp>
      <p:grpSp>
        <p:nvGrpSpPr>
          <p:cNvPr id="18" name="Group 17">
            <a:extLst>
              <a:ext uri="{FF2B5EF4-FFF2-40B4-BE49-F238E27FC236}">
                <a16:creationId xmlns:a16="http://schemas.microsoft.com/office/drawing/2014/main" id="{48034D1A-6620-4C50-B3E1-DDA19F80D40B}"/>
              </a:ext>
            </a:extLst>
          </p:cNvPr>
          <p:cNvGrpSpPr/>
          <p:nvPr/>
        </p:nvGrpSpPr>
        <p:grpSpPr>
          <a:xfrm>
            <a:off x="6297149" y="3430022"/>
            <a:ext cx="1770701" cy="2603930"/>
            <a:chOff x="3643344" y="3556596"/>
            <a:chExt cx="1918259" cy="2820924"/>
          </a:xfrm>
        </p:grpSpPr>
        <p:pic>
          <p:nvPicPr>
            <p:cNvPr id="57" name="Picture 56">
              <a:extLst>
                <a:ext uri="{FF2B5EF4-FFF2-40B4-BE49-F238E27FC236}">
                  <a16:creationId xmlns:a16="http://schemas.microsoft.com/office/drawing/2014/main" id="{EAACEAC3-587E-4A91-B8FB-BF733637CF4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481603" y="5297520"/>
              <a:ext cx="1080000" cy="1080000"/>
            </a:xfrm>
            <a:prstGeom prst="rect">
              <a:avLst/>
            </a:prstGeom>
          </p:spPr>
        </p:pic>
        <p:sp>
          <p:nvSpPr>
            <p:cNvPr id="68" name="TextBox 67">
              <a:extLst>
                <a:ext uri="{FF2B5EF4-FFF2-40B4-BE49-F238E27FC236}">
                  <a16:creationId xmlns:a16="http://schemas.microsoft.com/office/drawing/2014/main" id="{614CA075-CA9D-4DC5-9040-3A582B7098A3}"/>
                </a:ext>
              </a:extLst>
            </p:cNvPr>
            <p:cNvSpPr txBox="1"/>
            <p:nvPr/>
          </p:nvSpPr>
          <p:spPr>
            <a:xfrm>
              <a:off x="3643344" y="5726433"/>
              <a:ext cx="1078166" cy="253890"/>
            </a:xfrm>
            <a:prstGeom prst="rect">
              <a:avLst/>
            </a:prstGeom>
            <a:noFill/>
          </p:spPr>
          <p:txBody>
            <a:bodyPr wrap="square" rtlCol="0">
              <a:spAutoFit/>
            </a:bodyPr>
            <a:lstStyle/>
            <a:p>
              <a:pPr algn="ctr"/>
              <a:r>
                <a:rPr lang="en-GB" sz="923" dirty="0">
                  <a:cs typeface="Arial" panose="020B0604020202020204" pitchFamily="34" charset="0"/>
                </a:rPr>
                <a:t>Eutectic</a:t>
              </a:r>
            </a:p>
          </p:txBody>
        </p:sp>
        <p:cxnSp>
          <p:nvCxnSpPr>
            <p:cNvPr id="42" name="Straight Connector 41">
              <a:extLst>
                <a:ext uri="{FF2B5EF4-FFF2-40B4-BE49-F238E27FC236}">
                  <a16:creationId xmlns:a16="http://schemas.microsoft.com/office/drawing/2014/main" id="{0FD207C8-11A6-4F42-92D5-9D7691048091}"/>
                </a:ext>
              </a:extLst>
            </p:cNvPr>
            <p:cNvCxnSpPr>
              <a:cxnSpLocks/>
            </p:cNvCxnSpPr>
            <p:nvPr/>
          </p:nvCxnSpPr>
          <p:spPr bwMode="auto">
            <a:xfrm flipH="1" flipV="1">
              <a:off x="5021603" y="3556596"/>
              <a:ext cx="1" cy="1673906"/>
            </a:xfrm>
            <a:prstGeom prst="line">
              <a:avLst/>
            </a:prstGeom>
            <a:noFill/>
            <a:ln w="19050" cap="flat" cmpd="sng" algn="ctr">
              <a:solidFill>
                <a:srgbClr val="0000FF"/>
              </a:solidFill>
              <a:prstDash val="sysDash"/>
              <a:round/>
              <a:headEnd type="none" w="med" len="med"/>
              <a:tailEnd type="none" w="med" len="med"/>
            </a:ln>
            <a:effectLst/>
          </p:spPr>
        </p:cxnSp>
      </p:grpSp>
      <p:sp>
        <p:nvSpPr>
          <p:cNvPr id="2" name="Slide Number Placeholder 1">
            <a:extLst>
              <a:ext uri="{FF2B5EF4-FFF2-40B4-BE49-F238E27FC236}">
                <a16:creationId xmlns:a16="http://schemas.microsoft.com/office/drawing/2014/main" id="{44D3A1B2-1EFB-4C7C-B6F4-984228CF3BE3}"/>
              </a:ext>
            </a:extLst>
          </p:cNvPr>
          <p:cNvSpPr>
            <a:spLocks noGrp="1"/>
          </p:cNvSpPr>
          <p:nvPr>
            <p:ph type="sldNum" sz="quarter" idx="11"/>
          </p:nvPr>
        </p:nvSpPr>
        <p:spPr/>
        <p:txBody>
          <a:bodyPr/>
          <a:lstStyle/>
          <a:p>
            <a:fld id="{F0D23093-2AB0-F74C-B865-1A12A15B650E}" type="slidenum">
              <a:rPr lang="en-US" smtClean="0">
                <a:latin typeface="+mn-lt"/>
              </a:rPr>
              <a:pPr/>
              <a:t>20</a:t>
            </a:fld>
            <a:endParaRPr lang="en-US" dirty="0">
              <a:latin typeface="+mn-lt"/>
            </a:endParaRPr>
          </a:p>
        </p:txBody>
      </p:sp>
    </p:spTree>
    <p:extLst>
      <p:ext uri="{BB962C8B-B14F-4D97-AF65-F5344CB8AC3E}">
        <p14:creationId xmlns:p14="http://schemas.microsoft.com/office/powerpoint/2010/main" val="960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up)">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right)">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right)">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65">
            <a:extLst>
              <a:ext uri="{FF2B5EF4-FFF2-40B4-BE49-F238E27FC236}">
                <a16:creationId xmlns:a16="http://schemas.microsoft.com/office/drawing/2014/main" id="{C33FDE29-526F-46F6-A79F-ACD4B1339A6E}"/>
              </a:ext>
            </a:extLst>
          </p:cNvPr>
          <p:cNvGrpSpPr/>
          <p:nvPr/>
        </p:nvGrpSpPr>
        <p:grpSpPr>
          <a:xfrm>
            <a:off x="1447800" y="994418"/>
            <a:ext cx="1985414" cy="1595887"/>
            <a:chOff x="324772" y="1216182"/>
            <a:chExt cx="1985414" cy="1595887"/>
          </a:xfrm>
        </p:grpSpPr>
        <p:pic>
          <p:nvPicPr>
            <p:cNvPr id="67" name="Picture 66">
              <a:extLst>
                <a:ext uri="{FF2B5EF4-FFF2-40B4-BE49-F238E27FC236}">
                  <a16:creationId xmlns:a16="http://schemas.microsoft.com/office/drawing/2014/main" id="{F642A614-E79A-4569-8842-25505CAEC00A}"/>
                </a:ext>
              </a:extLst>
            </p:cNvPr>
            <p:cNvPicPr>
              <a:picLocks noChangeAspect="1"/>
            </p:cNvPicPr>
            <p:nvPr/>
          </p:nvPicPr>
          <p:blipFill rotWithShape="1">
            <a:blip r:embed="rId3"/>
            <a:srcRect r="77966" b="69960"/>
            <a:stretch/>
          </p:blipFill>
          <p:spPr>
            <a:xfrm>
              <a:off x="324772" y="1470098"/>
              <a:ext cx="1985414" cy="1341971"/>
            </a:xfrm>
            <a:prstGeom prst="rect">
              <a:avLst/>
            </a:prstGeom>
          </p:spPr>
        </p:pic>
        <p:sp>
          <p:nvSpPr>
            <p:cNvPr id="68" name="TextBox 67">
              <a:extLst>
                <a:ext uri="{FF2B5EF4-FFF2-40B4-BE49-F238E27FC236}">
                  <a16:creationId xmlns:a16="http://schemas.microsoft.com/office/drawing/2014/main" id="{5C0BA34D-BFBD-49B6-B2C7-22BA5FF02683}"/>
                </a:ext>
              </a:extLst>
            </p:cNvPr>
            <p:cNvSpPr txBox="1"/>
            <p:nvPr/>
          </p:nvSpPr>
          <p:spPr>
            <a:xfrm>
              <a:off x="563155" y="1216182"/>
              <a:ext cx="1239948" cy="253916"/>
            </a:xfrm>
            <a:prstGeom prst="rect">
              <a:avLst/>
            </a:prstGeom>
            <a:solidFill>
              <a:schemeClr val="bg1"/>
            </a:solidFill>
          </p:spPr>
          <p:txBody>
            <a:bodyPr wrap="square" rtlCol="0">
              <a:spAutoFit/>
            </a:bodyPr>
            <a:lstStyle/>
            <a:p>
              <a:r>
                <a:rPr lang="en-GB" sz="1050" b="1" dirty="0"/>
                <a:t>Phase Diagrams</a:t>
              </a:r>
            </a:p>
          </p:txBody>
        </p:sp>
      </p:grpSp>
      <p:grpSp>
        <p:nvGrpSpPr>
          <p:cNvPr id="33" name="Group 32">
            <a:extLst>
              <a:ext uri="{FF2B5EF4-FFF2-40B4-BE49-F238E27FC236}">
                <a16:creationId xmlns:a16="http://schemas.microsoft.com/office/drawing/2014/main" id="{779F0445-F37F-4738-8D9F-85C3A924EF00}"/>
              </a:ext>
            </a:extLst>
          </p:cNvPr>
          <p:cNvGrpSpPr/>
          <p:nvPr/>
        </p:nvGrpSpPr>
        <p:grpSpPr>
          <a:xfrm>
            <a:off x="1684088" y="1668842"/>
            <a:ext cx="7812173" cy="3385093"/>
            <a:chOff x="190333" y="1936478"/>
            <a:chExt cx="7812173" cy="3385093"/>
          </a:xfrm>
        </p:grpSpPr>
        <p:pic>
          <p:nvPicPr>
            <p:cNvPr id="41" name="Picture 40">
              <a:extLst>
                <a:ext uri="{FF2B5EF4-FFF2-40B4-BE49-F238E27FC236}">
                  <a16:creationId xmlns:a16="http://schemas.microsoft.com/office/drawing/2014/main" id="{5C0D8390-0640-4622-BD75-87C71CAC61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0445" y="1936478"/>
              <a:ext cx="4982061" cy="3385093"/>
            </a:xfrm>
            <a:prstGeom prst="rect">
              <a:avLst/>
            </a:prstGeom>
          </p:spPr>
        </p:pic>
        <p:sp>
          <p:nvSpPr>
            <p:cNvPr id="74" name="Rectangle 73">
              <a:extLst>
                <a:ext uri="{FF2B5EF4-FFF2-40B4-BE49-F238E27FC236}">
                  <a16:creationId xmlns:a16="http://schemas.microsoft.com/office/drawing/2014/main" id="{7A968F46-934E-4D10-B396-5482F3E217D2}"/>
                </a:ext>
              </a:extLst>
            </p:cNvPr>
            <p:cNvSpPr/>
            <p:nvPr/>
          </p:nvSpPr>
          <p:spPr bwMode="auto">
            <a:xfrm>
              <a:off x="190333" y="2200272"/>
              <a:ext cx="1656170" cy="277965"/>
            </a:xfrm>
            <a:prstGeom prst="rect">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endParaRPr lang="en-GB" b="1" dirty="0"/>
            </a:p>
          </p:txBody>
        </p:sp>
      </p:grpSp>
      <p:sp>
        <p:nvSpPr>
          <p:cNvPr id="6146" name="Rectangle 2"/>
          <p:cNvSpPr>
            <a:spLocks noGrp="1" noChangeArrowheads="1"/>
          </p:cNvSpPr>
          <p:nvPr>
            <p:ph type="title"/>
          </p:nvPr>
        </p:nvSpPr>
        <p:spPr/>
        <p:txBody>
          <a:bodyPr/>
          <a:lstStyle/>
          <a:p>
            <a:r>
              <a:rPr lang="en-GB" dirty="0">
                <a:latin typeface="+mn-lt"/>
              </a:rPr>
              <a:t>Cooling paths</a:t>
            </a:r>
            <a:endParaRPr lang="en-GB" sz="1800" dirty="0">
              <a:latin typeface="+mn-lt"/>
            </a:endParaRPr>
          </a:p>
        </p:txBody>
      </p:sp>
      <p:sp>
        <p:nvSpPr>
          <p:cNvPr id="15" name="TextBox 14">
            <a:extLst>
              <a:ext uri="{FF2B5EF4-FFF2-40B4-BE49-F238E27FC236}">
                <a16:creationId xmlns:a16="http://schemas.microsoft.com/office/drawing/2014/main" id="{ADAB2AE3-045E-4C4F-AC7A-CCDE588A86E0}"/>
              </a:ext>
            </a:extLst>
          </p:cNvPr>
          <p:cNvSpPr txBox="1"/>
          <p:nvPr/>
        </p:nvSpPr>
        <p:spPr>
          <a:xfrm>
            <a:off x="6084335" y="774813"/>
            <a:ext cx="1967270" cy="369332"/>
          </a:xfrm>
          <a:prstGeom prst="rect">
            <a:avLst/>
          </a:prstGeom>
          <a:noFill/>
        </p:spPr>
        <p:txBody>
          <a:bodyPr wrap="square" rtlCol="0">
            <a:noAutofit/>
          </a:bodyPr>
          <a:lstStyle/>
          <a:p>
            <a:r>
              <a:rPr lang="en-GB" dirty="0"/>
              <a:t>Lead Tin diagram</a:t>
            </a:r>
          </a:p>
        </p:txBody>
      </p:sp>
      <p:grpSp>
        <p:nvGrpSpPr>
          <p:cNvPr id="18" name="Group 17">
            <a:extLst>
              <a:ext uri="{FF2B5EF4-FFF2-40B4-BE49-F238E27FC236}">
                <a16:creationId xmlns:a16="http://schemas.microsoft.com/office/drawing/2014/main" id="{FEB4B87A-77F3-4AB0-8666-1A7B96E07409}"/>
              </a:ext>
            </a:extLst>
          </p:cNvPr>
          <p:cNvGrpSpPr/>
          <p:nvPr/>
        </p:nvGrpSpPr>
        <p:grpSpPr>
          <a:xfrm>
            <a:off x="7585165" y="982533"/>
            <a:ext cx="2751332" cy="5030976"/>
            <a:chOff x="5242412" y="784684"/>
            <a:chExt cx="2980609" cy="5450224"/>
          </a:xfrm>
        </p:grpSpPr>
        <p:grpSp>
          <p:nvGrpSpPr>
            <p:cNvPr id="8" name="Group 7">
              <a:extLst>
                <a:ext uri="{FF2B5EF4-FFF2-40B4-BE49-F238E27FC236}">
                  <a16:creationId xmlns:a16="http://schemas.microsoft.com/office/drawing/2014/main" id="{93145D39-DB87-411C-A0EA-92F75E77598B}"/>
                </a:ext>
              </a:extLst>
            </p:cNvPr>
            <p:cNvGrpSpPr/>
            <p:nvPr/>
          </p:nvGrpSpPr>
          <p:grpSpPr>
            <a:xfrm>
              <a:off x="7328806" y="784684"/>
              <a:ext cx="894215" cy="5450224"/>
              <a:chOff x="7619621" y="741393"/>
              <a:chExt cx="894215" cy="5450224"/>
            </a:xfrm>
          </p:grpSpPr>
          <p:pic>
            <p:nvPicPr>
              <p:cNvPr id="35" name="Picture 34" descr="A circuit board&#10;&#10;Description generated with high confidence">
                <a:extLst>
                  <a:ext uri="{FF2B5EF4-FFF2-40B4-BE49-F238E27FC236}">
                    <a16:creationId xmlns:a16="http://schemas.microsoft.com/office/drawing/2014/main" id="{906A69AB-DADD-4195-B7A0-9542DEA341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19622" y="5332529"/>
                <a:ext cx="894214" cy="859088"/>
              </a:xfrm>
              <a:prstGeom prst="rect">
                <a:avLst/>
              </a:prstGeom>
            </p:spPr>
          </p:pic>
          <p:pic>
            <p:nvPicPr>
              <p:cNvPr id="36" name="Picture 35" descr="A picture containing animal&#10;&#10;Description generated with high confidence">
                <a:extLst>
                  <a:ext uri="{FF2B5EF4-FFF2-40B4-BE49-F238E27FC236}">
                    <a16:creationId xmlns:a16="http://schemas.microsoft.com/office/drawing/2014/main" id="{ABFAE630-C39B-4AE8-87E6-BC0EB2C77AD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19622" y="741393"/>
                <a:ext cx="894214" cy="859088"/>
              </a:xfrm>
              <a:prstGeom prst="rect">
                <a:avLst/>
              </a:prstGeom>
            </p:spPr>
          </p:pic>
          <p:pic>
            <p:nvPicPr>
              <p:cNvPr id="37" name="Picture 36" descr="A close up of a logo&#10;&#10;Description generated with high confidence">
                <a:extLst>
                  <a:ext uri="{FF2B5EF4-FFF2-40B4-BE49-F238E27FC236}">
                    <a16:creationId xmlns:a16="http://schemas.microsoft.com/office/drawing/2014/main" id="{9E1FE9B3-F8F5-432C-8CF7-FF98817024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19621" y="1889177"/>
                <a:ext cx="894214" cy="859088"/>
              </a:xfrm>
              <a:prstGeom prst="rect">
                <a:avLst/>
              </a:prstGeom>
            </p:spPr>
          </p:pic>
          <p:pic>
            <p:nvPicPr>
              <p:cNvPr id="38" name="Picture 37" descr="A close up of a logo&#10;&#10;Description generated with high confidence">
                <a:extLst>
                  <a:ext uri="{FF2B5EF4-FFF2-40B4-BE49-F238E27FC236}">
                    <a16:creationId xmlns:a16="http://schemas.microsoft.com/office/drawing/2014/main" id="{4D99886E-0CD0-41EE-8B0C-C7AD4660EA7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19623" y="3036961"/>
                <a:ext cx="894213" cy="859088"/>
              </a:xfrm>
              <a:prstGeom prst="rect">
                <a:avLst/>
              </a:prstGeom>
            </p:spPr>
          </p:pic>
          <p:pic>
            <p:nvPicPr>
              <p:cNvPr id="39" name="Picture 38" descr="A close up of a logo&#10;&#10;Description generated with high confidence">
                <a:extLst>
                  <a:ext uri="{FF2B5EF4-FFF2-40B4-BE49-F238E27FC236}">
                    <a16:creationId xmlns:a16="http://schemas.microsoft.com/office/drawing/2014/main" id="{478A135A-056F-42BC-B161-6C030A0D288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19623" y="4184745"/>
                <a:ext cx="894213" cy="859088"/>
              </a:xfrm>
              <a:prstGeom prst="rect">
                <a:avLst/>
              </a:prstGeom>
            </p:spPr>
          </p:pic>
        </p:grpSp>
        <p:cxnSp>
          <p:nvCxnSpPr>
            <p:cNvPr id="3" name="Straight Connector 2">
              <a:extLst>
                <a:ext uri="{FF2B5EF4-FFF2-40B4-BE49-F238E27FC236}">
                  <a16:creationId xmlns:a16="http://schemas.microsoft.com/office/drawing/2014/main" id="{56708FAB-FAE0-42B5-9C0F-56089B1AAEF8}"/>
                </a:ext>
              </a:extLst>
            </p:cNvPr>
            <p:cNvCxnSpPr>
              <a:cxnSpLocks/>
              <a:stCxn id="36" idx="1"/>
            </p:cNvCxnSpPr>
            <p:nvPr/>
          </p:nvCxnSpPr>
          <p:spPr bwMode="auto">
            <a:xfrm flipH="1">
              <a:off x="5464885" y="1214228"/>
              <a:ext cx="1863922" cy="1330507"/>
            </a:xfrm>
            <a:prstGeom prst="line">
              <a:avLst/>
            </a:prstGeom>
            <a:noFill/>
            <a:ln w="9525" cap="flat" cmpd="sng" algn="ctr">
              <a:solidFill>
                <a:srgbClr val="0000FF"/>
              </a:solidFill>
              <a:prstDash val="dash"/>
              <a:round/>
              <a:headEnd type="none" w="med" len="med"/>
              <a:tailEnd type="none" w="med" len="med"/>
            </a:ln>
            <a:effectLst/>
          </p:spPr>
        </p:cxnSp>
        <p:cxnSp>
          <p:nvCxnSpPr>
            <p:cNvPr id="23" name="Straight Connector 22">
              <a:extLst>
                <a:ext uri="{FF2B5EF4-FFF2-40B4-BE49-F238E27FC236}">
                  <a16:creationId xmlns:a16="http://schemas.microsoft.com/office/drawing/2014/main" id="{033672C2-CFA3-429D-B745-A7FD005EC450}"/>
                </a:ext>
              </a:extLst>
            </p:cNvPr>
            <p:cNvCxnSpPr>
              <a:cxnSpLocks/>
              <a:stCxn id="37" idx="1"/>
            </p:cNvCxnSpPr>
            <p:nvPr/>
          </p:nvCxnSpPr>
          <p:spPr bwMode="auto">
            <a:xfrm flipH="1">
              <a:off x="5497084" y="2362012"/>
              <a:ext cx="1831722" cy="760941"/>
            </a:xfrm>
            <a:prstGeom prst="line">
              <a:avLst/>
            </a:prstGeom>
            <a:noFill/>
            <a:ln w="9525" cap="flat" cmpd="sng" algn="ctr">
              <a:solidFill>
                <a:srgbClr val="0000FF"/>
              </a:solidFill>
              <a:prstDash val="dash"/>
              <a:round/>
              <a:headEnd type="none" w="med" len="med"/>
              <a:tailEnd type="none" w="med" len="med"/>
            </a:ln>
            <a:effectLst/>
          </p:spPr>
        </p:cxnSp>
        <p:cxnSp>
          <p:nvCxnSpPr>
            <p:cNvPr id="26" name="Straight Connector 25">
              <a:extLst>
                <a:ext uri="{FF2B5EF4-FFF2-40B4-BE49-F238E27FC236}">
                  <a16:creationId xmlns:a16="http://schemas.microsoft.com/office/drawing/2014/main" id="{467B1634-805D-4252-B30C-5618E98F57D0}"/>
                </a:ext>
              </a:extLst>
            </p:cNvPr>
            <p:cNvCxnSpPr>
              <a:cxnSpLocks/>
              <a:stCxn id="38" idx="1"/>
            </p:cNvCxnSpPr>
            <p:nvPr/>
          </p:nvCxnSpPr>
          <p:spPr bwMode="auto">
            <a:xfrm flipH="1" flipV="1">
              <a:off x="5486403" y="3232419"/>
              <a:ext cx="1842406" cy="277377"/>
            </a:xfrm>
            <a:prstGeom prst="line">
              <a:avLst/>
            </a:prstGeom>
            <a:noFill/>
            <a:ln w="9525" cap="flat" cmpd="sng" algn="ctr">
              <a:solidFill>
                <a:srgbClr val="0000FF"/>
              </a:solidFill>
              <a:prstDash val="dash"/>
              <a:round/>
              <a:headEnd type="none" w="med" len="med"/>
              <a:tailEnd type="none" w="med" len="med"/>
            </a:ln>
            <a:effectLst/>
          </p:spPr>
        </p:cxnSp>
        <p:cxnSp>
          <p:nvCxnSpPr>
            <p:cNvPr id="34" name="Straight Connector 33">
              <a:extLst>
                <a:ext uri="{FF2B5EF4-FFF2-40B4-BE49-F238E27FC236}">
                  <a16:creationId xmlns:a16="http://schemas.microsoft.com/office/drawing/2014/main" id="{CF0748AF-FF4B-4BA4-942C-6785F2CE3796}"/>
                </a:ext>
              </a:extLst>
            </p:cNvPr>
            <p:cNvCxnSpPr>
              <a:cxnSpLocks/>
              <a:stCxn id="39" idx="1"/>
            </p:cNvCxnSpPr>
            <p:nvPr/>
          </p:nvCxnSpPr>
          <p:spPr bwMode="auto">
            <a:xfrm flipH="1" flipV="1">
              <a:off x="5486402" y="3305675"/>
              <a:ext cx="1842406" cy="1351905"/>
            </a:xfrm>
            <a:prstGeom prst="line">
              <a:avLst/>
            </a:prstGeom>
            <a:noFill/>
            <a:ln w="9525" cap="flat" cmpd="sng" algn="ctr">
              <a:solidFill>
                <a:srgbClr val="0000FF"/>
              </a:solidFill>
              <a:prstDash val="dash"/>
              <a:round/>
              <a:headEnd type="none" w="med" len="med"/>
              <a:tailEnd type="none" w="med" len="med"/>
            </a:ln>
            <a:effectLst/>
          </p:spPr>
        </p:cxnSp>
        <p:cxnSp>
          <p:nvCxnSpPr>
            <p:cNvPr id="40" name="Straight Connector 39">
              <a:extLst>
                <a:ext uri="{FF2B5EF4-FFF2-40B4-BE49-F238E27FC236}">
                  <a16:creationId xmlns:a16="http://schemas.microsoft.com/office/drawing/2014/main" id="{C3D4C02F-241C-4CE8-9B93-3D38C004E32B}"/>
                </a:ext>
              </a:extLst>
            </p:cNvPr>
            <p:cNvCxnSpPr>
              <a:cxnSpLocks/>
              <a:stCxn id="35" idx="1"/>
            </p:cNvCxnSpPr>
            <p:nvPr/>
          </p:nvCxnSpPr>
          <p:spPr bwMode="auto">
            <a:xfrm flipH="1" flipV="1">
              <a:off x="5464885" y="4023916"/>
              <a:ext cx="1863922" cy="1781448"/>
            </a:xfrm>
            <a:prstGeom prst="line">
              <a:avLst/>
            </a:prstGeom>
            <a:noFill/>
            <a:ln w="9525" cap="flat" cmpd="sng" algn="ctr">
              <a:solidFill>
                <a:srgbClr val="0000FF"/>
              </a:solidFill>
              <a:prstDash val="dash"/>
              <a:round/>
              <a:headEnd type="none" w="med" len="med"/>
              <a:tailEnd type="none" w="med" len="med"/>
            </a:ln>
            <a:effectLst/>
          </p:spPr>
        </p:cxnSp>
        <p:sp>
          <p:nvSpPr>
            <p:cNvPr id="44" name="Oval 43">
              <a:extLst>
                <a:ext uri="{FF2B5EF4-FFF2-40B4-BE49-F238E27FC236}">
                  <a16:creationId xmlns:a16="http://schemas.microsoft.com/office/drawing/2014/main" id="{56CCD281-97B2-4809-86F1-969FACBE8133}"/>
                </a:ext>
              </a:extLst>
            </p:cNvPr>
            <p:cNvSpPr>
              <a:spLocks noChangeAspect="1"/>
            </p:cNvSpPr>
            <p:nvPr/>
          </p:nvSpPr>
          <p:spPr>
            <a:xfrm>
              <a:off x="5242412" y="3112547"/>
              <a:ext cx="180000" cy="181268"/>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p>
              <a:endParaRPr lang="en-GB" dirty="0"/>
            </a:p>
          </p:txBody>
        </p:sp>
        <p:sp>
          <p:nvSpPr>
            <p:cNvPr id="47" name="Oval 46">
              <a:extLst>
                <a:ext uri="{FF2B5EF4-FFF2-40B4-BE49-F238E27FC236}">
                  <a16:creationId xmlns:a16="http://schemas.microsoft.com/office/drawing/2014/main" id="{1A07350C-A5D7-485A-BA68-369EA426E26C}"/>
                </a:ext>
              </a:extLst>
            </p:cNvPr>
            <p:cNvSpPr>
              <a:spLocks noChangeAspect="1"/>
            </p:cNvSpPr>
            <p:nvPr/>
          </p:nvSpPr>
          <p:spPr>
            <a:xfrm>
              <a:off x="5269412" y="2526645"/>
              <a:ext cx="126000" cy="126888"/>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p>
              <a:endParaRPr lang="en-GB" dirty="0"/>
            </a:p>
          </p:txBody>
        </p:sp>
        <p:sp>
          <p:nvSpPr>
            <p:cNvPr id="48" name="Oval 47">
              <a:extLst>
                <a:ext uri="{FF2B5EF4-FFF2-40B4-BE49-F238E27FC236}">
                  <a16:creationId xmlns:a16="http://schemas.microsoft.com/office/drawing/2014/main" id="{D3C5F249-7378-488E-9C55-4A507F0DB5FB}"/>
                </a:ext>
              </a:extLst>
            </p:cNvPr>
            <p:cNvSpPr>
              <a:spLocks noChangeAspect="1"/>
            </p:cNvSpPr>
            <p:nvPr/>
          </p:nvSpPr>
          <p:spPr>
            <a:xfrm>
              <a:off x="5269412" y="3893161"/>
              <a:ext cx="126000" cy="126888"/>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p>
              <a:endParaRPr lang="en-GB" dirty="0"/>
            </a:p>
          </p:txBody>
        </p:sp>
      </p:grpSp>
      <p:grpSp>
        <p:nvGrpSpPr>
          <p:cNvPr id="19" name="Group 18">
            <a:extLst>
              <a:ext uri="{FF2B5EF4-FFF2-40B4-BE49-F238E27FC236}">
                <a16:creationId xmlns:a16="http://schemas.microsoft.com/office/drawing/2014/main" id="{F3B220FB-AFFC-40E0-A0BD-F1A396E96515}"/>
              </a:ext>
            </a:extLst>
          </p:cNvPr>
          <p:cNvGrpSpPr/>
          <p:nvPr/>
        </p:nvGrpSpPr>
        <p:grpSpPr>
          <a:xfrm>
            <a:off x="7663889" y="1359684"/>
            <a:ext cx="625073" cy="309158"/>
            <a:chOff x="5333345" y="1331925"/>
            <a:chExt cx="677162" cy="334921"/>
          </a:xfrm>
        </p:grpSpPr>
        <p:cxnSp>
          <p:nvCxnSpPr>
            <p:cNvPr id="17" name="Straight Arrow Connector 16">
              <a:extLst>
                <a:ext uri="{FF2B5EF4-FFF2-40B4-BE49-F238E27FC236}">
                  <a16:creationId xmlns:a16="http://schemas.microsoft.com/office/drawing/2014/main" id="{AE53A42E-860D-4527-9904-604C104EA2F4}"/>
                </a:ext>
              </a:extLst>
            </p:cNvPr>
            <p:cNvCxnSpPr/>
            <p:nvPr/>
          </p:nvCxnSpPr>
          <p:spPr bwMode="auto">
            <a:xfrm>
              <a:off x="5333345" y="1404253"/>
              <a:ext cx="0" cy="262593"/>
            </a:xfrm>
            <a:prstGeom prst="straightConnector1">
              <a:avLst/>
            </a:prstGeom>
            <a:noFill/>
            <a:ln w="19050" cap="flat" cmpd="sng" algn="ctr">
              <a:solidFill>
                <a:srgbClr val="0000FF"/>
              </a:solidFill>
              <a:prstDash val="solid"/>
              <a:round/>
              <a:headEnd type="none" w="med" len="med"/>
              <a:tailEnd type="triangle" w="med" len="lg"/>
            </a:ln>
            <a:effectLst/>
          </p:spPr>
        </p:cxnSp>
        <p:sp>
          <p:nvSpPr>
            <p:cNvPr id="49" name="TextBox 48">
              <a:extLst>
                <a:ext uri="{FF2B5EF4-FFF2-40B4-BE49-F238E27FC236}">
                  <a16:creationId xmlns:a16="http://schemas.microsoft.com/office/drawing/2014/main" id="{C764CCB2-03A4-4729-BFB4-733D5604AF73}"/>
                </a:ext>
              </a:extLst>
            </p:cNvPr>
            <p:cNvSpPr txBox="1"/>
            <p:nvPr/>
          </p:nvSpPr>
          <p:spPr>
            <a:xfrm>
              <a:off x="5365886" y="1331925"/>
              <a:ext cx="644621" cy="284731"/>
            </a:xfrm>
            <a:prstGeom prst="rect">
              <a:avLst/>
            </a:prstGeom>
            <a:noFill/>
          </p:spPr>
          <p:txBody>
            <a:bodyPr wrap="none" rtlCol="0">
              <a:noAutofit/>
            </a:bodyPr>
            <a:lstStyle/>
            <a:p>
              <a:r>
                <a:rPr lang="en-GB" sz="1108" dirty="0"/>
                <a:t>Path 1</a:t>
              </a:r>
            </a:p>
          </p:txBody>
        </p:sp>
      </p:grpSp>
      <p:sp>
        <p:nvSpPr>
          <p:cNvPr id="20" name="Oval 19">
            <a:extLst>
              <a:ext uri="{FF2B5EF4-FFF2-40B4-BE49-F238E27FC236}">
                <a16:creationId xmlns:a16="http://schemas.microsoft.com/office/drawing/2014/main" id="{E9D8B10B-9990-42F5-991E-BCEB20AB7F4A}"/>
              </a:ext>
            </a:extLst>
          </p:cNvPr>
          <p:cNvSpPr>
            <a:spLocks/>
          </p:cNvSpPr>
          <p:nvPr/>
        </p:nvSpPr>
        <p:spPr bwMode="auto">
          <a:xfrm>
            <a:off x="7545537" y="2035882"/>
            <a:ext cx="218455" cy="225396"/>
          </a:xfrm>
          <a:prstGeom prst="ellipse">
            <a:avLst/>
          </a:prstGeom>
          <a:solidFill>
            <a:srgbClr val="93F5FF"/>
          </a:solidFill>
          <a:ln w="19050" cap="flat" cmpd="sng" algn="ctr">
            <a:solidFill>
              <a:srgbClr val="0000FF"/>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noAutofit/>
          </a:bodyPr>
          <a:lstStyle/>
          <a:p>
            <a:endParaRPr lang="en-GB" b="1" dirty="0"/>
          </a:p>
        </p:txBody>
      </p:sp>
      <p:grpSp>
        <p:nvGrpSpPr>
          <p:cNvPr id="50" name="Group 49">
            <a:extLst>
              <a:ext uri="{FF2B5EF4-FFF2-40B4-BE49-F238E27FC236}">
                <a16:creationId xmlns:a16="http://schemas.microsoft.com/office/drawing/2014/main" id="{4803A954-4BDE-4D58-9204-11E650BFA2F8}"/>
              </a:ext>
            </a:extLst>
          </p:cNvPr>
          <p:cNvGrpSpPr/>
          <p:nvPr/>
        </p:nvGrpSpPr>
        <p:grpSpPr>
          <a:xfrm>
            <a:off x="6240885" y="1382377"/>
            <a:ext cx="625073" cy="309158"/>
            <a:chOff x="5333345" y="1331925"/>
            <a:chExt cx="677162" cy="334921"/>
          </a:xfrm>
        </p:grpSpPr>
        <p:cxnSp>
          <p:nvCxnSpPr>
            <p:cNvPr id="51" name="Straight Arrow Connector 50">
              <a:extLst>
                <a:ext uri="{FF2B5EF4-FFF2-40B4-BE49-F238E27FC236}">
                  <a16:creationId xmlns:a16="http://schemas.microsoft.com/office/drawing/2014/main" id="{4E4B27EA-3AAA-4C0D-BC23-A17440FCC39B}"/>
                </a:ext>
              </a:extLst>
            </p:cNvPr>
            <p:cNvCxnSpPr/>
            <p:nvPr/>
          </p:nvCxnSpPr>
          <p:spPr bwMode="auto">
            <a:xfrm>
              <a:off x="5333345" y="1404253"/>
              <a:ext cx="0" cy="262593"/>
            </a:xfrm>
            <a:prstGeom prst="straightConnector1">
              <a:avLst/>
            </a:prstGeom>
            <a:noFill/>
            <a:ln w="19050" cap="flat" cmpd="sng" algn="ctr">
              <a:solidFill>
                <a:srgbClr val="0000FF"/>
              </a:solidFill>
              <a:prstDash val="solid"/>
              <a:round/>
              <a:headEnd type="none" w="med" len="med"/>
              <a:tailEnd type="triangle" w="med" len="lg"/>
            </a:ln>
            <a:effectLst/>
          </p:spPr>
        </p:cxnSp>
        <p:sp>
          <p:nvSpPr>
            <p:cNvPr id="52" name="TextBox 51">
              <a:extLst>
                <a:ext uri="{FF2B5EF4-FFF2-40B4-BE49-F238E27FC236}">
                  <a16:creationId xmlns:a16="http://schemas.microsoft.com/office/drawing/2014/main" id="{7A9ED396-4486-4D09-B51D-4AEEB089386F}"/>
                </a:ext>
              </a:extLst>
            </p:cNvPr>
            <p:cNvSpPr txBox="1"/>
            <p:nvPr/>
          </p:nvSpPr>
          <p:spPr>
            <a:xfrm>
              <a:off x="5365886" y="1331925"/>
              <a:ext cx="644621" cy="284731"/>
            </a:xfrm>
            <a:prstGeom prst="rect">
              <a:avLst/>
            </a:prstGeom>
            <a:noFill/>
          </p:spPr>
          <p:txBody>
            <a:bodyPr wrap="none" rtlCol="0">
              <a:noAutofit/>
            </a:bodyPr>
            <a:lstStyle/>
            <a:p>
              <a:r>
                <a:rPr lang="en-GB" sz="1108" dirty="0"/>
                <a:t>Path 2</a:t>
              </a:r>
            </a:p>
          </p:txBody>
        </p:sp>
      </p:grpSp>
      <p:grpSp>
        <p:nvGrpSpPr>
          <p:cNvPr id="12" name="Group 11">
            <a:extLst>
              <a:ext uri="{FF2B5EF4-FFF2-40B4-BE49-F238E27FC236}">
                <a16:creationId xmlns:a16="http://schemas.microsoft.com/office/drawing/2014/main" id="{17CE3575-49D0-4A06-9393-CA867BE61FDF}"/>
              </a:ext>
            </a:extLst>
          </p:cNvPr>
          <p:cNvGrpSpPr/>
          <p:nvPr/>
        </p:nvGrpSpPr>
        <p:grpSpPr>
          <a:xfrm>
            <a:off x="3586520" y="994417"/>
            <a:ext cx="2728117" cy="5020354"/>
            <a:chOff x="2473766" y="1262055"/>
            <a:chExt cx="2728117" cy="5020354"/>
          </a:xfrm>
        </p:grpSpPr>
        <p:pic>
          <p:nvPicPr>
            <p:cNvPr id="29" name="Picture 28" descr="A picture containing animal&#10;&#10;Description generated with high confidence">
              <a:extLst>
                <a:ext uri="{FF2B5EF4-FFF2-40B4-BE49-F238E27FC236}">
                  <a16:creationId xmlns:a16="http://schemas.microsoft.com/office/drawing/2014/main" id="{535FC2A7-69FE-482E-9E7C-B9BC0728935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73766" y="1262055"/>
              <a:ext cx="824383" cy="792000"/>
            </a:xfrm>
            <a:prstGeom prst="rect">
              <a:avLst/>
            </a:prstGeom>
          </p:spPr>
        </p:pic>
        <p:cxnSp>
          <p:nvCxnSpPr>
            <p:cNvPr id="53" name="Straight Connector 52">
              <a:extLst>
                <a:ext uri="{FF2B5EF4-FFF2-40B4-BE49-F238E27FC236}">
                  <a16:creationId xmlns:a16="http://schemas.microsoft.com/office/drawing/2014/main" id="{3E140B29-4623-4B7E-8780-196873413586}"/>
                </a:ext>
              </a:extLst>
            </p:cNvPr>
            <p:cNvCxnSpPr>
              <a:cxnSpLocks/>
              <a:stCxn id="29" idx="3"/>
              <a:endCxn id="58" idx="1"/>
            </p:cNvCxnSpPr>
            <p:nvPr/>
          </p:nvCxnSpPr>
          <p:spPr bwMode="auto">
            <a:xfrm>
              <a:off x="3298149" y="1658055"/>
              <a:ext cx="1804460" cy="696011"/>
            </a:xfrm>
            <a:prstGeom prst="line">
              <a:avLst/>
            </a:prstGeom>
            <a:noFill/>
            <a:ln w="9525" cap="flat" cmpd="sng" algn="ctr">
              <a:solidFill>
                <a:srgbClr val="0000FF"/>
              </a:solidFill>
              <a:prstDash val="dash"/>
              <a:round/>
              <a:headEnd type="none" w="med" len="med"/>
              <a:tailEnd type="none" w="med" len="med"/>
            </a:ln>
            <a:effectLst/>
          </p:spPr>
        </p:cxnSp>
        <p:cxnSp>
          <p:nvCxnSpPr>
            <p:cNvPr id="54" name="Straight Connector 53">
              <a:extLst>
                <a:ext uri="{FF2B5EF4-FFF2-40B4-BE49-F238E27FC236}">
                  <a16:creationId xmlns:a16="http://schemas.microsoft.com/office/drawing/2014/main" id="{2B2708EF-4F78-401E-A2D0-545CC3751E68}"/>
                </a:ext>
              </a:extLst>
            </p:cNvPr>
            <p:cNvCxnSpPr>
              <a:cxnSpLocks/>
            </p:cNvCxnSpPr>
            <p:nvPr/>
          </p:nvCxnSpPr>
          <p:spPr bwMode="auto">
            <a:xfrm>
              <a:off x="3307360" y="2711857"/>
              <a:ext cx="1657128" cy="116261"/>
            </a:xfrm>
            <a:prstGeom prst="line">
              <a:avLst/>
            </a:prstGeom>
            <a:noFill/>
            <a:ln w="9525" cap="flat" cmpd="sng" algn="ctr">
              <a:solidFill>
                <a:srgbClr val="0000FF"/>
              </a:solidFill>
              <a:prstDash val="dash"/>
              <a:round/>
              <a:headEnd type="none" w="med" len="med"/>
              <a:tailEnd type="none" w="med" len="med"/>
            </a:ln>
            <a:effectLst/>
          </p:spPr>
        </p:cxnSp>
        <p:cxnSp>
          <p:nvCxnSpPr>
            <p:cNvPr id="55" name="Straight Connector 54">
              <a:extLst>
                <a:ext uri="{FF2B5EF4-FFF2-40B4-BE49-F238E27FC236}">
                  <a16:creationId xmlns:a16="http://schemas.microsoft.com/office/drawing/2014/main" id="{5B0021C8-4F06-4270-B4FD-29B39600CD57}"/>
                </a:ext>
              </a:extLst>
            </p:cNvPr>
            <p:cNvCxnSpPr>
              <a:cxnSpLocks/>
            </p:cNvCxnSpPr>
            <p:nvPr/>
          </p:nvCxnSpPr>
          <p:spPr bwMode="auto">
            <a:xfrm flipV="1">
              <a:off x="3298149" y="3080606"/>
              <a:ext cx="1732828" cy="685053"/>
            </a:xfrm>
            <a:prstGeom prst="line">
              <a:avLst/>
            </a:prstGeom>
            <a:noFill/>
            <a:ln w="9525" cap="flat" cmpd="sng" algn="ctr">
              <a:solidFill>
                <a:srgbClr val="0000FF"/>
              </a:solidFill>
              <a:prstDash val="dash"/>
              <a:round/>
              <a:headEnd type="none" w="med" len="med"/>
              <a:tailEnd type="none" w="med" len="med"/>
            </a:ln>
            <a:effectLst/>
          </p:spPr>
        </p:cxnSp>
        <p:cxnSp>
          <p:nvCxnSpPr>
            <p:cNvPr id="56" name="Straight Connector 55">
              <a:extLst>
                <a:ext uri="{FF2B5EF4-FFF2-40B4-BE49-F238E27FC236}">
                  <a16:creationId xmlns:a16="http://schemas.microsoft.com/office/drawing/2014/main" id="{5F0C9BF8-4E6F-47A3-90E5-223E0445608A}"/>
                </a:ext>
              </a:extLst>
            </p:cNvPr>
            <p:cNvCxnSpPr>
              <a:cxnSpLocks/>
            </p:cNvCxnSpPr>
            <p:nvPr/>
          </p:nvCxnSpPr>
          <p:spPr bwMode="auto">
            <a:xfrm flipV="1">
              <a:off x="3298148" y="3369593"/>
              <a:ext cx="1740662" cy="1449868"/>
            </a:xfrm>
            <a:prstGeom prst="line">
              <a:avLst/>
            </a:prstGeom>
            <a:noFill/>
            <a:ln w="9525" cap="flat" cmpd="sng" algn="ctr">
              <a:solidFill>
                <a:srgbClr val="0000FF"/>
              </a:solidFill>
              <a:prstDash val="dash"/>
              <a:round/>
              <a:headEnd type="none" w="med" len="med"/>
              <a:tailEnd type="none" w="med" len="med"/>
            </a:ln>
            <a:effectLst/>
          </p:spPr>
        </p:cxnSp>
        <p:cxnSp>
          <p:nvCxnSpPr>
            <p:cNvPr id="57" name="Straight Connector 56">
              <a:extLst>
                <a:ext uri="{FF2B5EF4-FFF2-40B4-BE49-F238E27FC236}">
                  <a16:creationId xmlns:a16="http://schemas.microsoft.com/office/drawing/2014/main" id="{B28A93DF-974C-4A1D-B1AC-6DAFEFEA6ADE}"/>
                </a:ext>
              </a:extLst>
            </p:cNvPr>
            <p:cNvCxnSpPr>
              <a:cxnSpLocks/>
            </p:cNvCxnSpPr>
            <p:nvPr/>
          </p:nvCxnSpPr>
          <p:spPr bwMode="auto">
            <a:xfrm flipV="1">
              <a:off x="3298149" y="4152181"/>
              <a:ext cx="1802562" cy="1721081"/>
            </a:xfrm>
            <a:prstGeom prst="line">
              <a:avLst/>
            </a:prstGeom>
            <a:noFill/>
            <a:ln w="9525" cap="flat" cmpd="sng" algn="ctr">
              <a:solidFill>
                <a:srgbClr val="0000FF"/>
              </a:solidFill>
              <a:prstDash val="dash"/>
              <a:round/>
              <a:headEnd type="none" w="med" len="med"/>
              <a:tailEnd type="none" w="med" len="med"/>
            </a:ln>
            <a:effectLst/>
          </p:spPr>
        </p:cxnSp>
        <p:sp>
          <p:nvSpPr>
            <p:cNvPr id="58" name="Oval 57">
              <a:extLst>
                <a:ext uri="{FF2B5EF4-FFF2-40B4-BE49-F238E27FC236}">
                  <a16:creationId xmlns:a16="http://schemas.microsoft.com/office/drawing/2014/main" id="{E46A6D52-AA67-4F06-A4CD-BE6A0325E18F}"/>
                </a:ext>
              </a:extLst>
            </p:cNvPr>
            <p:cNvSpPr>
              <a:spLocks noChangeAspect="1"/>
            </p:cNvSpPr>
            <p:nvPr/>
          </p:nvSpPr>
          <p:spPr>
            <a:xfrm>
              <a:off x="5085576" y="2336913"/>
              <a:ext cx="116307" cy="117127"/>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p>
              <a:endParaRPr lang="en-GB" dirty="0"/>
            </a:p>
          </p:txBody>
        </p:sp>
        <p:sp>
          <p:nvSpPr>
            <p:cNvPr id="59" name="Oval 58">
              <a:extLst>
                <a:ext uri="{FF2B5EF4-FFF2-40B4-BE49-F238E27FC236}">
                  <a16:creationId xmlns:a16="http://schemas.microsoft.com/office/drawing/2014/main" id="{F7DD70B0-9655-4375-A98A-701EED681094}"/>
                </a:ext>
              </a:extLst>
            </p:cNvPr>
            <p:cNvSpPr>
              <a:spLocks noChangeAspect="1"/>
            </p:cNvSpPr>
            <p:nvPr/>
          </p:nvSpPr>
          <p:spPr>
            <a:xfrm>
              <a:off x="5076432" y="2759144"/>
              <a:ext cx="116307" cy="117127"/>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p>
              <a:endParaRPr lang="en-GB" dirty="0"/>
            </a:p>
          </p:txBody>
        </p:sp>
        <p:sp>
          <p:nvSpPr>
            <p:cNvPr id="60" name="Oval 59">
              <a:extLst>
                <a:ext uri="{FF2B5EF4-FFF2-40B4-BE49-F238E27FC236}">
                  <a16:creationId xmlns:a16="http://schemas.microsoft.com/office/drawing/2014/main" id="{9192758A-296F-4758-818B-0DB107592F4E}"/>
                </a:ext>
              </a:extLst>
            </p:cNvPr>
            <p:cNvSpPr>
              <a:spLocks noChangeAspect="1"/>
            </p:cNvSpPr>
            <p:nvPr/>
          </p:nvSpPr>
          <p:spPr>
            <a:xfrm>
              <a:off x="5076432" y="2977637"/>
              <a:ext cx="116307" cy="117127"/>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p>
              <a:endParaRPr lang="en-GB" dirty="0"/>
            </a:p>
          </p:txBody>
        </p:sp>
        <p:sp>
          <p:nvSpPr>
            <p:cNvPr id="61" name="Oval 60">
              <a:extLst>
                <a:ext uri="{FF2B5EF4-FFF2-40B4-BE49-F238E27FC236}">
                  <a16:creationId xmlns:a16="http://schemas.microsoft.com/office/drawing/2014/main" id="{88526CF9-1C9F-4B23-BACA-01CAABA9F76B}"/>
                </a:ext>
              </a:extLst>
            </p:cNvPr>
            <p:cNvSpPr>
              <a:spLocks noChangeAspect="1"/>
            </p:cNvSpPr>
            <p:nvPr/>
          </p:nvSpPr>
          <p:spPr>
            <a:xfrm>
              <a:off x="5076427" y="3187567"/>
              <a:ext cx="116307" cy="117127"/>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p>
              <a:endParaRPr lang="en-GB" dirty="0"/>
            </a:p>
          </p:txBody>
        </p:sp>
        <p:sp>
          <p:nvSpPr>
            <p:cNvPr id="62" name="Oval 61">
              <a:extLst>
                <a:ext uri="{FF2B5EF4-FFF2-40B4-BE49-F238E27FC236}">
                  <a16:creationId xmlns:a16="http://schemas.microsoft.com/office/drawing/2014/main" id="{8C263162-D55F-4AF5-95C5-DAC6CC17EF96}"/>
                </a:ext>
              </a:extLst>
            </p:cNvPr>
            <p:cNvSpPr>
              <a:spLocks noChangeAspect="1"/>
            </p:cNvSpPr>
            <p:nvPr/>
          </p:nvSpPr>
          <p:spPr>
            <a:xfrm>
              <a:off x="5076437" y="4008304"/>
              <a:ext cx="116307" cy="117127"/>
            </a:xfrm>
            <a:prstGeom prst="ellipse">
              <a:avLst/>
            </a:prstGeom>
            <a:solidFill>
              <a:srgbClr val="FFC000"/>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p>
              <a:endParaRPr lang="en-GB" dirty="0"/>
            </a:p>
          </p:txBody>
        </p:sp>
        <p:pic>
          <p:nvPicPr>
            <p:cNvPr id="2" name="Picture 1">
              <a:extLst>
                <a:ext uri="{FF2B5EF4-FFF2-40B4-BE49-F238E27FC236}">
                  <a16:creationId xmlns:a16="http://schemas.microsoft.com/office/drawing/2014/main" id="{B9B27304-2FE1-433A-A2D8-C0964B14B317}"/>
                </a:ext>
              </a:extLst>
            </p:cNvPr>
            <p:cNvPicPr>
              <a:picLocks noChangeAspect="1"/>
            </p:cNvPicPr>
            <p:nvPr/>
          </p:nvPicPr>
          <p:blipFill>
            <a:blip r:embed="rId10"/>
            <a:stretch>
              <a:fillRect/>
            </a:stretch>
          </p:blipFill>
          <p:spPr>
            <a:xfrm>
              <a:off x="2474566" y="2298703"/>
              <a:ext cx="821357" cy="795528"/>
            </a:xfrm>
            <a:prstGeom prst="rect">
              <a:avLst/>
            </a:prstGeom>
          </p:spPr>
        </p:pic>
        <p:pic>
          <p:nvPicPr>
            <p:cNvPr id="4" name="Picture 3">
              <a:extLst>
                <a:ext uri="{FF2B5EF4-FFF2-40B4-BE49-F238E27FC236}">
                  <a16:creationId xmlns:a16="http://schemas.microsoft.com/office/drawing/2014/main" id="{4963B44F-789A-424D-92BA-D186A6C67A76}"/>
                </a:ext>
              </a:extLst>
            </p:cNvPr>
            <p:cNvPicPr>
              <a:picLocks noChangeAspect="1"/>
            </p:cNvPicPr>
            <p:nvPr/>
          </p:nvPicPr>
          <p:blipFill>
            <a:blip r:embed="rId11"/>
            <a:stretch>
              <a:fillRect/>
            </a:stretch>
          </p:blipFill>
          <p:spPr>
            <a:xfrm>
              <a:off x="2476598" y="3412434"/>
              <a:ext cx="832164" cy="795528"/>
            </a:xfrm>
            <a:prstGeom prst="rect">
              <a:avLst/>
            </a:prstGeom>
          </p:spPr>
        </p:pic>
        <p:pic>
          <p:nvPicPr>
            <p:cNvPr id="5" name="Picture 4">
              <a:extLst>
                <a:ext uri="{FF2B5EF4-FFF2-40B4-BE49-F238E27FC236}">
                  <a16:creationId xmlns:a16="http://schemas.microsoft.com/office/drawing/2014/main" id="{3A1735C0-6ABD-4DC0-BDF6-1E188101E577}"/>
                </a:ext>
              </a:extLst>
            </p:cNvPr>
            <p:cNvPicPr>
              <a:picLocks noChangeAspect="1"/>
            </p:cNvPicPr>
            <p:nvPr/>
          </p:nvPicPr>
          <p:blipFill>
            <a:blip r:embed="rId12"/>
            <a:stretch>
              <a:fillRect/>
            </a:stretch>
          </p:blipFill>
          <p:spPr>
            <a:xfrm>
              <a:off x="2487480" y="4457739"/>
              <a:ext cx="831918" cy="831918"/>
            </a:xfrm>
            <a:prstGeom prst="rect">
              <a:avLst/>
            </a:prstGeom>
          </p:spPr>
        </p:pic>
        <p:pic>
          <p:nvPicPr>
            <p:cNvPr id="7" name="Picture 6">
              <a:extLst>
                <a:ext uri="{FF2B5EF4-FFF2-40B4-BE49-F238E27FC236}">
                  <a16:creationId xmlns:a16="http://schemas.microsoft.com/office/drawing/2014/main" id="{AB757355-7BE3-4106-B0AF-0AE4D06801FD}"/>
                </a:ext>
              </a:extLst>
            </p:cNvPr>
            <p:cNvPicPr>
              <a:picLocks noChangeAspect="1"/>
            </p:cNvPicPr>
            <p:nvPr/>
          </p:nvPicPr>
          <p:blipFill>
            <a:blip r:embed="rId13"/>
            <a:stretch>
              <a:fillRect/>
            </a:stretch>
          </p:blipFill>
          <p:spPr>
            <a:xfrm>
              <a:off x="2493468" y="5486881"/>
              <a:ext cx="825930" cy="795528"/>
            </a:xfrm>
            <a:prstGeom prst="rect">
              <a:avLst/>
            </a:prstGeom>
          </p:spPr>
        </p:pic>
      </p:grpSp>
      <p:sp>
        <p:nvSpPr>
          <p:cNvPr id="65" name="Oval 64">
            <a:extLst>
              <a:ext uri="{FF2B5EF4-FFF2-40B4-BE49-F238E27FC236}">
                <a16:creationId xmlns:a16="http://schemas.microsoft.com/office/drawing/2014/main" id="{23E69E2B-E659-4536-9670-5D2470490754}"/>
              </a:ext>
            </a:extLst>
          </p:cNvPr>
          <p:cNvSpPr/>
          <p:nvPr/>
        </p:nvSpPr>
        <p:spPr bwMode="auto">
          <a:xfrm>
            <a:off x="6146637" y="2023613"/>
            <a:ext cx="219690" cy="232179"/>
          </a:xfrm>
          <a:prstGeom prst="ellipse">
            <a:avLst/>
          </a:prstGeom>
          <a:solidFill>
            <a:srgbClr val="93F5FF"/>
          </a:solidFill>
          <a:ln w="19050" cap="flat" cmpd="sng" algn="ctr">
            <a:solidFill>
              <a:srgbClr val="0000FF"/>
            </a:solid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noAutofit/>
          </a:bodyPr>
          <a:lstStyle/>
          <a:p>
            <a:endParaRPr lang="en-GB" b="1" dirty="0"/>
          </a:p>
        </p:txBody>
      </p:sp>
      <p:sp>
        <p:nvSpPr>
          <p:cNvPr id="6" name="Slide Number Placeholder 5">
            <a:extLst>
              <a:ext uri="{FF2B5EF4-FFF2-40B4-BE49-F238E27FC236}">
                <a16:creationId xmlns:a16="http://schemas.microsoft.com/office/drawing/2014/main" id="{353C015D-E5F6-45CC-BF0B-118BEB41884A}"/>
              </a:ext>
            </a:extLst>
          </p:cNvPr>
          <p:cNvSpPr>
            <a:spLocks noGrp="1"/>
          </p:cNvSpPr>
          <p:nvPr>
            <p:ph type="sldNum" sz="quarter" idx="11"/>
          </p:nvPr>
        </p:nvSpPr>
        <p:spPr/>
        <p:txBody>
          <a:bodyPr/>
          <a:lstStyle/>
          <a:p>
            <a:fld id="{F0D23093-2AB0-F74C-B865-1A12A15B650E}" type="slidenum">
              <a:rPr lang="en-US" smtClean="0">
                <a:latin typeface="+mn-lt"/>
              </a:rPr>
              <a:pPr/>
              <a:t>21</a:t>
            </a:fld>
            <a:endParaRPr lang="en-US" dirty="0">
              <a:latin typeface="+mn-lt"/>
            </a:endParaRPr>
          </a:p>
        </p:txBody>
      </p:sp>
    </p:spTree>
    <p:extLst>
      <p:ext uri="{BB962C8B-B14F-4D97-AF65-F5344CB8AC3E}">
        <p14:creationId xmlns:p14="http://schemas.microsoft.com/office/powerpoint/2010/main" val="3458466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par>
                          <p:cTn id="13" fill="hold">
                            <p:stCondLst>
                              <p:cond delay="500"/>
                            </p:stCondLst>
                            <p:childTnLst>
                              <p:par>
                                <p:cTn id="14" presetID="10" presetClass="entr" presetSubtype="0" fill="hold" grpId="1"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grpId="0" nodeType="clickEffect">
                                  <p:stCondLst>
                                    <p:cond delay="0"/>
                                  </p:stCondLst>
                                  <p:childTnLst>
                                    <p:animMotion origin="layout" path="M 3.33333E-6 -4.81481E-6 L -0.00032 0.25463 " pathEditMode="relative" rAng="0" ptsTypes="AA">
                                      <p:cBhvr>
                                        <p:cTn id="20" dur="2000" fill="hold"/>
                                        <p:tgtEl>
                                          <p:spTgt spid="20"/>
                                        </p:tgtEl>
                                        <p:attrNameLst>
                                          <p:attrName>ppt_x</p:attrName>
                                          <p:attrName>ppt_y</p:attrName>
                                        </p:attrNameLst>
                                      </p:cBhvr>
                                      <p:rCtr x="-16" y="12731"/>
                                    </p:animMotion>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2" nodeType="clickEffect">
                                  <p:stCondLst>
                                    <p:cond delay="0"/>
                                  </p:stCondLst>
                                  <p:childTnLst>
                                    <p:animEffect transition="out" filter="fade">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par>
                          <p:cTn id="26" fill="hold">
                            <p:stCondLst>
                              <p:cond delay="500"/>
                            </p:stCondLst>
                            <p:childTnLst>
                              <p:par>
                                <p:cTn id="27" presetID="22" presetClass="entr" presetSubtype="1"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up)">
                                      <p:cBhvr>
                                        <p:cTn id="29" dur="1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fade">
                                      <p:cBhvr>
                                        <p:cTn id="34" dur="500"/>
                                        <p:tgtEl>
                                          <p:spTgt spid="50"/>
                                        </p:tgtEl>
                                      </p:cBhvr>
                                    </p:animEffect>
                                  </p:childTnLst>
                                </p:cTn>
                              </p:par>
                            </p:childTnLst>
                          </p:cTn>
                        </p:par>
                        <p:par>
                          <p:cTn id="35" fill="hold">
                            <p:stCondLst>
                              <p:cond delay="500"/>
                            </p:stCondLst>
                            <p:childTnLst>
                              <p:par>
                                <p:cTn id="36" presetID="10" presetClass="entr" presetSubtype="0" fill="hold" grpId="1" nodeType="after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500"/>
                                        <p:tgtEl>
                                          <p:spTgt spid="65"/>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grpId="0" nodeType="clickEffect">
                                  <p:stCondLst>
                                    <p:cond delay="0"/>
                                  </p:stCondLst>
                                  <p:childTnLst>
                                    <p:animMotion origin="layout" path="M -0.00096 -0.00047 L -0.00128 0.24328 " pathEditMode="relative" rAng="0" ptsTypes="AA">
                                      <p:cBhvr>
                                        <p:cTn id="42" dur="2000" fill="hold"/>
                                        <p:tgtEl>
                                          <p:spTgt spid="65"/>
                                        </p:tgtEl>
                                        <p:attrNameLst>
                                          <p:attrName>ppt_x</p:attrName>
                                          <p:attrName>ppt_y</p:attrName>
                                        </p:attrNameLst>
                                      </p:cBhvr>
                                      <p:rCtr x="-16" y="12176"/>
                                    </p:animMotion>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2" nodeType="clickEffect">
                                  <p:stCondLst>
                                    <p:cond delay="0"/>
                                  </p:stCondLst>
                                  <p:childTnLst>
                                    <p:animEffect transition="out" filter="fade">
                                      <p:cBhvr>
                                        <p:cTn id="46" dur="500"/>
                                        <p:tgtEl>
                                          <p:spTgt spid="65"/>
                                        </p:tgtEl>
                                      </p:cBhvr>
                                    </p:animEffect>
                                    <p:set>
                                      <p:cBhvr>
                                        <p:cTn id="47" dur="1" fill="hold">
                                          <p:stCondLst>
                                            <p:cond delay="499"/>
                                          </p:stCondLst>
                                        </p:cTn>
                                        <p:tgtEl>
                                          <p:spTgt spid="65"/>
                                        </p:tgtEl>
                                        <p:attrNameLst>
                                          <p:attrName>style.visibility</p:attrName>
                                        </p:attrNameLst>
                                      </p:cBhvr>
                                      <p:to>
                                        <p:strVal val="hidden"/>
                                      </p:to>
                                    </p:set>
                                  </p:childTnLst>
                                </p:cTn>
                              </p:par>
                            </p:childTnLst>
                          </p:cTn>
                        </p:par>
                        <p:par>
                          <p:cTn id="48" fill="hold">
                            <p:stCondLst>
                              <p:cond delay="500"/>
                            </p:stCondLst>
                            <p:childTnLst>
                              <p:par>
                                <p:cTn id="49" presetID="22" presetClass="entr" presetSubtype="1"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up)">
                                      <p:cBhvr>
                                        <p:cTn id="51"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0" grpId="2" animBg="1"/>
      <p:bldP spid="65" grpId="0" animBg="1"/>
      <p:bldP spid="65" grpId="1" animBg="1"/>
      <p:bldP spid="65" grpId="2"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BA6F312E-76D0-47BE-AB2A-7BE539E75CC3}"/>
              </a:ext>
            </a:extLst>
          </p:cNvPr>
          <p:cNvGrpSpPr/>
          <p:nvPr/>
        </p:nvGrpSpPr>
        <p:grpSpPr>
          <a:xfrm>
            <a:off x="1396830" y="1543843"/>
            <a:ext cx="1985414" cy="1595887"/>
            <a:chOff x="324772" y="1216182"/>
            <a:chExt cx="1985414" cy="1595887"/>
          </a:xfrm>
        </p:grpSpPr>
        <p:pic>
          <p:nvPicPr>
            <p:cNvPr id="21" name="Picture 20">
              <a:extLst>
                <a:ext uri="{FF2B5EF4-FFF2-40B4-BE49-F238E27FC236}">
                  <a16:creationId xmlns:a16="http://schemas.microsoft.com/office/drawing/2014/main" id="{18AD069B-D2DB-4E4A-8B4F-698C2F0A732B}"/>
                </a:ext>
              </a:extLst>
            </p:cNvPr>
            <p:cNvPicPr>
              <a:picLocks noChangeAspect="1"/>
            </p:cNvPicPr>
            <p:nvPr/>
          </p:nvPicPr>
          <p:blipFill rotWithShape="1">
            <a:blip r:embed="rId3"/>
            <a:srcRect r="77966" b="69960"/>
            <a:stretch/>
          </p:blipFill>
          <p:spPr>
            <a:xfrm>
              <a:off x="324772" y="1470098"/>
              <a:ext cx="1985414" cy="1341971"/>
            </a:xfrm>
            <a:prstGeom prst="rect">
              <a:avLst/>
            </a:prstGeom>
          </p:spPr>
        </p:pic>
        <p:sp>
          <p:nvSpPr>
            <p:cNvPr id="22" name="TextBox 21">
              <a:extLst>
                <a:ext uri="{FF2B5EF4-FFF2-40B4-BE49-F238E27FC236}">
                  <a16:creationId xmlns:a16="http://schemas.microsoft.com/office/drawing/2014/main" id="{022C06BB-9B64-4D11-854C-6D61F0C6CA7A}"/>
                </a:ext>
              </a:extLst>
            </p:cNvPr>
            <p:cNvSpPr txBox="1"/>
            <p:nvPr/>
          </p:nvSpPr>
          <p:spPr>
            <a:xfrm>
              <a:off x="563155" y="1216182"/>
              <a:ext cx="1239948" cy="253916"/>
            </a:xfrm>
            <a:prstGeom prst="rect">
              <a:avLst/>
            </a:prstGeom>
            <a:solidFill>
              <a:schemeClr val="bg1"/>
            </a:solidFill>
          </p:spPr>
          <p:txBody>
            <a:bodyPr wrap="square" rtlCol="0">
              <a:spAutoFit/>
            </a:bodyPr>
            <a:lstStyle/>
            <a:p>
              <a:r>
                <a:rPr lang="en-GB" sz="1050" b="1" dirty="0"/>
                <a:t>Phase Diagrams</a:t>
              </a:r>
            </a:p>
          </p:txBody>
        </p:sp>
      </p:grpSp>
      <p:sp>
        <p:nvSpPr>
          <p:cNvPr id="2" name="Title 1">
            <a:extLst>
              <a:ext uri="{FF2B5EF4-FFF2-40B4-BE49-F238E27FC236}">
                <a16:creationId xmlns:a16="http://schemas.microsoft.com/office/drawing/2014/main" id="{417451CE-9E0D-4036-BB5A-29C6F7603D75}"/>
              </a:ext>
            </a:extLst>
          </p:cNvPr>
          <p:cNvSpPr>
            <a:spLocks noGrp="1"/>
          </p:cNvSpPr>
          <p:nvPr>
            <p:ph type="title"/>
          </p:nvPr>
        </p:nvSpPr>
        <p:spPr/>
        <p:txBody>
          <a:bodyPr/>
          <a:lstStyle/>
          <a:p>
            <a:r>
              <a:rPr lang="en-GB" dirty="0">
                <a:latin typeface="+mn-lt"/>
              </a:rPr>
              <a:t>Phase diagram data-table</a:t>
            </a:r>
          </a:p>
        </p:txBody>
      </p:sp>
      <p:grpSp>
        <p:nvGrpSpPr>
          <p:cNvPr id="26" name="Group 25">
            <a:extLst>
              <a:ext uri="{FF2B5EF4-FFF2-40B4-BE49-F238E27FC236}">
                <a16:creationId xmlns:a16="http://schemas.microsoft.com/office/drawing/2014/main" id="{DDCDB78B-AEBC-4C7B-A810-54ED4CE6F20C}"/>
              </a:ext>
            </a:extLst>
          </p:cNvPr>
          <p:cNvGrpSpPr/>
          <p:nvPr/>
        </p:nvGrpSpPr>
        <p:grpSpPr>
          <a:xfrm>
            <a:off x="1427103" y="1125192"/>
            <a:ext cx="9564747" cy="4684603"/>
            <a:chOff x="341252" y="877541"/>
            <a:chExt cx="9564747" cy="4684603"/>
          </a:xfrm>
        </p:grpSpPr>
        <p:grpSp>
          <p:nvGrpSpPr>
            <p:cNvPr id="5" name="Group 4">
              <a:extLst>
                <a:ext uri="{FF2B5EF4-FFF2-40B4-BE49-F238E27FC236}">
                  <a16:creationId xmlns:a16="http://schemas.microsoft.com/office/drawing/2014/main" id="{5686FD48-03E8-4874-81EC-0D18B587F6BB}"/>
                </a:ext>
              </a:extLst>
            </p:cNvPr>
            <p:cNvGrpSpPr/>
            <p:nvPr/>
          </p:nvGrpSpPr>
          <p:grpSpPr>
            <a:xfrm>
              <a:off x="2027694" y="877541"/>
              <a:ext cx="3886200" cy="4029075"/>
              <a:chOff x="549363" y="1716449"/>
              <a:chExt cx="3886200" cy="4029075"/>
            </a:xfrm>
          </p:grpSpPr>
          <p:pic>
            <p:nvPicPr>
              <p:cNvPr id="3" name="Picture 2">
                <a:extLst>
                  <a:ext uri="{FF2B5EF4-FFF2-40B4-BE49-F238E27FC236}">
                    <a16:creationId xmlns:a16="http://schemas.microsoft.com/office/drawing/2014/main" id="{D15649FB-FA90-4B4A-B5E9-A8E30AEFB1F7}"/>
                  </a:ext>
                </a:extLst>
              </p:cNvPr>
              <p:cNvPicPr>
                <a:picLocks noChangeAspect="1"/>
              </p:cNvPicPr>
              <p:nvPr/>
            </p:nvPicPr>
            <p:blipFill>
              <a:blip r:embed="rId4"/>
              <a:stretch>
                <a:fillRect/>
              </a:stretch>
            </p:blipFill>
            <p:spPr>
              <a:xfrm>
                <a:off x="549363" y="1716449"/>
                <a:ext cx="3886200" cy="4029075"/>
              </a:xfrm>
              <a:prstGeom prst="rect">
                <a:avLst/>
              </a:prstGeom>
            </p:spPr>
          </p:pic>
          <p:pic>
            <p:nvPicPr>
              <p:cNvPr id="4" name="Picture 3">
                <a:extLst>
                  <a:ext uri="{FF2B5EF4-FFF2-40B4-BE49-F238E27FC236}">
                    <a16:creationId xmlns:a16="http://schemas.microsoft.com/office/drawing/2014/main" id="{51D1F1C4-4121-4C82-8E3F-A3E1BA1320E9}"/>
                  </a:ext>
                </a:extLst>
              </p:cNvPr>
              <p:cNvPicPr>
                <a:picLocks noChangeAspect="1"/>
              </p:cNvPicPr>
              <p:nvPr/>
            </p:nvPicPr>
            <p:blipFill>
              <a:blip r:embed="rId5"/>
              <a:stretch>
                <a:fillRect/>
              </a:stretch>
            </p:blipFill>
            <p:spPr>
              <a:xfrm>
                <a:off x="3417748" y="2739086"/>
                <a:ext cx="952500" cy="619125"/>
              </a:xfrm>
              <a:prstGeom prst="rect">
                <a:avLst/>
              </a:prstGeom>
            </p:spPr>
          </p:pic>
        </p:grpSp>
        <p:pic>
          <p:nvPicPr>
            <p:cNvPr id="6" name="Picture 5">
              <a:extLst>
                <a:ext uri="{FF2B5EF4-FFF2-40B4-BE49-F238E27FC236}">
                  <a16:creationId xmlns:a16="http://schemas.microsoft.com/office/drawing/2014/main" id="{CB4080C7-6562-49C1-9438-E1F7818A6BF8}"/>
                </a:ext>
              </a:extLst>
            </p:cNvPr>
            <p:cNvPicPr>
              <a:picLocks noChangeAspect="1"/>
            </p:cNvPicPr>
            <p:nvPr/>
          </p:nvPicPr>
          <p:blipFill rotWithShape="1">
            <a:blip r:embed="rId6"/>
            <a:srcRect l="825" r="-1"/>
            <a:stretch/>
          </p:blipFill>
          <p:spPr>
            <a:xfrm>
              <a:off x="5882029" y="1296191"/>
              <a:ext cx="4023970" cy="4265953"/>
            </a:xfrm>
            <a:prstGeom prst="rect">
              <a:avLst/>
            </a:prstGeom>
          </p:spPr>
        </p:pic>
        <p:cxnSp>
          <p:nvCxnSpPr>
            <p:cNvPr id="10" name="Straight Arrow Connector 9">
              <a:extLst>
                <a:ext uri="{FF2B5EF4-FFF2-40B4-BE49-F238E27FC236}">
                  <a16:creationId xmlns:a16="http://schemas.microsoft.com/office/drawing/2014/main" id="{6673996D-7344-4981-BEE9-46BDAA092993}"/>
                </a:ext>
              </a:extLst>
            </p:cNvPr>
            <p:cNvCxnSpPr>
              <a:cxnSpLocks/>
            </p:cNvCxnSpPr>
            <p:nvPr/>
          </p:nvCxnSpPr>
          <p:spPr bwMode="auto">
            <a:xfrm>
              <a:off x="5760720" y="2091690"/>
              <a:ext cx="480060" cy="0"/>
            </a:xfrm>
            <a:prstGeom prst="straightConnector1">
              <a:avLst/>
            </a:prstGeom>
            <a:ln>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E82EAA5B-B0F8-48AF-8200-EB6AEACFD9F6}"/>
                </a:ext>
              </a:extLst>
            </p:cNvPr>
            <p:cNvSpPr/>
            <p:nvPr/>
          </p:nvSpPr>
          <p:spPr bwMode="auto">
            <a:xfrm>
              <a:off x="341252" y="2450869"/>
              <a:ext cx="1656170" cy="277965"/>
            </a:xfrm>
            <a:prstGeom prst="rect">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endParaRPr lang="en-GB" b="1" dirty="0"/>
            </a:p>
          </p:txBody>
        </p:sp>
      </p:grpSp>
      <p:sp>
        <p:nvSpPr>
          <p:cNvPr id="7" name="Slide Number Placeholder 6">
            <a:extLst>
              <a:ext uri="{FF2B5EF4-FFF2-40B4-BE49-F238E27FC236}">
                <a16:creationId xmlns:a16="http://schemas.microsoft.com/office/drawing/2014/main" id="{DE03B534-C092-4B7D-AD1E-C922672C6C60}"/>
              </a:ext>
            </a:extLst>
          </p:cNvPr>
          <p:cNvSpPr>
            <a:spLocks noGrp="1"/>
          </p:cNvSpPr>
          <p:nvPr>
            <p:ph type="sldNum" sz="quarter" idx="11"/>
          </p:nvPr>
        </p:nvSpPr>
        <p:spPr/>
        <p:txBody>
          <a:bodyPr/>
          <a:lstStyle/>
          <a:p>
            <a:fld id="{F0D23093-2AB0-F74C-B865-1A12A15B650E}" type="slidenum">
              <a:rPr lang="en-US" smtClean="0"/>
              <a:pPr/>
              <a:t>22</a:t>
            </a:fld>
            <a:endParaRPr lang="en-US" dirty="0"/>
          </a:p>
        </p:txBody>
      </p:sp>
    </p:spTree>
    <p:extLst>
      <p:ext uri="{BB962C8B-B14F-4D97-AF65-F5344CB8AC3E}">
        <p14:creationId xmlns:p14="http://schemas.microsoft.com/office/powerpoint/2010/main" val="851550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406DDA3-B4F6-419E-B9CE-A066BFAE02E6}"/>
              </a:ext>
            </a:extLst>
          </p:cNvPr>
          <p:cNvPicPr>
            <a:picLocks noChangeAspect="1"/>
          </p:cNvPicPr>
          <p:nvPr/>
        </p:nvPicPr>
        <p:blipFill rotWithShape="1">
          <a:blip r:embed="rId3"/>
          <a:srcRect l="3438" t="6952" r="5067" b="8148"/>
          <a:stretch/>
        </p:blipFill>
        <p:spPr>
          <a:xfrm>
            <a:off x="6705600" y="356391"/>
            <a:ext cx="4537778" cy="2438216"/>
          </a:xfrm>
          <a:prstGeom prst="rect">
            <a:avLst/>
          </a:prstGeom>
        </p:spPr>
      </p:pic>
      <p:sp>
        <p:nvSpPr>
          <p:cNvPr id="72" name="Oval 71">
            <a:extLst>
              <a:ext uri="{FF2B5EF4-FFF2-40B4-BE49-F238E27FC236}">
                <a16:creationId xmlns:a16="http://schemas.microsoft.com/office/drawing/2014/main" id="{FE61CFF9-2210-4C65-9CA4-AE19B9EAC1F3}"/>
              </a:ext>
            </a:extLst>
          </p:cNvPr>
          <p:cNvSpPr/>
          <p:nvPr/>
        </p:nvSpPr>
        <p:spPr bwMode="auto">
          <a:xfrm>
            <a:off x="2090993" y="2019136"/>
            <a:ext cx="3240000" cy="3240000"/>
          </a:xfrm>
          <a:prstGeom prst="ellipse">
            <a:avLst/>
          </a:prstGeom>
          <a:noFill/>
          <a:ln w="76200">
            <a:solidFill>
              <a:schemeClr val="bg1">
                <a:lumMod val="75000"/>
              </a:schemeClr>
            </a:solidFill>
            <a:miter lim="800000"/>
            <a:headEnd/>
            <a:tailEnd/>
          </a:ln>
          <a:effectLst/>
        </p:spPr>
        <p:txBody>
          <a:bodyPr rtlCol="0" anchor="ctr">
            <a:noAutofit/>
          </a:bodyPr>
          <a:lstStyle/>
          <a:p>
            <a:pPr algn="ctr">
              <a:spcBef>
                <a:spcPct val="10000"/>
              </a:spcBef>
              <a:spcAft>
                <a:spcPct val="0"/>
              </a:spcAft>
              <a:buClrTx/>
              <a:buSzTx/>
              <a:buFontTx/>
              <a:buNone/>
            </a:pPr>
            <a:endParaRPr lang="en-GB" sz="1693" b="1" dirty="0"/>
          </a:p>
        </p:txBody>
      </p:sp>
      <p:sp>
        <p:nvSpPr>
          <p:cNvPr id="6146" name="Rectangle 2"/>
          <p:cNvSpPr>
            <a:spLocks noGrp="1" noChangeArrowheads="1"/>
          </p:cNvSpPr>
          <p:nvPr>
            <p:ph type="title"/>
          </p:nvPr>
        </p:nvSpPr>
        <p:spPr/>
        <p:txBody>
          <a:bodyPr/>
          <a:lstStyle/>
          <a:p>
            <a:r>
              <a:rPr lang="en-GB" dirty="0">
                <a:latin typeface="+mn-lt"/>
              </a:rPr>
              <a:t>Process-Property Profiles data-table</a:t>
            </a:r>
          </a:p>
        </p:txBody>
      </p:sp>
      <p:grpSp>
        <p:nvGrpSpPr>
          <p:cNvPr id="62" name="Group 61">
            <a:extLst>
              <a:ext uri="{FF2B5EF4-FFF2-40B4-BE49-F238E27FC236}">
                <a16:creationId xmlns:a16="http://schemas.microsoft.com/office/drawing/2014/main" id="{06562A35-3D41-4C3C-B7DF-35CCE5EE46DF}"/>
              </a:ext>
            </a:extLst>
          </p:cNvPr>
          <p:cNvGrpSpPr/>
          <p:nvPr/>
        </p:nvGrpSpPr>
        <p:grpSpPr>
          <a:xfrm>
            <a:off x="2878935" y="2809730"/>
            <a:ext cx="1606714" cy="727526"/>
            <a:chOff x="1351223" y="2365863"/>
            <a:chExt cx="1707969" cy="773376"/>
          </a:xfrm>
        </p:grpSpPr>
        <p:pic>
          <p:nvPicPr>
            <p:cNvPr id="63" name="Picture 62">
              <a:extLst>
                <a:ext uri="{FF2B5EF4-FFF2-40B4-BE49-F238E27FC236}">
                  <a16:creationId xmlns:a16="http://schemas.microsoft.com/office/drawing/2014/main" id="{9260CA42-131C-4CCF-95D5-4E1D68B2ED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086389">
              <a:off x="1351223" y="2472591"/>
              <a:ext cx="647956" cy="666648"/>
            </a:xfrm>
            <a:prstGeom prst="rect">
              <a:avLst/>
            </a:prstGeom>
          </p:spPr>
        </p:pic>
        <p:pic>
          <p:nvPicPr>
            <p:cNvPr id="64" name="Picture 63">
              <a:extLst>
                <a:ext uri="{FF2B5EF4-FFF2-40B4-BE49-F238E27FC236}">
                  <a16:creationId xmlns:a16="http://schemas.microsoft.com/office/drawing/2014/main" id="{D5D5E3AE-DD5A-4CE4-BABC-92ADE28929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748059">
              <a:off x="2449486" y="2357195"/>
              <a:ext cx="601038" cy="618374"/>
            </a:xfrm>
            <a:prstGeom prst="rect">
              <a:avLst/>
            </a:prstGeom>
          </p:spPr>
        </p:pic>
      </p:grpSp>
      <p:grpSp>
        <p:nvGrpSpPr>
          <p:cNvPr id="13" name="Group 12">
            <a:extLst>
              <a:ext uri="{FF2B5EF4-FFF2-40B4-BE49-F238E27FC236}">
                <a16:creationId xmlns:a16="http://schemas.microsoft.com/office/drawing/2014/main" id="{0893EF95-716B-42C3-AE7D-D954CB668A18}"/>
              </a:ext>
            </a:extLst>
          </p:cNvPr>
          <p:cNvGrpSpPr/>
          <p:nvPr/>
        </p:nvGrpSpPr>
        <p:grpSpPr>
          <a:xfrm>
            <a:off x="7479080" y="711965"/>
            <a:ext cx="3087914" cy="5346518"/>
            <a:chOff x="5856654" y="1184261"/>
            <a:chExt cx="3087914" cy="5346518"/>
          </a:xfrm>
        </p:grpSpPr>
        <p:pic>
          <p:nvPicPr>
            <p:cNvPr id="12" name="Picture 11">
              <a:extLst>
                <a:ext uri="{FF2B5EF4-FFF2-40B4-BE49-F238E27FC236}">
                  <a16:creationId xmlns:a16="http://schemas.microsoft.com/office/drawing/2014/main" id="{44CEF98B-FB05-43D0-BD4C-B22412DD5E73}"/>
                </a:ext>
              </a:extLst>
            </p:cNvPr>
            <p:cNvPicPr>
              <a:picLocks noChangeAspect="1"/>
            </p:cNvPicPr>
            <p:nvPr/>
          </p:nvPicPr>
          <p:blipFill rotWithShape="1">
            <a:blip r:embed="rId5"/>
            <a:srcRect t="5781"/>
            <a:stretch/>
          </p:blipFill>
          <p:spPr>
            <a:xfrm>
              <a:off x="5856654" y="3343103"/>
              <a:ext cx="3087914" cy="3187676"/>
            </a:xfrm>
            <a:prstGeom prst="rect">
              <a:avLst/>
            </a:prstGeom>
          </p:spPr>
        </p:pic>
        <p:sp>
          <p:nvSpPr>
            <p:cNvPr id="81" name="Rectangle 80">
              <a:extLst>
                <a:ext uri="{FF2B5EF4-FFF2-40B4-BE49-F238E27FC236}">
                  <a16:creationId xmlns:a16="http://schemas.microsoft.com/office/drawing/2014/main" id="{4523180C-DE0C-46C7-B1BE-1BBDA36604BF}"/>
                </a:ext>
              </a:extLst>
            </p:cNvPr>
            <p:cNvSpPr>
              <a:spLocks noChangeAspect="1"/>
            </p:cNvSpPr>
            <p:nvPr/>
          </p:nvSpPr>
          <p:spPr>
            <a:xfrm>
              <a:off x="7337111" y="1184261"/>
              <a:ext cx="1097280" cy="109728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93" dirty="0"/>
            </a:p>
          </p:txBody>
        </p:sp>
      </p:grpSp>
      <p:pic>
        <p:nvPicPr>
          <p:cNvPr id="7" name="Picture 6">
            <a:extLst>
              <a:ext uri="{FF2B5EF4-FFF2-40B4-BE49-F238E27FC236}">
                <a16:creationId xmlns:a16="http://schemas.microsoft.com/office/drawing/2014/main" id="{1D1F0E3E-D141-41AE-9771-4E796495646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5606" y="2681874"/>
            <a:ext cx="2390775" cy="1914525"/>
          </a:xfrm>
          <a:prstGeom prst="rect">
            <a:avLst/>
          </a:prstGeom>
        </p:spPr>
      </p:pic>
      <p:grpSp>
        <p:nvGrpSpPr>
          <p:cNvPr id="34" name="Group 33">
            <a:extLst>
              <a:ext uri="{FF2B5EF4-FFF2-40B4-BE49-F238E27FC236}">
                <a16:creationId xmlns:a16="http://schemas.microsoft.com/office/drawing/2014/main" id="{DF34A069-1B48-4844-899C-029316EFE116}"/>
              </a:ext>
            </a:extLst>
          </p:cNvPr>
          <p:cNvGrpSpPr/>
          <p:nvPr/>
        </p:nvGrpSpPr>
        <p:grpSpPr>
          <a:xfrm>
            <a:off x="2980436" y="1298500"/>
            <a:ext cx="1387365" cy="1152030"/>
            <a:chOff x="2006317" y="800806"/>
            <a:chExt cx="1387365" cy="1152030"/>
          </a:xfrm>
        </p:grpSpPr>
        <p:pic>
          <p:nvPicPr>
            <p:cNvPr id="43" name="Picture 42">
              <a:extLst>
                <a:ext uri="{FF2B5EF4-FFF2-40B4-BE49-F238E27FC236}">
                  <a16:creationId xmlns:a16="http://schemas.microsoft.com/office/drawing/2014/main" id="{3EEE84E3-B4E9-4EB5-A201-DEB53DA9B88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42800" y="1038436"/>
              <a:ext cx="914400" cy="914400"/>
            </a:xfrm>
            <a:prstGeom prst="rect">
              <a:avLst/>
            </a:prstGeom>
          </p:spPr>
        </p:pic>
        <p:sp>
          <p:nvSpPr>
            <p:cNvPr id="52" name="TextBox 51">
              <a:extLst>
                <a:ext uri="{FF2B5EF4-FFF2-40B4-BE49-F238E27FC236}">
                  <a16:creationId xmlns:a16="http://schemas.microsoft.com/office/drawing/2014/main" id="{37BBB6A2-3387-4808-955D-8598986FA047}"/>
                </a:ext>
              </a:extLst>
            </p:cNvPr>
            <p:cNvSpPr txBox="1"/>
            <p:nvPr/>
          </p:nvSpPr>
          <p:spPr>
            <a:xfrm>
              <a:off x="2006317" y="800806"/>
              <a:ext cx="1387365" cy="276999"/>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Elements</a:t>
              </a:r>
            </a:p>
          </p:txBody>
        </p:sp>
      </p:grpSp>
      <p:grpSp>
        <p:nvGrpSpPr>
          <p:cNvPr id="53" name="Group 52">
            <a:extLst>
              <a:ext uri="{FF2B5EF4-FFF2-40B4-BE49-F238E27FC236}">
                <a16:creationId xmlns:a16="http://schemas.microsoft.com/office/drawing/2014/main" id="{65B40CB1-BC94-462D-9995-EC2C51F0B22D}"/>
              </a:ext>
            </a:extLst>
          </p:cNvPr>
          <p:cNvGrpSpPr/>
          <p:nvPr/>
        </p:nvGrpSpPr>
        <p:grpSpPr>
          <a:xfrm>
            <a:off x="4405171" y="1982598"/>
            <a:ext cx="1387365" cy="1152471"/>
            <a:chOff x="3431052" y="1576277"/>
            <a:chExt cx="1387365" cy="1152471"/>
          </a:xfrm>
        </p:grpSpPr>
        <p:pic>
          <p:nvPicPr>
            <p:cNvPr id="54" name="Picture 53">
              <a:extLst>
                <a:ext uri="{FF2B5EF4-FFF2-40B4-BE49-F238E27FC236}">
                  <a16:creationId xmlns:a16="http://schemas.microsoft.com/office/drawing/2014/main" id="{8E1738C1-28F0-4BA4-9ACC-10919FC2E7B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99644" y="1814348"/>
              <a:ext cx="914400" cy="914400"/>
            </a:xfrm>
            <a:prstGeom prst="rect">
              <a:avLst/>
            </a:prstGeom>
          </p:spPr>
        </p:pic>
        <p:sp>
          <p:nvSpPr>
            <p:cNvPr id="55" name="TextBox 54">
              <a:extLst>
                <a:ext uri="{FF2B5EF4-FFF2-40B4-BE49-F238E27FC236}">
                  <a16:creationId xmlns:a16="http://schemas.microsoft.com/office/drawing/2014/main" id="{5FABE854-6AA3-4752-A756-B22AE4822B36}"/>
                </a:ext>
              </a:extLst>
            </p:cNvPr>
            <p:cNvSpPr txBox="1"/>
            <p:nvPr/>
          </p:nvSpPr>
          <p:spPr>
            <a:xfrm>
              <a:off x="3431052" y="1576277"/>
              <a:ext cx="1387365" cy="276999"/>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Materials</a:t>
              </a:r>
            </a:p>
          </p:txBody>
        </p:sp>
      </p:grpSp>
      <p:grpSp>
        <p:nvGrpSpPr>
          <p:cNvPr id="56" name="Group 55">
            <a:extLst>
              <a:ext uri="{FF2B5EF4-FFF2-40B4-BE49-F238E27FC236}">
                <a16:creationId xmlns:a16="http://schemas.microsoft.com/office/drawing/2014/main" id="{37464754-E1CF-484A-BF69-FC00F3742187}"/>
              </a:ext>
            </a:extLst>
          </p:cNvPr>
          <p:cNvGrpSpPr/>
          <p:nvPr/>
        </p:nvGrpSpPr>
        <p:grpSpPr>
          <a:xfrm>
            <a:off x="1384388" y="2102860"/>
            <a:ext cx="1387365" cy="1157097"/>
            <a:chOff x="465591" y="1684139"/>
            <a:chExt cx="1387365" cy="1157097"/>
          </a:xfrm>
        </p:grpSpPr>
        <p:sp>
          <p:nvSpPr>
            <p:cNvPr id="57" name="TextBox 56">
              <a:extLst>
                <a:ext uri="{FF2B5EF4-FFF2-40B4-BE49-F238E27FC236}">
                  <a16:creationId xmlns:a16="http://schemas.microsoft.com/office/drawing/2014/main" id="{8EE57C6E-785E-40E6-A867-A56C055444F3}"/>
                </a:ext>
              </a:extLst>
            </p:cNvPr>
            <p:cNvSpPr txBox="1"/>
            <p:nvPr/>
          </p:nvSpPr>
          <p:spPr>
            <a:xfrm>
              <a:off x="465591" y="1684139"/>
              <a:ext cx="1387365" cy="276999"/>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Processes</a:t>
              </a:r>
            </a:p>
          </p:txBody>
        </p:sp>
        <p:pic>
          <p:nvPicPr>
            <p:cNvPr id="58" name="Picture 57">
              <a:extLst>
                <a:ext uri="{FF2B5EF4-FFF2-40B4-BE49-F238E27FC236}">
                  <a16:creationId xmlns:a16="http://schemas.microsoft.com/office/drawing/2014/main" id="{BFAC45A6-B76A-4989-B99C-F67C226826B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4540" y="1926836"/>
              <a:ext cx="914400" cy="914400"/>
            </a:xfrm>
            <a:prstGeom prst="rect">
              <a:avLst/>
            </a:prstGeom>
          </p:spPr>
        </p:pic>
      </p:grpSp>
      <p:grpSp>
        <p:nvGrpSpPr>
          <p:cNvPr id="59" name="Group 58">
            <a:extLst>
              <a:ext uri="{FF2B5EF4-FFF2-40B4-BE49-F238E27FC236}">
                <a16:creationId xmlns:a16="http://schemas.microsoft.com/office/drawing/2014/main" id="{63AFF99B-7091-4B52-9242-4DE69C85ECC9}"/>
              </a:ext>
            </a:extLst>
          </p:cNvPr>
          <p:cNvGrpSpPr/>
          <p:nvPr/>
        </p:nvGrpSpPr>
        <p:grpSpPr>
          <a:xfrm>
            <a:off x="1748969" y="4013041"/>
            <a:ext cx="1107478" cy="1329819"/>
            <a:chOff x="758369" y="3536790"/>
            <a:chExt cx="1107478" cy="1329819"/>
          </a:xfrm>
        </p:grpSpPr>
        <p:pic>
          <p:nvPicPr>
            <p:cNvPr id="61" name="Picture 60">
              <a:extLst>
                <a:ext uri="{FF2B5EF4-FFF2-40B4-BE49-F238E27FC236}">
                  <a16:creationId xmlns:a16="http://schemas.microsoft.com/office/drawing/2014/main" id="{DBF84469-B1C0-45AF-980E-61FFD620BEA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9683" y="3536790"/>
              <a:ext cx="914400" cy="914400"/>
            </a:xfrm>
            <a:prstGeom prst="rect">
              <a:avLst/>
            </a:prstGeom>
          </p:spPr>
        </p:pic>
        <p:sp>
          <p:nvSpPr>
            <p:cNvPr id="65" name="TextBox 64">
              <a:extLst>
                <a:ext uri="{FF2B5EF4-FFF2-40B4-BE49-F238E27FC236}">
                  <a16:creationId xmlns:a16="http://schemas.microsoft.com/office/drawing/2014/main" id="{15DB1193-A38D-4DF1-A263-2E77AD42F6CA}"/>
                </a:ext>
              </a:extLst>
            </p:cNvPr>
            <p:cNvSpPr txBox="1"/>
            <p:nvPr/>
          </p:nvSpPr>
          <p:spPr>
            <a:xfrm>
              <a:off x="758369" y="4404944"/>
              <a:ext cx="1107478" cy="461665"/>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Phase Diagrams</a:t>
              </a:r>
            </a:p>
          </p:txBody>
        </p:sp>
      </p:grpSp>
      <p:grpSp>
        <p:nvGrpSpPr>
          <p:cNvPr id="10" name="Group 9">
            <a:extLst>
              <a:ext uri="{FF2B5EF4-FFF2-40B4-BE49-F238E27FC236}">
                <a16:creationId xmlns:a16="http://schemas.microsoft.com/office/drawing/2014/main" id="{65533424-DBAA-4CC5-A042-E6215C9FA5C5}"/>
              </a:ext>
            </a:extLst>
          </p:cNvPr>
          <p:cNvGrpSpPr/>
          <p:nvPr/>
        </p:nvGrpSpPr>
        <p:grpSpPr>
          <a:xfrm>
            <a:off x="4551240" y="4033849"/>
            <a:ext cx="1270452" cy="1320981"/>
            <a:chOff x="3560640" y="3557598"/>
            <a:chExt cx="1270452" cy="1320981"/>
          </a:xfrm>
        </p:grpSpPr>
        <p:pic>
          <p:nvPicPr>
            <p:cNvPr id="9" name="Picture 8">
              <a:extLst>
                <a:ext uri="{FF2B5EF4-FFF2-40B4-BE49-F238E27FC236}">
                  <a16:creationId xmlns:a16="http://schemas.microsoft.com/office/drawing/2014/main" id="{D1FE4C2E-9E2C-4EB3-BC30-0CBE4B2DD96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09856" y="3557598"/>
              <a:ext cx="914400" cy="914400"/>
            </a:xfrm>
            <a:prstGeom prst="rect">
              <a:avLst/>
            </a:prstGeom>
          </p:spPr>
        </p:pic>
        <p:sp>
          <p:nvSpPr>
            <p:cNvPr id="66" name="TextBox 65">
              <a:extLst>
                <a:ext uri="{FF2B5EF4-FFF2-40B4-BE49-F238E27FC236}">
                  <a16:creationId xmlns:a16="http://schemas.microsoft.com/office/drawing/2014/main" id="{5B59CF7D-4733-4FE4-B5A4-FC8D610F50AB}"/>
                </a:ext>
              </a:extLst>
            </p:cNvPr>
            <p:cNvSpPr txBox="1"/>
            <p:nvPr/>
          </p:nvSpPr>
          <p:spPr>
            <a:xfrm>
              <a:off x="3560640" y="4416914"/>
              <a:ext cx="1270452" cy="461665"/>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Property-  Process Profiles</a:t>
              </a:r>
            </a:p>
          </p:txBody>
        </p:sp>
      </p:grpSp>
      <p:sp>
        <p:nvSpPr>
          <p:cNvPr id="2" name="Slide Number Placeholder 1">
            <a:extLst>
              <a:ext uri="{FF2B5EF4-FFF2-40B4-BE49-F238E27FC236}">
                <a16:creationId xmlns:a16="http://schemas.microsoft.com/office/drawing/2014/main" id="{AADF77CE-6236-4E73-A53E-42CA0B836214}"/>
              </a:ext>
            </a:extLst>
          </p:cNvPr>
          <p:cNvSpPr>
            <a:spLocks noGrp="1"/>
          </p:cNvSpPr>
          <p:nvPr>
            <p:ph type="sldNum" sz="quarter" idx="11"/>
          </p:nvPr>
        </p:nvSpPr>
        <p:spPr/>
        <p:txBody>
          <a:bodyPr/>
          <a:lstStyle/>
          <a:p>
            <a:fld id="{F0D23093-2AB0-F74C-B865-1A12A15B650E}" type="slidenum">
              <a:rPr lang="en-US" smtClean="0"/>
              <a:pPr/>
              <a:t>23</a:t>
            </a:fld>
            <a:endParaRPr lang="en-US" dirty="0"/>
          </a:p>
        </p:txBody>
      </p:sp>
    </p:spTree>
    <p:extLst>
      <p:ext uri="{BB962C8B-B14F-4D97-AF65-F5344CB8AC3E}">
        <p14:creationId xmlns:p14="http://schemas.microsoft.com/office/powerpoint/2010/main" val="3961189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wipe(left)">
                                      <p:cBhvr>
                                        <p:cTn id="12" dur="500"/>
                                        <p:tgtEl>
                                          <p:spTgt spid="6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dirty="0">
                <a:latin typeface="+mn-lt"/>
              </a:rPr>
              <a:t>Process-Property Profiles data-table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5503" y="738102"/>
            <a:ext cx="4124940" cy="5263874"/>
          </a:xfrm>
          <a:prstGeom prst="rect">
            <a:avLst/>
          </a:prstGeom>
          <a:ln w="12700">
            <a:solidFill>
              <a:schemeClr val="accent1"/>
            </a:solidFill>
          </a:ln>
        </p:spPr>
      </p:pic>
      <p:sp>
        <p:nvSpPr>
          <p:cNvPr id="37" name="Oval 36">
            <a:extLst>
              <a:ext uri="{FF2B5EF4-FFF2-40B4-BE49-F238E27FC236}">
                <a16:creationId xmlns:a16="http://schemas.microsoft.com/office/drawing/2014/main" id="{47451694-0ABD-4FA3-B6E8-F1A1349A4585}"/>
              </a:ext>
            </a:extLst>
          </p:cNvPr>
          <p:cNvSpPr>
            <a:spLocks noChangeAspect="1"/>
          </p:cNvSpPr>
          <p:nvPr/>
        </p:nvSpPr>
        <p:spPr>
          <a:xfrm>
            <a:off x="4090262" y="3538174"/>
            <a:ext cx="550145" cy="205131"/>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 name="Oval 37">
            <a:extLst>
              <a:ext uri="{FF2B5EF4-FFF2-40B4-BE49-F238E27FC236}">
                <a16:creationId xmlns:a16="http://schemas.microsoft.com/office/drawing/2014/main" id="{15863AF9-2EA7-4989-847A-A3D01439CA78}"/>
              </a:ext>
            </a:extLst>
          </p:cNvPr>
          <p:cNvSpPr>
            <a:spLocks noChangeAspect="1"/>
          </p:cNvSpPr>
          <p:nvPr/>
        </p:nvSpPr>
        <p:spPr>
          <a:xfrm>
            <a:off x="4103537" y="4288460"/>
            <a:ext cx="665478" cy="2481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9" name="Oval 38">
            <a:extLst>
              <a:ext uri="{FF2B5EF4-FFF2-40B4-BE49-F238E27FC236}">
                <a16:creationId xmlns:a16="http://schemas.microsoft.com/office/drawing/2014/main" id="{B52EB89F-2A2B-4EC7-9819-77B0E6D00D15}"/>
              </a:ext>
            </a:extLst>
          </p:cNvPr>
          <p:cNvSpPr>
            <a:spLocks noChangeAspect="1"/>
          </p:cNvSpPr>
          <p:nvPr/>
        </p:nvSpPr>
        <p:spPr>
          <a:xfrm>
            <a:off x="4086155" y="5230922"/>
            <a:ext cx="1179036" cy="312582"/>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Slide Number Placeholder 2">
            <a:extLst>
              <a:ext uri="{FF2B5EF4-FFF2-40B4-BE49-F238E27FC236}">
                <a16:creationId xmlns:a16="http://schemas.microsoft.com/office/drawing/2014/main" id="{70527328-E77E-49F0-941F-969BF7F21936}"/>
              </a:ext>
            </a:extLst>
          </p:cNvPr>
          <p:cNvSpPr>
            <a:spLocks noGrp="1"/>
          </p:cNvSpPr>
          <p:nvPr>
            <p:ph type="sldNum" sz="quarter" idx="11"/>
          </p:nvPr>
        </p:nvSpPr>
        <p:spPr/>
        <p:txBody>
          <a:bodyPr/>
          <a:lstStyle/>
          <a:p>
            <a:fld id="{F0D23093-2AB0-F74C-B865-1A12A15B650E}" type="slidenum">
              <a:rPr lang="en-US" smtClean="0">
                <a:latin typeface="+mn-lt"/>
              </a:rPr>
              <a:pPr/>
              <a:t>24</a:t>
            </a:fld>
            <a:endParaRPr lang="en-US" dirty="0">
              <a:latin typeface="+mn-lt"/>
            </a:endParaRPr>
          </a:p>
        </p:txBody>
      </p:sp>
    </p:spTree>
    <p:extLst>
      <p:ext uri="{BB962C8B-B14F-4D97-AF65-F5344CB8AC3E}">
        <p14:creationId xmlns:p14="http://schemas.microsoft.com/office/powerpoint/2010/main" val="1890884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left)">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left)">
                                      <p:cBhvr>
                                        <p:cTn id="1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3D0B17-8E6F-48A4-BC2A-6C8FE04341AD}"/>
              </a:ext>
            </a:extLst>
          </p:cNvPr>
          <p:cNvPicPr>
            <a:picLocks noChangeAspect="1"/>
          </p:cNvPicPr>
          <p:nvPr/>
        </p:nvPicPr>
        <p:blipFill>
          <a:blip r:embed="rId3"/>
          <a:stretch>
            <a:fillRect/>
          </a:stretch>
        </p:blipFill>
        <p:spPr>
          <a:xfrm>
            <a:off x="1828800" y="1371600"/>
            <a:ext cx="7048881" cy="3945787"/>
          </a:xfrm>
          <a:prstGeom prst="rect">
            <a:avLst/>
          </a:prstGeom>
        </p:spPr>
      </p:pic>
      <p:sp>
        <p:nvSpPr>
          <p:cNvPr id="6146" name="Rectangle 2"/>
          <p:cNvSpPr>
            <a:spLocks noGrp="1" noChangeArrowheads="1"/>
          </p:cNvSpPr>
          <p:nvPr>
            <p:ph type="title"/>
          </p:nvPr>
        </p:nvSpPr>
        <p:spPr/>
        <p:txBody>
          <a:bodyPr/>
          <a:lstStyle/>
          <a:p>
            <a:r>
              <a:rPr lang="en-GB" dirty="0">
                <a:latin typeface="+mn-lt"/>
              </a:rPr>
              <a:t>Solution hardening, work hardening, ppt hardening</a:t>
            </a:r>
          </a:p>
        </p:txBody>
      </p:sp>
      <p:grpSp>
        <p:nvGrpSpPr>
          <p:cNvPr id="5" name="Group 4">
            <a:extLst>
              <a:ext uri="{FF2B5EF4-FFF2-40B4-BE49-F238E27FC236}">
                <a16:creationId xmlns:a16="http://schemas.microsoft.com/office/drawing/2014/main" id="{9F241EFC-50E5-41FB-A861-98709EEF1DAE}"/>
              </a:ext>
            </a:extLst>
          </p:cNvPr>
          <p:cNvGrpSpPr/>
          <p:nvPr/>
        </p:nvGrpSpPr>
        <p:grpSpPr>
          <a:xfrm>
            <a:off x="8762999" y="2747018"/>
            <a:ext cx="1485827" cy="523220"/>
            <a:chOff x="7170953" y="4251820"/>
            <a:chExt cx="1609646" cy="566822"/>
          </a:xfrm>
        </p:grpSpPr>
        <p:sp>
          <p:nvSpPr>
            <p:cNvPr id="7" name="TextBox 6">
              <a:extLst>
                <a:ext uri="{FF2B5EF4-FFF2-40B4-BE49-F238E27FC236}">
                  <a16:creationId xmlns:a16="http://schemas.microsoft.com/office/drawing/2014/main" id="{D90F1871-42D1-492B-A774-F2B7FE257F13}"/>
                </a:ext>
              </a:extLst>
            </p:cNvPr>
            <p:cNvSpPr txBox="1"/>
            <p:nvPr/>
          </p:nvSpPr>
          <p:spPr>
            <a:xfrm>
              <a:off x="7544427" y="4251820"/>
              <a:ext cx="1236172" cy="566822"/>
            </a:xfrm>
            <a:prstGeom prst="rect">
              <a:avLst/>
            </a:prstGeom>
            <a:noFill/>
          </p:spPr>
          <p:txBody>
            <a:bodyPr wrap="none" rtlCol="0">
              <a:spAutoFit/>
            </a:bodyPr>
            <a:lstStyle/>
            <a:p>
              <a:r>
                <a:rPr lang="en-GB" sz="1400" b="1" dirty="0"/>
                <a:t>Precipitation</a:t>
              </a:r>
            </a:p>
            <a:p>
              <a:r>
                <a:rPr lang="en-GB" sz="1400" b="1" dirty="0"/>
                <a:t>hardening</a:t>
              </a:r>
            </a:p>
          </p:txBody>
        </p:sp>
        <p:cxnSp>
          <p:nvCxnSpPr>
            <p:cNvPr id="4" name="Straight Connector 3">
              <a:extLst>
                <a:ext uri="{FF2B5EF4-FFF2-40B4-BE49-F238E27FC236}">
                  <a16:creationId xmlns:a16="http://schemas.microsoft.com/office/drawing/2014/main" id="{F054D7C1-DBE3-474E-BFD4-6650656232F2}"/>
                </a:ext>
              </a:extLst>
            </p:cNvPr>
            <p:cNvCxnSpPr>
              <a:cxnSpLocks/>
            </p:cNvCxnSpPr>
            <p:nvPr/>
          </p:nvCxnSpPr>
          <p:spPr>
            <a:xfrm flipH="1">
              <a:off x="7170953" y="4554706"/>
              <a:ext cx="352834" cy="0"/>
            </a:xfrm>
            <a:prstGeom prst="line">
              <a:avLst/>
            </a:prstGeom>
            <a:ln w="19050">
              <a:solidFill>
                <a:schemeClr val="tx1"/>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4A2EDA8F-56EE-432E-A92C-864E4DB70701}"/>
              </a:ext>
            </a:extLst>
          </p:cNvPr>
          <p:cNvGrpSpPr/>
          <p:nvPr/>
        </p:nvGrpSpPr>
        <p:grpSpPr>
          <a:xfrm>
            <a:off x="7508472" y="4106497"/>
            <a:ext cx="2803372" cy="523220"/>
            <a:chOff x="5787851" y="4251820"/>
            <a:chExt cx="3036987" cy="566822"/>
          </a:xfrm>
        </p:grpSpPr>
        <p:sp>
          <p:nvSpPr>
            <p:cNvPr id="12" name="TextBox 11">
              <a:extLst>
                <a:ext uri="{FF2B5EF4-FFF2-40B4-BE49-F238E27FC236}">
                  <a16:creationId xmlns:a16="http://schemas.microsoft.com/office/drawing/2014/main" id="{5CA3B50B-4F2B-4D44-A7B8-E390C9384389}"/>
                </a:ext>
              </a:extLst>
            </p:cNvPr>
            <p:cNvSpPr txBox="1"/>
            <p:nvPr/>
          </p:nvSpPr>
          <p:spPr>
            <a:xfrm>
              <a:off x="7523787" y="4251820"/>
              <a:ext cx="1301051" cy="566822"/>
            </a:xfrm>
            <a:prstGeom prst="rect">
              <a:avLst/>
            </a:prstGeom>
            <a:noFill/>
          </p:spPr>
          <p:txBody>
            <a:bodyPr wrap="none" rtlCol="0">
              <a:spAutoFit/>
            </a:bodyPr>
            <a:lstStyle/>
            <a:p>
              <a:r>
                <a:rPr lang="en-GB" sz="1400" b="1" dirty="0"/>
                <a:t>Solid solution</a:t>
              </a:r>
            </a:p>
            <a:p>
              <a:r>
                <a:rPr lang="en-GB" sz="1400" b="1" dirty="0"/>
                <a:t>hardening</a:t>
              </a:r>
            </a:p>
          </p:txBody>
        </p:sp>
        <p:cxnSp>
          <p:nvCxnSpPr>
            <p:cNvPr id="13" name="Straight Connector 12">
              <a:extLst>
                <a:ext uri="{FF2B5EF4-FFF2-40B4-BE49-F238E27FC236}">
                  <a16:creationId xmlns:a16="http://schemas.microsoft.com/office/drawing/2014/main" id="{1E365B68-540F-432D-9C99-3C37C8FA59D3}"/>
                </a:ext>
              </a:extLst>
            </p:cNvPr>
            <p:cNvCxnSpPr>
              <a:cxnSpLocks/>
            </p:cNvCxnSpPr>
            <p:nvPr/>
          </p:nvCxnSpPr>
          <p:spPr>
            <a:xfrm flipH="1">
              <a:off x="5787851" y="4554706"/>
              <a:ext cx="1735936" cy="0"/>
            </a:xfrm>
            <a:prstGeom prst="line">
              <a:avLst/>
            </a:prstGeom>
            <a:ln w="19050">
              <a:solidFill>
                <a:schemeClr val="tx1"/>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60826795-E114-4C6E-9FE1-E29B03E8D9FD}"/>
              </a:ext>
            </a:extLst>
          </p:cNvPr>
          <p:cNvGrpSpPr/>
          <p:nvPr/>
        </p:nvGrpSpPr>
        <p:grpSpPr>
          <a:xfrm>
            <a:off x="7636633" y="1511057"/>
            <a:ext cx="2240112" cy="523220"/>
            <a:chOff x="6155635" y="4251820"/>
            <a:chExt cx="2426787" cy="566822"/>
          </a:xfrm>
        </p:grpSpPr>
        <p:sp>
          <p:nvSpPr>
            <p:cNvPr id="15" name="TextBox 14">
              <a:extLst>
                <a:ext uri="{FF2B5EF4-FFF2-40B4-BE49-F238E27FC236}">
                  <a16:creationId xmlns:a16="http://schemas.microsoft.com/office/drawing/2014/main" id="{56E742AE-BABD-4FC5-8789-21990C80574F}"/>
                </a:ext>
              </a:extLst>
            </p:cNvPr>
            <p:cNvSpPr txBox="1"/>
            <p:nvPr/>
          </p:nvSpPr>
          <p:spPr>
            <a:xfrm>
              <a:off x="7565061" y="4251820"/>
              <a:ext cx="1017361" cy="566822"/>
            </a:xfrm>
            <a:prstGeom prst="rect">
              <a:avLst/>
            </a:prstGeom>
            <a:noFill/>
          </p:spPr>
          <p:txBody>
            <a:bodyPr wrap="none" rtlCol="0">
              <a:spAutoFit/>
            </a:bodyPr>
            <a:lstStyle/>
            <a:p>
              <a:r>
                <a:rPr lang="en-GB" sz="1400" b="1" dirty="0"/>
                <a:t>Work</a:t>
              </a:r>
            </a:p>
            <a:p>
              <a:r>
                <a:rPr lang="en-GB" sz="1400" b="1" dirty="0"/>
                <a:t>hardening</a:t>
              </a:r>
            </a:p>
          </p:txBody>
        </p:sp>
        <p:cxnSp>
          <p:nvCxnSpPr>
            <p:cNvPr id="16" name="Straight Connector 15">
              <a:extLst>
                <a:ext uri="{FF2B5EF4-FFF2-40B4-BE49-F238E27FC236}">
                  <a16:creationId xmlns:a16="http://schemas.microsoft.com/office/drawing/2014/main" id="{47896AC1-53A5-4BCC-BEEB-06EBA502425E}"/>
                </a:ext>
              </a:extLst>
            </p:cNvPr>
            <p:cNvCxnSpPr/>
            <p:nvPr/>
          </p:nvCxnSpPr>
          <p:spPr>
            <a:xfrm flipH="1">
              <a:off x="6155635" y="4554706"/>
              <a:ext cx="1368152" cy="0"/>
            </a:xfrm>
            <a:prstGeom prst="line">
              <a:avLst/>
            </a:prstGeom>
            <a:ln w="19050">
              <a:solidFill>
                <a:schemeClr val="tx1"/>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grpSp>
      <p:sp>
        <p:nvSpPr>
          <p:cNvPr id="2" name="Slide Number Placeholder 1">
            <a:extLst>
              <a:ext uri="{FF2B5EF4-FFF2-40B4-BE49-F238E27FC236}">
                <a16:creationId xmlns:a16="http://schemas.microsoft.com/office/drawing/2014/main" id="{2C9CE408-67E6-4E97-B0F4-EB641F35C157}"/>
              </a:ext>
            </a:extLst>
          </p:cNvPr>
          <p:cNvSpPr>
            <a:spLocks noGrp="1"/>
          </p:cNvSpPr>
          <p:nvPr>
            <p:ph type="sldNum" sz="quarter" idx="11"/>
          </p:nvPr>
        </p:nvSpPr>
        <p:spPr/>
        <p:txBody>
          <a:bodyPr/>
          <a:lstStyle/>
          <a:p>
            <a:fld id="{F0D23093-2AB0-F74C-B865-1A12A15B650E}" type="slidenum">
              <a:rPr lang="en-US" smtClean="0">
                <a:latin typeface="+mn-lt"/>
              </a:rPr>
              <a:pPr/>
              <a:t>25</a:t>
            </a:fld>
            <a:endParaRPr lang="en-US" dirty="0">
              <a:latin typeface="+mn-lt"/>
            </a:endParaRPr>
          </a:p>
        </p:txBody>
      </p:sp>
    </p:spTree>
    <p:extLst>
      <p:ext uri="{BB962C8B-B14F-4D97-AF65-F5344CB8AC3E}">
        <p14:creationId xmlns:p14="http://schemas.microsoft.com/office/powerpoint/2010/main" val="1655733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righ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dirty="0">
                <a:latin typeface="+mn-lt"/>
              </a:rPr>
              <a:t>Filling, blending, reinforcement </a:t>
            </a:r>
            <a:r>
              <a:rPr lang="en-GB" sz="1800" dirty="0">
                <a:latin typeface="+mn-lt"/>
              </a:rPr>
              <a:t>(</a:t>
            </a:r>
            <a:r>
              <a:rPr lang="en-GB" sz="2000" dirty="0">
                <a:latin typeface="+mn-lt"/>
              </a:rPr>
              <a:t>composition</a:t>
            </a:r>
            <a:r>
              <a:rPr lang="en-GB" sz="1800" dirty="0">
                <a:latin typeface="+mn-lt"/>
              </a:rPr>
              <a:t>)</a:t>
            </a:r>
            <a:endParaRPr lang="en-GB" sz="1662" dirty="0">
              <a:latin typeface="+mn-lt"/>
            </a:endParaRP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3374" y="1189897"/>
            <a:ext cx="5574323" cy="4123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3374" y="1189897"/>
            <a:ext cx="5574323" cy="4123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13374" y="1189897"/>
            <a:ext cx="5574323" cy="4123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834034" y="1189895"/>
            <a:ext cx="6053664" cy="44781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Group 7">
            <a:extLst>
              <a:ext uri="{FF2B5EF4-FFF2-40B4-BE49-F238E27FC236}">
                <a16:creationId xmlns:a16="http://schemas.microsoft.com/office/drawing/2014/main" id="{44BE05C2-A950-4AE3-A769-09BBBF957B21}"/>
              </a:ext>
            </a:extLst>
          </p:cNvPr>
          <p:cNvGrpSpPr/>
          <p:nvPr/>
        </p:nvGrpSpPr>
        <p:grpSpPr>
          <a:xfrm>
            <a:off x="7115212" y="3351613"/>
            <a:ext cx="2659155" cy="523220"/>
            <a:chOff x="5651579" y="4272458"/>
            <a:chExt cx="2880750" cy="566822"/>
          </a:xfrm>
        </p:grpSpPr>
        <p:sp>
          <p:nvSpPr>
            <p:cNvPr id="10" name="TextBox 9">
              <a:extLst>
                <a:ext uri="{FF2B5EF4-FFF2-40B4-BE49-F238E27FC236}">
                  <a16:creationId xmlns:a16="http://schemas.microsoft.com/office/drawing/2014/main" id="{4574711E-5849-4B5B-A61A-9F32AAE4F63A}"/>
                </a:ext>
              </a:extLst>
            </p:cNvPr>
            <p:cNvSpPr txBox="1"/>
            <p:nvPr/>
          </p:nvSpPr>
          <p:spPr>
            <a:xfrm>
              <a:off x="7702727" y="4272458"/>
              <a:ext cx="829602" cy="566822"/>
            </a:xfrm>
            <a:prstGeom prst="rect">
              <a:avLst/>
            </a:prstGeom>
            <a:noFill/>
          </p:spPr>
          <p:txBody>
            <a:bodyPr wrap="none" rtlCol="0">
              <a:spAutoFit/>
            </a:bodyPr>
            <a:lstStyle/>
            <a:p>
              <a:r>
                <a:rPr lang="en-GB" sz="1400" b="1" dirty="0"/>
                <a:t>Mineral</a:t>
              </a:r>
            </a:p>
            <a:p>
              <a:r>
                <a:rPr lang="en-GB" sz="1400" b="1" dirty="0"/>
                <a:t>filled</a:t>
              </a:r>
            </a:p>
          </p:txBody>
        </p:sp>
        <p:cxnSp>
          <p:nvCxnSpPr>
            <p:cNvPr id="11" name="Straight Connector 10">
              <a:extLst>
                <a:ext uri="{FF2B5EF4-FFF2-40B4-BE49-F238E27FC236}">
                  <a16:creationId xmlns:a16="http://schemas.microsoft.com/office/drawing/2014/main" id="{4103F207-F87D-45A2-AEB1-5DEF860F6BAA}"/>
                </a:ext>
              </a:extLst>
            </p:cNvPr>
            <p:cNvCxnSpPr>
              <a:cxnSpLocks/>
            </p:cNvCxnSpPr>
            <p:nvPr/>
          </p:nvCxnSpPr>
          <p:spPr>
            <a:xfrm flipH="1">
              <a:off x="5651579" y="4554706"/>
              <a:ext cx="1872208" cy="0"/>
            </a:xfrm>
            <a:prstGeom prst="line">
              <a:avLst/>
            </a:prstGeom>
            <a:ln w="19050">
              <a:solidFill>
                <a:schemeClr val="tx1"/>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grpSp>
      <p:grpSp>
        <p:nvGrpSpPr>
          <p:cNvPr id="12" name="Group 11">
            <a:extLst>
              <a:ext uri="{FF2B5EF4-FFF2-40B4-BE49-F238E27FC236}">
                <a16:creationId xmlns:a16="http://schemas.microsoft.com/office/drawing/2014/main" id="{01FC96C4-D7DD-47B5-A7C2-449662815BE8}"/>
              </a:ext>
            </a:extLst>
          </p:cNvPr>
          <p:cNvGrpSpPr/>
          <p:nvPr/>
        </p:nvGrpSpPr>
        <p:grpSpPr>
          <a:xfrm>
            <a:off x="7729527" y="2014426"/>
            <a:ext cx="2212016" cy="523220"/>
            <a:chOff x="6155635" y="4235097"/>
            <a:chExt cx="2396350" cy="566822"/>
          </a:xfrm>
        </p:grpSpPr>
        <p:sp>
          <p:nvSpPr>
            <p:cNvPr id="13" name="TextBox 12">
              <a:extLst>
                <a:ext uri="{FF2B5EF4-FFF2-40B4-BE49-F238E27FC236}">
                  <a16:creationId xmlns:a16="http://schemas.microsoft.com/office/drawing/2014/main" id="{CE252C30-DE6D-4826-BE64-A735A85C8121}"/>
                </a:ext>
              </a:extLst>
            </p:cNvPr>
            <p:cNvSpPr txBox="1"/>
            <p:nvPr/>
          </p:nvSpPr>
          <p:spPr>
            <a:xfrm>
              <a:off x="7523787" y="4235097"/>
              <a:ext cx="1028198" cy="566822"/>
            </a:xfrm>
            <a:prstGeom prst="rect">
              <a:avLst/>
            </a:prstGeom>
            <a:noFill/>
          </p:spPr>
          <p:txBody>
            <a:bodyPr wrap="none" rtlCol="0">
              <a:spAutoFit/>
            </a:bodyPr>
            <a:lstStyle/>
            <a:p>
              <a:r>
                <a:rPr lang="en-GB" sz="1400" b="1" dirty="0"/>
                <a:t>Fiber</a:t>
              </a:r>
            </a:p>
            <a:p>
              <a:r>
                <a:rPr lang="en-GB" sz="1400" b="1" dirty="0"/>
                <a:t>reinforced</a:t>
              </a:r>
            </a:p>
          </p:txBody>
        </p:sp>
        <p:cxnSp>
          <p:nvCxnSpPr>
            <p:cNvPr id="14" name="Straight Connector 13">
              <a:extLst>
                <a:ext uri="{FF2B5EF4-FFF2-40B4-BE49-F238E27FC236}">
                  <a16:creationId xmlns:a16="http://schemas.microsoft.com/office/drawing/2014/main" id="{1ABB5DB1-7B41-448B-87E4-5816EB7FB855}"/>
                </a:ext>
              </a:extLst>
            </p:cNvPr>
            <p:cNvCxnSpPr/>
            <p:nvPr/>
          </p:nvCxnSpPr>
          <p:spPr>
            <a:xfrm flipH="1">
              <a:off x="6155635" y="4554706"/>
              <a:ext cx="1368152" cy="0"/>
            </a:xfrm>
            <a:prstGeom prst="line">
              <a:avLst/>
            </a:prstGeom>
            <a:ln w="19050">
              <a:solidFill>
                <a:schemeClr val="tx1"/>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a16="http://schemas.microsoft.com/office/drawing/2014/main" id="{905C64C6-FA9E-43B7-AE7C-717A18FD988D}"/>
              </a:ext>
            </a:extLst>
          </p:cNvPr>
          <p:cNvGrpSpPr/>
          <p:nvPr/>
        </p:nvGrpSpPr>
        <p:grpSpPr>
          <a:xfrm>
            <a:off x="5860866" y="4546833"/>
            <a:ext cx="4033600" cy="307777"/>
            <a:chOff x="4113764" y="4402010"/>
            <a:chExt cx="4369733" cy="333426"/>
          </a:xfrm>
        </p:grpSpPr>
        <p:sp>
          <p:nvSpPr>
            <p:cNvPr id="17" name="TextBox 16">
              <a:extLst>
                <a:ext uri="{FF2B5EF4-FFF2-40B4-BE49-F238E27FC236}">
                  <a16:creationId xmlns:a16="http://schemas.microsoft.com/office/drawing/2014/main" id="{11F2824B-A0A1-4BAB-AA73-AE1575F4E5E7}"/>
                </a:ext>
              </a:extLst>
            </p:cNvPr>
            <p:cNvSpPr txBox="1"/>
            <p:nvPr/>
          </p:nvSpPr>
          <p:spPr>
            <a:xfrm>
              <a:off x="7574915" y="4402010"/>
              <a:ext cx="908582" cy="333426"/>
            </a:xfrm>
            <a:prstGeom prst="rect">
              <a:avLst/>
            </a:prstGeom>
            <a:noFill/>
          </p:spPr>
          <p:txBody>
            <a:bodyPr wrap="none" rtlCol="0">
              <a:spAutoFit/>
            </a:bodyPr>
            <a:lstStyle/>
            <a:p>
              <a:r>
                <a:rPr lang="en-GB" sz="1400" b="1" dirty="0"/>
                <a:t>Blending</a:t>
              </a:r>
            </a:p>
          </p:txBody>
        </p:sp>
        <p:cxnSp>
          <p:nvCxnSpPr>
            <p:cNvPr id="18" name="Straight Connector 17">
              <a:extLst>
                <a:ext uri="{FF2B5EF4-FFF2-40B4-BE49-F238E27FC236}">
                  <a16:creationId xmlns:a16="http://schemas.microsoft.com/office/drawing/2014/main" id="{194F4732-40CE-4306-9A09-062F87126E6B}"/>
                </a:ext>
              </a:extLst>
            </p:cNvPr>
            <p:cNvCxnSpPr>
              <a:cxnSpLocks/>
            </p:cNvCxnSpPr>
            <p:nvPr/>
          </p:nvCxnSpPr>
          <p:spPr>
            <a:xfrm flipH="1">
              <a:off x="4113764" y="4554706"/>
              <a:ext cx="3410023" cy="0"/>
            </a:xfrm>
            <a:prstGeom prst="line">
              <a:avLst/>
            </a:prstGeom>
            <a:ln w="19050">
              <a:solidFill>
                <a:schemeClr val="tx1"/>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grpSp>
      <p:sp>
        <p:nvSpPr>
          <p:cNvPr id="2" name="Slide Number Placeholder 1">
            <a:extLst>
              <a:ext uri="{FF2B5EF4-FFF2-40B4-BE49-F238E27FC236}">
                <a16:creationId xmlns:a16="http://schemas.microsoft.com/office/drawing/2014/main" id="{7DF956FE-6612-4CE5-B2F8-6E055B32ED71}"/>
              </a:ext>
            </a:extLst>
          </p:cNvPr>
          <p:cNvSpPr>
            <a:spLocks noGrp="1"/>
          </p:cNvSpPr>
          <p:nvPr>
            <p:ph type="sldNum" sz="quarter" idx="11"/>
          </p:nvPr>
        </p:nvSpPr>
        <p:spPr/>
        <p:txBody>
          <a:bodyPr/>
          <a:lstStyle/>
          <a:p>
            <a:fld id="{F0D23093-2AB0-F74C-B865-1A12A15B650E}" type="slidenum">
              <a:rPr lang="en-US" smtClean="0">
                <a:latin typeface="+mn-lt"/>
              </a:rPr>
              <a:pPr/>
              <a:t>26</a:t>
            </a:fld>
            <a:endParaRPr lang="en-US" dirty="0">
              <a:latin typeface="+mn-lt"/>
            </a:endParaRPr>
          </a:p>
        </p:txBody>
      </p:sp>
    </p:spTree>
    <p:extLst>
      <p:ext uri="{BB962C8B-B14F-4D97-AF65-F5344CB8AC3E}">
        <p14:creationId xmlns:p14="http://schemas.microsoft.com/office/powerpoint/2010/main" val="1960196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fade">
                                      <p:cBhvr>
                                        <p:cTn id="12" dur="500"/>
                                        <p:tgtEl>
                                          <p:spTgt spid="10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9"/>
                                        </p:tgtEl>
                                        <p:attrNameLst>
                                          <p:attrName>style.visibility</p:attrName>
                                        </p:attrNameLst>
                                      </p:cBhvr>
                                      <p:to>
                                        <p:strVal val="visible"/>
                                      </p:to>
                                    </p:set>
                                    <p:animEffect transition="in" filter="fade">
                                      <p:cBhvr>
                                        <p:cTn id="22" dur="500"/>
                                        <p:tgtEl>
                                          <p:spTgt spid="102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26"/>
                                        </p:tgtEl>
                                        <p:attrNameLst>
                                          <p:attrName>style.visibility</p:attrName>
                                        </p:attrNameLst>
                                      </p:cBhvr>
                                      <p:to>
                                        <p:strVal val="visible"/>
                                      </p:to>
                                    </p:set>
                                    <p:animEffect transition="in" filter="fade">
                                      <p:cBhvr>
                                        <p:cTn id="32" dur="500"/>
                                        <p:tgtEl>
                                          <p:spTgt spid="102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right)">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413D98-F2D7-4299-A132-839CD86761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2164" y="2195432"/>
            <a:ext cx="2390775" cy="1914525"/>
          </a:xfrm>
          <a:prstGeom prst="rect">
            <a:avLst/>
          </a:prstGeom>
        </p:spPr>
      </p:pic>
      <p:pic>
        <p:nvPicPr>
          <p:cNvPr id="2" name="Picture 1"/>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6409967" y="1184932"/>
            <a:ext cx="4091109" cy="3126069"/>
          </a:xfrm>
          <a:prstGeom prst="rect">
            <a:avLst/>
          </a:prstGeom>
        </p:spPr>
      </p:pic>
      <p:sp>
        <p:nvSpPr>
          <p:cNvPr id="39" name="Freeform 20">
            <a:extLst>
              <a:ext uri="{FF2B5EF4-FFF2-40B4-BE49-F238E27FC236}">
                <a16:creationId xmlns:a16="http://schemas.microsoft.com/office/drawing/2014/main" id="{6255E793-50C6-4158-ADEF-FBFF0302E31C}"/>
              </a:ext>
            </a:extLst>
          </p:cNvPr>
          <p:cNvSpPr>
            <a:spLocks noChangeAspect="1"/>
          </p:cNvSpPr>
          <p:nvPr/>
        </p:nvSpPr>
        <p:spPr bwMode="auto">
          <a:xfrm>
            <a:off x="6729002" y="1175932"/>
            <a:ext cx="3740111" cy="2841780"/>
          </a:xfrm>
          <a:custGeom>
            <a:avLst/>
            <a:gdLst>
              <a:gd name="T0" fmla="*/ 0 w 4242"/>
              <a:gd name="T1" fmla="*/ 4430 h 2994"/>
              <a:gd name="T2" fmla="*/ 2086 w 4242"/>
              <a:gd name="T3" fmla="*/ 0 h 2994"/>
              <a:gd name="T4" fmla="*/ 2383 w 4242"/>
              <a:gd name="T5" fmla="*/ 0 h 2994"/>
              <a:gd name="T6" fmla="*/ 2383 w 4242"/>
              <a:gd name="T7" fmla="*/ 5093 h 2994"/>
              <a:gd name="T8" fmla="*/ 0 w 4242"/>
              <a:gd name="T9" fmla="*/ 5093 h 2994"/>
              <a:gd name="T10" fmla="*/ 0 w 4242"/>
              <a:gd name="T11" fmla="*/ 3340 h 2994"/>
              <a:gd name="T12" fmla="*/ 0 60000 65536"/>
              <a:gd name="T13" fmla="*/ 0 60000 65536"/>
              <a:gd name="T14" fmla="*/ 0 60000 65536"/>
              <a:gd name="T15" fmla="*/ 0 60000 65536"/>
              <a:gd name="T16" fmla="*/ 0 60000 65536"/>
              <a:gd name="T17" fmla="*/ 0 60000 65536"/>
              <a:gd name="T18" fmla="*/ 0 w 4242"/>
              <a:gd name="T19" fmla="*/ 0 h 2994"/>
              <a:gd name="T20" fmla="*/ 4242 w 4242"/>
              <a:gd name="T21" fmla="*/ 2994 h 2994"/>
              <a:gd name="connsiteX0" fmla="*/ 0 w 10000"/>
              <a:gd name="connsiteY0" fmla="*/ 8697 h 10000"/>
              <a:gd name="connsiteX1" fmla="*/ 8243 w 10000"/>
              <a:gd name="connsiteY1" fmla="*/ 34 h 10000"/>
              <a:gd name="connsiteX2" fmla="*/ 10000 w 10000"/>
              <a:gd name="connsiteY2" fmla="*/ 0 h 10000"/>
              <a:gd name="connsiteX3" fmla="*/ 10000 w 10000"/>
              <a:gd name="connsiteY3" fmla="*/ 10000 h 10000"/>
              <a:gd name="connsiteX4" fmla="*/ 0 w 10000"/>
              <a:gd name="connsiteY4" fmla="*/ 10000 h 10000"/>
              <a:gd name="connsiteX5" fmla="*/ 0 w 10000"/>
              <a:gd name="connsiteY5" fmla="*/ 6553 h 10000"/>
              <a:gd name="connsiteX0" fmla="*/ 0 w 10000"/>
              <a:gd name="connsiteY0" fmla="*/ 8697 h 10000"/>
              <a:gd name="connsiteX1" fmla="*/ 8038 w 10000"/>
              <a:gd name="connsiteY1" fmla="*/ 373 h 10000"/>
              <a:gd name="connsiteX2" fmla="*/ 10000 w 10000"/>
              <a:gd name="connsiteY2" fmla="*/ 0 h 10000"/>
              <a:gd name="connsiteX3" fmla="*/ 10000 w 10000"/>
              <a:gd name="connsiteY3" fmla="*/ 10000 h 10000"/>
              <a:gd name="connsiteX4" fmla="*/ 0 w 10000"/>
              <a:gd name="connsiteY4" fmla="*/ 10000 h 10000"/>
              <a:gd name="connsiteX5" fmla="*/ 0 w 10000"/>
              <a:gd name="connsiteY5" fmla="*/ 6553 h 10000"/>
              <a:gd name="connsiteX0" fmla="*/ 0 w 10051"/>
              <a:gd name="connsiteY0" fmla="*/ 8324 h 9627"/>
              <a:gd name="connsiteX1" fmla="*/ 8038 w 10051"/>
              <a:gd name="connsiteY1" fmla="*/ 0 h 9627"/>
              <a:gd name="connsiteX2" fmla="*/ 10051 w 10051"/>
              <a:gd name="connsiteY2" fmla="*/ 101 h 9627"/>
              <a:gd name="connsiteX3" fmla="*/ 10000 w 10051"/>
              <a:gd name="connsiteY3" fmla="*/ 9627 h 9627"/>
              <a:gd name="connsiteX4" fmla="*/ 0 w 10051"/>
              <a:gd name="connsiteY4" fmla="*/ 9627 h 9627"/>
              <a:gd name="connsiteX5" fmla="*/ 0 w 10051"/>
              <a:gd name="connsiteY5" fmla="*/ 6180 h 9627"/>
              <a:gd name="connsiteX0" fmla="*/ 0 w 10000"/>
              <a:gd name="connsiteY0" fmla="*/ 8647 h 10492"/>
              <a:gd name="connsiteX1" fmla="*/ 7997 w 10000"/>
              <a:gd name="connsiteY1" fmla="*/ 0 h 10492"/>
              <a:gd name="connsiteX2" fmla="*/ 10000 w 10000"/>
              <a:gd name="connsiteY2" fmla="*/ 105 h 10492"/>
              <a:gd name="connsiteX3" fmla="*/ 9949 w 10000"/>
              <a:gd name="connsiteY3" fmla="*/ 10492 h 10492"/>
              <a:gd name="connsiteX4" fmla="*/ 0 w 10000"/>
              <a:gd name="connsiteY4" fmla="*/ 10000 h 10492"/>
              <a:gd name="connsiteX5" fmla="*/ 0 w 10000"/>
              <a:gd name="connsiteY5" fmla="*/ 6419 h 10492"/>
              <a:gd name="connsiteX0" fmla="*/ 0 w 10000"/>
              <a:gd name="connsiteY0" fmla="*/ 8647 h 10492"/>
              <a:gd name="connsiteX1" fmla="*/ 7997 w 10000"/>
              <a:gd name="connsiteY1" fmla="*/ 0 h 10492"/>
              <a:gd name="connsiteX2" fmla="*/ 10000 w 10000"/>
              <a:gd name="connsiteY2" fmla="*/ 105 h 10492"/>
              <a:gd name="connsiteX3" fmla="*/ 9949 w 10000"/>
              <a:gd name="connsiteY3" fmla="*/ 10492 h 10492"/>
              <a:gd name="connsiteX4" fmla="*/ 51 w 10000"/>
              <a:gd name="connsiteY4" fmla="*/ 10492 h 10492"/>
              <a:gd name="connsiteX5" fmla="*/ 0 w 10000"/>
              <a:gd name="connsiteY5" fmla="*/ 6419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492">
                <a:moveTo>
                  <a:pt x="0" y="8647"/>
                </a:moveTo>
                <a:lnTo>
                  <a:pt x="7997" y="0"/>
                </a:lnTo>
                <a:lnTo>
                  <a:pt x="10000" y="105"/>
                </a:lnTo>
                <a:cubicBezTo>
                  <a:pt x="9983" y="3403"/>
                  <a:pt x="9966" y="7194"/>
                  <a:pt x="9949" y="10492"/>
                </a:cubicBezTo>
                <a:lnTo>
                  <a:pt x="51" y="10492"/>
                </a:lnTo>
                <a:cubicBezTo>
                  <a:pt x="34" y="9134"/>
                  <a:pt x="17" y="7777"/>
                  <a:pt x="0" y="6419"/>
                </a:cubicBezTo>
              </a:path>
            </a:pathLst>
          </a:custGeom>
          <a:solidFill>
            <a:schemeClr val="bg1">
              <a:lumMod val="65000"/>
              <a:alpha val="36078"/>
            </a:schemeClr>
          </a:solidFill>
          <a:ln>
            <a:noFill/>
          </a:ln>
        </p:spPr>
        <p:txBody>
          <a:bodyPr wrap="none" anchor="ctr"/>
          <a:lstStyle/>
          <a:p>
            <a:endParaRPr lang="en-GB" sz="1533" dirty="0"/>
          </a:p>
        </p:txBody>
      </p:sp>
      <p:sp>
        <p:nvSpPr>
          <p:cNvPr id="6146" name="Rectangle 2"/>
          <p:cNvSpPr>
            <a:spLocks noGrp="1" noChangeArrowheads="1"/>
          </p:cNvSpPr>
          <p:nvPr>
            <p:ph type="title"/>
          </p:nvPr>
        </p:nvSpPr>
        <p:spPr/>
        <p:txBody>
          <a:bodyPr>
            <a:normAutofit/>
          </a:bodyPr>
          <a:lstStyle/>
          <a:p>
            <a:r>
              <a:rPr lang="en-GB" dirty="0">
                <a:latin typeface="+mn-lt"/>
              </a:rPr>
              <a:t>Systematic selection for performance, environment</a:t>
            </a:r>
          </a:p>
        </p:txBody>
      </p:sp>
      <p:grpSp>
        <p:nvGrpSpPr>
          <p:cNvPr id="6" name="Group 5">
            <a:extLst>
              <a:ext uri="{FF2B5EF4-FFF2-40B4-BE49-F238E27FC236}">
                <a16:creationId xmlns:a16="http://schemas.microsoft.com/office/drawing/2014/main" id="{75E89BEE-139A-477A-AF54-8966B3FC3653}"/>
              </a:ext>
            </a:extLst>
          </p:cNvPr>
          <p:cNvGrpSpPr/>
          <p:nvPr/>
        </p:nvGrpSpPr>
        <p:grpSpPr>
          <a:xfrm>
            <a:off x="8712007" y="2719544"/>
            <a:ext cx="1763557" cy="1326398"/>
            <a:chOff x="7204022" y="3228114"/>
            <a:chExt cx="1763557" cy="1326398"/>
          </a:xfrm>
        </p:grpSpPr>
        <p:sp>
          <p:nvSpPr>
            <p:cNvPr id="31" name="Oval 30">
              <a:extLst>
                <a:ext uri="{FF2B5EF4-FFF2-40B4-BE49-F238E27FC236}">
                  <a16:creationId xmlns:a16="http://schemas.microsoft.com/office/drawing/2014/main" id="{CB8FD9D8-05AF-41F4-B2D9-F533EAF90B73}"/>
                </a:ext>
              </a:extLst>
            </p:cNvPr>
            <p:cNvSpPr/>
            <p:nvPr/>
          </p:nvSpPr>
          <p:spPr bwMode="auto">
            <a:xfrm>
              <a:off x="8668989" y="3232223"/>
              <a:ext cx="223296" cy="442350"/>
            </a:xfrm>
            <a:prstGeom prst="ellipse">
              <a:avLst/>
            </a:prstGeom>
            <a:noFill/>
            <a:ln w="28575">
              <a:solidFill>
                <a:srgbClr val="7FC4BC"/>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77914" tIns="38957" rIns="77914" bIns="38957" numCol="1" rtlCol="0" anchor="t" anchorCtr="0" compatLnSpc="1">
              <a:prstTxWarp prst="textNoShape">
                <a:avLst/>
              </a:prstTxWarp>
              <a:spAutoFit/>
            </a:bodyPr>
            <a:lstStyle/>
            <a:p>
              <a:pPr defTabSz="779180"/>
              <a:endParaRPr lang="en-GB" sz="1533" b="1" dirty="0">
                <a:solidFill>
                  <a:schemeClr val="tx1"/>
                </a:solidFill>
              </a:endParaRPr>
            </a:p>
          </p:txBody>
        </p:sp>
        <p:grpSp>
          <p:nvGrpSpPr>
            <p:cNvPr id="32" name="Group 31">
              <a:extLst>
                <a:ext uri="{FF2B5EF4-FFF2-40B4-BE49-F238E27FC236}">
                  <a16:creationId xmlns:a16="http://schemas.microsoft.com/office/drawing/2014/main" id="{400FD3B7-D110-43D1-814B-52475AF2A4C2}"/>
                </a:ext>
              </a:extLst>
            </p:cNvPr>
            <p:cNvGrpSpPr/>
            <p:nvPr/>
          </p:nvGrpSpPr>
          <p:grpSpPr>
            <a:xfrm>
              <a:off x="7204022" y="3228114"/>
              <a:ext cx="1763557" cy="1326398"/>
              <a:chOff x="6207911" y="3471705"/>
              <a:chExt cx="2831314" cy="2150240"/>
            </a:xfrm>
          </p:grpSpPr>
          <p:grpSp>
            <p:nvGrpSpPr>
              <p:cNvPr id="33" name="Group 32">
                <a:extLst>
                  <a:ext uri="{FF2B5EF4-FFF2-40B4-BE49-F238E27FC236}">
                    <a16:creationId xmlns:a16="http://schemas.microsoft.com/office/drawing/2014/main" id="{98450203-5833-416D-A1F9-B715F3E7E8D7}"/>
                  </a:ext>
                </a:extLst>
              </p:cNvPr>
              <p:cNvGrpSpPr/>
              <p:nvPr/>
            </p:nvGrpSpPr>
            <p:grpSpPr>
              <a:xfrm>
                <a:off x="6972585" y="4751731"/>
                <a:ext cx="560960" cy="305030"/>
                <a:chOff x="3789183" y="4067182"/>
                <a:chExt cx="560960" cy="305030"/>
              </a:xfrm>
            </p:grpSpPr>
            <p:sp>
              <p:nvSpPr>
                <p:cNvPr id="35" name="Text Box 56">
                  <a:extLst>
                    <a:ext uri="{FF2B5EF4-FFF2-40B4-BE49-F238E27FC236}">
                      <a16:creationId xmlns:a16="http://schemas.microsoft.com/office/drawing/2014/main" id="{95880B61-3EDA-4C3C-BFCF-3F46A661FD69}"/>
                    </a:ext>
                  </a:extLst>
                </p:cNvPr>
                <p:cNvSpPr txBox="1">
                  <a:spLocks noChangeArrowheads="1"/>
                </p:cNvSpPr>
                <p:nvPr/>
              </p:nvSpPr>
              <p:spPr bwMode="auto">
                <a:xfrm>
                  <a:off x="4087566" y="4067182"/>
                  <a:ext cx="262577" cy="285377"/>
                </a:xfrm>
                <a:prstGeom prst="rect">
                  <a:avLst/>
                </a:prstGeom>
                <a:noFill/>
                <a:ln w="28575">
                  <a:noFill/>
                  <a:miter lim="800000"/>
                  <a:headEnd/>
                  <a:tailEnd/>
                </a:ln>
                <a:extLst>
                  <a:ext uri="{909E8E84-426E-40DD-AFC4-6F175D3DCCD1}">
                    <a14:hiddenFill xmlns:a14="http://schemas.microsoft.com/office/drawing/2010/main">
                      <a:solidFill>
                        <a:srgbClr val="FFFFFF"/>
                      </a:solidFill>
                    </a14:hiddenFill>
                  </a:ext>
                </a:extLst>
              </p:spPr>
              <p:txBody>
                <a:bodyPr wrap="none" lIns="76686" tIns="39877" rIns="76686" bIns="39877"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20000"/>
                    </a:spcBef>
                    <a:spcAft>
                      <a:spcPct val="20000"/>
                    </a:spcAft>
                    <a:buClr>
                      <a:srgbClr val="009B9B"/>
                    </a:buClr>
                    <a:buSzPct val="80000"/>
                    <a:buFont typeface="Wingdings" pitchFamily="2" charset="2"/>
                    <a:defRPr>
                      <a:solidFill>
                        <a:schemeClr val="tx1"/>
                      </a:solidFill>
                      <a:latin typeface="Arial" pitchFamily="34" charset="0"/>
                    </a:defRPr>
                  </a:lvl6pPr>
                  <a:lvl7pPr marL="2971800" indent="-228600" eaLnBrk="0" fontAlgn="base" hangingPunct="0">
                    <a:spcBef>
                      <a:spcPct val="20000"/>
                    </a:spcBef>
                    <a:spcAft>
                      <a:spcPct val="20000"/>
                    </a:spcAft>
                    <a:buClr>
                      <a:srgbClr val="009B9B"/>
                    </a:buClr>
                    <a:buSzPct val="80000"/>
                    <a:buFont typeface="Wingdings" pitchFamily="2" charset="2"/>
                    <a:defRPr>
                      <a:solidFill>
                        <a:schemeClr val="tx1"/>
                      </a:solidFill>
                      <a:latin typeface="Arial" pitchFamily="34" charset="0"/>
                    </a:defRPr>
                  </a:lvl7pPr>
                  <a:lvl8pPr marL="3429000" indent="-228600" eaLnBrk="0" fontAlgn="base" hangingPunct="0">
                    <a:spcBef>
                      <a:spcPct val="20000"/>
                    </a:spcBef>
                    <a:spcAft>
                      <a:spcPct val="20000"/>
                    </a:spcAft>
                    <a:buClr>
                      <a:srgbClr val="009B9B"/>
                    </a:buClr>
                    <a:buSzPct val="80000"/>
                    <a:buFont typeface="Wingdings" pitchFamily="2" charset="2"/>
                    <a:defRPr>
                      <a:solidFill>
                        <a:schemeClr val="tx1"/>
                      </a:solidFill>
                      <a:latin typeface="Arial" pitchFamily="34" charset="0"/>
                    </a:defRPr>
                  </a:lvl8pPr>
                  <a:lvl9pPr marL="3886200" indent="-228600" eaLnBrk="0" fontAlgn="base" hangingPunct="0">
                    <a:spcBef>
                      <a:spcPct val="20000"/>
                    </a:spcBef>
                    <a:spcAft>
                      <a:spcPct val="20000"/>
                    </a:spcAft>
                    <a:buClr>
                      <a:srgbClr val="009B9B"/>
                    </a:buClr>
                    <a:buSzPct val="80000"/>
                    <a:buFont typeface="Wingdings" pitchFamily="2" charset="2"/>
                    <a:defRPr>
                      <a:solidFill>
                        <a:schemeClr val="tx1"/>
                      </a:solidFill>
                      <a:latin typeface="Arial" pitchFamily="34" charset="0"/>
                    </a:defRPr>
                  </a:lvl9pPr>
                </a:lstStyle>
                <a:p>
                  <a:pPr algn="ctr">
                    <a:spcBef>
                      <a:spcPct val="0"/>
                    </a:spcBef>
                    <a:spcAft>
                      <a:spcPct val="0"/>
                    </a:spcAft>
                    <a:buClrTx/>
                    <a:buSzTx/>
                    <a:buFontTx/>
                    <a:buNone/>
                  </a:pPr>
                  <a:r>
                    <a:rPr lang="en-GB" sz="1194" b="1" dirty="0">
                      <a:solidFill>
                        <a:schemeClr val="accent4"/>
                      </a:solidFill>
                      <a:latin typeface="+mn-lt"/>
                    </a:rPr>
                    <a:t>2</a:t>
                  </a:r>
                  <a:endParaRPr lang="en-GB" sz="1705" b="1" dirty="0">
                    <a:solidFill>
                      <a:schemeClr val="accent4"/>
                    </a:solidFill>
                    <a:latin typeface="+mn-lt"/>
                  </a:endParaRPr>
                </a:p>
              </p:txBody>
            </p:sp>
            <p:sp>
              <p:nvSpPr>
                <p:cNvPr id="36" name="Line 54">
                  <a:extLst>
                    <a:ext uri="{FF2B5EF4-FFF2-40B4-BE49-F238E27FC236}">
                      <a16:creationId xmlns:a16="http://schemas.microsoft.com/office/drawing/2014/main" id="{BBC415C9-19D0-4721-8981-98216A12D8E4}"/>
                    </a:ext>
                  </a:extLst>
                </p:cNvPr>
                <p:cNvSpPr>
                  <a:spLocks noChangeShapeType="1"/>
                </p:cNvSpPr>
                <p:nvPr/>
              </p:nvSpPr>
              <p:spPr bwMode="auto">
                <a:xfrm>
                  <a:off x="3789183" y="4352559"/>
                  <a:ext cx="327511" cy="0"/>
                </a:xfrm>
                <a:prstGeom prst="line">
                  <a:avLst/>
                </a:prstGeom>
                <a:noFill/>
                <a:ln w="28575">
                  <a:solidFill>
                    <a:srgbClr val="7FC4BC"/>
                  </a:solidFill>
                  <a:round/>
                  <a:headEnd/>
                  <a:tailEnd/>
                </a:ln>
                <a:extLst>
                  <a:ext uri="{909E8E84-426E-40DD-AFC4-6F175D3DCCD1}">
                    <a14:hiddenFill xmlns:a14="http://schemas.microsoft.com/office/drawing/2010/main">
                      <a:noFill/>
                    </a14:hiddenFill>
                  </a:ext>
                </a:extLst>
              </p:spPr>
              <p:txBody>
                <a:bodyPr wrap="none" lIns="76686" tIns="39877" rIns="76686" bIns="39877" anchor="ctr"/>
                <a:lstStyle/>
                <a:p>
                  <a:endParaRPr lang="en-GB" sz="1533" dirty="0"/>
                </a:p>
              </p:txBody>
            </p:sp>
            <p:sp>
              <p:nvSpPr>
                <p:cNvPr id="37" name="Line 55">
                  <a:extLst>
                    <a:ext uri="{FF2B5EF4-FFF2-40B4-BE49-F238E27FC236}">
                      <a16:creationId xmlns:a16="http://schemas.microsoft.com/office/drawing/2014/main" id="{F79ED945-7955-4A83-9768-A0A251687D3F}"/>
                    </a:ext>
                  </a:extLst>
                </p:cNvPr>
                <p:cNvSpPr>
                  <a:spLocks noChangeShapeType="1"/>
                </p:cNvSpPr>
                <p:nvPr/>
              </p:nvSpPr>
              <p:spPr bwMode="auto">
                <a:xfrm flipV="1">
                  <a:off x="4116694" y="4109247"/>
                  <a:ext cx="0" cy="262965"/>
                </a:xfrm>
                <a:prstGeom prst="line">
                  <a:avLst/>
                </a:prstGeom>
                <a:noFill/>
                <a:ln w="28575">
                  <a:solidFill>
                    <a:srgbClr val="7FC4BC"/>
                  </a:solidFill>
                  <a:round/>
                  <a:headEnd/>
                  <a:tailEnd/>
                </a:ln>
                <a:extLst>
                  <a:ext uri="{909E8E84-426E-40DD-AFC4-6F175D3DCCD1}">
                    <a14:hiddenFill xmlns:a14="http://schemas.microsoft.com/office/drawing/2010/main">
                      <a:noFill/>
                    </a14:hiddenFill>
                  </a:ext>
                </a:extLst>
              </p:spPr>
              <p:txBody>
                <a:bodyPr wrap="none" lIns="76686" tIns="39877" rIns="76686" bIns="39877" anchor="ctr"/>
                <a:lstStyle/>
                <a:p>
                  <a:endParaRPr lang="en-GB" sz="1533" dirty="0"/>
                </a:p>
              </p:txBody>
            </p:sp>
          </p:grpSp>
          <p:sp>
            <p:nvSpPr>
              <p:cNvPr id="34" name="Line 19">
                <a:extLst>
                  <a:ext uri="{FF2B5EF4-FFF2-40B4-BE49-F238E27FC236}">
                    <a16:creationId xmlns:a16="http://schemas.microsoft.com/office/drawing/2014/main" id="{1458B84F-8FE9-465F-B810-A67950818A9D}"/>
                  </a:ext>
                </a:extLst>
              </p:cNvPr>
              <p:cNvSpPr>
                <a:spLocks noChangeShapeType="1"/>
              </p:cNvSpPr>
              <p:nvPr/>
            </p:nvSpPr>
            <p:spPr bwMode="auto">
              <a:xfrm flipV="1">
                <a:off x="6207911" y="3471705"/>
                <a:ext cx="2831314" cy="2150240"/>
              </a:xfrm>
              <a:prstGeom prst="line">
                <a:avLst/>
              </a:prstGeom>
              <a:noFill/>
              <a:ln w="28575">
                <a:solidFill>
                  <a:srgbClr val="7FC4BC"/>
                </a:solidFill>
                <a:prstDash val="lgDashDot"/>
                <a:round/>
                <a:headEnd/>
                <a:tailEnd/>
              </a:ln>
              <a:extLst>
                <a:ext uri="{909E8E84-426E-40DD-AFC4-6F175D3DCCD1}">
                  <a14:hiddenFill xmlns:a14="http://schemas.microsoft.com/office/drawing/2010/main">
                    <a:noFill/>
                  </a14:hiddenFill>
                </a:ext>
              </a:extLst>
            </p:spPr>
            <p:txBody>
              <a:bodyPr wrap="none" anchor="ctr"/>
              <a:lstStyle/>
              <a:p>
                <a:endParaRPr lang="en-GB" sz="1533" dirty="0"/>
              </a:p>
            </p:txBody>
          </p:sp>
        </p:grpSp>
      </p:grpSp>
      <p:sp>
        <p:nvSpPr>
          <p:cNvPr id="38" name="Line 19">
            <a:extLst>
              <a:ext uri="{FF2B5EF4-FFF2-40B4-BE49-F238E27FC236}">
                <a16:creationId xmlns:a16="http://schemas.microsoft.com/office/drawing/2014/main" id="{79EED58F-F10B-4742-A780-163DB6C1A593}"/>
              </a:ext>
            </a:extLst>
          </p:cNvPr>
          <p:cNvSpPr>
            <a:spLocks noChangeShapeType="1"/>
          </p:cNvSpPr>
          <p:nvPr/>
        </p:nvSpPr>
        <p:spPr bwMode="auto">
          <a:xfrm flipV="1">
            <a:off x="7783448" y="1902075"/>
            <a:ext cx="2731499" cy="2143869"/>
          </a:xfrm>
          <a:prstGeom prst="line">
            <a:avLst/>
          </a:prstGeom>
          <a:noFill/>
          <a:ln w="28575">
            <a:solidFill>
              <a:srgbClr val="7FC4BC"/>
            </a:solidFill>
            <a:prstDash val="lgDashDot"/>
            <a:round/>
            <a:headEnd/>
            <a:tailEnd/>
          </a:ln>
          <a:extLst>
            <a:ext uri="{909E8E84-426E-40DD-AFC4-6F175D3DCCD1}">
              <a14:hiddenFill xmlns:a14="http://schemas.microsoft.com/office/drawing/2010/main">
                <a:noFill/>
              </a14:hiddenFill>
            </a:ext>
          </a:extLst>
        </p:spPr>
        <p:txBody>
          <a:bodyPr wrap="none" anchor="ctr"/>
          <a:lstStyle/>
          <a:p>
            <a:endParaRPr lang="en-GB" sz="1533" dirty="0"/>
          </a:p>
        </p:txBody>
      </p:sp>
      <p:sp>
        <p:nvSpPr>
          <p:cNvPr id="50" name="Oval 49">
            <a:extLst>
              <a:ext uri="{FF2B5EF4-FFF2-40B4-BE49-F238E27FC236}">
                <a16:creationId xmlns:a16="http://schemas.microsoft.com/office/drawing/2014/main" id="{3973B7C6-10DE-4842-A5A3-B82AEA224072}"/>
              </a:ext>
            </a:extLst>
          </p:cNvPr>
          <p:cNvSpPr/>
          <p:nvPr/>
        </p:nvSpPr>
        <p:spPr bwMode="auto">
          <a:xfrm>
            <a:off x="2223000" y="1440000"/>
            <a:ext cx="3240000" cy="3240000"/>
          </a:xfrm>
          <a:prstGeom prst="ellipse">
            <a:avLst/>
          </a:prstGeom>
          <a:noFill/>
          <a:ln w="76200">
            <a:solidFill>
              <a:schemeClr val="bg1">
                <a:lumMod val="75000"/>
              </a:schemeClr>
            </a:solidFill>
            <a:miter lim="800000"/>
            <a:headEnd/>
            <a:tailEnd/>
          </a:ln>
          <a:effectLst/>
        </p:spPr>
        <p:txBody>
          <a:bodyPr rtlCol="0" anchor="ctr">
            <a:noAutofit/>
          </a:bodyPr>
          <a:lstStyle/>
          <a:p>
            <a:pPr algn="ctr">
              <a:spcBef>
                <a:spcPct val="10000"/>
              </a:spcBef>
              <a:spcAft>
                <a:spcPct val="0"/>
              </a:spcAft>
              <a:buClrTx/>
              <a:buSzTx/>
              <a:buFontTx/>
              <a:buNone/>
            </a:pPr>
            <a:endParaRPr lang="en-GB" sz="1693" b="1" dirty="0"/>
          </a:p>
        </p:txBody>
      </p:sp>
      <p:pic>
        <p:nvPicPr>
          <p:cNvPr id="45" name="Picture 44">
            <a:extLst>
              <a:ext uri="{FF2B5EF4-FFF2-40B4-BE49-F238E27FC236}">
                <a16:creationId xmlns:a16="http://schemas.microsoft.com/office/drawing/2014/main" id="{8CA373A7-5160-4E6E-82E6-99A61E37D789}"/>
              </a:ext>
            </a:extLst>
          </p:cNvPr>
          <p:cNvPicPr>
            <a:picLocks noChangeAspect="1"/>
          </p:cNvPicPr>
          <p:nvPr/>
        </p:nvPicPr>
        <p:blipFill>
          <a:blip r:embed="rId6"/>
          <a:stretch>
            <a:fillRect/>
          </a:stretch>
        </p:blipFill>
        <p:spPr>
          <a:xfrm rot="18459915" flipH="1" flipV="1">
            <a:off x="4360110" y="3500290"/>
            <a:ext cx="560019" cy="367174"/>
          </a:xfrm>
          <a:prstGeom prst="rect">
            <a:avLst/>
          </a:prstGeom>
        </p:spPr>
      </p:pic>
      <p:grpSp>
        <p:nvGrpSpPr>
          <p:cNvPr id="46" name="Group 45">
            <a:extLst>
              <a:ext uri="{FF2B5EF4-FFF2-40B4-BE49-F238E27FC236}">
                <a16:creationId xmlns:a16="http://schemas.microsoft.com/office/drawing/2014/main" id="{D0F23B5E-0D43-4A30-9CD6-225919B9EE3D}"/>
              </a:ext>
            </a:extLst>
          </p:cNvPr>
          <p:cNvGrpSpPr/>
          <p:nvPr/>
        </p:nvGrpSpPr>
        <p:grpSpPr>
          <a:xfrm>
            <a:off x="3132836" y="822250"/>
            <a:ext cx="1387365" cy="1152030"/>
            <a:chOff x="2006317" y="800806"/>
            <a:chExt cx="1387365" cy="1152030"/>
          </a:xfrm>
        </p:grpSpPr>
        <p:pic>
          <p:nvPicPr>
            <p:cNvPr id="47" name="Picture 46">
              <a:extLst>
                <a:ext uri="{FF2B5EF4-FFF2-40B4-BE49-F238E27FC236}">
                  <a16:creationId xmlns:a16="http://schemas.microsoft.com/office/drawing/2014/main" id="{52372DFE-BCB1-462C-86E9-82814BE6334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42800" y="1038436"/>
              <a:ext cx="914400" cy="914400"/>
            </a:xfrm>
            <a:prstGeom prst="rect">
              <a:avLst/>
            </a:prstGeom>
          </p:spPr>
        </p:pic>
        <p:sp>
          <p:nvSpPr>
            <p:cNvPr id="48" name="TextBox 47">
              <a:extLst>
                <a:ext uri="{FF2B5EF4-FFF2-40B4-BE49-F238E27FC236}">
                  <a16:creationId xmlns:a16="http://schemas.microsoft.com/office/drawing/2014/main" id="{664CF407-CF2D-4BD8-BE91-26F65D02E7F5}"/>
                </a:ext>
              </a:extLst>
            </p:cNvPr>
            <p:cNvSpPr txBox="1"/>
            <p:nvPr/>
          </p:nvSpPr>
          <p:spPr>
            <a:xfrm>
              <a:off x="2006317" y="800806"/>
              <a:ext cx="1387365" cy="276999"/>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Elements</a:t>
              </a:r>
            </a:p>
          </p:txBody>
        </p:sp>
      </p:grpSp>
      <p:grpSp>
        <p:nvGrpSpPr>
          <p:cNvPr id="49" name="Group 48">
            <a:extLst>
              <a:ext uri="{FF2B5EF4-FFF2-40B4-BE49-F238E27FC236}">
                <a16:creationId xmlns:a16="http://schemas.microsoft.com/office/drawing/2014/main" id="{027093EF-3ED1-4FFD-B34A-5A1E1DA53E3F}"/>
              </a:ext>
            </a:extLst>
          </p:cNvPr>
          <p:cNvGrpSpPr/>
          <p:nvPr/>
        </p:nvGrpSpPr>
        <p:grpSpPr>
          <a:xfrm>
            <a:off x="4557571" y="1506348"/>
            <a:ext cx="1387365" cy="1152471"/>
            <a:chOff x="3431052" y="1576277"/>
            <a:chExt cx="1387365" cy="1152471"/>
          </a:xfrm>
        </p:grpSpPr>
        <p:pic>
          <p:nvPicPr>
            <p:cNvPr id="62" name="Picture 61">
              <a:extLst>
                <a:ext uri="{FF2B5EF4-FFF2-40B4-BE49-F238E27FC236}">
                  <a16:creationId xmlns:a16="http://schemas.microsoft.com/office/drawing/2014/main" id="{A6E7DCE0-7EA2-4240-A2E5-45CF732386C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99644" y="1814348"/>
              <a:ext cx="914400" cy="914400"/>
            </a:xfrm>
            <a:prstGeom prst="rect">
              <a:avLst/>
            </a:prstGeom>
          </p:spPr>
        </p:pic>
        <p:sp>
          <p:nvSpPr>
            <p:cNvPr id="63" name="TextBox 62">
              <a:extLst>
                <a:ext uri="{FF2B5EF4-FFF2-40B4-BE49-F238E27FC236}">
                  <a16:creationId xmlns:a16="http://schemas.microsoft.com/office/drawing/2014/main" id="{8BE8D334-F44E-4611-AA7C-6B7907B8A3CE}"/>
                </a:ext>
              </a:extLst>
            </p:cNvPr>
            <p:cNvSpPr txBox="1"/>
            <p:nvPr/>
          </p:nvSpPr>
          <p:spPr>
            <a:xfrm>
              <a:off x="3431052" y="1576277"/>
              <a:ext cx="1387365" cy="276999"/>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Materials</a:t>
              </a:r>
            </a:p>
          </p:txBody>
        </p:sp>
      </p:grpSp>
      <p:grpSp>
        <p:nvGrpSpPr>
          <p:cNvPr id="64" name="Group 63">
            <a:extLst>
              <a:ext uri="{FF2B5EF4-FFF2-40B4-BE49-F238E27FC236}">
                <a16:creationId xmlns:a16="http://schemas.microsoft.com/office/drawing/2014/main" id="{385C5F12-A950-4811-AF91-66782337EAB4}"/>
              </a:ext>
            </a:extLst>
          </p:cNvPr>
          <p:cNvGrpSpPr/>
          <p:nvPr/>
        </p:nvGrpSpPr>
        <p:grpSpPr>
          <a:xfrm>
            <a:off x="1536788" y="1626610"/>
            <a:ext cx="1387365" cy="1157097"/>
            <a:chOff x="465591" y="1684139"/>
            <a:chExt cx="1387365" cy="1157097"/>
          </a:xfrm>
        </p:grpSpPr>
        <p:sp>
          <p:nvSpPr>
            <p:cNvPr id="65" name="TextBox 64">
              <a:extLst>
                <a:ext uri="{FF2B5EF4-FFF2-40B4-BE49-F238E27FC236}">
                  <a16:creationId xmlns:a16="http://schemas.microsoft.com/office/drawing/2014/main" id="{2881B282-471F-49CA-96DA-CFB3EC36424E}"/>
                </a:ext>
              </a:extLst>
            </p:cNvPr>
            <p:cNvSpPr txBox="1"/>
            <p:nvPr/>
          </p:nvSpPr>
          <p:spPr>
            <a:xfrm>
              <a:off x="465591" y="1684139"/>
              <a:ext cx="1387365" cy="276999"/>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Processes</a:t>
              </a:r>
            </a:p>
          </p:txBody>
        </p:sp>
        <p:pic>
          <p:nvPicPr>
            <p:cNvPr id="66" name="Picture 65">
              <a:extLst>
                <a:ext uri="{FF2B5EF4-FFF2-40B4-BE49-F238E27FC236}">
                  <a16:creationId xmlns:a16="http://schemas.microsoft.com/office/drawing/2014/main" id="{F51CC589-F185-4A92-AF9B-1E98A7536E7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4540" y="1926836"/>
              <a:ext cx="914400" cy="914400"/>
            </a:xfrm>
            <a:prstGeom prst="rect">
              <a:avLst/>
            </a:prstGeom>
          </p:spPr>
        </p:pic>
      </p:grpSp>
      <p:grpSp>
        <p:nvGrpSpPr>
          <p:cNvPr id="67" name="Group 66">
            <a:extLst>
              <a:ext uri="{FF2B5EF4-FFF2-40B4-BE49-F238E27FC236}">
                <a16:creationId xmlns:a16="http://schemas.microsoft.com/office/drawing/2014/main" id="{011F1202-FBA2-46DC-80D7-6E8488D64A83}"/>
              </a:ext>
            </a:extLst>
          </p:cNvPr>
          <p:cNvGrpSpPr/>
          <p:nvPr/>
        </p:nvGrpSpPr>
        <p:grpSpPr>
          <a:xfrm>
            <a:off x="1901369" y="3536791"/>
            <a:ext cx="1107478" cy="1329819"/>
            <a:chOff x="758369" y="3536790"/>
            <a:chExt cx="1107478" cy="1329819"/>
          </a:xfrm>
        </p:grpSpPr>
        <p:pic>
          <p:nvPicPr>
            <p:cNvPr id="79" name="Picture 78">
              <a:extLst>
                <a:ext uri="{FF2B5EF4-FFF2-40B4-BE49-F238E27FC236}">
                  <a16:creationId xmlns:a16="http://schemas.microsoft.com/office/drawing/2014/main" id="{9B86B78D-3F07-4EF6-A973-28D4E3FBE22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9683" y="3536790"/>
              <a:ext cx="914400" cy="914400"/>
            </a:xfrm>
            <a:prstGeom prst="rect">
              <a:avLst/>
            </a:prstGeom>
          </p:spPr>
        </p:pic>
        <p:sp>
          <p:nvSpPr>
            <p:cNvPr id="80" name="TextBox 79">
              <a:extLst>
                <a:ext uri="{FF2B5EF4-FFF2-40B4-BE49-F238E27FC236}">
                  <a16:creationId xmlns:a16="http://schemas.microsoft.com/office/drawing/2014/main" id="{001EAFD8-F643-4F15-B32D-9DB71FE756F1}"/>
                </a:ext>
              </a:extLst>
            </p:cNvPr>
            <p:cNvSpPr txBox="1"/>
            <p:nvPr/>
          </p:nvSpPr>
          <p:spPr>
            <a:xfrm>
              <a:off x="758369" y="4404944"/>
              <a:ext cx="1107478" cy="461665"/>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Phase Diagrams</a:t>
              </a:r>
            </a:p>
          </p:txBody>
        </p:sp>
      </p:grpSp>
      <p:grpSp>
        <p:nvGrpSpPr>
          <p:cNvPr id="81" name="Group 80">
            <a:extLst>
              <a:ext uri="{FF2B5EF4-FFF2-40B4-BE49-F238E27FC236}">
                <a16:creationId xmlns:a16="http://schemas.microsoft.com/office/drawing/2014/main" id="{9E2E5055-95C6-44FA-AF55-2CBA44E9AE05}"/>
              </a:ext>
            </a:extLst>
          </p:cNvPr>
          <p:cNvGrpSpPr/>
          <p:nvPr/>
        </p:nvGrpSpPr>
        <p:grpSpPr>
          <a:xfrm>
            <a:off x="4703640" y="3557599"/>
            <a:ext cx="1270452" cy="1320981"/>
            <a:chOff x="3560640" y="3557598"/>
            <a:chExt cx="1270452" cy="1320981"/>
          </a:xfrm>
        </p:grpSpPr>
        <p:pic>
          <p:nvPicPr>
            <p:cNvPr id="82" name="Picture 81">
              <a:extLst>
                <a:ext uri="{FF2B5EF4-FFF2-40B4-BE49-F238E27FC236}">
                  <a16:creationId xmlns:a16="http://schemas.microsoft.com/office/drawing/2014/main" id="{D196974A-3ED9-4F97-BE66-2E07AB13485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09856" y="3557598"/>
              <a:ext cx="914400" cy="914400"/>
            </a:xfrm>
            <a:prstGeom prst="rect">
              <a:avLst/>
            </a:prstGeom>
          </p:spPr>
        </p:pic>
        <p:sp>
          <p:nvSpPr>
            <p:cNvPr id="83" name="TextBox 82">
              <a:extLst>
                <a:ext uri="{FF2B5EF4-FFF2-40B4-BE49-F238E27FC236}">
                  <a16:creationId xmlns:a16="http://schemas.microsoft.com/office/drawing/2014/main" id="{E6D459F4-1F18-4843-8FD8-C605900DFE24}"/>
                </a:ext>
              </a:extLst>
            </p:cNvPr>
            <p:cNvSpPr txBox="1"/>
            <p:nvPr/>
          </p:nvSpPr>
          <p:spPr>
            <a:xfrm>
              <a:off x="3560640" y="4416914"/>
              <a:ext cx="1270452" cy="461665"/>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Property-  Process Profiles</a:t>
              </a:r>
            </a:p>
          </p:txBody>
        </p:sp>
      </p:grpSp>
      <p:grpSp>
        <p:nvGrpSpPr>
          <p:cNvPr id="10" name="Group 9">
            <a:extLst>
              <a:ext uri="{FF2B5EF4-FFF2-40B4-BE49-F238E27FC236}">
                <a16:creationId xmlns:a16="http://schemas.microsoft.com/office/drawing/2014/main" id="{6E6184F9-E4BA-4388-8505-D65212B7F29E}"/>
              </a:ext>
            </a:extLst>
          </p:cNvPr>
          <p:cNvGrpSpPr/>
          <p:nvPr/>
        </p:nvGrpSpPr>
        <p:grpSpPr>
          <a:xfrm>
            <a:off x="3278495" y="4230388"/>
            <a:ext cx="1270452" cy="1138697"/>
            <a:chOff x="2135495" y="4230387"/>
            <a:chExt cx="1270452" cy="1138697"/>
          </a:xfrm>
        </p:grpSpPr>
        <p:pic>
          <p:nvPicPr>
            <p:cNvPr id="9" name="Picture 8">
              <a:extLst>
                <a:ext uri="{FF2B5EF4-FFF2-40B4-BE49-F238E27FC236}">
                  <a16:creationId xmlns:a16="http://schemas.microsoft.com/office/drawing/2014/main" id="{944FED81-5D5F-4524-98A2-25EA3DF8D28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313521" y="4230387"/>
              <a:ext cx="914400" cy="914400"/>
            </a:xfrm>
            <a:prstGeom prst="rect">
              <a:avLst/>
            </a:prstGeom>
          </p:spPr>
        </p:pic>
        <p:sp>
          <p:nvSpPr>
            <p:cNvPr id="84" name="TextBox 83">
              <a:extLst>
                <a:ext uri="{FF2B5EF4-FFF2-40B4-BE49-F238E27FC236}">
                  <a16:creationId xmlns:a16="http://schemas.microsoft.com/office/drawing/2014/main" id="{BEAD639E-3BE4-47ED-B861-49CE73675CFC}"/>
                </a:ext>
              </a:extLst>
            </p:cNvPr>
            <p:cNvSpPr txBox="1"/>
            <p:nvPr/>
          </p:nvSpPr>
          <p:spPr>
            <a:xfrm>
              <a:off x="2135495" y="5092085"/>
              <a:ext cx="1270452" cy="276999"/>
            </a:xfrm>
            <a:prstGeom prst="rect">
              <a:avLst/>
            </a:prstGeom>
            <a:noFill/>
          </p:spPr>
          <p:txBody>
            <a:bodyPr wrap="square" rtlCol="0">
              <a:spAutoFit/>
            </a:bodyPr>
            <a:lstStyle/>
            <a:p>
              <a:pPr algn="ctr"/>
              <a:r>
                <a:rPr lang="en-US" sz="1200" dirty="0">
                  <a:solidFill>
                    <a:schemeClr val="bg1">
                      <a:lumMod val="50000"/>
                    </a:schemeClr>
                  </a:solidFill>
                  <a:cs typeface="Calibri" panose="020F0502020204030204" pitchFamily="34" charset="0"/>
                </a:rPr>
                <a:t>Selection</a:t>
              </a:r>
            </a:p>
          </p:txBody>
        </p:sp>
      </p:grpSp>
      <p:pic>
        <p:nvPicPr>
          <p:cNvPr id="40" name="Picture 39">
            <a:extLst>
              <a:ext uri="{FF2B5EF4-FFF2-40B4-BE49-F238E27FC236}">
                <a16:creationId xmlns:a16="http://schemas.microsoft.com/office/drawing/2014/main" id="{FAD23CB8-A475-472F-AB3C-01E1362A6A04}"/>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074350" y="4469007"/>
            <a:ext cx="1082775" cy="1379079"/>
          </a:xfrm>
          <a:prstGeom prst="rect">
            <a:avLst/>
          </a:prstGeom>
        </p:spPr>
      </p:pic>
      <p:pic>
        <p:nvPicPr>
          <p:cNvPr id="42" name="Picture 41">
            <a:extLst>
              <a:ext uri="{FF2B5EF4-FFF2-40B4-BE49-F238E27FC236}">
                <a16:creationId xmlns:a16="http://schemas.microsoft.com/office/drawing/2014/main" id="{53CF83EE-71D4-47D9-A839-5D5A6086805C}"/>
              </a:ext>
            </a:extLst>
          </p:cNvPr>
          <p:cNvPicPr>
            <a:picLocks noChangeAspect="1"/>
          </p:cNvPicPr>
          <p:nvPr/>
        </p:nvPicPr>
        <p:blipFill rotWithShape="1">
          <a:blip r:embed="rId14">
            <a:extLst>
              <a:ext uri="{28A0092B-C50C-407E-A947-70E740481C1C}">
                <a14:useLocalDpi xmlns:a14="http://schemas.microsoft.com/office/drawing/2010/main" val="0"/>
              </a:ext>
            </a:extLst>
          </a:blip>
          <a:srcRect l="8622" r="9047"/>
          <a:stretch/>
        </p:blipFill>
        <p:spPr>
          <a:xfrm>
            <a:off x="8261227" y="4461091"/>
            <a:ext cx="1131075" cy="1373833"/>
          </a:xfrm>
          <a:prstGeom prst="rect">
            <a:avLst/>
          </a:prstGeom>
          <a:ln w="6350">
            <a:noFill/>
          </a:ln>
          <a:effectLst/>
        </p:spPr>
      </p:pic>
      <p:sp>
        <p:nvSpPr>
          <p:cNvPr id="3" name="Slide Number Placeholder 2">
            <a:extLst>
              <a:ext uri="{FF2B5EF4-FFF2-40B4-BE49-F238E27FC236}">
                <a16:creationId xmlns:a16="http://schemas.microsoft.com/office/drawing/2014/main" id="{E7543A38-B717-45A9-A5A2-AD9B3A3FE86B}"/>
              </a:ext>
            </a:extLst>
          </p:cNvPr>
          <p:cNvSpPr>
            <a:spLocks noGrp="1"/>
          </p:cNvSpPr>
          <p:nvPr>
            <p:ph type="sldNum" sz="quarter" idx="11"/>
          </p:nvPr>
        </p:nvSpPr>
        <p:spPr/>
        <p:txBody>
          <a:bodyPr/>
          <a:lstStyle/>
          <a:p>
            <a:fld id="{F0D23093-2AB0-F74C-B865-1A12A15B650E}" type="slidenum">
              <a:rPr lang="en-US" smtClean="0">
                <a:latin typeface="+mn-lt"/>
              </a:rPr>
              <a:pPr/>
              <a:t>27</a:t>
            </a:fld>
            <a:endParaRPr lang="en-US" dirty="0">
              <a:latin typeface="+mn-lt"/>
            </a:endParaRPr>
          </a:p>
        </p:txBody>
      </p:sp>
      <p:pic>
        <p:nvPicPr>
          <p:cNvPr id="5" name="Picture 4">
            <a:extLst>
              <a:ext uri="{FF2B5EF4-FFF2-40B4-BE49-F238E27FC236}">
                <a16:creationId xmlns:a16="http://schemas.microsoft.com/office/drawing/2014/main" id="{F7E8B733-1040-57D5-DD56-2F5147529346}"/>
              </a:ext>
            </a:extLst>
          </p:cNvPr>
          <p:cNvPicPr>
            <a:picLocks noChangeAspect="1"/>
          </p:cNvPicPr>
          <p:nvPr/>
        </p:nvPicPr>
        <p:blipFill>
          <a:blip r:embed="rId15"/>
          <a:stretch>
            <a:fillRect/>
          </a:stretch>
        </p:blipFill>
        <p:spPr>
          <a:xfrm>
            <a:off x="2092072" y="5619486"/>
            <a:ext cx="3217984" cy="457200"/>
          </a:xfrm>
          <a:prstGeom prst="rect">
            <a:avLst/>
          </a:prstGeom>
          <a:ln>
            <a:solidFill>
              <a:schemeClr val="accent1"/>
            </a:solidFill>
          </a:ln>
        </p:spPr>
      </p:pic>
    </p:spTree>
    <p:extLst>
      <p:ext uri="{BB962C8B-B14F-4D97-AF65-F5344CB8AC3E}">
        <p14:creationId xmlns:p14="http://schemas.microsoft.com/office/powerpoint/2010/main" val="3242336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wipe(up)">
                                      <p:cBhvr>
                                        <p:cTn id="16" dur="500"/>
                                        <p:tgtEl>
                                          <p:spTgt spid="45"/>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par>
                          <p:cTn id="25" fill="hold">
                            <p:stCondLst>
                              <p:cond delay="0"/>
                            </p:stCondLst>
                            <p:childTnLst>
                              <p:par>
                                <p:cTn id="26" presetID="22" presetClass="entr" presetSubtype="4" fill="hold" grpId="1"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down)">
                                      <p:cBhvr>
                                        <p:cTn id="28" dur="500"/>
                                        <p:tgtEl>
                                          <p:spTgt spid="38"/>
                                        </p:tgtEl>
                                      </p:cBhvr>
                                    </p:animEffect>
                                  </p:childTnLst>
                                </p:cTn>
                              </p:par>
                            </p:childTnLst>
                          </p:cTn>
                        </p:par>
                        <p:par>
                          <p:cTn id="29" fill="hold">
                            <p:stCondLst>
                              <p:cond delay="500"/>
                            </p:stCondLst>
                            <p:childTnLst>
                              <p:par>
                                <p:cTn id="30" presetID="56" presetClass="path" presetSubtype="0" accel="50000" decel="50000" fill="hold" grpId="0" nodeType="afterEffect">
                                  <p:stCondLst>
                                    <p:cond delay="0"/>
                                  </p:stCondLst>
                                  <p:childTnLst>
                                    <p:animMotion origin="layout" path="M -4.10256E-6 -3.7037E-7 L -0.07211 -0.10046 " pathEditMode="relative" rAng="0" ptsTypes="AA">
                                      <p:cBhvr>
                                        <p:cTn id="31" dur="2000" fill="hold"/>
                                        <p:tgtEl>
                                          <p:spTgt spid="38"/>
                                        </p:tgtEl>
                                        <p:attrNameLst>
                                          <p:attrName>ppt_x</p:attrName>
                                          <p:attrName>ppt_y</p:attrName>
                                        </p:attrNameLst>
                                      </p:cBhvr>
                                      <p:rCtr x="-3606" y="-5023"/>
                                    </p:animMotion>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250"/>
                                        <p:tgtEl>
                                          <p:spTgt spid="40"/>
                                        </p:tgtEl>
                                      </p:cBhvr>
                                    </p:animEffect>
                                  </p:childTnLst>
                                </p:cTn>
                              </p:par>
                              <p:par>
                                <p:cTn id="41" presetID="10" presetClass="entr" presetSubtype="0"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8" grpId="0" animBg="1"/>
      <p:bldP spid="38"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mn-lt"/>
              </a:rPr>
              <a:t>Learning resources</a:t>
            </a:r>
          </a:p>
        </p:txBody>
      </p:sp>
      <p:sp>
        <p:nvSpPr>
          <p:cNvPr id="4" name="Slide Number Placeholder 3">
            <a:extLst>
              <a:ext uri="{FF2B5EF4-FFF2-40B4-BE49-F238E27FC236}">
                <a16:creationId xmlns:a16="http://schemas.microsoft.com/office/drawing/2014/main" id="{B7577600-D210-4E50-9082-0C8F2B4A6196}"/>
              </a:ext>
            </a:extLst>
          </p:cNvPr>
          <p:cNvSpPr>
            <a:spLocks noGrp="1"/>
          </p:cNvSpPr>
          <p:nvPr>
            <p:ph type="sldNum" sz="quarter" idx="11"/>
          </p:nvPr>
        </p:nvSpPr>
        <p:spPr/>
        <p:txBody>
          <a:bodyPr/>
          <a:lstStyle/>
          <a:p>
            <a:fld id="{F0D23093-2AB0-F74C-B865-1A12A15B650E}" type="slidenum">
              <a:rPr lang="en-US" smtClean="0"/>
              <a:pPr/>
              <a:t>28</a:t>
            </a:fld>
            <a:endParaRPr lang="en-US" dirty="0"/>
          </a:p>
        </p:txBody>
      </p:sp>
      <p:pic>
        <p:nvPicPr>
          <p:cNvPr id="5" name="Picture 4">
            <a:extLst>
              <a:ext uri="{FF2B5EF4-FFF2-40B4-BE49-F238E27FC236}">
                <a16:creationId xmlns:a16="http://schemas.microsoft.com/office/drawing/2014/main" id="{FD5E7114-5C3D-BA0E-B06D-89C3F1FC8463}"/>
              </a:ext>
            </a:extLst>
          </p:cNvPr>
          <p:cNvPicPr>
            <a:picLocks noChangeAspect="1"/>
          </p:cNvPicPr>
          <p:nvPr/>
        </p:nvPicPr>
        <p:blipFill>
          <a:blip r:embed="rId3"/>
          <a:stretch>
            <a:fillRect/>
          </a:stretch>
        </p:blipFill>
        <p:spPr>
          <a:xfrm>
            <a:off x="1295400" y="1039291"/>
            <a:ext cx="10058400" cy="449345"/>
          </a:xfrm>
          <a:prstGeom prst="rect">
            <a:avLst/>
          </a:prstGeom>
        </p:spPr>
      </p:pic>
      <p:pic>
        <p:nvPicPr>
          <p:cNvPr id="6" name="Picture 5" descr="Graphical user interface, text&#10;&#10;Description automatically generated">
            <a:extLst>
              <a:ext uri="{FF2B5EF4-FFF2-40B4-BE49-F238E27FC236}">
                <a16:creationId xmlns:a16="http://schemas.microsoft.com/office/drawing/2014/main" id="{A6989F82-F4C7-12DA-71A5-0BE3AEF798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6400" y="2600237"/>
            <a:ext cx="8229600" cy="2282526"/>
          </a:xfrm>
          <a:prstGeom prst="rect">
            <a:avLst/>
          </a:prstGeom>
          <a:ln>
            <a:solidFill>
              <a:schemeClr val="tx1"/>
            </a:solidFill>
          </a:ln>
        </p:spPr>
      </p:pic>
      <p:sp>
        <p:nvSpPr>
          <p:cNvPr id="10" name="Callout: Bent Line 9">
            <a:extLst>
              <a:ext uri="{FF2B5EF4-FFF2-40B4-BE49-F238E27FC236}">
                <a16:creationId xmlns:a16="http://schemas.microsoft.com/office/drawing/2014/main" id="{3807CAF2-86E2-48BC-9134-12E4A3FE7CC6}"/>
              </a:ext>
            </a:extLst>
          </p:cNvPr>
          <p:cNvSpPr/>
          <p:nvPr/>
        </p:nvSpPr>
        <p:spPr>
          <a:xfrm>
            <a:off x="7696200" y="1039291"/>
            <a:ext cx="914400" cy="497317"/>
          </a:xfrm>
          <a:prstGeom prst="borderCallout2">
            <a:avLst>
              <a:gd name="adj1" fmla="val 44784"/>
              <a:gd name="adj2" fmla="val -1696"/>
              <a:gd name="adj3" fmla="val 46015"/>
              <a:gd name="adj4" fmla="val -17994"/>
              <a:gd name="adj5" fmla="val 332516"/>
              <a:gd name="adj6" fmla="val -174434"/>
            </a:avLst>
          </a:prstGeom>
          <a:noFill/>
          <a:ln w="28575">
            <a:solidFill>
              <a:srgbClr val="FFB71B"/>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3513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par>
                          <p:cTn id="8" fill="hold">
                            <p:stCondLst>
                              <p:cond delay="500"/>
                            </p:stCondLst>
                            <p:childTnLst>
                              <p:par>
                                <p:cTn id="9" presetID="1" presetClass="entr" presetSubtype="0" fill="hold" nodeType="afterEffect">
                                  <p:stCondLst>
                                    <p:cond delay="50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5A6B6-2B7D-4D62-A9BE-7B0CF6FAAB6E}"/>
              </a:ext>
            </a:extLst>
          </p:cNvPr>
          <p:cNvSpPr>
            <a:spLocks noGrp="1"/>
          </p:cNvSpPr>
          <p:nvPr>
            <p:ph type="title"/>
          </p:nvPr>
        </p:nvSpPr>
        <p:spPr/>
        <p:txBody>
          <a:bodyPr/>
          <a:lstStyle/>
          <a:p>
            <a:r>
              <a:rPr lang="en-GB" dirty="0">
                <a:latin typeface="+mn-lt"/>
              </a:rPr>
              <a:t>MS&amp;E-related resources on the Ansys Education Resources Page</a:t>
            </a:r>
          </a:p>
        </p:txBody>
      </p:sp>
      <p:sp>
        <p:nvSpPr>
          <p:cNvPr id="3" name="TextBox 2">
            <a:extLst>
              <a:ext uri="{FF2B5EF4-FFF2-40B4-BE49-F238E27FC236}">
                <a16:creationId xmlns:a16="http://schemas.microsoft.com/office/drawing/2014/main" id="{AEE2AE4F-87BD-4B81-B69E-3EE164D525E6}"/>
              </a:ext>
            </a:extLst>
          </p:cNvPr>
          <p:cNvSpPr txBox="1"/>
          <p:nvPr/>
        </p:nvSpPr>
        <p:spPr>
          <a:xfrm>
            <a:off x="1406700" y="809104"/>
            <a:ext cx="1461747" cy="369332"/>
          </a:xfrm>
          <a:prstGeom prst="rect">
            <a:avLst/>
          </a:prstGeom>
          <a:noFill/>
        </p:spPr>
        <p:txBody>
          <a:bodyPr wrap="none" rtlCol="0">
            <a:spAutoFit/>
          </a:bodyPr>
          <a:lstStyle/>
          <a:p>
            <a:r>
              <a:rPr lang="en-GB" b="1" dirty="0"/>
              <a:t>White Papers</a:t>
            </a:r>
          </a:p>
        </p:txBody>
      </p:sp>
      <p:sp>
        <p:nvSpPr>
          <p:cNvPr id="4" name="TextBox 3">
            <a:extLst>
              <a:ext uri="{FF2B5EF4-FFF2-40B4-BE49-F238E27FC236}">
                <a16:creationId xmlns:a16="http://schemas.microsoft.com/office/drawing/2014/main" id="{A402748C-B7C7-4AD6-96DF-CFF58A35D7AA}"/>
              </a:ext>
            </a:extLst>
          </p:cNvPr>
          <p:cNvSpPr txBox="1"/>
          <p:nvPr/>
        </p:nvSpPr>
        <p:spPr>
          <a:xfrm>
            <a:off x="8904559" y="3194080"/>
            <a:ext cx="1580048" cy="369332"/>
          </a:xfrm>
          <a:prstGeom prst="rect">
            <a:avLst/>
          </a:prstGeom>
          <a:noFill/>
        </p:spPr>
        <p:txBody>
          <a:bodyPr wrap="none" rtlCol="0">
            <a:spAutoFit/>
          </a:bodyPr>
          <a:lstStyle/>
          <a:p>
            <a:r>
              <a:rPr lang="en-GB" b="1" dirty="0"/>
              <a:t>Micro-projects</a:t>
            </a:r>
          </a:p>
        </p:txBody>
      </p:sp>
      <p:sp>
        <p:nvSpPr>
          <p:cNvPr id="9" name="TextBox 8">
            <a:extLst>
              <a:ext uri="{FF2B5EF4-FFF2-40B4-BE49-F238E27FC236}">
                <a16:creationId xmlns:a16="http://schemas.microsoft.com/office/drawing/2014/main" id="{7D0879F0-D1FC-4B35-8960-FD8351FB9E83}"/>
              </a:ext>
            </a:extLst>
          </p:cNvPr>
          <p:cNvSpPr txBox="1"/>
          <p:nvPr/>
        </p:nvSpPr>
        <p:spPr>
          <a:xfrm>
            <a:off x="1850300" y="4259944"/>
            <a:ext cx="2700419" cy="369332"/>
          </a:xfrm>
          <a:prstGeom prst="rect">
            <a:avLst/>
          </a:prstGeom>
          <a:noFill/>
        </p:spPr>
        <p:txBody>
          <a:bodyPr wrap="none" rtlCol="0">
            <a:spAutoFit/>
          </a:bodyPr>
          <a:lstStyle/>
          <a:p>
            <a:r>
              <a:rPr lang="en-GB" b="1" dirty="0"/>
              <a:t>Multiple Choice Questions</a:t>
            </a:r>
          </a:p>
        </p:txBody>
      </p:sp>
      <p:sp>
        <p:nvSpPr>
          <p:cNvPr id="10" name="TextBox 9">
            <a:extLst>
              <a:ext uri="{FF2B5EF4-FFF2-40B4-BE49-F238E27FC236}">
                <a16:creationId xmlns:a16="http://schemas.microsoft.com/office/drawing/2014/main" id="{B2CAC278-F3D0-4A3E-8ECC-76421EFEB864}"/>
              </a:ext>
            </a:extLst>
          </p:cNvPr>
          <p:cNvSpPr txBox="1"/>
          <p:nvPr/>
        </p:nvSpPr>
        <p:spPr>
          <a:xfrm>
            <a:off x="4998427" y="5477142"/>
            <a:ext cx="1349472" cy="512320"/>
          </a:xfrm>
          <a:prstGeom prst="rect">
            <a:avLst/>
          </a:prstGeom>
          <a:noFill/>
        </p:spPr>
        <p:txBody>
          <a:bodyPr wrap="none" rtlCol="0">
            <a:spAutoFit/>
          </a:bodyPr>
          <a:lstStyle/>
          <a:p>
            <a:pPr>
              <a:lnSpc>
                <a:spcPts val="1600"/>
              </a:lnSpc>
              <a:spcBef>
                <a:spcPts val="0"/>
              </a:spcBef>
              <a:spcAft>
                <a:spcPts val="0"/>
              </a:spcAft>
            </a:pPr>
            <a:r>
              <a:rPr lang="en-GB" dirty="0"/>
              <a:t>GIFT format </a:t>
            </a:r>
          </a:p>
          <a:p>
            <a:pPr>
              <a:lnSpc>
                <a:spcPts val="1600"/>
              </a:lnSpc>
              <a:spcBef>
                <a:spcPts val="0"/>
              </a:spcBef>
              <a:spcAft>
                <a:spcPts val="0"/>
              </a:spcAft>
            </a:pPr>
            <a:r>
              <a:rPr lang="en-GB" dirty="0"/>
              <a:t>for Moodle</a:t>
            </a:r>
          </a:p>
        </p:txBody>
      </p:sp>
      <p:sp>
        <p:nvSpPr>
          <p:cNvPr id="11" name="TextBox 10">
            <a:extLst>
              <a:ext uri="{FF2B5EF4-FFF2-40B4-BE49-F238E27FC236}">
                <a16:creationId xmlns:a16="http://schemas.microsoft.com/office/drawing/2014/main" id="{5DDB3E80-8962-4564-83F0-D07839144217}"/>
              </a:ext>
            </a:extLst>
          </p:cNvPr>
          <p:cNvSpPr txBox="1"/>
          <p:nvPr/>
        </p:nvSpPr>
        <p:spPr>
          <a:xfrm>
            <a:off x="8316121" y="817275"/>
            <a:ext cx="1446871" cy="369332"/>
          </a:xfrm>
          <a:prstGeom prst="rect">
            <a:avLst/>
          </a:prstGeom>
          <a:noFill/>
        </p:spPr>
        <p:txBody>
          <a:bodyPr wrap="none" rtlCol="0">
            <a:spAutoFit/>
          </a:bodyPr>
          <a:lstStyle/>
          <a:p>
            <a:r>
              <a:rPr lang="en-GB" b="1" dirty="0"/>
              <a:t>Lecture Units</a:t>
            </a:r>
          </a:p>
        </p:txBody>
      </p:sp>
      <p:pic>
        <p:nvPicPr>
          <p:cNvPr id="12" name="Picture 11">
            <a:extLst>
              <a:ext uri="{FF2B5EF4-FFF2-40B4-BE49-F238E27FC236}">
                <a16:creationId xmlns:a16="http://schemas.microsoft.com/office/drawing/2014/main" id="{B98469E9-CDA7-4FA4-9954-37FCFB040953}"/>
              </a:ext>
            </a:extLst>
          </p:cNvPr>
          <p:cNvPicPr>
            <a:picLocks noChangeAspect="1"/>
          </p:cNvPicPr>
          <p:nvPr/>
        </p:nvPicPr>
        <p:blipFill>
          <a:blip r:embed="rId3"/>
          <a:stretch>
            <a:fillRect/>
          </a:stretch>
        </p:blipFill>
        <p:spPr>
          <a:xfrm>
            <a:off x="1807109" y="4358091"/>
            <a:ext cx="3090780" cy="1728741"/>
          </a:xfrm>
          <a:prstGeom prst="rect">
            <a:avLst/>
          </a:prstGeom>
          <a:effectLst>
            <a:outerShdw blurRad="63500" sx="102000" sy="102000" algn="ctr" rotWithShape="0">
              <a:prstClr val="black">
                <a:alpha val="40000"/>
              </a:prstClr>
            </a:outerShdw>
          </a:effectLst>
        </p:spPr>
      </p:pic>
      <p:sp>
        <p:nvSpPr>
          <p:cNvPr id="17" name="TextBox 16">
            <a:extLst>
              <a:ext uri="{FF2B5EF4-FFF2-40B4-BE49-F238E27FC236}">
                <a16:creationId xmlns:a16="http://schemas.microsoft.com/office/drawing/2014/main" id="{50161596-B5F9-4938-B390-92550BDC80F3}"/>
              </a:ext>
            </a:extLst>
          </p:cNvPr>
          <p:cNvSpPr txBox="1"/>
          <p:nvPr/>
        </p:nvSpPr>
        <p:spPr>
          <a:xfrm>
            <a:off x="4491853" y="809104"/>
            <a:ext cx="2464970" cy="369332"/>
          </a:xfrm>
          <a:prstGeom prst="rect">
            <a:avLst/>
          </a:prstGeom>
          <a:noFill/>
        </p:spPr>
        <p:txBody>
          <a:bodyPr wrap="none" rtlCol="0">
            <a:spAutoFit/>
          </a:bodyPr>
          <a:lstStyle/>
          <a:p>
            <a:r>
              <a:rPr lang="en-GB" b="1" dirty="0"/>
              <a:t>Exercises with Solutions</a:t>
            </a:r>
          </a:p>
        </p:txBody>
      </p:sp>
      <p:sp>
        <p:nvSpPr>
          <p:cNvPr id="22" name="TextBox 21">
            <a:extLst>
              <a:ext uri="{FF2B5EF4-FFF2-40B4-BE49-F238E27FC236}">
                <a16:creationId xmlns:a16="http://schemas.microsoft.com/office/drawing/2014/main" id="{1D836D84-6FEB-46CA-ADF7-55705FC2C2C8}"/>
              </a:ext>
            </a:extLst>
          </p:cNvPr>
          <p:cNvSpPr txBox="1"/>
          <p:nvPr/>
        </p:nvSpPr>
        <p:spPr>
          <a:xfrm>
            <a:off x="6496555" y="3904550"/>
            <a:ext cx="1714700" cy="369332"/>
          </a:xfrm>
          <a:prstGeom prst="rect">
            <a:avLst/>
          </a:prstGeom>
          <a:noFill/>
        </p:spPr>
        <p:txBody>
          <a:bodyPr wrap="none" rtlCol="0">
            <a:spAutoFit/>
          </a:bodyPr>
          <a:lstStyle/>
          <a:p>
            <a:r>
              <a:rPr lang="en-GB" b="1" dirty="0"/>
              <a:t>Teach Yourself...</a:t>
            </a:r>
          </a:p>
        </p:txBody>
      </p:sp>
      <p:sp>
        <p:nvSpPr>
          <p:cNvPr id="5" name="Slide Number Placeholder 4">
            <a:extLst>
              <a:ext uri="{FF2B5EF4-FFF2-40B4-BE49-F238E27FC236}">
                <a16:creationId xmlns:a16="http://schemas.microsoft.com/office/drawing/2014/main" id="{A59F56EA-99CE-4C16-9347-6B0FC2E54088}"/>
              </a:ext>
            </a:extLst>
          </p:cNvPr>
          <p:cNvSpPr>
            <a:spLocks noGrp="1"/>
          </p:cNvSpPr>
          <p:nvPr>
            <p:ph type="sldNum" sz="quarter" idx="11"/>
          </p:nvPr>
        </p:nvSpPr>
        <p:spPr/>
        <p:txBody>
          <a:bodyPr/>
          <a:lstStyle/>
          <a:p>
            <a:fld id="{F0D23093-2AB0-F74C-B865-1A12A15B650E}" type="slidenum">
              <a:rPr lang="en-US" smtClean="0"/>
              <a:pPr/>
              <a:t>29</a:t>
            </a:fld>
            <a:endParaRPr lang="en-US" dirty="0"/>
          </a:p>
        </p:txBody>
      </p:sp>
      <p:pic>
        <p:nvPicPr>
          <p:cNvPr id="7" name="Picture 6">
            <a:extLst>
              <a:ext uri="{FF2B5EF4-FFF2-40B4-BE49-F238E27FC236}">
                <a16:creationId xmlns:a16="http://schemas.microsoft.com/office/drawing/2014/main" id="{5B545CD7-4CDA-1E44-35D8-08AC681D9FA6}"/>
              </a:ext>
            </a:extLst>
          </p:cNvPr>
          <p:cNvPicPr>
            <a:picLocks noChangeAspect="1"/>
          </p:cNvPicPr>
          <p:nvPr/>
        </p:nvPicPr>
        <p:blipFill>
          <a:blip r:embed="rId4"/>
          <a:stretch>
            <a:fillRect/>
          </a:stretch>
        </p:blipFill>
        <p:spPr>
          <a:xfrm>
            <a:off x="8110042" y="1364482"/>
            <a:ext cx="3245099" cy="1828800"/>
          </a:xfrm>
          <a:prstGeom prst="rect">
            <a:avLst/>
          </a:prstGeom>
          <a:ln>
            <a:solidFill>
              <a:schemeClr val="accent1"/>
            </a:solidFill>
          </a:ln>
        </p:spPr>
      </p:pic>
      <p:pic>
        <p:nvPicPr>
          <p:cNvPr id="14" name="Picture 13">
            <a:extLst>
              <a:ext uri="{FF2B5EF4-FFF2-40B4-BE49-F238E27FC236}">
                <a16:creationId xmlns:a16="http://schemas.microsoft.com/office/drawing/2014/main" id="{3885A9F8-FB4D-4869-9EA6-342E1A06257E}"/>
              </a:ext>
            </a:extLst>
          </p:cNvPr>
          <p:cNvPicPr>
            <a:picLocks noChangeAspect="1"/>
          </p:cNvPicPr>
          <p:nvPr/>
        </p:nvPicPr>
        <p:blipFill>
          <a:blip r:embed="rId5"/>
          <a:stretch>
            <a:fillRect/>
          </a:stretch>
        </p:blipFill>
        <p:spPr>
          <a:xfrm>
            <a:off x="8904559" y="3703462"/>
            <a:ext cx="1748458" cy="2286000"/>
          </a:xfrm>
          <a:prstGeom prst="rect">
            <a:avLst/>
          </a:prstGeom>
          <a:ln>
            <a:solidFill>
              <a:schemeClr val="accent1"/>
            </a:solidFill>
          </a:ln>
        </p:spPr>
      </p:pic>
      <p:pic>
        <p:nvPicPr>
          <p:cNvPr id="25" name="Picture 24">
            <a:extLst>
              <a:ext uri="{FF2B5EF4-FFF2-40B4-BE49-F238E27FC236}">
                <a16:creationId xmlns:a16="http://schemas.microsoft.com/office/drawing/2014/main" id="{80FC0364-28F4-1131-B6F7-A5681821C9C0}"/>
              </a:ext>
            </a:extLst>
          </p:cNvPr>
          <p:cNvPicPr>
            <a:picLocks noChangeAspect="1"/>
          </p:cNvPicPr>
          <p:nvPr/>
        </p:nvPicPr>
        <p:blipFill>
          <a:blip r:embed="rId6"/>
          <a:stretch>
            <a:fillRect/>
          </a:stretch>
        </p:blipFill>
        <p:spPr>
          <a:xfrm>
            <a:off x="4897889" y="1306484"/>
            <a:ext cx="1767898" cy="2286000"/>
          </a:xfrm>
          <a:prstGeom prst="rect">
            <a:avLst/>
          </a:prstGeom>
          <a:ln>
            <a:solidFill>
              <a:schemeClr val="accent1"/>
            </a:solidFill>
          </a:ln>
        </p:spPr>
      </p:pic>
      <p:pic>
        <p:nvPicPr>
          <p:cNvPr id="27" name="Picture 26">
            <a:extLst>
              <a:ext uri="{FF2B5EF4-FFF2-40B4-BE49-F238E27FC236}">
                <a16:creationId xmlns:a16="http://schemas.microsoft.com/office/drawing/2014/main" id="{C7A765AA-35A4-0836-70D9-B2543F2802EF}"/>
              </a:ext>
            </a:extLst>
          </p:cNvPr>
          <p:cNvPicPr>
            <a:picLocks noChangeAspect="1"/>
          </p:cNvPicPr>
          <p:nvPr/>
        </p:nvPicPr>
        <p:blipFill>
          <a:blip r:embed="rId7"/>
          <a:stretch>
            <a:fillRect/>
          </a:stretch>
        </p:blipFill>
        <p:spPr>
          <a:xfrm>
            <a:off x="1254115" y="1392172"/>
            <a:ext cx="1766915" cy="2286000"/>
          </a:xfrm>
          <a:prstGeom prst="rect">
            <a:avLst/>
          </a:prstGeom>
          <a:ln>
            <a:solidFill>
              <a:schemeClr val="accent1"/>
            </a:solidFill>
          </a:ln>
        </p:spPr>
      </p:pic>
      <p:pic>
        <p:nvPicPr>
          <p:cNvPr id="29" name="Picture 28">
            <a:extLst>
              <a:ext uri="{FF2B5EF4-FFF2-40B4-BE49-F238E27FC236}">
                <a16:creationId xmlns:a16="http://schemas.microsoft.com/office/drawing/2014/main" id="{88412E1A-D35A-81AA-30BA-9C1DAB20F1ED}"/>
              </a:ext>
            </a:extLst>
          </p:cNvPr>
          <p:cNvPicPr>
            <a:picLocks noChangeAspect="1"/>
          </p:cNvPicPr>
          <p:nvPr/>
        </p:nvPicPr>
        <p:blipFill>
          <a:blip r:embed="rId8"/>
          <a:stretch>
            <a:fillRect/>
          </a:stretch>
        </p:blipFill>
        <p:spPr>
          <a:xfrm>
            <a:off x="6665787" y="4288750"/>
            <a:ext cx="1411848" cy="1828800"/>
          </a:xfrm>
          <a:prstGeom prst="rect">
            <a:avLst/>
          </a:prstGeom>
          <a:ln>
            <a:solidFill>
              <a:schemeClr val="accent1"/>
            </a:solidFill>
          </a:ln>
        </p:spPr>
      </p:pic>
    </p:spTree>
    <p:extLst>
      <p:ext uri="{BB962C8B-B14F-4D97-AF65-F5344CB8AC3E}">
        <p14:creationId xmlns:p14="http://schemas.microsoft.com/office/powerpoint/2010/main" val="1722544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ln w="9525"/>
        </p:spPr>
        <p:txBody>
          <a:bodyPr/>
          <a:lstStyle/>
          <a:p>
            <a:r>
              <a:rPr lang="en-GB" dirty="0">
                <a:latin typeface="+mn-lt"/>
              </a:rPr>
              <a:t>Outline of lecture unit 6  </a:t>
            </a:r>
          </a:p>
        </p:txBody>
      </p:sp>
      <p:sp>
        <p:nvSpPr>
          <p:cNvPr id="5124" name="Rectangle 15"/>
          <p:cNvSpPr>
            <a:spLocks noChangeArrowheads="1"/>
          </p:cNvSpPr>
          <p:nvPr/>
        </p:nvSpPr>
        <p:spPr bwMode="auto">
          <a:xfrm>
            <a:off x="8985250" y="63246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42950" indent="-28575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430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6002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20574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5146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9718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4290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8862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endParaRPr lang="en-GB" dirty="0">
              <a:latin typeface="+mn-lt"/>
            </a:endParaRPr>
          </a:p>
        </p:txBody>
      </p:sp>
      <p:sp>
        <p:nvSpPr>
          <p:cNvPr id="19" name="Rectangle 8">
            <a:extLst>
              <a:ext uri="{FF2B5EF4-FFF2-40B4-BE49-F238E27FC236}">
                <a16:creationId xmlns:a16="http://schemas.microsoft.com/office/drawing/2014/main" id="{BC13DA9B-F123-4EE7-B53C-C79EAC7B2542}"/>
              </a:ext>
            </a:extLst>
          </p:cNvPr>
          <p:cNvSpPr>
            <a:spLocks noChangeArrowheads="1"/>
          </p:cNvSpPr>
          <p:nvPr/>
        </p:nvSpPr>
        <p:spPr bwMode="auto">
          <a:xfrm>
            <a:off x="5257800" y="1905000"/>
            <a:ext cx="59848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spcAft>
                <a:spcPct val="35000"/>
              </a:spcAft>
              <a:buClr>
                <a:schemeClr val="accent1"/>
              </a:buClr>
              <a:buSzTx/>
              <a:buFont typeface="Wingdings" pitchFamily="2" charset="2"/>
              <a:buChar char="§"/>
            </a:pPr>
            <a:r>
              <a:rPr lang="en-GB" sz="2000" b="1" dirty="0"/>
              <a:t>  Teaching Materials Science and Engineering</a:t>
            </a:r>
            <a:endParaRPr lang="en-US" sz="2000" b="1" dirty="0"/>
          </a:p>
        </p:txBody>
      </p:sp>
      <p:sp>
        <p:nvSpPr>
          <p:cNvPr id="20" name="Rectangle 11">
            <a:extLst>
              <a:ext uri="{FF2B5EF4-FFF2-40B4-BE49-F238E27FC236}">
                <a16:creationId xmlns:a16="http://schemas.microsoft.com/office/drawing/2014/main" id="{E392D62C-59D5-48A3-AAF3-145D085F74CC}"/>
              </a:ext>
            </a:extLst>
          </p:cNvPr>
          <p:cNvSpPr>
            <a:spLocks noChangeArrowheads="1"/>
          </p:cNvSpPr>
          <p:nvPr/>
        </p:nvSpPr>
        <p:spPr bwMode="auto">
          <a:xfrm>
            <a:off x="5257800" y="2382838"/>
            <a:ext cx="52455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spcAft>
                <a:spcPct val="35000"/>
              </a:spcAft>
              <a:buClr>
                <a:schemeClr val="accent1"/>
              </a:buClr>
              <a:buSzTx/>
              <a:buFont typeface="Wingdings" pitchFamily="2" charset="2"/>
              <a:buChar char="§"/>
            </a:pPr>
            <a:r>
              <a:rPr lang="en-GB" sz="2000" b="1" dirty="0"/>
              <a:t>  The MS&amp;E package and home page</a:t>
            </a:r>
            <a:endParaRPr lang="en-US" sz="2000" b="1" dirty="0"/>
          </a:p>
        </p:txBody>
      </p:sp>
      <p:sp>
        <p:nvSpPr>
          <p:cNvPr id="21" name="Rectangle 12">
            <a:extLst>
              <a:ext uri="{FF2B5EF4-FFF2-40B4-BE49-F238E27FC236}">
                <a16:creationId xmlns:a16="http://schemas.microsoft.com/office/drawing/2014/main" id="{9409DCF5-C3A5-4D27-8386-68DC774B728B}"/>
              </a:ext>
            </a:extLst>
          </p:cNvPr>
          <p:cNvSpPr>
            <a:spLocks noChangeArrowheads="1"/>
          </p:cNvSpPr>
          <p:nvPr/>
        </p:nvSpPr>
        <p:spPr bwMode="auto">
          <a:xfrm>
            <a:off x="5251045" y="3236913"/>
            <a:ext cx="37830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spcAft>
                <a:spcPct val="35000"/>
              </a:spcAft>
              <a:buClr>
                <a:schemeClr val="accent1"/>
              </a:buClr>
              <a:buSzTx/>
              <a:buFont typeface="Wingdings" pitchFamily="2" charset="2"/>
              <a:buChar char="§"/>
            </a:pPr>
            <a:r>
              <a:rPr lang="en-GB" sz="2000" b="1" dirty="0"/>
              <a:t>   Materials records in MS&amp;E</a:t>
            </a:r>
            <a:endParaRPr lang="en-US" sz="2000" b="1" dirty="0"/>
          </a:p>
        </p:txBody>
      </p:sp>
      <p:sp>
        <p:nvSpPr>
          <p:cNvPr id="22" name="Rectangle 14">
            <a:extLst>
              <a:ext uri="{FF2B5EF4-FFF2-40B4-BE49-F238E27FC236}">
                <a16:creationId xmlns:a16="http://schemas.microsoft.com/office/drawing/2014/main" id="{FAD698EE-FCBB-4D1A-8F0E-099BF8DEB419}"/>
              </a:ext>
            </a:extLst>
          </p:cNvPr>
          <p:cNvSpPr>
            <a:spLocks noChangeArrowheads="1"/>
          </p:cNvSpPr>
          <p:nvPr/>
        </p:nvSpPr>
        <p:spPr bwMode="auto">
          <a:xfrm>
            <a:off x="5251045" y="2814638"/>
            <a:ext cx="577465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spcAft>
                <a:spcPct val="35000"/>
              </a:spcAft>
              <a:buClr>
                <a:schemeClr val="accent1"/>
              </a:buClr>
              <a:buSzTx/>
              <a:buFont typeface="Wingdings" pitchFamily="2" charset="2"/>
              <a:buChar char="§"/>
            </a:pPr>
            <a:r>
              <a:rPr lang="en-GB" sz="2000" b="1" dirty="0"/>
              <a:t>  The Elements data-table</a:t>
            </a:r>
            <a:endParaRPr lang="en-US" sz="2000" b="1" dirty="0"/>
          </a:p>
        </p:txBody>
      </p:sp>
      <p:sp>
        <p:nvSpPr>
          <p:cNvPr id="12" name="Rectangle 12">
            <a:extLst>
              <a:ext uri="{FF2B5EF4-FFF2-40B4-BE49-F238E27FC236}">
                <a16:creationId xmlns:a16="http://schemas.microsoft.com/office/drawing/2014/main" id="{F7FED2B4-4925-474A-82A2-D1D4A37D3F5C}"/>
              </a:ext>
            </a:extLst>
          </p:cNvPr>
          <p:cNvSpPr>
            <a:spLocks noChangeArrowheads="1"/>
          </p:cNvSpPr>
          <p:nvPr/>
        </p:nvSpPr>
        <p:spPr bwMode="auto">
          <a:xfrm>
            <a:off x="5270500" y="3659188"/>
            <a:ext cx="37830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spcAft>
                <a:spcPct val="35000"/>
              </a:spcAft>
              <a:buClr>
                <a:schemeClr val="accent1"/>
              </a:buClr>
              <a:buSzTx/>
              <a:buFont typeface="Wingdings" pitchFamily="2" charset="2"/>
              <a:buChar char="§"/>
            </a:pPr>
            <a:r>
              <a:rPr lang="en-GB" sz="2000" b="1" dirty="0"/>
              <a:t>  The Phase Diagram Tool</a:t>
            </a:r>
            <a:endParaRPr lang="en-US" sz="2000" b="1" dirty="0"/>
          </a:p>
        </p:txBody>
      </p:sp>
      <p:sp>
        <p:nvSpPr>
          <p:cNvPr id="13" name="Rectangle 12">
            <a:extLst>
              <a:ext uri="{FF2B5EF4-FFF2-40B4-BE49-F238E27FC236}">
                <a16:creationId xmlns:a16="http://schemas.microsoft.com/office/drawing/2014/main" id="{782DE24E-2481-4AF2-88CA-E6DCCDE58D5E}"/>
              </a:ext>
            </a:extLst>
          </p:cNvPr>
          <p:cNvSpPr>
            <a:spLocks noChangeArrowheads="1"/>
          </p:cNvSpPr>
          <p:nvPr/>
        </p:nvSpPr>
        <p:spPr bwMode="auto">
          <a:xfrm>
            <a:off x="5270500" y="4100918"/>
            <a:ext cx="37830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spcAft>
                <a:spcPct val="35000"/>
              </a:spcAft>
              <a:buClr>
                <a:schemeClr val="accent1"/>
              </a:buClr>
              <a:buSzTx/>
              <a:buFont typeface="Wingdings" pitchFamily="2" charset="2"/>
              <a:buChar char="§"/>
            </a:pPr>
            <a:r>
              <a:rPr lang="en-GB" sz="2000" b="1" dirty="0"/>
              <a:t>   Process-Property Profile</a:t>
            </a:r>
            <a:endParaRPr lang="en-US" sz="2000" b="1" dirty="0"/>
          </a:p>
        </p:txBody>
      </p:sp>
      <p:pic>
        <p:nvPicPr>
          <p:cNvPr id="2" name="Picture 1">
            <a:extLst>
              <a:ext uri="{FF2B5EF4-FFF2-40B4-BE49-F238E27FC236}">
                <a16:creationId xmlns:a16="http://schemas.microsoft.com/office/drawing/2014/main" id="{CAA01A6B-6054-44A6-8DB3-7A159ACF00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1413728"/>
            <a:ext cx="3201930" cy="3201930"/>
          </a:xfrm>
          <a:prstGeom prst="rect">
            <a:avLst/>
          </a:prstGeom>
        </p:spPr>
      </p:pic>
      <p:sp>
        <p:nvSpPr>
          <p:cNvPr id="3" name="Slide Number Placeholder 2">
            <a:extLst>
              <a:ext uri="{FF2B5EF4-FFF2-40B4-BE49-F238E27FC236}">
                <a16:creationId xmlns:a16="http://schemas.microsoft.com/office/drawing/2014/main" id="{DB7E23A9-428F-4882-A069-9906FC14F744}"/>
              </a:ext>
            </a:extLst>
          </p:cNvPr>
          <p:cNvSpPr>
            <a:spLocks noGrp="1"/>
          </p:cNvSpPr>
          <p:nvPr>
            <p:ph type="sldNum" sz="quarter" idx="11"/>
          </p:nvPr>
        </p:nvSpPr>
        <p:spPr/>
        <p:txBody>
          <a:bodyPr/>
          <a:lstStyle/>
          <a:p>
            <a:fld id="{F0D23093-2AB0-F74C-B865-1A12A15B650E}" type="slidenum">
              <a:rPr lang="en-US" smtClean="0"/>
              <a:pPr/>
              <a:t>3</a:t>
            </a:fld>
            <a:endParaRPr lang="en-US" dirty="0"/>
          </a:p>
        </p:txBody>
      </p:sp>
    </p:spTree>
    <p:extLst>
      <p:ext uri="{BB962C8B-B14F-4D97-AF65-F5344CB8AC3E}">
        <p14:creationId xmlns:p14="http://schemas.microsoft.com/office/powerpoint/2010/main" val="41954380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3F4F5D-1678-4229-83FC-C18B2D350F46}"/>
              </a:ext>
            </a:extLst>
          </p:cNvPr>
          <p:cNvSpPr>
            <a:spLocks noGrp="1"/>
          </p:cNvSpPr>
          <p:nvPr>
            <p:ph type="sldNum" sz="quarter" idx="11"/>
          </p:nvPr>
        </p:nvSpPr>
        <p:spPr/>
        <p:txBody>
          <a:bodyPr/>
          <a:lstStyle/>
          <a:p>
            <a:fld id="{F0D23093-2AB0-F74C-B865-1A12A15B650E}" type="slidenum">
              <a:rPr lang="en-US" smtClean="0"/>
              <a:pPr/>
              <a:t>30</a:t>
            </a:fld>
            <a:endParaRPr lang="en-US"/>
          </a:p>
        </p:txBody>
      </p:sp>
      <p:sp>
        <p:nvSpPr>
          <p:cNvPr id="3" name="Title 2">
            <a:extLst>
              <a:ext uri="{FF2B5EF4-FFF2-40B4-BE49-F238E27FC236}">
                <a16:creationId xmlns:a16="http://schemas.microsoft.com/office/drawing/2014/main" id="{40AA9338-E692-4C26-BFD3-77F262F85977}"/>
              </a:ext>
            </a:extLst>
          </p:cNvPr>
          <p:cNvSpPr>
            <a:spLocks noGrp="1"/>
          </p:cNvSpPr>
          <p:nvPr>
            <p:ph type="title"/>
          </p:nvPr>
        </p:nvSpPr>
        <p:spPr/>
        <p:txBody>
          <a:bodyPr/>
          <a:lstStyle/>
          <a:p>
            <a:r>
              <a:rPr lang="en-US"/>
              <a:t>Lecture unit series</a:t>
            </a:r>
          </a:p>
        </p:txBody>
      </p:sp>
      <p:sp>
        <p:nvSpPr>
          <p:cNvPr id="5" name="TextBox 4">
            <a:extLst>
              <a:ext uri="{FF2B5EF4-FFF2-40B4-BE49-F238E27FC236}">
                <a16:creationId xmlns:a16="http://schemas.microsoft.com/office/drawing/2014/main" id="{686FA503-9976-4E6C-BEDA-E87D9E0937F5}"/>
              </a:ext>
            </a:extLst>
          </p:cNvPr>
          <p:cNvSpPr txBox="1"/>
          <p:nvPr/>
        </p:nvSpPr>
        <p:spPr>
          <a:xfrm>
            <a:off x="377192" y="687631"/>
            <a:ext cx="11814808" cy="369332"/>
          </a:xfrm>
          <a:prstGeom prst="rect">
            <a:avLst/>
          </a:prstGeom>
          <a:noFill/>
        </p:spPr>
        <p:txBody>
          <a:bodyPr wrap="square" rtlCol="0">
            <a:spAutoFit/>
          </a:bodyPr>
          <a:lstStyle/>
          <a:p>
            <a:r>
              <a:rPr lang="en-US" dirty="0"/>
              <a:t>PowerPoint lecture units, as well as many other types of resources, can be found in the Ansys Education Resources webpage.</a:t>
            </a:r>
          </a:p>
        </p:txBody>
      </p:sp>
      <p:sp>
        <p:nvSpPr>
          <p:cNvPr id="4" name="TextBox 3">
            <a:extLst>
              <a:ext uri="{FF2B5EF4-FFF2-40B4-BE49-F238E27FC236}">
                <a16:creationId xmlns:a16="http://schemas.microsoft.com/office/drawing/2014/main" id="{8432938B-AD05-4987-8A18-1D3F182D724D}"/>
              </a:ext>
            </a:extLst>
          </p:cNvPr>
          <p:cNvSpPr txBox="1"/>
          <p:nvPr/>
        </p:nvSpPr>
        <p:spPr>
          <a:xfrm>
            <a:off x="564030" y="6016926"/>
            <a:ext cx="3798925" cy="369332"/>
          </a:xfrm>
          <a:prstGeom prst="rect">
            <a:avLst/>
          </a:prstGeom>
          <a:noFill/>
        </p:spPr>
        <p:txBody>
          <a:bodyPr wrap="none" rtlCol="0">
            <a:spAutoFit/>
          </a:bodyPr>
          <a:lstStyle/>
          <a:p>
            <a:r>
              <a:rPr lang="en-US" dirty="0">
                <a:hlinkClick r:id="rId3"/>
              </a:rPr>
              <a:t>www.ansys.com/education-resources</a:t>
            </a:r>
            <a:r>
              <a:rPr lang="en-US" dirty="0"/>
              <a:t>  </a:t>
            </a:r>
          </a:p>
        </p:txBody>
      </p:sp>
      <p:graphicFrame>
        <p:nvGraphicFramePr>
          <p:cNvPr id="9" name="Table 8">
            <a:extLst>
              <a:ext uri="{FF2B5EF4-FFF2-40B4-BE49-F238E27FC236}">
                <a16:creationId xmlns:a16="http://schemas.microsoft.com/office/drawing/2014/main" id="{113480F1-3C2E-45A1-9B12-97659B221241}"/>
              </a:ext>
            </a:extLst>
          </p:cNvPr>
          <p:cNvGraphicFramePr>
            <a:graphicFrameLocks noGrp="1"/>
          </p:cNvGraphicFramePr>
          <p:nvPr/>
        </p:nvGraphicFramePr>
        <p:xfrm>
          <a:off x="621704" y="1213545"/>
          <a:ext cx="5923878" cy="4785690"/>
        </p:xfrm>
        <a:graphic>
          <a:graphicData uri="http://schemas.openxmlformats.org/drawingml/2006/table">
            <a:tbl>
              <a:tblPr firstRow="1" bandRow="1">
                <a:tableStyleId>{F5AB1C69-6EDB-4FF4-983F-18BD219EF322}</a:tableStyleId>
              </a:tblPr>
              <a:tblGrid>
                <a:gridCol w="894678">
                  <a:extLst>
                    <a:ext uri="{9D8B030D-6E8A-4147-A177-3AD203B41FA5}">
                      <a16:colId xmlns:a16="http://schemas.microsoft.com/office/drawing/2014/main" val="20000"/>
                    </a:ext>
                  </a:extLst>
                </a:gridCol>
                <a:gridCol w="5029200">
                  <a:extLst>
                    <a:ext uri="{9D8B030D-6E8A-4147-A177-3AD203B41FA5}">
                      <a16:colId xmlns:a16="http://schemas.microsoft.com/office/drawing/2014/main" val="772511890"/>
                    </a:ext>
                  </a:extLst>
                </a:gridCol>
              </a:tblGrid>
              <a:tr h="0">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Calibri" panose="020F0502020204030204" pitchFamily="34" charset="0"/>
                          <a:cs typeface="Calibri" panose="020F0502020204030204" pitchFamily="34" charset="0"/>
                        </a:rPr>
                        <a:t>Finding and Displaying Information</a:t>
                      </a: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rgbClr val="FFB71B"/>
                    </a:solidFill>
                  </a:tcPr>
                </a:tc>
                <a:tc hMerge="1">
                  <a:txBody>
                    <a:bodyPr/>
                    <a:lstStyle/>
                    <a:p>
                      <a:endParaRPr lang="en-US"/>
                    </a:p>
                  </a:txBody>
                  <a:tcPr/>
                </a:tc>
                <a:extLst>
                  <a:ext uri="{0D108BD9-81ED-4DB2-BD59-A6C34878D82A}">
                    <a16:rowId xmlns:a16="http://schemas.microsoft.com/office/drawing/2014/main" val="10000"/>
                  </a:ext>
                </a:extLst>
              </a:tr>
              <a:tr h="243862">
                <a:tc>
                  <a:txBody>
                    <a:bodyPr/>
                    <a:lstStyle/>
                    <a:p>
                      <a:pPr algn="ctr"/>
                      <a:r>
                        <a:rPr lang="en-GB" sz="1400" b="0" dirty="0">
                          <a:solidFill>
                            <a:schemeClr val="tx1"/>
                          </a:solidFill>
                          <a:latin typeface="Calibri" panose="020F0502020204030204" pitchFamily="34" charset="0"/>
                          <a:cs typeface="Calibri" panose="020F0502020204030204" pitchFamily="34" charset="0"/>
                        </a:rPr>
                        <a:t>Unit</a:t>
                      </a:r>
                      <a:r>
                        <a:rPr lang="en-GB" sz="1400" b="0" baseline="0" dirty="0">
                          <a:solidFill>
                            <a:schemeClr val="tx1"/>
                          </a:solidFill>
                          <a:latin typeface="Calibri" panose="020F0502020204030204" pitchFamily="34" charset="0"/>
                          <a:cs typeface="Calibri" panose="020F0502020204030204" pitchFamily="34" charset="0"/>
                        </a:rPr>
                        <a:t> 1</a:t>
                      </a:r>
                      <a:endParaRPr lang="en-GB" sz="1400" b="0" dirty="0">
                        <a:solidFill>
                          <a:schemeClr val="tx1"/>
                        </a:solidFill>
                        <a:latin typeface="Calibri" panose="020F0502020204030204" pitchFamily="34" charset="0"/>
                        <a:cs typeface="Calibri" panose="020F0502020204030204" pitchFamily="34" charset="0"/>
                      </a:endParaRP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tc>
                  <a:txBody>
                    <a:bodyPr/>
                    <a:lstStyle/>
                    <a:p>
                      <a:pPr algn="l"/>
                      <a:r>
                        <a:rPr lang="en-GB" sz="1400" b="0" dirty="0">
                          <a:solidFill>
                            <a:schemeClr val="tx1"/>
                          </a:solidFill>
                          <a:latin typeface="Calibri" panose="020F0502020204030204" pitchFamily="34" charset="0"/>
                          <a:cs typeface="Calibri" panose="020F0502020204030204" pitchFamily="34" charset="0"/>
                        </a:rPr>
                        <a:t>The</a:t>
                      </a:r>
                      <a:r>
                        <a:rPr lang="en-GB" sz="1400" b="0" baseline="0" dirty="0">
                          <a:solidFill>
                            <a:schemeClr val="tx1"/>
                          </a:solidFill>
                          <a:latin typeface="Calibri" panose="020F0502020204030204" pitchFamily="34" charset="0"/>
                          <a:cs typeface="Calibri" panose="020F0502020204030204" pitchFamily="34" charset="0"/>
                        </a:rPr>
                        <a:t> materials of engineering</a:t>
                      </a:r>
                      <a:endParaRPr lang="en-GB" sz="1400" b="0" dirty="0">
                        <a:solidFill>
                          <a:schemeClr val="tx1"/>
                        </a:solidFill>
                        <a:latin typeface="Calibri" panose="020F0502020204030204" pitchFamily="34" charset="0"/>
                        <a:cs typeface="Calibri" panose="020F0502020204030204" pitchFamily="34" charset="0"/>
                      </a:endParaRP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43900">
                <a:tc>
                  <a:txBody>
                    <a:bodyPr/>
                    <a:lstStyle/>
                    <a:p>
                      <a:pPr algn="ctr"/>
                      <a:r>
                        <a:rPr lang="en-GB" sz="1400" b="0" dirty="0">
                          <a:solidFill>
                            <a:schemeClr val="tx1"/>
                          </a:solidFill>
                          <a:latin typeface="Calibri" panose="020F0502020204030204" pitchFamily="34" charset="0"/>
                          <a:cs typeface="Calibri" panose="020F0502020204030204" pitchFamily="34" charset="0"/>
                        </a:rPr>
                        <a:t>Unit</a:t>
                      </a:r>
                      <a:r>
                        <a:rPr lang="en-GB" sz="1400" b="0" baseline="0" dirty="0">
                          <a:solidFill>
                            <a:schemeClr val="tx1"/>
                          </a:solidFill>
                          <a:latin typeface="Calibri" panose="020F0502020204030204" pitchFamily="34" charset="0"/>
                          <a:cs typeface="Calibri" panose="020F0502020204030204" pitchFamily="34" charset="0"/>
                        </a:rPr>
                        <a:t> 2</a:t>
                      </a:r>
                      <a:endParaRPr lang="en-GB" sz="1400" b="0" dirty="0">
                        <a:solidFill>
                          <a:schemeClr val="tx1"/>
                        </a:solidFill>
                        <a:latin typeface="Calibri" panose="020F0502020204030204" pitchFamily="34" charset="0"/>
                        <a:cs typeface="Calibri" panose="020F0502020204030204" pitchFamily="34" charset="0"/>
                      </a:endParaRP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tc>
                  <a:txBody>
                    <a:bodyPr/>
                    <a:lstStyle/>
                    <a:p>
                      <a:pPr algn="l"/>
                      <a:r>
                        <a:rPr lang="en-GB" sz="1400" b="0" dirty="0">
                          <a:solidFill>
                            <a:schemeClr val="tx1"/>
                          </a:solidFill>
                          <a:latin typeface="Calibri" panose="020F0502020204030204" pitchFamily="34" charset="0"/>
                          <a:cs typeface="Calibri" panose="020F0502020204030204" pitchFamily="34" charset="0"/>
                        </a:rPr>
                        <a:t>Material</a:t>
                      </a:r>
                      <a:r>
                        <a:rPr lang="en-GB" sz="1400" b="0" baseline="0" dirty="0">
                          <a:solidFill>
                            <a:schemeClr val="tx1"/>
                          </a:solidFill>
                          <a:latin typeface="Calibri" panose="020F0502020204030204" pitchFamily="34" charset="0"/>
                          <a:cs typeface="Calibri" panose="020F0502020204030204" pitchFamily="34" charset="0"/>
                        </a:rPr>
                        <a:t> property charts: mapping materials</a:t>
                      </a:r>
                      <a:endParaRPr lang="en-GB" sz="1400" b="0" dirty="0">
                        <a:solidFill>
                          <a:schemeClr val="tx1"/>
                        </a:solidFill>
                        <a:latin typeface="Calibri" panose="020F0502020204030204" pitchFamily="34" charset="0"/>
                        <a:cs typeface="Calibri" panose="020F0502020204030204" pitchFamily="34" charset="0"/>
                      </a:endParaRP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43900">
                <a:tc>
                  <a:txBody>
                    <a:bodyPr/>
                    <a:lstStyle/>
                    <a:p>
                      <a:pPr algn="ctr"/>
                      <a:r>
                        <a:rPr lang="en-GB" sz="1400" b="0" dirty="0">
                          <a:solidFill>
                            <a:schemeClr val="tx1"/>
                          </a:solidFill>
                          <a:latin typeface="Calibri" panose="020F0502020204030204" pitchFamily="34" charset="0"/>
                          <a:cs typeface="Calibri" panose="020F0502020204030204" pitchFamily="34" charset="0"/>
                        </a:rPr>
                        <a:t>Unit 3</a:t>
                      </a: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tc>
                  <a:txBody>
                    <a:bodyPr/>
                    <a:lstStyle/>
                    <a:p>
                      <a:pPr algn="l"/>
                      <a:r>
                        <a:rPr lang="en-GB" sz="1400" b="0" dirty="0">
                          <a:solidFill>
                            <a:schemeClr val="tx1"/>
                          </a:solidFill>
                          <a:latin typeface="Calibri" panose="020F0502020204030204" pitchFamily="34" charset="0"/>
                          <a:cs typeface="Calibri" panose="020F0502020204030204" pitchFamily="34" charset="0"/>
                        </a:rPr>
                        <a:t>The Elements database: properties, relationships and resources</a:t>
                      </a: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43900">
                <a:tc gridSpan="2">
                  <a:txBody>
                    <a:bodyPr/>
                    <a:lstStyle/>
                    <a:p>
                      <a:pPr algn="ctr"/>
                      <a:r>
                        <a:rPr lang="en-GB" sz="1400" b="0" dirty="0">
                          <a:solidFill>
                            <a:schemeClr val="tx1"/>
                          </a:solidFill>
                          <a:latin typeface="Calibri" panose="020F0502020204030204" pitchFamily="34" charset="0"/>
                          <a:cs typeface="Calibri" panose="020F0502020204030204" pitchFamily="34" charset="0"/>
                        </a:rPr>
                        <a:t>Material Properties</a:t>
                      </a: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rgbClr val="FFB71B"/>
                    </a:solidFill>
                  </a:tcPr>
                </a:tc>
                <a:tc hMerge="1">
                  <a:txBody>
                    <a:bodyPr/>
                    <a:lstStyle/>
                    <a:p>
                      <a:endParaRPr lang="en-US"/>
                    </a:p>
                  </a:txBody>
                  <a:tcPr/>
                </a:tc>
                <a:extLst>
                  <a:ext uri="{0D108BD9-81ED-4DB2-BD59-A6C34878D82A}">
                    <a16:rowId xmlns:a16="http://schemas.microsoft.com/office/drawing/2014/main" val="10004"/>
                  </a:ext>
                </a:extLst>
              </a:tr>
              <a:tr h="243900">
                <a:tc>
                  <a:txBody>
                    <a:bodyPr/>
                    <a:lstStyle/>
                    <a:p>
                      <a:pPr algn="ctr"/>
                      <a:r>
                        <a:rPr lang="en-GB" sz="1400" b="0" dirty="0">
                          <a:solidFill>
                            <a:schemeClr val="tx1"/>
                          </a:solidFill>
                          <a:latin typeface="Calibri" panose="020F0502020204030204" pitchFamily="34" charset="0"/>
                          <a:cs typeface="Calibri" panose="020F0502020204030204" pitchFamily="34" charset="0"/>
                        </a:rPr>
                        <a:t>Unit 4</a:t>
                      </a: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tc>
                  <a:txBody>
                    <a:bodyPr/>
                    <a:lstStyle/>
                    <a:p>
                      <a:pPr algn="l"/>
                      <a:r>
                        <a:rPr lang="en-GB" sz="1400" b="0" dirty="0">
                          <a:solidFill>
                            <a:schemeClr val="tx1"/>
                          </a:solidFill>
                          <a:latin typeface="Calibri" panose="020F0502020204030204" pitchFamily="34" charset="0"/>
                          <a:cs typeface="Calibri" panose="020F0502020204030204" pitchFamily="34" charset="0"/>
                        </a:rPr>
                        <a:t>Manipulating properties:</a:t>
                      </a:r>
                      <a:r>
                        <a:rPr lang="en-GB" sz="1400" b="0" baseline="0" dirty="0">
                          <a:solidFill>
                            <a:schemeClr val="tx1"/>
                          </a:solidFill>
                          <a:latin typeface="Calibri" panose="020F0502020204030204" pitchFamily="34" charset="0"/>
                          <a:cs typeface="Calibri" panose="020F0502020204030204" pitchFamily="34" charset="0"/>
                        </a:rPr>
                        <a:t> composition, microstructure, architecture</a:t>
                      </a:r>
                      <a:endParaRPr lang="en-GB" sz="1400" b="0" dirty="0">
                        <a:solidFill>
                          <a:schemeClr val="tx1"/>
                        </a:solidFill>
                        <a:latin typeface="Calibri" panose="020F0502020204030204" pitchFamily="34" charset="0"/>
                        <a:cs typeface="Calibri" panose="020F0502020204030204" pitchFamily="34" charset="0"/>
                      </a:endParaRP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0">
                <a:tc>
                  <a:txBody>
                    <a:bodyPr/>
                    <a:lstStyle/>
                    <a:p>
                      <a:pPr algn="ctr"/>
                      <a:r>
                        <a:rPr lang="en-GB" sz="1400" b="0" dirty="0">
                          <a:solidFill>
                            <a:schemeClr val="tx1"/>
                          </a:solidFill>
                          <a:latin typeface="Calibri" panose="020F0502020204030204" pitchFamily="34" charset="0"/>
                          <a:cs typeface="Calibri" panose="020F0502020204030204" pitchFamily="34" charset="0"/>
                        </a:rPr>
                        <a:t>Unit 5</a:t>
                      </a: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tc>
                  <a:txBody>
                    <a:bodyPr/>
                    <a:lstStyle/>
                    <a:p>
                      <a:pPr algn="l"/>
                      <a:r>
                        <a:rPr lang="en-GB" sz="1400" b="0" dirty="0">
                          <a:solidFill>
                            <a:schemeClr val="tx1"/>
                          </a:solidFill>
                          <a:latin typeface="Calibri" panose="020F0502020204030204" pitchFamily="34" charset="0"/>
                          <a:cs typeface="Calibri" panose="020F0502020204030204" pitchFamily="34" charset="0"/>
                        </a:rPr>
                        <a:t>Designing new materials:</a:t>
                      </a:r>
                      <a:r>
                        <a:rPr lang="en-GB" sz="1400" b="0" baseline="0" dirty="0">
                          <a:solidFill>
                            <a:schemeClr val="tx1"/>
                          </a:solidFill>
                          <a:latin typeface="Calibri" panose="020F0502020204030204" pitchFamily="34" charset="0"/>
                          <a:cs typeface="Calibri" panose="020F0502020204030204" pitchFamily="34" charset="0"/>
                        </a:rPr>
                        <a:t> filling the materials-property space</a:t>
                      </a:r>
                      <a:endParaRPr lang="en-GB" sz="1400" b="0" dirty="0">
                        <a:solidFill>
                          <a:schemeClr val="tx1"/>
                        </a:solidFill>
                        <a:latin typeface="Calibri" panose="020F0502020204030204" pitchFamily="34" charset="0"/>
                        <a:cs typeface="Calibri" panose="020F0502020204030204" pitchFamily="34" charset="0"/>
                      </a:endParaRP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193289">
                <a:tc>
                  <a:txBody>
                    <a:bodyPr/>
                    <a:lstStyle/>
                    <a:p>
                      <a:pPr algn="ctr"/>
                      <a:r>
                        <a:rPr lang="en-GB" sz="1400" b="0" dirty="0">
                          <a:solidFill>
                            <a:schemeClr val="tx1"/>
                          </a:solidFill>
                          <a:latin typeface="Calibri" panose="020F0502020204030204" pitchFamily="34" charset="0"/>
                          <a:cs typeface="Calibri" panose="020F0502020204030204" pitchFamily="34" charset="0"/>
                        </a:rPr>
                        <a:t>Unit 6</a:t>
                      </a: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tc>
                  <a:txBody>
                    <a:bodyPr/>
                    <a:lstStyle/>
                    <a:p>
                      <a:pPr algn="l"/>
                      <a:r>
                        <a:rPr lang="en-GB" sz="1400" b="0" dirty="0">
                          <a:solidFill>
                            <a:schemeClr val="tx1"/>
                          </a:solidFill>
                          <a:latin typeface="Calibri" panose="020F0502020204030204" pitchFamily="34" charset="0"/>
                          <a:cs typeface="Calibri" panose="020F0502020204030204" pitchFamily="34" charset="0"/>
                        </a:rPr>
                        <a:t>Materials Science and Engineering</a:t>
                      </a: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449672154"/>
                  </a:ext>
                </a:extLst>
              </a:tr>
              <a:tr h="243900">
                <a:tc gridSpan="2">
                  <a:txBody>
                    <a:bodyPr/>
                    <a:lstStyle/>
                    <a:p>
                      <a:pPr algn="ctr"/>
                      <a:r>
                        <a:rPr lang="en-GB" sz="1400" b="0" dirty="0">
                          <a:solidFill>
                            <a:schemeClr val="tx1"/>
                          </a:solidFill>
                          <a:latin typeface="Calibri" panose="020F0502020204030204" pitchFamily="34" charset="0"/>
                          <a:cs typeface="Calibri" panose="020F0502020204030204" pitchFamily="34" charset="0"/>
                        </a:rPr>
                        <a:t>Selection</a:t>
                      </a: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rgbClr val="FFB71B"/>
                    </a:solidFill>
                  </a:tcPr>
                </a:tc>
                <a:tc hMerge="1">
                  <a:txBody>
                    <a:bodyPr/>
                    <a:lstStyle/>
                    <a:p>
                      <a:endParaRPr lang="en-US"/>
                    </a:p>
                  </a:txBody>
                  <a:tcPr/>
                </a:tc>
                <a:extLst>
                  <a:ext uri="{0D108BD9-81ED-4DB2-BD59-A6C34878D82A}">
                    <a16:rowId xmlns:a16="http://schemas.microsoft.com/office/drawing/2014/main" val="10007"/>
                  </a:ext>
                </a:extLst>
              </a:tr>
              <a:tr h="243862">
                <a:tc>
                  <a:txBody>
                    <a:bodyPr/>
                    <a:lstStyle/>
                    <a:p>
                      <a:pPr algn="ctr"/>
                      <a:r>
                        <a:rPr lang="en-GB" sz="1400" b="0" dirty="0">
                          <a:solidFill>
                            <a:schemeClr val="tx1"/>
                          </a:solidFill>
                          <a:latin typeface="Calibri" panose="020F0502020204030204" pitchFamily="34" charset="0"/>
                          <a:cs typeface="Calibri" panose="020F0502020204030204" pitchFamily="34" charset="0"/>
                        </a:rPr>
                        <a:t>Unit 7</a:t>
                      </a: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tc>
                  <a:txBody>
                    <a:bodyPr/>
                    <a:lstStyle/>
                    <a:p>
                      <a:pPr algn="l"/>
                      <a:r>
                        <a:rPr lang="en-GB" sz="1400" b="0" dirty="0">
                          <a:solidFill>
                            <a:schemeClr val="tx1"/>
                          </a:solidFill>
                          <a:latin typeface="Calibri" panose="020F0502020204030204" pitchFamily="34" charset="0"/>
                          <a:cs typeface="Calibri" panose="020F0502020204030204" pitchFamily="34" charset="0"/>
                        </a:rPr>
                        <a:t>Material selection: translation,</a:t>
                      </a:r>
                      <a:r>
                        <a:rPr lang="en-GB" sz="1400" b="0" baseline="0" dirty="0">
                          <a:solidFill>
                            <a:schemeClr val="tx1"/>
                          </a:solidFill>
                          <a:latin typeface="Calibri" panose="020F0502020204030204" pitchFamily="34" charset="0"/>
                          <a:cs typeface="Calibri" panose="020F0502020204030204" pitchFamily="34" charset="0"/>
                        </a:rPr>
                        <a:t> screening, ranking, documentation</a:t>
                      </a:r>
                      <a:endParaRPr lang="en-GB" sz="1400" b="0" dirty="0">
                        <a:solidFill>
                          <a:schemeClr val="tx1"/>
                        </a:solidFill>
                        <a:latin typeface="Calibri" panose="020F0502020204030204" pitchFamily="34" charset="0"/>
                        <a:cs typeface="Calibri" panose="020F0502020204030204" pitchFamily="34" charset="0"/>
                      </a:endParaRP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243900">
                <a:tc>
                  <a:txBody>
                    <a:bodyPr/>
                    <a:lstStyle/>
                    <a:p>
                      <a:pPr algn="ctr"/>
                      <a:r>
                        <a:rPr lang="en-GB" sz="1400" b="0" dirty="0">
                          <a:solidFill>
                            <a:schemeClr val="tx1"/>
                          </a:solidFill>
                          <a:latin typeface="Calibri" panose="020F0502020204030204" pitchFamily="34" charset="0"/>
                          <a:cs typeface="Calibri" panose="020F0502020204030204" pitchFamily="34" charset="0"/>
                        </a:rPr>
                        <a:t>Unit 8</a:t>
                      </a: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tc>
                  <a:txBody>
                    <a:bodyPr/>
                    <a:lstStyle/>
                    <a:p>
                      <a:pPr algn="l"/>
                      <a:r>
                        <a:rPr lang="en-GB" sz="1400" b="0" dirty="0">
                          <a:solidFill>
                            <a:schemeClr val="tx1"/>
                          </a:solidFill>
                          <a:latin typeface="Calibri" panose="020F0502020204030204" pitchFamily="34" charset="0"/>
                          <a:cs typeface="Calibri" panose="020F0502020204030204" pitchFamily="34" charset="0"/>
                        </a:rPr>
                        <a:t>Objectives in conflict: trade off methods and penalty functions</a:t>
                      </a: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243900">
                <a:tc>
                  <a:txBody>
                    <a:bodyPr/>
                    <a:lstStyle/>
                    <a:p>
                      <a:pPr algn="ctr"/>
                      <a:r>
                        <a:rPr lang="en-GB" sz="1400" b="0" dirty="0">
                          <a:solidFill>
                            <a:schemeClr val="tx1"/>
                          </a:solidFill>
                          <a:latin typeface="Calibri" panose="020F0502020204030204" pitchFamily="34" charset="0"/>
                          <a:cs typeface="Calibri" panose="020F0502020204030204" pitchFamily="34" charset="0"/>
                        </a:rPr>
                        <a:t>Unit 9</a:t>
                      </a: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tc>
                  <a:txBody>
                    <a:bodyPr/>
                    <a:lstStyle/>
                    <a:p>
                      <a:pPr algn="l"/>
                      <a:r>
                        <a:rPr lang="en-GB" sz="1400" b="0" dirty="0">
                          <a:solidFill>
                            <a:schemeClr val="tx1"/>
                          </a:solidFill>
                          <a:latin typeface="Calibri" panose="020F0502020204030204" pitchFamily="34" charset="0"/>
                          <a:cs typeface="Calibri" panose="020F0502020204030204" pitchFamily="34" charset="0"/>
                        </a:rPr>
                        <a:t>Material</a:t>
                      </a:r>
                      <a:r>
                        <a:rPr lang="en-GB" sz="1400" b="0" baseline="0" dirty="0">
                          <a:solidFill>
                            <a:schemeClr val="tx1"/>
                          </a:solidFill>
                          <a:latin typeface="Calibri" panose="020F0502020204030204" pitchFamily="34" charset="0"/>
                          <a:cs typeface="Calibri" panose="020F0502020204030204" pitchFamily="34" charset="0"/>
                        </a:rPr>
                        <a:t> and shape: materials for efficient structures</a:t>
                      </a:r>
                      <a:endParaRPr lang="en-GB" sz="1400" b="0" dirty="0">
                        <a:solidFill>
                          <a:schemeClr val="tx1"/>
                        </a:solidFill>
                        <a:latin typeface="Calibri" panose="020F0502020204030204" pitchFamily="34" charset="0"/>
                        <a:cs typeface="Calibri" panose="020F0502020204030204" pitchFamily="34" charset="0"/>
                      </a:endParaRP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243900">
                <a:tc>
                  <a:txBody>
                    <a:bodyPr/>
                    <a:lstStyle/>
                    <a:p>
                      <a:pPr algn="ctr"/>
                      <a:r>
                        <a:rPr lang="en-GB" sz="1400" b="0" dirty="0">
                          <a:solidFill>
                            <a:schemeClr val="tx1"/>
                          </a:solidFill>
                          <a:latin typeface="Calibri" panose="020F0502020204030204" pitchFamily="34" charset="0"/>
                          <a:cs typeface="Calibri" panose="020F0502020204030204" pitchFamily="34" charset="0"/>
                        </a:rPr>
                        <a:t>Unit 10</a:t>
                      </a: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tc>
                  <a:txBody>
                    <a:bodyPr/>
                    <a:lstStyle/>
                    <a:p>
                      <a:pPr algn="l"/>
                      <a:r>
                        <a:rPr lang="en-GB" sz="1400" b="0" dirty="0">
                          <a:solidFill>
                            <a:schemeClr val="tx1"/>
                          </a:solidFill>
                          <a:latin typeface="Calibri" panose="020F0502020204030204" pitchFamily="34" charset="0"/>
                          <a:cs typeface="Calibri" panose="020F0502020204030204" pitchFamily="34" charset="0"/>
                        </a:rPr>
                        <a:t>Manufacturing processes</a:t>
                      </a:r>
                      <a:r>
                        <a:rPr lang="en-GB" sz="1400" b="0" baseline="0" dirty="0">
                          <a:solidFill>
                            <a:schemeClr val="tx1"/>
                          </a:solidFill>
                          <a:latin typeface="Calibri" panose="020F0502020204030204" pitchFamily="34" charset="0"/>
                          <a:cs typeface="Calibri" panose="020F0502020204030204" pitchFamily="34" charset="0"/>
                        </a:rPr>
                        <a:t> and cost </a:t>
                      </a:r>
                      <a:r>
                        <a:rPr lang="en-GB" sz="1400" b="0" baseline="0" dirty="0" err="1">
                          <a:solidFill>
                            <a:schemeClr val="tx1"/>
                          </a:solidFill>
                          <a:latin typeface="Calibri" panose="020F0502020204030204" pitchFamily="34" charset="0"/>
                          <a:cs typeface="Calibri" panose="020F0502020204030204" pitchFamily="34" charset="0"/>
                        </a:rPr>
                        <a:t>modeling</a:t>
                      </a:r>
                      <a:endParaRPr lang="en-GB" sz="1400" b="0" dirty="0">
                        <a:solidFill>
                          <a:schemeClr val="tx1"/>
                        </a:solidFill>
                        <a:latin typeface="Calibri" panose="020F0502020204030204" pitchFamily="34" charset="0"/>
                        <a:cs typeface="Calibri" panose="020F0502020204030204" pitchFamily="34" charset="0"/>
                      </a:endParaRP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243900">
                <a:tc>
                  <a:txBody>
                    <a:bodyPr/>
                    <a:lstStyle/>
                    <a:p>
                      <a:pPr algn="ctr"/>
                      <a:r>
                        <a:rPr lang="en-GB" sz="1400" b="0" dirty="0">
                          <a:solidFill>
                            <a:schemeClr val="tx1"/>
                          </a:solidFill>
                          <a:latin typeface="Calibri" panose="020F0502020204030204" pitchFamily="34" charset="0"/>
                          <a:cs typeface="Calibri" panose="020F0502020204030204" pitchFamily="34" charset="0"/>
                        </a:rPr>
                        <a:t>Unit 11</a:t>
                      </a: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tc>
                  <a:txBody>
                    <a:bodyPr/>
                    <a:lstStyle/>
                    <a:p>
                      <a:pPr algn="l"/>
                      <a:r>
                        <a:rPr lang="en-GB" sz="1400" b="0" dirty="0">
                          <a:solidFill>
                            <a:schemeClr val="tx1"/>
                          </a:solidFill>
                          <a:latin typeface="Calibri" panose="020F0502020204030204" pitchFamily="34" charset="0"/>
                          <a:cs typeface="Calibri" panose="020F0502020204030204" pitchFamily="34" charset="0"/>
                        </a:rPr>
                        <a:t>Eco-informed</a:t>
                      </a:r>
                      <a:r>
                        <a:rPr lang="en-GB" sz="1400" b="0" baseline="0" dirty="0">
                          <a:solidFill>
                            <a:schemeClr val="tx1"/>
                          </a:solidFill>
                          <a:latin typeface="Calibri" panose="020F0502020204030204" pitchFamily="34" charset="0"/>
                          <a:cs typeface="Calibri" panose="020F0502020204030204" pitchFamily="34" charset="0"/>
                        </a:rPr>
                        <a:t> material selection</a:t>
                      </a:r>
                      <a:endParaRPr lang="en-GB" sz="1400" b="0" dirty="0">
                        <a:solidFill>
                          <a:schemeClr val="tx1"/>
                        </a:solidFill>
                        <a:latin typeface="Calibri" panose="020F0502020204030204" pitchFamily="34" charset="0"/>
                        <a:cs typeface="Calibri" panose="020F0502020204030204" pitchFamily="34" charset="0"/>
                      </a:endParaRP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243900">
                <a:tc>
                  <a:txBody>
                    <a:bodyPr/>
                    <a:lstStyle/>
                    <a:p>
                      <a:pPr algn="ctr"/>
                      <a:r>
                        <a:rPr lang="en-GB" sz="1400" b="0" dirty="0">
                          <a:solidFill>
                            <a:schemeClr val="tx1"/>
                          </a:solidFill>
                          <a:latin typeface="Calibri" panose="020F0502020204030204" pitchFamily="34" charset="0"/>
                          <a:cs typeface="Calibri" panose="020F0502020204030204" pitchFamily="34" charset="0"/>
                        </a:rPr>
                        <a:t>Unit 12</a:t>
                      </a: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tc>
                  <a:txBody>
                    <a:bodyPr/>
                    <a:lstStyle/>
                    <a:p>
                      <a:pPr algn="l"/>
                      <a:r>
                        <a:rPr lang="en-GB" sz="1400" b="0" dirty="0">
                          <a:solidFill>
                            <a:schemeClr val="tx1"/>
                          </a:solidFill>
                          <a:latin typeface="Calibri" panose="020F0502020204030204" pitchFamily="34" charset="0"/>
                          <a:cs typeface="Calibri" panose="020F0502020204030204" pitchFamily="34" charset="0"/>
                        </a:rPr>
                        <a:t>Eco design</a:t>
                      </a:r>
                      <a:r>
                        <a:rPr lang="en-GB" sz="1400" b="0" baseline="0" dirty="0">
                          <a:solidFill>
                            <a:schemeClr val="tx1"/>
                          </a:solidFill>
                          <a:latin typeface="Calibri" panose="020F0502020204030204" pitchFamily="34" charset="0"/>
                          <a:cs typeface="Calibri" panose="020F0502020204030204" pitchFamily="34" charset="0"/>
                        </a:rPr>
                        <a:t> and</a:t>
                      </a:r>
                      <a:r>
                        <a:rPr lang="en-GB" sz="1400" b="0" dirty="0">
                          <a:solidFill>
                            <a:schemeClr val="tx1"/>
                          </a:solidFill>
                          <a:latin typeface="Calibri" panose="020F0502020204030204" pitchFamily="34" charset="0"/>
                          <a:cs typeface="Calibri" panose="020F0502020204030204" pitchFamily="34" charset="0"/>
                        </a:rPr>
                        <a:t> the Eco Audit tool </a:t>
                      </a:r>
                    </a:p>
                  </a:txBody>
                  <a:tcPr marL="112538" marR="112538" marT="45731" marB="45731">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bl>
          </a:graphicData>
        </a:graphic>
      </p:graphicFrame>
      <p:graphicFrame>
        <p:nvGraphicFramePr>
          <p:cNvPr id="11" name="Table 10">
            <a:extLst>
              <a:ext uri="{FF2B5EF4-FFF2-40B4-BE49-F238E27FC236}">
                <a16:creationId xmlns:a16="http://schemas.microsoft.com/office/drawing/2014/main" id="{8B402B36-9188-4B05-9F2E-0252EED45C91}"/>
              </a:ext>
            </a:extLst>
          </p:cNvPr>
          <p:cNvGraphicFramePr>
            <a:graphicFrameLocks noGrp="1"/>
          </p:cNvGraphicFramePr>
          <p:nvPr/>
        </p:nvGraphicFramePr>
        <p:xfrm>
          <a:off x="6765218" y="1207147"/>
          <a:ext cx="5044438" cy="5048874"/>
        </p:xfrm>
        <a:graphic>
          <a:graphicData uri="http://schemas.openxmlformats.org/drawingml/2006/table">
            <a:tbl>
              <a:tblPr firstRow="1" bandRow="1">
                <a:tableStyleId>{F5AB1C69-6EDB-4FF4-983F-18BD219EF322}</a:tableStyleId>
              </a:tblPr>
              <a:tblGrid>
                <a:gridCol w="5044438">
                  <a:extLst>
                    <a:ext uri="{9D8B030D-6E8A-4147-A177-3AD203B41FA5}">
                      <a16:colId xmlns:a16="http://schemas.microsoft.com/office/drawing/2014/main" val="20000"/>
                    </a:ext>
                  </a:extLst>
                </a:gridCol>
              </a:tblGrid>
              <a:tr h="302172">
                <a:tc>
                  <a:txBody>
                    <a:bodyPr/>
                    <a:lstStyle/>
                    <a:p>
                      <a:pPr algn="ctr"/>
                      <a:r>
                        <a:rPr lang="en-GB" sz="1400" b="0" dirty="0">
                          <a:solidFill>
                            <a:schemeClr val="tx1"/>
                          </a:solidFill>
                          <a:latin typeface="Calibri" panose="020F0502020204030204" pitchFamily="34" charset="0"/>
                          <a:cs typeface="Calibri" panose="020F0502020204030204" pitchFamily="34" charset="0"/>
                        </a:rPr>
                        <a:t>Sustainability</a:t>
                      </a:r>
                    </a:p>
                  </a:txBody>
                  <a:tcPr marL="112553" marR="112553" marT="45717" marB="45717">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rgbClr val="FFB71B"/>
                    </a:solidFill>
                  </a:tcPr>
                </a:tc>
                <a:extLst>
                  <a:ext uri="{0D108BD9-81ED-4DB2-BD59-A6C34878D82A}">
                    <a16:rowId xmlns:a16="http://schemas.microsoft.com/office/drawing/2014/main" val="10000"/>
                  </a:ext>
                </a:extLst>
              </a:tr>
              <a:tr h="30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Calibri" panose="020F0502020204030204" pitchFamily="34" charset="0"/>
                          <a:cs typeface="Calibri" panose="020F0502020204030204" pitchFamily="34" charset="0"/>
                        </a:rPr>
                        <a:t>What is a sustainable</a:t>
                      </a:r>
                      <a:r>
                        <a:rPr lang="en-GB" sz="1400" b="0" baseline="0" dirty="0">
                          <a:solidFill>
                            <a:schemeClr val="tx1"/>
                          </a:solidFill>
                          <a:latin typeface="Calibri" panose="020F0502020204030204" pitchFamily="34" charset="0"/>
                          <a:cs typeface="Calibri" panose="020F0502020204030204" pitchFamily="34" charset="0"/>
                        </a:rPr>
                        <a:t> development? A materials perspective</a:t>
                      </a:r>
                      <a:endParaRPr lang="en-GB" sz="1400" b="0" dirty="0">
                        <a:solidFill>
                          <a:schemeClr val="tx1"/>
                        </a:solidFill>
                        <a:latin typeface="Calibri" panose="020F0502020204030204" pitchFamily="34" charset="0"/>
                        <a:cs typeface="Calibri" panose="020F0502020204030204" pitchFamily="34" charset="0"/>
                      </a:endParaRPr>
                    </a:p>
                  </a:txBody>
                  <a:tcPr marL="112553" marR="112553" marT="45717" marB="45717">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02172">
                <a:tc>
                  <a:txBody>
                    <a:bodyPr/>
                    <a:lstStyle/>
                    <a:p>
                      <a:r>
                        <a:rPr lang="en-GB" sz="1400" b="0" dirty="0">
                          <a:solidFill>
                            <a:schemeClr val="tx1"/>
                          </a:solidFill>
                          <a:latin typeface="Calibri" panose="020F0502020204030204" pitchFamily="34" charset="0"/>
                          <a:cs typeface="Calibri" panose="020F0502020204030204" pitchFamily="34" charset="0"/>
                        </a:rPr>
                        <a:t>Exploring Critical Materials using Ansys Granta EduPack</a:t>
                      </a:r>
                    </a:p>
                  </a:txBody>
                  <a:tcPr marL="112553" marR="112553" marT="45717" marB="45717">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02172">
                <a:tc>
                  <a:txBody>
                    <a:bodyPr/>
                    <a:lstStyle/>
                    <a:p>
                      <a:pPr algn="ctr"/>
                      <a:r>
                        <a:rPr lang="en-GB" sz="1400" b="0" dirty="0">
                          <a:solidFill>
                            <a:schemeClr val="tx1"/>
                          </a:solidFill>
                          <a:latin typeface="Calibri" panose="020F0502020204030204" pitchFamily="34" charset="0"/>
                          <a:cs typeface="Calibri" panose="020F0502020204030204" pitchFamily="34" charset="0"/>
                        </a:rPr>
                        <a:t>Special Topics</a:t>
                      </a:r>
                    </a:p>
                  </a:txBody>
                  <a:tcPr marL="112553" marR="112553" marT="45717" marB="45717">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rgbClr val="FFB71B"/>
                    </a:solidFill>
                  </a:tcPr>
                </a:tc>
                <a:extLst>
                  <a:ext uri="{0D108BD9-81ED-4DB2-BD59-A6C34878D82A}">
                    <a16:rowId xmlns:a16="http://schemas.microsoft.com/office/drawing/2014/main" val="10004"/>
                  </a:ext>
                </a:extLst>
              </a:tr>
              <a:tr h="381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Calibri" panose="020F0502020204030204" pitchFamily="34" charset="0"/>
                          <a:cs typeface="Calibri" panose="020F0502020204030204" pitchFamily="34" charset="0"/>
                        </a:rPr>
                        <a:t>The Built Environment: </a:t>
                      </a:r>
                      <a:r>
                        <a:rPr lang="en-GB" sz="1400" b="0" baseline="0" dirty="0">
                          <a:solidFill>
                            <a:schemeClr val="tx1"/>
                          </a:solidFill>
                          <a:latin typeface="Calibri" panose="020F0502020204030204" pitchFamily="34" charset="0"/>
                          <a:cs typeface="Calibri" panose="020F0502020204030204" pitchFamily="34" charset="0"/>
                        </a:rPr>
                        <a:t>materials for construction</a:t>
                      </a:r>
                      <a:endParaRPr lang="en-GB" sz="1400" b="0" dirty="0">
                        <a:solidFill>
                          <a:schemeClr val="tx1"/>
                        </a:solidFill>
                        <a:latin typeface="Calibri" panose="020F0502020204030204" pitchFamily="34" charset="0"/>
                        <a:cs typeface="Calibri" panose="020F0502020204030204" pitchFamily="34" charset="0"/>
                      </a:endParaRPr>
                    </a:p>
                  </a:txBody>
                  <a:tcPr marL="112553" marR="112553" marT="45717" marB="45717">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0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Calibri" panose="020F0502020204030204" pitchFamily="34" charset="0"/>
                          <a:cs typeface="Calibri" panose="020F0502020204030204" pitchFamily="34" charset="0"/>
                        </a:rPr>
                        <a:t>Structural</a:t>
                      </a:r>
                      <a:r>
                        <a:rPr lang="en-GB" sz="1400" b="0" baseline="0" dirty="0">
                          <a:solidFill>
                            <a:schemeClr val="tx1"/>
                          </a:solidFill>
                          <a:latin typeface="Calibri" panose="020F0502020204030204" pitchFamily="34" charset="0"/>
                          <a:cs typeface="Calibri" panose="020F0502020204030204" pitchFamily="34" charset="0"/>
                        </a:rPr>
                        <a:t> sections: shape in action</a:t>
                      </a:r>
                      <a:endParaRPr lang="en-GB" sz="1400" b="0" dirty="0">
                        <a:solidFill>
                          <a:schemeClr val="tx1"/>
                        </a:solidFill>
                        <a:latin typeface="Calibri" panose="020F0502020204030204" pitchFamily="34" charset="0"/>
                        <a:cs typeface="Calibri" panose="020F0502020204030204" pitchFamily="34" charset="0"/>
                      </a:endParaRPr>
                    </a:p>
                  </a:txBody>
                  <a:tcPr marL="112553" marR="112553" marT="45717" marB="45717">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4007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Calibri" panose="020F0502020204030204" pitchFamily="34" charset="0"/>
                          <a:cs typeface="Calibri" panose="020F0502020204030204" pitchFamily="34" charset="0"/>
                        </a:rPr>
                        <a:t>Materials</a:t>
                      </a:r>
                      <a:r>
                        <a:rPr lang="en-GB" sz="1400" b="0" baseline="0" dirty="0">
                          <a:solidFill>
                            <a:schemeClr val="tx1"/>
                          </a:solidFill>
                          <a:latin typeface="Calibri" panose="020F0502020204030204" pitchFamily="34" charset="0"/>
                          <a:cs typeface="Calibri" panose="020F0502020204030204" pitchFamily="34" charset="0"/>
                        </a:rPr>
                        <a:t> in industrial design: Why do consumers buy products?</a:t>
                      </a:r>
                      <a:endParaRPr lang="en-GB" sz="1400" b="0" dirty="0">
                        <a:solidFill>
                          <a:schemeClr val="tx1"/>
                        </a:solidFill>
                        <a:latin typeface="Calibri" panose="020F0502020204030204" pitchFamily="34" charset="0"/>
                        <a:cs typeface="Calibri" panose="020F0502020204030204" pitchFamily="34" charset="0"/>
                      </a:endParaRPr>
                    </a:p>
                  </a:txBody>
                  <a:tcPr marL="112553" marR="112553" marT="45717" marB="45717">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02172">
                <a:tc>
                  <a:txBody>
                    <a:bodyPr/>
                    <a:lstStyle/>
                    <a:p>
                      <a:r>
                        <a:rPr lang="en-GB" sz="1400" b="0" dirty="0">
                          <a:solidFill>
                            <a:schemeClr val="tx1"/>
                          </a:solidFill>
                          <a:latin typeface="Calibri" panose="020F0502020204030204" pitchFamily="34" charset="0"/>
                          <a:cs typeface="Calibri" panose="020F0502020204030204" pitchFamily="34" charset="0"/>
                        </a:rPr>
                        <a:t>The Design database for Products</a:t>
                      </a:r>
                    </a:p>
                  </a:txBody>
                  <a:tcPr marL="112553" marR="112553" marT="45717" marB="45717">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021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Calibri" panose="020F0502020204030204" pitchFamily="34" charset="0"/>
                          <a:cs typeface="Calibri" panose="020F0502020204030204" pitchFamily="34" charset="0"/>
                        </a:rPr>
                        <a:t>The Medical Devices database</a:t>
                      </a:r>
                    </a:p>
                  </a:txBody>
                  <a:tcPr marL="112553" marR="112553" marT="45717" marB="45717">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395473877"/>
                  </a:ext>
                </a:extLst>
              </a:tr>
              <a:tr h="3021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Calibri" panose="020F0502020204030204" pitchFamily="34" charset="0"/>
                          <a:cs typeface="Calibri" panose="020F0502020204030204" pitchFamily="34" charset="0"/>
                        </a:rPr>
                        <a:t>The Battery Designer tool</a:t>
                      </a:r>
                    </a:p>
                  </a:txBody>
                  <a:tcPr marL="112553" marR="112553" marT="45717" marB="45717">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290781645"/>
                  </a:ext>
                </a:extLst>
              </a:tr>
              <a:tr h="302172">
                <a:tc>
                  <a:txBody>
                    <a:bodyPr/>
                    <a:lstStyle/>
                    <a:p>
                      <a:pPr algn="ctr"/>
                      <a:r>
                        <a:rPr lang="en-GB" sz="1400" b="0" dirty="0">
                          <a:solidFill>
                            <a:schemeClr val="tx1"/>
                          </a:solidFill>
                          <a:latin typeface="Calibri" panose="020F0502020204030204" pitchFamily="34" charset="0"/>
                          <a:cs typeface="Calibri" panose="020F0502020204030204" pitchFamily="34" charset="0"/>
                        </a:rPr>
                        <a:t>Advanced Teaching and Research</a:t>
                      </a:r>
                    </a:p>
                  </a:txBody>
                  <a:tcPr marL="112553" marR="112553" marT="45717" marB="45717">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rgbClr val="FFB71B"/>
                    </a:solidFill>
                  </a:tcPr>
                </a:tc>
                <a:extLst>
                  <a:ext uri="{0D108BD9-81ED-4DB2-BD59-A6C34878D82A}">
                    <a16:rowId xmlns:a16="http://schemas.microsoft.com/office/drawing/2014/main" val="10009"/>
                  </a:ext>
                </a:extLst>
              </a:tr>
              <a:tr h="30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Calibri" panose="020F0502020204030204" pitchFamily="34" charset="0"/>
                          <a:cs typeface="Calibri" panose="020F0502020204030204" pitchFamily="34" charset="0"/>
                        </a:rPr>
                        <a:t>Advanced databases: a lightning tour</a:t>
                      </a:r>
                    </a:p>
                  </a:txBody>
                  <a:tcPr marL="112553" marR="112553" marT="45717" marB="45717">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30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Calibri" panose="020F0502020204030204" pitchFamily="34" charset="0"/>
                          <a:cs typeface="Calibri" panose="020F0502020204030204" pitchFamily="34" charset="0"/>
                        </a:rPr>
                        <a:t>The Aerospace edition</a:t>
                      </a:r>
                    </a:p>
                  </a:txBody>
                  <a:tcPr marL="112553" marR="112553" marT="45717" marB="45717">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30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Calibri" panose="020F0502020204030204" pitchFamily="34" charset="0"/>
                          <a:cs typeface="Calibri" panose="020F0502020204030204" pitchFamily="34" charset="0"/>
                        </a:rPr>
                        <a:t>The Polymer edition</a:t>
                      </a:r>
                    </a:p>
                  </a:txBody>
                  <a:tcPr marL="112553" marR="112553" marT="45717" marB="45717">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302172">
                <a:tc>
                  <a:txBody>
                    <a:bodyPr/>
                    <a:lstStyle/>
                    <a:p>
                      <a:r>
                        <a:rPr lang="en-GB" sz="1400" b="0" dirty="0">
                          <a:solidFill>
                            <a:schemeClr val="tx1"/>
                          </a:solidFill>
                          <a:latin typeface="Calibri" panose="020F0502020204030204" pitchFamily="34" charset="0"/>
                          <a:cs typeface="Calibri" panose="020F0502020204030204" pitchFamily="34" charset="0"/>
                        </a:rPr>
                        <a:t>The Synthesizer tool: hybrids and other models</a:t>
                      </a:r>
                    </a:p>
                  </a:txBody>
                  <a:tcPr marL="112553" marR="112553" marT="45717" marB="45717">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30217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Calibri" panose="020F0502020204030204" pitchFamily="34" charset="0"/>
                          <a:cs typeface="Calibri" panose="020F0502020204030204" pitchFamily="34" charset="0"/>
                        </a:rPr>
                        <a:t>Materials for Bioengineering</a:t>
                      </a:r>
                    </a:p>
                  </a:txBody>
                  <a:tcPr marL="112553" marR="112553" marT="45717" marB="45717">
                    <a:lnL w="12700" cap="flat" cmpd="sng" algn="ctr">
                      <a:solidFill>
                        <a:schemeClr val="tx1">
                          <a:lumMod val="25000"/>
                          <a:lumOff val="75000"/>
                        </a:schemeClr>
                      </a:solidFill>
                      <a:prstDash val="solid"/>
                      <a:round/>
                      <a:headEnd type="none" w="med" len="med"/>
                      <a:tailEnd type="none" w="med" len="med"/>
                    </a:lnL>
                    <a:lnR w="12700" cap="flat" cmpd="sng" algn="ctr">
                      <a:solidFill>
                        <a:schemeClr val="tx1">
                          <a:lumMod val="25000"/>
                          <a:lumOff val="75000"/>
                        </a:schemeClr>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332339585"/>
                  </a:ext>
                </a:extLst>
              </a:tr>
            </a:tbl>
          </a:graphicData>
        </a:graphic>
      </p:graphicFrame>
    </p:spTree>
    <p:extLst>
      <p:ext uri="{BB962C8B-B14F-4D97-AF65-F5344CB8AC3E}">
        <p14:creationId xmlns:p14="http://schemas.microsoft.com/office/powerpoint/2010/main" val="14816801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31</a:t>
            </a:fld>
            <a:endParaRPr lang="en-US" dirty="0"/>
          </a:p>
        </p:txBody>
      </p:sp>
    </p:spTree>
    <p:extLst>
      <p:ext uri="{BB962C8B-B14F-4D97-AF65-F5344CB8AC3E}">
        <p14:creationId xmlns:p14="http://schemas.microsoft.com/office/powerpoint/2010/main" val="31147105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63FBC2D-8359-488A-9545-A589EC5A90B6}"/>
              </a:ext>
            </a:extLst>
          </p:cNvPr>
          <p:cNvSpPr txBox="1"/>
          <p:nvPr/>
        </p:nvSpPr>
        <p:spPr>
          <a:xfrm>
            <a:off x="2859910" y="5851794"/>
            <a:ext cx="1523174" cy="376385"/>
          </a:xfrm>
          <a:prstGeom prst="rect">
            <a:avLst/>
          </a:prstGeom>
          <a:noFill/>
        </p:spPr>
        <p:txBody>
          <a:bodyPr wrap="none" rtlCol="0">
            <a:spAutoFit/>
          </a:bodyPr>
          <a:lstStyle/>
          <a:p>
            <a:r>
              <a:rPr lang="en-GB" sz="831" b="1" dirty="0"/>
              <a:t>(teddy-rised CC BY-NC-ND 2.0)</a:t>
            </a:r>
          </a:p>
          <a:p>
            <a:endParaRPr lang="en-GB" sz="1015" dirty="0"/>
          </a:p>
        </p:txBody>
      </p:sp>
      <p:pic>
        <p:nvPicPr>
          <p:cNvPr id="4" name="Picture 3">
            <a:extLst>
              <a:ext uri="{FF2B5EF4-FFF2-40B4-BE49-F238E27FC236}">
                <a16:creationId xmlns:a16="http://schemas.microsoft.com/office/drawing/2014/main" id="{A261EFEC-7227-40D7-8416-7666A03C9DC7}"/>
              </a:ext>
            </a:extLst>
          </p:cNvPr>
          <p:cNvPicPr>
            <a:picLocks noChangeAspect="1"/>
          </p:cNvPicPr>
          <p:nvPr/>
        </p:nvPicPr>
        <p:blipFill>
          <a:blip r:embed="rId3"/>
          <a:stretch>
            <a:fillRect/>
          </a:stretch>
        </p:blipFill>
        <p:spPr>
          <a:xfrm>
            <a:off x="2859912" y="1228267"/>
            <a:ext cx="6869943" cy="4579962"/>
          </a:xfrm>
          <a:prstGeom prst="rect">
            <a:avLst/>
          </a:prstGeom>
        </p:spPr>
      </p:pic>
      <p:grpSp>
        <p:nvGrpSpPr>
          <p:cNvPr id="31" name="Group 30">
            <a:extLst>
              <a:ext uri="{FF2B5EF4-FFF2-40B4-BE49-F238E27FC236}">
                <a16:creationId xmlns:a16="http://schemas.microsoft.com/office/drawing/2014/main" id="{D3F7C9FC-197B-4806-AE85-5CA7C9CE015D}"/>
              </a:ext>
            </a:extLst>
          </p:cNvPr>
          <p:cNvGrpSpPr/>
          <p:nvPr/>
        </p:nvGrpSpPr>
        <p:grpSpPr>
          <a:xfrm>
            <a:off x="4124288" y="1697984"/>
            <a:ext cx="4220119" cy="413784"/>
            <a:chOff x="1964067" y="1553732"/>
            <a:chExt cx="4571796" cy="448266"/>
          </a:xfrm>
        </p:grpSpPr>
        <p:sp>
          <p:nvSpPr>
            <p:cNvPr id="20" name="Rectangle 19">
              <a:extLst>
                <a:ext uri="{FF2B5EF4-FFF2-40B4-BE49-F238E27FC236}">
                  <a16:creationId xmlns:a16="http://schemas.microsoft.com/office/drawing/2014/main" id="{457B94AA-B7DA-482E-B1EB-D4AB1FE8313B}"/>
                </a:ext>
              </a:extLst>
            </p:cNvPr>
            <p:cNvSpPr/>
            <p:nvPr/>
          </p:nvSpPr>
          <p:spPr>
            <a:xfrm>
              <a:off x="1964067" y="1553732"/>
              <a:ext cx="4571796" cy="44826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3776" indent="-263776" algn="ctr">
                <a:buClr>
                  <a:schemeClr val="tx1"/>
                </a:buClr>
                <a:buSzPct val="120000"/>
                <a:buFont typeface="Arial" panose="020B0604020202020204" pitchFamily="34" charset="0"/>
                <a:buChar char="•"/>
              </a:pPr>
              <a:endParaRPr lang="en-GB" dirty="0"/>
            </a:p>
          </p:txBody>
        </p:sp>
        <p:sp>
          <p:nvSpPr>
            <p:cNvPr id="22" name="TextBox 21">
              <a:extLst>
                <a:ext uri="{FF2B5EF4-FFF2-40B4-BE49-F238E27FC236}">
                  <a16:creationId xmlns:a16="http://schemas.microsoft.com/office/drawing/2014/main" id="{63E1AB19-FA9D-46E5-9B62-DEF57E65C7C5}"/>
                </a:ext>
              </a:extLst>
            </p:cNvPr>
            <p:cNvSpPr txBox="1"/>
            <p:nvPr/>
          </p:nvSpPr>
          <p:spPr>
            <a:xfrm>
              <a:off x="2095741" y="1581571"/>
              <a:ext cx="4440121" cy="366767"/>
            </a:xfrm>
            <a:prstGeom prst="rect">
              <a:avLst/>
            </a:prstGeom>
            <a:noFill/>
          </p:spPr>
          <p:txBody>
            <a:bodyPr wrap="square" rtlCol="0">
              <a:spAutoFit/>
            </a:bodyPr>
            <a:lstStyle/>
            <a:p>
              <a:pPr marL="263776" indent="-263776">
                <a:buClr>
                  <a:schemeClr val="tx1"/>
                </a:buClr>
                <a:buSzPct val="120000"/>
                <a:buFont typeface="Arial" panose="020B0604020202020204" pitchFamily="34" charset="0"/>
                <a:buChar char="•"/>
              </a:pPr>
              <a:r>
                <a:rPr lang="en-GB" sz="1600" b="1" dirty="0"/>
                <a:t>Large classes, varied backgrounds</a:t>
              </a:r>
            </a:p>
          </p:txBody>
        </p:sp>
      </p:grpSp>
      <p:grpSp>
        <p:nvGrpSpPr>
          <p:cNvPr id="32" name="Group 31">
            <a:extLst>
              <a:ext uri="{FF2B5EF4-FFF2-40B4-BE49-F238E27FC236}">
                <a16:creationId xmlns:a16="http://schemas.microsoft.com/office/drawing/2014/main" id="{9038D089-E9F2-40EB-891C-52C3A208B30E}"/>
              </a:ext>
            </a:extLst>
          </p:cNvPr>
          <p:cNvGrpSpPr/>
          <p:nvPr/>
        </p:nvGrpSpPr>
        <p:grpSpPr>
          <a:xfrm>
            <a:off x="4124282" y="2288405"/>
            <a:ext cx="4431068" cy="998510"/>
            <a:chOff x="1948416" y="2193351"/>
            <a:chExt cx="4800324" cy="1081719"/>
          </a:xfrm>
        </p:grpSpPr>
        <p:sp>
          <p:nvSpPr>
            <p:cNvPr id="23" name="Rectangle 22">
              <a:extLst>
                <a:ext uri="{FF2B5EF4-FFF2-40B4-BE49-F238E27FC236}">
                  <a16:creationId xmlns:a16="http://schemas.microsoft.com/office/drawing/2014/main" id="{9D7D273C-345A-47FD-9FC4-7674EF0F3EB4}"/>
                </a:ext>
              </a:extLst>
            </p:cNvPr>
            <p:cNvSpPr/>
            <p:nvPr/>
          </p:nvSpPr>
          <p:spPr>
            <a:xfrm>
              <a:off x="1948416" y="2193351"/>
              <a:ext cx="4571799" cy="108171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3776" indent="-263776" algn="ctr">
                <a:buClr>
                  <a:schemeClr val="tx1"/>
                </a:buClr>
                <a:buSzPct val="120000"/>
                <a:buFont typeface="Arial" panose="020B0604020202020204" pitchFamily="34" charset="0"/>
                <a:buChar char="•"/>
              </a:pPr>
              <a:endParaRPr lang="en-GB" dirty="0"/>
            </a:p>
          </p:txBody>
        </p:sp>
        <p:grpSp>
          <p:nvGrpSpPr>
            <p:cNvPr id="24" name="Group 23">
              <a:extLst>
                <a:ext uri="{FF2B5EF4-FFF2-40B4-BE49-F238E27FC236}">
                  <a16:creationId xmlns:a16="http://schemas.microsoft.com/office/drawing/2014/main" id="{97E96BCC-B933-4803-AA54-4BD49A95CEB4}"/>
                </a:ext>
              </a:extLst>
            </p:cNvPr>
            <p:cNvGrpSpPr/>
            <p:nvPr/>
          </p:nvGrpSpPr>
          <p:grpSpPr>
            <a:xfrm>
              <a:off x="2080093" y="2230315"/>
              <a:ext cx="4668647" cy="1016464"/>
              <a:chOff x="4223758" y="2617591"/>
              <a:chExt cx="4323342" cy="1016464"/>
            </a:xfrm>
          </p:grpSpPr>
          <p:sp>
            <p:nvSpPr>
              <p:cNvPr id="25" name="TextBox 24">
                <a:extLst>
                  <a:ext uri="{FF2B5EF4-FFF2-40B4-BE49-F238E27FC236}">
                    <a16:creationId xmlns:a16="http://schemas.microsoft.com/office/drawing/2014/main" id="{8E114572-DB24-4521-A8DE-39B793788FF7}"/>
                  </a:ext>
                </a:extLst>
              </p:cNvPr>
              <p:cNvSpPr txBox="1"/>
              <p:nvPr/>
            </p:nvSpPr>
            <p:spPr>
              <a:xfrm>
                <a:off x="4223758" y="2617591"/>
                <a:ext cx="3790135" cy="366767"/>
              </a:xfrm>
              <a:prstGeom prst="rect">
                <a:avLst/>
              </a:prstGeom>
              <a:noFill/>
            </p:spPr>
            <p:txBody>
              <a:bodyPr wrap="square" rtlCol="0">
                <a:spAutoFit/>
              </a:bodyPr>
              <a:lstStyle/>
              <a:p>
                <a:pPr marL="263776" indent="-263776">
                  <a:buClr>
                    <a:schemeClr val="tx1"/>
                  </a:buClr>
                  <a:buSzPct val="120000"/>
                  <a:buFont typeface="Arial" panose="020B0604020202020204" pitchFamily="34" charset="0"/>
                  <a:buChar char="•"/>
                </a:pPr>
                <a:r>
                  <a:rPr lang="en-GB" sz="1600" b="1" dirty="0"/>
                  <a:t>Divergent aspirations</a:t>
                </a:r>
              </a:p>
            </p:txBody>
          </p:sp>
          <p:sp>
            <p:nvSpPr>
              <p:cNvPr id="26" name="TextBox 25">
                <a:extLst>
                  <a:ext uri="{FF2B5EF4-FFF2-40B4-BE49-F238E27FC236}">
                    <a16:creationId xmlns:a16="http://schemas.microsoft.com/office/drawing/2014/main" id="{B6BDD6EC-1A5F-4C64-A1E9-7851B07E98DC}"/>
                  </a:ext>
                </a:extLst>
              </p:cNvPr>
              <p:cNvSpPr txBox="1"/>
              <p:nvPr/>
            </p:nvSpPr>
            <p:spPr>
              <a:xfrm>
                <a:off x="4756965" y="2963748"/>
                <a:ext cx="3375721" cy="333425"/>
              </a:xfrm>
              <a:prstGeom prst="rect">
                <a:avLst/>
              </a:prstGeom>
              <a:noFill/>
            </p:spPr>
            <p:txBody>
              <a:bodyPr wrap="square" rtlCol="0">
                <a:spAutoFit/>
              </a:bodyPr>
              <a:lstStyle/>
              <a:p>
                <a:pPr>
                  <a:buClr>
                    <a:schemeClr val="tx1"/>
                  </a:buClr>
                  <a:buSzPct val="120000"/>
                </a:pPr>
                <a:r>
                  <a:rPr lang="en-GB" sz="1400" i="1" dirty="0"/>
                  <a:t>Understanding materials – the science</a:t>
                </a:r>
              </a:p>
            </p:txBody>
          </p:sp>
          <p:sp>
            <p:nvSpPr>
              <p:cNvPr id="27" name="TextBox 26">
                <a:extLst>
                  <a:ext uri="{FF2B5EF4-FFF2-40B4-BE49-F238E27FC236}">
                    <a16:creationId xmlns:a16="http://schemas.microsoft.com/office/drawing/2014/main" id="{0A09327F-D5CE-4654-AA35-FA88AD47FF48}"/>
                  </a:ext>
                </a:extLst>
              </p:cNvPr>
              <p:cNvSpPr txBox="1"/>
              <p:nvPr/>
            </p:nvSpPr>
            <p:spPr>
              <a:xfrm>
                <a:off x="4756965" y="3287780"/>
                <a:ext cx="3790135" cy="346275"/>
              </a:xfrm>
              <a:prstGeom prst="rect">
                <a:avLst/>
              </a:prstGeom>
              <a:noFill/>
            </p:spPr>
            <p:txBody>
              <a:bodyPr wrap="square" rtlCol="0">
                <a:spAutoFit/>
              </a:bodyPr>
              <a:lstStyle/>
              <a:p>
                <a:pPr>
                  <a:buClr>
                    <a:schemeClr val="tx1"/>
                  </a:buClr>
                  <a:buSzPct val="120000"/>
                </a:pPr>
                <a:r>
                  <a:rPr lang="en-GB" sz="1400" i="1" dirty="0"/>
                  <a:t>Using materials – selection and design</a:t>
                </a:r>
              </a:p>
            </p:txBody>
          </p:sp>
        </p:grpSp>
      </p:grpSp>
      <p:grpSp>
        <p:nvGrpSpPr>
          <p:cNvPr id="33" name="Group 32">
            <a:extLst>
              <a:ext uri="{FF2B5EF4-FFF2-40B4-BE49-F238E27FC236}">
                <a16:creationId xmlns:a16="http://schemas.microsoft.com/office/drawing/2014/main" id="{70FCE5AD-0433-4EB7-B828-378574374693}"/>
              </a:ext>
            </a:extLst>
          </p:cNvPr>
          <p:cNvGrpSpPr/>
          <p:nvPr/>
        </p:nvGrpSpPr>
        <p:grpSpPr>
          <a:xfrm>
            <a:off x="4124286" y="3518248"/>
            <a:ext cx="4356014" cy="998510"/>
            <a:chOff x="1948416" y="3474291"/>
            <a:chExt cx="4719015" cy="1081719"/>
          </a:xfrm>
        </p:grpSpPr>
        <p:sp>
          <p:nvSpPr>
            <p:cNvPr id="28" name="Rectangle 27">
              <a:extLst>
                <a:ext uri="{FF2B5EF4-FFF2-40B4-BE49-F238E27FC236}">
                  <a16:creationId xmlns:a16="http://schemas.microsoft.com/office/drawing/2014/main" id="{58F30B42-6A0F-4628-B76C-6DC6CD386067}"/>
                </a:ext>
              </a:extLst>
            </p:cNvPr>
            <p:cNvSpPr/>
            <p:nvPr/>
          </p:nvSpPr>
          <p:spPr>
            <a:xfrm>
              <a:off x="1948416" y="3474291"/>
              <a:ext cx="4571795" cy="108171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3776" indent="-263776" algn="ctr">
                <a:buClr>
                  <a:schemeClr val="tx1"/>
                </a:buClr>
                <a:buSzPct val="120000"/>
                <a:buFont typeface="Arial" panose="020B0604020202020204" pitchFamily="34" charset="0"/>
                <a:buChar char="•"/>
              </a:pPr>
              <a:endParaRPr lang="en-GB" dirty="0"/>
            </a:p>
          </p:txBody>
        </p:sp>
        <p:sp>
          <p:nvSpPr>
            <p:cNvPr id="29" name="TextBox 28">
              <a:extLst>
                <a:ext uri="{FF2B5EF4-FFF2-40B4-BE49-F238E27FC236}">
                  <a16:creationId xmlns:a16="http://schemas.microsoft.com/office/drawing/2014/main" id="{470C3171-8596-44F2-A02F-C856047403EC}"/>
                </a:ext>
              </a:extLst>
            </p:cNvPr>
            <p:cNvSpPr txBox="1"/>
            <p:nvPr/>
          </p:nvSpPr>
          <p:spPr>
            <a:xfrm>
              <a:off x="2130926" y="3553894"/>
              <a:ext cx="4536505" cy="366767"/>
            </a:xfrm>
            <a:prstGeom prst="rect">
              <a:avLst/>
            </a:prstGeom>
            <a:noFill/>
          </p:spPr>
          <p:txBody>
            <a:bodyPr wrap="square" rtlCol="0">
              <a:spAutoFit/>
            </a:bodyPr>
            <a:lstStyle/>
            <a:p>
              <a:pPr marL="263776" indent="-263776">
                <a:buClr>
                  <a:schemeClr val="tx1"/>
                </a:buClr>
                <a:buSzPct val="120000"/>
                <a:buFont typeface="Arial" panose="020B0604020202020204" pitchFamily="34" charset="0"/>
                <a:buChar char="•"/>
              </a:pPr>
              <a:r>
                <a:rPr lang="en-GB" sz="1600" b="1" dirty="0"/>
                <a:t>Vast range of scale and concept</a:t>
              </a:r>
            </a:p>
          </p:txBody>
        </p:sp>
        <p:sp>
          <p:nvSpPr>
            <p:cNvPr id="30" name="TextBox 29">
              <a:extLst>
                <a:ext uri="{FF2B5EF4-FFF2-40B4-BE49-F238E27FC236}">
                  <a16:creationId xmlns:a16="http://schemas.microsoft.com/office/drawing/2014/main" id="{17956393-06F4-4A25-9CBF-5DDCDAAE83DA}"/>
                </a:ext>
              </a:extLst>
            </p:cNvPr>
            <p:cNvSpPr txBox="1"/>
            <p:nvPr/>
          </p:nvSpPr>
          <p:spPr>
            <a:xfrm>
              <a:off x="2719859" y="3861049"/>
              <a:ext cx="2939346" cy="566822"/>
            </a:xfrm>
            <a:prstGeom prst="rect">
              <a:avLst/>
            </a:prstGeom>
            <a:noFill/>
          </p:spPr>
          <p:txBody>
            <a:bodyPr wrap="none" rtlCol="0">
              <a:spAutoFit/>
            </a:bodyPr>
            <a:lstStyle/>
            <a:p>
              <a:pPr>
                <a:buClr>
                  <a:schemeClr val="tx1"/>
                </a:buClr>
                <a:buSzPct val="120000"/>
              </a:pPr>
              <a:r>
                <a:rPr lang="en-GB" sz="1400" i="1" dirty="0"/>
                <a:t>Electrons (quantum mechanics) to </a:t>
              </a:r>
            </a:p>
            <a:p>
              <a:pPr>
                <a:buClr>
                  <a:schemeClr val="tx1"/>
                </a:buClr>
                <a:buSzPct val="120000"/>
              </a:pPr>
              <a:r>
                <a:rPr lang="en-GB" sz="1400" i="1" dirty="0"/>
                <a:t>Spacecraft (Newtonian mechanics)</a:t>
              </a:r>
            </a:p>
          </p:txBody>
        </p:sp>
      </p:grpSp>
      <p:sp>
        <p:nvSpPr>
          <p:cNvPr id="7" name="Title 6">
            <a:extLst>
              <a:ext uri="{FF2B5EF4-FFF2-40B4-BE49-F238E27FC236}">
                <a16:creationId xmlns:a16="http://schemas.microsoft.com/office/drawing/2014/main" id="{A9638060-7BCB-44A8-8060-FE6CB693646F}"/>
              </a:ext>
            </a:extLst>
          </p:cNvPr>
          <p:cNvSpPr>
            <a:spLocks noGrp="1"/>
          </p:cNvSpPr>
          <p:nvPr>
            <p:ph type="title"/>
          </p:nvPr>
        </p:nvSpPr>
        <p:spPr/>
        <p:txBody>
          <a:bodyPr/>
          <a:lstStyle/>
          <a:p>
            <a:r>
              <a:rPr lang="en-GB" dirty="0">
                <a:latin typeface="+mn-lt"/>
              </a:rPr>
              <a:t>Challenges to 1</a:t>
            </a:r>
            <a:r>
              <a:rPr lang="en-GB" baseline="30000" dirty="0">
                <a:latin typeface="+mn-lt"/>
              </a:rPr>
              <a:t>st</a:t>
            </a:r>
            <a:r>
              <a:rPr lang="en-GB" dirty="0">
                <a:latin typeface="+mn-lt"/>
              </a:rPr>
              <a:t> year materials-teaching</a:t>
            </a:r>
          </a:p>
        </p:txBody>
      </p:sp>
      <p:sp>
        <p:nvSpPr>
          <p:cNvPr id="3" name="Slide Number Placeholder 2">
            <a:extLst>
              <a:ext uri="{FF2B5EF4-FFF2-40B4-BE49-F238E27FC236}">
                <a16:creationId xmlns:a16="http://schemas.microsoft.com/office/drawing/2014/main" id="{D542EF7C-251A-4F5C-B830-BB3A5D51E1F4}"/>
              </a:ext>
            </a:extLst>
          </p:cNvPr>
          <p:cNvSpPr>
            <a:spLocks noGrp="1"/>
          </p:cNvSpPr>
          <p:nvPr>
            <p:ph type="sldNum" sz="quarter" idx="11"/>
          </p:nvPr>
        </p:nvSpPr>
        <p:spPr/>
        <p:txBody>
          <a:bodyPr/>
          <a:lstStyle/>
          <a:p>
            <a:fld id="{F0D23093-2AB0-F74C-B865-1A12A15B650E}" type="slidenum">
              <a:rPr lang="en-US" smtClean="0"/>
              <a:pPr/>
              <a:t>4</a:t>
            </a:fld>
            <a:endParaRPr lang="en-US" dirty="0"/>
          </a:p>
        </p:txBody>
      </p:sp>
    </p:spTree>
    <p:extLst>
      <p:ext uri="{BB962C8B-B14F-4D97-AF65-F5344CB8AC3E}">
        <p14:creationId xmlns:p14="http://schemas.microsoft.com/office/powerpoint/2010/main" val="3080767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ln w="9525"/>
        </p:spPr>
        <p:txBody>
          <a:bodyPr/>
          <a:lstStyle/>
          <a:p>
            <a:r>
              <a:rPr lang="en-GB" dirty="0">
                <a:latin typeface="+mn-lt"/>
              </a:rPr>
              <a:t>Materials Science and Engineering: approaches</a:t>
            </a:r>
          </a:p>
        </p:txBody>
      </p:sp>
      <p:grpSp>
        <p:nvGrpSpPr>
          <p:cNvPr id="19" name="Group 18">
            <a:extLst>
              <a:ext uri="{FF2B5EF4-FFF2-40B4-BE49-F238E27FC236}">
                <a16:creationId xmlns:a16="http://schemas.microsoft.com/office/drawing/2014/main" id="{71AA03C7-5F3A-4A6B-B10D-BC895B4498E9}"/>
              </a:ext>
            </a:extLst>
          </p:cNvPr>
          <p:cNvGrpSpPr/>
          <p:nvPr/>
        </p:nvGrpSpPr>
        <p:grpSpPr>
          <a:xfrm>
            <a:off x="2667000" y="3376871"/>
            <a:ext cx="937711" cy="893508"/>
            <a:chOff x="110676" y="3070585"/>
            <a:chExt cx="1015854" cy="967967"/>
          </a:xfrm>
        </p:grpSpPr>
        <p:sp>
          <p:nvSpPr>
            <p:cNvPr id="8" name="Oval 7">
              <a:extLst>
                <a:ext uri="{FF2B5EF4-FFF2-40B4-BE49-F238E27FC236}">
                  <a16:creationId xmlns:a16="http://schemas.microsoft.com/office/drawing/2014/main" id="{D971C5F9-065F-47EB-BC15-99B4C6686785}"/>
                </a:ext>
              </a:extLst>
            </p:cNvPr>
            <p:cNvSpPr/>
            <p:nvPr/>
          </p:nvSpPr>
          <p:spPr>
            <a:xfrm>
              <a:off x="611560" y="3070585"/>
              <a:ext cx="470910" cy="28641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a:endParaRPr lang="en-GB" dirty="0"/>
            </a:p>
          </p:txBody>
        </p:sp>
        <p:cxnSp>
          <p:nvCxnSpPr>
            <p:cNvPr id="10" name="Straight Connector 9">
              <a:extLst>
                <a:ext uri="{FF2B5EF4-FFF2-40B4-BE49-F238E27FC236}">
                  <a16:creationId xmlns:a16="http://schemas.microsoft.com/office/drawing/2014/main" id="{50638ED0-5684-43CA-9758-ACAC180CA799}"/>
                </a:ext>
              </a:extLst>
            </p:cNvPr>
            <p:cNvCxnSpPr/>
            <p:nvPr/>
          </p:nvCxnSpPr>
          <p:spPr>
            <a:xfrm flipH="1">
              <a:off x="639543" y="3339422"/>
              <a:ext cx="188041" cy="3056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6D87714-B78D-47F0-863B-6A0EDED97A00}"/>
                </a:ext>
              </a:extLst>
            </p:cNvPr>
            <p:cNvSpPr txBox="1"/>
            <p:nvPr/>
          </p:nvSpPr>
          <p:spPr>
            <a:xfrm>
              <a:off x="125141" y="3625840"/>
              <a:ext cx="912055" cy="400110"/>
            </a:xfrm>
            <a:prstGeom prst="rect">
              <a:avLst/>
            </a:prstGeom>
            <a:noFill/>
          </p:spPr>
          <p:txBody>
            <a:bodyPr wrap="none" rtlCol="0">
              <a:spAutoFit/>
            </a:bodyPr>
            <a:lstStyle/>
            <a:p>
              <a:r>
                <a:rPr lang="en-GB" dirty="0"/>
                <a:t>10</a:t>
              </a:r>
              <a:r>
                <a:rPr lang="en-GB" baseline="30000" dirty="0"/>
                <a:t>-14 </a:t>
              </a:r>
              <a:r>
                <a:rPr lang="en-GB" dirty="0"/>
                <a:t>m</a:t>
              </a:r>
              <a:endParaRPr lang="en-GB" baseline="30000" dirty="0"/>
            </a:p>
          </p:txBody>
        </p:sp>
        <p:sp>
          <p:nvSpPr>
            <p:cNvPr id="30" name="Oval 29">
              <a:extLst>
                <a:ext uri="{FF2B5EF4-FFF2-40B4-BE49-F238E27FC236}">
                  <a16:creationId xmlns:a16="http://schemas.microsoft.com/office/drawing/2014/main" id="{0918B9D4-B77B-4642-81E1-5924E93B6E83}"/>
                </a:ext>
              </a:extLst>
            </p:cNvPr>
            <p:cNvSpPr/>
            <p:nvPr/>
          </p:nvSpPr>
          <p:spPr>
            <a:xfrm>
              <a:off x="110676" y="3654366"/>
              <a:ext cx="1015854" cy="38418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a:endParaRPr lang="en-GB" dirty="0"/>
            </a:p>
          </p:txBody>
        </p:sp>
      </p:grpSp>
      <p:grpSp>
        <p:nvGrpSpPr>
          <p:cNvPr id="32" name="Group 31">
            <a:extLst>
              <a:ext uri="{FF2B5EF4-FFF2-40B4-BE49-F238E27FC236}">
                <a16:creationId xmlns:a16="http://schemas.microsoft.com/office/drawing/2014/main" id="{F2355C69-4F42-43C3-A717-C84C49D0F1A5}"/>
              </a:ext>
            </a:extLst>
          </p:cNvPr>
          <p:cNvGrpSpPr/>
          <p:nvPr/>
        </p:nvGrpSpPr>
        <p:grpSpPr>
          <a:xfrm>
            <a:off x="8669753" y="3365238"/>
            <a:ext cx="1032204" cy="893508"/>
            <a:chOff x="611560" y="3070585"/>
            <a:chExt cx="1118221" cy="967967"/>
          </a:xfrm>
        </p:grpSpPr>
        <p:sp>
          <p:nvSpPr>
            <p:cNvPr id="33" name="Oval 32">
              <a:extLst>
                <a:ext uri="{FF2B5EF4-FFF2-40B4-BE49-F238E27FC236}">
                  <a16:creationId xmlns:a16="http://schemas.microsoft.com/office/drawing/2014/main" id="{FFE8D03D-52DA-4363-BD8C-A315F3446FC5}"/>
                </a:ext>
              </a:extLst>
            </p:cNvPr>
            <p:cNvSpPr/>
            <p:nvPr/>
          </p:nvSpPr>
          <p:spPr>
            <a:xfrm>
              <a:off x="611560" y="3070585"/>
              <a:ext cx="470910" cy="286418"/>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a:endParaRPr lang="en-GB" dirty="0"/>
            </a:p>
          </p:txBody>
        </p:sp>
        <p:cxnSp>
          <p:nvCxnSpPr>
            <p:cNvPr id="34" name="Straight Connector 33">
              <a:extLst>
                <a:ext uri="{FF2B5EF4-FFF2-40B4-BE49-F238E27FC236}">
                  <a16:creationId xmlns:a16="http://schemas.microsoft.com/office/drawing/2014/main" id="{41B1BA8F-9BA4-48BD-813B-0EDA3B31D3F1}"/>
                </a:ext>
              </a:extLst>
            </p:cNvPr>
            <p:cNvCxnSpPr>
              <a:cxnSpLocks/>
              <a:stCxn id="33" idx="4"/>
              <a:endCxn id="39" idx="0"/>
            </p:cNvCxnSpPr>
            <p:nvPr/>
          </p:nvCxnSpPr>
          <p:spPr>
            <a:xfrm>
              <a:off x="847015" y="3357003"/>
              <a:ext cx="374839" cy="2973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5E5F81EC-6C88-4184-85E2-1B1360A0F14F}"/>
                </a:ext>
              </a:extLst>
            </p:cNvPr>
            <p:cNvSpPr txBox="1"/>
            <p:nvPr/>
          </p:nvSpPr>
          <p:spPr>
            <a:xfrm>
              <a:off x="781455" y="3627957"/>
              <a:ext cx="826964" cy="400110"/>
            </a:xfrm>
            <a:prstGeom prst="rect">
              <a:avLst/>
            </a:prstGeom>
            <a:noFill/>
          </p:spPr>
          <p:txBody>
            <a:bodyPr wrap="none" rtlCol="0">
              <a:spAutoFit/>
            </a:bodyPr>
            <a:lstStyle/>
            <a:p>
              <a:r>
                <a:rPr lang="en-GB" dirty="0"/>
                <a:t>10</a:t>
              </a:r>
              <a:r>
                <a:rPr lang="en-GB" baseline="30000" dirty="0"/>
                <a:t>-2 </a:t>
              </a:r>
              <a:r>
                <a:rPr lang="en-GB" dirty="0"/>
                <a:t>m</a:t>
              </a:r>
              <a:endParaRPr lang="en-GB" baseline="30000" dirty="0"/>
            </a:p>
          </p:txBody>
        </p:sp>
        <p:sp>
          <p:nvSpPr>
            <p:cNvPr id="39" name="Oval 38">
              <a:extLst>
                <a:ext uri="{FF2B5EF4-FFF2-40B4-BE49-F238E27FC236}">
                  <a16:creationId xmlns:a16="http://schemas.microsoft.com/office/drawing/2014/main" id="{261C4612-05FD-43D2-8986-BD238526091D}"/>
                </a:ext>
              </a:extLst>
            </p:cNvPr>
            <p:cNvSpPr/>
            <p:nvPr/>
          </p:nvSpPr>
          <p:spPr>
            <a:xfrm>
              <a:off x="713927" y="3654366"/>
              <a:ext cx="1015854" cy="38418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a:endParaRPr lang="en-GB" dirty="0"/>
            </a:p>
          </p:txBody>
        </p:sp>
      </p:grpSp>
      <p:grpSp>
        <p:nvGrpSpPr>
          <p:cNvPr id="20" name="Group 19">
            <a:extLst>
              <a:ext uri="{FF2B5EF4-FFF2-40B4-BE49-F238E27FC236}">
                <a16:creationId xmlns:a16="http://schemas.microsoft.com/office/drawing/2014/main" id="{61E3329D-FA33-4CB5-AD5B-FEBD63634B94}"/>
              </a:ext>
            </a:extLst>
          </p:cNvPr>
          <p:cNvGrpSpPr/>
          <p:nvPr/>
        </p:nvGrpSpPr>
        <p:grpSpPr>
          <a:xfrm>
            <a:off x="2195190" y="1175818"/>
            <a:ext cx="7904590" cy="1123212"/>
            <a:chOff x="634252" y="988051"/>
            <a:chExt cx="8563305" cy="1216813"/>
          </a:xfrm>
        </p:grpSpPr>
        <p:grpSp>
          <p:nvGrpSpPr>
            <p:cNvPr id="4" name="Group 3"/>
            <p:cNvGrpSpPr/>
            <p:nvPr/>
          </p:nvGrpSpPr>
          <p:grpSpPr>
            <a:xfrm>
              <a:off x="4624403" y="1185247"/>
              <a:ext cx="4573154" cy="1000274"/>
              <a:chOff x="1141515" y="799195"/>
              <a:chExt cx="7872301" cy="1000274"/>
            </a:xfrm>
          </p:grpSpPr>
          <p:sp>
            <p:nvSpPr>
              <p:cNvPr id="2" name="Right Arrow 1"/>
              <p:cNvSpPr/>
              <p:nvPr/>
            </p:nvSpPr>
            <p:spPr bwMode="auto">
              <a:xfrm>
                <a:off x="1141515" y="1070455"/>
                <a:ext cx="4846320" cy="274320"/>
              </a:xfrm>
              <a:prstGeom prst="rightArrow">
                <a:avLst/>
              </a:prstGeom>
              <a:solidFill>
                <a:schemeClr val="accent1"/>
              </a:solidFill>
              <a:ln w="19050">
                <a:solidFill>
                  <a:schemeClr val="accent5"/>
                </a:solidFill>
                <a:miter lim="800000"/>
                <a:headEnd/>
                <a:tailEnd/>
              </a:ln>
              <a:effectLst/>
            </p:spPr>
            <p:txBody>
              <a:bodyPr rtlCol="0" anchor="ctr">
                <a:noAutofit/>
              </a:bodyPr>
              <a:lstStyle/>
              <a:p>
                <a:pPr algn="ctr">
                  <a:spcBef>
                    <a:spcPct val="10000"/>
                  </a:spcBef>
                  <a:spcAft>
                    <a:spcPct val="0"/>
                  </a:spcAft>
                  <a:buClrTx/>
                  <a:buSzTx/>
                  <a:buFontTx/>
                  <a:buNone/>
                </a:pPr>
                <a:endParaRPr lang="en-US" b="1" dirty="0"/>
              </a:p>
            </p:txBody>
          </p:sp>
          <p:sp>
            <p:nvSpPr>
              <p:cNvPr id="3" name="TextBox 2"/>
              <p:cNvSpPr txBox="1"/>
              <p:nvPr/>
            </p:nvSpPr>
            <p:spPr>
              <a:xfrm>
                <a:off x="6309906" y="799195"/>
                <a:ext cx="2703910" cy="1000274"/>
              </a:xfrm>
              <a:prstGeom prst="rect">
                <a:avLst/>
              </a:prstGeom>
              <a:noFill/>
            </p:spPr>
            <p:txBody>
              <a:bodyPr wrap="square" rtlCol="0">
                <a:spAutoFit/>
              </a:bodyPr>
              <a:lstStyle/>
              <a:p>
                <a:pPr algn="ctr"/>
                <a:r>
                  <a:rPr lang="en-GB" dirty="0">
                    <a:solidFill>
                      <a:schemeClr val="accent5"/>
                    </a:solidFill>
                  </a:rPr>
                  <a:t>Science-driven approach</a:t>
                </a:r>
                <a:endParaRPr lang="en-US" dirty="0">
                  <a:solidFill>
                    <a:schemeClr val="accent5"/>
                  </a:solidFill>
                </a:endParaRPr>
              </a:p>
            </p:txBody>
          </p:sp>
        </p:grpSp>
        <p:pic>
          <p:nvPicPr>
            <p:cNvPr id="41" name="Picture 4" descr="https://teachingresources.grantadesign.com/images/images%20in%20pages/mse/books1.png">
              <a:extLst>
                <a:ext uri="{FF2B5EF4-FFF2-40B4-BE49-F238E27FC236}">
                  <a16:creationId xmlns:a16="http://schemas.microsoft.com/office/drawing/2014/main" id="{AB3B8DF9-3A32-4F13-8EE4-EDED587B05C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4252" y="988051"/>
              <a:ext cx="3851060" cy="1216813"/>
            </a:xfrm>
            <a:prstGeom prst="rect">
              <a:avLst/>
            </a:prstGeom>
            <a:noFill/>
            <a:extLst>
              <a:ext uri="{909E8E84-426E-40DD-AFC4-6F175D3DCCD1}">
                <a14:hiddenFill xmlns:a14="http://schemas.microsoft.com/office/drawing/2010/main">
                  <a:solidFill>
                    <a:srgbClr val="FFFFFF"/>
                  </a:solidFill>
                </a14:hiddenFill>
              </a:ext>
            </a:extLst>
          </p:spPr>
        </p:pic>
      </p:grpSp>
      <p:sp>
        <p:nvSpPr>
          <p:cNvPr id="49" name="TextBox 48">
            <a:extLst>
              <a:ext uri="{FF2B5EF4-FFF2-40B4-BE49-F238E27FC236}">
                <a16:creationId xmlns:a16="http://schemas.microsoft.com/office/drawing/2014/main" id="{4335410D-34D8-44D6-96C2-9E86026ACD6A}"/>
              </a:ext>
            </a:extLst>
          </p:cNvPr>
          <p:cNvSpPr txBox="1"/>
          <p:nvPr/>
        </p:nvSpPr>
        <p:spPr>
          <a:xfrm>
            <a:off x="2842533" y="5911209"/>
            <a:ext cx="7037864" cy="319639"/>
          </a:xfrm>
          <a:prstGeom prst="rect">
            <a:avLst/>
          </a:prstGeom>
          <a:noFill/>
        </p:spPr>
        <p:txBody>
          <a:bodyPr wrap="square" rtlCol="0">
            <a:spAutoFit/>
          </a:bodyPr>
          <a:lstStyle/>
          <a:p>
            <a:r>
              <a:rPr lang="en-GB" sz="1477" dirty="0"/>
              <a:t>Ansys Granta EduPack MS&amp;E Package: a set of resources to support both approaches</a:t>
            </a:r>
          </a:p>
        </p:txBody>
      </p:sp>
      <p:grpSp>
        <p:nvGrpSpPr>
          <p:cNvPr id="7" name="Group 6">
            <a:extLst>
              <a:ext uri="{FF2B5EF4-FFF2-40B4-BE49-F238E27FC236}">
                <a16:creationId xmlns:a16="http://schemas.microsoft.com/office/drawing/2014/main" id="{8A76B1EE-C814-4962-9B85-DB5BB1E72D3D}"/>
              </a:ext>
            </a:extLst>
          </p:cNvPr>
          <p:cNvGrpSpPr/>
          <p:nvPr/>
        </p:nvGrpSpPr>
        <p:grpSpPr>
          <a:xfrm>
            <a:off x="2077473" y="4684675"/>
            <a:ext cx="7927085" cy="1156430"/>
            <a:chOff x="553471" y="4684675"/>
            <a:chExt cx="7927085" cy="1156430"/>
          </a:xfrm>
        </p:grpSpPr>
        <p:grpSp>
          <p:nvGrpSpPr>
            <p:cNvPr id="23" name="Group 22">
              <a:extLst>
                <a:ext uri="{FF2B5EF4-FFF2-40B4-BE49-F238E27FC236}">
                  <a16:creationId xmlns:a16="http://schemas.microsoft.com/office/drawing/2014/main" id="{C329BACC-132C-41EE-8A41-AAA7F739BA19}"/>
                </a:ext>
              </a:extLst>
            </p:cNvPr>
            <p:cNvGrpSpPr/>
            <p:nvPr/>
          </p:nvGrpSpPr>
          <p:grpSpPr>
            <a:xfrm>
              <a:off x="553471" y="4684675"/>
              <a:ext cx="7927085" cy="1156430"/>
              <a:chOff x="506725" y="4688643"/>
              <a:chExt cx="8587675" cy="1252800"/>
            </a:xfrm>
          </p:grpSpPr>
          <p:grpSp>
            <p:nvGrpSpPr>
              <p:cNvPr id="5" name="Group 4"/>
              <p:cNvGrpSpPr/>
              <p:nvPr/>
            </p:nvGrpSpPr>
            <p:grpSpPr>
              <a:xfrm>
                <a:off x="506725" y="4941168"/>
                <a:ext cx="4512412" cy="1000275"/>
                <a:chOff x="683568" y="3640295"/>
                <a:chExt cx="7524289" cy="1000275"/>
              </a:xfrm>
            </p:grpSpPr>
            <p:sp>
              <p:nvSpPr>
                <p:cNvPr id="37" name="Right Arrow 36"/>
                <p:cNvSpPr/>
                <p:nvPr/>
              </p:nvSpPr>
              <p:spPr bwMode="auto">
                <a:xfrm flipH="1">
                  <a:off x="3361537" y="3841749"/>
                  <a:ext cx="4846320" cy="274320"/>
                </a:xfrm>
                <a:prstGeom prst="rightArrow">
                  <a:avLst/>
                </a:prstGeom>
                <a:solidFill>
                  <a:schemeClr val="accent1"/>
                </a:solidFill>
                <a:ln w="19050">
                  <a:solidFill>
                    <a:schemeClr val="accent5"/>
                  </a:solidFill>
                  <a:miter lim="800000"/>
                  <a:headEnd/>
                  <a:tailEnd/>
                </a:ln>
                <a:effectLst/>
              </p:spPr>
              <p:txBody>
                <a:bodyPr rtlCol="0" anchor="ctr">
                  <a:noAutofit/>
                </a:bodyPr>
                <a:lstStyle/>
                <a:p>
                  <a:pPr algn="ctr">
                    <a:spcBef>
                      <a:spcPct val="10000"/>
                    </a:spcBef>
                    <a:spcAft>
                      <a:spcPct val="0"/>
                    </a:spcAft>
                    <a:buClrTx/>
                    <a:buSzTx/>
                    <a:buFontTx/>
                    <a:buNone/>
                  </a:pPr>
                  <a:endParaRPr lang="en-US" b="1" dirty="0"/>
                </a:p>
              </p:txBody>
            </p:sp>
            <p:sp>
              <p:nvSpPr>
                <p:cNvPr id="38" name="TextBox 37"/>
                <p:cNvSpPr txBox="1"/>
                <p:nvPr/>
              </p:nvSpPr>
              <p:spPr>
                <a:xfrm>
                  <a:off x="683568" y="3640295"/>
                  <a:ext cx="2455507" cy="1000275"/>
                </a:xfrm>
                <a:prstGeom prst="rect">
                  <a:avLst/>
                </a:prstGeom>
                <a:noFill/>
                <a:ln>
                  <a:noFill/>
                </a:ln>
              </p:spPr>
              <p:txBody>
                <a:bodyPr wrap="square" rtlCol="0">
                  <a:spAutoFit/>
                </a:bodyPr>
                <a:lstStyle/>
                <a:p>
                  <a:pPr algn="ctr"/>
                  <a:r>
                    <a:rPr lang="en-GB" dirty="0">
                      <a:solidFill>
                        <a:schemeClr val="accent5"/>
                      </a:solidFill>
                    </a:rPr>
                    <a:t>Design-driven approach</a:t>
                  </a:r>
                  <a:endParaRPr lang="en-US" dirty="0">
                    <a:solidFill>
                      <a:schemeClr val="accent5"/>
                    </a:solidFill>
                  </a:endParaRPr>
                </a:p>
              </p:txBody>
            </p:sp>
          </p:grpSp>
          <p:grpSp>
            <p:nvGrpSpPr>
              <p:cNvPr id="9" name="Group 8">
                <a:extLst>
                  <a:ext uri="{FF2B5EF4-FFF2-40B4-BE49-F238E27FC236}">
                    <a16:creationId xmlns:a16="http://schemas.microsoft.com/office/drawing/2014/main" id="{17A603FE-0932-4D57-8669-599ED7474711}"/>
                  </a:ext>
                </a:extLst>
              </p:cNvPr>
              <p:cNvGrpSpPr/>
              <p:nvPr/>
            </p:nvGrpSpPr>
            <p:grpSpPr>
              <a:xfrm>
                <a:off x="5259122" y="4688643"/>
                <a:ext cx="3835278" cy="1195006"/>
                <a:chOff x="5236441" y="4723303"/>
                <a:chExt cx="3835278" cy="1195006"/>
              </a:xfrm>
            </p:grpSpPr>
            <p:pic>
              <p:nvPicPr>
                <p:cNvPr id="48" name="Picture 6" descr="https://teachingresources.grantadesign.com/images/images%20in%20pages/mse/books2.png">
                  <a:extLst>
                    <a:ext uri="{FF2B5EF4-FFF2-40B4-BE49-F238E27FC236}">
                      <a16:creationId xmlns:a16="http://schemas.microsoft.com/office/drawing/2014/main" id="{E2274960-57CB-41E4-A4C8-BBA3380FAAEA}"/>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3551"/>
                <a:stretch/>
              </p:blipFill>
              <p:spPr bwMode="auto">
                <a:xfrm>
                  <a:off x="7121332" y="4723303"/>
                  <a:ext cx="1950387" cy="119500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1">
                  <a:extLst>
                    <a:ext uri="{FF2B5EF4-FFF2-40B4-BE49-F238E27FC236}">
                      <a16:creationId xmlns:a16="http://schemas.microsoft.com/office/drawing/2014/main" id="{754DED66-3C13-469B-8008-210B7C9B55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36441" y="4742738"/>
                  <a:ext cx="920382" cy="113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6" name="Picture 2" descr="Image result">
              <a:extLst>
                <a:ext uri="{FF2B5EF4-FFF2-40B4-BE49-F238E27FC236}">
                  <a16:creationId xmlns:a16="http://schemas.microsoft.com/office/drawing/2014/main" id="{FF6B77D9-2162-40A1-B808-AD389EAFFDC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45527" y="4712064"/>
              <a:ext cx="804427" cy="1048303"/>
            </a:xfrm>
            <a:prstGeom prst="rect">
              <a:avLst/>
            </a:prstGeom>
            <a:noFill/>
            <a:extLst>
              <a:ext uri="{909E8E84-426E-40DD-AFC4-6F175D3DCCD1}">
                <a14:hiddenFill xmlns:a14="http://schemas.microsoft.com/office/drawing/2010/main">
                  <a:solidFill>
                    <a:srgbClr val="FFFFFF"/>
                  </a:solidFill>
                </a14:hiddenFill>
              </a:ext>
            </a:extLst>
          </p:spPr>
        </p:pic>
      </p:grpSp>
      <p:pic>
        <p:nvPicPr>
          <p:cNvPr id="12" name="Picture 11">
            <a:extLst>
              <a:ext uri="{FF2B5EF4-FFF2-40B4-BE49-F238E27FC236}">
                <a16:creationId xmlns:a16="http://schemas.microsoft.com/office/drawing/2014/main" id="{66AB7299-4EDF-4CF4-965C-CB617ED04A0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89381" y="2672977"/>
            <a:ext cx="6416053" cy="1682499"/>
          </a:xfrm>
          <a:prstGeom prst="rect">
            <a:avLst/>
          </a:prstGeom>
        </p:spPr>
      </p:pic>
      <p:sp>
        <p:nvSpPr>
          <p:cNvPr id="11" name="Slide Number Placeholder 10">
            <a:extLst>
              <a:ext uri="{FF2B5EF4-FFF2-40B4-BE49-F238E27FC236}">
                <a16:creationId xmlns:a16="http://schemas.microsoft.com/office/drawing/2014/main" id="{F86144A0-A398-4956-B320-8CA09C4FA3CC}"/>
              </a:ext>
            </a:extLst>
          </p:cNvPr>
          <p:cNvSpPr>
            <a:spLocks noGrp="1"/>
          </p:cNvSpPr>
          <p:nvPr>
            <p:ph type="sldNum" sz="quarter" idx="11"/>
          </p:nvPr>
        </p:nvSpPr>
        <p:spPr/>
        <p:txBody>
          <a:bodyPr/>
          <a:lstStyle/>
          <a:p>
            <a:fld id="{F0D23093-2AB0-F74C-B865-1A12A15B650E}" type="slidenum">
              <a:rPr lang="en-US" smtClean="0"/>
              <a:pPr/>
              <a:t>5</a:t>
            </a:fld>
            <a:endParaRPr lang="en-US" dirty="0"/>
          </a:p>
        </p:txBody>
      </p:sp>
    </p:spTree>
    <p:extLst>
      <p:ext uri="{BB962C8B-B14F-4D97-AF65-F5344CB8AC3E}">
        <p14:creationId xmlns:p14="http://schemas.microsoft.com/office/powerpoint/2010/main" val="540346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up)">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dirty="0">
                <a:latin typeface="+mn-lt"/>
              </a:rPr>
              <a:t>The Materials Science and Engineering package</a:t>
            </a:r>
          </a:p>
        </p:txBody>
      </p:sp>
      <p:sp>
        <p:nvSpPr>
          <p:cNvPr id="3" name="TextBox 2">
            <a:extLst>
              <a:ext uri="{FF2B5EF4-FFF2-40B4-BE49-F238E27FC236}">
                <a16:creationId xmlns:a16="http://schemas.microsoft.com/office/drawing/2014/main" id="{17DD2925-38BD-4ECF-9708-A102BE067AD9}"/>
              </a:ext>
            </a:extLst>
          </p:cNvPr>
          <p:cNvSpPr txBox="1"/>
          <p:nvPr/>
        </p:nvSpPr>
        <p:spPr>
          <a:xfrm>
            <a:off x="3996252" y="1491294"/>
            <a:ext cx="4334499" cy="646331"/>
          </a:xfrm>
          <a:prstGeom prst="rect">
            <a:avLst/>
          </a:prstGeom>
          <a:noFill/>
        </p:spPr>
        <p:txBody>
          <a:bodyPr wrap="square" rtlCol="0">
            <a:spAutoFit/>
          </a:bodyPr>
          <a:lstStyle/>
          <a:p>
            <a:pPr algn="ctr"/>
            <a:r>
              <a:rPr lang="en-GB" b="1" dirty="0"/>
              <a:t>A linked set of resources to support many approaches to teaching</a:t>
            </a:r>
          </a:p>
        </p:txBody>
      </p:sp>
      <p:sp>
        <p:nvSpPr>
          <p:cNvPr id="22" name="TextBox 21">
            <a:extLst>
              <a:ext uri="{FF2B5EF4-FFF2-40B4-BE49-F238E27FC236}">
                <a16:creationId xmlns:a16="http://schemas.microsoft.com/office/drawing/2014/main" id="{E56A2CB2-6308-407A-881C-C7DE2B1195B7}"/>
              </a:ext>
            </a:extLst>
          </p:cNvPr>
          <p:cNvSpPr txBox="1"/>
          <p:nvPr/>
        </p:nvSpPr>
        <p:spPr>
          <a:xfrm>
            <a:off x="2733342" y="3407115"/>
            <a:ext cx="6101905" cy="369332"/>
          </a:xfrm>
          <a:prstGeom prst="rect">
            <a:avLst/>
          </a:prstGeom>
          <a:noFill/>
        </p:spPr>
        <p:txBody>
          <a:bodyPr wrap="square" rtlCol="0">
            <a:spAutoFit/>
          </a:bodyPr>
          <a:lstStyle/>
          <a:p>
            <a:pPr marL="263776" indent="-263776">
              <a:buClr>
                <a:schemeClr val="tx1"/>
              </a:buClr>
              <a:buSzPct val="120000"/>
              <a:buFont typeface="Arial" panose="020B0604020202020204" pitchFamily="34" charset="0"/>
              <a:buChar char="•"/>
            </a:pPr>
            <a:r>
              <a:rPr lang="en-GB" dirty="0"/>
              <a:t>Learning by discovery</a:t>
            </a:r>
          </a:p>
        </p:txBody>
      </p:sp>
      <p:sp>
        <p:nvSpPr>
          <p:cNvPr id="23" name="TextBox 22">
            <a:extLst>
              <a:ext uri="{FF2B5EF4-FFF2-40B4-BE49-F238E27FC236}">
                <a16:creationId xmlns:a16="http://schemas.microsoft.com/office/drawing/2014/main" id="{3057EFA7-808F-4DE6-A14E-445C0F35E3B5}"/>
              </a:ext>
            </a:extLst>
          </p:cNvPr>
          <p:cNvSpPr txBox="1"/>
          <p:nvPr/>
        </p:nvSpPr>
        <p:spPr>
          <a:xfrm>
            <a:off x="2732718" y="4221351"/>
            <a:ext cx="6949923" cy="369332"/>
          </a:xfrm>
          <a:prstGeom prst="rect">
            <a:avLst/>
          </a:prstGeom>
          <a:noFill/>
        </p:spPr>
        <p:txBody>
          <a:bodyPr wrap="square" rtlCol="0">
            <a:spAutoFit/>
          </a:bodyPr>
          <a:lstStyle/>
          <a:p>
            <a:pPr marL="263776" indent="-263776">
              <a:buClr>
                <a:schemeClr val="tx1"/>
              </a:buClr>
              <a:buSzPct val="120000"/>
              <a:buFont typeface="Arial" panose="020B0604020202020204" pitchFamily="34" charset="0"/>
              <a:buChar char="•"/>
            </a:pPr>
            <a:r>
              <a:rPr lang="en-GB" dirty="0"/>
              <a:t>“Teach-yourself” units for </a:t>
            </a:r>
            <a:r>
              <a:rPr lang="en-GB" i="1" dirty="0"/>
              <a:t>Phase Diagrams </a:t>
            </a:r>
            <a:r>
              <a:rPr lang="en-GB" dirty="0"/>
              <a:t>and </a:t>
            </a:r>
            <a:r>
              <a:rPr lang="en-GB" i="1" dirty="0"/>
              <a:t>Crystallography</a:t>
            </a:r>
          </a:p>
        </p:txBody>
      </p:sp>
      <p:sp>
        <p:nvSpPr>
          <p:cNvPr id="24" name="TextBox 23">
            <a:extLst>
              <a:ext uri="{FF2B5EF4-FFF2-40B4-BE49-F238E27FC236}">
                <a16:creationId xmlns:a16="http://schemas.microsoft.com/office/drawing/2014/main" id="{908C395D-809F-4405-A5C3-BD3EFC39E22B}"/>
              </a:ext>
            </a:extLst>
          </p:cNvPr>
          <p:cNvSpPr txBox="1"/>
          <p:nvPr/>
        </p:nvSpPr>
        <p:spPr>
          <a:xfrm>
            <a:off x="2733342" y="4629488"/>
            <a:ext cx="6101905" cy="369332"/>
          </a:xfrm>
          <a:prstGeom prst="rect">
            <a:avLst/>
          </a:prstGeom>
          <a:noFill/>
        </p:spPr>
        <p:txBody>
          <a:bodyPr wrap="square" rtlCol="0">
            <a:spAutoFit/>
          </a:bodyPr>
          <a:lstStyle/>
          <a:p>
            <a:pPr marL="263776" indent="-263776">
              <a:buClr>
                <a:schemeClr val="tx1"/>
              </a:buClr>
              <a:buSzPct val="120000"/>
              <a:buFont typeface="Arial" panose="020B0604020202020204" pitchFamily="34" charset="0"/>
              <a:buChar char="•"/>
            </a:pPr>
            <a:r>
              <a:rPr lang="en-GB" dirty="0"/>
              <a:t>Micro-projects to stimulate self-motivated discovery</a:t>
            </a:r>
          </a:p>
        </p:txBody>
      </p:sp>
      <p:sp>
        <p:nvSpPr>
          <p:cNvPr id="25" name="TextBox 24">
            <a:extLst>
              <a:ext uri="{FF2B5EF4-FFF2-40B4-BE49-F238E27FC236}">
                <a16:creationId xmlns:a16="http://schemas.microsoft.com/office/drawing/2014/main" id="{6C3AE594-7405-4777-8034-B17049456757}"/>
              </a:ext>
            </a:extLst>
          </p:cNvPr>
          <p:cNvSpPr txBox="1"/>
          <p:nvPr/>
        </p:nvSpPr>
        <p:spPr>
          <a:xfrm>
            <a:off x="2749956" y="5445762"/>
            <a:ext cx="7206864" cy="369332"/>
          </a:xfrm>
          <a:prstGeom prst="rect">
            <a:avLst/>
          </a:prstGeom>
          <a:noFill/>
        </p:spPr>
        <p:txBody>
          <a:bodyPr wrap="square" rtlCol="0">
            <a:spAutoFit/>
          </a:bodyPr>
          <a:lstStyle/>
          <a:p>
            <a:pPr marL="263776" indent="-263776">
              <a:buClr>
                <a:schemeClr val="tx1"/>
              </a:buClr>
              <a:buSzPct val="120000"/>
              <a:buFont typeface="Arial" panose="020B0604020202020204" pitchFamily="34" charset="0"/>
              <a:buChar char="•"/>
            </a:pPr>
            <a:r>
              <a:rPr lang="en-GB" dirty="0"/>
              <a:t>Teaching Package: For the instructor and for the student</a:t>
            </a:r>
          </a:p>
        </p:txBody>
      </p:sp>
      <p:sp>
        <p:nvSpPr>
          <p:cNvPr id="26" name="TextBox 25">
            <a:extLst>
              <a:ext uri="{FF2B5EF4-FFF2-40B4-BE49-F238E27FC236}">
                <a16:creationId xmlns:a16="http://schemas.microsoft.com/office/drawing/2014/main" id="{2CE66D87-44F3-48F0-BD53-96DC7C4CA8DF}"/>
              </a:ext>
            </a:extLst>
          </p:cNvPr>
          <p:cNvSpPr txBox="1"/>
          <p:nvPr/>
        </p:nvSpPr>
        <p:spPr>
          <a:xfrm>
            <a:off x="2732716" y="5037625"/>
            <a:ext cx="6793922" cy="369332"/>
          </a:xfrm>
          <a:prstGeom prst="rect">
            <a:avLst/>
          </a:prstGeom>
          <a:noFill/>
        </p:spPr>
        <p:txBody>
          <a:bodyPr wrap="square" rtlCol="0">
            <a:spAutoFit/>
          </a:bodyPr>
          <a:lstStyle/>
          <a:p>
            <a:pPr marL="263776" indent="-263776">
              <a:buClr>
                <a:schemeClr val="tx1"/>
              </a:buClr>
              <a:buSzPct val="120000"/>
              <a:buFont typeface="Arial" panose="020B0604020202020204" pitchFamily="34" charset="0"/>
              <a:buChar char="•"/>
            </a:pPr>
            <a:r>
              <a:rPr lang="en-GB" dirty="0"/>
              <a:t>Lecture units, exercises with solutions</a:t>
            </a:r>
          </a:p>
        </p:txBody>
      </p:sp>
      <p:sp>
        <p:nvSpPr>
          <p:cNvPr id="28" name="TextBox 27">
            <a:extLst>
              <a:ext uri="{FF2B5EF4-FFF2-40B4-BE49-F238E27FC236}">
                <a16:creationId xmlns:a16="http://schemas.microsoft.com/office/drawing/2014/main" id="{42EB1938-F700-4509-B21D-DB22DCB4165D}"/>
              </a:ext>
            </a:extLst>
          </p:cNvPr>
          <p:cNvSpPr txBox="1"/>
          <p:nvPr/>
        </p:nvSpPr>
        <p:spPr>
          <a:xfrm>
            <a:off x="2821324" y="2942652"/>
            <a:ext cx="1003736" cy="369332"/>
          </a:xfrm>
          <a:prstGeom prst="rect">
            <a:avLst/>
          </a:prstGeom>
          <a:noFill/>
        </p:spPr>
        <p:txBody>
          <a:bodyPr wrap="none" rtlCol="0">
            <a:spAutoFit/>
          </a:bodyPr>
          <a:lstStyle/>
          <a:p>
            <a:pPr algn="ctr"/>
            <a:r>
              <a:rPr lang="en-GB" b="1" dirty="0"/>
              <a:t>Features</a:t>
            </a:r>
          </a:p>
        </p:txBody>
      </p:sp>
      <p:sp>
        <p:nvSpPr>
          <p:cNvPr id="12" name="TextBox 11">
            <a:extLst>
              <a:ext uri="{FF2B5EF4-FFF2-40B4-BE49-F238E27FC236}">
                <a16:creationId xmlns:a16="http://schemas.microsoft.com/office/drawing/2014/main" id="{6084BBF3-B942-452F-A49E-9D862FE59CED}"/>
              </a:ext>
            </a:extLst>
          </p:cNvPr>
          <p:cNvSpPr txBox="1"/>
          <p:nvPr/>
        </p:nvSpPr>
        <p:spPr>
          <a:xfrm>
            <a:off x="2732718" y="3797230"/>
            <a:ext cx="6923939" cy="369332"/>
          </a:xfrm>
          <a:prstGeom prst="rect">
            <a:avLst/>
          </a:prstGeom>
          <a:noFill/>
        </p:spPr>
        <p:txBody>
          <a:bodyPr wrap="square" rtlCol="0">
            <a:spAutoFit/>
          </a:bodyPr>
          <a:lstStyle/>
          <a:p>
            <a:pPr marL="263776" indent="-263776">
              <a:buClr>
                <a:schemeClr val="tx1"/>
              </a:buClr>
              <a:buSzPct val="120000"/>
              <a:buFont typeface="Arial" panose="020B0604020202020204" pitchFamily="34" charset="0"/>
              <a:buChar char="•"/>
            </a:pPr>
            <a:r>
              <a:rPr lang="en-GB" dirty="0"/>
              <a:t>Intuitive interface to comprehensive Materials Science database</a:t>
            </a:r>
          </a:p>
        </p:txBody>
      </p:sp>
      <p:pic>
        <p:nvPicPr>
          <p:cNvPr id="2" name="Picture 1">
            <a:extLst>
              <a:ext uri="{FF2B5EF4-FFF2-40B4-BE49-F238E27FC236}">
                <a16:creationId xmlns:a16="http://schemas.microsoft.com/office/drawing/2014/main" id="{620DB4E4-F0E4-4E70-9B47-3CA762E266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5052" y="858897"/>
            <a:ext cx="1981200" cy="1981200"/>
          </a:xfrm>
          <a:prstGeom prst="rect">
            <a:avLst/>
          </a:prstGeom>
        </p:spPr>
      </p:pic>
      <p:sp>
        <p:nvSpPr>
          <p:cNvPr id="4" name="Slide Number Placeholder 3">
            <a:extLst>
              <a:ext uri="{FF2B5EF4-FFF2-40B4-BE49-F238E27FC236}">
                <a16:creationId xmlns:a16="http://schemas.microsoft.com/office/drawing/2014/main" id="{8FFEE3AE-BD5A-48F1-90AA-76659E3AE63F}"/>
              </a:ext>
            </a:extLst>
          </p:cNvPr>
          <p:cNvSpPr>
            <a:spLocks noGrp="1"/>
          </p:cNvSpPr>
          <p:nvPr>
            <p:ph type="sldNum" sz="quarter" idx="11"/>
          </p:nvPr>
        </p:nvSpPr>
        <p:spPr/>
        <p:txBody>
          <a:bodyPr/>
          <a:lstStyle/>
          <a:p>
            <a:fld id="{F0D23093-2AB0-F74C-B865-1A12A15B650E}" type="slidenum">
              <a:rPr lang="en-US" smtClean="0"/>
              <a:pPr/>
              <a:t>6</a:t>
            </a:fld>
            <a:endParaRPr lang="en-US" dirty="0"/>
          </a:p>
        </p:txBody>
      </p:sp>
    </p:spTree>
    <p:extLst>
      <p:ext uri="{BB962C8B-B14F-4D97-AF65-F5344CB8AC3E}">
        <p14:creationId xmlns:p14="http://schemas.microsoft.com/office/powerpoint/2010/main" val="1923339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F3DF6E-1294-4002-BED1-D5639D36CB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3007" y="2466875"/>
            <a:ext cx="2744730" cy="2744730"/>
          </a:xfrm>
          <a:prstGeom prst="rect">
            <a:avLst/>
          </a:prstGeom>
        </p:spPr>
      </p:pic>
      <p:pic>
        <p:nvPicPr>
          <p:cNvPr id="27" name="Picture 26">
            <a:extLst>
              <a:ext uri="{FF2B5EF4-FFF2-40B4-BE49-F238E27FC236}">
                <a16:creationId xmlns:a16="http://schemas.microsoft.com/office/drawing/2014/main" id="{0B30BFD8-CC64-4F12-B467-5843E4305D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629686">
            <a:off x="5929200" y="2747519"/>
            <a:ext cx="796474" cy="822502"/>
          </a:xfrm>
          <a:prstGeom prst="rect">
            <a:avLst/>
          </a:prstGeom>
        </p:spPr>
      </p:pic>
      <p:sp>
        <p:nvSpPr>
          <p:cNvPr id="3" name="Title 2">
            <a:extLst>
              <a:ext uri="{FF2B5EF4-FFF2-40B4-BE49-F238E27FC236}">
                <a16:creationId xmlns:a16="http://schemas.microsoft.com/office/drawing/2014/main" id="{FDADF7A0-3CF9-45FD-AEA6-C581EA12F980}"/>
              </a:ext>
            </a:extLst>
          </p:cNvPr>
          <p:cNvSpPr>
            <a:spLocks noGrp="1"/>
          </p:cNvSpPr>
          <p:nvPr>
            <p:ph type="title"/>
          </p:nvPr>
        </p:nvSpPr>
        <p:spPr/>
        <p:txBody>
          <a:bodyPr/>
          <a:lstStyle/>
          <a:p>
            <a:r>
              <a:rPr lang="en-GB" dirty="0">
                <a:latin typeface="+mn-lt"/>
              </a:rPr>
              <a:t>Basic insight of materials science</a:t>
            </a:r>
          </a:p>
        </p:txBody>
      </p:sp>
      <p:grpSp>
        <p:nvGrpSpPr>
          <p:cNvPr id="10" name="Group 9">
            <a:extLst>
              <a:ext uri="{FF2B5EF4-FFF2-40B4-BE49-F238E27FC236}">
                <a16:creationId xmlns:a16="http://schemas.microsoft.com/office/drawing/2014/main" id="{DFE0EFA8-D19A-4D4D-80C2-EF5B93C9E88F}"/>
              </a:ext>
            </a:extLst>
          </p:cNvPr>
          <p:cNvGrpSpPr/>
          <p:nvPr/>
        </p:nvGrpSpPr>
        <p:grpSpPr>
          <a:xfrm>
            <a:off x="4966831" y="2503025"/>
            <a:ext cx="4284465" cy="399891"/>
            <a:chOff x="4716016" y="3646255"/>
            <a:chExt cx="3941586" cy="433216"/>
          </a:xfrm>
        </p:grpSpPr>
        <p:sp>
          <p:nvSpPr>
            <p:cNvPr id="6" name="Oval 5">
              <a:extLst>
                <a:ext uri="{FF2B5EF4-FFF2-40B4-BE49-F238E27FC236}">
                  <a16:creationId xmlns:a16="http://schemas.microsoft.com/office/drawing/2014/main" id="{14945BD6-8D52-4A8E-A4A5-5081E6828A35}"/>
                </a:ext>
              </a:extLst>
            </p:cNvPr>
            <p:cNvSpPr/>
            <p:nvPr/>
          </p:nvSpPr>
          <p:spPr>
            <a:xfrm>
              <a:off x="4716016" y="3719431"/>
              <a:ext cx="936104" cy="360040"/>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a:endParaRPr lang="en-GB" dirty="0">
                <a:solidFill>
                  <a:schemeClr val="accent1"/>
                </a:solidFill>
              </a:endParaRPr>
            </a:p>
          </p:txBody>
        </p:sp>
        <p:sp>
          <p:nvSpPr>
            <p:cNvPr id="7" name="TextBox 6">
              <a:extLst>
                <a:ext uri="{FF2B5EF4-FFF2-40B4-BE49-F238E27FC236}">
                  <a16:creationId xmlns:a16="http://schemas.microsoft.com/office/drawing/2014/main" id="{007AFE74-4C07-41AF-BFCE-DED308859375}"/>
                </a:ext>
              </a:extLst>
            </p:cNvPr>
            <p:cNvSpPr txBox="1"/>
            <p:nvPr/>
          </p:nvSpPr>
          <p:spPr>
            <a:xfrm>
              <a:off x="5974442" y="3646255"/>
              <a:ext cx="2683160" cy="366767"/>
            </a:xfrm>
            <a:prstGeom prst="rect">
              <a:avLst/>
            </a:prstGeom>
            <a:noFill/>
            <a:ln>
              <a:noFill/>
            </a:ln>
          </p:spPr>
          <p:txBody>
            <a:bodyPr wrap="none" rtlCol="0">
              <a:spAutoFit/>
            </a:bodyPr>
            <a:lstStyle/>
            <a:p>
              <a:r>
                <a:rPr lang="en-GB" sz="1600" b="1" dirty="0">
                  <a:solidFill>
                    <a:schemeClr val="accent1"/>
                  </a:solidFill>
                </a:rPr>
                <a:t>What do we mean by structure?</a:t>
              </a:r>
            </a:p>
          </p:txBody>
        </p:sp>
      </p:grpSp>
      <p:sp>
        <p:nvSpPr>
          <p:cNvPr id="17" name="TextBox 16">
            <a:extLst>
              <a:ext uri="{FF2B5EF4-FFF2-40B4-BE49-F238E27FC236}">
                <a16:creationId xmlns:a16="http://schemas.microsoft.com/office/drawing/2014/main" id="{1D7DA6A9-5ECD-4760-B512-B82746075E5C}"/>
              </a:ext>
            </a:extLst>
          </p:cNvPr>
          <p:cNvSpPr txBox="1"/>
          <p:nvPr/>
        </p:nvSpPr>
        <p:spPr>
          <a:xfrm>
            <a:off x="2509776" y="1492316"/>
            <a:ext cx="6194260" cy="646331"/>
          </a:xfrm>
          <a:prstGeom prst="rect">
            <a:avLst/>
          </a:prstGeom>
          <a:noFill/>
        </p:spPr>
        <p:txBody>
          <a:bodyPr wrap="none" rtlCol="0">
            <a:spAutoFit/>
          </a:bodyPr>
          <a:lstStyle/>
          <a:p>
            <a:pPr algn="ctr"/>
            <a:r>
              <a:rPr lang="en-GB" i="1" dirty="0"/>
              <a:t>The basic insight of Materials Science:</a:t>
            </a:r>
          </a:p>
          <a:p>
            <a:pPr algn="ctr"/>
            <a:r>
              <a:rPr lang="en-GB" dirty="0"/>
              <a:t>The Process – Structure – Properties – Performance tetrahedron</a:t>
            </a:r>
          </a:p>
        </p:txBody>
      </p:sp>
      <p:grpSp>
        <p:nvGrpSpPr>
          <p:cNvPr id="16" name="Group 15">
            <a:extLst>
              <a:ext uri="{FF2B5EF4-FFF2-40B4-BE49-F238E27FC236}">
                <a16:creationId xmlns:a16="http://schemas.microsoft.com/office/drawing/2014/main" id="{51A61F18-3A18-435C-98BA-BB516E730D84}"/>
              </a:ext>
            </a:extLst>
          </p:cNvPr>
          <p:cNvGrpSpPr/>
          <p:nvPr/>
        </p:nvGrpSpPr>
        <p:grpSpPr>
          <a:xfrm>
            <a:off x="3962400" y="4754131"/>
            <a:ext cx="1346610" cy="783184"/>
            <a:chOff x="3522689" y="4269316"/>
            <a:chExt cx="1431474" cy="832540"/>
          </a:xfrm>
        </p:grpSpPr>
        <p:pic>
          <p:nvPicPr>
            <p:cNvPr id="19" name="Picture 18">
              <a:extLst>
                <a:ext uri="{FF2B5EF4-FFF2-40B4-BE49-F238E27FC236}">
                  <a16:creationId xmlns:a16="http://schemas.microsoft.com/office/drawing/2014/main" id="{114C48FC-F45D-4E72-86CE-6B4680623317}"/>
                </a:ext>
              </a:extLst>
            </p:cNvPr>
            <p:cNvPicPr>
              <a:picLocks noChangeAspect="1"/>
            </p:cNvPicPr>
            <p:nvPr/>
          </p:nvPicPr>
          <p:blipFill>
            <a:blip r:embed="rId5">
              <a:grayscl/>
              <a:extLst>
                <a:ext uri="{BEBA8EAE-BF5A-486C-A8C5-ECC9F3942E4B}">
                  <a14:imgProps xmlns:a14="http://schemas.microsoft.com/office/drawing/2010/main">
                    <a14:imgLayer r:embed="rId6">
                      <a14:imgEffect>
                        <a14:saturation sat="400000"/>
                      </a14:imgEffect>
                    </a14:imgLayer>
                  </a14:imgProps>
                </a:ext>
              </a:extLst>
            </a:blip>
            <a:stretch>
              <a:fillRect/>
            </a:stretch>
          </p:blipFill>
          <p:spPr>
            <a:xfrm rot="993310" flipV="1">
              <a:off x="4018163" y="4269316"/>
              <a:ext cx="936000" cy="397771"/>
            </a:xfrm>
            <a:prstGeom prst="rect">
              <a:avLst/>
            </a:prstGeom>
          </p:spPr>
        </p:pic>
        <p:sp>
          <p:nvSpPr>
            <p:cNvPr id="20" name="TextBox 19">
              <a:extLst>
                <a:ext uri="{FF2B5EF4-FFF2-40B4-BE49-F238E27FC236}">
                  <a16:creationId xmlns:a16="http://schemas.microsoft.com/office/drawing/2014/main" id="{F76EB7D2-4B8F-4442-AAF9-19AB77239A49}"/>
                </a:ext>
              </a:extLst>
            </p:cNvPr>
            <p:cNvSpPr txBox="1"/>
            <p:nvPr/>
          </p:nvSpPr>
          <p:spPr>
            <a:xfrm>
              <a:off x="3522689" y="4572791"/>
              <a:ext cx="1015940" cy="529065"/>
            </a:xfrm>
            <a:prstGeom prst="rect">
              <a:avLst/>
            </a:prstGeom>
            <a:noFill/>
            <a:ln>
              <a:noFill/>
            </a:ln>
          </p:spPr>
          <p:txBody>
            <a:bodyPr wrap="none" rtlCol="0">
              <a:spAutoFit/>
            </a:bodyPr>
            <a:lstStyle/>
            <a:p>
              <a:r>
                <a:rPr lang="en-GB" sz="1317" b="1" dirty="0">
                  <a:solidFill>
                    <a:schemeClr val="bg1">
                      <a:lumMod val="50000"/>
                    </a:schemeClr>
                  </a:solidFill>
                </a:rPr>
                <a:t>Pre-1900:</a:t>
              </a:r>
            </a:p>
            <a:p>
              <a:r>
                <a:rPr lang="en-GB" sz="1317" b="1" dirty="0">
                  <a:solidFill>
                    <a:schemeClr val="bg1">
                      <a:lumMod val="50000"/>
                    </a:schemeClr>
                  </a:solidFill>
                </a:rPr>
                <a:t>Empiricism</a:t>
              </a:r>
            </a:p>
          </p:txBody>
        </p:sp>
      </p:grpSp>
      <p:pic>
        <p:nvPicPr>
          <p:cNvPr id="28" name="Picture 27">
            <a:extLst>
              <a:ext uri="{FF2B5EF4-FFF2-40B4-BE49-F238E27FC236}">
                <a16:creationId xmlns:a16="http://schemas.microsoft.com/office/drawing/2014/main" id="{B302DC78-E3E3-4078-9197-18F7B42E5E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92986" y="2839407"/>
            <a:ext cx="873844" cy="902400"/>
          </a:xfrm>
          <a:prstGeom prst="rect">
            <a:avLst/>
          </a:prstGeom>
        </p:spPr>
      </p:pic>
      <p:pic>
        <p:nvPicPr>
          <p:cNvPr id="29" name="Picture 28">
            <a:extLst>
              <a:ext uri="{FF2B5EF4-FFF2-40B4-BE49-F238E27FC236}">
                <a16:creationId xmlns:a16="http://schemas.microsoft.com/office/drawing/2014/main" id="{6043C43B-AA33-440F-8A51-FA0AE798C4F8}"/>
              </a:ext>
            </a:extLst>
          </p:cNvPr>
          <p:cNvPicPr preferRelativeResize="0">
            <a:picLocks/>
          </p:cNvPicPr>
          <p:nvPr/>
        </p:nvPicPr>
        <p:blipFill>
          <a:blip r:embed="rId7">
            <a:extLst>
              <a:ext uri="{28A0092B-C50C-407E-A947-70E740481C1C}">
                <a14:useLocalDpi xmlns:a14="http://schemas.microsoft.com/office/drawing/2010/main" val="0"/>
              </a:ext>
            </a:extLst>
          </a:blip>
          <a:stretch>
            <a:fillRect/>
          </a:stretch>
        </p:blipFill>
        <p:spPr>
          <a:xfrm rot="19853582" flipH="1">
            <a:off x="6219244" y="4455789"/>
            <a:ext cx="814319" cy="637762"/>
          </a:xfrm>
          <a:prstGeom prst="rect">
            <a:avLst/>
          </a:prstGeom>
        </p:spPr>
      </p:pic>
      <p:sp>
        <p:nvSpPr>
          <p:cNvPr id="4" name="Slide Number Placeholder 3">
            <a:extLst>
              <a:ext uri="{FF2B5EF4-FFF2-40B4-BE49-F238E27FC236}">
                <a16:creationId xmlns:a16="http://schemas.microsoft.com/office/drawing/2014/main" id="{F38DC7D9-18F7-4579-8EFA-24844F4B7697}"/>
              </a:ext>
            </a:extLst>
          </p:cNvPr>
          <p:cNvSpPr>
            <a:spLocks noGrp="1"/>
          </p:cNvSpPr>
          <p:nvPr>
            <p:ph type="sldNum" sz="quarter" idx="11"/>
          </p:nvPr>
        </p:nvSpPr>
        <p:spPr/>
        <p:txBody>
          <a:bodyPr/>
          <a:lstStyle/>
          <a:p>
            <a:fld id="{F0D23093-2AB0-F74C-B865-1A12A15B650E}" type="slidenum">
              <a:rPr lang="en-US" smtClean="0"/>
              <a:pPr/>
              <a:t>7</a:t>
            </a:fld>
            <a:endParaRPr lang="en-US" dirty="0"/>
          </a:p>
        </p:txBody>
      </p:sp>
    </p:spTree>
    <p:extLst>
      <p:ext uri="{BB962C8B-B14F-4D97-AF65-F5344CB8AC3E}">
        <p14:creationId xmlns:p14="http://schemas.microsoft.com/office/powerpoint/2010/main" val="328155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down)">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up)">
                                      <p:cBhvr>
                                        <p:cTn id="21" dur="500"/>
                                        <p:tgtEl>
                                          <p:spTgt spid="2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up)">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dirty="0">
                <a:latin typeface="+mn-lt"/>
              </a:rPr>
              <a:t>What we mean by “structure”</a:t>
            </a:r>
          </a:p>
        </p:txBody>
      </p:sp>
      <p:grpSp>
        <p:nvGrpSpPr>
          <p:cNvPr id="11" name="Group 10"/>
          <p:cNvGrpSpPr/>
          <p:nvPr/>
        </p:nvGrpSpPr>
        <p:grpSpPr>
          <a:xfrm>
            <a:off x="2610657" y="3170172"/>
            <a:ext cx="3551816" cy="1122928"/>
            <a:chOff x="634490" y="3055310"/>
            <a:chExt cx="3847801" cy="1216505"/>
          </a:xfrm>
        </p:grpSpPr>
        <p:sp>
          <p:nvSpPr>
            <p:cNvPr id="12" name="Right Brace 11"/>
            <p:cNvSpPr/>
            <p:nvPr/>
          </p:nvSpPr>
          <p:spPr>
            <a:xfrm rot="5400000">
              <a:off x="2160722" y="1753602"/>
              <a:ext cx="273257" cy="2876673"/>
            </a:xfrm>
            <a:prstGeom prst="rightBrace">
              <a:avLst>
                <a:gd name="adj1" fmla="val 25601"/>
                <a:gd name="adj2" fmla="val 500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84406" tIns="42203" rIns="84406" bIns="42203" numCol="1" spcCol="0" rtlCol="0" fromWordArt="0" anchor="ctr" anchorCtr="0" forceAA="0" compatLnSpc="1">
              <a:prstTxWarp prst="textNoShape">
                <a:avLst/>
              </a:prstTxWarp>
              <a:noAutofit/>
            </a:bodyPr>
            <a:lstStyle/>
            <a:p>
              <a:endParaRPr lang="en-US" dirty="0"/>
            </a:p>
          </p:txBody>
        </p:sp>
        <p:sp>
          <p:nvSpPr>
            <p:cNvPr id="13" name="Text Box 2"/>
            <p:cNvSpPr txBox="1">
              <a:spLocks noChangeArrowheads="1"/>
            </p:cNvSpPr>
            <p:nvPr/>
          </p:nvSpPr>
          <p:spPr bwMode="auto">
            <a:xfrm>
              <a:off x="1102790" y="3379230"/>
              <a:ext cx="3379501" cy="892585"/>
            </a:xfrm>
            <a:prstGeom prst="rect">
              <a:avLst/>
            </a:prstGeom>
            <a:solidFill>
              <a:srgbClr val="FFFFFF"/>
            </a:solidFill>
            <a:ln w="9525">
              <a:noFill/>
              <a:miter lim="800000"/>
              <a:headEnd/>
              <a:tailEnd/>
            </a:ln>
          </p:spPr>
          <p:txBody>
            <a:bodyPr rot="0" vert="horz" wrap="square" lIns="84406" tIns="42203" rIns="84406" bIns="42203" anchor="t" anchorCtr="0">
              <a:noAutofit/>
            </a:bodyPr>
            <a:lstStyle/>
            <a:p>
              <a:pPr marL="422041" indent="-211021">
                <a:lnSpc>
                  <a:spcPct val="115000"/>
                </a:lnSpc>
              </a:pPr>
              <a:endParaRPr lang="en-US" sz="1477" i="1" dirty="0">
                <a:ea typeface="Calibri"/>
                <a:cs typeface="Times New Roman"/>
              </a:endParaRPr>
            </a:p>
            <a:p>
              <a:pPr marL="422041" indent="-211021">
                <a:lnSpc>
                  <a:spcPct val="115000"/>
                </a:lnSpc>
              </a:pPr>
              <a:r>
                <a:rPr lang="en-US" sz="1477" i="1" dirty="0">
                  <a:ea typeface="Calibri"/>
                  <a:cs typeface="Times New Roman"/>
                </a:rPr>
                <a:t>Density</a:t>
              </a:r>
            </a:p>
            <a:p>
              <a:pPr marL="422041" indent="-211021">
                <a:lnSpc>
                  <a:spcPct val="115000"/>
                </a:lnSpc>
              </a:pPr>
              <a:r>
                <a:rPr lang="en-US" sz="1477" i="1" dirty="0">
                  <a:ea typeface="Calibri"/>
                  <a:cs typeface="Times New Roman"/>
                </a:rPr>
                <a:t>Modulus</a:t>
              </a:r>
              <a:endParaRPr lang="en-US" sz="1477" dirty="0">
                <a:ea typeface="Calibri"/>
                <a:cs typeface="Times New Roman"/>
              </a:endParaRPr>
            </a:p>
            <a:p>
              <a:pPr marL="422041" indent="-211021">
                <a:lnSpc>
                  <a:spcPct val="115000"/>
                </a:lnSpc>
              </a:pPr>
              <a:r>
                <a:rPr lang="en-US" sz="1477" i="1" dirty="0">
                  <a:ea typeface="Calibri"/>
                  <a:cs typeface="Times New Roman"/>
                </a:rPr>
                <a:t>Specific heat</a:t>
              </a:r>
              <a:endParaRPr lang="en-US" sz="1477" dirty="0">
                <a:ea typeface="Calibri"/>
                <a:cs typeface="Times New Roman"/>
              </a:endParaRPr>
            </a:p>
            <a:p>
              <a:pPr marL="422041" indent="-211021">
                <a:lnSpc>
                  <a:spcPct val="115000"/>
                </a:lnSpc>
              </a:pPr>
              <a:r>
                <a:rPr lang="en-US" sz="1477" i="1" dirty="0">
                  <a:ea typeface="Calibri"/>
                  <a:cs typeface="Times New Roman"/>
                </a:rPr>
                <a:t>Expansion coefficient</a:t>
              </a:r>
              <a:endParaRPr lang="en-US" sz="1477" dirty="0">
                <a:ea typeface="Calibri"/>
                <a:cs typeface="Times New Roman"/>
              </a:endParaRPr>
            </a:p>
            <a:p>
              <a:pPr marL="422041" indent="-211021">
                <a:lnSpc>
                  <a:spcPct val="115000"/>
                </a:lnSpc>
              </a:pPr>
              <a:r>
                <a:rPr lang="en-US" sz="1477" i="1" dirty="0">
                  <a:ea typeface="Calibri"/>
                  <a:cs typeface="Times New Roman"/>
                </a:rPr>
                <a:t>Saturation magnetization</a:t>
              </a:r>
              <a:endParaRPr lang="en-US" sz="1477" dirty="0">
                <a:ea typeface="Calibri"/>
                <a:cs typeface="Times New Roman"/>
              </a:endParaRPr>
            </a:p>
            <a:p>
              <a:pPr>
                <a:lnSpc>
                  <a:spcPct val="115000"/>
                </a:lnSpc>
                <a:spcAft>
                  <a:spcPts val="554"/>
                </a:spcAft>
              </a:pPr>
              <a:r>
                <a:rPr lang="en-US" sz="1477" dirty="0">
                  <a:ea typeface="Calibri"/>
                  <a:cs typeface="Times New Roman"/>
                </a:rPr>
                <a:t> </a:t>
              </a:r>
            </a:p>
          </p:txBody>
        </p:sp>
        <p:sp>
          <p:nvSpPr>
            <p:cNvPr id="2" name="Rectangle 1"/>
            <p:cNvSpPr/>
            <p:nvPr/>
          </p:nvSpPr>
          <p:spPr>
            <a:xfrm>
              <a:off x="634490" y="3295402"/>
              <a:ext cx="3628077" cy="366628"/>
            </a:xfrm>
            <a:prstGeom prst="rect">
              <a:avLst/>
            </a:prstGeom>
            <a:ln>
              <a:noFill/>
            </a:ln>
          </p:spPr>
          <p:txBody>
            <a:bodyPr wrap="none">
              <a:spAutoFit/>
            </a:bodyPr>
            <a:lstStyle/>
            <a:p>
              <a:pPr>
                <a:lnSpc>
                  <a:spcPct val="115000"/>
                </a:lnSpc>
              </a:pPr>
              <a:r>
                <a:rPr lang="en-US" sz="1477" i="1" dirty="0">
                  <a:solidFill>
                    <a:schemeClr val="accent5"/>
                  </a:solidFill>
                  <a:ea typeface="Calibri"/>
                  <a:cs typeface="Times New Roman"/>
                </a:rPr>
                <a:t>Nucleus and Bonding-sensitive properties</a:t>
              </a:r>
              <a:endParaRPr lang="en-US" sz="1477" dirty="0">
                <a:solidFill>
                  <a:schemeClr val="accent5"/>
                </a:solidFill>
                <a:ea typeface="Calibri"/>
                <a:cs typeface="Times New Roman"/>
              </a:endParaRPr>
            </a:p>
          </p:txBody>
        </p:sp>
      </p:grpSp>
      <p:grpSp>
        <p:nvGrpSpPr>
          <p:cNvPr id="5" name="Group 4"/>
          <p:cNvGrpSpPr/>
          <p:nvPr/>
        </p:nvGrpSpPr>
        <p:grpSpPr>
          <a:xfrm>
            <a:off x="2722424" y="1201522"/>
            <a:ext cx="3160854" cy="1755010"/>
            <a:chOff x="735396" y="922605"/>
            <a:chExt cx="3424258" cy="1901261"/>
          </a:xfrm>
        </p:grpSpPr>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2655687" y="1816291"/>
              <a:ext cx="1080000" cy="999000"/>
            </a:xfrm>
            <a:prstGeom prst="rect">
              <a:avLst/>
            </a:prstGeom>
          </p:spPr>
        </p:pic>
        <p:pic>
          <p:nvPicPr>
            <p:cNvPr id="8" name="Picture 7"/>
            <p:cNvPicPr>
              <a:picLocks noChangeAspect="1"/>
            </p:cNvPicPr>
            <p:nvPr/>
          </p:nvPicPr>
          <p:blipFill>
            <a:blip r:embed="rId5"/>
            <a:stretch>
              <a:fillRect/>
            </a:stretch>
          </p:blipFill>
          <p:spPr>
            <a:xfrm>
              <a:off x="937998" y="1658152"/>
              <a:ext cx="1080000" cy="1165714"/>
            </a:xfrm>
            <a:prstGeom prst="rect">
              <a:avLst/>
            </a:prstGeom>
          </p:spPr>
        </p:pic>
        <p:sp>
          <p:nvSpPr>
            <p:cNvPr id="18" name="Rectangle 17"/>
            <p:cNvSpPr/>
            <p:nvPr/>
          </p:nvSpPr>
          <p:spPr>
            <a:xfrm>
              <a:off x="735396" y="922605"/>
              <a:ext cx="3424258" cy="700192"/>
            </a:xfrm>
            <a:prstGeom prst="rect">
              <a:avLst/>
            </a:prstGeom>
          </p:spPr>
          <p:txBody>
            <a:bodyPr wrap="square">
              <a:spAutoFit/>
            </a:bodyPr>
            <a:lstStyle/>
            <a:p>
              <a:pPr algn="ctr"/>
              <a:r>
                <a:rPr lang="en-US" i="1" dirty="0">
                  <a:solidFill>
                    <a:schemeClr val="accent4"/>
                  </a:solidFill>
                  <a:ea typeface="Calibri"/>
                  <a:cs typeface="Times New Roman"/>
                </a:rPr>
                <a:t>Structure at electronic and atomistic levels</a:t>
              </a:r>
              <a:endParaRPr lang="en-US" dirty="0">
                <a:solidFill>
                  <a:schemeClr val="accent4"/>
                </a:solidFill>
                <a:ea typeface="Calibri"/>
                <a:cs typeface="Times New Roman"/>
              </a:endParaRPr>
            </a:p>
          </p:txBody>
        </p:sp>
      </p:grpSp>
      <p:grpSp>
        <p:nvGrpSpPr>
          <p:cNvPr id="20" name="Group 19"/>
          <p:cNvGrpSpPr/>
          <p:nvPr/>
        </p:nvGrpSpPr>
        <p:grpSpPr>
          <a:xfrm>
            <a:off x="6639224" y="3160748"/>
            <a:ext cx="3245507" cy="1132352"/>
            <a:chOff x="4580610" y="3055310"/>
            <a:chExt cx="3515966" cy="1226715"/>
          </a:xfrm>
        </p:grpSpPr>
        <p:grpSp>
          <p:nvGrpSpPr>
            <p:cNvPr id="14" name="Group 13"/>
            <p:cNvGrpSpPr/>
            <p:nvPr/>
          </p:nvGrpSpPr>
          <p:grpSpPr>
            <a:xfrm>
              <a:off x="4627787" y="3055310"/>
              <a:ext cx="3468789" cy="1226715"/>
              <a:chOff x="-211909" y="-224086"/>
              <a:chExt cx="3468789" cy="1227325"/>
            </a:xfrm>
          </p:grpSpPr>
          <p:sp>
            <p:nvSpPr>
              <p:cNvPr id="15" name="Right Brace 14"/>
              <p:cNvSpPr/>
              <p:nvPr/>
            </p:nvSpPr>
            <p:spPr>
              <a:xfrm rot="5400000">
                <a:off x="1284478" y="-1720473"/>
                <a:ext cx="273395" cy="3266170"/>
              </a:xfrm>
              <a:prstGeom prst="rightBrace">
                <a:avLst>
                  <a:gd name="adj1" fmla="val 25601"/>
                  <a:gd name="adj2" fmla="val 500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84406" tIns="42203" rIns="84406" bIns="42203" numCol="1" spcCol="0" rtlCol="0" fromWordArt="0" anchor="ctr" anchorCtr="0" forceAA="0" compatLnSpc="1">
                <a:prstTxWarp prst="textNoShape">
                  <a:avLst/>
                </a:prstTxWarp>
                <a:noAutofit/>
              </a:bodyPr>
              <a:lstStyle/>
              <a:p>
                <a:endParaRPr lang="en-US" dirty="0">
                  <a:solidFill>
                    <a:schemeClr val="accent1"/>
                  </a:solidFill>
                </a:endParaRPr>
              </a:p>
            </p:txBody>
          </p:sp>
          <p:sp>
            <p:nvSpPr>
              <p:cNvPr id="16" name="Text Box 2"/>
              <p:cNvSpPr txBox="1">
                <a:spLocks noChangeArrowheads="1"/>
              </p:cNvSpPr>
              <p:nvPr/>
            </p:nvSpPr>
            <p:spPr bwMode="auto">
              <a:xfrm>
                <a:off x="-193752" y="110201"/>
                <a:ext cx="3450632" cy="893038"/>
              </a:xfrm>
              <a:prstGeom prst="rect">
                <a:avLst/>
              </a:prstGeom>
              <a:solidFill>
                <a:srgbClr val="FFFFFF"/>
              </a:solidFill>
              <a:ln w="9525">
                <a:noFill/>
                <a:miter lim="800000"/>
                <a:headEnd/>
                <a:tailEnd/>
              </a:ln>
            </p:spPr>
            <p:txBody>
              <a:bodyPr rot="0" vert="horz" wrap="square" lIns="84406" tIns="42203" rIns="84406" bIns="42203" anchor="t" anchorCtr="0">
                <a:noAutofit/>
              </a:bodyPr>
              <a:lstStyle/>
              <a:p>
                <a:pPr marL="422041" indent="-211021">
                  <a:lnSpc>
                    <a:spcPct val="115000"/>
                  </a:lnSpc>
                </a:pPr>
                <a:endParaRPr lang="en-US" sz="1477" i="1" dirty="0">
                  <a:ea typeface="Calibri"/>
                  <a:cs typeface="Times New Roman"/>
                </a:endParaRPr>
              </a:p>
              <a:p>
                <a:pPr marL="422041" indent="-211021">
                  <a:lnSpc>
                    <a:spcPct val="115000"/>
                  </a:lnSpc>
                </a:pPr>
                <a:r>
                  <a:rPr lang="en-US" sz="1477" i="1" dirty="0">
                    <a:ea typeface="Calibri"/>
                    <a:cs typeface="Times New Roman"/>
                  </a:rPr>
                  <a:t>Strength</a:t>
                </a:r>
                <a:endParaRPr lang="en-US" sz="1477" dirty="0">
                  <a:ea typeface="Calibri"/>
                  <a:cs typeface="Times New Roman"/>
                </a:endParaRPr>
              </a:p>
              <a:p>
                <a:pPr marL="422041" indent="-211021">
                  <a:lnSpc>
                    <a:spcPct val="115000"/>
                  </a:lnSpc>
                </a:pPr>
                <a:r>
                  <a:rPr lang="en-US" sz="1477" i="1" dirty="0">
                    <a:ea typeface="Calibri"/>
                    <a:cs typeface="Times New Roman"/>
                  </a:rPr>
                  <a:t>Toughness</a:t>
                </a:r>
                <a:endParaRPr lang="en-US" sz="1477" dirty="0">
                  <a:ea typeface="Calibri"/>
                  <a:cs typeface="Times New Roman"/>
                </a:endParaRPr>
              </a:p>
              <a:p>
                <a:pPr marL="422041" indent="-211021">
                  <a:lnSpc>
                    <a:spcPct val="115000"/>
                  </a:lnSpc>
                </a:pPr>
                <a:r>
                  <a:rPr lang="en-US" sz="1477" i="1" dirty="0">
                    <a:ea typeface="Calibri"/>
                    <a:cs typeface="Times New Roman"/>
                  </a:rPr>
                  <a:t>Elongation</a:t>
                </a:r>
                <a:endParaRPr lang="en-US" sz="1477" dirty="0">
                  <a:ea typeface="Calibri"/>
                  <a:cs typeface="Times New Roman"/>
                </a:endParaRPr>
              </a:p>
              <a:p>
                <a:pPr marL="422041" indent="-211021">
                  <a:lnSpc>
                    <a:spcPct val="115000"/>
                  </a:lnSpc>
                </a:pPr>
                <a:r>
                  <a:rPr lang="en-US" sz="1477" i="1" dirty="0">
                    <a:ea typeface="Calibri"/>
                    <a:cs typeface="Times New Roman"/>
                  </a:rPr>
                  <a:t>Electrical, thermal conductivities</a:t>
                </a:r>
              </a:p>
              <a:p>
                <a:pPr marL="422041" indent="-211021">
                  <a:lnSpc>
                    <a:spcPct val="115000"/>
                  </a:lnSpc>
                </a:pPr>
                <a:r>
                  <a:rPr lang="en-US" sz="1477" i="1" dirty="0">
                    <a:ea typeface="Calibri"/>
                    <a:cs typeface="Times New Roman"/>
                  </a:rPr>
                  <a:t>Coercive field, Energy product</a:t>
                </a:r>
                <a:endParaRPr lang="en-US" sz="1477" dirty="0">
                  <a:ea typeface="Calibri"/>
                  <a:cs typeface="Times New Roman"/>
                </a:endParaRPr>
              </a:p>
              <a:p>
                <a:pPr marL="422041">
                  <a:lnSpc>
                    <a:spcPct val="115000"/>
                  </a:lnSpc>
                </a:pPr>
                <a:r>
                  <a:rPr lang="en-US" sz="1477" dirty="0">
                    <a:ea typeface="Calibri"/>
                    <a:cs typeface="Times New Roman"/>
                  </a:rPr>
                  <a:t> </a:t>
                </a:r>
              </a:p>
              <a:p>
                <a:pPr>
                  <a:lnSpc>
                    <a:spcPct val="115000"/>
                  </a:lnSpc>
                  <a:spcAft>
                    <a:spcPts val="554"/>
                  </a:spcAft>
                </a:pPr>
                <a:r>
                  <a:rPr lang="en-US" sz="1015" dirty="0">
                    <a:ea typeface="Calibri"/>
                    <a:cs typeface="Times New Roman"/>
                  </a:rPr>
                  <a:t> </a:t>
                </a:r>
              </a:p>
            </p:txBody>
          </p:sp>
        </p:grpSp>
        <p:sp>
          <p:nvSpPr>
            <p:cNvPr id="17" name="Rectangle 16"/>
            <p:cNvSpPr/>
            <p:nvPr/>
          </p:nvSpPr>
          <p:spPr>
            <a:xfrm>
              <a:off x="4580610" y="3315066"/>
              <a:ext cx="3113491" cy="366628"/>
            </a:xfrm>
            <a:prstGeom prst="rect">
              <a:avLst/>
            </a:prstGeom>
          </p:spPr>
          <p:txBody>
            <a:bodyPr wrap="none">
              <a:spAutoFit/>
            </a:bodyPr>
            <a:lstStyle/>
            <a:p>
              <a:pPr>
                <a:lnSpc>
                  <a:spcPct val="115000"/>
                </a:lnSpc>
              </a:pPr>
              <a:r>
                <a:rPr lang="en-US" sz="1477" i="1" dirty="0">
                  <a:solidFill>
                    <a:schemeClr val="accent5"/>
                  </a:solidFill>
                  <a:ea typeface="Calibri"/>
                  <a:cs typeface="Times New Roman"/>
                </a:rPr>
                <a:t>Microstructure-sensitive properties</a:t>
              </a:r>
              <a:endParaRPr lang="en-US" sz="1477" dirty="0">
                <a:solidFill>
                  <a:schemeClr val="accent5"/>
                </a:solidFill>
                <a:ea typeface="Calibri"/>
                <a:cs typeface="Times New Roman"/>
              </a:endParaRPr>
            </a:p>
          </p:txBody>
        </p:sp>
      </p:grpSp>
      <p:grpSp>
        <p:nvGrpSpPr>
          <p:cNvPr id="6" name="Group 5"/>
          <p:cNvGrpSpPr/>
          <p:nvPr/>
        </p:nvGrpSpPr>
        <p:grpSpPr>
          <a:xfrm>
            <a:off x="6757738" y="1180165"/>
            <a:ext cx="2998166" cy="1796829"/>
            <a:chOff x="4708998" y="909676"/>
            <a:chExt cx="3248013" cy="1946565"/>
          </a:xfrm>
        </p:grpSpPr>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V="1">
              <a:off x="4708998" y="1674378"/>
              <a:ext cx="1188000" cy="1181863"/>
            </a:xfrm>
            <a:prstGeom prst="rect">
              <a:avLst/>
            </a:prstGeom>
            <a:noFill/>
            <a:ln>
              <a:noFill/>
            </a:ln>
          </p:spPr>
        </p:pic>
        <p:pic>
          <p:nvPicPr>
            <p:cNvPr id="10" name="Picture 9"/>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6489677" y="1630447"/>
              <a:ext cx="1188000" cy="1188000"/>
            </a:xfrm>
            <a:prstGeom prst="rect">
              <a:avLst/>
            </a:prstGeom>
          </p:spPr>
        </p:pic>
        <p:sp>
          <p:nvSpPr>
            <p:cNvPr id="19" name="Rectangle 18"/>
            <p:cNvSpPr/>
            <p:nvPr/>
          </p:nvSpPr>
          <p:spPr>
            <a:xfrm>
              <a:off x="4767354" y="909676"/>
              <a:ext cx="3189657" cy="700192"/>
            </a:xfrm>
            <a:prstGeom prst="rect">
              <a:avLst/>
            </a:prstGeom>
          </p:spPr>
          <p:txBody>
            <a:bodyPr wrap="square">
              <a:spAutoFit/>
            </a:bodyPr>
            <a:lstStyle/>
            <a:p>
              <a:pPr algn="ctr"/>
              <a:r>
                <a:rPr lang="en-US" i="1" dirty="0">
                  <a:solidFill>
                    <a:schemeClr val="accent4"/>
                  </a:solidFill>
                  <a:ea typeface="Calibri"/>
                  <a:cs typeface="Times New Roman"/>
                </a:rPr>
                <a:t>Structure at the lattice and phase levels</a:t>
              </a:r>
              <a:endParaRPr lang="en-US" dirty="0">
                <a:solidFill>
                  <a:schemeClr val="accent4"/>
                </a:solidFill>
                <a:ea typeface="Calibri"/>
                <a:cs typeface="Times New Roman"/>
              </a:endParaRPr>
            </a:p>
          </p:txBody>
        </p:sp>
      </p:grpSp>
      <p:sp>
        <p:nvSpPr>
          <p:cNvPr id="3" name="Slide Number Placeholder 2">
            <a:extLst>
              <a:ext uri="{FF2B5EF4-FFF2-40B4-BE49-F238E27FC236}">
                <a16:creationId xmlns:a16="http://schemas.microsoft.com/office/drawing/2014/main" id="{FB8BF3EC-D13C-49A8-87F0-B350CFBCEFE0}"/>
              </a:ext>
            </a:extLst>
          </p:cNvPr>
          <p:cNvSpPr>
            <a:spLocks noGrp="1"/>
          </p:cNvSpPr>
          <p:nvPr>
            <p:ph type="sldNum" sz="quarter" idx="11"/>
          </p:nvPr>
        </p:nvSpPr>
        <p:spPr/>
        <p:txBody>
          <a:bodyPr/>
          <a:lstStyle/>
          <a:p>
            <a:fld id="{F0D23093-2AB0-F74C-B865-1A12A15B650E}" type="slidenum">
              <a:rPr lang="en-US" smtClean="0"/>
              <a:pPr/>
              <a:t>8</a:t>
            </a:fld>
            <a:endParaRPr lang="en-US" dirty="0"/>
          </a:p>
        </p:txBody>
      </p:sp>
    </p:spTree>
    <p:extLst>
      <p:ext uri="{BB962C8B-B14F-4D97-AF65-F5344CB8AC3E}">
        <p14:creationId xmlns:p14="http://schemas.microsoft.com/office/powerpoint/2010/main" val="59091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995B00C-1B31-40F8-A90E-C9FB6E006A18}"/>
              </a:ext>
            </a:extLst>
          </p:cNvPr>
          <p:cNvPicPr>
            <a:picLocks noChangeAspect="1"/>
          </p:cNvPicPr>
          <p:nvPr/>
        </p:nvPicPr>
        <p:blipFill>
          <a:blip r:embed="rId3"/>
          <a:stretch>
            <a:fillRect/>
          </a:stretch>
        </p:blipFill>
        <p:spPr>
          <a:xfrm>
            <a:off x="871955" y="914400"/>
            <a:ext cx="5785201" cy="5219730"/>
          </a:xfrm>
          <a:prstGeom prst="ellipse">
            <a:avLst/>
          </a:prstGeom>
        </p:spPr>
      </p:pic>
      <p:sp>
        <p:nvSpPr>
          <p:cNvPr id="6146" name="Rectangle 2"/>
          <p:cNvSpPr>
            <a:spLocks noGrp="1" noChangeArrowheads="1"/>
          </p:cNvSpPr>
          <p:nvPr>
            <p:ph type="title"/>
          </p:nvPr>
        </p:nvSpPr>
        <p:spPr>
          <a:xfrm>
            <a:off x="684696" y="148581"/>
            <a:ext cx="10972799" cy="845837"/>
          </a:xfrm>
        </p:spPr>
        <p:txBody>
          <a:bodyPr/>
          <a:lstStyle/>
          <a:p>
            <a:r>
              <a:rPr lang="en-GB" dirty="0">
                <a:latin typeface="+mn-lt"/>
              </a:rPr>
              <a:t>The MS&amp;E main homepage</a:t>
            </a:r>
          </a:p>
        </p:txBody>
      </p:sp>
      <p:sp>
        <p:nvSpPr>
          <p:cNvPr id="22" name="Speech Bubble: Rectangle 21">
            <a:extLst>
              <a:ext uri="{FF2B5EF4-FFF2-40B4-BE49-F238E27FC236}">
                <a16:creationId xmlns:a16="http://schemas.microsoft.com/office/drawing/2014/main" id="{1B1A6725-F3D3-4873-A994-D06919C47DA8}"/>
              </a:ext>
            </a:extLst>
          </p:cNvPr>
          <p:cNvSpPr/>
          <p:nvPr/>
        </p:nvSpPr>
        <p:spPr>
          <a:xfrm>
            <a:off x="4568417" y="779689"/>
            <a:ext cx="2324075" cy="642948"/>
          </a:xfrm>
          <a:prstGeom prst="wedgeRectCallout">
            <a:avLst>
              <a:gd name="adj1" fmla="val -43184"/>
              <a:gd name="adj2" fmla="val 98235"/>
            </a:avLst>
          </a:prstGeom>
          <a:ln w="12700">
            <a:solidFill>
              <a:schemeClr val="accent1"/>
            </a:solidFill>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marL="83529">
              <a:buClr>
                <a:schemeClr val="tx1"/>
              </a:buClr>
              <a:buSzPct val="120000"/>
            </a:pPr>
            <a:r>
              <a:rPr lang="en-GB" sz="1600" b="1" dirty="0"/>
              <a:t>Unique interaction point for the user</a:t>
            </a:r>
          </a:p>
        </p:txBody>
      </p:sp>
      <p:pic>
        <p:nvPicPr>
          <p:cNvPr id="3" name="Picture 2">
            <a:extLst>
              <a:ext uri="{FF2B5EF4-FFF2-40B4-BE49-F238E27FC236}">
                <a16:creationId xmlns:a16="http://schemas.microsoft.com/office/drawing/2014/main" id="{BF81A9A9-913B-4046-A0FB-D399172C9E1E}"/>
              </a:ext>
            </a:extLst>
          </p:cNvPr>
          <p:cNvPicPr>
            <a:picLocks noChangeAspect="1"/>
          </p:cNvPicPr>
          <p:nvPr/>
        </p:nvPicPr>
        <p:blipFill rotWithShape="1">
          <a:blip r:embed="rId4"/>
          <a:srcRect b="5223"/>
          <a:stretch/>
        </p:blipFill>
        <p:spPr>
          <a:xfrm>
            <a:off x="7497528" y="1021502"/>
            <a:ext cx="2830811" cy="1674073"/>
          </a:xfrm>
          <a:prstGeom prst="rect">
            <a:avLst/>
          </a:prstGeom>
        </p:spPr>
      </p:pic>
      <p:sp>
        <p:nvSpPr>
          <p:cNvPr id="23" name="Rectangle 22">
            <a:extLst>
              <a:ext uri="{FF2B5EF4-FFF2-40B4-BE49-F238E27FC236}">
                <a16:creationId xmlns:a16="http://schemas.microsoft.com/office/drawing/2014/main" id="{D20F8EFD-5B0B-4BBD-8E99-C383559605DC}"/>
              </a:ext>
            </a:extLst>
          </p:cNvPr>
          <p:cNvSpPr/>
          <p:nvPr/>
        </p:nvSpPr>
        <p:spPr>
          <a:xfrm>
            <a:off x="944659" y="1017898"/>
            <a:ext cx="1838004" cy="660437"/>
          </a:xfrm>
          <a:prstGeom prst="rect">
            <a:avLst/>
          </a:prstGeom>
        </p:spPr>
        <p:txBody>
          <a:bodyPr wrap="square">
            <a:spAutoFit/>
          </a:bodyPr>
          <a:lstStyle/>
          <a:p>
            <a:pPr marL="83529"/>
            <a:r>
              <a:rPr lang="en-GB" sz="1846" b="1" dirty="0"/>
              <a:t>All-in-one homepage</a:t>
            </a:r>
          </a:p>
        </p:txBody>
      </p:sp>
      <p:sp>
        <p:nvSpPr>
          <p:cNvPr id="5" name="Speech Bubble: Rectangle 4">
            <a:extLst>
              <a:ext uri="{FF2B5EF4-FFF2-40B4-BE49-F238E27FC236}">
                <a16:creationId xmlns:a16="http://schemas.microsoft.com/office/drawing/2014/main" id="{3C92A3F1-6FC4-49C6-B3A6-2932B2D15B05}"/>
              </a:ext>
            </a:extLst>
          </p:cNvPr>
          <p:cNvSpPr/>
          <p:nvPr/>
        </p:nvSpPr>
        <p:spPr bwMode="auto">
          <a:xfrm>
            <a:off x="8912350" y="504156"/>
            <a:ext cx="2407695" cy="645709"/>
          </a:xfrm>
          <a:prstGeom prst="wedgeRectCallout">
            <a:avLst>
              <a:gd name="adj1" fmla="val -45122"/>
              <a:gd name="adj2" fmla="val 80613"/>
            </a:avLst>
          </a:prstGeom>
          <a:solidFill>
            <a:schemeClr val="bg1"/>
          </a:solidFill>
          <a:ln w="127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r>
              <a:rPr lang="en-GB" sz="1600" b="1" dirty="0"/>
              <a:t>Directly accessible from the homepage</a:t>
            </a:r>
          </a:p>
        </p:txBody>
      </p:sp>
      <p:sp>
        <p:nvSpPr>
          <p:cNvPr id="4" name="Slide Number Placeholder 3">
            <a:extLst>
              <a:ext uri="{FF2B5EF4-FFF2-40B4-BE49-F238E27FC236}">
                <a16:creationId xmlns:a16="http://schemas.microsoft.com/office/drawing/2014/main" id="{0BAD5D89-CC0A-4E5E-8B47-C83FA3CFED01}"/>
              </a:ext>
            </a:extLst>
          </p:cNvPr>
          <p:cNvSpPr>
            <a:spLocks noGrp="1"/>
          </p:cNvSpPr>
          <p:nvPr>
            <p:ph type="sldNum" sz="quarter" idx="11"/>
          </p:nvPr>
        </p:nvSpPr>
        <p:spPr/>
        <p:txBody>
          <a:bodyPr/>
          <a:lstStyle/>
          <a:p>
            <a:fld id="{F0D23093-2AB0-F74C-B865-1A12A15B650E}" type="slidenum">
              <a:rPr lang="en-US" smtClean="0">
                <a:latin typeface="+mn-lt"/>
              </a:rPr>
              <a:pPr/>
              <a:t>9</a:t>
            </a:fld>
            <a:endParaRPr lang="en-US" dirty="0">
              <a:latin typeface="+mn-lt"/>
            </a:endParaRPr>
          </a:p>
        </p:txBody>
      </p:sp>
      <p:grpSp>
        <p:nvGrpSpPr>
          <p:cNvPr id="14" name="Group 13">
            <a:extLst>
              <a:ext uri="{FF2B5EF4-FFF2-40B4-BE49-F238E27FC236}">
                <a16:creationId xmlns:a16="http://schemas.microsoft.com/office/drawing/2014/main" id="{AF33D8DE-4143-45F1-DA0F-58D5EE9D863C}"/>
              </a:ext>
            </a:extLst>
          </p:cNvPr>
          <p:cNvGrpSpPr/>
          <p:nvPr/>
        </p:nvGrpSpPr>
        <p:grpSpPr>
          <a:xfrm>
            <a:off x="6934200" y="1491657"/>
            <a:ext cx="4572000" cy="4243019"/>
            <a:chOff x="6934200" y="1491657"/>
            <a:chExt cx="4572000" cy="4243019"/>
          </a:xfrm>
        </p:grpSpPr>
        <p:sp>
          <p:nvSpPr>
            <p:cNvPr id="16" name="Rectangle: Rounded Corners 15">
              <a:extLst>
                <a:ext uri="{FF2B5EF4-FFF2-40B4-BE49-F238E27FC236}">
                  <a16:creationId xmlns:a16="http://schemas.microsoft.com/office/drawing/2014/main" id="{D1A9091B-9777-4644-9067-68CE0676D429}"/>
                </a:ext>
              </a:extLst>
            </p:cNvPr>
            <p:cNvSpPr/>
            <p:nvPr/>
          </p:nvSpPr>
          <p:spPr>
            <a:xfrm>
              <a:off x="8631202" y="1491657"/>
              <a:ext cx="1445793" cy="186678"/>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p>
          </p:txBody>
        </p:sp>
        <p:pic>
          <p:nvPicPr>
            <p:cNvPr id="13" name="Picture 12">
              <a:extLst>
                <a:ext uri="{FF2B5EF4-FFF2-40B4-BE49-F238E27FC236}">
                  <a16:creationId xmlns:a16="http://schemas.microsoft.com/office/drawing/2014/main" id="{FD50C05F-2717-7354-B0D1-74A5FCA23FE1}"/>
                </a:ext>
              </a:extLst>
            </p:cNvPr>
            <p:cNvPicPr>
              <a:picLocks noChangeAspect="1"/>
            </p:cNvPicPr>
            <p:nvPr/>
          </p:nvPicPr>
          <p:blipFill>
            <a:blip r:embed="rId5"/>
            <a:stretch>
              <a:fillRect/>
            </a:stretch>
          </p:blipFill>
          <p:spPr>
            <a:xfrm>
              <a:off x="6934200" y="3048000"/>
              <a:ext cx="4572000" cy="2686676"/>
            </a:xfrm>
            <a:prstGeom prst="rect">
              <a:avLst/>
            </a:prstGeom>
            <a:ln>
              <a:solidFill>
                <a:schemeClr val="accent1"/>
              </a:solidFill>
            </a:ln>
          </p:spPr>
        </p:pic>
      </p:grpSp>
      <p:grpSp>
        <p:nvGrpSpPr>
          <p:cNvPr id="19" name="Group 18">
            <a:extLst>
              <a:ext uri="{FF2B5EF4-FFF2-40B4-BE49-F238E27FC236}">
                <a16:creationId xmlns:a16="http://schemas.microsoft.com/office/drawing/2014/main" id="{0C747F42-6CF0-FA18-6104-35726A947B4C}"/>
              </a:ext>
            </a:extLst>
          </p:cNvPr>
          <p:cNvGrpSpPr/>
          <p:nvPr/>
        </p:nvGrpSpPr>
        <p:grpSpPr>
          <a:xfrm>
            <a:off x="6934200" y="1704236"/>
            <a:ext cx="4572000" cy="4030440"/>
            <a:chOff x="6934200" y="1704236"/>
            <a:chExt cx="4572000" cy="4030440"/>
          </a:xfrm>
        </p:grpSpPr>
        <p:sp>
          <p:nvSpPr>
            <p:cNvPr id="18" name="Rectangle: Rounded Corners 17">
              <a:extLst>
                <a:ext uri="{FF2B5EF4-FFF2-40B4-BE49-F238E27FC236}">
                  <a16:creationId xmlns:a16="http://schemas.microsoft.com/office/drawing/2014/main" id="{D6AA7444-35CA-4B3F-A8A2-B9BB695D40F4}"/>
                </a:ext>
              </a:extLst>
            </p:cNvPr>
            <p:cNvSpPr/>
            <p:nvPr/>
          </p:nvSpPr>
          <p:spPr>
            <a:xfrm>
              <a:off x="8631203" y="1704236"/>
              <a:ext cx="1445793" cy="22695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p>
          </p:txBody>
        </p:sp>
        <p:pic>
          <p:nvPicPr>
            <p:cNvPr id="17" name="Picture 16">
              <a:extLst>
                <a:ext uri="{FF2B5EF4-FFF2-40B4-BE49-F238E27FC236}">
                  <a16:creationId xmlns:a16="http://schemas.microsoft.com/office/drawing/2014/main" id="{F2949B89-D765-2652-7C96-9694FDE38F53}"/>
                </a:ext>
              </a:extLst>
            </p:cNvPr>
            <p:cNvPicPr>
              <a:picLocks noChangeAspect="1"/>
            </p:cNvPicPr>
            <p:nvPr/>
          </p:nvPicPr>
          <p:blipFill>
            <a:blip r:embed="rId6"/>
            <a:stretch>
              <a:fillRect/>
            </a:stretch>
          </p:blipFill>
          <p:spPr>
            <a:xfrm>
              <a:off x="6934200" y="3054538"/>
              <a:ext cx="4572000" cy="2680138"/>
            </a:xfrm>
            <a:prstGeom prst="rect">
              <a:avLst/>
            </a:prstGeom>
            <a:ln>
              <a:solidFill>
                <a:schemeClr val="accent1"/>
              </a:solidFill>
            </a:ln>
          </p:spPr>
        </p:pic>
      </p:grpSp>
      <p:grpSp>
        <p:nvGrpSpPr>
          <p:cNvPr id="25" name="Group 24">
            <a:extLst>
              <a:ext uri="{FF2B5EF4-FFF2-40B4-BE49-F238E27FC236}">
                <a16:creationId xmlns:a16="http://schemas.microsoft.com/office/drawing/2014/main" id="{7F7714D1-5492-C308-A78C-A032F6A1B09A}"/>
              </a:ext>
            </a:extLst>
          </p:cNvPr>
          <p:cNvGrpSpPr/>
          <p:nvPr/>
        </p:nvGrpSpPr>
        <p:grpSpPr>
          <a:xfrm>
            <a:off x="6934200" y="1958062"/>
            <a:ext cx="4572000" cy="3784593"/>
            <a:chOff x="6934200" y="1958062"/>
            <a:chExt cx="4572000" cy="3784593"/>
          </a:xfrm>
        </p:grpSpPr>
        <p:sp>
          <p:nvSpPr>
            <p:cNvPr id="20" name="Rectangle: Rounded Corners 19">
              <a:extLst>
                <a:ext uri="{FF2B5EF4-FFF2-40B4-BE49-F238E27FC236}">
                  <a16:creationId xmlns:a16="http://schemas.microsoft.com/office/drawing/2014/main" id="{4F694D8D-B498-49CD-ABBD-DB593AFF3D66}"/>
                </a:ext>
              </a:extLst>
            </p:cNvPr>
            <p:cNvSpPr/>
            <p:nvPr/>
          </p:nvSpPr>
          <p:spPr>
            <a:xfrm>
              <a:off x="8632073" y="1958062"/>
              <a:ext cx="1444923" cy="226958"/>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p>
          </p:txBody>
        </p:sp>
        <p:pic>
          <p:nvPicPr>
            <p:cNvPr id="24" name="Picture 23">
              <a:extLst>
                <a:ext uri="{FF2B5EF4-FFF2-40B4-BE49-F238E27FC236}">
                  <a16:creationId xmlns:a16="http://schemas.microsoft.com/office/drawing/2014/main" id="{2F8094B0-3B88-CA7C-125E-40033C5EC9D7}"/>
                </a:ext>
              </a:extLst>
            </p:cNvPr>
            <p:cNvPicPr>
              <a:picLocks noChangeAspect="1"/>
            </p:cNvPicPr>
            <p:nvPr/>
          </p:nvPicPr>
          <p:blipFill>
            <a:blip r:embed="rId7"/>
            <a:stretch>
              <a:fillRect/>
            </a:stretch>
          </p:blipFill>
          <p:spPr>
            <a:xfrm>
              <a:off x="6934200" y="3051768"/>
              <a:ext cx="4572000" cy="2690887"/>
            </a:xfrm>
            <a:prstGeom prst="rect">
              <a:avLst/>
            </a:prstGeom>
            <a:ln>
              <a:solidFill>
                <a:schemeClr val="accent1"/>
              </a:solidFill>
            </a:ln>
          </p:spPr>
        </p:pic>
      </p:grpSp>
    </p:spTree>
    <p:extLst>
      <p:ext uri="{BB962C8B-B14F-4D97-AF65-F5344CB8AC3E}">
        <p14:creationId xmlns:p14="http://schemas.microsoft.com/office/powerpoint/2010/main" val="788472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5" grpId="0" animBg="1"/>
    </p:bldLst>
  </p:timing>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 EduPack Template-PPT 2.pptx" id="{30EA596E-1394-42F1-886E-426DC17C88B7}" vid="{6CA73BA7-1A40-4D66-A13A-063D57CEFA5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1</_ip_UnifiedCompliancePolicyUIAction>
    <_ip_UnifiedCompliancePolicyProperties xmlns="http://schemas.microsoft.com/sharepoint/v3" xsi:nil="true"/>
    <TaxCatchAll xmlns="d79530da-eb58-45a1-b44d-5d0396db0f15" xsi:nil="true"/>
    <lcf76f155ced4ddcb4097134ff3c332f xmlns="45d63596-94bc-482e-bb03-76c9c5a9ca38">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9C16F4617E70E42BF979136613A924D" ma:contentTypeVersion="14" ma:contentTypeDescription="Create a new document." ma:contentTypeScope="" ma:versionID="38f09061d0bec6a644cfacabd20569a8">
  <xsd:schema xmlns:xsd="http://www.w3.org/2001/XMLSchema" xmlns:xs="http://www.w3.org/2001/XMLSchema" xmlns:p="http://schemas.microsoft.com/office/2006/metadata/properties" xmlns:ns1="http://schemas.microsoft.com/sharepoint/v3" xmlns:ns2="45d63596-94bc-482e-bb03-76c9c5a9ca38" xmlns:ns3="d79530da-eb58-45a1-b44d-5d0396db0f15" targetNamespace="http://schemas.microsoft.com/office/2006/metadata/properties" ma:root="true" ma:fieldsID="5b296e881f3641694bd3da58069fc3ca" ns1:_="" ns2:_="" ns3:_="">
    <xsd:import namespace="http://schemas.microsoft.com/sharepoint/v3"/>
    <xsd:import namespace="45d63596-94bc-482e-bb03-76c9c5a9ca38"/>
    <xsd:import namespace="d79530da-eb58-45a1-b44d-5d0396db0f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1:_ip_UnifiedCompliancePolicyProperties" minOccurs="0"/>
                <xsd:element ref="ns1:_ip_UnifiedCompliancePolicyUIAction"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Unified Compliance Policy Properties" ma:hidden="true" ma:internalName="_ip_UnifiedCompliancePolicyProperties">
      <xsd:simpleType>
        <xsd:restriction base="dms:Note"/>
      </xsd:simpleType>
    </xsd:element>
    <xsd:element name="_ip_UnifiedCompliancePolicyUIAction" ma:index="1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5d63596-94bc-482e-bb03-76c9c5a9ca3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277fdc98-976f-47ef-a042-6a241b1a97ab"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79530da-eb58-45a1-b44d-5d0396db0f15"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9b90055e-509c-4426-9086-45bb502b5030}" ma:internalName="TaxCatchAll" ma:showField="CatchAllData" ma:web="d79530da-eb58-45a1-b44d-5d0396db0f15">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54582C-3F01-4F8D-9460-F0A670A527E2}">
  <ds:schemaRefs>
    <ds:schemaRef ds:uri="http://schemas.microsoft.com/office/2006/documentManagement/types"/>
    <ds:schemaRef ds:uri="ef833346-f83e-40f5-a0e1-5788cb232001"/>
    <ds:schemaRef ds:uri="http://purl.org/dc/elements/1.1/"/>
    <ds:schemaRef ds:uri="http://schemas.microsoft.com/office/infopath/2007/PartnerControls"/>
    <ds:schemaRef ds:uri="http://purl.org/dc/terms/"/>
    <ds:schemaRef ds:uri="http://schemas.openxmlformats.org/package/2006/metadata/core-properties"/>
    <ds:schemaRef ds:uri="http://www.w3.org/XML/1998/namespace"/>
    <ds:schemaRef ds:uri="7f20fa63-e241-4761-94ba-32b364e68bb9"/>
    <ds:schemaRef ds:uri="http://schemas.microsoft.com/office/2006/metadata/properties"/>
    <ds:schemaRef ds:uri="http://purl.org/dc/dcmitype/"/>
    <ds:schemaRef ds:uri="4486bbf1-55fc-49d2-af7e-ec287a4789b3"/>
    <ds:schemaRef ds:uri="http://schemas.microsoft.com/sharepoint/v3"/>
    <ds:schemaRef ds:uri="d79530da-eb58-45a1-b44d-5d0396db0f15"/>
    <ds:schemaRef ds:uri="45d63596-94bc-482e-bb03-76c9c5a9ca38"/>
  </ds:schemaRefs>
</ds:datastoreItem>
</file>

<file path=customXml/itemProps2.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3.xml><?xml version="1.0" encoding="utf-8"?>
<ds:datastoreItem xmlns:ds="http://schemas.openxmlformats.org/officeDocument/2006/customXml" ds:itemID="{8293F9DB-B86F-499E-B03F-2FE8ADCB23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5d63596-94bc-482e-bb03-76c9c5a9ca38"/>
    <ds:schemaRef ds:uri="d79530da-eb58-45a1-b44d-5d0396db0f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34c6ce67-15b8-4eff-80e9-52da8be89706}" enabled="0" method="" siteId="{34c6ce67-15b8-4eff-80e9-52da8be89706}" removed="1"/>
</clbl:labelList>
</file>

<file path=docProps/app.xml><?xml version="1.0" encoding="utf-8"?>
<Properties xmlns="http://schemas.openxmlformats.org/officeDocument/2006/extended-properties" xmlns:vt="http://schemas.openxmlformats.org/officeDocument/2006/docPropsVTypes">
  <Template>AER EduPack Template-PPT 2</Template>
  <TotalTime>148</TotalTime>
  <Words>3318</Words>
  <Application>Microsoft Office PowerPoint</Application>
  <PresentationFormat>Widescreen</PresentationFormat>
  <Paragraphs>417</Paragraphs>
  <Slides>31</Slides>
  <Notes>30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Calibri</vt:lpstr>
      <vt:lpstr>Bookshelf Symbol 1</vt:lpstr>
      <vt:lpstr>Arial</vt:lpstr>
      <vt:lpstr>Times New Roman</vt:lpstr>
      <vt:lpstr>Wingdings</vt:lpstr>
      <vt:lpstr>Courier New</vt:lpstr>
      <vt:lpstr>Ansys - Slide Master</vt:lpstr>
      <vt:lpstr>PowerPoint Presentation</vt:lpstr>
      <vt:lpstr>Learning objectives for this lecture unit</vt:lpstr>
      <vt:lpstr>Outline of lecture unit 6  </vt:lpstr>
      <vt:lpstr>Challenges to 1st year materials-teaching</vt:lpstr>
      <vt:lpstr>Materials Science and Engineering: approaches</vt:lpstr>
      <vt:lpstr>The Materials Science and Engineering package</vt:lpstr>
      <vt:lpstr>Basic insight of materials science</vt:lpstr>
      <vt:lpstr>What we mean by “structure”</vt:lpstr>
      <vt:lpstr>The MS&amp;E main homepage</vt:lpstr>
      <vt:lpstr>The Elements data-table</vt:lpstr>
      <vt:lpstr>Variation of properties across the Periodic Table</vt:lpstr>
      <vt:lpstr>Electronegativity and bonding</vt:lpstr>
      <vt:lpstr>Materials data-table</vt:lpstr>
      <vt:lpstr>Materials records</vt:lpstr>
      <vt:lpstr>Engineering and natural materials</vt:lpstr>
      <vt:lpstr>Magnetic and thermoelectric materials</vt:lpstr>
      <vt:lpstr>Processes data-table</vt:lpstr>
      <vt:lpstr>Phase diagrams</vt:lpstr>
      <vt:lpstr>Lever rule</vt:lpstr>
      <vt:lpstr>Phases</vt:lpstr>
      <vt:lpstr>Cooling paths</vt:lpstr>
      <vt:lpstr>Phase diagram data-table</vt:lpstr>
      <vt:lpstr>Process-Property Profiles data-table</vt:lpstr>
      <vt:lpstr>Process-Property Profiles data-table</vt:lpstr>
      <vt:lpstr>Solution hardening, work hardening, ppt hardening</vt:lpstr>
      <vt:lpstr>Filling, blending, reinforcement (composition)</vt:lpstr>
      <vt:lpstr>Systematic selection for performance, environment</vt:lpstr>
      <vt:lpstr>Learning resources</vt:lpstr>
      <vt:lpstr>MS&amp;E-related resources on the Ansys Education Resources Page</vt:lpstr>
      <vt:lpstr>Lecture unit series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Soma Chakrabarti</dc:creator>
  <cp:lastModifiedBy>Kaitlin Tyler</cp:lastModifiedBy>
  <cp:revision>9</cp:revision>
  <dcterms:created xsi:type="dcterms:W3CDTF">2021-07-05T15:09:41Z</dcterms:created>
  <dcterms:modified xsi:type="dcterms:W3CDTF">2024-01-09T20:55:27Z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0x01010059C16F4617E70E42BF979136613A924D</vt:lpwstr>
  </property>
  <property fmtid="{D5CDD505-2E9C-101B-9397-08002B2CF9AE}" pid="3" name="MediaServiceImageTags">
    <vt:lpwstr/>
  </property>
</Properties>
</file>