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sldIdLst>
    <p:sldId id="256" r:id="rId5"/>
    <p:sldId id="286" r:id="rId6"/>
    <p:sldId id="287" r:id="rId7"/>
    <p:sldId id="288" r:id="rId8"/>
    <p:sldId id="289" r:id="rId9"/>
    <p:sldId id="290" r:id="rId10"/>
    <p:sldId id="291" r:id="rId11"/>
    <p:sldId id="292" r:id="rId12"/>
    <p:sldId id="293" r:id="rId13"/>
    <p:sldId id="294" r:id="rId14"/>
    <p:sldId id="307" r:id="rId15"/>
    <p:sldId id="295" r:id="rId16"/>
    <p:sldId id="296" r:id="rId17"/>
    <p:sldId id="297" r:id="rId18"/>
    <p:sldId id="298" r:id="rId19"/>
    <p:sldId id="299" r:id="rId20"/>
    <p:sldId id="300" r:id="rId21"/>
    <p:sldId id="301" r:id="rId22"/>
    <p:sldId id="302" r:id="rId23"/>
    <p:sldId id="303" r:id="rId24"/>
    <p:sldId id="305" r:id="rId25"/>
    <p:sldId id="306" r:id="rId26"/>
    <p:sldId id="308" r:id="rId27"/>
    <p:sldId id="258"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10677-829F-498D-B544-8D4CBCC1FD77}" v="5" dt="2023-06-14T12:57:45.045"/>
    <p1510:client id="{394CF9BE-3D89-4334-B433-A001238414B8}" v="1" dt="2023-06-14T13:06:19.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72268" autoAdjust="0"/>
  </p:normalViewPr>
  <p:slideViewPr>
    <p:cSldViewPr showGuides="1">
      <p:cViewPr varScale="1">
        <p:scale>
          <a:sx n="119" d="100"/>
          <a:sy n="119" d="100"/>
        </p:scale>
        <p:origin x="1752" y="68"/>
      </p:cViewPr>
      <p:guideLst>
        <p:guide orient="horz" pos="2160"/>
        <p:guide pos="480"/>
      </p:guideLst>
    </p:cSldViewPr>
  </p:slideViewPr>
  <p:notesTextViewPr>
    <p:cViewPr>
      <p:scale>
        <a:sx n="1" d="1"/>
        <a:sy n="1" d="1"/>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7/27/2023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2023</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79734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The content of the Process data-table</a:t>
            </a:r>
          </a:p>
          <a:p>
            <a:endParaRPr lang="en-GB" sz="1200"/>
          </a:p>
          <a:p>
            <a:r>
              <a:rPr lang="en-GB" sz="1200"/>
              <a:t>Each record in the </a:t>
            </a:r>
            <a:r>
              <a:rPr lang="en-GB" sz="1200" b="1">
                <a:solidFill>
                  <a:srgbClr val="A50021"/>
                </a:solidFill>
              </a:rPr>
              <a:t>Process </a:t>
            </a:r>
            <a:r>
              <a:rPr lang="en-GB" sz="1200"/>
              <a:t>data-table is similarly linked to the materials it can treat and to reference and supplier information. This allows selection of materials by specifying required properties, or by specifying how it can be processed. The next frame shows some of the content of the process data-table.</a:t>
            </a:r>
          </a:p>
          <a:p>
            <a:pPr algn="ct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a:p>
        </p:txBody>
      </p:sp>
    </p:spTree>
    <p:extLst>
      <p:ext uri="{BB962C8B-B14F-4D97-AF65-F5344CB8AC3E}">
        <p14:creationId xmlns:p14="http://schemas.microsoft.com/office/powerpoint/2010/main" val="336092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The Hierarchical structure of records of the Process data-table</a:t>
            </a:r>
          </a:p>
          <a:p>
            <a:endParaRPr lang="en-GB" sz="1200"/>
          </a:p>
          <a:p>
            <a:r>
              <a:rPr lang="en-GB" sz="1200"/>
              <a:t>Each material can be processed in a number of different ways. The manufacturing process records, like the Materials records, are organize in the hierarchical </a:t>
            </a:r>
            <a:r>
              <a:rPr lang="en-GB" sz="1200" b="1">
                <a:solidFill>
                  <a:srgbClr val="CC0000"/>
                </a:solidFill>
              </a:rPr>
              <a:t>Process tree</a:t>
            </a:r>
            <a:r>
              <a:rPr lang="en-GB" sz="1200"/>
              <a:t>, shown here. The </a:t>
            </a:r>
            <a:r>
              <a:rPr lang="en-GB" sz="1200" b="1"/>
              <a:t>Process </a:t>
            </a:r>
            <a:r>
              <a:rPr lang="en-GB" sz="1200" b="1">
                <a:solidFill>
                  <a:srgbClr val="CC0000"/>
                </a:solidFill>
              </a:rPr>
              <a:t>Universe</a:t>
            </a:r>
            <a:r>
              <a:rPr lang="en-GB" sz="1200"/>
              <a:t> is divided into </a:t>
            </a:r>
            <a:r>
              <a:rPr lang="en-GB" sz="1200" b="1">
                <a:solidFill>
                  <a:srgbClr val="CC0000"/>
                </a:solidFill>
              </a:rPr>
              <a:t>families</a:t>
            </a:r>
            <a:r>
              <a:rPr lang="en-GB" sz="1200"/>
              <a:t>. That for shaping is partly expanded to show </a:t>
            </a:r>
            <a:r>
              <a:rPr lang="en-GB" sz="1200" b="1">
                <a:solidFill>
                  <a:srgbClr val="CC0000"/>
                </a:solidFill>
              </a:rPr>
              <a:t>classes</a:t>
            </a:r>
            <a:r>
              <a:rPr lang="en-GB" sz="1200"/>
              <a:t>: casting, </a:t>
            </a:r>
            <a:r>
              <a:rPr lang="en-GB" sz="1200" err="1"/>
              <a:t>molding</a:t>
            </a:r>
            <a:r>
              <a:rPr lang="en-GB" sz="1200"/>
              <a:t> and so on. In this schematic one of these – </a:t>
            </a:r>
            <a:r>
              <a:rPr lang="en-GB" sz="1200" err="1"/>
              <a:t>molding</a:t>
            </a:r>
            <a:r>
              <a:rPr lang="en-GB" sz="1200"/>
              <a:t> – is expanded to show </a:t>
            </a:r>
            <a:r>
              <a:rPr lang="en-GB" sz="1200" b="1">
                <a:solidFill>
                  <a:srgbClr val="CC0000"/>
                </a:solidFill>
              </a:rPr>
              <a:t>members</a:t>
            </a:r>
            <a:r>
              <a:rPr lang="en-GB" sz="1200"/>
              <a:t>. Each member has certain </a:t>
            </a:r>
            <a:r>
              <a:rPr lang="en-GB" sz="1200" b="1">
                <a:solidFill>
                  <a:srgbClr val="CC0000"/>
                </a:solidFill>
              </a:rPr>
              <a:t>attributes</a:t>
            </a:r>
            <a:r>
              <a:rPr lang="en-GB" sz="1200"/>
              <a:t>: the materials it can handle, the shapes it can make, their size, precision and cost. A list of these attributes makes up a record for the process. </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a:p>
        </p:txBody>
      </p:sp>
    </p:spTree>
    <p:extLst>
      <p:ext uri="{BB962C8B-B14F-4D97-AF65-F5344CB8AC3E}">
        <p14:creationId xmlns:p14="http://schemas.microsoft.com/office/powerpoint/2010/main" val="4235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Examples of processes</a:t>
            </a:r>
          </a:p>
          <a:p>
            <a:endParaRPr lang="en-US" sz="1200">
              <a:cs typeface="Times New Roman" panose="02020603050405020304" pitchFamily="18" charset="0"/>
            </a:endParaRPr>
          </a:p>
          <a:p>
            <a:r>
              <a:rPr lang="en-US" sz="1200">
                <a:cs typeface="Times New Roman" panose="02020603050405020304" pitchFamily="18" charset="0"/>
              </a:rPr>
              <a:t>These schematics introduce the </a:t>
            </a:r>
            <a:r>
              <a:rPr lang="en-US" sz="1200" b="1">
                <a:solidFill>
                  <a:srgbClr val="CC0000"/>
                </a:solidFill>
                <a:cs typeface="Times New Roman" panose="02020603050405020304" pitchFamily="18" charset="0"/>
              </a:rPr>
              <a:t>three families</a:t>
            </a:r>
            <a:r>
              <a:rPr lang="en-US" sz="1200">
                <a:cs typeface="Times New Roman" panose="02020603050405020304" pitchFamily="18" charset="0"/>
              </a:rPr>
              <a:t> of manufacturing processes: </a:t>
            </a:r>
          </a:p>
          <a:p>
            <a:endParaRPr lang="en-US" sz="1200">
              <a:cs typeface="Times New Roman" panose="02020603050405020304" pitchFamily="18" charset="0"/>
            </a:endParaRPr>
          </a:p>
          <a:p>
            <a:pPr>
              <a:buFontTx/>
              <a:buChar char="•"/>
            </a:pPr>
            <a:r>
              <a:rPr lang="en-US" sz="1200">
                <a:cs typeface="Times New Roman" panose="02020603050405020304" pitchFamily="18" charset="0"/>
              </a:rPr>
              <a:t> those that </a:t>
            </a:r>
            <a:r>
              <a:rPr lang="en-US" sz="1200" b="1">
                <a:solidFill>
                  <a:srgbClr val="CC0000"/>
                </a:solidFill>
                <a:cs typeface="Times New Roman" panose="02020603050405020304" pitchFamily="18" charset="0"/>
              </a:rPr>
              <a:t>create shape</a:t>
            </a:r>
            <a:r>
              <a:rPr lang="en-US" sz="1200">
                <a:cs typeface="Times New Roman" panose="02020603050405020304" pitchFamily="18" charset="0"/>
              </a:rPr>
              <a:t>, subdivided into primary and secondary (shape modifying processes – principally machining methods)</a:t>
            </a:r>
          </a:p>
          <a:p>
            <a:pPr>
              <a:buFontTx/>
              <a:buChar char="•"/>
            </a:pPr>
            <a:endParaRPr lang="en-US" sz="1200">
              <a:cs typeface="Times New Roman" panose="02020603050405020304" pitchFamily="18" charset="0"/>
            </a:endParaRPr>
          </a:p>
          <a:p>
            <a:pPr>
              <a:buFontTx/>
              <a:buChar char="•"/>
            </a:pPr>
            <a:r>
              <a:rPr lang="en-US" sz="1200">
                <a:cs typeface="Times New Roman" panose="02020603050405020304" pitchFamily="18" charset="0"/>
              </a:rPr>
              <a:t> those that </a:t>
            </a:r>
            <a:r>
              <a:rPr lang="en-US" sz="1200" b="1">
                <a:solidFill>
                  <a:srgbClr val="CC0000"/>
                </a:solidFill>
                <a:cs typeface="Times New Roman" panose="02020603050405020304" pitchFamily="18" charset="0"/>
              </a:rPr>
              <a:t>join </a:t>
            </a:r>
            <a:r>
              <a:rPr lang="en-US" sz="1200">
                <a:cs typeface="Times New Roman" panose="02020603050405020304" pitchFamily="18" charset="0"/>
              </a:rPr>
              <a:t>shapes together, and </a:t>
            </a:r>
          </a:p>
          <a:p>
            <a:pPr>
              <a:buFontTx/>
              <a:buChar char="•"/>
            </a:pPr>
            <a:endParaRPr lang="en-US" sz="1200">
              <a:cs typeface="Times New Roman" panose="02020603050405020304" pitchFamily="18" charset="0"/>
            </a:endParaRPr>
          </a:p>
          <a:p>
            <a:pPr>
              <a:buFontTx/>
              <a:buChar char="•"/>
            </a:pPr>
            <a:r>
              <a:rPr lang="en-US" sz="1200">
                <a:cs typeface="Times New Roman" panose="02020603050405020304" pitchFamily="18" charset="0"/>
              </a:rPr>
              <a:t> those that </a:t>
            </a:r>
            <a:r>
              <a:rPr lang="en-US" sz="1200" b="1">
                <a:solidFill>
                  <a:srgbClr val="CC0000"/>
                </a:solidFill>
                <a:cs typeface="Times New Roman" panose="02020603050405020304" pitchFamily="18" charset="0"/>
              </a:rPr>
              <a:t>coat, treat or finish</a:t>
            </a:r>
            <a:r>
              <a:rPr lang="en-US" sz="1200">
                <a:cs typeface="Times New Roman" panose="02020603050405020304" pitchFamily="18" charset="0"/>
              </a:rPr>
              <a:t> the</a:t>
            </a:r>
            <a:r>
              <a:rPr lang="en-GB" sz="1200">
                <a:cs typeface="Times New Roman" panose="02020603050405020304" pitchFamily="18" charset="0"/>
              </a:rPr>
              <a:t> </a:t>
            </a:r>
            <a:r>
              <a:rPr lang="en-US" sz="1200">
                <a:cs typeface="Times New Roman" panose="02020603050405020304" pitchFamily="18" charset="0"/>
              </a:rPr>
              <a:t>surface.</a:t>
            </a:r>
            <a:r>
              <a:rPr lang="en-GB" sz="1200"/>
              <a:t> </a:t>
            </a:r>
          </a:p>
          <a:p>
            <a:pPr>
              <a:buFontTx/>
              <a:buChar char="•"/>
            </a:pPr>
            <a:endParaRPr lang="en-GB" sz="1200"/>
          </a:p>
          <a:p>
            <a:r>
              <a:rPr lang="en-GB" sz="1200"/>
              <a:t>These are explored in more depth in </a:t>
            </a:r>
            <a:r>
              <a:rPr lang="en-GB" sz="1200" b="1">
                <a:solidFill>
                  <a:srgbClr val="CC0000"/>
                </a:solidFill>
              </a:rPr>
              <a:t>Unit 10</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295889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t>The key steps in choosing a surface treatment process</a:t>
            </a:r>
          </a:p>
          <a:p>
            <a:endParaRPr lang="en-US" sz="1200">
              <a:cs typeface="Times New Roman" panose="02020603050405020304" pitchFamily="18" charset="0"/>
            </a:endParaRPr>
          </a:p>
          <a:p>
            <a:r>
              <a:rPr lang="en-US" sz="1200">
                <a:cs typeface="Times New Roman" panose="02020603050405020304" pitchFamily="18" charset="0"/>
              </a:rPr>
              <a:t>This frame shows </a:t>
            </a:r>
            <a:r>
              <a:rPr lang="en-US" sz="1200" b="1">
                <a:solidFill>
                  <a:srgbClr val="CC0000"/>
                </a:solidFill>
                <a:cs typeface="Times New Roman" panose="02020603050405020304" pitchFamily="18" charset="0"/>
              </a:rPr>
              <a:t>structured</a:t>
            </a:r>
            <a:r>
              <a:rPr lang="en-US" sz="1200">
                <a:cs typeface="Times New Roman" panose="02020603050405020304" pitchFamily="18" charset="0"/>
              </a:rPr>
              <a:t> and </a:t>
            </a:r>
            <a:r>
              <a:rPr lang="en-US" sz="1200" b="1">
                <a:solidFill>
                  <a:srgbClr val="CC0000"/>
                </a:solidFill>
                <a:cs typeface="Times New Roman" panose="02020603050405020304" pitchFamily="18" charset="0"/>
              </a:rPr>
              <a:t>unstructured data</a:t>
            </a:r>
            <a:r>
              <a:rPr lang="en-US" sz="1200">
                <a:cs typeface="Times New Roman" panose="02020603050405020304" pitchFamily="18" charset="0"/>
              </a:rPr>
              <a:t> for a </a:t>
            </a:r>
            <a:r>
              <a:rPr lang="en-US" sz="1200" b="1">
                <a:solidFill>
                  <a:srgbClr val="CC0000"/>
                </a:solidFill>
                <a:cs typeface="Times New Roman" panose="02020603050405020304" pitchFamily="18" charset="0"/>
              </a:rPr>
              <a:t>surface treatment process</a:t>
            </a:r>
            <a:r>
              <a:rPr lang="en-US" sz="1200">
                <a:cs typeface="Times New Roman" panose="02020603050405020304" pitchFamily="18" charset="0"/>
              </a:rPr>
              <a:t>. The</a:t>
            </a:r>
            <a:r>
              <a:rPr lang="en-GB" sz="1200">
                <a:cs typeface="Times New Roman" panose="02020603050405020304" pitchFamily="18" charset="0"/>
              </a:rPr>
              <a:t> </a:t>
            </a:r>
            <a:r>
              <a:rPr lang="en-US" sz="1200">
                <a:cs typeface="Times New Roman" panose="02020603050405020304" pitchFamily="18" charset="0"/>
              </a:rPr>
              <a:t>most critical attributes are the function that the treatment is required to provide and the</a:t>
            </a:r>
            <a:r>
              <a:rPr lang="en-GB" sz="1200">
                <a:cs typeface="Times New Roman" panose="02020603050405020304" pitchFamily="18" charset="0"/>
              </a:rPr>
              <a:t> </a:t>
            </a:r>
            <a:r>
              <a:rPr lang="en-US" sz="1200">
                <a:cs typeface="Times New Roman" panose="02020603050405020304" pitchFamily="18" charset="0"/>
              </a:rPr>
              <a:t>materials to which it will be applied, accessed via the links.</a:t>
            </a:r>
          </a:p>
          <a:p>
            <a:endParaRPr lang="en-US" sz="1200">
              <a:cs typeface="Times New Roman" panose="02020603050405020304" pitchFamily="18" charset="0"/>
            </a:endParaRPr>
          </a:p>
          <a:p>
            <a:r>
              <a:rPr lang="en-GB" sz="1200"/>
              <a:t>The </a:t>
            </a:r>
            <a:r>
              <a:rPr lang="en-GB" sz="1200" b="1">
                <a:solidFill>
                  <a:srgbClr val="CC0000"/>
                </a:solidFill>
              </a:rPr>
              <a:t>key constraints</a:t>
            </a:r>
            <a:r>
              <a:rPr lang="en-GB" sz="1200"/>
              <a:t> when selecting a surface treatment process are the </a:t>
            </a:r>
            <a:r>
              <a:rPr lang="en-GB" sz="1200" b="1">
                <a:solidFill>
                  <a:srgbClr val="CC0000"/>
                </a:solidFill>
              </a:rPr>
              <a:t>material </a:t>
            </a:r>
            <a:r>
              <a:rPr lang="en-GB" sz="1200"/>
              <a:t>to be treated and the </a:t>
            </a:r>
            <a:r>
              <a:rPr lang="en-GB" sz="1200" b="1">
                <a:solidFill>
                  <a:srgbClr val="CC0000"/>
                </a:solidFill>
              </a:rPr>
              <a:t>function of the treatment</a:t>
            </a:r>
            <a:r>
              <a:rPr lang="en-GB" sz="1200"/>
              <a: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a:p>
        </p:txBody>
      </p:sp>
    </p:spTree>
    <p:extLst>
      <p:ext uri="{BB962C8B-B14F-4D97-AF65-F5344CB8AC3E}">
        <p14:creationId xmlns:p14="http://schemas.microsoft.com/office/powerpoint/2010/main" val="8507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The content of the Granta EduPack</a:t>
            </a:r>
          </a:p>
          <a:p>
            <a:pPr algn="ctr"/>
            <a:endParaRPr lang="en-GB" sz="1400" b="1" i="1" dirty="0"/>
          </a:p>
          <a:p>
            <a:r>
              <a:rPr lang="en-GB" sz="1200" dirty="0"/>
              <a:t>Now the </a:t>
            </a:r>
            <a:r>
              <a:rPr lang="en-GB" sz="1200" b="1" dirty="0"/>
              <a:t>Granta</a:t>
            </a:r>
            <a:r>
              <a:rPr lang="en-GB" sz="1200" b="1" dirty="0">
                <a:solidFill>
                  <a:srgbClr val="CC0000"/>
                </a:solidFill>
              </a:rPr>
              <a:t> EduPack</a:t>
            </a:r>
            <a:r>
              <a:rPr lang="en-GB" sz="1200" dirty="0"/>
              <a:t> itself. It has a number of components, pictured here.</a:t>
            </a:r>
          </a:p>
          <a:p>
            <a:endParaRPr lang="en-GB" sz="1200" dirty="0"/>
          </a:p>
          <a:p>
            <a:pPr>
              <a:buFontTx/>
              <a:buChar char="•"/>
            </a:pPr>
            <a:r>
              <a:rPr lang="en-GB" sz="1200" b="1" dirty="0"/>
              <a:t> </a:t>
            </a:r>
            <a:r>
              <a:rPr lang="en-GB" sz="1200" dirty="0"/>
              <a:t>The </a:t>
            </a:r>
            <a:r>
              <a:rPr lang="en-GB" sz="1200" b="1" dirty="0"/>
              <a:t>Granta</a:t>
            </a:r>
            <a:r>
              <a:rPr lang="en-GB" sz="1200" b="1" dirty="0">
                <a:solidFill>
                  <a:srgbClr val="C00000"/>
                </a:solidFill>
              </a:rPr>
              <a:t> </a:t>
            </a:r>
            <a:r>
              <a:rPr lang="en-GB" sz="1200" b="1" dirty="0">
                <a:solidFill>
                  <a:srgbClr val="CC0000"/>
                </a:solidFill>
              </a:rPr>
              <a:t>EduPack software</a:t>
            </a:r>
            <a:r>
              <a:rPr lang="en-GB" sz="1200" dirty="0"/>
              <a:t>, which implements the methods developed in the Textbooks (see below), enables self-teaching and project work, both elementary and advanced.</a:t>
            </a:r>
          </a:p>
          <a:p>
            <a:pPr>
              <a:buFontTx/>
              <a:buChar char="•"/>
            </a:pPr>
            <a:endParaRPr lang="en-GB" sz="1200" dirty="0"/>
          </a:p>
          <a:p>
            <a:pPr>
              <a:buFontTx/>
              <a:buChar char="•"/>
            </a:pPr>
            <a:r>
              <a:rPr lang="en-GB" sz="1200" dirty="0"/>
              <a:t> Access to</a:t>
            </a:r>
            <a:r>
              <a:rPr lang="en-GB" sz="1200" b="1" dirty="0">
                <a:solidFill>
                  <a:srgbClr val="C00000"/>
                </a:solidFill>
              </a:rPr>
              <a:t> PowerPoint Units, </a:t>
            </a:r>
            <a:r>
              <a:rPr lang="en-GB" sz="1200" dirty="0"/>
              <a:t>with notes</a:t>
            </a:r>
          </a:p>
          <a:p>
            <a:pPr>
              <a:buFontTx/>
              <a:buChar char="•"/>
            </a:pPr>
            <a:endParaRPr lang="en-GB" sz="1200" dirty="0"/>
          </a:p>
          <a:p>
            <a:pPr>
              <a:buFontTx/>
              <a:buChar char="•"/>
            </a:pPr>
            <a:r>
              <a:rPr lang="en-GB" sz="1200" dirty="0"/>
              <a:t> Access to </a:t>
            </a:r>
            <a:r>
              <a:rPr lang="en-GB" sz="1200" b="1" dirty="0">
                <a:solidFill>
                  <a:srgbClr val="C00000"/>
                </a:solidFill>
              </a:rPr>
              <a:t>White Papers </a:t>
            </a:r>
            <a:r>
              <a:rPr lang="en-GB" sz="1200" dirty="0"/>
              <a:t>describing databases, teaching methods, with notes</a:t>
            </a:r>
          </a:p>
          <a:p>
            <a:pPr>
              <a:buFontTx/>
              <a:buChar char="•"/>
            </a:pPr>
            <a:endParaRPr lang="en-GB" sz="1200" dirty="0"/>
          </a:p>
          <a:p>
            <a:pPr>
              <a:buFontTx/>
              <a:buChar char="•"/>
            </a:pPr>
            <a:r>
              <a:rPr lang="en-GB" sz="1200" dirty="0"/>
              <a:t> Access to the </a:t>
            </a:r>
            <a:r>
              <a:rPr lang="en-GB" sz="1200" b="1" dirty="0">
                <a:solidFill>
                  <a:srgbClr val="C00000"/>
                </a:solidFill>
              </a:rPr>
              <a:t>Ansys Education Resources site </a:t>
            </a:r>
            <a:r>
              <a:rPr lang="en-GB" sz="1200" dirty="0"/>
              <a:t>with over 200 resources, continually updated, organised by Subject, Type, Level etc.</a:t>
            </a:r>
          </a:p>
          <a:p>
            <a:pPr>
              <a:buFontTx/>
              <a:buChar char="•"/>
            </a:pPr>
            <a:endParaRPr lang="en-GB" sz="1200" dirty="0"/>
          </a:p>
          <a:p>
            <a:pPr lvl="0">
              <a:buFontTx/>
              <a:buChar char="•"/>
            </a:pPr>
            <a:r>
              <a:rPr lang="en-GB" sz="1200" b="1" dirty="0"/>
              <a:t> The Text</a:t>
            </a:r>
            <a:r>
              <a:rPr lang="en-GB" sz="1200" b="1" dirty="0">
                <a:solidFill>
                  <a:srgbClr val="CC0000"/>
                </a:solidFill>
              </a:rPr>
              <a:t> “Materials: Engineering, Science, Processing and Design” </a:t>
            </a:r>
            <a:r>
              <a:rPr lang="en-GB" sz="1200" dirty="0">
                <a:solidFill>
                  <a:srgbClr val="CC0000"/>
                </a:solidFill>
              </a:rPr>
              <a:t>4</a:t>
            </a:r>
            <a:r>
              <a:rPr lang="en-GB" sz="1200" baseline="30000" dirty="0">
                <a:solidFill>
                  <a:srgbClr val="CC0000"/>
                </a:solidFill>
              </a:rPr>
              <a:t>th</a:t>
            </a:r>
            <a:r>
              <a:rPr lang="en-GB" sz="1200" dirty="0">
                <a:solidFill>
                  <a:srgbClr val="CC0000"/>
                </a:solidFill>
              </a:rPr>
              <a:t> Edition</a:t>
            </a:r>
            <a:r>
              <a:rPr lang="en-GB" sz="1200" dirty="0"/>
              <a:t> provides an introduction to the ideas, methods and software for the teaching of materials and process selection.</a:t>
            </a:r>
          </a:p>
          <a:p>
            <a:pPr lvl="0">
              <a:buFontTx/>
              <a:buChar char="•"/>
            </a:pPr>
            <a:endParaRPr lang="en-GB" sz="1200" dirty="0"/>
          </a:p>
          <a:p>
            <a:pPr lvl="0">
              <a:buClr>
                <a:schemeClr val="tx1"/>
              </a:buClr>
              <a:buFontTx/>
              <a:buChar char="•"/>
            </a:pPr>
            <a:r>
              <a:rPr lang="en-GB" sz="1200" b="1" dirty="0">
                <a:solidFill>
                  <a:srgbClr val="CC0000"/>
                </a:solidFill>
              </a:rPr>
              <a:t> </a:t>
            </a:r>
            <a:r>
              <a:rPr lang="en-GB" sz="1200" b="1" dirty="0"/>
              <a:t>The Text</a:t>
            </a:r>
            <a:r>
              <a:rPr lang="en-GB" sz="1200" b="1" dirty="0">
                <a:solidFill>
                  <a:srgbClr val="CC0000"/>
                </a:solidFill>
              </a:rPr>
              <a:t> “Materials Selection in Mechanical Design”</a:t>
            </a:r>
            <a:r>
              <a:rPr lang="en-GB" sz="1200" dirty="0"/>
              <a:t> 5</a:t>
            </a:r>
            <a:r>
              <a:rPr lang="en-GB" sz="1200" baseline="30000" dirty="0"/>
              <a:t>th</a:t>
            </a:r>
            <a:r>
              <a:rPr lang="en-GB" sz="1200" dirty="0"/>
              <a:t> edition (</a:t>
            </a:r>
            <a:r>
              <a:rPr lang="en-GB" sz="2000" kern="1200" dirty="0">
                <a:solidFill>
                  <a:schemeClr val="tx1"/>
                </a:solidFill>
                <a:effectLst/>
                <a:latin typeface="Arial" pitchFamily="34" charset="0"/>
                <a:ea typeface="+mn-ea"/>
                <a:cs typeface="Arial" pitchFamily="34" charset="0"/>
              </a:rPr>
              <a:t>ISBN: 978-0-08-100599-6</a:t>
            </a:r>
            <a:r>
              <a:rPr lang="en-GB" sz="1200" dirty="0"/>
              <a:t>) develops methods for material selection for engineering design.</a:t>
            </a:r>
          </a:p>
          <a:p>
            <a:pPr lvl="0">
              <a:buClr>
                <a:schemeClr val="tx1"/>
              </a:buClr>
              <a:buFontTx/>
              <a:buChar char="•"/>
            </a:pPr>
            <a:endParaRPr lang="en-GB" sz="1200" dirty="0"/>
          </a:p>
          <a:p>
            <a:pPr lvl="0">
              <a:buFontTx/>
              <a:buChar char="•"/>
            </a:pPr>
            <a:r>
              <a:rPr lang="en-GB" sz="1200" b="1" dirty="0"/>
              <a:t> The Text</a:t>
            </a:r>
            <a:r>
              <a:rPr lang="en-GB" sz="1200" b="1" dirty="0">
                <a:solidFill>
                  <a:srgbClr val="CC0000"/>
                </a:solidFill>
              </a:rPr>
              <a:t> “Materials and the Environment”</a:t>
            </a:r>
            <a:r>
              <a:rPr lang="en-GB" sz="1200" dirty="0"/>
              <a:t> 2</a:t>
            </a:r>
            <a:r>
              <a:rPr lang="en-GB" sz="1200" baseline="30000" dirty="0"/>
              <a:t>nd</a:t>
            </a:r>
            <a:r>
              <a:rPr lang="en-GB" sz="1200" dirty="0"/>
              <a:t> edition (ISBN 978-0-12-385971-6) focuses on eco-informed materials choice.</a:t>
            </a:r>
          </a:p>
          <a:p>
            <a:pPr lvl="0">
              <a:buFontTx/>
              <a:buChar char="•"/>
            </a:pPr>
            <a:endParaRPr lang="en-GB" sz="1200" dirty="0"/>
          </a:p>
          <a:p>
            <a:pPr lvl="0">
              <a:buFontTx/>
              <a:buChar char="•"/>
            </a:pPr>
            <a:r>
              <a:rPr lang="en-GB" sz="1200" b="1" dirty="0"/>
              <a:t> The Text</a:t>
            </a:r>
            <a:r>
              <a:rPr lang="en-GB" sz="1200" b="1" dirty="0">
                <a:solidFill>
                  <a:srgbClr val="CC0000"/>
                </a:solidFill>
              </a:rPr>
              <a:t> “Materials and Design, the Art and Science of Product Design”</a:t>
            </a:r>
            <a:r>
              <a:rPr lang="en-GB" sz="1200" dirty="0"/>
              <a:t> 2</a:t>
            </a:r>
            <a:r>
              <a:rPr lang="en-GB" sz="1200" baseline="30000" dirty="0"/>
              <a:t>nd</a:t>
            </a:r>
            <a:r>
              <a:rPr lang="en-GB" sz="1200" dirty="0"/>
              <a:t> </a:t>
            </a:r>
            <a:r>
              <a:rPr lang="en-GB" sz="1100" dirty="0"/>
              <a:t>Edition (ISBN-10: 0750655542)</a:t>
            </a:r>
            <a:r>
              <a:rPr lang="en-GB" sz="1200" dirty="0"/>
              <a:t> focuses on the industrial design aspects of materials.</a:t>
            </a:r>
          </a:p>
          <a:p>
            <a:pPr lvl="0">
              <a:buFontTx/>
              <a:buChar char="•"/>
            </a:pPr>
            <a:endParaRPr lang="en-GB" sz="1200" dirty="0"/>
          </a:p>
          <a:p>
            <a:pPr marL="0" marR="0" lvl="0" indent="0" algn="l" defTabSz="914400" rtl="0" eaLnBrk="0" fontAlgn="base" latinLnBrk="0" hangingPunct="0">
              <a:lnSpc>
                <a:spcPct val="100000"/>
              </a:lnSpc>
              <a:spcBef>
                <a:spcPct val="30000"/>
              </a:spcBef>
              <a:spcAft>
                <a:spcPct val="0"/>
              </a:spcAft>
              <a:buClrTx/>
              <a:buSzTx/>
              <a:buFontTx/>
              <a:buChar char="•"/>
              <a:tabLst/>
              <a:defRPr/>
            </a:pPr>
            <a:r>
              <a:rPr lang="en-GB" sz="1200" b="1" dirty="0"/>
              <a:t> The Text</a:t>
            </a:r>
            <a:r>
              <a:rPr lang="en-GB" sz="1200" b="1" dirty="0">
                <a:solidFill>
                  <a:srgbClr val="CC0000"/>
                </a:solidFill>
              </a:rPr>
              <a:t> “Materials and Sustainable Development”</a:t>
            </a:r>
            <a:r>
              <a:rPr lang="en-GB" sz="1200" dirty="0"/>
              <a:t> (ISBN 9780081001769) provides a structure and framework for assessment and analysis of sustainable developments focusing on the role of materials.</a:t>
            </a:r>
          </a:p>
          <a:p>
            <a:pPr lvl="0">
              <a:buFontTx/>
              <a:buNone/>
            </a:pPr>
            <a:endParaRPr lang="en-GB" sz="1200" dirty="0"/>
          </a:p>
          <a:p>
            <a:pPr lvl="0"/>
            <a:r>
              <a:rPr lang="en-GB" sz="1200" dirty="0"/>
              <a:t>All five texts are available from Butterworth Heinemann, Oxford.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a:p>
        </p:txBody>
      </p:sp>
    </p:spTree>
    <p:extLst>
      <p:ext uri="{BB962C8B-B14F-4D97-AF65-F5344CB8AC3E}">
        <p14:creationId xmlns:p14="http://schemas.microsoft.com/office/powerpoint/2010/main" val="424406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The opening screen</a:t>
            </a:r>
          </a:p>
          <a:p>
            <a:pPr algn="ctr"/>
            <a:endParaRPr lang="en-GB" sz="1400" b="1" i="1" dirty="0"/>
          </a:p>
          <a:p>
            <a:r>
              <a:rPr lang="en-GB" sz="1200" dirty="0"/>
              <a:t>The </a:t>
            </a:r>
            <a:r>
              <a:rPr lang="en-GB" sz="1200" dirty="0" err="1"/>
              <a:t>EduPack</a:t>
            </a:r>
            <a:r>
              <a:rPr lang="en-GB" sz="1200" dirty="0"/>
              <a:t> opening screen displays the available databases. On the left are the Introductory databases. </a:t>
            </a:r>
            <a:r>
              <a:rPr lang="en-GB" sz="1200" b="1" dirty="0">
                <a:solidFill>
                  <a:srgbClr val="CC0000"/>
                </a:solidFill>
              </a:rPr>
              <a:t>Level 1</a:t>
            </a:r>
            <a:r>
              <a:rPr lang="en-GB" sz="1200" dirty="0"/>
              <a:t> General Engineering is intended for an introductory course on materials. It contains records for 69 common structural materials and 74 processes.</a:t>
            </a:r>
            <a:r>
              <a:rPr lang="en-GB" sz="1200" b="1" dirty="0">
                <a:solidFill>
                  <a:srgbClr val="CC0000"/>
                </a:solidFill>
              </a:rPr>
              <a:t> Level 2</a:t>
            </a:r>
            <a:r>
              <a:rPr lang="en-GB" sz="1200" dirty="0"/>
              <a:t> General engineering has records for 100 materials and 116 processes with much more extensive data for each, including technical notes, design guidelines, environmental and economic notes. A database on </a:t>
            </a:r>
            <a:r>
              <a:rPr lang="en-GB" sz="1200" b="1" dirty="0"/>
              <a:t>the Elements </a:t>
            </a:r>
            <a:r>
              <a:rPr lang="en-GB" sz="1200" dirty="0"/>
              <a:t>is useful for most applications as a reference. It also contains Geo-economic and Eco-data of general interest. New from 2020 is the Medical Devices and Design databases. </a:t>
            </a:r>
          </a:p>
          <a:p>
            <a:endParaRPr lang="en-GB" sz="1200" dirty="0"/>
          </a:p>
          <a:p>
            <a:r>
              <a:rPr lang="en-GB" sz="1200" dirty="0">
                <a:solidFill>
                  <a:srgbClr val="CC0000"/>
                </a:solidFill>
              </a:rPr>
              <a:t>On the right are the more advanced databases. </a:t>
            </a:r>
            <a:r>
              <a:rPr lang="en-GB" sz="1200" b="1" dirty="0">
                <a:solidFill>
                  <a:srgbClr val="CC0000"/>
                </a:solidFill>
              </a:rPr>
              <a:t>Level 3</a:t>
            </a:r>
            <a:r>
              <a:rPr lang="en-GB" sz="1200" dirty="0"/>
              <a:t> General Engineering has approximately 4200 materials (with records for specific grades in specific states of heat treatment) and 247 processes. It allows real design problems to be tackled. Additionally, there are specialized databases </a:t>
            </a:r>
            <a:r>
              <a:rPr lang="en-GB" sz="1200" dirty="0">
                <a:solidFill>
                  <a:srgbClr val="CC0000"/>
                </a:solidFill>
              </a:rPr>
              <a:t>for </a:t>
            </a:r>
            <a:r>
              <a:rPr lang="en-GB" sz="1200" b="1" dirty="0">
                <a:solidFill>
                  <a:srgbClr val="CC0000"/>
                </a:solidFill>
              </a:rPr>
              <a:t>Bioengineering, Architecture, Polymers, Aerospace materials, Energy-related materials </a:t>
            </a:r>
            <a:r>
              <a:rPr lang="en-GB" sz="1200" dirty="0">
                <a:solidFill>
                  <a:srgbClr val="CC0000"/>
                </a:solidFill>
              </a:rPr>
              <a:t>and for the teaching of </a:t>
            </a:r>
            <a:r>
              <a:rPr lang="en-GB" sz="1200" b="1" dirty="0">
                <a:solidFill>
                  <a:srgbClr val="CC0000"/>
                </a:solidFill>
              </a:rPr>
              <a:t>Eco Design </a:t>
            </a:r>
            <a:r>
              <a:rPr lang="en-GB" sz="1200" dirty="0">
                <a:solidFill>
                  <a:srgbClr val="CC0000"/>
                </a:solidFill>
              </a:rPr>
              <a:t>and</a:t>
            </a:r>
            <a:r>
              <a:rPr lang="en-GB" sz="1200" b="1" dirty="0">
                <a:solidFill>
                  <a:srgbClr val="CC0000"/>
                </a:solidFill>
              </a:rPr>
              <a:t> Sustainability.</a:t>
            </a:r>
          </a:p>
          <a:p>
            <a:endParaRPr lang="en-GB" sz="1200" dirty="0">
              <a:solidFill>
                <a:srgbClr val="CC0000"/>
              </a:solidFill>
            </a:endParaRPr>
          </a:p>
          <a:p>
            <a:r>
              <a:rPr lang="en-GB" sz="1200" dirty="0"/>
              <a:t>All three levels provide supporting information through the Help Menu</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a:p>
        </p:txBody>
      </p:sp>
    </p:spTree>
    <p:extLst>
      <p:ext uri="{BB962C8B-B14F-4D97-AF65-F5344CB8AC3E}">
        <p14:creationId xmlns:p14="http://schemas.microsoft.com/office/powerpoint/2010/main" val="1041415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The three primary navigation tabs</a:t>
            </a:r>
          </a:p>
          <a:p>
            <a:pPr algn="ctr"/>
            <a:endParaRPr lang="en-GB" sz="1400" b="1" i="1"/>
          </a:p>
          <a:p>
            <a:r>
              <a:rPr lang="en-GB" sz="1200"/>
              <a:t>Three buttons – </a:t>
            </a:r>
            <a:r>
              <a:rPr lang="en-GB" sz="1200" b="1"/>
              <a:t>Browse, Search and Chart/Select</a:t>
            </a:r>
            <a:r>
              <a:rPr lang="en-GB" sz="1200"/>
              <a:t> – open the three ways to access information and selection tools.</a:t>
            </a:r>
          </a:p>
          <a:p>
            <a:endParaRPr lang="en-GB" sz="1200"/>
          </a:p>
          <a:p>
            <a:r>
              <a:rPr lang="en-GB" sz="1200"/>
              <a:t>Clicking on the Browse button on the main toolbar it is possible to use </a:t>
            </a:r>
            <a:r>
              <a:rPr lang="en-GB" sz="1200" b="0"/>
              <a:t>Granta</a:t>
            </a:r>
            <a:r>
              <a:rPr lang="en-GB" sz="1200"/>
              <a:t> EduPack very much like an interactive textbook. Here we will look at the record for ABS at level 1. You can see that the property information is stored as a range. At Levels 1 and 2 there is only one record available for ABS so as not to overwhelm the student; at Level 3, there are many, describing different grades and blends. The Level 1/2 record shown here effectively summarizes the range of property values for all the standard grades of ABS available. </a:t>
            </a:r>
          </a:p>
          <a:p>
            <a:endParaRPr lang="en-GB" sz="1200"/>
          </a:p>
          <a:p>
            <a:r>
              <a:rPr lang="en-GB" sz="1200"/>
              <a:t>Scrolling down the record we can see that a limited number of mechanical, thermal, electrical, optical and eco properties are included along with typical uses. At the very bottom of the record there are links to the other data-tables. Clicking on the ProcessUniverse link takes you through to all the processes at Level 1 &amp; 2 that can be applied to ABS. Here we will look at one of the primary shaping processes, Injection </a:t>
            </a:r>
            <a:r>
              <a:rPr lang="en-GB" sz="1200" err="1"/>
              <a:t>Molding</a:t>
            </a:r>
            <a:r>
              <a:rPr lang="en-GB" sz="1200"/>
              <a:t>.</a:t>
            </a:r>
          </a:p>
          <a:p>
            <a:endParaRPr lang="en-GB" sz="1200"/>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a:p>
        </p:txBody>
      </p:sp>
    </p:spTree>
    <p:extLst>
      <p:ext uri="{BB962C8B-B14F-4D97-AF65-F5344CB8AC3E}">
        <p14:creationId xmlns:p14="http://schemas.microsoft.com/office/powerpoint/2010/main" val="336609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The Search engine</a:t>
            </a:r>
          </a:p>
          <a:p>
            <a:endParaRPr lang="en-GB" sz="1200"/>
          </a:p>
          <a:p>
            <a:r>
              <a:rPr lang="en-GB" sz="1200"/>
              <a:t>The second button on the main toolbar opens a powerful and fast Search engine. The user enters a search term or string at the top of the Search window. The Search engine carries out a full-text search of all the records in the database, listing its findings in the window. This allows searches on both the technical and the trade-names of materials or process, on applications and on conditions.</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a:p>
        </p:txBody>
      </p:sp>
    </p:spTree>
    <p:extLst>
      <p:ext uri="{BB962C8B-B14F-4D97-AF65-F5344CB8AC3E}">
        <p14:creationId xmlns:p14="http://schemas.microsoft.com/office/powerpoint/2010/main" val="272983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latin typeface="Arial" charset="0"/>
                <a:cs typeface="Arial" charset="0"/>
              </a:rPr>
              <a:t>Changing the Units and adjusting Fonts, Labels and Graphs</a:t>
            </a:r>
          </a:p>
          <a:p>
            <a:pPr algn="ctr"/>
            <a:endParaRPr lang="en-GB" sz="1400" b="1" i="1">
              <a:latin typeface="Arial" charset="0"/>
              <a:cs typeface="Arial" charset="0"/>
            </a:endParaRPr>
          </a:p>
          <a:p>
            <a:r>
              <a:rPr lang="en-GB" sz="1200">
                <a:latin typeface="Arial" charset="0"/>
                <a:cs typeface="Arial" charset="0"/>
              </a:rPr>
              <a:t>All </a:t>
            </a:r>
            <a:r>
              <a:rPr lang="en-GB" sz="1200" b="1">
                <a:solidFill>
                  <a:srgbClr val="CC0000"/>
                </a:solidFill>
                <a:latin typeface="Arial" charset="0"/>
                <a:cs typeface="Arial" charset="0"/>
              </a:rPr>
              <a:t>UNITS</a:t>
            </a:r>
            <a:r>
              <a:rPr lang="en-GB" sz="1200">
                <a:latin typeface="Arial" charset="0"/>
                <a:cs typeface="Arial" charset="0"/>
              </a:rPr>
              <a:t> can be changed. Currency units are selected from pull down menus offering an international range of currencies. The base rate in the software is the US dollar; all others are calculated using exchange rates, upgraded annually. Data units are selected from a second pull down menu offering Metric, SI, US Imperial and UK Imperial.</a:t>
            </a:r>
          </a:p>
          <a:p>
            <a:endParaRPr lang="en-GB" sz="1200">
              <a:latin typeface="Arial" charset="0"/>
              <a:cs typeface="Arial" charset="0"/>
            </a:endParaRPr>
          </a:p>
          <a:p>
            <a:r>
              <a:rPr lang="en-GB" sz="1200" b="1">
                <a:solidFill>
                  <a:srgbClr val="CC0000"/>
                </a:solidFill>
                <a:latin typeface="Arial" charset="0"/>
                <a:cs typeface="Arial" charset="0"/>
              </a:rPr>
              <a:t>Temperature </a:t>
            </a:r>
            <a:r>
              <a:rPr lang="en-GB" sz="1200">
                <a:latin typeface="Arial" charset="0"/>
                <a:cs typeface="Arial" charset="0"/>
              </a:rPr>
              <a:t>can be show in absolute units (Kelvin) or in the display units of the chosen units system: Centigrade in Metric, Fahrenheit in Imperial.</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a:p>
        </p:txBody>
      </p:sp>
    </p:spTree>
    <p:extLst>
      <p:ext uri="{BB962C8B-B14F-4D97-AF65-F5344CB8AC3E}">
        <p14:creationId xmlns:p14="http://schemas.microsoft.com/office/powerpoint/2010/main" val="126416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Accessing the science behind the properties</a:t>
            </a:r>
          </a:p>
          <a:p>
            <a:endParaRPr lang="en-GB" sz="1200"/>
          </a:p>
          <a:p>
            <a:r>
              <a:rPr lang="en-GB" sz="1200"/>
              <a:t>Each attribute name in a record for a material is linked to pages of </a:t>
            </a:r>
            <a:r>
              <a:rPr lang="en-GB" sz="1200" b="1">
                <a:solidFill>
                  <a:srgbClr val="CC0000"/>
                </a:solidFill>
              </a:rPr>
              <a:t>Science notes</a:t>
            </a:r>
            <a:r>
              <a:rPr lang="en-GB" sz="1200" b="0">
                <a:solidFill>
                  <a:srgbClr val="CC0000"/>
                </a:solidFill>
              </a:rPr>
              <a:t>;</a:t>
            </a:r>
            <a:r>
              <a:rPr lang="en-GB" sz="1200"/>
              <a:t> text and figures explaining what the property is, how it is measured and introducing the </a:t>
            </a:r>
            <a:r>
              <a:rPr lang="en-GB" sz="1200" b="1">
                <a:solidFill>
                  <a:srgbClr val="CC0000"/>
                </a:solidFill>
              </a:rPr>
              <a:t>Materials Science</a:t>
            </a:r>
            <a:r>
              <a:rPr lang="en-GB" sz="1200"/>
              <a:t> behind the property. Each note ends with references to chapters in standard Materials Science texts in which more information about the property can be found. The GRANTA EduPack can thus be used as an adjunct to courses based on these texts.</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a:p>
        </p:txBody>
      </p:sp>
    </p:spTree>
    <p:extLst>
      <p:ext uri="{BB962C8B-B14F-4D97-AF65-F5344CB8AC3E}">
        <p14:creationId xmlns:p14="http://schemas.microsoft.com/office/powerpoint/2010/main" val="18964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Navigating the HELP facility</a:t>
            </a:r>
          </a:p>
          <a:p>
            <a:endParaRPr lang="en-GB" sz="1200" b="1" i="1"/>
          </a:p>
          <a:p>
            <a:r>
              <a:rPr lang="en-GB" sz="1200"/>
              <a:t>Extensive context-dependent </a:t>
            </a:r>
            <a:r>
              <a:rPr lang="en-GB" sz="1200" b="1">
                <a:solidFill>
                  <a:srgbClr val="CC0000"/>
                </a:solidFill>
              </a:rPr>
              <a:t>Help</a:t>
            </a:r>
            <a:r>
              <a:rPr lang="en-GB" sz="1200"/>
              <a:t> is available both from the Help menu, within records and in dialog-windows for selection. </a:t>
            </a:r>
          </a:p>
          <a:p>
            <a:endParaRPr lang="en-GB" sz="1200"/>
          </a:p>
          <a:p>
            <a:pPr>
              <a:buClr>
                <a:srgbClr val="CC0000"/>
              </a:buClr>
              <a:buSzPct val="120000"/>
              <a:buFont typeface="Wingdings" panose="05000000000000000000" pitchFamily="2" charset="2"/>
              <a:buChar char="§"/>
            </a:pPr>
            <a:r>
              <a:rPr lang="en-GB" sz="1200"/>
              <a:t> A comprehensive set of </a:t>
            </a:r>
            <a:r>
              <a:rPr lang="en-GB" sz="1200" b="1">
                <a:solidFill>
                  <a:srgbClr val="CC0000"/>
                </a:solidFill>
              </a:rPr>
              <a:t>Video-Tutorials</a:t>
            </a:r>
            <a:r>
              <a:rPr lang="en-GB" sz="1200"/>
              <a:t> introduces the Databases, and demonstrates Browsing, Searching and Selecting</a:t>
            </a:r>
          </a:p>
          <a:p>
            <a:pPr>
              <a:buClr>
                <a:srgbClr val="CC0000"/>
              </a:buClr>
              <a:buSzPct val="120000"/>
              <a:buFont typeface="Wingdings" panose="05000000000000000000" pitchFamily="2" charset="2"/>
              <a:buChar char="§"/>
            </a:pPr>
            <a:endParaRPr lang="en-GB" sz="1200"/>
          </a:p>
          <a:p>
            <a:pPr>
              <a:buClr>
                <a:srgbClr val="CC0000"/>
              </a:buClr>
              <a:buSzPct val="120000"/>
              <a:buFont typeface="Wingdings" panose="05000000000000000000" pitchFamily="2" charset="2"/>
              <a:buChar char="§"/>
            </a:pPr>
            <a:r>
              <a:rPr lang="en-GB" sz="1200"/>
              <a:t> A “</a:t>
            </a:r>
            <a:r>
              <a:rPr lang="en-GB" sz="1200" b="1">
                <a:solidFill>
                  <a:srgbClr val="CC0000"/>
                </a:solidFill>
              </a:rPr>
              <a:t>Getting Started</a:t>
            </a:r>
            <a:r>
              <a:rPr lang="en-GB" sz="1200"/>
              <a:t>” guide, down-loaded as a PDF, gives students a quick start</a:t>
            </a:r>
          </a:p>
          <a:p>
            <a:pPr>
              <a:buClr>
                <a:srgbClr val="CC0000"/>
              </a:buClr>
              <a:buSzPct val="120000"/>
              <a:buFont typeface="Wingdings" panose="05000000000000000000" pitchFamily="2" charset="2"/>
              <a:buChar char="§"/>
            </a:pPr>
            <a:endParaRPr lang="en-GB" sz="1200"/>
          </a:p>
          <a:p>
            <a:pPr>
              <a:buClr>
                <a:srgbClr val="CC0000"/>
              </a:buClr>
              <a:buSzPct val="120000"/>
              <a:buFont typeface="Wingdings" panose="05000000000000000000" pitchFamily="2" charset="2"/>
              <a:buChar char="§"/>
            </a:pPr>
            <a:r>
              <a:rPr lang="en-GB" sz="1200" b="1">
                <a:solidFill>
                  <a:srgbClr val="CC0000"/>
                </a:solidFill>
              </a:rPr>
              <a:t> White Papers,</a:t>
            </a:r>
            <a:r>
              <a:rPr lang="en-GB" sz="1200"/>
              <a:t> documenting the </a:t>
            </a:r>
            <a:r>
              <a:rPr lang="en-GB" sz="1200" b="0"/>
              <a:t>Granta</a:t>
            </a:r>
            <a:r>
              <a:rPr lang="en-GB" sz="1200"/>
              <a:t> EduPack databases and methods, can be printed or downloaded as PDFs </a:t>
            </a:r>
          </a:p>
          <a:p>
            <a:pPr>
              <a:buClr>
                <a:srgbClr val="CC0000"/>
              </a:buClr>
              <a:buSzPct val="120000"/>
              <a:buFont typeface="Wingdings" panose="05000000000000000000" pitchFamily="2" charset="2"/>
              <a:buChar char="§"/>
            </a:pPr>
            <a:endParaRPr lang="en-GB" sz="1200"/>
          </a:p>
          <a:p>
            <a:pPr>
              <a:buClr>
                <a:srgbClr val="CC0000"/>
              </a:buClr>
              <a:buSzPct val="120000"/>
              <a:buFont typeface="Wingdings" panose="05000000000000000000" pitchFamily="2" charset="2"/>
              <a:buChar char="§"/>
            </a:pPr>
            <a:r>
              <a:rPr lang="en-GB" sz="1200"/>
              <a:t> Lists of </a:t>
            </a:r>
            <a:r>
              <a:rPr lang="en-GB" sz="1200" b="1">
                <a:solidFill>
                  <a:srgbClr val="CC0000"/>
                </a:solidFill>
              </a:rPr>
              <a:t>Material Indices</a:t>
            </a:r>
            <a:r>
              <a:rPr lang="en-GB" sz="1200"/>
              <a:t> and much more can be down-loaded as pdf files from within Help</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a:p>
        </p:txBody>
      </p:sp>
    </p:spTree>
    <p:extLst>
      <p:ext uri="{BB962C8B-B14F-4D97-AF65-F5344CB8AC3E}">
        <p14:creationId xmlns:p14="http://schemas.microsoft.com/office/powerpoint/2010/main" val="2106136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ct val="10000"/>
              </a:spcBef>
              <a:spcAft>
                <a:spcPct val="10000"/>
              </a:spcAft>
              <a:defRPr/>
            </a:pPr>
            <a:r>
              <a:rPr lang="en-GB" sz="1200" b="1" i="1" dirty="0"/>
              <a:t>Ansys Education Resources</a:t>
            </a:r>
          </a:p>
          <a:p>
            <a:pPr algn="ctr">
              <a:spcBef>
                <a:spcPct val="10000"/>
              </a:spcBef>
              <a:spcAft>
                <a:spcPct val="10000"/>
              </a:spcAft>
              <a:defRPr/>
            </a:pPr>
            <a:endParaRPr lang="en-GB" sz="1200" b="1" i="1" dirty="0"/>
          </a:p>
          <a:p>
            <a:pPr algn="l">
              <a:spcBef>
                <a:spcPct val="10000"/>
              </a:spcBef>
              <a:spcAft>
                <a:spcPct val="10000"/>
              </a:spcAft>
              <a:defRPr/>
            </a:pPr>
            <a:r>
              <a:rPr lang="en-GB" sz="1200" b="1" i="1" dirty="0"/>
              <a:t>Ansys Education Resources Website </a:t>
            </a:r>
            <a:r>
              <a:rPr lang="en-GB" sz="1200" dirty="0"/>
              <a:t>aims to support teaching of materials-related courses in Engineering, Science and Design. The resources come in various formats and are aimed at different levels of student; primarily undergraduate level. </a:t>
            </a:r>
          </a:p>
          <a:p>
            <a:pPr>
              <a:spcBef>
                <a:spcPct val="10000"/>
              </a:spcBef>
              <a:spcAft>
                <a:spcPct val="10000"/>
              </a:spcAft>
              <a:defRPr/>
            </a:pPr>
            <a:endParaRPr lang="en-GB" sz="1200" dirty="0"/>
          </a:p>
          <a:p>
            <a:pPr>
              <a:spcBef>
                <a:spcPct val="10000"/>
              </a:spcBef>
              <a:spcAft>
                <a:spcPct val="10000"/>
              </a:spcAft>
              <a:defRPr/>
            </a:pPr>
            <a:r>
              <a:rPr lang="en-GB" sz="1200" dirty="0"/>
              <a:t>The website also contains resources contributed by </a:t>
            </a:r>
            <a:r>
              <a:rPr lang="en-GB" sz="1200" b="0" dirty="0"/>
              <a:t>Granta</a:t>
            </a:r>
            <a:r>
              <a:rPr lang="en-GB" sz="1200" dirty="0"/>
              <a:t> EduPack users.</a:t>
            </a:r>
          </a:p>
          <a:p>
            <a:pPr>
              <a:spcBef>
                <a:spcPct val="10000"/>
              </a:spcBef>
              <a:spcAft>
                <a:spcPct val="10000"/>
              </a:spcAft>
              <a:defRPr/>
            </a:pPr>
            <a:endParaRPr lang="en-GB" sz="1200" dirty="0"/>
          </a:p>
          <a:p>
            <a:pPr>
              <a:spcBef>
                <a:spcPct val="10000"/>
              </a:spcBef>
              <a:spcAft>
                <a:spcPct val="10000"/>
              </a:spcAft>
              <a:defRPr/>
            </a:pPr>
            <a:r>
              <a:rPr lang="en-GB" sz="1200" dirty="0"/>
              <a:t>The teaching resource website contains both resources that require the use of </a:t>
            </a:r>
            <a:r>
              <a:rPr lang="en-GB" sz="1200" b="0" dirty="0"/>
              <a:t>Granta</a:t>
            </a:r>
            <a:r>
              <a:rPr lang="en-GB" sz="1200" dirty="0"/>
              <a:t> EduPack and those that don’t.</a:t>
            </a:r>
          </a:p>
          <a:p>
            <a:pPr>
              <a:spcBef>
                <a:spcPct val="10000"/>
              </a:spcBef>
              <a:spcAft>
                <a:spcPct val="10000"/>
              </a:spcAft>
              <a:defRPr/>
            </a:pPr>
            <a:endParaRPr lang="en-GB" sz="1200" dirty="0"/>
          </a:p>
          <a:p>
            <a:pPr marL="0" marR="0" lvl="0" indent="0" algn="l" defTabSz="914400" rtl="0" eaLnBrk="0" fontAlgn="base" latinLnBrk="0" hangingPunct="0">
              <a:lnSpc>
                <a:spcPct val="100000"/>
              </a:lnSpc>
              <a:spcBef>
                <a:spcPct val="10000"/>
              </a:spcBef>
              <a:spcAft>
                <a:spcPct val="10000"/>
              </a:spcAft>
              <a:buClrTx/>
              <a:buSzTx/>
              <a:buFontTx/>
              <a:buNone/>
              <a:tabLst/>
              <a:defRPr/>
            </a:pPr>
            <a:r>
              <a:rPr lang="en-GB" sz="1200" dirty="0"/>
              <a:t>Many resources are open access, these resources can also be accessed by students. Other resources are only accessible by educators with an active Ansys software license. Simply fill out the form on the related resource page to get access. For questions, please reach out to the Ansys Academic Development Team at education@ansys.com. </a:t>
            </a:r>
            <a:endParaRPr lang="en-GB" sz="1200" b="1" dirty="0">
              <a:solidFill>
                <a:schemeClr val="accent3"/>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347317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Final summary</a:t>
            </a:r>
          </a:p>
          <a:p>
            <a:endParaRPr lang="en-US" sz="1200">
              <a:solidFill>
                <a:srgbClr val="000000"/>
              </a:solidFill>
            </a:endParaRPr>
          </a:p>
          <a:p>
            <a:r>
              <a:rPr lang="en-US" sz="1200">
                <a:solidFill>
                  <a:srgbClr val="000000"/>
                </a:solidFill>
              </a:rPr>
              <a:t>The two key concepts here are those of </a:t>
            </a:r>
            <a:r>
              <a:rPr lang="en-US" sz="1200" b="1">
                <a:solidFill>
                  <a:srgbClr val="CC0000"/>
                </a:solidFill>
              </a:rPr>
              <a:t>classification</a:t>
            </a:r>
            <a:r>
              <a:rPr lang="en-US" sz="1200">
                <a:solidFill>
                  <a:srgbClr val="000000"/>
                </a:solidFill>
              </a:rPr>
              <a:t> (an essential step in organizing information of any sort) and </a:t>
            </a:r>
            <a:r>
              <a:rPr lang="en-US" sz="1200" b="1">
                <a:solidFill>
                  <a:srgbClr val="CC0000"/>
                </a:solidFill>
              </a:rPr>
              <a:t>structured</a:t>
            </a:r>
            <a:r>
              <a:rPr lang="en-US" sz="1200">
                <a:solidFill>
                  <a:srgbClr val="000000"/>
                </a:solidFill>
              </a:rPr>
              <a:t> and </a:t>
            </a:r>
            <a:r>
              <a:rPr lang="en-US" sz="1200" b="1">
                <a:solidFill>
                  <a:srgbClr val="CC0000"/>
                </a:solidFill>
              </a:rPr>
              <a:t>unstructured data</a:t>
            </a:r>
            <a:r>
              <a:rPr lang="en-US" sz="1200">
                <a:solidFill>
                  <a:srgbClr val="000000"/>
                </a:solidFill>
              </a:rPr>
              <a:t> for both materials and processes.</a:t>
            </a:r>
            <a:r>
              <a:rPr lang="en-GB" sz="1200"/>
              <a:t> This unit introduced these and the ways in which the records in the </a:t>
            </a:r>
            <a:r>
              <a:rPr lang="en-GB" sz="1200" b="0"/>
              <a:t>Granta</a:t>
            </a:r>
            <a:r>
              <a:rPr lang="en-GB" sz="1200"/>
              <a:t> EduPack can be Browsed and Searched.</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76197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www.ansys.com/education-resources.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Outline</a:t>
            </a:r>
          </a:p>
          <a:p>
            <a:endParaRPr lang="en-GB" sz="1200"/>
          </a:p>
          <a:p>
            <a:r>
              <a:rPr lang="en-GB" sz="1200" dirty="0"/>
              <a:t>This is the first Unit of a course on </a:t>
            </a:r>
            <a:r>
              <a:rPr lang="en-GB" sz="1200" b="1" dirty="0">
                <a:solidFill>
                  <a:srgbClr val="CC0000"/>
                </a:solidFill>
              </a:rPr>
              <a:t>Material and Process Selection</a:t>
            </a:r>
            <a:r>
              <a:rPr lang="en-GB" sz="1200" dirty="0"/>
              <a:t>. The Units link closely to the first two </a:t>
            </a:r>
            <a:r>
              <a:rPr lang="en-GB" sz="1200" b="1" dirty="0">
                <a:solidFill>
                  <a:srgbClr val="CC0000"/>
                </a:solidFill>
              </a:rPr>
              <a:t>Textbooks</a:t>
            </a:r>
            <a:r>
              <a:rPr lang="en-GB" sz="1200" dirty="0"/>
              <a:t> listed on the previous slide but can equally by used in conjunction with texts such as Callister, Budinski, Askeland and others. </a:t>
            </a:r>
          </a:p>
          <a:p>
            <a:endParaRPr lang="en-GB" sz="1200"/>
          </a:p>
          <a:p>
            <a:r>
              <a:rPr lang="en-GB" sz="1200" dirty="0"/>
              <a:t>The relevant chapters of the Texts are listed in each Unit. The methods developed in the slides are implemented in the Granta </a:t>
            </a:r>
            <a:r>
              <a:rPr lang="en-GB" sz="1200" dirty="0" err="1"/>
              <a:t>EduPack</a:t>
            </a:r>
            <a:r>
              <a:rPr lang="en-GB" sz="1200" dirty="0"/>
              <a:t> software, which is structured to evolve in pace with the student throughout a four-year engineering program. This first Unit introduces materials and processes, and the way in which information about them can be classified, stored, retrieved and explored.</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a:p>
        </p:txBody>
      </p:sp>
    </p:spTree>
    <p:extLst>
      <p:ext uri="{BB962C8B-B14F-4D97-AF65-F5344CB8AC3E}">
        <p14:creationId xmlns:p14="http://schemas.microsoft.com/office/powerpoint/2010/main" val="403991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What do engineering students need to know about materials?</a:t>
            </a:r>
          </a:p>
          <a:p>
            <a:endParaRPr lang="en-GB" sz="1200" dirty="0"/>
          </a:p>
          <a:p>
            <a:r>
              <a:rPr lang="en-GB" sz="1200" dirty="0"/>
              <a:t>This methodology takes a </a:t>
            </a:r>
            <a:r>
              <a:rPr lang="en-GB" sz="1200" b="1" dirty="0">
                <a:solidFill>
                  <a:srgbClr val="CC0000"/>
                </a:solidFill>
              </a:rPr>
              <a:t>design-led</a:t>
            </a:r>
            <a:r>
              <a:rPr lang="en-GB" sz="1200" dirty="0"/>
              <a:t> approach to the selection of materials and manufacturing processes. The philosophy is outlined in this frame. </a:t>
            </a:r>
          </a:p>
          <a:p>
            <a:endParaRPr lang="en-GB" sz="1200" dirty="0"/>
          </a:p>
          <a:p>
            <a:r>
              <a:rPr lang="en-GB" sz="1200" dirty="0"/>
              <a:t>Engineering students need to know how to choose and shape materials to meet a set of design requirements; developing new alloys, polymer blends and the like is the job of the materials scientist, who also needs to understand material properties. </a:t>
            </a:r>
          </a:p>
          <a:p>
            <a:endParaRPr lang="en-GB" sz="1200" dirty="0"/>
          </a:p>
          <a:p>
            <a:r>
              <a:rPr lang="en-GB" sz="1200" dirty="0"/>
              <a:t>The methods developed here give students tools for design. The underlying science is not ignored but is introduced where relevant to the understanding of the design-limiting attributes of materials.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a:p>
        </p:txBody>
      </p:sp>
    </p:spTree>
    <p:extLst>
      <p:ext uri="{BB962C8B-B14F-4D97-AF65-F5344CB8AC3E}">
        <p14:creationId xmlns:p14="http://schemas.microsoft.com/office/powerpoint/2010/main" val="147989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The range of courses supported by the Granta </a:t>
            </a:r>
            <a:r>
              <a:rPr lang="en-GB" sz="1400" b="1" i="1" dirty="0" err="1"/>
              <a:t>EduPack</a:t>
            </a:r>
            <a:endParaRPr lang="en-GB" sz="1400" b="1" i="1" dirty="0"/>
          </a:p>
          <a:p>
            <a:pPr algn="ctr"/>
            <a:endParaRPr lang="en-GB" sz="1400" b="1" i="1" dirty="0"/>
          </a:p>
          <a:p>
            <a:r>
              <a:rPr lang="en-GB" sz="1200" dirty="0"/>
              <a:t>The Granta </a:t>
            </a:r>
            <a:r>
              <a:rPr lang="en-GB" sz="1200" dirty="0" err="1"/>
              <a:t>EduPack</a:t>
            </a:r>
            <a:r>
              <a:rPr lang="en-GB" sz="1200" dirty="0"/>
              <a:t> offers databases for Materials Science, for General Mechanical Engineering and for more specialized courses, among them Polymer and Aerospace Engineering, Architecture and Bioengineering. It also has tools ranging from estimating composite and structural hybrid properties to battery design.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304961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Database structure</a:t>
            </a:r>
          </a:p>
          <a:p>
            <a:endParaRPr lang="en-GB" sz="1200" dirty="0"/>
          </a:p>
          <a:p>
            <a:r>
              <a:rPr lang="en-GB" sz="1200" dirty="0"/>
              <a:t>This overhead shows the</a:t>
            </a:r>
            <a:r>
              <a:rPr lang="en-GB" sz="1200" b="1" dirty="0"/>
              <a:t> basic </a:t>
            </a:r>
            <a:r>
              <a:rPr lang="en-GB" sz="1200" b="1" dirty="0">
                <a:solidFill>
                  <a:srgbClr val="CC0000"/>
                </a:solidFill>
              </a:rPr>
              <a:t>structure</a:t>
            </a:r>
            <a:r>
              <a:rPr lang="en-GB" sz="1200" b="1" dirty="0"/>
              <a:t> </a:t>
            </a:r>
            <a:r>
              <a:rPr lang="en-GB" sz="1200" dirty="0"/>
              <a:t>of the Granta </a:t>
            </a:r>
            <a:r>
              <a:rPr lang="en-GB" sz="1200" dirty="0" err="1"/>
              <a:t>EduPack</a:t>
            </a:r>
            <a:r>
              <a:rPr lang="en-GB" sz="1200" dirty="0"/>
              <a:t> database. It contains 4 linked data-tables:</a:t>
            </a:r>
          </a:p>
          <a:p>
            <a:endParaRPr lang="en-GB" sz="1200" dirty="0">
              <a:cs typeface="Times New Roman" panose="02020603050405020304" pitchFamily="18" charset="0"/>
            </a:endParaRPr>
          </a:p>
          <a:p>
            <a:pPr>
              <a:buFontTx/>
              <a:buChar char="•"/>
            </a:pPr>
            <a:r>
              <a:rPr lang="en-GB" sz="1200" dirty="0"/>
              <a:t> </a:t>
            </a:r>
            <a:r>
              <a:rPr lang="en-GB" sz="1200" b="1" dirty="0">
                <a:solidFill>
                  <a:srgbClr val="CC0000"/>
                </a:solidFill>
              </a:rPr>
              <a:t>Materials: </a:t>
            </a:r>
            <a:r>
              <a:rPr lang="en-GB" sz="1200" dirty="0"/>
              <a:t>metal, polymers, ceramics and hybrids</a:t>
            </a:r>
          </a:p>
          <a:p>
            <a:pPr>
              <a:buFontTx/>
              <a:buChar char="•"/>
            </a:pPr>
            <a:r>
              <a:rPr lang="en-GB" sz="1200" dirty="0"/>
              <a:t> </a:t>
            </a:r>
            <a:r>
              <a:rPr lang="en-GB" sz="1200" b="1" dirty="0">
                <a:solidFill>
                  <a:srgbClr val="CC0000"/>
                </a:solidFill>
              </a:rPr>
              <a:t>Processes</a:t>
            </a:r>
            <a:r>
              <a:rPr lang="en-GB" sz="1200" dirty="0"/>
              <a:t> for shaping, joining and finishing materials</a:t>
            </a:r>
          </a:p>
          <a:p>
            <a:pPr>
              <a:buFontTx/>
              <a:buChar char="•"/>
            </a:pPr>
            <a:r>
              <a:rPr lang="en-GB" sz="1200" dirty="0"/>
              <a:t> </a:t>
            </a:r>
            <a:r>
              <a:rPr lang="en-GB" sz="1200" b="1" dirty="0">
                <a:solidFill>
                  <a:srgbClr val="CC0000"/>
                </a:solidFill>
              </a:rPr>
              <a:t>References</a:t>
            </a:r>
            <a:r>
              <a:rPr lang="en-GB" sz="1200" dirty="0"/>
              <a:t> to more information about any given record in the data-tables</a:t>
            </a:r>
          </a:p>
          <a:p>
            <a:pPr>
              <a:buFontTx/>
              <a:buChar char="•"/>
            </a:pPr>
            <a:r>
              <a:rPr lang="en-GB" sz="1200" dirty="0"/>
              <a:t> </a:t>
            </a:r>
            <a:r>
              <a:rPr lang="en-GB" sz="1200" b="1" dirty="0">
                <a:solidFill>
                  <a:srgbClr val="CC0000"/>
                </a:solidFill>
              </a:rPr>
              <a:t>Supplier information</a:t>
            </a:r>
            <a:r>
              <a:rPr lang="en-GB" sz="1200" dirty="0"/>
              <a:t> for materials or processes</a:t>
            </a:r>
          </a:p>
          <a:p>
            <a:pPr>
              <a:buFontTx/>
              <a:buChar char="•"/>
            </a:pPr>
            <a:endParaRPr lang="en-GB" sz="1200" dirty="0"/>
          </a:p>
          <a:p>
            <a:r>
              <a:rPr lang="en-GB" sz="1200" dirty="0"/>
              <a:t>Each record in the Materials data-table contains data for material properties, and is </a:t>
            </a:r>
            <a:r>
              <a:rPr lang="en-GB" sz="1200" b="1" dirty="0">
                <a:solidFill>
                  <a:srgbClr val="CC0000"/>
                </a:solidFill>
              </a:rPr>
              <a:t>linked</a:t>
            </a:r>
            <a:r>
              <a:rPr lang="en-GB" sz="1200" dirty="0"/>
              <a:t> to similar records for the processes that can shape, join and finish it. Each record in the Process data-table is similarly linked to the materials it can treat and to reference and supplier information. This allows selection of materials by specifying required properties, or by specifying how it can be processed. In the next frame the Materials data-table is expanded.</a:t>
            </a:r>
          </a:p>
          <a:p>
            <a:endParaRPr lang="en-GB" sz="1200" dirty="0"/>
          </a:p>
          <a:p>
            <a:r>
              <a:rPr lang="en-GB" sz="1200" dirty="0"/>
              <a:t>The Advanced tools (Eco Audit tool, the Hybrid Synthesizer tool and the Sustainable Development Assessment methodology) have more complex structures described in the relevant PowerPoint Lecture Units and White Papers.</a:t>
            </a:r>
          </a:p>
          <a:p>
            <a:r>
              <a:rPr lang="en-GB" sz="1400" dirty="0"/>
              <a:t> </a:t>
            </a:r>
            <a:endParaRPr lang="en-GB" sz="14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a:p>
        </p:txBody>
      </p:sp>
    </p:spTree>
    <p:extLst>
      <p:ext uri="{BB962C8B-B14F-4D97-AF65-F5344CB8AC3E}">
        <p14:creationId xmlns:p14="http://schemas.microsoft.com/office/powerpoint/2010/main" val="256856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The Hierarchical structure of records of the Materials data-table</a:t>
            </a:r>
          </a:p>
          <a:p>
            <a:pPr algn="ctr"/>
            <a:endParaRPr lang="en-GB" sz="1400" b="1" i="1"/>
          </a:p>
          <a:p>
            <a:r>
              <a:rPr lang="en-GB" sz="1200"/>
              <a:t>Here we show a tree-like classification for materials, one typifying that used in handbooks and in the software described in a moment. The </a:t>
            </a:r>
            <a:r>
              <a:rPr lang="en-GB" sz="1200" b="1">
                <a:solidFill>
                  <a:srgbClr val="CC0000"/>
                </a:solidFill>
              </a:rPr>
              <a:t>Universe </a:t>
            </a:r>
            <a:r>
              <a:rPr lang="en-GB" sz="1200"/>
              <a:t>of materials contains the four </a:t>
            </a:r>
            <a:r>
              <a:rPr lang="en-GB" sz="1200" b="1">
                <a:solidFill>
                  <a:srgbClr val="CC0000"/>
                </a:solidFill>
              </a:rPr>
              <a:t>families</a:t>
            </a:r>
            <a:r>
              <a:rPr lang="en-GB" sz="1200"/>
              <a:t> shown earlier. That for metals is partly expanded to show </a:t>
            </a:r>
            <a:r>
              <a:rPr lang="en-GB" sz="1200" b="1">
                <a:solidFill>
                  <a:srgbClr val="CC0000"/>
                </a:solidFill>
              </a:rPr>
              <a:t>classes</a:t>
            </a:r>
            <a:r>
              <a:rPr lang="en-GB" sz="1200"/>
              <a:t>, each of which contains </a:t>
            </a:r>
            <a:r>
              <a:rPr lang="en-GB" sz="1200" b="1">
                <a:solidFill>
                  <a:srgbClr val="CC0000"/>
                </a:solidFill>
              </a:rPr>
              <a:t>sub-classes</a:t>
            </a:r>
            <a:r>
              <a:rPr lang="en-GB" sz="1200"/>
              <a:t> (not shown) and – at the tips of the branches of the tree – </a:t>
            </a:r>
            <a:r>
              <a:rPr lang="en-GB" sz="1200" b="1">
                <a:solidFill>
                  <a:srgbClr val="CC0000"/>
                </a:solidFill>
              </a:rPr>
              <a:t>members</a:t>
            </a:r>
            <a:r>
              <a:rPr lang="en-GB" sz="1200"/>
              <a:t>. Each member is characterized by a set of </a:t>
            </a:r>
            <a:r>
              <a:rPr lang="en-GB" sz="1200" b="1">
                <a:solidFill>
                  <a:srgbClr val="CC0000"/>
                </a:solidFill>
              </a:rPr>
              <a:t>attributes</a:t>
            </a:r>
            <a:r>
              <a:rPr lang="en-GB" sz="1200"/>
              <a:t> – the numeric, non-numeric properties and supporting information that describes it.. A listing of these attributes makes up a record for that material. Some of it is numeric and can be </a:t>
            </a:r>
            <a:r>
              <a:rPr lang="en-GB" sz="1200" b="1">
                <a:solidFill>
                  <a:srgbClr val="CC0000"/>
                </a:solidFill>
              </a:rPr>
              <a:t>structured</a:t>
            </a:r>
            <a:r>
              <a:rPr lang="en-GB" sz="1200"/>
              <a:t> into tables. Some is in the form of text, images or graphs and cannot be organize in the same way. We refer to this as </a:t>
            </a:r>
            <a:r>
              <a:rPr lang="en-GB" sz="1200" b="1">
                <a:solidFill>
                  <a:srgbClr val="CC0000"/>
                </a:solidFill>
              </a:rPr>
              <a:t>unstructured data</a:t>
            </a:r>
            <a:r>
              <a:rPr lang="en-GB" sz="1200"/>
              <a: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a:p>
        </p:txBody>
      </p:sp>
    </p:spTree>
    <p:extLst>
      <p:ext uri="{BB962C8B-B14F-4D97-AF65-F5344CB8AC3E}">
        <p14:creationId xmlns:p14="http://schemas.microsoft.com/office/powerpoint/2010/main" val="64772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Structured (numeric, tabular) data for a material</a:t>
            </a:r>
          </a:p>
          <a:p>
            <a:endParaRPr lang="en-US" sz="1200" dirty="0">
              <a:solidFill>
                <a:srgbClr val="000000"/>
              </a:solidFill>
            </a:endParaRPr>
          </a:p>
          <a:p>
            <a:r>
              <a:rPr lang="en-US" sz="1200" dirty="0">
                <a:solidFill>
                  <a:srgbClr val="000000"/>
                </a:solidFill>
              </a:rPr>
              <a:t>This is an example </a:t>
            </a:r>
            <a:r>
              <a:rPr lang="en-US" sz="1200" b="1" dirty="0">
                <a:solidFill>
                  <a:srgbClr val="CC0000"/>
                </a:solidFill>
              </a:rPr>
              <a:t>structured data, </a:t>
            </a:r>
            <a:r>
              <a:rPr lang="en-US" sz="1200" dirty="0"/>
              <a:t>here for ABS.</a:t>
            </a:r>
            <a:r>
              <a:rPr lang="en-US" sz="1200" dirty="0">
                <a:solidFill>
                  <a:srgbClr val="000000"/>
                </a:solidFill>
              </a:rPr>
              <a:t> Numeric properties are reported as ranges (material properties have permitted range of values because of latitude in permitted</a:t>
            </a:r>
            <a:r>
              <a:rPr lang="en-GB" sz="1200" dirty="0">
                <a:cs typeface="Times New Roman" panose="02020603050405020304" pitchFamily="18" charset="0"/>
              </a:rPr>
              <a:t> </a:t>
            </a:r>
            <a:r>
              <a:rPr lang="en-US" sz="1200" dirty="0">
                <a:solidFill>
                  <a:srgbClr val="000000"/>
                </a:solidFill>
              </a:rPr>
              <a:t>compositions and methods of production). Non-numeric properties are shown as rankings</a:t>
            </a:r>
            <a:r>
              <a:rPr lang="en-GB" sz="1200" dirty="0">
                <a:cs typeface="Times New Roman" panose="02020603050405020304" pitchFamily="18" charset="0"/>
              </a:rPr>
              <a:t> </a:t>
            </a:r>
            <a:r>
              <a:rPr lang="en-US" sz="1200" dirty="0">
                <a:solidFill>
                  <a:srgbClr val="000000"/>
                </a:solidFill>
              </a:rPr>
              <a:t>here: very poor, poor, average, good, very good. Ideally, structured data should contain no</a:t>
            </a:r>
            <a:r>
              <a:rPr lang="en-GB" sz="1200" dirty="0">
                <a:cs typeface="Times New Roman" panose="02020603050405020304" pitchFamily="18" charset="0"/>
              </a:rPr>
              <a:t> </a:t>
            </a:r>
            <a:r>
              <a:rPr lang="en-US" sz="1200" dirty="0">
                <a:solidFill>
                  <a:srgbClr val="000000"/>
                </a:solidFill>
              </a:rPr>
              <a:t>“holes” – missing data – because this compromises its use for selection. (The </a:t>
            </a:r>
            <a:r>
              <a:rPr lang="en-GB" sz="1200" dirty="0"/>
              <a:t>Granta</a:t>
            </a:r>
            <a:r>
              <a:rPr lang="en-US" sz="1200" dirty="0">
                <a:solidFill>
                  <a:srgbClr val="000000"/>
                </a:solidFill>
              </a:rPr>
              <a:t> </a:t>
            </a:r>
            <a:r>
              <a:rPr lang="en-US" sz="1200" dirty="0" err="1">
                <a:solidFill>
                  <a:srgbClr val="000000"/>
                </a:solidFill>
              </a:rPr>
              <a:t>EduPack</a:t>
            </a:r>
            <a:r>
              <a:rPr lang="en-US" sz="1200" dirty="0">
                <a:solidFill>
                  <a:srgbClr val="000000"/>
                </a:solidFill>
              </a:rPr>
              <a:t> databases</a:t>
            </a:r>
            <a:r>
              <a:rPr lang="en-GB" sz="1200" dirty="0">
                <a:cs typeface="Times New Roman" panose="02020603050405020304" pitchFamily="18" charset="0"/>
              </a:rPr>
              <a:t> </a:t>
            </a:r>
            <a:r>
              <a:rPr lang="en-US" sz="1200" dirty="0">
                <a:solidFill>
                  <a:srgbClr val="000000"/>
                </a:solidFill>
              </a:rPr>
              <a:t>have no holes.) </a:t>
            </a:r>
            <a:r>
              <a:rPr lang="en-US" sz="1200" b="1" dirty="0">
                <a:solidFill>
                  <a:srgbClr val="CC0000"/>
                </a:solidFill>
              </a:rPr>
              <a:t>Links</a:t>
            </a:r>
            <a:r>
              <a:rPr lang="en-US" sz="1200" dirty="0">
                <a:solidFill>
                  <a:srgbClr val="000000"/>
                </a:solidFill>
              </a:rPr>
              <a:t> provide the connections to processes that can be applied to ABS.</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a:p>
        </p:txBody>
      </p:sp>
    </p:spTree>
    <p:extLst>
      <p:ext uri="{BB962C8B-B14F-4D97-AF65-F5344CB8AC3E}">
        <p14:creationId xmlns:p14="http://schemas.microsoft.com/office/powerpoint/2010/main" val="378237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Unstructured (text, image) data for a material</a:t>
            </a:r>
          </a:p>
          <a:p>
            <a:endParaRPr lang="en-US" sz="1200">
              <a:solidFill>
                <a:srgbClr val="000000"/>
              </a:solidFill>
            </a:endParaRPr>
          </a:p>
          <a:p>
            <a:r>
              <a:rPr lang="en-US" sz="1200">
                <a:solidFill>
                  <a:srgbClr val="000000"/>
                </a:solidFill>
              </a:rPr>
              <a:t>This is the other half of the story: </a:t>
            </a:r>
            <a:r>
              <a:rPr lang="en-US" sz="1200" b="1">
                <a:solidFill>
                  <a:srgbClr val="CC0000"/>
                </a:solidFill>
              </a:rPr>
              <a:t>unstructured data</a:t>
            </a:r>
            <a:r>
              <a:rPr lang="en-US" sz="1200">
                <a:solidFill>
                  <a:srgbClr val="000000"/>
                </a:solidFill>
              </a:rPr>
              <a:t>. It is text and image based, providing design guide-lines, environmental information, typical applications and warnings. The images capture a lot of information: that ABS can be brightly colored and accept a high finish, that – since Lego is designed for small children – it is totally non-toxic and strong and wear resistant enough to survive the worst that children can do to it. All this is of primary use to the designer seeking a material for a new application.</a:t>
            </a:r>
          </a:p>
          <a:p>
            <a:endParaRPr lang="en-US" sz="1200">
              <a:solidFill>
                <a:srgbClr val="000000"/>
              </a:solidFill>
            </a:endParaRPr>
          </a:p>
          <a:p>
            <a:r>
              <a:rPr lang="en-US" sz="1200">
                <a:solidFill>
                  <a:srgbClr val="000000"/>
                </a:solidFill>
              </a:rPr>
              <a:t>The record provides </a:t>
            </a:r>
            <a:r>
              <a:rPr lang="en-US" sz="1200" b="1">
                <a:solidFill>
                  <a:srgbClr val="CC0000"/>
                </a:solidFill>
              </a:rPr>
              <a:t>Design guidelines, Technical notes, Typical uses, Environmental notes</a:t>
            </a:r>
            <a:r>
              <a:rPr lang="en-US" sz="1200">
                <a:solidFill>
                  <a:srgbClr val="000000"/>
                </a:solidFill>
              </a:rPr>
              <a:t> and </a:t>
            </a:r>
            <a:r>
              <a:rPr lang="en-US" sz="1200" b="1">
                <a:solidFill>
                  <a:srgbClr val="CC0000"/>
                </a:solidFill>
              </a:rPr>
              <a:t>Trade-names.</a:t>
            </a:r>
            <a:endParaRPr lang="en-GB" sz="1200" b="1">
              <a:solidFill>
                <a:srgbClr val="CC0000"/>
              </a:solidFill>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a:p>
        </p:txBody>
      </p:sp>
    </p:spTree>
    <p:extLst>
      <p:ext uri="{BB962C8B-B14F-4D97-AF65-F5344CB8AC3E}">
        <p14:creationId xmlns:p14="http://schemas.microsoft.com/office/powerpoint/2010/main" val="2164633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600" b="1" i="0">
                <a:solidFill>
                  <a:schemeClr val="bg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2"/>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dirty="0"/>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©2023 ANSYS, Inc.</a:t>
            </a:r>
          </a:p>
        </p:txBody>
      </p:sp>
      <p:sp>
        <p:nvSpPr>
          <p:cNvPr id="2" name="TextBox 1">
            <a:extLst>
              <a:ext uri="{FF2B5EF4-FFF2-40B4-BE49-F238E27FC236}">
                <a16:creationId xmlns:a16="http://schemas.microsoft.com/office/drawing/2014/main" id="{4411FF3B-73AD-AAE7-6D21-E24F51B9C99A}"/>
              </a:ext>
            </a:extLst>
          </p:cNvPr>
          <p:cNvSpPr txBox="1"/>
          <p:nvPr userDrawn="1"/>
        </p:nvSpPr>
        <p:spPr>
          <a:xfrm>
            <a:off x="228600" y="6461610"/>
            <a:ext cx="6096000" cy="307777"/>
          </a:xfrm>
          <a:prstGeom prst="rect">
            <a:avLst/>
          </a:prstGeom>
          <a:noFill/>
        </p:spPr>
        <p:txBody>
          <a:bodyPr wrap="square">
            <a:spAutoFit/>
          </a:bodyPr>
          <a:lstStyle/>
          <a:p>
            <a:r>
              <a:rPr lang="en-US" sz="1400" dirty="0">
                <a:solidFill>
                  <a:schemeClr val="bg1">
                    <a:lumMod val="50000"/>
                  </a:schemeClr>
                </a:solidFill>
              </a:rPr>
              <a:t>Created with Ansys Granta EduPack 2023R2</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 name="TextBox 4">
            <a:extLst>
              <a:ext uri="{FF2B5EF4-FFF2-40B4-BE49-F238E27FC236}">
                <a16:creationId xmlns:a16="http://schemas.microsoft.com/office/drawing/2014/main" id="{C3AA14B7-FEAD-4845-8CDC-51543BF0E84E}"/>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2023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©2023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36" r:id="rId12"/>
    <p:sldLayoutId id="214748372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jpeg"/><Relationship Id="rId3" Type="http://schemas.openxmlformats.org/officeDocument/2006/relationships/image" Target="../media/image49.png"/><Relationship Id="rId7" Type="http://schemas.openxmlformats.org/officeDocument/2006/relationships/image" Target="../media/image21.png"/><Relationship Id="rId12"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55.jpeg"/><Relationship Id="rId5" Type="http://schemas.openxmlformats.org/officeDocument/2006/relationships/image" Target="../media/image51.png"/><Relationship Id="rId10" Type="http://schemas.openxmlformats.org/officeDocument/2006/relationships/image" Target="../media/image54.jpeg"/><Relationship Id="rId4" Type="http://schemas.openxmlformats.org/officeDocument/2006/relationships/image" Target="../media/image50.png"/><Relationship Id="rId9" Type="http://schemas.openxmlformats.org/officeDocument/2006/relationships/image" Target="../media/image53.emf"/><Relationship Id="rId14" Type="http://schemas.openxmlformats.org/officeDocument/2006/relationships/image" Target="../media/image58.gif"/></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ansys.com/education-resources?utm_campaign=academic&amp;utm_medium=referral&amp;utm_source=education-resource&amp;utm_content=partner_cross-bu_educator-resource-link_case-study_download_na_en_global&amp;campaignID=7013g000000gv7hAAA" TargetMode="External"/><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ansys.com/education-resources?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762000" y="1000489"/>
            <a:ext cx="5394325" cy="1449388"/>
          </a:xfrm>
        </p:spPr>
        <p:txBody>
          <a:bodyPr>
            <a:normAutofit fontScale="92500"/>
          </a:bodyPr>
          <a:lstStyle/>
          <a:p>
            <a:pPr algn="l" rtl="0" fontAlgn="base"/>
            <a:r>
              <a:rPr lang="en-US" b="1" i="0" u="none" strike="noStrike" dirty="0">
                <a:solidFill>
                  <a:srgbClr val="000000"/>
                </a:solidFill>
                <a:effectLst/>
                <a:latin typeface="Calibri" panose="020F0502020204030204" pitchFamily="34" charset="0"/>
              </a:rPr>
              <a:t>Unit 1.</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b="1" i="0" u="none" strike="noStrike" dirty="0">
                <a:solidFill>
                  <a:srgbClr val="000000"/>
                </a:solidFill>
                <a:effectLst/>
                <a:latin typeface="Calibri" panose="020F0502020204030204" pitchFamily="34" charset="0"/>
              </a:rPr>
              <a:t>The materials of engineering</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762000" y="2566324"/>
            <a:ext cx="5394325" cy="848315"/>
          </a:xfrm>
        </p:spPr>
        <p:txBody>
          <a:bodyPr>
            <a:normAutofit fontScale="70000" lnSpcReduction="20000"/>
          </a:bodyPr>
          <a:lstStyle/>
          <a:p>
            <a:r>
              <a:rPr lang="en-US" dirty="0">
                <a:solidFill>
                  <a:schemeClr val="accent3"/>
                </a:solidFill>
              </a:rPr>
              <a:t>Mike Ashby</a:t>
            </a:r>
          </a:p>
          <a:p>
            <a:r>
              <a:rPr lang="en-GB" dirty="0">
                <a:solidFill>
                  <a:schemeClr val="accent3"/>
                </a:solidFill>
              </a:rPr>
              <a:t>Department of Engineering, </a:t>
            </a:r>
          </a:p>
          <a:p>
            <a:r>
              <a:rPr lang="en-GB" dirty="0">
                <a:solidFill>
                  <a:schemeClr val="accent3"/>
                </a:solidFill>
              </a:rPr>
              <a:t>University of Cambridge</a:t>
            </a:r>
            <a:endParaRPr lang="en-US" dirty="0">
              <a:solidFill>
                <a:schemeClr val="accent3"/>
              </a:solidFill>
            </a:endParaRPr>
          </a:p>
        </p:txBody>
      </p:sp>
      <p:grpSp>
        <p:nvGrpSpPr>
          <p:cNvPr id="14" name="Group 13">
            <a:extLst>
              <a:ext uri="{FF2B5EF4-FFF2-40B4-BE49-F238E27FC236}">
                <a16:creationId xmlns:a16="http://schemas.microsoft.com/office/drawing/2014/main" id="{08D73956-28FE-4F91-AA2E-C20712127C71}"/>
              </a:ext>
            </a:extLst>
          </p:cNvPr>
          <p:cNvGrpSpPr/>
          <p:nvPr/>
        </p:nvGrpSpPr>
        <p:grpSpPr>
          <a:xfrm>
            <a:off x="7315200" y="1000489"/>
            <a:ext cx="2307025" cy="4058062"/>
            <a:chOff x="7315200" y="1000489"/>
            <a:chExt cx="2307025" cy="4058062"/>
          </a:xfrm>
        </p:grpSpPr>
        <p:pic>
          <p:nvPicPr>
            <p:cNvPr id="9" name="Picture 1032">
              <a:extLst>
                <a:ext uri="{FF2B5EF4-FFF2-40B4-BE49-F238E27FC236}">
                  <a16:creationId xmlns:a16="http://schemas.microsoft.com/office/drawing/2014/main" id="{011B17D3-550F-42A5-8340-47C86B5A1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501" y="2029730"/>
              <a:ext cx="1062876" cy="96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FBC491DD-00A7-490D-80BB-1FF282F938DB}"/>
                </a:ext>
              </a:extLst>
            </p:cNvPr>
            <p:cNvGrpSpPr/>
            <p:nvPr/>
          </p:nvGrpSpPr>
          <p:grpSpPr>
            <a:xfrm>
              <a:off x="7315200" y="1000489"/>
              <a:ext cx="2307025" cy="4058062"/>
              <a:chOff x="7315200" y="1000489"/>
              <a:chExt cx="2307025" cy="4058062"/>
            </a:xfrm>
          </p:grpSpPr>
          <p:pic>
            <p:nvPicPr>
              <p:cNvPr id="5" name="Picture 1027">
                <a:extLst>
                  <a:ext uri="{FF2B5EF4-FFF2-40B4-BE49-F238E27FC236}">
                    <a16:creationId xmlns:a16="http://schemas.microsoft.com/office/drawing/2014/main" id="{706EA398-BDA6-483C-AFFC-B4300A1EA1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9418" y="4094355"/>
                <a:ext cx="1066788" cy="9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8" descr="Images 023">
                <a:extLst>
                  <a:ext uri="{FF2B5EF4-FFF2-40B4-BE49-F238E27FC236}">
                    <a16:creationId xmlns:a16="http://schemas.microsoft.com/office/drawing/2014/main" id="{A45585E4-3E63-470D-845B-A1574EF80B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6" t="-9926" r="-786" b="12225"/>
              <a:stretch/>
            </p:blipFill>
            <p:spPr bwMode="auto">
              <a:xfrm>
                <a:off x="7315200" y="3979902"/>
                <a:ext cx="1078525" cy="107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9">
                <a:extLst>
                  <a:ext uri="{FF2B5EF4-FFF2-40B4-BE49-F238E27FC236}">
                    <a16:creationId xmlns:a16="http://schemas.microsoft.com/office/drawing/2014/main" id="{B85FEF3E-EB9F-41B4-896B-5B7405DD4C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654"/>
              <a:stretch/>
            </p:blipFill>
            <p:spPr bwMode="auto">
              <a:xfrm>
                <a:off x="8541091" y="3065912"/>
                <a:ext cx="1064180" cy="9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31">
                <a:extLst>
                  <a:ext uri="{FF2B5EF4-FFF2-40B4-BE49-F238E27FC236}">
                    <a16:creationId xmlns:a16="http://schemas.microsoft.com/office/drawing/2014/main" id="{167990C6-886D-4813-877B-4036CC8F92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4138" y="2013003"/>
                <a:ext cx="1098087" cy="10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3">
                <a:extLst>
                  <a:ext uri="{FF2B5EF4-FFF2-40B4-BE49-F238E27FC236}">
                    <a16:creationId xmlns:a16="http://schemas.microsoft.com/office/drawing/2014/main" id="{BFE93B6E-9B3A-4AFF-91E1-57A659C285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3648" y="1000489"/>
                <a:ext cx="718582" cy="93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a:extLst>
                  <a:ext uri="{FF2B5EF4-FFF2-40B4-BE49-F238E27FC236}">
                    <a16:creationId xmlns:a16="http://schemas.microsoft.com/office/drawing/2014/main" id="{356D8997-D9A9-4254-9F88-B15D3A8CEF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9789" y="1000489"/>
                <a:ext cx="1066788" cy="9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036" descr="truck">
              <a:extLst>
                <a:ext uri="{FF2B5EF4-FFF2-40B4-BE49-F238E27FC236}">
                  <a16:creationId xmlns:a16="http://schemas.microsoft.com/office/drawing/2014/main" id="{7E8C2236-1D85-4C43-AEA3-4215281678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3080780"/>
              <a:ext cx="1095479" cy="9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67B4A8-A1A6-48C0-96F9-9C2E01A2E27D}"/>
              </a:ext>
            </a:extLst>
          </p:cNvPr>
          <p:cNvSpPr>
            <a:spLocks noGrp="1"/>
          </p:cNvSpPr>
          <p:nvPr>
            <p:ph type="sldNum" sz="quarter" idx="11"/>
          </p:nvPr>
        </p:nvSpPr>
        <p:spPr/>
        <p:txBody>
          <a:bodyPr/>
          <a:lstStyle/>
          <a:p>
            <a:fld id="{F0D23093-2AB0-F74C-B865-1A12A15B650E}" type="slidenum">
              <a:rPr lang="en-US" smtClean="0"/>
              <a:pPr/>
              <a:t>10</a:t>
            </a:fld>
            <a:endParaRPr lang="en-US"/>
          </a:p>
        </p:txBody>
      </p:sp>
      <p:sp>
        <p:nvSpPr>
          <p:cNvPr id="3" name="Title 2">
            <a:extLst>
              <a:ext uri="{FF2B5EF4-FFF2-40B4-BE49-F238E27FC236}">
                <a16:creationId xmlns:a16="http://schemas.microsoft.com/office/drawing/2014/main" id="{76A9F13D-D66D-499E-9444-9F8E9A4B040D}"/>
              </a:ext>
            </a:extLst>
          </p:cNvPr>
          <p:cNvSpPr>
            <a:spLocks noGrp="1"/>
          </p:cNvSpPr>
          <p:nvPr>
            <p:ph type="title"/>
          </p:nvPr>
        </p:nvSpPr>
        <p:spPr/>
        <p:txBody>
          <a:bodyPr/>
          <a:lstStyle/>
          <a:p>
            <a:r>
              <a:rPr lang="en-US">
                <a:latin typeface="Calibri"/>
                <a:cs typeface="Calibri"/>
              </a:rPr>
              <a:t>Organizing information: the ProcessUniverse</a:t>
            </a:r>
          </a:p>
        </p:txBody>
      </p:sp>
      <p:grpSp>
        <p:nvGrpSpPr>
          <p:cNvPr id="6" name="Group 74">
            <a:extLst>
              <a:ext uri="{FF2B5EF4-FFF2-40B4-BE49-F238E27FC236}">
                <a16:creationId xmlns:a16="http://schemas.microsoft.com/office/drawing/2014/main" id="{1D727EBD-7D3F-4577-BF92-7A29FF18D663}"/>
              </a:ext>
            </a:extLst>
          </p:cNvPr>
          <p:cNvGrpSpPr>
            <a:grpSpLocks/>
          </p:cNvGrpSpPr>
          <p:nvPr/>
        </p:nvGrpSpPr>
        <p:grpSpPr bwMode="auto">
          <a:xfrm>
            <a:off x="3933825" y="1409700"/>
            <a:ext cx="4597400" cy="4089400"/>
            <a:chOff x="1742" y="880"/>
            <a:chExt cx="2896" cy="2576"/>
          </a:xfrm>
        </p:grpSpPr>
        <p:sp>
          <p:nvSpPr>
            <p:cNvPr id="7" name="AutoShape 3">
              <a:extLst>
                <a:ext uri="{FF2B5EF4-FFF2-40B4-BE49-F238E27FC236}">
                  <a16:creationId xmlns:a16="http://schemas.microsoft.com/office/drawing/2014/main" id="{63FD7085-AB6A-4136-9700-7A7DA82A0CE5}"/>
                </a:ext>
              </a:extLst>
            </p:cNvPr>
            <p:cNvSpPr>
              <a:spLocks noChangeArrowheads="1"/>
            </p:cNvSpPr>
            <p:nvPr/>
          </p:nvSpPr>
          <p:spPr bwMode="auto">
            <a:xfrm>
              <a:off x="1742" y="880"/>
              <a:ext cx="2896" cy="2576"/>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8" name="Text Box 4">
              <a:extLst>
                <a:ext uri="{FF2B5EF4-FFF2-40B4-BE49-F238E27FC236}">
                  <a16:creationId xmlns:a16="http://schemas.microsoft.com/office/drawing/2014/main" id="{0C2A32FD-7837-4CC5-9769-13CDCD2E2AB6}"/>
                </a:ext>
              </a:extLst>
            </p:cNvPr>
            <p:cNvSpPr txBox="1">
              <a:spLocks noChangeArrowheads="1"/>
            </p:cNvSpPr>
            <p:nvPr/>
          </p:nvSpPr>
          <p:spPr bwMode="auto">
            <a:xfrm>
              <a:off x="3787" y="887"/>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rgbClr val="FFB71B"/>
                  </a:solidFill>
                  <a:latin typeface="+mn-lt"/>
                </a:rPr>
                <a:t>The </a:t>
              </a:r>
            </a:p>
            <a:p>
              <a:pPr algn="ctr">
                <a:spcBef>
                  <a:spcPct val="0"/>
                </a:spcBef>
                <a:spcAft>
                  <a:spcPct val="0"/>
                </a:spcAft>
              </a:pPr>
              <a:r>
                <a:rPr lang="en-GB" b="1" i="1" dirty="0">
                  <a:solidFill>
                    <a:srgbClr val="FFB71B"/>
                  </a:solidFill>
                  <a:latin typeface="+mn-lt"/>
                </a:rPr>
                <a:t>database</a:t>
              </a:r>
            </a:p>
          </p:txBody>
        </p:sp>
      </p:grpSp>
      <p:grpSp>
        <p:nvGrpSpPr>
          <p:cNvPr id="9" name="Group 73">
            <a:extLst>
              <a:ext uri="{FF2B5EF4-FFF2-40B4-BE49-F238E27FC236}">
                <a16:creationId xmlns:a16="http://schemas.microsoft.com/office/drawing/2014/main" id="{4238A6FF-42DC-4C46-A9C6-C43EEDD5321C}"/>
              </a:ext>
            </a:extLst>
          </p:cNvPr>
          <p:cNvGrpSpPr>
            <a:grpSpLocks/>
          </p:cNvGrpSpPr>
          <p:nvPr/>
        </p:nvGrpSpPr>
        <p:grpSpPr bwMode="auto">
          <a:xfrm>
            <a:off x="5635626" y="3038478"/>
            <a:ext cx="1168400" cy="390526"/>
            <a:chOff x="2830" y="1914"/>
            <a:chExt cx="744" cy="246"/>
          </a:xfrm>
        </p:grpSpPr>
        <p:sp>
          <p:nvSpPr>
            <p:cNvPr id="10" name="Line 6">
              <a:extLst>
                <a:ext uri="{FF2B5EF4-FFF2-40B4-BE49-F238E27FC236}">
                  <a16:creationId xmlns:a16="http://schemas.microsoft.com/office/drawing/2014/main" id="{5DEE8E8C-A207-4FA5-9577-93E4934153BC}"/>
                </a:ext>
              </a:extLst>
            </p:cNvPr>
            <p:cNvSpPr>
              <a:spLocks noChangeShapeType="1"/>
            </p:cNvSpPr>
            <p:nvPr/>
          </p:nvSpPr>
          <p:spPr bwMode="auto">
            <a:xfrm>
              <a:off x="2830" y="2160"/>
              <a:ext cx="744"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Text Box 7">
              <a:extLst>
                <a:ext uri="{FF2B5EF4-FFF2-40B4-BE49-F238E27FC236}">
                  <a16:creationId xmlns:a16="http://schemas.microsoft.com/office/drawing/2014/main" id="{E9BD43A0-0F7E-4AAF-94F5-ACD2012F4D3B}"/>
                </a:ext>
              </a:extLst>
            </p:cNvPr>
            <p:cNvSpPr txBox="1">
              <a:spLocks noChangeArrowheads="1"/>
            </p:cNvSpPr>
            <p:nvPr/>
          </p:nvSpPr>
          <p:spPr bwMode="auto">
            <a:xfrm>
              <a:off x="2996" y="1914"/>
              <a:ext cx="5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solidFill>
                    <a:srgbClr val="FFB71B"/>
                  </a:solidFill>
                  <a:latin typeface="+mn-lt"/>
                </a:rPr>
                <a:t>Links</a:t>
              </a:r>
            </a:p>
          </p:txBody>
        </p:sp>
      </p:grpSp>
      <p:grpSp>
        <p:nvGrpSpPr>
          <p:cNvPr id="12" name="Group 71">
            <a:extLst>
              <a:ext uri="{FF2B5EF4-FFF2-40B4-BE49-F238E27FC236}">
                <a16:creationId xmlns:a16="http://schemas.microsoft.com/office/drawing/2014/main" id="{AB6D04CA-D9E1-4BFA-A944-65922E27AB5A}"/>
              </a:ext>
            </a:extLst>
          </p:cNvPr>
          <p:cNvGrpSpPr>
            <a:grpSpLocks/>
          </p:cNvGrpSpPr>
          <p:nvPr/>
        </p:nvGrpSpPr>
        <p:grpSpPr bwMode="auto">
          <a:xfrm>
            <a:off x="5438775" y="1576388"/>
            <a:ext cx="1485900" cy="3721100"/>
            <a:chOff x="2706" y="993"/>
            <a:chExt cx="936" cy="2344"/>
          </a:xfrm>
        </p:grpSpPr>
        <p:sp>
          <p:nvSpPr>
            <p:cNvPr id="13" name="Oval 15">
              <a:extLst>
                <a:ext uri="{FF2B5EF4-FFF2-40B4-BE49-F238E27FC236}">
                  <a16:creationId xmlns:a16="http://schemas.microsoft.com/office/drawing/2014/main" id="{C17F1FFD-D7B1-4111-8E77-4AB0FCA2D211}"/>
                </a:ext>
              </a:extLst>
            </p:cNvPr>
            <p:cNvSpPr>
              <a:spLocks noChangeArrowheads="1"/>
            </p:cNvSpPr>
            <p:nvPr/>
          </p:nvSpPr>
          <p:spPr bwMode="auto">
            <a:xfrm>
              <a:off x="2786" y="2609"/>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4" name="Text Box 16">
              <a:extLst>
                <a:ext uri="{FF2B5EF4-FFF2-40B4-BE49-F238E27FC236}">
                  <a16:creationId xmlns:a16="http://schemas.microsoft.com/office/drawing/2014/main" id="{E3820A62-35DE-4DFC-9580-F3CDEDDAF83C}"/>
                </a:ext>
              </a:extLst>
            </p:cNvPr>
            <p:cNvSpPr txBox="1">
              <a:spLocks noChangeArrowheads="1"/>
            </p:cNvSpPr>
            <p:nvPr/>
          </p:nvSpPr>
          <p:spPr bwMode="auto">
            <a:xfrm>
              <a:off x="2706" y="2800"/>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Suppliers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sp>
          <p:nvSpPr>
            <p:cNvPr id="15" name="Oval 18">
              <a:extLst>
                <a:ext uri="{FF2B5EF4-FFF2-40B4-BE49-F238E27FC236}">
                  <a16:creationId xmlns:a16="http://schemas.microsoft.com/office/drawing/2014/main" id="{CCF93831-4871-45C2-AC73-FF7C31822620}"/>
                </a:ext>
              </a:extLst>
            </p:cNvPr>
            <p:cNvSpPr>
              <a:spLocks noChangeArrowheads="1"/>
            </p:cNvSpPr>
            <p:nvPr/>
          </p:nvSpPr>
          <p:spPr bwMode="auto">
            <a:xfrm>
              <a:off x="2786" y="993"/>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6" name="Text Box 19">
              <a:extLst>
                <a:ext uri="{FF2B5EF4-FFF2-40B4-BE49-F238E27FC236}">
                  <a16:creationId xmlns:a16="http://schemas.microsoft.com/office/drawing/2014/main" id="{C0B71A54-6327-4FF8-A35F-2073BBA4340C}"/>
                </a:ext>
              </a:extLst>
            </p:cNvPr>
            <p:cNvSpPr txBox="1">
              <a:spLocks noChangeArrowheads="1"/>
            </p:cNvSpPr>
            <p:nvPr/>
          </p:nvSpPr>
          <p:spPr bwMode="auto">
            <a:xfrm>
              <a:off x="2706" y="1192"/>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References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17" name="Group 69">
            <a:extLst>
              <a:ext uri="{FF2B5EF4-FFF2-40B4-BE49-F238E27FC236}">
                <a16:creationId xmlns:a16="http://schemas.microsoft.com/office/drawing/2014/main" id="{7D98CF05-7368-40FA-95A9-8F4259ADF543}"/>
              </a:ext>
            </a:extLst>
          </p:cNvPr>
          <p:cNvGrpSpPr>
            <a:grpSpLocks/>
          </p:cNvGrpSpPr>
          <p:nvPr/>
        </p:nvGrpSpPr>
        <p:grpSpPr bwMode="auto">
          <a:xfrm>
            <a:off x="1724026" y="2538415"/>
            <a:ext cx="3913188" cy="1900237"/>
            <a:chOff x="366" y="1599"/>
            <a:chExt cx="2465" cy="1197"/>
          </a:xfrm>
        </p:grpSpPr>
        <p:sp>
          <p:nvSpPr>
            <p:cNvPr id="18" name="Oval 22">
              <a:extLst>
                <a:ext uri="{FF2B5EF4-FFF2-40B4-BE49-F238E27FC236}">
                  <a16:creationId xmlns:a16="http://schemas.microsoft.com/office/drawing/2014/main" id="{F8011E4A-C4D4-41DD-8F08-4E5C0E0A0C77}"/>
                </a:ext>
              </a:extLst>
            </p:cNvPr>
            <p:cNvSpPr>
              <a:spLocks noChangeArrowheads="1"/>
            </p:cNvSpPr>
            <p:nvPr/>
          </p:nvSpPr>
          <p:spPr bwMode="auto">
            <a:xfrm>
              <a:off x="1878" y="1708"/>
              <a:ext cx="953" cy="904"/>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9" name="Text Box 23">
              <a:extLst>
                <a:ext uri="{FF2B5EF4-FFF2-40B4-BE49-F238E27FC236}">
                  <a16:creationId xmlns:a16="http://schemas.microsoft.com/office/drawing/2014/main" id="{C34CFC58-63BF-4D1F-8665-02624C0304AD}"/>
                </a:ext>
              </a:extLst>
            </p:cNvPr>
            <p:cNvSpPr txBox="1">
              <a:spLocks noChangeArrowheads="1"/>
            </p:cNvSpPr>
            <p:nvPr/>
          </p:nvSpPr>
          <p:spPr bwMode="auto">
            <a:xfrm>
              <a:off x="1942" y="1976"/>
              <a:ext cx="8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Materials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sp>
          <p:nvSpPr>
            <p:cNvPr id="20" name="Rectangle 24">
              <a:extLst>
                <a:ext uri="{FF2B5EF4-FFF2-40B4-BE49-F238E27FC236}">
                  <a16:creationId xmlns:a16="http://schemas.microsoft.com/office/drawing/2014/main" id="{42149662-09B4-4C11-8D99-5DE933E34E93}"/>
                </a:ext>
              </a:extLst>
            </p:cNvPr>
            <p:cNvSpPr>
              <a:spLocks noChangeArrowheads="1"/>
            </p:cNvSpPr>
            <p:nvPr/>
          </p:nvSpPr>
          <p:spPr bwMode="auto">
            <a:xfrm>
              <a:off x="366" y="1599"/>
              <a:ext cx="1208" cy="11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t>    </a:t>
              </a:r>
              <a:r>
                <a:rPr lang="en-GB" b="1" i="1" dirty="0">
                  <a:latin typeface="+mn-lt"/>
                </a:rPr>
                <a:t>DATA FOR</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Metals &amp; alloys</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Polymers </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Ceramics &amp;          glasses</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Hybrids</a:t>
              </a:r>
              <a:endParaRPr lang="en-US" sz="1600" b="1" i="1" dirty="0">
                <a:latin typeface="+mn-lt"/>
              </a:endParaRPr>
            </a:p>
          </p:txBody>
        </p:sp>
        <p:sp>
          <p:nvSpPr>
            <p:cNvPr id="21" name="Line 46">
              <a:extLst>
                <a:ext uri="{FF2B5EF4-FFF2-40B4-BE49-F238E27FC236}">
                  <a16:creationId xmlns:a16="http://schemas.microsoft.com/office/drawing/2014/main" id="{9830A6C1-48B4-4810-8DB4-B62D78AE3DDD}"/>
                </a:ext>
              </a:extLst>
            </p:cNvPr>
            <p:cNvSpPr>
              <a:spLocks noChangeShapeType="1"/>
            </p:cNvSpPr>
            <p:nvPr/>
          </p:nvSpPr>
          <p:spPr bwMode="auto">
            <a:xfrm rot="5400000">
              <a:off x="1749" y="2003"/>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grpSp>
        <p:nvGrpSpPr>
          <p:cNvPr id="22" name="Group 72">
            <a:extLst>
              <a:ext uri="{FF2B5EF4-FFF2-40B4-BE49-F238E27FC236}">
                <a16:creationId xmlns:a16="http://schemas.microsoft.com/office/drawing/2014/main" id="{7DD0F63F-6243-47A7-BEF1-A1090043F96A}"/>
              </a:ext>
            </a:extLst>
          </p:cNvPr>
          <p:cNvGrpSpPr>
            <a:grpSpLocks/>
          </p:cNvGrpSpPr>
          <p:nvPr/>
        </p:nvGrpSpPr>
        <p:grpSpPr bwMode="auto">
          <a:xfrm>
            <a:off x="5346700" y="2527301"/>
            <a:ext cx="1676400" cy="1803400"/>
            <a:chOff x="2648" y="1592"/>
            <a:chExt cx="1056" cy="1136"/>
          </a:xfrm>
        </p:grpSpPr>
        <p:sp>
          <p:nvSpPr>
            <p:cNvPr id="23" name="Line 64">
              <a:extLst>
                <a:ext uri="{FF2B5EF4-FFF2-40B4-BE49-F238E27FC236}">
                  <a16:creationId xmlns:a16="http://schemas.microsoft.com/office/drawing/2014/main" id="{C40EA397-D9DA-47F5-B34D-9A1F81E5137D}"/>
                </a:ext>
              </a:extLst>
            </p:cNvPr>
            <p:cNvSpPr>
              <a:spLocks noChangeShapeType="1"/>
            </p:cNvSpPr>
            <p:nvPr/>
          </p:nvSpPr>
          <p:spPr bwMode="auto">
            <a:xfrm flipV="1">
              <a:off x="3464" y="2488"/>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65">
              <a:extLst>
                <a:ext uri="{FF2B5EF4-FFF2-40B4-BE49-F238E27FC236}">
                  <a16:creationId xmlns:a16="http://schemas.microsoft.com/office/drawing/2014/main" id="{2F4C38AC-3583-4140-ABA1-628ECF808816}"/>
                </a:ext>
              </a:extLst>
            </p:cNvPr>
            <p:cNvSpPr>
              <a:spLocks noChangeShapeType="1"/>
            </p:cNvSpPr>
            <p:nvPr/>
          </p:nvSpPr>
          <p:spPr bwMode="auto">
            <a:xfrm flipV="1">
              <a:off x="2656" y="1592"/>
              <a:ext cx="216" cy="224"/>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6">
              <a:extLst>
                <a:ext uri="{FF2B5EF4-FFF2-40B4-BE49-F238E27FC236}">
                  <a16:creationId xmlns:a16="http://schemas.microsoft.com/office/drawing/2014/main" id="{C9EF44EF-D8FE-47D6-9337-D076345BF8A0}"/>
                </a:ext>
              </a:extLst>
            </p:cNvPr>
            <p:cNvSpPr>
              <a:spLocks noChangeShapeType="1"/>
            </p:cNvSpPr>
            <p:nvPr/>
          </p:nvSpPr>
          <p:spPr bwMode="auto">
            <a:xfrm rot="16200000" flipV="1">
              <a:off x="3448" y="1592"/>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68">
              <a:extLst>
                <a:ext uri="{FF2B5EF4-FFF2-40B4-BE49-F238E27FC236}">
                  <a16:creationId xmlns:a16="http://schemas.microsoft.com/office/drawing/2014/main" id="{011D8812-415B-4E70-AC47-F4D067412920}"/>
                </a:ext>
              </a:extLst>
            </p:cNvPr>
            <p:cNvSpPr>
              <a:spLocks noChangeShapeType="1"/>
            </p:cNvSpPr>
            <p:nvPr/>
          </p:nvSpPr>
          <p:spPr bwMode="auto">
            <a:xfrm rot="16200000" flipV="1">
              <a:off x="2656" y="2496"/>
              <a:ext cx="216" cy="23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7" name="Oval 75">
            <a:extLst>
              <a:ext uri="{FF2B5EF4-FFF2-40B4-BE49-F238E27FC236}">
                <a16:creationId xmlns:a16="http://schemas.microsoft.com/office/drawing/2014/main" id="{EEC3CC66-861E-47A0-8D39-D0E3DC11DFA1}"/>
              </a:ext>
            </a:extLst>
          </p:cNvPr>
          <p:cNvSpPr>
            <a:spLocks noChangeArrowheads="1"/>
          </p:cNvSpPr>
          <p:nvPr/>
        </p:nvSpPr>
        <p:spPr bwMode="auto">
          <a:xfrm>
            <a:off x="6674598" y="2568576"/>
            <a:ext cx="1742327" cy="1712509"/>
          </a:xfrm>
          <a:prstGeom prst="ellipse">
            <a:avLst/>
          </a:prstGeom>
          <a:noFill/>
          <a:ln w="2857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nvGrpSpPr>
          <p:cNvPr id="28" name="Group 32">
            <a:extLst>
              <a:ext uri="{FF2B5EF4-FFF2-40B4-BE49-F238E27FC236}">
                <a16:creationId xmlns:a16="http://schemas.microsoft.com/office/drawing/2014/main" id="{D636E170-2A95-4FBC-AFBD-61D57B54BFC1}"/>
              </a:ext>
            </a:extLst>
          </p:cNvPr>
          <p:cNvGrpSpPr>
            <a:grpSpLocks/>
          </p:cNvGrpSpPr>
          <p:nvPr/>
        </p:nvGrpSpPr>
        <p:grpSpPr bwMode="auto">
          <a:xfrm>
            <a:off x="6791327" y="2613025"/>
            <a:ext cx="3743325" cy="1582738"/>
            <a:chOff x="3558" y="1646"/>
            <a:chExt cx="2358" cy="997"/>
          </a:xfrm>
        </p:grpSpPr>
        <p:sp>
          <p:nvSpPr>
            <p:cNvPr id="29" name="Oval 33">
              <a:extLst>
                <a:ext uri="{FF2B5EF4-FFF2-40B4-BE49-F238E27FC236}">
                  <a16:creationId xmlns:a16="http://schemas.microsoft.com/office/drawing/2014/main" id="{D2DF799B-6672-4DA1-B3A3-E09961128D4F}"/>
                </a:ext>
              </a:extLst>
            </p:cNvPr>
            <p:cNvSpPr>
              <a:spLocks noChangeArrowheads="1"/>
            </p:cNvSpPr>
            <p:nvPr/>
          </p:nvSpPr>
          <p:spPr bwMode="auto">
            <a:xfrm>
              <a:off x="3558" y="1708"/>
              <a:ext cx="953" cy="935"/>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30" name="Text Box 34">
              <a:extLst>
                <a:ext uri="{FF2B5EF4-FFF2-40B4-BE49-F238E27FC236}">
                  <a16:creationId xmlns:a16="http://schemas.microsoft.com/office/drawing/2014/main" id="{CE6079C9-6D46-4766-B92A-CD149A4986C1}"/>
                </a:ext>
              </a:extLst>
            </p:cNvPr>
            <p:cNvSpPr txBox="1">
              <a:spLocks noChangeArrowheads="1"/>
            </p:cNvSpPr>
            <p:nvPr/>
          </p:nvSpPr>
          <p:spPr bwMode="auto">
            <a:xfrm>
              <a:off x="3574" y="1976"/>
              <a:ext cx="9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Processes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sp>
          <p:nvSpPr>
            <p:cNvPr id="31" name="Rectangle 35">
              <a:extLst>
                <a:ext uri="{FF2B5EF4-FFF2-40B4-BE49-F238E27FC236}">
                  <a16:creationId xmlns:a16="http://schemas.microsoft.com/office/drawing/2014/main" id="{CF16EF75-5C94-4F7D-8FAD-D55349F5987D}"/>
                </a:ext>
              </a:extLst>
            </p:cNvPr>
            <p:cNvSpPr>
              <a:spLocks noChangeArrowheads="1"/>
            </p:cNvSpPr>
            <p:nvPr/>
          </p:nvSpPr>
          <p:spPr bwMode="auto">
            <a:xfrm>
              <a:off x="4808" y="1646"/>
              <a:ext cx="1108" cy="9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t>   </a:t>
              </a:r>
              <a:r>
                <a:rPr lang="en-GB" b="1" i="1" dirty="0">
                  <a:latin typeface="+mn-lt"/>
                </a:rPr>
                <a:t>DATA FOR</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Joining</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Shaping</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Surface   treatment</a:t>
              </a:r>
            </a:p>
          </p:txBody>
        </p:sp>
        <p:sp>
          <p:nvSpPr>
            <p:cNvPr id="32" name="Line 46">
              <a:extLst>
                <a:ext uri="{FF2B5EF4-FFF2-40B4-BE49-F238E27FC236}">
                  <a16:creationId xmlns:a16="http://schemas.microsoft.com/office/drawing/2014/main" id="{4979478C-5EE7-4715-BAAA-C14A86DD3905}"/>
                </a:ext>
              </a:extLst>
            </p:cNvPr>
            <p:cNvSpPr>
              <a:spLocks noChangeShapeType="1"/>
            </p:cNvSpPr>
            <p:nvPr/>
          </p:nvSpPr>
          <p:spPr bwMode="auto">
            <a:xfrm rot="16200000" flipH="1">
              <a:off x="4660" y="2011"/>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spTree>
    <p:extLst>
      <p:ext uri="{BB962C8B-B14F-4D97-AF65-F5344CB8AC3E}">
        <p14:creationId xmlns:p14="http://schemas.microsoft.com/office/powerpoint/2010/main" val="18649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9">
            <a:extLst>
              <a:ext uri="{FF2B5EF4-FFF2-40B4-BE49-F238E27FC236}">
                <a16:creationId xmlns:a16="http://schemas.microsoft.com/office/drawing/2014/main" id="{4AC91B93-3D0C-4D2A-A87B-B63255D6E98D}"/>
              </a:ext>
            </a:extLst>
          </p:cNvPr>
          <p:cNvGrpSpPr>
            <a:grpSpLocks/>
          </p:cNvGrpSpPr>
          <p:nvPr/>
        </p:nvGrpSpPr>
        <p:grpSpPr bwMode="auto">
          <a:xfrm>
            <a:off x="5080284" y="1115219"/>
            <a:ext cx="5678488" cy="4806950"/>
            <a:chOff x="1872" y="910"/>
            <a:chExt cx="3577" cy="3028"/>
          </a:xfrm>
        </p:grpSpPr>
        <p:grpSp>
          <p:nvGrpSpPr>
            <p:cNvPr id="5" name="Group 70">
              <a:extLst>
                <a:ext uri="{FF2B5EF4-FFF2-40B4-BE49-F238E27FC236}">
                  <a16:creationId xmlns:a16="http://schemas.microsoft.com/office/drawing/2014/main" id="{EDCADBCC-BA92-4EBD-A712-59547EA5D22F}"/>
                </a:ext>
              </a:extLst>
            </p:cNvPr>
            <p:cNvGrpSpPr>
              <a:grpSpLocks/>
            </p:cNvGrpSpPr>
            <p:nvPr/>
          </p:nvGrpSpPr>
          <p:grpSpPr bwMode="auto">
            <a:xfrm>
              <a:off x="2816" y="910"/>
              <a:ext cx="2633" cy="3028"/>
              <a:chOff x="2816" y="910"/>
              <a:chExt cx="2633" cy="3028"/>
            </a:xfrm>
          </p:grpSpPr>
          <p:grpSp>
            <p:nvGrpSpPr>
              <p:cNvPr id="15" name="Group 57">
                <a:extLst>
                  <a:ext uri="{FF2B5EF4-FFF2-40B4-BE49-F238E27FC236}">
                    <a16:creationId xmlns:a16="http://schemas.microsoft.com/office/drawing/2014/main" id="{ABB4ED74-6FDD-4944-A236-37F0C46A1FFD}"/>
                  </a:ext>
                </a:extLst>
              </p:cNvPr>
              <p:cNvGrpSpPr>
                <a:grpSpLocks/>
              </p:cNvGrpSpPr>
              <p:nvPr/>
            </p:nvGrpSpPr>
            <p:grpSpPr bwMode="auto">
              <a:xfrm>
                <a:off x="3452" y="910"/>
                <a:ext cx="1997" cy="3028"/>
                <a:chOff x="3452" y="910"/>
                <a:chExt cx="1997" cy="3028"/>
              </a:xfrm>
            </p:grpSpPr>
            <p:sp>
              <p:nvSpPr>
                <p:cNvPr id="17" name="Line 33">
                  <a:extLst>
                    <a:ext uri="{FF2B5EF4-FFF2-40B4-BE49-F238E27FC236}">
                      <a16:creationId xmlns:a16="http://schemas.microsoft.com/office/drawing/2014/main" id="{28ADE508-1D09-4EC0-B67A-F2F23133E3F7}"/>
                    </a:ext>
                  </a:extLst>
                </p:cNvPr>
                <p:cNvSpPr>
                  <a:spLocks noChangeShapeType="1"/>
                </p:cNvSpPr>
                <p:nvPr/>
              </p:nvSpPr>
              <p:spPr bwMode="auto">
                <a:xfrm>
                  <a:off x="3452" y="2060"/>
                  <a:ext cx="282" cy="9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8" name="Group 56">
                  <a:extLst>
                    <a:ext uri="{FF2B5EF4-FFF2-40B4-BE49-F238E27FC236}">
                      <a16:creationId xmlns:a16="http://schemas.microsoft.com/office/drawing/2014/main" id="{576E9D58-FC88-4CB6-A6BE-80BFD3A809CC}"/>
                    </a:ext>
                  </a:extLst>
                </p:cNvPr>
                <p:cNvGrpSpPr>
                  <a:grpSpLocks/>
                </p:cNvGrpSpPr>
                <p:nvPr/>
              </p:nvGrpSpPr>
              <p:grpSpPr bwMode="auto">
                <a:xfrm>
                  <a:off x="3458" y="910"/>
                  <a:ext cx="1991" cy="3028"/>
                  <a:chOff x="3458" y="910"/>
                  <a:chExt cx="1991" cy="3028"/>
                </a:xfrm>
              </p:grpSpPr>
              <p:sp>
                <p:nvSpPr>
                  <p:cNvPr id="19" name="Line 32">
                    <a:extLst>
                      <a:ext uri="{FF2B5EF4-FFF2-40B4-BE49-F238E27FC236}">
                        <a16:creationId xmlns:a16="http://schemas.microsoft.com/office/drawing/2014/main" id="{DEDF3BB5-81AB-46B8-9ADC-EDE56A22DF9F}"/>
                      </a:ext>
                    </a:extLst>
                  </p:cNvPr>
                  <p:cNvSpPr>
                    <a:spLocks noChangeShapeType="1"/>
                  </p:cNvSpPr>
                  <p:nvPr/>
                </p:nvSpPr>
                <p:spPr bwMode="auto">
                  <a:xfrm flipV="1">
                    <a:off x="3458" y="1411"/>
                    <a:ext cx="247" cy="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Rectangle 36">
                    <a:extLst>
                      <a:ext uri="{FF2B5EF4-FFF2-40B4-BE49-F238E27FC236}">
                        <a16:creationId xmlns:a16="http://schemas.microsoft.com/office/drawing/2014/main" id="{A252DB70-705A-45D1-A460-C1BC9C05BD87}"/>
                      </a:ext>
                    </a:extLst>
                  </p:cNvPr>
                  <p:cNvSpPr>
                    <a:spLocks noChangeArrowheads="1"/>
                  </p:cNvSpPr>
                  <p:nvPr/>
                </p:nvSpPr>
                <p:spPr bwMode="auto">
                  <a:xfrm>
                    <a:off x="3978" y="910"/>
                    <a:ext cx="988" cy="2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21" name="Text Box 37">
                    <a:extLst>
                      <a:ext uri="{FF2B5EF4-FFF2-40B4-BE49-F238E27FC236}">
                        <a16:creationId xmlns:a16="http://schemas.microsoft.com/office/drawing/2014/main" id="{5C768FCE-8CEE-47A8-8CDD-AF48245E7725}"/>
                      </a:ext>
                    </a:extLst>
                  </p:cNvPr>
                  <p:cNvSpPr txBox="1">
                    <a:spLocks noChangeArrowheads="1"/>
                  </p:cNvSpPr>
                  <p:nvPr/>
                </p:nvSpPr>
                <p:spPr bwMode="auto">
                  <a:xfrm>
                    <a:off x="3822" y="910"/>
                    <a:ext cx="1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Attributes</a:t>
                    </a:r>
                    <a:endParaRPr lang="en-GB">
                      <a:latin typeface="+mn-lt"/>
                    </a:endParaRPr>
                  </a:p>
                </p:txBody>
              </p:sp>
              <p:sp>
                <p:nvSpPr>
                  <p:cNvPr id="22" name="AutoShape 38">
                    <a:extLst>
                      <a:ext uri="{FF2B5EF4-FFF2-40B4-BE49-F238E27FC236}">
                        <a16:creationId xmlns:a16="http://schemas.microsoft.com/office/drawing/2014/main" id="{1604842D-2102-4E10-B6C4-3840FA85AD07}"/>
                      </a:ext>
                    </a:extLst>
                  </p:cNvPr>
                  <p:cNvSpPr>
                    <a:spLocks/>
                  </p:cNvSpPr>
                  <p:nvPr/>
                </p:nvSpPr>
                <p:spPr bwMode="auto">
                  <a:xfrm rot="5429615">
                    <a:off x="4685" y="3035"/>
                    <a:ext cx="154" cy="1183"/>
                  </a:xfrm>
                  <a:prstGeom prst="rightBrace">
                    <a:avLst>
                      <a:gd name="adj1" fmla="val 73848"/>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3" name="Text Box 39">
                    <a:extLst>
                      <a:ext uri="{FF2B5EF4-FFF2-40B4-BE49-F238E27FC236}">
                        <a16:creationId xmlns:a16="http://schemas.microsoft.com/office/drawing/2014/main" id="{F32D4FF4-6CB4-4066-AB20-E821C09C1BAE}"/>
                      </a:ext>
                    </a:extLst>
                  </p:cNvPr>
                  <p:cNvSpPr txBox="1">
                    <a:spLocks noChangeArrowheads="1"/>
                  </p:cNvSpPr>
                  <p:nvPr/>
                </p:nvSpPr>
                <p:spPr bwMode="auto">
                  <a:xfrm>
                    <a:off x="3968" y="3704"/>
                    <a:ext cx="148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b="1" dirty="0">
                        <a:solidFill>
                          <a:schemeClr val="accent5"/>
                        </a:solidFill>
                        <a:latin typeface="+mn-lt"/>
                      </a:rPr>
                      <a:t>Process records</a:t>
                    </a:r>
                  </a:p>
                </p:txBody>
              </p:sp>
              <p:grpSp>
                <p:nvGrpSpPr>
                  <p:cNvPr id="24" name="Group 55">
                    <a:extLst>
                      <a:ext uri="{FF2B5EF4-FFF2-40B4-BE49-F238E27FC236}">
                        <a16:creationId xmlns:a16="http://schemas.microsoft.com/office/drawing/2014/main" id="{B26AD2A9-655D-47D4-A7B0-761BD84BAB94}"/>
                      </a:ext>
                    </a:extLst>
                  </p:cNvPr>
                  <p:cNvGrpSpPr>
                    <a:grpSpLocks/>
                  </p:cNvGrpSpPr>
                  <p:nvPr/>
                </p:nvGrpSpPr>
                <p:grpSpPr bwMode="auto">
                  <a:xfrm>
                    <a:off x="3785" y="1214"/>
                    <a:ext cx="1559" cy="2267"/>
                    <a:chOff x="3673" y="1126"/>
                    <a:chExt cx="1559" cy="2267"/>
                  </a:xfrm>
                </p:grpSpPr>
                <p:sp>
                  <p:nvSpPr>
                    <p:cNvPr id="25" name="AutoShape 54">
                      <a:extLst>
                        <a:ext uri="{FF2B5EF4-FFF2-40B4-BE49-F238E27FC236}">
                          <a16:creationId xmlns:a16="http://schemas.microsoft.com/office/drawing/2014/main" id="{E38104C9-762A-4634-9FE0-BC6E4F8CF903}"/>
                        </a:ext>
                      </a:extLst>
                    </p:cNvPr>
                    <p:cNvSpPr>
                      <a:spLocks noChangeArrowheads="1"/>
                    </p:cNvSpPr>
                    <p:nvPr/>
                  </p:nvSpPr>
                  <p:spPr bwMode="auto">
                    <a:xfrm>
                      <a:off x="3673" y="112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a:latin typeface="+mn-lt"/>
                        </a:rPr>
                        <a:t>      RTM</a:t>
                      </a:r>
                    </a:p>
                    <a:p>
                      <a:pPr>
                        <a:lnSpc>
                          <a:spcPct val="80000"/>
                        </a:lnSpc>
                        <a:spcBef>
                          <a:spcPct val="50000"/>
                        </a:spcBef>
                        <a:spcAft>
                          <a:spcPct val="0"/>
                        </a:spcAft>
                        <a:buClrTx/>
                        <a:buSzTx/>
                        <a:buFontTx/>
                        <a:buNone/>
                      </a:pPr>
                      <a:r>
                        <a:rPr lang="en-GB" sz="1400" b="1">
                          <a:latin typeface="+mn-lt"/>
                        </a:rPr>
                        <a:t>Material</a:t>
                      </a:r>
                      <a:endParaRPr lang="en-GB" sz="1400">
                        <a:latin typeface="+mn-lt"/>
                      </a:endParaRPr>
                    </a:p>
                    <a:p>
                      <a:pPr>
                        <a:lnSpc>
                          <a:spcPct val="80000"/>
                        </a:lnSpc>
                        <a:spcBef>
                          <a:spcPct val="50000"/>
                        </a:spcBef>
                        <a:spcAft>
                          <a:spcPct val="0"/>
                        </a:spcAft>
                        <a:buClrTx/>
                        <a:buSzTx/>
                        <a:buFontTx/>
                        <a:buNone/>
                      </a:pPr>
                      <a:r>
                        <a:rPr lang="en-GB" sz="1400" b="1">
                          <a:latin typeface="+mn-lt"/>
                        </a:rPr>
                        <a:t>Shape</a:t>
                      </a:r>
                      <a:r>
                        <a:rPr lang="en-GB" sz="1400">
                          <a:latin typeface="+mn-lt"/>
                        </a:rPr>
                        <a:t> </a:t>
                      </a:r>
                    </a:p>
                    <a:p>
                      <a:pPr>
                        <a:lnSpc>
                          <a:spcPct val="80000"/>
                        </a:lnSpc>
                        <a:spcBef>
                          <a:spcPct val="50000"/>
                        </a:spcBef>
                        <a:spcAft>
                          <a:spcPct val="0"/>
                        </a:spcAft>
                        <a:buClrTx/>
                        <a:buSzTx/>
                        <a:buFontTx/>
                        <a:buNone/>
                      </a:pPr>
                      <a:r>
                        <a:rPr lang="en-GB" sz="1400">
                          <a:solidFill>
                            <a:schemeClr val="accent3"/>
                          </a:solidFill>
                          <a:latin typeface="+mn-lt"/>
                        </a:rPr>
                        <a:t>Size Range</a:t>
                      </a:r>
                    </a:p>
                    <a:p>
                      <a:pPr>
                        <a:lnSpc>
                          <a:spcPct val="80000"/>
                        </a:lnSpc>
                        <a:spcBef>
                          <a:spcPct val="50000"/>
                        </a:spcBef>
                        <a:spcAft>
                          <a:spcPct val="0"/>
                        </a:spcAft>
                        <a:buClrTx/>
                        <a:buSzTx/>
                        <a:buFontTx/>
                        <a:buNone/>
                      </a:pPr>
                      <a:r>
                        <a:rPr lang="en-GB" sz="1400">
                          <a:solidFill>
                            <a:schemeClr val="accent3"/>
                          </a:solidFill>
                          <a:latin typeface="+mn-lt"/>
                        </a:rPr>
                        <a:t>Min. section</a:t>
                      </a:r>
                    </a:p>
                    <a:p>
                      <a:pPr>
                        <a:lnSpc>
                          <a:spcPct val="80000"/>
                        </a:lnSpc>
                        <a:spcBef>
                          <a:spcPct val="50000"/>
                        </a:spcBef>
                        <a:spcAft>
                          <a:spcPct val="0"/>
                        </a:spcAft>
                        <a:buClrTx/>
                        <a:buSzTx/>
                        <a:buFontTx/>
                        <a:buNone/>
                      </a:pPr>
                      <a:r>
                        <a:rPr lang="en-GB" sz="1400">
                          <a:solidFill>
                            <a:schemeClr val="accent3"/>
                          </a:solidFill>
                          <a:latin typeface="+mn-lt"/>
                        </a:rPr>
                        <a:t>Tolerance</a:t>
                      </a:r>
                    </a:p>
                    <a:p>
                      <a:pPr>
                        <a:lnSpc>
                          <a:spcPct val="80000"/>
                        </a:lnSpc>
                        <a:spcBef>
                          <a:spcPct val="50000"/>
                        </a:spcBef>
                        <a:spcAft>
                          <a:spcPct val="0"/>
                        </a:spcAft>
                        <a:buClrTx/>
                        <a:buSzTx/>
                        <a:buFontTx/>
                        <a:buNone/>
                      </a:pPr>
                      <a:r>
                        <a:rPr lang="en-GB" sz="1400">
                          <a:solidFill>
                            <a:schemeClr val="accent3"/>
                          </a:solidFill>
                          <a:latin typeface="+mn-lt"/>
                        </a:rPr>
                        <a:t>Roughness</a:t>
                      </a:r>
                    </a:p>
                    <a:p>
                      <a:pPr>
                        <a:lnSpc>
                          <a:spcPct val="80000"/>
                        </a:lnSpc>
                        <a:spcBef>
                          <a:spcPct val="50000"/>
                        </a:spcBef>
                        <a:spcAft>
                          <a:spcPct val="0"/>
                        </a:spcAft>
                        <a:buClrTx/>
                        <a:buSzTx/>
                        <a:buFontTx/>
                        <a:buNone/>
                      </a:pPr>
                      <a:r>
                        <a:rPr lang="en-GB" sz="1400">
                          <a:solidFill>
                            <a:schemeClr val="accent3"/>
                          </a:solidFill>
                          <a:latin typeface="+mn-lt"/>
                        </a:rPr>
                        <a:t>Economic batch</a:t>
                      </a:r>
                      <a:endParaRPr lang="en-GB" sz="1400" b="1">
                        <a:solidFill>
                          <a:schemeClr val="accent3"/>
                        </a:solidFill>
                        <a:latin typeface="+mn-lt"/>
                      </a:endParaRPr>
                    </a:p>
                    <a:p>
                      <a:pPr>
                        <a:lnSpc>
                          <a:spcPct val="80000"/>
                        </a:lnSpc>
                        <a:spcBef>
                          <a:spcPct val="50000"/>
                        </a:spcBef>
                        <a:spcAft>
                          <a:spcPct val="0"/>
                        </a:spcAft>
                        <a:buClrTx/>
                        <a:buSzTx/>
                        <a:buFontTx/>
                        <a:buNone/>
                      </a:pPr>
                      <a:r>
                        <a:rPr lang="en-GB" sz="1400" b="1" i="1">
                          <a:latin typeface="+mn-lt"/>
                        </a:rPr>
                        <a:t>Documentation</a:t>
                      </a:r>
                    </a:p>
                    <a:p>
                      <a:pPr>
                        <a:lnSpc>
                          <a:spcPct val="80000"/>
                        </a:lnSpc>
                        <a:spcBef>
                          <a:spcPct val="50000"/>
                        </a:spcBef>
                        <a:spcAft>
                          <a:spcPct val="0"/>
                        </a:spcAft>
                        <a:buClrTx/>
                        <a:buSzTx/>
                        <a:buFontTx/>
                        <a:buNone/>
                      </a:pPr>
                      <a:r>
                        <a:rPr lang="en-GB" sz="1400">
                          <a:solidFill>
                            <a:schemeClr val="accent3"/>
                          </a:solidFill>
                          <a:latin typeface="+mn-lt"/>
                        </a:rPr>
                        <a:t>-- specific</a:t>
                      </a:r>
                    </a:p>
                    <a:p>
                      <a:pPr>
                        <a:lnSpc>
                          <a:spcPct val="80000"/>
                        </a:lnSpc>
                        <a:spcBef>
                          <a:spcPct val="50000"/>
                        </a:spcBef>
                        <a:spcAft>
                          <a:spcPct val="0"/>
                        </a:spcAft>
                        <a:buClrTx/>
                        <a:buSzTx/>
                        <a:buFontTx/>
                        <a:buNone/>
                      </a:pPr>
                      <a:r>
                        <a:rPr lang="en-GB" sz="1400">
                          <a:solidFill>
                            <a:schemeClr val="accent3"/>
                          </a:solidFill>
                          <a:latin typeface="+mn-lt"/>
                        </a:rPr>
                        <a:t>-- general</a:t>
                      </a:r>
                    </a:p>
                  </p:txBody>
                </p:sp>
                <p:sp>
                  <p:nvSpPr>
                    <p:cNvPr id="26" name="AutoShape 53">
                      <a:extLst>
                        <a:ext uri="{FF2B5EF4-FFF2-40B4-BE49-F238E27FC236}">
                          <a16:creationId xmlns:a16="http://schemas.microsoft.com/office/drawing/2014/main" id="{B5EC5AC2-CB7D-4348-B7CA-AE078BD54BEF}"/>
                        </a:ext>
                      </a:extLst>
                    </p:cNvPr>
                    <p:cNvSpPr>
                      <a:spLocks noChangeArrowheads="1"/>
                    </p:cNvSpPr>
                    <p:nvPr/>
                  </p:nvSpPr>
                  <p:spPr bwMode="auto">
                    <a:xfrm>
                      <a:off x="3817" y="124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a:latin typeface="+mn-lt"/>
                        </a:rPr>
                        <a:t>Blow </a:t>
                      </a:r>
                      <a:r>
                        <a:rPr lang="en-US" sz="1600" b="1">
                          <a:latin typeface="+mn-lt"/>
                        </a:rPr>
                        <a:t>molding</a:t>
                      </a:r>
                    </a:p>
                    <a:p>
                      <a:pPr>
                        <a:lnSpc>
                          <a:spcPct val="80000"/>
                        </a:lnSpc>
                        <a:spcBef>
                          <a:spcPct val="50000"/>
                        </a:spcBef>
                        <a:spcAft>
                          <a:spcPct val="0"/>
                        </a:spcAft>
                        <a:buClrTx/>
                        <a:buSzTx/>
                        <a:buFontTx/>
                        <a:buNone/>
                      </a:pPr>
                      <a:r>
                        <a:rPr lang="en-GB" sz="1400" b="1">
                          <a:latin typeface="+mn-lt"/>
                        </a:rPr>
                        <a:t>Material</a:t>
                      </a:r>
                      <a:endParaRPr lang="en-GB" sz="1400">
                        <a:latin typeface="+mn-lt"/>
                      </a:endParaRPr>
                    </a:p>
                    <a:p>
                      <a:pPr>
                        <a:lnSpc>
                          <a:spcPct val="80000"/>
                        </a:lnSpc>
                        <a:spcBef>
                          <a:spcPct val="50000"/>
                        </a:spcBef>
                        <a:spcAft>
                          <a:spcPct val="0"/>
                        </a:spcAft>
                        <a:buClrTx/>
                        <a:buSzTx/>
                        <a:buFontTx/>
                        <a:buNone/>
                      </a:pPr>
                      <a:r>
                        <a:rPr lang="en-GB" sz="1400" b="1">
                          <a:latin typeface="+mn-lt"/>
                        </a:rPr>
                        <a:t>Shape</a:t>
                      </a:r>
                      <a:r>
                        <a:rPr lang="en-GB" sz="1400">
                          <a:latin typeface="+mn-lt"/>
                        </a:rPr>
                        <a:t> </a:t>
                      </a:r>
                    </a:p>
                    <a:p>
                      <a:pPr>
                        <a:lnSpc>
                          <a:spcPct val="80000"/>
                        </a:lnSpc>
                        <a:spcBef>
                          <a:spcPct val="50000"/>
                        </a:spcBef>
                        <a:spcAft>
                          <a:spcPct val="0"/>
                        </a:spcAft>
                        <a:buClrTx/>
                        <a:buSzTx/>
                        <a:buFontTx/>
                        <a:buNone/>
                      </a:pPr>
                      <a:r>
                        <a:rPr lang="en-GB" sz="1400">
                          <a:solidFill>
                            <a:schemeClr val="tx2"/>
                          </a:solidFill>
                          <a:latin typeface="+mn-lt"/>
                        </a:rPr>
                        <a:t>Size Range</a:t>
                      </a:r>
                    </a:p>
                    <a:p>
                      <a:pPr>
                        <a:lnSpc>
                          <a:spcPct val="80000"/>
                        </a:lnSpc>
                        <a:spcBef>
                          <a:spcPct val="50000"/>
                        </a:spcBef>
                        <a:spcAft>
                          <a:spcPct val="0"/>
                        </a:spcAft>
                        <a:buClrTx/>
                        <a:buSzTx/>
                        <a:buFontTx/>
                        <a:buNone/>
                      </a:pPr>
                      <a:r>
                        <a:rPr lang="en-GB" sz="1400">
                          <a:solidFill>
                            <a:schemeClr val="tx2"/>
                          </a:solidFill>
                          <a:latin typeface="+mn-lt"/>
                        </a:rPr>
                        <a:t>Min. section</a:t>
                      </a:r>
                    </a:p>
                    <a:p>
                      <a:pPr>
                        <a:lnSpc>
                          <a:spcPct val="80000"/>
                        </a:lnSpc>
                        <a:spcBef>
                          <a:spcPct val="50000"/>
                        </a:spcBef>
                        <a:spcAft>
                          <a:spcPct val="0"/>
                        </a:spcAft>
                        <a:buClrTx/>
                        <a:buSzTx/>
                        <a:buFontTx/>
                        <a:buNone/>
                      </a:pPr>
                      <a:r>
                        <a:rPr lang="en-GB" sz="1400">
                          <a:solidFill>
                            <a:schemeClr val="tx2"/>
                          </a:solidFill>
                          <a:latin typeface="+mn-lt"/>
                        </a:rPr>
                        <a:t>Tolerance</a:t>
                      </a:r>
                    </a:p>
                    <a:p>
                      <a:pPr>
                        <a:lnSpc>
                          <a:spcPct val="80000"/>
                        </a:lnSpc>
                        <a:spcBef>
                          <a:spcPct val="50000"/>
                        </a:spcBef>
                        <a:spcAft>
                          <a:spcPct val="0"/>
                        </a:spcAft>
                        <a:buClrTx/>
                        <a:buSzTx/>
                        <a:buFontTx/>
                        <a:buNone/>
                      </a:pPr>
                      <a:r>
                        <a:rPr lang="en-GB" sz="1400">
                          <a:solidFill>
                            <a:schemeClr val="tx2"/>
                          </a:solidFill>
                          <a:latin typeface="+mn-lt"/>
                        </a:rPr>
                        <a:t>Roughness</a:t>
                      </a:r>
                    </a:p>
                    <a:p>
                      <a:pPr>
                        <a:lnSpc>
                          <a:spcPct val="80000"/>
                        </a:lnSpc>
                        <a:spcBef>
                          <a:spcPct val="50000"/>
                        </a:spcBef>
                        <a:spcAft>
                          <a:spcPct val="0"/>
                        </a:spcAft>
                        <a:buClrTx/>
                        <a:buSzTx/>
                        <a:buFontTx/>
                        <a:buNone/>
                      </a:pPr>
                      <a:r>
                        <a:rPr lang="en-GB" sz="1400">
                          <a:solidFill>
                            <a:schemeClr val="tx2"/>
                          </a:solidFill>
                          <a:latin typeface="+mn-lt"/>
                        </a:rPr>
                        <a:t>Economic batch</a:t>
                      </a:r>
                      <a:endParaRPr lang="en-GB" sz="1400" b="1">
                        <a:solidFill>
                          <a:schemeClr val="tx2"/>
                        </a:solidFill>
                        <a:latin typeface="+mn-lt"/>
                      </a:endParaRPr>
                    </a:p>
                    <a:p>
                      <a:pPr>
                        <a:lnSpc>
                          <a:spcPct val="80000"/>
                        </a:lnSpc>
                        <a:spcBef>
                          <a:spcPct val="50000"/>
                        </a:spcBef>
                        <a:spcAft>
                          <a:spcPct val="0"/>
                        </a:spcAft>
                        <a:buClrTx/>
                        <a:buSzTx/>
                        <a:buFontTx/>
                        <a:buNone/>
                      </a:pPr>
                      <a:r>
                        <a:rPr lang="en-GB" sz="1400" b="1" i="1">
                          <a:latin typeface="+mn-lt"/>
                        </a:rPr>
                        <a:t>Documentation</a:t>
                      </a: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sp>
                  <p:nvSpPr>
                    <p:cNvPr id="27" name="AutoShape 40">
                      <a:extLst>
                        <a:ext uri="{FF2B5EF4-FFF2-40B4-BE49-F238E27FC236}">
                          <a16:creationId xmlns:a16="http://schemas.microsoft.com/office/drawing/2014/main" id="{EFF5FBF0-4D6B-4AD5-9BD8-EF348E3A9DC7}"/>
                        </a:ext>
                      </a:extLst>
                    </p:cNvPr>
                    <p:cNvSpPr>
                      <a:spLocks noChangeArrowheads="1"/>
                    </p:cNvSpPr>
                    <p:nvPr/>
                  </p:nvSpPr>
                  <p:spPr bwMode="auto">
                    <a:xfrm>
                      <a:off x="3961" y="1390"/>
                      <a:ext cx="1271" cy="2003"/>
                    </a:xfrm>
                    <a:prstGeom prst="roundRect">
                      <a:avLst>
                        <a:gd name="adj" fmla="val 8157"/>
                      </a:avLst>
                    </a:prstGeom>
                    <a:solidFill>
                      <a:schemeClr val="bg1"/>
                    </a:solidFill>
                    <a:ln w="19050">
                      <a:solidFill>
                        <a:srgbClr val="FFB71B"/>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a:solidFill>
                            <a:sysClr val="windowText" lastClr="000000"/>
                          </a:solidFill>
                          <a:latin typeface="+mn-lt"/>
                        </a:rPr>
                        <a:t>Injection molding</a:t>
                      </a:r>
                    </a:p>
                    <a:p>
                      <a:pPr>
                        <a:lnSpc>
                          <a:spcPct val="80000"/>
                        </a:lnSpc>
                        <a:spcBef>
                          <a:spcPct val="50000"/>
                        </a:spcBef>
                        <a:spcAft>
                          <a:spcPct val="0"/>
                        </a:spcAft>
                        <a:buClrTx/>
                        <a:buSzTx/>
                        <a:buFontTx/>
                        <a:buNone/>
                      </a:pPr>
                      <a:r>
                        <a:rPr lang="en-GB" sz="1400" b="1">
                          <a:latin typeface="+mn-lt"/>
                        </a:rPr>
                        <a:t>Material</a:t>
                      </a:r>
                      <a:endParaRPr lang="en-GB" sz="1400">
                        <a:latin typeface="+mn-lt"/>
                      </a:endParaRPr>
                    </a:p>
                    <a:p>
                      <a:pPr>
                        <a:lnSpc>
                          <a:spcPct val="80000"/>
                        </a:lnSpc>
                        <a:spcBef>
                          <a:spcPct val="50000"/>
                        </a:spcBef>
                        <a:spcAft>
                          <a:spcPct val="0"/>
                        </a:spcAft>
                        <a:buClrTx/>
                        <a:buSzTx/>
                        <a:buFontTx/>
                        <a:buNone/>
                      </a:pPr>
                      <a:r>
                        <a:rPr lang="en-GB" sz="1400" b="1">
                          <a:latin typeface="+mn-lt"/>
                        </a:rPr>
                        <a:t>Shape</a:t>
                      </a:r>
                      <a:r>
                        <a:rPr lang="en-GB" sz="1400">
                          <a:latin typeface="+mn-lt"/>
                        </a:rPr>
                        <a:t> </a:t>
                      </a:r>
                    </a:p>
                    <a:p>
                      <a:pPr>
                        <a:lnSpc>
                          <a:spcPct val="80000"/>
                        </a:lnSpc>
                        <a:spcBef>
                          <a:spcPct val="50000"/>
                        </a:spcBef>
                        <a:spcAft>
                          <a:spcPct val="0"/>
                        </a:spcAft>
                        <a:buClrTx/>
                        <a:buSzTx/>
                        <a:buFontTx/>
                        <a:buNone/>
                      </a:pPr>
                      <a:r>
                        <a:rPr lang="en-GB" sz="1400">
                          <a:solidFill>
                            <a:schemeClr val="tx2"/>
                          </a:solidFill>
                          <a:latin typeface="+mn-lt"/>
                        </a:rPr>
                        <a:t>Size Range</a:t>
                      </a:r>
                    </a:p>
                    <a:p>
                      <a:pPr>
                        <a:lnSpc>
                          <a:spcPct val="80000"/>
                        </a:lnSpc>
                        <a:spcBef>
                          <a:spcPct val="50000"/>
                        </a:spcBef>
                        <a:spcAft>
                          <a:spcPct val="0"/>
                        </a:spcAft>
                        <a:buClrTx/>
                        <a:buSzTx/>
                        <a:buFontTx/>
                        <a:buNone/>
                      </a:pPr>
                      <a:r>
                        <a:rPr lang="en-GB" sz="1400">
                          <a:solidFill>
                            <a:schemeClr val="tx2"/>
                          </a:solidFill>
                          <a:latin typeface="+mn-lt"/>
                        </a:rPr>
                        <a:t>Min. section</a:t>
                      </a:r>
                    </a:p>
                    <a:p>
                      <a:pPr>
                        <a:lnSpc>
                          <a:spcPct val="80000"/>
                        </a:lnSpc>
                        <a:spcBef>
                          <a:spcPct val="50000"/>
                        </a:spcBef>
                        <a:spcAft>
                          <a:spcPct val="0"/>
                        </a:spcAft>
                        <a:buClrTx/>
                        <a:buSzTx/>
                        <a:buFontTx/>
                        <a:buNone/>
                      </a:pPr>
                      <a:r>
                        <a:rPr lang="en-GB" sz="1400">
                          <a:solidFill>
                            <a:schemeClr val="tx2"/>
                          </a:solidFill>
                          <a:latin typeface="+mn-lt"/>
                        </a:rPr>
                        <a:t>Tolerance</a:t>
                      </a:r>
                    </a:p>
                    <a:p>
                      <a:pPr>
                        <a:lnSpc>
                          <a:spcPct val="80000"/>
                        </a:lnSpc>
                        <a:spcBef>
                          <a:spcPct val="50000"/>
                        </a:spcBef>
                        <a:spcAft>
                          <a:spcPct val="0"/>
                        </a:spcAft>
                        <a:buClrTx/>
                        <a:buSzTx/>
                        <a:buFontTx/>
                        <a:buNone/>
                      </a:pPr>
                      <a:r>
                        <a:rPr lang="en-GB" sz="1400">
                          <a:solidFill>
                            <a:schemeClr val="tx2"/>
                          </a:solidFill>
                          <a:latin typeface="+mn-lt"/>
                        </a:rPr>
                        <a:t>Roughness</a:t>
                      </a:r>
                    </a:p>
                    <a:p>
                      <a:pPr>
                        <a:lnSpc>
                          <a:spcPct val="80000"/>
                        </a:lnSpc>
                        <a:spcBef>
                          <a:spcPct val="50000"/>
                        </a:spcBef>
                        <a:spcAft>
                          <a:spcPct val="0"/>
                        </a:spcAft>
                        <a:buClrTx/>
                        <a:buSzTx/>
                        <a:buFontTx/>
                        <a:buNone/>
                      </a:pPr>
                      <a:r>
                        <a:rPr lang="en-GB" sz="1400">
                          <a:solidFill>
                            <a:schemeClr val="tx2"/>
                          </a:solidFill>
                          <a:latin typeface="+mn-lt"/>
                        </a:rPr>
                        <a:t>Economic batch</a:t>
                      </a:r>
                      <a:endParaRPr lang="en-GB" sz="1400" b="1">
                        <a:solidFill>
                          <a:schemeClr val="tx2"/>
                        </a:solidFill>
                        <a:latin typeface="+mn-lt"/>
                      </a:endParaRPr>
                    </a:p>
                    <a:p>
                      <a:pPr>
                        <a:lnSpc>
                          <a:spcPct val="80000"/>
                        </a:lnSpc>
                        <a:spcBef>
                          <a:spcPct val="50000"/>
                        </a:spcBef>
                        <a:spcAft>
                          <a:spcPct val="0"/>
                        </a:spcAft>
                        <a:buClrTx/>
                        <a:buSzTx/>
                        <a:buFontTx/>
                        <a:buNone/>
                      </a:pPr>
                      <a:r>
                        <a:rPr lang="en-GB" sz="1400" b="1" i="1">
                          <a:solidFill>
                            <a:sysClr val="windowText" lastClr="000000"/>
                          </a:solidFill>
                          <a:latin typeface="+mn-lt"/>
                        </a:rPr>
                        <a:t>Documentation</a:t>
                      </a: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grpSp>
            </p:grpSp>
          </p:grpSp>
          <p:sp>
            <p:nvSpPr>
              <p:cNvPr id="16" name="Rectangle 60">
                <a:extLst>
                  <a:ext uri="{FF2B5EF4-FFF2-40B4-BE49-F238E27FC236}">
                    <a16:creationId xmlns:a16="http://schemas.microsoft.com/office/drawing/2014/main" id="{7868BFB0-55CE-4015-87A1-428EE4EFE1D1}"/>
                  </a:ext>
                </a:extLst>
              </p:cNvPr>
              <p:cNvSpPr>
                <a:spLocks noChangeArrowheads="1"/>
              </p:cNvSpPr>
              <p:nvPr/>
            </p:nvSpPr>
            <p:spPr bwMode="auto">
              <a:xfrm>
                <a:off x="2816" y="1944"/>
                <a:ext cx="544" cy="233"/>
              </a:xfrm>
              <a:prstGeom prst="rect">
                <a:avLst/>
              </a:prstGeom>
              <a:solidFill>
                <a:schemeClr val="accent2">
                  <a:alpha val="50195"/>
                </a:schemeClr>
              </a:solidFill>
              <a:ln w="19050">
                <a:solidFill>
                  <a:srgbClr val="FFB71B"/>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nvGrpSpPr>
            <p:cNvPr id="6" name="Group 71">
              <a:extLst>
                <a:ext uri="{FF2B5EF4-FFF2-40B4-BE49-F238E27FC236}">
                  <a16:creationId xmlns:a16="http://schemas.microsoft.com/office/drawing/2014/main" id="{CBAD8AA1-22CA-4BB7-BDC6-6023397FE56A}"/>
                </a:ext>
              </a:extLst>
            </p:cNvPr>
            <p:cNvGrpSpPr>
              <a:grpSpLocks/>
            </p:cNvGrpSpPr>
            <p:nvPr/>
          </p:nvGrpSpPr>
          <p:grpSpPr bwMode="auto">
            <a:xfrm>
              <a:off x="1872" y="916"/>
              <a:ext cx="1863" cy="1717"/>
              <a:chOff x="1872" y="916"/>
              <a:chExt cx="1863" cy="1717"/>
            </a:xfrm>
          </p:grpSpPr>
          <p:grpSp>
            <p:nvGrpSpPr>
              <p:cNvPr id="7" name="Group 24">
                <a:extLst>
                  <a:ext uri="{FF2B5EF4-FFF2-40B4-BE49-F238E27FC236}">
                    <a16:creationId xmlns:a16="http://schemas.microsoft.com/office/drawing/2014/main" id="{8FB15BA1-1E0D-401A-A5EA-0A53B01C0F4D}"/>
                  </a:ext>
                </a:extLst>
              </p:cNvPr>
              <p:cNvGrpSpPr>
                <a:grpSpLocks/>
              </p:cNvGrpSpPr>
              <p:nvPr/>
            </p:nvGrpSpPr>
            <p:grpSpPr bwMode="auto">
              <a:xfrm>
                <a:off x="2507" y="916"/>
                <a:ext cx="1228" cy="1717"/>
                <a:chOff x="2404" y="916"/>
                <a:chExt cx="1133" cy="1717"/>
              </a:xfrm>
            </p:grpSpPr>
            <p:grpSp>
              <p:nvGrpSpPr>
                <p:cNvPr id="9" name="Group 25">
                  <a:extLst>
                    <a:ext uri="{FF2B5EF4-FFF2-40B4-BE49-F238E27FC236}">
                      <a16:creationId xmlns:a16="http://schemas.microsoft.com/office/drawing/2014/main" id="{1F2BC70F-D86B-4372-A7BF-9B6EE0BF66D5}"/>
                    </a:ext>
                  </a:extLst>
                </p:cNvPr>
                <p:cNvGrpSpPr>
                  <a:grpSpLocks/>
                </p:cNvGrpSpPr>
                <p:nvPr/>
              </p:nvGrpSpPr>
              <p:grpSpPr bwMode="auto">
                <a:xfrm>
                  <a:off x="2730" y="916"/>
                  <a:ext cx="720" cy="240"/>
                  <a:chOff x="2976" y="816"/>
                  <a:chExt cx="720" cy="240"/>
                </a:xfrm>
              </p:grpSpPr>
              <p:sp>
                <p:nvSpPr>
                  <p:cNvPr id="13" name="Rectangle 26">
                    <a:extLst>
                      <a:ext uri="{FF2B5EF4-FFF2-40B4-BE49-F238E27FC236}">
                        <a16:creationId xmlns:a16="http://schemas.microsoft.com/office/drawing/2014/main" id="{D41A42CC-203A-49D5-9B82-4E9D8D1CC3B8}"/>
                      </a:ext>
                    </a:extLst>
                  </p:cNvPr>
                  <p:cNvSpPr>
                    <a:spLocks noChangeArrowheads="1"/>
                  </p:cNvSpPr>
                  <p:nvPr/>
                </p:nvSpPr>
                <p:spPr bwMode="auto">
                  <a:xfrm>
                    <a:off x="2976" y="816"/>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4" name="Text Box 27">
                    <a:extLst>
                      <a:ext uri="{FF2B5EF4-FFF2-40B4-BE49-F238E27FC236}">
                        <a16:creationId xmlns:a16="http://schemas.microsoft.com/office/drawing/2014/main" id="{884BB55E-DF16-49B0-AF8E-43639B149E30}"/>
                      </a:ext>
                    </a:extLst>
                  </p:cNvPr>
                  <p:cNvSpPr txBox="1">
                    <a:spLocks noChangeArrowheads="1"/>
                  </p:cNvSpPr>
                  <p:nvPr/>
                </p:nvSpPr>
                <p:spPr bwMode="auto">
                  <a:xfrm>
                    <a:off x="3024" y="816"/>
                    <a:ext cx="5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a:latin typeface="+mn-lt"/>
                      </a:rPr>
                      <a:t>Member</a:t>
                    </a:r>
                    <a:endParaRPr lang="en-US" b="1">
                      <a:latin typeface="+mn-lt"/>
                    </a:endParaRPr>
                  </a:p>
                </p:txBody>
              </p:sp>
            </p:grpSp>
            <p:sp>
              <p:nvSpPr>
                <p:cNvPr id="10" name="Text Box 28">
                  <a:extLst>
                    <a:ext uri="{FF2B5EF4-FFF2-40B4-BE49-F238E27FC236}">
                      <a16:creationId xmlns:a16="http://schemas.microsoft.com/office/drawing/2014/main" id="{BC4F4F13-A076-427F-BA9A-41DF6E820628}"/>
                    </a:ext>
                  </a:extLst>
                </p:cNvPr>
                <p:cNvSpPr txBox="1">
                  <a:spLocks noChangeArrowheads="1"/>
                </p:cNvSpPr>
                <p:nvPr/>
              </p:nvSpPr>
              <p:spPr bwMode="auto">
                <a:xfrm>
                  <a:off x="2675" y="1516"/>
                  <a:ext cx="86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5000"/>
                    </a:spcBef>
                    <a:spcAft>
                      <a:spcPct val="35000"/>
                    </a:spcAft>
                    <a:buClrTx/>
                    <a:buSzTx/>
                    <a:buFontTx/>
                    <a:buNone/>
                  </a:pPr>
                  <a:r>
                    <a:rPr lang="en-GB" sz="1400" b="1">
                      <a:latin typeface="+mn-lt"/>
                    </a:rPr>
                    <a:t>Compression</a:t>
                  </a:r>
                </a:p>
                <a:p>
                  <a:pPr>
                    <a:spcBef>
                      <a:spcPct val="35000"/>
                    </a:spcBef>
                    <a:spcAft>
                      <a:spcPct val="35000"/>
                    </a:spcAft>
                    <a:buClrTx/>
                    <a:buSzTx/>
                    <a:buFontTx/>
                    <a:buNone/>
                  </a:pPr>
                  <a:r>
                    <a:rPr lang="en-GB" sz="1400" b="1">
                      <a:latin typeface="+mn-lt"/>
                    </a:rPr>
                    <a:t>Rotation</a:t>
                  </a:r>
                  <a:endParaRPr lang="en-GB" sz="1400" b="1">
                    <a:solidFill>
                      <a:srgbClr val="A50021"/>
                    </a:solidFill>
                    <a:latin typeface="+mn-lt"/>
                  </a:endParaRPr>
                </a:p>
                <a:p>
                  <a:pPr>
                    <a:spcBef>
                      <a:spcPct val="35000"/>
                    </a:spcBef>
                    <a:spcAft>
                      <a:spcPct val="35000"/>
                    </a:spcAft>
                    <a:buClrTx/>
                    <a:buSzTx/>
                    <a:buFontTx/>
                    <a:buNone/>
                  </a:pPr>
                  <a:r>
                    <a:rPr lang="en-GB" sz="1400" b="1">
                      <a:latin typeface="+mn-lt"/>
                    </a:rPr>
                    <a:t>Injection</a:t>
                  </a:r>
                </a:p>
                <a:p>
                  <a:pPr>
                    <a:spcBef>
                      <a:spcPct val="35000"/>
                    </a:spcBef>
                    <a:spcAft>
                      <a:spcPct val="35000"/>
                    </a:spcAft>
                    <a:buClrTx/>
                    <a:buSzTx/>
                    <a:buFontTx/>
                    <a:buNone/>
                  </a:pPr>
                  <a:r>
                    <a:rPr lang="en-GB" sz="1400" b="1">
                      <a:latin typeface="+mn-lt"/>
                    </a:rPr>
                    <a:t>RTM</a:t>
                  </a:r>
                </a:p>
                <a:p>
                  <a:pPr>
                    <a:spcBef>
                      <a:spcPct val="35000"/>
                    </a:spcBef>
                    <a:spcAft>
                      <a:spcPct val="35000"/>
                    </a:spcAft>
                    <a:buClrTx/>
                    <a:buSzTx/>
                    <a:buFontTx/>
                    <a:buNone/>
                  </a:pPr>
                  <a:r>
                    <a:rPr lang="en-GB" sz="1400" b="1">
                      <a:latin typeface="+mn-lt"/>
                    </a:rPr>
                    <a:t>Blow</a:t>
                  </a:r>
                </a:p>
              </p:txBody>
            </p:sp>
            <p:sp>
              <p:nvSpPr>
                <p:cNvPr id="11" name="Line 29">
                  <a:extLst>
                    <a:ext uri="{FF2B5EF4-FFF2-40B4-BE49-F238E27FC236}">
                      <a16:creationId xmlns:a16="http://schemas.microsoft.com/office/drawing/2014/main" id="{8BF1EDEB-E344-4F47-B43A-DE40D0197732}"/>
                    </a:ext>
                  </a:extLst>
                </p:cNvPr>
                <p:cNvSpPr>
                  <a:spLocks noChangeShapeType="1"/>
                </p:cNvSpPr>
                <p:nvPr/>
              </p:nvSpPr>
              <p:spPr bwMode="auto">
                <a:xfrm flipV="1">
                  <a:off x="2418" y="1620"/>
                  <a:ext cx="276" cy="3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 name="Line 30">
                  <a:extLst>
                    <a:ext uri="{FF2B5EF4-FFF2-40B4-BE49-F238E27FC236}">
                      <a16:creationId xmlns:a16="http://schemas.microsoft.com/office/drawing/2014/main" id="{8859F7EC-0160-429D-863B-00FAACC5C4E5}"/>
                    </a:ext>
                  </a:extLst>
                </p:cNvPr>
                <p:cNvSpPr>
                  <a:spLocks noChangeShapeType="1"/>
                </p:cNvSpPr>
                <p:nvPr/>
              </p:nvSpPr>
              <p:spPr bwMode="auto">
                <a:xfrm>
                  <a:off x="2404" y="2016"/>
                  <a:ext cx="29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8" name="Rectangle 59">
                <a:extLst>
                  <a:ext uri="{FF2B5EF4-FFF2-40B4-BE49-F238E27FC236}">
                    <a16:creationId xmlns:a16="http://schemas.microsoft.com/office/drawing/2014/main" id="{6704D230-B168-46E3-9B15-982370F62D0F}"/>
                  </a:ext>
                </a:extLst>
              </p:cNvPr>
              <p:cNvSpPr>
                <a:spLocks noChangeArrowheads="1"/>
              </p:cNvSpPr>
              <p:nvPr/>
            </p:nvSpPr>
            <p:spPr bwMode="auto">
              <a:xfrm>
                <a:off x="1872" y="1880"/>
                <a:ext cx="592" cy="233"/>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sp>
        <p:nvSpPr>
          <p:cNvPr id="2" name="Slide Number Placeholder 1">
            <a:extLst>
              <a:ext uri="{FF2B5EF4-FFF2-40B4-BE49-F238E27FC236}">
                <a16:creationId xmlns:a16="http://schemas.microsoft.com/office/drawing/2014/main" id="{FAA7C648-6FEC-436A-AE13-05F258E1682C}"/>
              </a:ext>
            </a:extLst>
          </p:cNvPr>
          <p:cNvSpPr>
            <a:spLocks noGrp="1"/>
          </p:cNvSpPr>
          <p:nvPr>
            <p:ph type="sldNum" sz="quarter" idx="11"/>
          </p:nvPr>
        </p:nvSpPr>
        <p:spPr/>
        <p:txBody>
          <a:bodyPr/>
          <a:lstStyle/>
          <a:p>
            <a:fld id="{F0D23093-2AB0-F74C-B865-1A12A15B650E}" type="slidenum">
              <a:rPr lang="en-US" dirty="0" smtClean="0">
                <a:latin typeface="+mn-lt"/>
              </a:rPr>
              <a:pPr/>
              <a:t>11</a:t>
            </a:fld>
            <a:endParaRPr lang="en-US" dirty="0">
              <a:latin typeface="+mn-lt"/>
            </a:endParaRPr>
          </a:p>
        </p:txBody>
      </p:sp>
      <p:sp>
        <p:nvSpPr>
          <p:cNvPr id="3" name="Title 2">
            <a:extLst>
              <a:ext uri="{FF2B5EF4-FFF2-40B4-BE49-F238E27FC236}">
                <a16:creationId xmlns:a16="http://schemas.microsoft.com/office/drawing/2014/main" id="{801FE0A1-B780-4524-8417-1437580040E5}"/>
              </a:ext>
            </a:extLst>
          </p:cNvPr>
          <p:cNvSpPr>
            <a:spLocks noGrp="1"/>
          </p:cNvSpPr>
          <p:nvPr>
            <p:ph type="title"/>
          </p:nvPr>
        </p:nvSpPr>
        <p:spPr/>
        <p:txBody>
          <a:bodyPr/>
          <a:lstStyle/>
          <a:p>
            <a:r>
              <a:rPr lang="en-US">
                <a:latin typeface="+mn-lt"/>
                <a:cs typeface="Calibri"/>
              </a:rPr>
              <a:t>Organizing information: the Process Tree</a:t>
            </a:r>
            <a:endParaRPr lang="en-US">
              <a:latin typeface="+mn-lt"/>
            </a:endParaRPr>
          </a:p>
        </p:txBody>
      </p:sp>
      <p:grpSp>
        <p:nvGrpSpPr>
          <p:cNvPr id="29" name="Group 51">
            <a:extLst>
              <a:ext uri="{FF2B5EF4-FFF2-40B4-BE49-F238E27FC236}">
                <a16:creationId xmlns:a16="http://schemas.microsoft.com/office/drawing/2014/main" id="{398D3059-8564-43EF-AF4D-EB3ADB6639CE}"/>
              </a:ext>
            </a:extLst>
          </p:cNvPr>
          <p:cNvGrpSpPr>
            <a:grpSpLocks/>
          </p:cNvGrpSpPr>
          <p:nvPr/>
        </p:nvGrpSpPr>
        <p:grpSpPr bwMode="auto">
          <a:xfrm>
            <a:off x="1622710" y="1113631"/>
            <a:ext cx="2101850" cy="412750"/>
            <a:chOff x="-297" y="909"/>
            <a:chExt cx="1222" cy="260"/>
          </a:xfrm>
        </p:grpSpPr>
        <p:sp>
          <p:nvSpPr>
            <p:cNvPr id="32" name="Rectangle 5">
              <a:extLst>
                <a:ext uri="{FF2B5EF4-FFF2-40B4-BE49-F238E27FC236}">
                  <a16:creationId xmlns:a16="http://schemas.microsoft.com/office/drawing/2014/main" id="{8913DE60-FAB2-4D48-8E87-D991A83E4926}"/>
                </a:ext>
              </a:extLst>
            </p:cNvPr>
            <p:cNvSpPr>
              <a:spLocks noChangeArrowheads="1"/>
            </p:cNvSpPr>
            <p:nvPr/>
          </p:nvSpPr>
          <p:spPr bwMode="auto">
            <a:xfrm>
              <a:off x="-297" y="909"/>
              <a:ext cx="1222" cy="2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33" name="Text Box 6">
              <a:extLst>
                <a:ext uri="{FF2B5EF4-FFF2-40B4-BE49-F238E27FC236}">
                  <a16:creationId xmlns:a16="http://schemas.microsoft.com/office/drawing/2014/main" id="{B07C5F5B-879E-464A-888D-B51F707E8F57}"/>
                </a:ext>
              </a:extLst>
            </p:cNvPr>
            <p:cNvSpPr txBox="1">
              <a:spLocks noChangeArrowheads="1"/>
            </p:cNvSpPr>
            <p:nvPr/>
          </p:nvSpPr>
          <p:spPr bwMode="auto">
            <a:xfrm>
              <a:off x="-274" y="919"/>
              <a:ext cx="11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ProcessUniverse</a:t>
              </a:r>
            </a:p>
          </p:txBody>
        </p:sp>
      </p:grpSp>
      <p:sp>
        <p:nvSpPr>
          <p:cNvPr id="30" name="Oval 65">
            <a:extLst>
              <a:ext uri="{FF2B5EF4-FFF2-40B4-BE49-F238E27FC236}">
                <a16:creationId xmlns:a16="http://schemas.microsoft.com/office/drawing/2014/main" id="{9CAD1930-62FE-4005-A407-3E47EAE1D7AB}"/>
              </a:ext>
            </a:extLst>
          </p:cNvPr>
          <p:cNvSpPr>
            <a:spLocks noChangeArrowheads="1"/>
          </p:cNvSpPr>
          <p:nvPr/>
        </p:nvSpPr>
        <p:spPr bwMode="auto">
          <a:xfrm>
            <a:off x="2117270" y="2344609"/>
            <a:ext cx="1512888" cy="1517904"/>
          </a:xfrm>
          <a:prstGeom prst="ellipse">
            <a:avLst/>
          </a:prstGeom>
          <a:solidFill>
            <a:schemeClr val="accent2">
              <a:alpha val="50195"/>
            </a:schemeClr>
          </a:solidFill>
          <a:ln w="38100">
            <a:solidFill>
              <a:srgbClr val="FFB71B"/>
            </a:solidFill>
            <a:round/>
            <a:headEnd/>
            <a:tailEnd/>
          </a:ln>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31" name="Text Box 66">
            <a:extLst>
              <a:ext uri="{FF2B5EF4-FFF2-40B4-BE49-F238E27FC236}">
                <a16:creationId xmlns:a16="http://schemas.microsoft.com/office/drawing/2014/main" id="{DD989466-6C5C-4989-8884-FFF4DB6D6069}"/>
              </a:ext>
            </a:extLst>
          </p:cNvPr>
          <p:cNvSpPr txBox="1">
            <a:spLocks noChangeArrowheads="1"/>
          </p:cNvSpPr>
          <p:nvPr/>
        </p:nvSpPr>
        <p:spPr bwMode="auto">
          <a:xfrm rot="10800000" flipV="1">
            <a:off x="2225960" y="2780505"/>
            <a:ext cx="132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Processes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grpSp>
        <p:nvGrpSpPr>
          <p:cNvPr id="34" name="Group 75">
            <a:extLst>
              <a:ext uri="{FF2B5EF4-FFF2-40B4-BE49-F238E27FC236}">
                <a16:creationId xmlns:a16="http://schemas.microsoft.com/office/drawing/2014/main" id="{A54DB741-624F-4E64-AD9C-93766D3C6F4E}"/>
              </a:ext>
            </a:extLst>
          </p:cNvPr>
          <p:cNvGrpSpPr>
            <a:grpSpLocks/>
          </p:cNvGrpSpPr>
          <p:nvPr/>
        </p:nvGrpSpPr>
        <p:grpSpPr bwMode="auto">
          <a:xfrm>
            <a:off x="3975384" y="1134269"/>
            <a:ext cx="3251200" cy="3003549"/>
            <a:chOff x="1176" y="912"/>
            <a:chExt cx="2048" cy="1892"/>
          </a:xfrm>
        </p:grpSpPr>
        <p:sp>
          <p:nvSpPr>
            <p:cNvPr id="35" name="Rectangle 58">
              <a:extLst>
                <a:ext uri="{FF2B5EF4-FFF2-40B4-BE49-F238E27FC236}">
                  <a16:creationId xmlns:a16="http://schemas.microsoft.com/office/drawing/2014/main" id="{E635F643-3EE9-423A-B35D-72B8FF1F0A97}"/>
                </a:ext>
              </a:extLst>
            </p:cNvPr>
            <p:cNvSpPr>
              <a:spLocks noChangeArrowheads="1"/>
            </p:cNvSpPr>
            <p:nvPr/>
          </p:nvSpPr>
          <p:spPr bwMode="auto">
            <a:xfrm>
              <a:off x="1176" y="1976"/>
              <a:ext cx="504" cy="233"/>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nvGrpSpPr>
            <p:cNvPr id="36" name="Group 73">
              <a:extLst>
                <a:ext uri="{FF2B5EF4-FFF2-40B4-BE49-F238E27FC236}">
                  <a16:creationId xmlns:a16="http://schemas.microsoft.com/office/drawing/2014/main" id="{92E29F18-655A-4239-9254-68C797D0BF2F}"/>
                </a:ext>
              </a:extLst>
            </p:cNvPr>
            <p:cNvGrpSpPr>
              <a:grpSpLocks/>
            </p:cNvGrpSpPr>
            <p:nvPr/>
          </p:nvGrpSpPr>
          <p:grpSpPr bwMode="auto">
            <a:xfrm>
              <a:off x="1716" y="912"/>
              <a:ext cx="1508" cy="1892"/>
              <a:chOff x="1716" y="912"/>
              <a:chExt cx="1508" cy="1892"/>
            </a:xfrm>
          </p:grpSpPr>
          <p:grpSp>
            <p:nvGrpSpPr>
              <p:cNvPr id="37" name="Group 72">
                <a:extLst>
                  <a:ext uri="{FF2B5EF4-FFF2-40B4-BE49-F238E27FC236}">
                    <a16:creationId xmlns:a16="http://schemas.microsoft.com/office/drawing/2014/main" id="{28AF307E-B206-4175-9BDF-10DAF025FE20}"/>
                  </a:ext>
                </a:extLst>
              </p:cNvPr>
              <p:cNvGrpSpPr>
                <a:grpSpLocks/>
              </p:cNvGrpSpPr>
              <p:nvPr/>
            </p:nvGrpSpPr>
            <p:grpSpPr bwMode="auto">
              <a:xfrm>
                <a:off x="1970" y="912"/>
                <a:ext cx="829" cy="240"/>
                <a:chOff x="1970" y="912"/>
                <a:chExt cx="829" cy="240"/>
              </a:xfrm>
            </p:grpSpPr>
            <p:sp>
              <p:nvSpPr>
                <p:cNvPr id="41" name="Rectangle 19">
                  <a:extLst>
                    <a:ext uri="{FF2B5EF4-FFF2-40B4-BE49-F238E27FC236}">
                      <a16:creationId xmlns:a16="http://schemas.microsoft.com/office/drawing/2014/main" id="{30D2214F-0D34-413C-B334-C208C9DF54A1}"/>
                    </a:ext>
                  </a:extLst>
                </p:cNvPr>
                <p:cNvSpPr>
                  <a:spLocks noChangeArrowheads="1"/>
                </p:cNvSpPr>
                <p:nvPr/>
              </p:nvSpPr>
              <p:spPr bwMode="auto">
                <a:xfrm>
                  <a:off x="2096" y="912"/>
                  <a:ext cx="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42" name="Text Box 20">
                  <a:extLst>
                    <a:ext uri="{FF2B5EF4-FFF2-40B4-BE49-F238E27FC236}">
                      <a16:creationId xmlns:a16="http://schemas.microsoft.com/office/drawing/2014/main" id="{27910CF7-F80B-4FDE-9BF8-F3635E161409}"/>
                    </a:ext>
                  </a:extLst>
                </p:cNvPr>
                <p:cNvSpPr txBox="1">
                  <a:spLocks noChangeArrowheads="1"/>
                </p:cNvSpPr>
                <p:nvPr/>
              </p:nvSpPr>
              <p:spPr bwMode="auto">
                <a:xfrm>
                  <a:off x="1970" y="916"/>
                  <a:ext cx="8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ts val="0"/>
                    </a:spcBef>
                    <a:spcAft>
                      <a:spcPct val="0"/>
                    </a:spcAft>
                    <a:buClrTx/>
                    <a:buSzTx/>
                    <a:buFontTx/>
                    <a:buNone/>
                  </a:pPr>
                  <a:r>
                    <a:rPr lang="en-GB" b="1">
                      <a:latin typeface="+mn-lt"/>
                    </a:rPr>
                    <a:t>Class</a:t>
                  </a:r>
                </a:p>
              </p:txBody>
            </p:sp>
          </p:grpSp>
          <p:sp>
            <p:nvSpPr>
              <p:cNvPr id="38" name="Line 22">
                <a:extLst>
                  <a:ext uri="{FF2B5EF4-FFF2-40B4-BE49-F238E27FC236}">
                    <a16:creationId xmlns:a16="http://schemas.microsoft.com/office/drawing/2014/main" id="{29A3D1E2-9C4E-486D-BEAD-88550B9E32DE}"/>
                  </a:ext>
                </a:extLst>
              </p:cNvPr>
              <p:cNvSpPr>
                <a:spLocks noChangeShapeType="1"/>
              </p:cNvSpPr>
              <p:nvPr/>
            </p:nvSpPr>
            <p:spPr bwMode="auto">
              <a:xfrm flipV="1">
                <a:off x="1729" y="1566"/>
                <a:ext cx="17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 name="Line 23">
                <a:extLst>
                  <a:ext uri="{FF2B5EF4-FFF2-40B4-BE49-F238E27FC236}">
                    <a16:creationId xmlns:a16="http://schemas.microsoft.com/office/drawing/2014/main" id="{2AC3EBE8-1935-461E-AC64-81EC89AF9820}"/>
                  </a:ext>
                </a:extLst>
              </p:cNvPr>
              <p:cNvSpPr>
                <a:spLocks noChangeShapeType="1"/>
              </p:cNvSpPr>
              <p:nvPr/>
            </p:nvSpPr>
            <p:spPr bwMode="auto">
              <a:xfrm>
                <a:off x="1716" y="2088"/>
                <a:ext cx="176"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 name="Text Box 21">
                <a:extLst>
                  <a:ext uri="{FF2B5EF4-FFF2-40B4-BE49-F238E27FC236}">
                    <a16:creationId xmlns:a16="http://schemas.microsoft.com/office/drawing/2014/main" id="{E9D5FDA8-FC64-455A-8C53-5B7C510B5FAC}"/>
                  </a:ext>
                </a:extLst>
              </p:cNvPr>
              <p:cNvSpPr txBox="1">
                <a:spLocks noChangeArrowheads="1"/>
              </p:cNvSpPr>
              <p:nvPr/>
            </p:nvSpPr>
            <p:spPr bwMode="auto">
              <a:xfrm>
                <a:off x="1874" y="1273"/>
                <a:ext cx="1350"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endParaRPr lang="en-GB" sz="1400" b="1">
                  <a:latin typeface="+mn-lt"/>
                </a:endParaRPr>
              </a:p>
              <a:p>
                <a:pPr>
                  <a:spcBef>
                    <a:spcPct val="35000"/>
                  </a:spcBef>
                  <a:spcAft>
                    <a:spcPct val="35000"/>
                  </a:spcAft>
                  <a:buClrTx/>
                  <a:buSzTx/>
                  <a:buFontTx/>
                  <a:buNone/>
                </a:pPr>
                <a:r>
                  <a:rPr lang="en-GB" sz="1400" b="1">
                    <a:latin typeface="+mn-lt"/>
                  </a:rPr>
                  <a:t>Casting</a:t>
                </a:r>
                <a:endParaRPr lang="en-GB" sz="1400" b="1">
                  <a:solidFill>
                    <a:srgbClr val="A50021"/>
                  </a:solidFill>
                  <a:latin typeface="+mn-lt"/>
                </a:endParaRPr>
              </a:p>
              <a:p>
                <a:pPr>
                  <a:spcBef>
                    <a:spcPct val="35000"/>
                  </a:spcBef>
                  <a:spcAft>
                    <a:spcPct val="35000"/>
                  </a:spcAft>
                  <a:buClrTx/>
                  <a:buSzTx/>
                  <a:buFontTx/>
                  <a:buNone/>
                </a:pPr>
                <a:r>
                  <a:rPr lang="en-GB" sz="1400" b="1">
                    <a:latin typeface="+mn-lt"/>
                  </a:rPr>
                  <a:t>Deformation</a:t>
                </a:r>
              </a:p>
              <a:p>
                <a:pPr>
                  <a:spcBef>
                    <a:spcPct val="35000"/>
                  </a:spcBef>
                  <a:spcAft>
                    <a:spcPct val="35000"/>
                  </a:spcAft>
                  <a:buClrTx/>
                  <a:buSzTx/>
                  <a:buFontTx/>
                  <a:buNone/>
                </a:pPr>
                <a:r>
                  <a:rPr lang="en-US" sz="1400" b="1">
                    <a:latin typeface="+mn-lt"/>
                  </a:rPr>
                  <a:t> Molding</a:t>
                </a:r>
              </a:p>
              <a:p>
                <a:pPr>
                  <a:spcBef>
                    <a:spcPct val="35000"/>
                  </a:spcBef>
                  <a:spcAft>
                    <a:spcPct val="35000"/>
                  </a:spcAft>
                  <a:buClrTx/>
                  <a:buSzTx/>
                  <a:buFontTx/>
                  <a:buNone/>
                </a:pPr>
                <a:r>
                  <a:rPr lang="en-GB" sz="1400" b="1">
                    <a:latin typeface="+mn-lt"/>
                  </a:rPr>
                  <a:t>Composite </a:t>
                </a:r>
              </a:p>
              <a:p>
                <a:pPr>
                  <a:spcBef>
                    <a:spcPct val="35000"/>
                  </a:spcBef>
                  <a:spcAft>
                    <a:spcPct val="35000"/>
                  </a:spcAft>
                  <a:buClrTx/>
                  <a:buSzTx/>
                  <a:buFontTx/>
                  <a:buNone/>
                </a:pPr>
                <a:r>
                  <a:rPr lang="en-GB" sz="1400" b="1">
                    <a:latin typeface="+mn-lt"/>
                  </a:rPr>
                  <a:t>Powder</a:t>
                </a:r>
              </a:p>
              <a:p>
                <a:pPr>
                  <a:spcBef>
                    <a:spcPct val="35000"/>
                  </a:spcBef>
                  <a:spcAft>
                    <a:spcPct val="35000"/>
                  </a:spcAft>
                  <a:buClrTx/>
                  <a:buSzTx/>
                  <a:buFontTx/>
                  <a:buNone/>
                </a:pPr>
                <a:r>
                  <a:rPr lang="en-GB" sz="1400" b="1">
                    <a:latin typeface="+mn-lt"/>
                  </a:rPr>
                  <a:t>Rapid prototyping</a:t>
                </a:r>
              </a:p>
            </p:txBody>
          </p:sp>
        </p:grpSp>
      </p:grpSp>
      <p:grpSp>
        <p:nvGrpSpPr>
          <p:cNvPr id="43" name="Group 10">
            <a:extLst>
              <a:ext uri="{FF2B5EF4-FFF2-40B4-BE49-F238E27FC236}">
                <a16:creationId xmlns:a16="http://schemas.microsoft.com/office/drawing/2014/main" id="{2E1A5150-F8BD-48BD-876A-67D4995C835D}"/>
              </a:ext>
            </a:extLst>
          </p:cNvPr>
          <p:cNvGrpSpPr>
            <a:grpSpLocks/>
          </p:cNvGrpSpPr>
          <p:nvPr/>
        </p:nvGrpSpPr>
        <p:grpSpPr bwMode="auto">
          <a:xfrm>
            <a:off x="3647728" y="1124744"/>
            <a:ext cx="1602420" cy="2983781"/>
            <a:chOff x="985" y="916"/>
            <a:chExt cx="932" cy="1782"/>
          </a:xfrm>
        </p:grpSpPr>
        <p:grpSp>
          <p:nvGrpSpPr>
            <p:cNvPr id="44" name="Group 11">
              <a:extLst>
                <a:ext uri="{FF2B5EF4-FFF2-40B4-BE49-F238E27FC236}">
                  <a16:creationId xmlns:a16="http://schemas.microsoft.com/office/drawing/2014/main" id="{9608F157-03F4-4443-BCD8-43B09A6749C0}"/>
                </a:ext>
              </a:extLst>
            </p:cNvPr>
            <p:cNvGrpSpPr>
              <a:grpSpLocks/>
            </p:cNvGrpSpPr>
            <p:nvPr/>
          </p:nvGrpSpPr>
          <p:grpSpPr bwMode="auto">
            <a:xfrm>
              <a:off x="1188" y="916"/>
              <a:ext cx="729" cy="240"/>
              <a:chOff x="1362" y="910"/>
              <a:chExt cx="729" cy="240"/>
            </a:xfrm>
          </p:grpSpPr>
          <p:sp>
            <p:nvSpPr>
              <p:cNvPr id="48" name="Rectangle 12">
                <a:extLst>
                  <a:ext uri="{FF2B5EF4-FFF2-40B4-BE49-F238E27FC236}">
                    <a16:creationId xmlns:a16="http://schemas.microsoft.com/office/drawing/2014/main" id="{691B6ED8-FBDB-48AB-AFDC-C4E12A2D3561}"/>
                  </a:ext>
                </a:extLst>
              </p:cNvPr>
              <p:cNvSpPr>
                <a:spLocks noChangeArrowheads="1"/>
              </p:cNvSpPr>
              <p:nvPr/>
            </p:nvSpPr>
            <p:spPr bwMode="auto">
              <a:xfrm>
                <a:off x="1410" y="914"/>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49" name="Text Box 13">
                <a:extLst>
                  <a:ext uri="{FF2B5EF4-FFF2-40B4-BE49-F238E27FC236}">
                    <a16:creationId xmlns:a16="http://schemas.microsoft.com/office/drawing/2014/main" id="{FCBB11C1-1FFC-46BC-8F60-44BC8B4AB8BA}"/>
                  </a:ext>
                </a:extLst>
              </p:cNvPr>
              <p:cNvSpPr txBox="1">
                <a:spLocks noChangeArrowheads="1"/>
              </p:cNvSpPr>
              <p:nvPr/>
            </p:nvSpPr>
            <p:spPr bwMode="auto">
              <a:xfrm>
                <a:off x="1362" y="910"/>
                <a:ext cx="72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Family</a:t>
                </a:r>
                <a:endParaRPr lang="en-GB">
                  <a:latin typeface="+mn-lt"/>
                </a:endParaRPr>
              </a:p>
            </p:txBody>
          </p:sp>
        </p:grpSp>
        <p:sp>
          <p:nvSpPr>
            <p:cNvPr id="45" name="Text Box 14">
              <a:extLst>
                <a:ext uri="{FF2B5EF4-FFF2-40B4-BE49-F238E27FC236}">
                  <a16:creationId xmlns:a16="http://schemas.microsoft.com/office/drawing/2014/main" id="{B2B8DE58-4674-4634-ACB3-EBF8CC2DBDAC}"/>
                </a:ext>
              </a:extLst>
            </p:cNvPr>
            <p:cNvSpPr txBox="1">
              <a:spLocks noChangeArrowheads="1"/>
            </p:cNvSpPr>
            <p:nvPr/>
          </p:nvSpPr>
          <p:spPr bwMode="auto">
            <a:xfrm>
              <a:off x="1142" y="1558"/>
              <a:ext cx="50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b="1" dirty="0">
                  <a:latin typeface="+mn-lt"/>
                </a:rPr>
                <a:t>Joining</a:t>
              </a: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a:latin typeface="+mn-lt"/>
                </a:rPr>
                <a:t>Shaping</a:t>
              </a: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a:latin typeface="+mn-lt"/>
                </a:rPr>
                <a:t>Surfacing</a:t>
              </a:r>
            </a:p>
            <a:p>
              <a:pPr>
                <a:lnSpc>
                  <a:spcPct val="70000"/>
                </a:lnSpc>
                <a:spcBef>
                  <a:spcPct val="50000"/>
                </a:spcBef>
                <a:spcAft>
                  <a:spcPct val="0"/>
                </a:spcAft>
                <a:buClrTx/>
                <a:buSzTx/>
                <a:buFontTx/>
                <a:buChar char="•"/>
              </a:pPr>
              <a:endParaRPr lang="en-US" sz="1600" b="1" dirty="0">
                <a:latin typeface="+mn-lt"/>
              </a:endParaRPr>
            </a:p>
          </p:txBody>
        </p:sp>
        <p:sp>
          <p:nvSpPr>
            <p:cNvPr id="46" name="Line 15">
              <a:extLst>
                <a:ext uri="{FF2B5EF4-FFF2-40B4-BE49-F238E27FC236}">
                  <a16:creationId xmlns:a16="http://schemas.microsoft.com/office/drawing/2014/main" id="{9B4D6A5E-9308-41CA-8127-55FFDE216951}"/>
                </a:ext>
              </a:extLst>
            </p:cNvPr>
            <p:cNvSpPr>
              <a:spLocks noChangeShapeType="1"/>
            </p:cNvSpPr>
            <p:nvPr/>
          </p:nvSpPr>
          <p:spPr bwMode="auto">
            <a:xfrm flipV="1">
              <a:off x="985" y="1699"/>
              <a:ext cx="146" cy="3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 name="Line 16">
              <a:extLst>
                <a:ext uri="{FF2B5EF4-FFF2-40B4-BE49-F238E27FC236}">
                  <a16:creationId xmlns:a16="http://schemas.microsoft.com/office/drawing/2014/main" id="{D086DF71-7713-48F1-85D7-C75F99E48715}"/>
                </a:ext>
              </a:extLst>
            </p:cNvPr>
            <p:cNvSpPr>
              <a:spLocks noChangeShapeType="1"/>
            </p:cNvSpPr>
            <p:nvPr/>
          </p:nvSpPr>
          <p:spPr bwMode="auto">
            <a:xfrm>
              <a:off x="993" y="2103"/>
              <a:ext cx="163" cy="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Tree>
    <p:extLst>
      <p:ext uri="{BB962C8B-B14F-4D97-AF65-F5344CB8AC3E}">
        <p14:creationId xmlns:p14="http://schemas.microsoft.com/office/powerpoint/2010/main" val="40365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0BF7E-198F-492A-8CC9-8B0D12780C34}"/>
              </a:ext>
            </a:extLst>
          </p:cNvPr>
          <p:cNvSpPr>
            <a:spLocks noGrp="1"/>
          </p:cNvSpPr>
          <p:nvPr>
            <p:ph type="sldNum" sz="quarter" idx="11"/>
          </p:nvPr>
        </p:nvSpPr>
        <p:spPr/>
        <p:txBody>
          <a:bodyPr/>
          <a:lstStyle/>
          <a:p>
            <a:fld id="{F0D23093-2AB0-F74C-B865-1A12A15B650E}" type="slidenum">
              <a:rPr lang="en-US" dirty="0" smtClean="0">
                <a:latin typeface="+mn-lt"/>
              </a:rPr>
              <a:pPr/>
              <a:t>12</a:t>
            </a:fld>
            <a:endParaRPr lang="en-US" dirty="0">
              <a:latin typeface="+mn-lt"/>
            </a:endParaRPr>
          </a:p>
        </p:txBody>
      </p:sp>
      <p:sp>
        <p:nvSpPr>
          <p:cNvPr id="3" name="Title 2">
            <a:extLst>
              <a:ext uri="{FF2B5EF4-FFF2-40B4-BE49-F238E27FC236}">
                <a16:creationId xmlns:a16="http://schemas.microsoft.com/office/drawing/2014/main" id="{7FD8E41E-8508-4A59-BDEA-93AD8E700A58}"/>
              </a:ext>
            </a:extLst>
          </p:cNvPr>
          <p:cNvSpPr>
            <a:spLocks noGrp="1"/>
          </p:cNvSpPr>
          <p:nvPr>
            <p:ph type="title"/>
          </p:nvPr>
        </p:nvSpPr>
        <p:spPr/>
        <p:txBody>
          <a:bodyPr/>
          <a:lstStyle/>
          <a:p>
            <a:r>
              <a:rPr lang="en-US" dirty="0">
                <a:latin typeface="+mn-lt"/>
              </a:rPr>
              <a:t>Organizing info: manufacturing processes</a:t>
            </a:r>
          </a:p>
        </p:txBody>
      </p:sp>
      <p:grpSp>
        <p:nvGrpSpPr>
          <p:cNvPr id="4" name="Group 23">
            <a:extLst>
              <a:ext uri="{FF2B5EF4-FFF2-40B4-BE49-F238E27FC236}">
                <a16:creationId xmlns:a16="http://schemas.microsoft.com/office/drawing/2014/main" id="{EEA77583-D03F-4016-AA2D-66E29D2F5141}"/>
              </a:ext>
            </a:extLst>
          </p:cNvPr>
          <p:cNvGrpSpPr>
            <a:grpSpLocks/>
          </p:cNvGrpSpPr>
          <p:nvPr/>
        </p:nvGrpSpPr>
        <p:grpSpPr bwMode="auto">
          <a:xfrm>
            <a:off x="1341438" y="802829"/>
            <a:ext cx="4297362" cy="2532064"/>
            <a:chOff x="417513" y="1204913"/>
            <a:chExt cx="4297362" cy="2532064"/>
          </a:xfrm>
        </p:grpSpPr>
        <p:sp>
          <p:nvSpPr>
            <p:cNvPr id="5" name="Text Box 3">
              <a:extLst>
                <a:ext uri="{FF2B5EF4-FFF2-40B4-BE49-F238E27FC236}">
                  <a16:creationId xmlns:a16="http://schemas.microsoft.com/office/drawing/2014/main" id="{CA10C8F4-0A66-4B3F-AA31-4D606247F93A}"/>
                </a:ext>
              </a:extLst>
            </p:cNvPr>
            <p:cNvSpPr txBox="1">
              <a:spLocks noChangeArrowheads="1"/>
            </p:cNvSpPr>
            <p:nvPr/>
          </p:nvSpPr>
          <p:spPr bwMode="auto">
            <a:xfrm>
              <a:off x="1890289" y="3426421"/>
              <a:ext cx="18182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endParaRPr lang="en-GB" sz="1400">
                <a:latin typeface="+mn-lt"/>
              </a:endParaRPr>
            </a:p>
          </p:txBody>
        </p:sp>
        <p:sp>
          <p:nvSpPr>
            <p:cNvPr id="6" name="Rectangle 21">
              <a:extLst>
                <a:ext uri="{FF2B5EF4-FFF2-40B4-BE49-F238E27FC236}">
                  <a16:creationId xmlns:a16="http://schemas.microsoft.com/office/drawing/2014/main" id="{4219D845-4D69-4212-8386-DBE5A5ECD294}"/>
                </a:ext>
              </a:extLst>
            </p:cNvPr>
            <p:cNvSpPr>
              <a:spLocks noChangeArrowheads="1"/>
            </p:cNvSpPr>
            <p:nvPr/>
          </p:nvSpPr>
          <p:spPr bwMode="auto">
            <a:xfrm>
              <a:off x="2520928" y="3277196"/>
              <a:ext cx="158278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a:latin typeface="+mn-lt"/>
                </a:rPr>
                <a:t>Injection moulding</a:t>
              </a:r>
            </a:p>
          </p:txBody>
        </p:sp>
        <p:grpSp>
          <p:nvGrpSpPr>
            <p:cNvPr id="7" name="Group 34">
              <a:extLst>
                <a:ext uri="{FF2B5EF4-FFF2-40B4-BE49-F238E27FC236}">
                  <a16:creationId xmlns:a16="http://schemas.microsoft.com/office/drawing/2014/main" id="{00EA1C57-04F5-4983-8306-B450465D5B9A}"/>
                </a:ext>
              </a:extLst>
            </p:cNvPr>
            <p:cNvGrpSpPr>
              <a:grpSpLocks/>
            </p:cNvGrpSpPr>
            <p:nvPr/>
          </p:nvGrpSpPr>
          <p:grpSpPr bwMode="auto">
            <a:xfrm>
              <a:off x="417513" y="1204913"/>
              <a:ext cx="4297362" cy="2532064"/>
              <a:chOff x="319" y="767"/>
              <a:chExt cx="2707" cy="1595"/>
            </a:xfrm>
          </p:grpSpPr>
          <p:pic>
            <p:nvPicPr>
              <p:cNvPr id="8" name="Picture 20">
                <a:extLst>
                  <a:ext uri="{FF2B5EF4-FFF2-40B4-BE49-F238E27FC236}">
                    <a16:creationId xmlns:a16="http://schemas.microsoft.com/office/drawing/2014/main" id="{A1184D95-C5A1-4DF9-9BF8-300B909E7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7" t="1216" r="1173" b="1482"/>
              <a:stretch>
                <a:fillRect/>
              </a:stretch>
            </p:blipFill>
            <p:spPr bwMode="auto">
              <a:xfrm>
                <a:off x="1141" y="767"/>
                <a:ext cx="183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 name="Rectangle 19">
                <a:extLst>
                  <a:ext uri="{FF2B5EF4-FFF2-40B4-BE49-F238E27FC236}">
                    <a16:creationId xmlns:a16="http://schemas.microsoft.com/office/drawing/2014/main" id="{D86D2D8E-FC53-41BE-857A-7DF20B6E2AFB}"/>
                  </a:ext>
                </a:extLst>
              </p:cNvPr>
              <p:cNvSpPr>
                <a:spLocks noChangeArrowheads="1"/>
              </p:cNvSpPr>
              <p:nvPr/>
            </p:nvSpPr>
            <p:spPr bwMode="auto">
              <a:xfrm>
                <a:off x="319" y="1372"/>
                <a:ext cx="59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Primary</a:t>
                </a:r>
              </a:p>
              <a:p>
                <a:pPr>
                  <a:spcBef>
                    <a:spcPct val="0"/>
                  </a:spcBef>
                  <a:spcAft>
                    <a:spcPct val="0"/>
                  </a:spcAft>
                </a:pPr>
                <a:r>
                  <a:rPr lang="en-US" b="1" dirty="0">
                    <a:latin typeface="+mn-lt"/>
                  </a:rPr>
                  <a:t>shaping</a:t>
                </a:r>
              </a:p>
            </p:txBody>
          </p:sp>
          <p:sp>
            <p:nvSpPr>
              <p:cNvPr id="10" name="Rectangle 9">
                <a:extLst>
                  <a:ext uri="{FF2B5EF4-FFF2-40B4-BE49-F238E27FC236}">
                    <a16:creationId xmlns:a16="http://schemas.microsoft.com/office/drawing/2014/main" id="{1F484931-5091-450E-B63A-910DE517C288}"/>
                  </a:ext>
                </a:extLst>
              </p:cNvPr>
              <p:cNvSpPr>
                <a:spLocks noChangeArrowheads="1"/>
              </p:cNvSpPr>
              <p:nvPr/>
            </p:nvSpPr>
            <p:spPr bwMode="auto">
              <a:xfrm>
                <a:off x="1170" y="767"/>
                <a:ext cx="1856" cy="159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grpSp>
        <p:nvGrpSpPr>
          <p:cNvPr id="11" name="Group 25">
            <a:extLst>
              <a:ext uri="{FF2B5EF4-FFF2-40B4-BE49-F238E27FC236}">
                <a16:creationId xmlns:a16="http://schemas.microsoft.com/office/drawing/2014/main" id="{0EA8FFE1-5CA2-4192-9D6A-530F9F15C8A1}"/>
              </a:ext>
            </a:extLst>
          </p:cNvPr>
          <p:cNvGrpSpPr>
            <a:grpSpLocks/>
          </p:cNvGrpSpPr>
          <p:nvPr/>
        </p:nvGrpSpPr>
        <p:grpSpPr bwMode="auto">
          <a:xfrm>
            <a:off x="6096001" y="788973"/>
            <a:ext cx="4403724" cy="2557031"/>
            <a:chOff x="5172492" y="1191788"/>
            <a:chExt cx="4403309" cy="2556299"/>
          </a:xfrm>
        </p:grpSpPr>
        <p:grpSp>
          <p:nvGrpSpPr>
            <p:cNvPr id="12" name="Group 22">
              <a:extLst>
                <a:ext uri="{FF2B5EF4-FFF2-40B4-BE49-F238E27FC236}">
                  <a16:creationId xmlns:a16="http://schemas.microsoft.com/office/drawing/2014/main" id="{ABFCC6D9-6B0C-47C5-9A8A-A777644659E8}"/>
                </a:ext>
              </a:extLst>
            </p:cNvPr>
            <p:cNvGrpSpPr>
              <a:grpSpLocks/>
            </p:cNvGrpSpPr>
            <p:nvPr/>
          </p:nvGrpSpPr>
          <p:grpSpPr bwMode="auto">
            <a:xfrm>
              <a:off x="5278438" y="1217612"/>
              <a:ext cx="4297363" cy="2530475"/>
              <a:chOff x="3325" y="767"/>
              <a:chExt cx="2707" cy="1594"/>
            </a:xfrm>
          </p:grpSpPr>
          <p:grpSp>
            <p:nvGrpSpPr>
              <p:cNvPr id="14" name="Group 23">
                <a:extLst>
                  <a:ext uri="{FF2B5EF4-FFF2-40B4-BE49-F238E27FC236}">
                    <a16:creationId xmlns:a16="http://schemas.microsoft.com/office/drawing/2014/main" id="{F6FBECAA-265C-4E05-B4B2-E302D382CC81}"/>
                  </a:ext>
                </a:extLst>
              </p:cNvPr>
              <p:cNvGrpSpPr>
                <a:grpSpLocks/>
              </p:cNvGrpSpPr>
              <p:nvPr/>
            </p:nvGrpSpPr>
            <p:grpSpPr bwMode="auto">
              <a:xfrm>
                <a:off x="3325" y="767"/>
                <a:ext cx="2707" cy="1546"/>
                <a:chOff x="3325" y="767"/>
                <a:chExt cx="2707" cy="1546"/>
              </a:xfrm>
            </p:grpSpPr>
            <p:pic>
              <p:nvPicPr>
                <p:cNvPr id="16" name="Picture 24">
                  <a:extLst>
                    <a:ext uri="{FF2B5EF4-FFF2-40B4-BE49-F238E27FC236}">
                      <a16:creationId xmlns:a16="http://schemas.microsoft.com/office/drawing/2014/main" id="{D73DCE66-583F-4F60-8BB6-2D8EB60C6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 y="767"/>
                  <a:ext cx="1722"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7" name="Text Box 25">
                  <a:extLst>
                    <a:ext uri="{FF2B5EF4-FFF2-40B4-BE49-F238E27FC236}">
                      <a16:creationId xmlns:a16="http://schemas.microsoft.com/office/drawing/2014/main" id="{3E5B2834-27AD-422E-9BCD-B17C772D5A14}"/>
                    </a:ext>
                  </a:extLst>
                </p:cNvPr>
                <p:cNvSpPr txBox="1">
                  <a:spLocks noChangeArrowheads="1"/>
                </p:cNvSpPr>
                <p:nvPr/>
              </p:nvSpPr>
              <p:spPr bwMode="auto">
                <a:xfrm>
                  <a:off x="5152" y="1432"/>
                  <a:ext cx="8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a:latin typeface="+mn-lt"/>
                    </a:rPr>
                    <a:t>Secondary</a:t>
                  </a:r>
                </a:p>
                <a:p>
                  <a:pPr>
                    <a:spcBef>
                      <a:spcPct val="0"/>
                    </a:spcBef>
                    <a:spcAft>
                      <a:spcPct val="0"/>
                    </a:spcAft>
                  </a:pPr>
                  <a:r>
                    <a:rPr lang="en-US" b="1">
                      <a:latin typeface="+mn-lt"/>
                    </a:rPr>
                    <a:t>shaping</a:t>
                  </a:r>
                  <a:endParaRPr lang="en-GB" b="1">
                    <a:latin typeface="+mn-lt"/>
                  </a:endParaRPr>
                </a:p>
              </p:txBody>
            </p:sp>
          </p:grpSp>
          <p:sp>
            <p:nvSpPr>
              <p:cNvPr id="15" name="Text Box 26">
                <a:extLst>
                  <a:ext uri="{FF2B5EF4-FFF2-40B4-BE49-F238E27FC236}">
                    <a16:creationId xmlns:a16="http://schemas.microsoft.com/office/drawing/2014/main" id="{CAE38983-4629-4E2D-B4E4-D686EB50E4B3}"/>
                  </a:ext>
                </a:extLst>
              </p:cNvPr>
              <p:cNvSpPr txBox="1">
                <a:spLocks noChangeArrowheads="1"/>
              </p:cNvSpPr>
              <p:nvPr/>
            </p:nvSpPr>
            <p:spPr bwMode="auto">
              <a:xfrm>
                <a:off x="3830" y="2167"/>
                <a:ext cx="6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a:latin typeface="+mn-lt"/>
                  </a:rPr>
                  <a:t>Machining</a:t>
                </a:r>
              </a:p>
            </p:txBody>
          </p:sp>
        </p:grpSp>
        <p:sp>
          <p:nvSpPr>
            <p:cNvPr id="13" name="Rectangle 33">
              <a:extLst>
                <a:ext uri="{FF2B5EF4-FFF2-40B4-BE49-F238E27FC236}">
                  <a16:creationId xmlns:a16="http://schemas.microsoft.com/office/drawing/2014/main" id="{A4546775-5A63-44EC-A035-DE786D205FD0}"/>
                </a:ext>
              </a:extLst>
            </p:cNvPr>
            <p:cNvSpPr>
              <a:spLocks noChangeArrowheads="1"/>
            </p:cNvSpPr>
            <p:nvPr/>
          </p:nvSpPr>
          <p:spPr bwMode="auto">
            <a:xfrm>
              <a:off x="5172492" y="1191788"/>
              <a:ext cx="2839621" cy="2542784"/>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18" name="Group 28">
            <a:extLst>
              <a:ext uri="{FF2B5EF4-FFF2-40B4-BE49-F238E27FC236}">
                <a16:creationId xmlns:a16="http://schemas.microsoft.com/office/drawing/2014/main" id="{53F38D76-BAD1-45AE-BD11-3141FFB113D5}"/>
              </a:ext>
            </a:extLst>
          </p:cNvPr>
          <p:cNvGrpSpPr>
            <a:grpSpLocks/>
          </p:cNvGrpSpPr>
          <p:nvPr/>
        </p:nvGrpSpPr>
        <p:grpSpPr bwMode="auto">
          <a:xfrm>
            <a:off x="6096001" y="3428999"/>
            <a:ext cx="4019534" cy="2543511"/>
            <a:chOff x="5172492" y="3902554"/>
            <a:chExt cx="4019132" cy="2543511"/>
          </a:xfrm>
        </p:grpSpPr>
        <p:grpSp>
          <p:nvGrpSpPr>
            <p:cNvPr id="19" name="Group 37">
              <a:extLst>
                <a:ext uri="{FF2B5EF4-FFF2-40B4-BE49-F238E27FC236}">
                  <a16:creationId xmlns:a16="http://schemas.microsoft.com/office/drawing/2014/main" id="{11DA5199-139E-4498-B952-7577D470601B}"/>
                </a:ext>
              </a:extLst>
            </p:cNvPr>
            <p:cNvGrpSpPr>
              <a:grpSpLocks/>
            </p:cNvGrpSpPr>
            <p:nvPr/>
          </p:nvGrpSpPr>
          <p:grpSpPr bwMode="auto">
            <a:xfrm>
              <a:off x="5267324" y="4021138"/>
              <a:ext cx="3924300" cy="2338388"/>
              <a:chOff x="3318" y="2533"/>
              <a:chExt cx="2472" cy="1473"/>
            </a:xfrm>
          </p:grpSpPr>
          <p:sp>
            <p:nvSpPr>
              <p:cNvPr id="21" name="Rectangle 15">
                <a:extLst>
                  <a:ext uri="{FF2B5EF4-FFF2-40B4-BE49-F238E27FC236}">
                    <a16:creationId xmlns:a16="http://schemas.microsoft.com/office/drawing/2014/main" id="{ACF121F2-088D-4E2D-A187-08CC31794133}"/>
                  </a:ext>
                </a:extLst>
              </p:cNvPr>
              <p:cNvSpPr>
                <a:spLocks noChangeArrowheads="1"/>
              </p:cNvSpPr>
              <p:nvPr/>
            </p:nvSpPr>
            <p:spPr bwMode="auto">
              <a:xfrm>
                <a:off x="5193" y="2897"/>
                <a:ext cx="59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a:latin typeface="+mn-lt"/>
                  </a:rPr>
                  <a:t>Surface </a:t>
                </a:r>
              </a:p>
              <a:p>
                <a:pPr>
                  <a:spcBef>
                    <a:spcPct val="0"/>
                  </a:spcBef>
                  <a:spcAft>
                    <a:spcPct val="0"/>
                  </a:spcAft>
                </a:pPr>
                <a:r>
                  <a:rPr lang="en-US" b="1">
                    <a:latin typeface="+mn-lt"/>
                  </a:rPr>
                  <a:t>treating</a:t>
                </a:r>
              </a:p>
            </p:txBody>
          </p:sp>
          <p:pic>
            <p:nvPicPr>
              <p:cNvPr id="22" name="Picture 28">
                <a:extLst>
                  <a:ext uri="{FF2B5EF4-FFF2-40B4-BE49-F238E27FC236}">
                    <a16:creationId xmlns:a16="http://schemas.microsoft.com/office/drawing/2014/main" id="{92A3FE9F-F680-419D-9F17-DB819C61F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 y="2533"/>
                <a:ext cx="1645" cy="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8">
                <a:extLst>
                  <a:ext uri="{FF2B5EF4-FFF2-40B4-BE49-F238E27FC236}">
                    <a16:creationId xmlns:a16="http://schemas.microsoft.com/office/drawing/2014/main" id="{D5305BD2-0196-4C4F-AD60-2C1AEC2DC425}"/>
                  </a:ext>
                </a:extLst>
              </p:cNvPr>
              <p:cNvSpPr txBox="1">
                <a:spLocks noChangeArrowheads="1"/>
              </p:cNvSpPr>
              <p:nvPr/>
            </p:nvSpPr>
            <p:spPr bwMode="auto">
              <a:xfrm>
                <a:off x="4135" y="3804"/>
                <a:ext cx="13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sz="1400" b="1">
                    <a:latin typeface="+mn-lt"/>
                  </a:rPr>
                  <a:t>Painting  </a:t>
                </a:r>
                <a:r>
                  <a:rPr lang="en-GB" sz="1400">
                    <a:latin typeface="+mn-lt"/>
                  </a:rPr>
                  <a:t>                              </a:t>
                </a:r>
              </a:p>
            </p:txBody>
          </p:sp>
        </p:grpSp>
        <p:sp>
          <p:nvSpPr>
            <p:cNvPr id="20" name="Rectangle 33">
              <a:extLst>
                <a:ext uri="{FF2B5EF4-FFF2-40B4-BE49-F238E27FC236}">
                  <a16:creationId xmlns:a16="http://schemas.microsoft.com/office/drawing/2014/main" id="{07948B3E-56DF-4CAF-8F0D-2B48EEB3CC97}"/>
                </a:ext>
              </a:extLst>
            </p:cNvPr>
            <p:cNvSpPr>
              <a:spLocks noChangeArrowheads="1"/>
            </p:cNvSpPr>
            <p:nvPr/>
          </p:nvSpPr>
          <p:spPr bwMode="auto">
            <a:xfrm>
              <a:off x="5172492" y="3902554"/>
              <a:ext cx="2839606" cy="2543511"/>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24" name="Group 30">
            <a:extLst>
              <a:ext uri="{FF2B5EF4-FFF2-40B4-BE49-F238E27FC236}">
                <a16:creationId xmlns:a16="http://schemas.microsoft.com/office/drawing/2014/main" id="{F684B9FE-23E8-4EDC-AA36-AFBFD4C8741A}"/>
              </a:ext>
            </a:extLst>
          </p:cNvPr>
          <p:cNvGrpSpPr>
            <a:grpSpLocks/>
          </p:cNvGrpSpPr>
          <p:nvPr/>
        </p:nvGrpSpPr>
        <p:grpSpPr bwMode="auto">
          <a:xfrm>
            <a:off x="1508125" y="3428998"/>
            <a:ext cx="4130675" cy="2543511"/>
            <a:chOff x="584200" y="3903188"/>
            <a:chExt cx="4130453" cy="2543511"/>
          </a:xfrm>
        </p:grpSpPr>
        <p:pic>
          <p:nvPicPr>
            <p:cNvPr id="25" name="Picture 7">
              <a:extLst>
                <a:ext uri="{FF2B5EF4-FFF2-40B4-BE49-F238E27FC236}">
                  <a16:creationId xmlns:a16="http://schemas.microsoft.com/office/drawing/2014/main" id="{F108D3A3-0BB3-419E-AF87-FC75C3053D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000500"/>
              <a:ext cx="2838450" cy="227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
              <a:extLst>
                <a:ext uri="{FF2B5EF4-FFF2-40B4-BE49-F238E27FC236}">
                  <a16:creationId xmlns:a16="http://schemas.microsoft.com/office/drawing/2014/main" id="{2C428031-2BF1-4CB5-A032-85ECC456A083}"/>
                </a:ext>
              </a:extLst>
            </p:cNvPr>
            <p:cNvSpPr>
              <a:spLocks noChangeArrowheads="1"/>
            </p:cNvSpPr>
            <p:nvPr/>
          </p:nvSpPr>
          <p:spPr bwMode="auto">
            <a:xfrm>
              <a:off x="584200" y="5003800"/>
              <a:ext cx="853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a:latin typeface="+mn-lt"/>
                </a:rPr>
                <a:t>Joining</a:t>
              </a:r>
            </a:p>
          </p:txBody>
        </p:sp>
        <p:sp>
          <p:nvSpPr>
            <p:cNvPr id="27" name="Rectangle 14">
              <a:extLst>
                <a:ext uri="{FF2B5EF4-FFF2-40B4-BE49-F238E27FC236}">
                  <a16:creationId xmlns:a16="http://schemas.microsoft.com/office/drawing/2014/main" id="{2BBF0C2A-10F5-44E4-A388-61EE6523AC54}"/>
                </a:ext>
              </a:extLst>
            </p:cNvPr>
            <p:cNvSpPr>
              <a:spLocks noChangeArrowheads="1"/>
            </p:cNvSpPr>
            <p:nvPr/>
          </p:nvSpPr>
          <p:spPr bwMode="auto">
            <a:xfrm>
              <a:off x="1790592" y="6043613"/>
              <a:ext cx="16401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a:latin typeface="+mn-lt"/>
                </a:rPr>
                <a:t>                     Welding</a:t>
              </a:r>
            </a:p>
          </p:txBody>
        </p:sp>
        <p:sp>
          <p:nvSpPr>
            <p:cNvPr id="28" name="Rectangle 33">
              <a:extLst>
                <a:ext uri="{FF2B5EF4-FFF2-40B4-BE49-F238E27FC236}">
                  <a16:creationId xmlns:a16="http://schemas.microsoft.com/office/drawing/2014/main" id="{1A3AC175-E61A-44E6-9199-34B375CC697D}"/>
                </a:ext>
              </a:extLst>
            </p:cNvPr>
            <p:cNvSpPr>
              <a:spLocks noChangeArrowheads="1"/>
            </p:cNvSpPr>
            <p:nvPr/>
          </p:nvSpPr>
          <p:spPr bwMode="auto">
            <a:xfrm>
              <a:off x="1768411" y="3903188"/>
              <a:ext cx="2946242" cy="2543511"/>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Tree>
    <p:extLst>
      <p:ext uri="{BB962C8B-B14F-4D97-AF65-F5344CB8AC3E}">
        <p14:creationId xmlns:p14="http://schemas.microsoft.com/office/powerpoint/2010/main" val="27359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11BF4B-ABC0-4A2F-81C4-95A7A738DE9E}"/>
              </a:ext>
            </a:extLst>
          </p:cNvPr>
          <p:cNvSpPr>
            <a:spLocks noGrp="1"/>
          </p:cNvSpPr>
          <p:nvPr>
            <p:ph type="sldNum" sz="quarter" idx="11"/>
          </p:nvPr>
        </p:nvSpPr>
        <p:spPr/>
        <p:txBody>
          <a:bodyPr/>
          <a:lstStyle/>
          <a:p>
            <a:fld id="{F0D23093-2AB0-F74C-B865-1A12A15B650E}" type="slidenum">
              <a:rPr lang="en-US" dirty="0" smtClean="0"/>
              <a:pPr/>
              <a:t>13</a:t>
            </a:fld>
            <a:endParaRPr lang="en-US" dirty="0"/>
          </a:p>
        </p:txBody>
      </p:sp>
      <p:sp>
        <p:nvSpPr>
          <p:cNvPr id="3" name="Title 2">
            <a:extLst>
              <a:ext uri="{FF2B5EF4-FFF2-40B4-BE49-F238E27FC236}">
                <a16:creationId xmlns:a16="http://schemas.microsoft.com/office/drawing/2014/main" id="{13403BD6-E594-40D8-95F3-225E0AA712F6}"/>
              </a:ext>
            </a:extLst>
          </p:cNvPr>
          <p:cNvSpPr>
            <a:spLocks noGrp="1"/>
          </p:cNvSpPr>
          <p:nvPr>
            <p:ph type="title"/>
          </p:nvPr>
        </p:nvSpPr>
        <p:spPr/>
        <p:txBody>
          <a:bodyPr/>
          <a:lstStyle/>
          <a:p>
            <a:r>
              <a:rPr lang="en-US"/>
              <a:t>A surface-treatment record*</a:t>
            </a:r>
          </a:p>
        </p:txBody>
      </p:sp>
      <p:sp>
        <p:nvSpPr>
          <p:cNvPr id="5" name="Text Box 13">
            <a:extLst>
              <a:ext uri="{FF2B5EF4-FFF2-40B4-BE49-F238E27FC236}">
                <a16:creationId xmlns:a16="http://schemas.microsoft.com/office/drawing/2014/main" id="{41C3E61D-6560-478E-A639-603C348D2514}"/>
              </a:ext>
            </a:extLst>
          </p:cNvPr>
          <p:cNvSpPr txBox="1">
            <a:spLocks noChangeArrowheads="1"/>
          </p:cNvSpPr>
          <p:nvPr/>
        </p:nvSpPr>
        <p:spPr bwMode="auto">
          <a:xfrm>
            <a:off x="8961114" y="841744"/>
            <a:ext cx="269398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en-US" sz="1000" b="0" i="0" u="none" strike="noStrike" kern="0" cap="none" spc="0" normalizeH="0" baseline="0" noProof="0" dirty="0">
                <a:ln>
                  <a:noFill/>
                </a:ln>
                <a:solidFill>
                  <a:schemeClr val="tx2"/>
                </a:solidFill>
                <a:effectLst/>
                <a:uLnTx/>
                <a:uFillTx/>
                <a:latin typeface="+mn-lt"/>
              </a:rPr>
              <a:t>*Excerpts from </a:t>
            </a:r>
            <a:r>
              <a:rPr kumimoji="0" lang="en-US" sz="1000" b="0" i="1" u="none" strike="noStrike" kern="0" cap="none" spc="0" normalizeH="0" baseline="0" noProof="0" dirty="0">
                <a:ln>
                  <a:noFill/>
                </a:ln>
                <a:solidFill>
                  <a:schemeClr val="tx2"/>
                </a:solidFill>
                <a:effectLst/>
                <a:uLnTx/>
                <a:uFillTx/>
                <a:latin typeface="+mn-lt"/>
              </a:rPr>
              <a:t>Granta EduPack</a:t>
            </a:r>
            <a:r>
              <a:rPr kumimoji="0" lang="en-US" sz="1000" b="0" i="0" u="none" strike="noStrike" kern="0" cap="none" spc="0" normalizeH="0" baseline="0" noProof="0" dirty="0">
                <a:ln>
                  <a:noFill/>
                </a:ln>
                <a:solidFill>
                  <a:schemeClr val="tx2"/>
                </a:solidFill>
                <a:effectLst/>
                <a:uLnTx/>
                <a:uFillTx/>
                <a:latin typeface="+mn-lt"/>
              </a:rPr>
              <a:t> Level 2</a:t>
            </a:r>
            <a:endParaRPr kumimoji="0" lang="en-US" sz="1800" b="1" i="0" u="none" strike="noStrike" kern="0" cap="none" spc="0" normalizeH="0" baseline="0" noProof="0" dirty="0">
              <a:ln>
                <a:noFill/>
              </a:ln>
              <a:solidFill>
                <a:schemeClr val="tx2"/>
              </a:solidFill>
              <a:effectLst/>
              <a:uLnTx/>
              <a:uFillTx/>
              <a:latin typeface="+mn-lt"/>
            </a:endParaRPr>
          </a:p>
        </p:txBody>
      </p:sp>
      <p:graphicFrame>
        <p:nvGraphicFramePr>
          <p:cNvPr id="7" name="Table 6">
            <a:extLst>
              <a:ext uri="{FF2B5EF4-FFF2-40B4-BE49-F238E27FC236}">
                <a16:creationId xmlns:a16="http://schemas.microsoft.com/office/drawing/2014/main" id="{EDC3E9DD-EE9A-4285-8903-574118EE589D}"/>
              </a:ext>
            </a:extLst>
          </p:cNvPr>
          <p:cNvGraphicFramePr>
            <a:graphicFrameLocks noGrp="1"/>
          </p:cNvGraphicFramePr>
          <p:nvPr/>
        </p:nvGraphicFramePr>
        <p:xfrm>
          <a:off x="1554163" y="3447777"/>
          <a:ext cx="4081139" cy="731520"/>
        </p:xfrm>
        <a:graphic>
          <a:graphicData uri="http://schemas.openxmlformats.org/drawingml/2006/table">
            <a:tbl>
              <a:tblPr firstRow="1" bandRow="1">
                <a:tableStyleId>{2D5ABB26-0587-4C30-8999-92F81FD0307C}</a:tableStyleId>
              </a:tblPr>
              <a:tblGrid>
                <a:gridCol w="1446714">
                  <a:extLst>
                    <a:ext uri="{9D8B030D-6E8A-4147-A177-3AD203B41FA5}">
                      <a16:colId xmlns:a16="http://schemas.microsoft.com/office/drawing/2014/main" val="20000"/>
                    </a:ext>
                  </a:extLst>
                </a:gridCol>
                <a:gridCol w="1070811">
                  <a:extLst>
                    <a:ext uri="{9D8B030D-6E8A-4147-A177-3AD203B41FA5}">
                      <a16:colId xmlns:a16="http://schemas.microsoft.com/office/drawing/2014/main" val="20001"/>
                    </a:ext>
                  </a:extLst>
                </a:gridCol>
                <a:gridCol w="1563614">
                  <a:extLst>
                    <a:ext uri="{9D8B030D-6E8A-4147-A177-3AD203B41FA5}">
                      <a16:colId xmlns:a16="http://schemas.microsoft.com/office/drawing/2014/main" val="20002"/>
                    </a:ext>
                  </a:extLst>
                </a:gridCol>
              </a:tblGrid>
              <a:tr h="243840">
                <a:tc>
                  <a:txBody>
                    <a:bodyPr/>
                    <a:lstStyle/>
                    <a:p>
                      <a:r>
                        <a:rPr lang="en-AU" sz="1000">
                          <a:solidFill>
                            <a:srgbClr val="000000"/>
                          </a:solidFill>
                        </a:rPr>
                        <a:t>Hardness</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43840">
                <a:tc>
                  <a:txBody>
                    <a:bodyPr/>
                    <a:lstStyle/>
                    <a:p>
                      <a:r>
                        <a:rPr lang="en-AU" sz="1000">
                          <a:solidFill>
                            <a:srgbClr val="000000"/>
                          </a:solidFill>
                        </a:rPr>
                        <a:t>Wear resistance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43840">
                <a:tc>
                  <a:txBody>
                    <a:bodyPr/>
                    <a:lstStyle/>
                    <a:p>
                      <a:r>
                        <a:rPr lang="en-AU" sz="1000">
                          <a:solidFill>
                            <a:srgbClr val="000000"/>
                          </a:solidFill>
                        </a:rPr>
                        <a:t>Fatigue resistance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9" name="Text Box 1027">
            <a:extLst>
              <a:ext uri="{FF2B5EF4-FFF2-40B4-BE49-F238E27FC236}">
                <a16:creationId xmlns:a16="http://schemas.microsoft.com/office/drawing/2014/main" id="{D3314BC7-9A4C-47E7-B2B1-640201514DA6}"/>
              </a:ext>
            </a:extLst>
          </p:cNvPr>
          <p:cNvSpPr txBox="1">
            <a:spLocks noChangeArrowheads="1"/>
          </p:cNvSpPr>
          <p:nvPr/>
        </p:nvSpPr>
        <p:spPr bwMode="auto">
          <a:xfrm>
            <a:off x="1525589" y="908720"/>
            <a:ext cx="5599111" cy="211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endParaRPr lang="en-AU" sz="1200" b="1">
              <a:solidFill>
                <a:srgbClr val="666633"/>
              </a:solidFill>
            </a:endParaRPr>
          </a:p>
          <a:p>
            <a:pPr>
              <a:spcBef>
                <a:spcPct val="0"/>
              </a:spcBef>
              <a:spcAft>
                <a:spcPct val="0"/>
              </a:spcAft>
            </a:pPr>
            <a:r>
              <a:rPr lang="en-AU" sz="1200">
                <a:solidFill>
                  <a:srgbClr val="000000"/>
                </a:solidFill>
              </a:rPr>
              <a:t>Take a medium or high carbon steel -- cheap, easily formed and machined -- and flash its surface temperature up into the austenitic phase-region, from which it is rapidly cooled from a gas or liquid jet, giving a martensitic surface layer.  The result is a tough body with a hard, wear and fatigue resistant, surface skin. Both processes allow the surface of carbon steels to be hardened with minimum distortion or oxidation.  In INDUCTION HARDENING, a high frequency (up to 50kHz) electromagnetic field induces eddy-currents in the surface of the work-piece, locally heating it; the depth of hardening depends on the frequency.  In FLAME HARDENING, heat is applied instead by high-temperature gas burners, followed, as before, by rapid cooling.  </a:t>
            </a:r>
            <a:endParaRPr lang="en-US" sz="2400">
              <a:solidFill>
                <a:srgbClr val="000000"/>
              </a:solidFill>
            </a:endParaRPr>
          </a:p>
        </p:txBody>
      </p:sp>
      <p:sp>
        <p:nvSpPr>
          <p:cNvPr id="11" name="Text Box 1028">
            <a:extLst>
              <a:ext uri="{FF2B5EF4-FFF2-40B4-BE49-F238E27FC236}">
                <a16:creationId xmlns:a16="http://schemas.microsoft.com/office/drawing/2014/main" id="{DC15E6E2-75DE-47FF-831F-037856D7D03E}"/>
              </a:ext>
            </a:extLst>
          </p:cNvPr>
          <p:cNvSpPr txBox="1">
            <a:spLocks noChangeArrowheads="1"/>
          </p:cNvSpPr>
          <p:nvPr/>
        </p:nvSpPr>
        <p:spPr bwMode="auto">
          <a:xfrm>
            <a:off x="6492713" y="4031964"/>
            <a:ext cx="2477336" cy="3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9pPr>
          </a:lstStyle>
          <a:p>
            <a:pPr>
              <a:spcBef>
                <a:spcPct val="0"/>
              </a:spcBef>
              <a:spcAft>
                <a:spcPct val="0"/>
              </a:spcAft>
            </a:pPr>
            <a:r>
              <a:rPr lang="en-AU" sz="1600" b="1">
                <a:solidFill>
                  <a:schemeClr val="tx2"/>
                </a:solidFill>
              </a:rPr>
              <a:t>Economic compatibility</a:t>
            </a:r>
          </a:p>
        </p:txBody>
      </p:sp>
      <p:pic>
        <p:nvPicPr>
          <p:cNvPr id="13" name="Picture 1030">
            <a:extLst>
              <a:ext uri="{FF2B5EF4-FFF2-40B4-BE49-F238E27FC236}">
                <a16:creationId xmlns:a16="http://schemas.microsoft.com/office/drawing/2014/main" id="{61173873-1586-40DB-891F-F0809233D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6" y="1133212"/>
            <a:ext cx="33020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039">
            <a:extLst>
              <a:ext uri="{FF2B5EF4-FFF2-40B4-BE49-F238E27FC236}">
                <a16:creationId xmlns:a16="http://schemas.microsoft.com/office/drawing/2014/main" id="{F4F2644C-4BAF-41E5-8AF4-C11D75ABABC8}"/>
              </a:ext>
            </a:extLst>
          </p:cNvPr>
          <p:cNvSpPr txBox="1">
            <a:spLocks noChangeArrowheads="1"/>
          </p:cNvSpPr>
          <p:nvPr/>
        </p:nvSpPr>
        <p:spPr bwMode="auto">
          <a:xfrm>
            <a:off x="1487490" y="4279267"/>
            <a:ext cx="3434557" cy="42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816100" algn="l"/>
                <a:tab pos="2197100" algn="l"/>
                <a:tab pos="2387600" algn="l"/>
                <a:tab pos="3048000" algn="l"/>
              </a:tabLst>
              <a:defRPr>
                <a:solidFill>
                  <a:schemeClr val="tx1"/>
                </a:solidFill>
                <a:latin typeface="Arial" panose="020B0604020202020204" pitchFamily="34" charset="0"/>
              </a:defRPr>
            </a:lvl9pPr>
          </a:lstStyle>
          <a:p>
            <a:pPr>
              <a:spcBef>
                <a:spcPct val="0"/>
              </a:spcBef>
              <a:spcAft>
                <a:spcPct val="0"/>
              </a:spcAft>
            </a:pPr>
            <a:r>
              <a:rPr lang="en-AU" sz="1600" b="1">
                <a:solidFill>
                  <a:schemeClr val="tx2"/>
                </a:solidFill>
              </a:rPr>
              <a:t>Physical and quality attributes</a:t>
            </a:r>
          </a:p>
        </p:txBody>
      </p:sp>
      <p:sp>
        <p:nvSpPr>
          <p:cNvPr id="17" name="Text Box 1040">
            <a:extLst>
              <a:ext uri="{FF2B5EF4-FFF2-40B4-BE49-F238E27FC236}">
                <a16:creationId xmlns:a16="http://schemas.microsoft.com/office/drawing/2014/main" id="{521C47C2-FF49-4BAB-8562-77550DC63DDA}"/>
              </a:ext>
            </a:extLst>
          </p:cNvPr>
          <p:cNvSpPr txBox="1">
            <a:spLocks noChangeArrowheads="1"/>
          </p:cNvSpPr>
          <p:nvPr/>
        </p:nvSpPr>
        <p:spPr bwMode="auto">
          <a:xfrm>
            <a:off x="1525590" y="5502176"/>
            <a:ext cx="2741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2000250" algn="l"/>
                <a:tab pos="2571750" algn="l"/>
                <a:tab pos="2952750" algn="l"/>
              </a:tabLst>
              <a:defRPr>
                <a:solidFill>
                  <a:schemeClr val="tx1"/>
                </a:solidFill>
                <a:latin typeface="Arial" panose="020B0604020202020204" pitchFamily="34" charset="0"/>
              </a:defRPr>
            </a:lvl9pPr>
          </a:lstStyle>
          <a:p>
            <a:pPr>
              <a:spcBef>
                <a:spcPct val="0"/>
              </a:spcBef>
              <a:spcAft>
                <a:spcPct val="0"/>
              </a:spcAft>
            </a:pPr>
            <a:r>
              <a:rPr lang="en-AU" sz="1600" b="1">
                <a:solidFill>
                  <a:schemeClr val="tx2"/>
                </a:solidFill>
              </a:rPr>
              <a:t>Typical uses</a:t>
            </a:r>
          </a:p>
          <a:p>
            <a:pPr>
              <a:spcBef>
                <a:spcPct val="0"/>
              </a:spcBef>
              <a:spcAft>
                <a:spcPct val="0"/>
              </a:spcAft>
            </a:pPr>
            <a:r>
              <a:rPr lang="en-AU" sz="1200">
                <a:solidFill>
                  <a:srgbClr val="000000"/>
                </a:solidFill>
              </a:rPr>
              <a:t>The processes are used to harden…</a:t>
            </a:r>
            <a:endParaRPr lang="en-AU" sz="2400">
              <a:solidFill>
                <a:srgbClr val="000000"/>
              </a:solidFill>
              <a:latin typeface="MS Sans Serif"/>
            </a:endParaRPr>
          </a:p>
        </p:txBody>
      </p:sp>
      <p:sp>
        <p:nvSpPr>
          <p:cNvPr id="19" name="Text Box 1041">
            <a:extLst>
              <a:ext uri="{FF2B5EF4-FFF2-40B4-BE49-F238E27FC236}">
                <a16:creationId xmlns:a16="http://schemas.microsoft.com/office/drawing/2014/main" id="{5E722676-C79A-4F59-8B8C-6E6F11294ECF}"/>
              </a:ext>
            </a:extLst>
          </p:cNvPr>
          <p:cNvSpPr txBox="1">
            <a:spLocks noChangeArrowheads="1"/>
          </p:cNvSpPr>
          <p:nvPr/>
        </p:nvSpPr>
        <p:spPr bwMode="auto">
          <a:xfrm>
            <a:off x="1471343" y="3099101"/>
            <a:ext cx="279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AU" sz="1600" b="1">
                <a:solidFill>
                  <a:schemeClr val="tx2"/>
                </a:solidFill>
              </a:rPr>
              <a:t>Function of treatment</a:t>
            </a:r>
            <a:endParaRPr lang="en-AU" sz="1600">
              <a:solidFill>
                <a:schemeClr val="tx2"/>
              </a:solidFill>
            </a:endParaRPr>
          </a:p>
          <a:p>
            <a:pPr>
              <a:spcBef>
                <a:spcPct val="0"/>
              </a:spcBef>
              <a:spcAft>
                <a:spcPct val="0"/>
              </a:spcAft>
            </a:pPr>
            <a:r>
              <a:rPr lang="en-AU" sz="1200">
                <a:solidFill>
                  <a:srgbClr val="000000"/>
                </a:solidFill>
              </a:rPr>
              <a:t>	</a:t>
            </a:r>
            <a:endParaRPr lang="en-US" b="1">
              <a:solidFill>
                <a:srgbClr val="000000"/>
              </a:solidFill>
            </a:endParaRPr>
          </a:p>
        </p:txBody>
      </p:sp>
      <p:graphicFrame>
        <p:nvGraphicFramePr>
          <p:cNvPr id="21" name="Table 20">
            <a:extLst>
              <a:ext uri="{FF2B5EF4-FFF2-40B4-BE49-F238E27FC236}">
                <a16:creationId xmlns:a16="http://schemas.microsoft.com/office/drawing/2014/main" id="{56B2A23F-781A-4128-9321-E5610062A859}"/>
              </a:ext>
            </a:extLst>
          </p:cNvPr>
          <p:cNvGraphicFramePr>
            <a:graphicFrameLocks noGrp="1"/>
          </p:cNvGraphicFramePr>
          <p:nvPr>
            <p:extLst>
              <p:ext uri="{D42A27DB-BD31-4B8C-83A1-F6EECF244321}">
                <p14:modId xmlns:p14="http://schemas.microsoft.com/office/powerpoint/2010/main" val="1137471767"/>
              </p:ext>
            </p:extLst>
          </p:nvPr>
        </p:nvGraphicFramePr>
        <p:xfrm>
          <a:off x="1554163" y="4644053"/>
          <a:ext cx="4081137" cy="731520"/>
        </p:xfrm>
        <a:graphic>
          <a:graphicData uri="http://schemas.openxmlformats.org/drawingml/2006/table">
            <a:tbl>
              <a:tblPr firstRow="1" bandRow="1">
                <a:tableStyleId>{2D5ABB26-0587-4C30-8999-92F81FD0307C}</a:tableStyleId>
              </a:tblPr>
              <a:tblGrid>
                <a:gridCol w="2073786">
                  <a:extLst>
                    <a:ext uri="{9D8B030D-6E8A-4147-A177-3AD203B41FA5}">
                      <a16:colId xmlns:a16="http://schemas.microsoft.com/office/drawing/2014/main" val="20000"/>
                    </a:ext>
                  </a:extLst>
                </a:gridCol>
                <a:gridCol w="467802">
                  <a:extLst>
                    <a:ext uri="{9D8B030D-6E8A-4147-A177-3AD203B41FA5}">
                      <a16:colId xmlns:a16="http://schemas.microsoft.com/office/drawing/2014/main" val="20001"/>
                    </a:ext>
                  </a:extLst>
                </a:gridCol>
                <a:gridCol w="506755">
                  <a:extLst>
                    <a:ext uri="{9D8B030D-6E8A-4147-A177-3AD203B41FA5}">
                      <a16:colId xmlns:a16="http://schemas.microsoft.com/office/drawing/2014/main" val="20002"/>
                    </a:ext>
                  </a:extLst>
                </a:gridCol>
                <a:gridCol w="240632">
                  <a:extLst>
                    <a:ext uri="{9D8B030D-6E8A-4147-A177-3AD203B41FA5}">
                      <a16:colId xmlns:a16="http://schemas.microsoft.com/office/drawing/2014/main" val="20003"/>
                    </a:ext>
                  </a:extLst>
                </a:gridCol>
                <a:gridCol w="409074">
                  <a:extLst>
                    <a:ext uri="{9D8B030D-6E8A-4147-A177-3AD203B41FA5}">
                      <a16:colId xmlns:a16="http://schemas.microsoft.com/office/drawing/2014/main" val="20004"/>
                    </a:ext>
                  </a:extLst>
                </a:gridCol>
                <a:gridCol w="383088">
                  <a:extLst>
                    <a:ext uri="{9D8B030D-6E8A-4147-A177-3AD203B41FA5}">
                      <a16:colId xmlns:a16="http://schemas.microsoft.com/office/drawing/2014/main" val="20005"/>
                    </a:ext>
                  </a:extLst>
                </a:gridCol>
              </a:tblGrid>
              <a:tr h="243840">
                <a:tc>
                  <a:txBody>
                    <a:bodyPr/>
                    <a:lstStyle/>
                    <a:p>
                      <a:r>
                        <a:rPr lang="en-AU" sz="1000">
                          <a:solidFill>
                            <a:srgbClr val="000000"/>
                          </a:solidFill>
                        </a:rPr>
                        <a:t>Surface roughness (A=v. smooth)</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43840">
                <a:tc>
                  <a:txBody>
                    <a:bodyPr/>
                    <a:lstStyle/>
                    <a:p>
                      <a:r>
                        <a:rPr lang="en-AU" sz="1000">
                          <a:solidFill>
                            <a:srgbClr val="000000"/>
                          </a:solidFill>
                        </a:rPr>
                        <a:t>Coating thickness</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AU" sz="1000" dirty="0">
                          <a:solidFill>
                            <a:srgbClr val="000000"/>
                          </a:solidFill>
                        </a:rPr>
                        <a:t>300</a:t>
                      </a:r>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a:t>3e3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a:solidFill>
                            <a:srgbClr val="000000"/>
                          </a:solidFill>
                        </a:rPr>
                        <a:t>µm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43840">
                <a:tc>
                  <a:txBody>
                    <a:bodyPr/>
                    <a:lstStyle/>
                    <a:p>
                      <a:r>
                        <a:rPr lang="en-AU" sz="1000">
                          <a:solidFill>
                            <a:srgbClr val="000000"/>
                          </a:solidFill>
                        </a:rPr>
                        <a:t>Processing temperature</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dirty="0"/>
                        <a:t>454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000" dirty="0"/>
                        <a:t>521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°C</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3" name="Freeform 13">
            <a:extLst>
              <a:ext uri="{FF2B5EF4-FFF2-40B4-BE49-F238E27FC236}">
                <a16:creationId xmlns:a16="http://schemas.microsoft.com/office/drawing/2014/main" id="{A7133D51-C2B2-48F0-A111-E4D4C0AF2BB0}"/>
              </a:ext>
            </a:extLst>
          </p:cNvPr>
          <p:cNvSpPr>
            <a:spLocks/>
          </p:cNvSpPr>
          <p:nvPr/>
        </p:nvSpPr>
        <p:spPr bwMode="auto">
          <a:xfrm>
            <a:off x="4201124" y="3497582"/>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25" name="Picture 24">
            <a:extLst>
              <a:ext uri="{FF2B5EF4-FFF2-40B4-BE49-F238E27FC236}">
                <a16:creationId xmlns:a16="http://schemas.microsoft.com/office/drawing/2014/main" id="{46755D58-3650-443C-ABBA-1DB0EEBCEF74}"/>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7230" y="3485510"/>
            <a:ext cx="152432" cy="142886"/>
          </a:xfrm>
          <a:prstGeom prst="rect">
            <a:avLst/>
          </a:prstGeom>
        </p:spPr>
      </p:pic>
      <p:sp>
        <p:nvSpPr>
          <p:cNvPr id="27" name="Freeform 17">
            <a:extLst>
              <a:ext uri="{FF2B5EF4-FFF2-40B4-BE49-F238E27FC236}">
                <a16:creationId xmlns:a16="http://schemas.microsoft.com/office/drawing/2014/main" id="{43F0343C-36B9-4DF1-A731-9D1DE15D20DA}"/>
              </a:ext>
            </a:extLst>
          </p:cNvPr>
          <p:cNvSpPr>
            <a:spLocks/>
          </p:cNvSpPr>
          <p:nvPr/>
        </p:nvSpPr>
        <p:spPr bwMode="auto">
          <a:xfrm>
            <a:off x="4201124" y="3754166"/>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29" name="Picture 28">
            <a:extLst>
              <a:ext uri="{FF2B5EF4-FFF2-40B4-BE49-F238E27FC236}">
                <a16:creationId xmlns:a16="http://schemas.microsoft.com/office/drawing/2014/main" id="{884A9F23-D167-425A-8D78-25348C280DEC}"/>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7230" y="3742094"/>
            <a:ext cx="152432" cy="142886"/>
          </a:xfrm>
          <a:prstGeom prst="rect">
            <a:avLst/>
          </a:prstGeom>
        </p:spPr>
      </p:pic>
      <p:sp>
        <p:nvSpPr>
          <p:cNvPr id="31" name="Freeform 19">
            <a:extLst>
              <a:ext uri="{FF2B5EF4-FFF2-40B4-BE49-F238E27FC236}">
                <a16:creationId xmlns:a16="http://schemas.microsoft.com/office/drawing/2014/main" id="{0E6A6188-ED61-4F96-8445-C0C2A108124D}"/>
              </a:ext>
            </a:extLst>
          </p:cNvPr>
          <p:cNvSpPr>
            <a:spLocks/>
          </p:cNvSpPr>
          <p:nvPr/>
        </p:nvSpPr>
        <p:spPr bwMode="auto">
          <a:xfrm>
            <a:off x="4201124" y="3998625"/>
            <a:ext cx="115570" cy="118745"/>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B050"/>
              </a:solidFill>
            </a:endParaRPr>
          </a:p>
        </p:txBody>
      </p:sp>
      <p:pic>
        <p:nvPicPr>
          <p:cNvPr id="33" name="Picture 32">
            <a:extLst>
              <a:ext uri="{FF2B5EF4-FFF2-40B4-BE49-F238E27FC236}">
                <a16:creationId xmlns:a16="http://schemas.microsoft.com/office/drawing/2014/main" id="{6730DEE4-65E9-4437-AE2D-8A701D73B853}"/>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7230" y="3986552"/>
            <a:ext cx="152432" cy="142886"/>
          </a:xfrm>
          <a:prstGeom prst="rect">
            <a:avLst/>
          </a:prstGeom>
        </p:spPr>
      </p:pic>
      <p:pic>
        <p:nvPicPr>
          <p:cNvPr id="35" name="Picture 34">
            <a:extLst>
              <a:ext uri="{FF2B5EF4-FFF2-40B4-BE49-F238E27FC236}">
                <a16:creationId xmlns:a16="http://schemas.microsoft.com/office/drawing/2014/main" id="{3738F306-D898-4967-A27D-332A715EF15D}"/>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8494" y="4670776"/>
            <a:ext cx="152432" cy="142886"/>
          </a:xfrm>
          <a:prstGeom prst="rect">
            <a:avLst/>
          </a:prstGeom>
        </p:spPr>
      </p:pic>
      <p:pic>
        <p:nvPicPr>
          <p:cNvPr id="37" name="Picture 36">
            <a:extLst>
              <a:ext uri="{FF2B5EF4-FFF2-40B4-BE49-F238E27FC236}">
                <a16:creationId xmlns:a16="http://schemas.microsoft.com/office/drawing/2014/main" id="{5929DF59-975C-4960-8B76-F6FB820F8E4A}"/>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8494" y="4927360"/>
            <a:ext cx="152432" cy="142886"/>
          </a:xfrm>
          <a:prstGeom prst="rect">
            <a:avLst/>
          </a:prstGeom>
        </p:spPr>
      </p:pic>
      <p:pic>
        <p:nvPicPr>
          <p:cNvPr id="39" name="Picture 38">
            <a:extLst>
              <a:ext uri="{FF2B5EF4-FFF2-40B4-BE49-F238E27FC236}">
                <a16:creationId xmlns:a16="http://schemas.microsoft.com/office/drawing/2014/main" id="{05523680-12C1-4421-B3EF-04D08B447D79}"/>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08494" y="5171818"/>
            <a:ext cx="152432" cy="142886"/>
          </a:xfrm>
          <a:prstGeom prst="rect">
            <a:avLst/>
          </a:prstGeom>
        </p:spPr>
      </p:pic>
      <p:graphicFrame>
        <p:nvGraphicFramePr>
          <p:cNvPr id="41" name="Table 40">
            <a:extLst>
              <a:ext uri="{FF2B5EF4-FFF2-40B4-BE49-F238E27FC236}">
                <a16:creationId xmlns:a16="http://schemas.microsoft.com/office/drawing/2014/main" id="{D31EB883-99B6-4B6A-8DB0-7B81D19285AF}"/>
              </a:ext>
            </a:extLst>
          </p:cNvPr>
          <p:cNvGraphicFramePr>
            <a:graphicFrameLocks noGrp="1"/>
          </p:cNvGraphicFramePr>
          <p:nvPr/>
        </p:nvGraphicFramePr>
        <p:xfrm>
          <a:off x="6579368" y="4426188"/>
          <a:ext cx="4081139" cy="731520"/>
        </p:xfrm>
        <a:graphic>
          <a:graphicData uri="http://schemas.openxmlformats.org/drawingml/2006/table">
            <a:tbl>
              <a:tblPr firstRow="1" bandRow="1">
                <a:tableStyleId>{2D5ABB26-0587-4C30-8999-92F81FD0307C}</a:tableStyleId>
              </a:tblPr>
              <a:tblGrid>
                <a:gridCol w="1667293">
                  <a:extLst>
                    <a:ext uri="{9D8B030D-6E8A-4147-A177-3AD203B41FA5}">
                      <a16:colId xmlns:a16="http://schemas.microsoft.com/office/drawing/2014/main" val="20000"/>
                    </a:ext>
                  </a:extLst>
                </a:gridCol>
                <a:gridCol w="850232">
                  <a:extLst>
                    <a:ext uri="{9D8B030D-6E8A-4147-A177-3AD203B41FA5}">
                      <a16:colId xmlns:a16="http://schemas.microsoft.com/office/drawing/2014/main" val="20001"/>
                    </a:ext>
                  </a:extLst>
                </a:gridCol>
                <a:gridCol w="1563614">
                  <a:extLst>
                    <a:ext uri="{9D8B030D-6E8A-4147-A177-3AD203B41FA5}">
                      <a16:colId xmlns:a16="http://schemas.microsoft.com/office/drawing/2014/main" val="20002"/>
                    </a:ext>
                  </a:extLst>
                </a:gridCol>
              </a:tblGrid>
              <a:tr h="243840">
                <a:tc>
                  <a:txBody>
                    <a:bodyPr/>
                    <a:lstStyle/>
                    <a:p>
                      <a:r>
                        <a:rPr lang="en-AU" sz="1000">
                          <a:solidFill>
                            <a:srgbClr val="000000"/>
                          </a:solidFill>
                        </a:rPr>
                        <a:t>Relative tooling cost</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43840">
                <a:tc>
                  <a:txBody>
                    <a:bodyPr/>
                    <a:lstStyle/>
                    <a:p>
                      <a:r>
                        <a:rPr lang="en-AU" sz="1000">
                          <a:solidFill>
                            <a:srgbClr val="000000"/>
                          </a:solidFill>
                        </a:rPr>
                        <a:t>Relative equipment cost</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medium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43840">
                <a:tc>
                  <a:txBody>
                    <a:bodyPr/>
                    <a:lstStyle/>
                    <a:p>
                      <a:r>
                        <a:rPr lang="en-AU" sz="1000">
                          <a:solidFill>
                            <a:srgbClr val="000000"/>
                          </a:solidFill>
                        </a:rPr>
                        <a:t>Labor intensity</a:t>
                      </a: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43" name="Picture 42">
            <a:extLst>
              <a:ext uri="{FF2B5EF4-FFF2-40B4-BE49-F238E27FC236}">
                <a16:creationId xmlns:a16="http://schemas.microsoft.com/office/drawing/2014/main" id="{67E5FCEC-CDD6-4DCE-AC98-3CBDA0AE554F}"/>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32435" y="4463921"/>
            <a:ext cx="152432" cy="142886"/>
          </a:xfrm>
          <a:prstGeom prst="rect">
            <a:avLst/>
          </a:prstGeom>
        </p:spPr>
      </p:pic>
      <p:pic>
        <p:nvPicPr>
          <p:cNvPr id="45" name="Picture 44">
            <a:extLst>
              <a:ext uri="{FF2B5EF4-FFF2-40B4-BE49-F238E27FC236}">
                <a16:creationId xmlns:a16="http://schemas.microsoft.com/office/drawing/2014/main" id="{7199F3F5-08FA-4928-B6D1-B670333C2C9A}"/>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32435" y="4720505"/>
            <a:ext cx="152432" cy="142886"/>
          </a:xfrm>
          <a:prstGeom prst="rect">
            <a:avLst/>
          </a:prstGeom>
        </p:spPr>
      </p:pic>
      <p:pic>
        <p:nvPicPr>
          <p:cNvPr id="47" name="Picture 46">
            <a:extLst>
              <a:ext uri="{FF2B5EF4-FFF2-40B4-BE49-F238E27FC236}">
                <a16:creationId xmlns:a16="http://schemas.microsoft.com/office/drawing/2014/main" id="{2FF7EBAD-4CD1-4AF2-A57B-D154940E3748}"/>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8832435" y="4964963"/>
            <a:ext cx="152432" cy="142886"/>
          </a:xfrm>
          <a:prstGeom prst="rect">
            <a:avLst/>
          </a:prstGeom>
        </p:spPr>
      </p:pic>
      <p:sp>
        <p:nvSpPr>
          <p:cNvPr id="49" name="Text Box 16">
            <a:extLst>
              <a:ext uri="{FF2B5EF4-FFF2-40B4-BE49-F238E27FC236}">
                <a16:creationId xmlns:a16="http://schemas.microsoft.com/office/drawing/2014/main" id="{782FABC5-4C54-4EAD-A927-35E6D821D577}"/>
              </a:ext>
            </a:extLst>
          </p:cNvPr>
          <p:cNvSpPr txBox="1">
            <a:spLocks noChangeArrowheads="1"/>
          </p:cNvSpPr>
          <p:nvPr/>
        </p:nvSpPr>
        <p:spPr bwMode="auto">
          <a:xfrm>
            <a:off x="7646616" y="5501840"/>
            <a:ext cx="2409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a:solidFill>
                  <a:schemeClr val="tx2"/>
                </a:solidFill>
              </a:rPr>
              <a:t>Links to Processes</a:t>
            </a:r>
          </a:p>
        </p:txBody>
      </p:sp>
      <p:pic>
        <p:nvPicPr>
          <p:cNvPr id="51" name="Picture 50">
            <a:extLst>
              <a:ext uri="{FF2B5EF4-FFF2-40B4-BE49-F238E27FC236}">
                <a16:creationId xmlns:a16="http://schemas.microsoft.com/office/drawing/2014/main" id="{9985A637-0BB1-45DA-B9FF-D048AB1EF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1907" y="5445224"/>
            <a:ext cx="524710" cy="524710"/>
          </a:xfrm>
          <a:prstGeom prst="rect">
            <a:avLst/>
          </a:prstGeom>
        </p:spPr>
      </p:pic>
      <p:sp>
        <p:nvSpPr>
          <p:cNvPr id="53" name="TextBox 52">
            <a:extLst>
              <a:ext uri="{FF2B5EF4-FFF2-40B4-BE49-F238E27FC236}">
                <a16:creationId xmlns:a16="http://schemas.microsoft.com/office/drawing/2014/main" id="{1BC8A7E7-38FF-4A55-B9EE-0411AD8FA9CF}"/>
              </a:ext>
            </a:extLst>
          </p:cNvPr>
          <p:cNvSpPr txBox="1"/>
          <p:nvPr/>
        </p:nvSpPr>
        <p:spPr>
          <a:xfrm>
            <a:off x="1559496" y="762925"/>
            <a:ext cx="5599112" cy="369332"/>
          </a:xfrm>
          <a:prstGeom prst="rect">
            <a:avLst/>
          </a:prstGeom>
          <a:noFill/>
        </p:spPr>
        <p:txBody>
          <a:bodyPr wrap="square">
            <a:spAutoFit/>
          </a:bodyPr>
          <a:lstStyle/>
          <a:p>
            <a:pPr>
              <a:spcBef>
                <a:spcPct val="0"/>
              </a:spcBef>
              <a:spcAft>
                <a:spcPct val="0"/>
              </a:spcAft>
            </a:pPr>
            <a:r>
              <a:rPr lang="en-AU" b="1">
                <a:solidFill>
                  <a:schemeClr val="tx2"/>
                </a:solidFill>
              </a:rPr>
              <a:t>Induction and flame hardening</a:t>
            </a:r>
          </a:p>
        </p:txBody>
      </p:sp>
    </p:spTree>
    <p:extLst>
      <p:ext uri="{BB962C8B-B14F-4D97-AF65-F5344CB8AC3E}">
        <p14:creationId xmlns:p14="http://schemas.microsoft.com/office/powerpoint/2010/main" val="167627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1F6438-AEDA-4421-864F-5530CA2BB9B5}"/>
              </a:ext>
            </a:extLst>
          </p:cNvPr>
          <p:cNvSpPr>
            <a:spLocks noGrp="1"/>
          </p:cNvSpPr>
          <p:nvPr>
            <p:ph type="sldNum" sz="quarter" idx="11"/>
          </p:nvPr>
        </p:nvSpPr>
        <p:spPr/>
        <p:txBody>
          <a:bodyPr/>
          <a:lstStyle/>
          <a:p>
            <a:fld id="{F0D23093-2AB0-F74C-B865-1A12A15B650E}" type="slidenum">
              <a:rPr lang="en-US" dirty="0" smtClean="0">
                <a:latin typeface="+mn-lt"/>
              </a:rPr>
              <a:pPr/>
              <a:t>14</a:t>
            </a:fld>
            <a:endParaRPr lang="en-US" dirty="0">
              <a:latin typeface="+mn-lt"/>
            </a:endParaRPr>
          </a:p>
        </p:txBody>
      </p:sp>
      <p:sp>
        <p:nvSpPr>
          <p:cNvPr id="3" name="Title 2">
            <a:extLst>
              <a:ext uri="{FF2B5EF4-FFF2-40B4-BE49-F238E27FC236}">
                <a16:creationId xmlns:a16="http://schemas.microsoft.com/office/drawing/2014/main" id="{B94B98D9-C4B5-43B4-9176-38BCCE957957}"/>
              </a:ext>
            </a:extLst>
          </p:cNvPr>
          <p:cNvSpPr>
            <a:spLocks noGrp="1"/>
          </p:cNvSpPr>
          <p:nvPr>
            <p:ph type="title"/>
          </p:nvPr>
        </p:nvSpPr>
        <p:spPr>
          <a:xfrm>
            <a:off x="609599" y="148254"/>
            <a:ext cx="10972799" cy="845837"/>
          </a:xfrm>
        </p:spPr>
        <p:txBody>
          <a:bodyPr/>
          <a:lstStyle/>
          <a:p>
            <a:r>
              <a:rPr lang="en-US" dirty="0">
                <a:latin typeface="+mn-lt"/>
              </a:rPr>
              <a:t>Ansys Granta EduPack and education resources</a:t>
            </a:r>
          </a:p>
        </p:txBody>
      </p:sp>
      <p:sp>
        <p:nvSpPr>
          <p:cNvPr id="31" name="AutoShape 32">
            <a:extLst>
              <a:ext uri="{FF2B5EF4-FFF2-40B4-BE49-F238E27FC236}">
                <a16:creationId xmlns:a16="http://schemas.microsoft.com/office/drawing/2014/main" id="{78E64B4E-2197-4EA4-97B1-3D6ED1DC1587}"/>
              </a:ext>
            </a:extLst>
          </p:cNvPr>
          <p:cNvSpPr>
            <a:spLocks noChangeArrowheads="1"/>
          </p:cNvSpPr>
          <p:nvPr/>
        </p:nvSpPr>
        <p:spPr bwMode="auto">
          <a:xfrm>
            <a:off x="4642393" y="1603364"/>
            <a:ext cx="3039319" cy="2458278"/>
          </a:xfrm>
          <a:prstGeom prst="roundRect">
            <a:avLst>
              <a:gd name="adj" fmla="val 5796"/>
            </a:avLst>
          </a:prstGeom>
          <a:ln w="38100">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a:ln w="12700">
                <a:solidFill>
                  <a:schemeClr val="tx1"/>
                </a:solidFill>
              </a:ln>
            </a:endParaRPr>
          </a:p>
        </p:txBody>
      </p:sp>
      <p:grpSp>
        <p:nvGrpSpPr>
          <p:cNvPr id="32" name="Group 31">
            <a:extLst>
              <a:ext uri="{FF2B5EF4-FFF2-40B4-BE49-F238E27FC236}">
                <a16:creationId xmlns:a16="http://schemas.microsoft.com/office/drawing/2014/main" id="{2AB4AB93-0BC7-43DA-B0C1-49D9D04DA4E8}"/>
              </a:ext>
            </a:extLst>
          </p:cNvPr>
          <p:cNvGrpSpPr>
            <a:grpSpLocks noChangeAspect="1"/>
          </p:cNvGrpSpPr>
          <p:nvPr/>
        </p:nvGrpSpPr>
        <p:grpSpPr>
          <a:xfrm>
            <a:off x="4790452" y="1735749"/>
            <a:ext cx="2743200" cy="2193508"/>
            <a:chOff x="-4147573" y="-428053"/>
            <a:chExt cx="3179070" cy="2542037"/>
          </a:xfrm>
        </p:grpSpPr>
        <p:pic>
          <p:nvPicPr>
            <p:cNvPr id="33" name="Picture 32" descr="A close up of a logo&#10;&#10;Description automatically generated">
              <a:extLst>
                <a:ext uri="{FF2B5EF4-FFF2-40B4-BE49-F238E27FC236}">
                  <a16:creationId xmlns:a16="http://schemas.microsoft.com/office/drawing/2014/main" id="{AD194BD7-C2C2-44C5-9EAC-099499B67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573" y="-428053"/>
              <a:ext cx="3179070" cy="2542037"/>
            </a:xfrm>
            <a:prstGeom prst="rect">
              <a:avLst/>
            </a:prstGeom>
          </p:spPr>
        </p:pic>
        <p:sp>
          <p:nvSpPr>
            <p:cNvPr id="34" name="Rectangle 33">
              <a:extLst>
                <a:ext uri="{FF2B5EF4-FFF2-40B4-BE49-F238E27FC236}">
                  <a16:creationId xmlns:a16="http://schemas.microsoft.com/office/drawing/2014/main" id="{C396B177-79A4-4FBB-BBDA-EE6D779DBA30}"/>
                </a:ext>
              </a:extLst>
            </p:cNvPr>
            <p:cNvSpPr/>
            <p:nvPr/>
          </p:nvSpPr>
          <p:spPr>
            <a:xfrm>
              <a:off x="-3824163" y="-277586"/>
              <a:ext cx="2496312" cy="1726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4E135981-0B1B-4373-80E3-2BB86FE1029D}"/>
              </a:ext>
            </a:extLst>
          </p:cNvPr>
          <p:cNvSpPr txBox="1"/>
          <p:nvPr/>
        </p:nvSpPr>
        <p:spPr>
          <a:xfrm>
            <a:off x="1149626" y="5181273"/>
            <a:ext cx="9892747"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t>And more…</a:t>
            </a:r>
          </a:p>
          <a:p>
            <a:pPr algn="ctr"/>
            <a:r>
              <a:rPr lang="en-US"/>
              <a:t>Video tutorials ● Getting Started Guides ●  Charts and posters ● Project Files ●  Additional Databases ● </a:t>
            </a:r>
          </a:p>
          <a:p>
            <a:pPr algn="ctr"/>
            <a:r>
              <a:rPr lang="en-US"/>
              <a:t>Data Booklets ● Eco Audit Files</a:t>
            </a:r>
          </a:p>
        </p:txBody>
      </p:sp>
      <p:cxnSp>
        <p:nvCxnSpPr>
          <p:cNvPr id="41" name="Connector: Elbow 40">
            <a:extLst>
              <a:ext uri="{FF2B5EF4-FFF2-40B4-BE49-F238E27FC236}">
                <a16:creationId xmlns:a16="http://schemas.microsoft.com/office/drawing/2014/main" id="{05044509-2059-401A-A2AA-F069F4EA150E}"/>
              </a:ext>
            </a:extLst>
          </p:cNvPr>
          <p:cNvCxnSpPr>
            <a:cxnSpLocks/>
            <a:stCxn id="31" idx="1"/>
          </p:cNvCxnSpPr>
          <p:nvPr/>
        </p:nvCxnSpPr>
        <p:spPr>
          <a:xfrm rot="10800000">
            <a:off x="3731031" y="2099559"/>
            <a:ext cx="911363" cy="73294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9DCD2AD0-47A5-4B1F-ABD1-9AEDA25DC601}"/>
              </a:ext>
            </a:extLst>
          </p:cNvPr>
          <p:cNvCxnSpPr>
            <a:cxnSpLocks/>
          </p:cNvCxnSpPr>
          <p:nvPr/>
        </p:nvCxnSpPr>
        <p:spPr>
          <a:xfrm rot="10800000" flipV="1">
            <a:off x="7706845" y="2099559"/>
            <a:ext cx="911363" cy="73294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A42B5808-685C-4A43-AB43-0637E5A57B66}"/>
              </a:ext>
            </a:extLst>
          </p:cNvPr>
          <p:cNvCxnSpPr>
            <a:cxnSpLocks/>
          </p:cNvCxnSpPr>
          <p:nvPr/>
        </p:nvCxnSpPr>
        <p:spPr>
          <a:xfrm rot="10800000" flipV="1">
            <a:off x="2700565" y="3355352"/>
            <a:ext cx="1941830" cy="1001829"/>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BC3EAC08-2F88-4945-AA83-AF201C8EF0E6}"/>
              </a:ext>
            </a:extLst>
          </p:cNvPr>
          <p:cNvCxnSpPr>
            <a:cxnSpLocks/>
          </p:cNvCxnSpPr>
          <p:nvPr/>
        </p:nvCxnSpPr>
        <p:spPr>
          <a:xfrm rot="10800000" flipH="1" flipV="1">
            <a:off x="7681709" y="3362396"/>
            <a:ext cx="1941830" cy="1001829"/>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2D87335-F071-44DE-B120-40C16765629A}"/>
              </a:ext>
            </a:extLst>
          </p:cNvPr>
          <p:cNvSpPr/>
          <p:nvPr/>
        </p:nvSpPr>
        <p:spPr>
          <a:xfrm>
            <a:off x="3667168" y="4675158"/>
            <a:ext cx="485767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en-US" sz="2400" dirty="0"/>
              <a:t>www.ansys.com/education-resources</a:t>
            </a:r>
          </a:p>
        </p:txBody>
      </p:sp>
      <p:pic>
        <p:nvPicPr>
          <p:cNvPr id="28" name="Picture 27" descr="A picture containing text&#10;&#10;Description automatically generated">
            <a:extLst>
              <a:ext uri="{FF2B5EF4-FFF2-40B4-BE49-F238E27FC236}">
                <a16:creationId xmlns:a16="http://schemas.microsoft.com/office/drawing/2014/main" id="{C8A75455-A3BC-40C1-958E-85DD9A305C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311" y="2129449"/>
            <a:ext cx="1950471" cy="1024614"/>
          </a:xfrm>
          <a:prstGeom prst="rect">
            <a:avLst/>
          </a:prstGeom>
        </p:spPr>
      </p:pic>
      <p:sp>
        <p:nvSpPr>
          <p:cNvPr id="29" name="Text Box 20">
            <a:extLst>
              <a:ext uri="{FF2B5EF4-FFF2-40B4-BE49-F238E27FC236}">
                <a16:creationId xmlns:a16="http://schemas.microsoft.com/office/drawing/2014/main" id="{EA3A4DAC-BAB2-467C-9C00-CD94F8B61B5A}"/>
              </a:ext>
            </a:extLst>
          </p:cNvPr>
          <p:cNvSpPr txBox="1">
            <a:spLocks noChangeArrowheads="1"/>
          </p:cNvSpPr>
          <p:nvPr/>
        </p:nvSpPr>
        <p:spPr bwMode="auto">
          <a:xfrm>
            <a:off x="4892784" y="1154426"/>
            <a:ext cx="2538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buClr>
                <a:srgbClr val="666633"/>
              </a:buClr>
              <a:buSzPct val="125000"/>
            </a:pPr>
            <a:r>
              <a:rPr lang="en-GB" sz="1600" b="1">
                <a:latin typeface="+mn-lt"/>
              </a:rPr>
              <a:t>Software + Knowledge </a:t>
            </a:r>
            <a:endParaRPr lang="en-GB">
              <a:latin typeface="+mn-lt"/>
            </a:endParaRPr>
          </a:p>
        </p:txBody>
      </p:sp>
      <p:pic>
        <p:nvPicPr>
          <p:cNvPr id="20" name="Picture 19" descr="A picture containing text&#10;&#10;Description automatically generated">
            <a:extLst>
              <a:ext uri="{FF2B5EF4-FFF2-40B4-BE49-F238E27FC236}">
                <a16:creationId xmlns:a16="http://schemas.microsoft.com/office/drawing/2014/main" id="{A21993DF-AAD7-21B4-DB75-1DEE38E86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3539" y="3169386"/>
            <a:ext cx="2010011" cy="1828800"/>
          </a:xfrm>
          <a:prstGeom prst="rect">
            <a:avLst/>
          </a:prstGeom>
        </p:spPr>
      </p:pic>
      <p:pic>
        <p:nvPicPr>
          <p:cNvPr id="21" name="Picture 20" descr="Text&#10;&#10;Description automatically generated with medium confidence">
            <a:extLst>
              <a:ext uri="{FF2B5EF4-FFF2-40B4-BE49-F238E27FC236}">
                <a16:creationId xmlns:a16="http://schemas.microsoft.com/office/drawing/2014/main" id="{8CEE35CF-4C96-C45C-67E3-7FF19EE50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908" y="3169386"/>
            <a:ext cx="1999583" cy="1828800"/>
          </a:xfrm>
          <a:prstGeom prst="rect">
            <a:avLst/>
          </a:prstGeom>
        </p:spPr>
      </p:pic>
      <p:pic>
        <p:nvPicPr>
          <p:cNvPr id="22" name="Picture 21" descr="Text&#10;&#10;Description automatically generated">
            <a:extLst>
              <a:ext uri="{FF2B5EF4-FFF2-40B4-BE49-F238E27FC236}">
                <a16:creationId xmlns:a16="http://schemas.microsoft.com/office/drawing/2014/main" id="{3A1D50F6-70CB-35E7-BDD9-77EA92C11D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6578" y="945415"/>
            <a:ext cx="1997211" cy="1828800"/>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C09B333D-0F49-FE40-2D72-58309F701B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1442" y="896739"/>
            <a:ext cx="1999583" cy="1828800"/>
          </a:xfrm>
          <a:prstGeom prst="rect">
            <a:avLst/>
          </a:prstGeom>
        </p:spPr>
      </p:pic>
    </p:spTree>
    <p:extLst>
      <p:ext uri="{BB962C8B-B14F-4D97-AF65-F5344CB8AC3E}">
        <p14:creationId xmlns:p14="http://schemas.microsoft.com/office/powerpoint/2010/main" val="6499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0FF3391-14BB-7C63-FDE0-DA0BE0D5A53E}"/>
              </a:ext>
            </a:extLst>
          </p:cNvPr>
          <p:cNvPicPr>
            <a:picLocks noChangeAspect="1"/>
          </p:cNvPicPr>
          <p:nvPr/>
        </p:nvPicPr>
        <p:blipFill>
          <a:blip r:embed="rId3"/>
          <a:stretch>
            <a:fillRect/>
          </a:stretch>
        </p:blipFill>
        <p:spPr>
          <a:xfrm>
            <a:off x="762000" y="2046237"/>
            <a:ext cx="5921253" cy="2987299"/>
          </a:xfrm>
          <a:prstGeom prst="rect">
            <a:avLst/>
          </a:prstGeom>
        </p:spPr>
      </p:pic>
      <p:sp>
        <p:nvSpPr>
          <p:cNvPr id="2" name="Slide Number Placeholder 1">
            <a:extLst>
              <a:ext uri="{FF2B5EF4-FFF2-40B4-BE49-F238E27FC236}">
                <a16:creationId xmlns:a16="http://schemas.microsoft.com/office/drawing/2014/main" id="{E681FF91-4897-4118-A225-FD6153A1A227}"/>
              </a:ext>
            </a:extLst>
          </p:cNvPr>
          <p:cNvSpPr>
            <a:spLocks noGrp="1"/>
          </p:cNvSpPr>
          <p:nvPr>
            <p:ph type="sldNum" sz="quarter" idx="11"/>
          </p:nvPr>
        </p:nvSpPr>
        <p:spPr/>
        <p:txBody>
          <a:bodyPr/>
          <a:lstStyle/>
          <a:p>
            <a:fld id="{F0D23093-2AB0-F74C-B865-1A12A15B650E}" type="slidenum">
              <a:rPr lang="en-US" dirty="0" smtClean="0">
                <a:latin typeface="+mn-lt"/>
              </a:rPr>
              <a:pPr/>
              <a:t>15</a:t>
            </a:fld>
            <a:endParaRPr lang="en-US" dirty="0">
              <a:latin typeface="+mn-lt"/>
            </a:endParaRPr>
          </a:p>
        </p:txBody>
      </p:sp>
      <p:sp>
        <p:nvSpPr>
          <p:cNvPr id="3" name="Title 2">
            <a:extLst>
              <a:ext uri="{FF2B5EF4-FFF2-40B4-BE49-F238E27FC236}">
                <a16:creationId xmlns:a16="http://schemas.microsoft.com/office/drawing/2014/main" id="{ADBCA321-332E-485C-907A-4933DBCD8F4B}"/>
              </a:ext>
            </a:extLst>
          </p:cNvPr>
          <p:cNvSpPr>
            <a:spLocks noGrp="1"/>
          </p:cNvSpPr>
          <p:nvPr>
            <p:ph type="title"/>
          </p:nvPr>
        </p:nvSpPr>
        <p:spPr/>
        <p:txBody>
          <a:bodyPr/>
          <a:lstStyle/>
          <a:p>
            <a:r>
              <a:rPr lang="en-US" dirty="0">
                <a:latin typeface="+mn-lt"/>
              </a:rPr>
              <a:t>Granta EduPack 2023R2</a:t>
            </a:r>
          </a:p>
        </p:txBody>
      </p:sp>
      <p:pic>
        <p:nvPicPr>
          <p:cNvPr id="4" name="Picture 3">
            <a:extLst>
              <a:ext uri="{FF2B5EF4-FFF2-40B4-BE49-F238E27FC236}">
                <a16:creationId xmlns:a16="http://schemas.microsoft.com/office/drawing/2014/main" id="{D4C0989C-842C-49E5-B9C9-2506EB0544D0}"/>
              </a:ext>
            </a:extLst>
          </p:cNvPr>
          <p:cNvPicPr>
            <a:picLocks noChangeAspect="1"/>
          </p:cNvPicPr>
          <p:nvPr/>
        </p:nvPicPr>
        <p:blipFill>
          <a:blip r:embed="rId4"/>
          <a:stretch>
            <a:fillRect/>
          </a:stretch>
        </p:blipFill>
        <p:spPr>
          <a:xfrm>
            <a:off x="7324487" y="1889797"/>
            <a:ext cx="4004431" cy="3078406"/>
          </a:xfrm>
          <a:prstGeom prst="rect">
            <a:avLst/>
          </a:prstGeom>
        </p:spPr>
      </p:pic>
      <p:sp>
        <p:nvSpPr>
          <p:cNvPr id="7" name="TextBox 3">
            <a:extLst>
              <a:ext uri="{FF2B5EF4-FFF2-40B4-BE49-F238E27FC236}">
                <a16:creationId xmlns:a16="http://schemas.microsoft.com/office/drawing/2014/main" id="{01C75D1A-3177-426F-8020-A7BB4395FB43}"/>
              </a:ext>
            </a:extLst>
          </p:cNvPr>
          <p:cNvSpPr txBox="1">
            <a:spLocks noChangeArrowheads="1"/>
          </p:cNvSpPr>
          <p:nvPr/>
        </p:nvSpPr>
        <p:spPr bwMode="auto">
          <a:xfrm>
            <a:off x="457200" y="763607"/>
            <a:ext cx="2390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3600">
                <a:latin typeface="+mn-lt"/>
              </a:rPr>
              <a:t>Databases</a:t>
            </a:r>
          </a:p>
        </p:txBody>
      </p:sp>
      <p:grpSp>
        <p:nvGrpSpPr>
          <p:cNvPr id="8" name="Group 7">
            <a:extLst>
              <a:ext uri="{FF2B5EF4-FFF2-40B4-BE49-F238E27FC236}">
                <a16:creationId xmlns:a16="http://schemas.microsoft.com/office/drawing/2014/main" id="{9D2067B2-4CB0-4856-9937-9B226E60942A}"/>
              </a:ext>
            </a:extLst>
          </p:cNvPr>
          <p:cNvGrpSpPr>
            <a:grpSpLocks/>
          </p:cNvGrpSpPr>
          <p:nvPr/>
        </p:nvGrpSpPr>
        <p:grpSpPr bwMode="auto">
          <a:xfrm>
            <a:off x="1497423" y="989904"/>
            <a:ext cx="4022844" cy="1768222"/>
            <a:chOff x="2055961" y="1682869"/>
            <a:chExt cx="4022293" cy="1768405"/>
          </a:xfrm>
        </p:grpSpPr>
        <p:sp>
          <p:nvSpPr>
            <p:cNvPr id="9" name="Oval 8">
              <a:extLst>
                <a:ext uri="{FF2B5EF4-FFF2-40B4-BE49-F238E27FC236}">
                  <a16:creationId xmlns:a16="http://schemas.microsoft.com/office/drawing/2014/main" id="{C458EBF4-94F6-4F68-A21F-F79DAA99B6C3}"/>
                </a:ext>
              </a:extLst>
            </p:cNvPr>
            <p:cNvSpPr>
              <a:spLocks noChangeArrowheads="1"/>
            </p:cNvSpPr>
            <p:nvPr/>
          </p:nvSpPr>
          <p:spPr bwMode="auto">
            <a:xfrm>
              <a:off x="2055961" y="3055838"/>
              <a:ext cx="395436" cy="395436"/>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sp>
          <p:nvSpPr>
            <p:cNvPr id="10" name="Line Callout 2 6">
              <a:extLst>
                <a:ext uri="{FF2B5EF4-FFF2-40B4-BE49-F238E27FC236}">
                  <a16:creationId xmlns:a16="http://schemas.microsoft.com/office/drawing/2014/main" id="{0399C411-F2E2-4100-9E82-BA8329392CD0}"/>
                </a:ext>
              </a:extLst>
            </p:cNvPr>
            <p:cNvSpPr>
              <a:spLocks/>
            </p:cNvSpPr>
            <p:nvPr/>
          </p:nvSpPr>
          <p:spPr bwMode="auto">
            <a:xfrm>
              <a:off x="3480197" y="1682869"/>
              <a:ext cx="2598057" cy="944874"/>
            </a:xfrm>
            <a:prstGeom prst="borderCallout2">
              <a:avLst>
                <a:gd name="adj1" fmla="val 18402"/>
                <a:gd name="adj2" fmla="val 6"/>
                <a:gd name="adj3" fmla="val 18751"/>
                <a:gd name="adj4" fmla="val -3267"/>
                <a:gd name="adj5" fmla="val 150076"/>
                <a:gd name="adj6" fmla="val -42548"/>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r>
                <a:rPr lang="en-US" sz="1600" b="1">
                  <a:latin typeface="+mn-lt"/>
                </a:rPr>
                <a:t>Level 1, general</a:t>
              </a:r>
            </a:p>
            <a:p>
              <a:pPr marL="285757" indent="-285757">
                <a:spcBef>
                  <a:spcPct val="10000"/>
                </a:spcBef>
                <a:buClr>
                  <a:schemeClr val="tx1"/>
                </a:buClr>
                <a:buSzPct val="100000"/>
                <a:buFont typeface="Wingdings" panose="05000000000000000000" pitchFamily="2" charset="2"/>
                <a:buChar char="§"/>
              </a:pPr>
              <a:r>
                <a:rPr lang="en-US" sz="1400">
                  <a:latin typeface="+mn-lt"/>
                </a:rPr>
                <a:t>Schools, </a:t>
              </a:r>
              <a:r>
                <a:rPr lang="en-US" sz="1400" b="1">
                  <a:latin typeface="+mn-lt"/>
                </a:rPr>
                <a:t>1</a:t>
              </a:r>
              <a:r>
                <a:rPr lang="en-US" sz="1400" b="1" baseline="30000">
                  <a:latin typeface="+mn-lt"/>
                </a:rPr>
                <a:t>st</a:t>
              </a:r>
              <a:r>
                <a:rPr lang="en-US" sz="1400" b="1">
                  <a:latin typeface="+mn-lt"/>
                </a:rPr>
                <a:t> year </a:t>
              </a:r>
              <a:r>
                <a:rPr lang="en-US" sz="1400">
                  <a:latin typeface="+mn-lt"/>
                </a:rPr>
                <a:t>college</a:t>
              </a:r>
            </a:p>
            <a:p>
              <a:pPr marL="285757" indent="-285757">
                <a:spcBef>
                  <a:spcPct val="10000"/>
                </a:spcBef>
                <a:buClr>
                  <a:schemeClr val="tx1"/>
                </a:buClr>
                <a:buSzPct val="100000"/>
                <a:buFont typeface="Wingdings" panose="05000000000000000000" pitchFamily="2" charset="2"/>
                <a:buChar char="§"/>
              </a:pPr>
              <a:r>
                <a:rPr lang="en-GB" sz="1400" b="1">
                  <a:latin typeface="+mn-lt"/>
                </a:rPr>
                <a:t>69</a:t>
              </a:r>
              <a:r>
                <a:rPr lang="en-GB" sz="1400">
                  <a:latin typeface="+mn-lt"/>
                </a:rPr>
                <a:t> materials, </a:t>
              </a:r>
              <a:r>
                <a:rPr lang="en-GB" sz="1400" b="1">
                  <a:latin typeface="+mn-lt"/>
                </a:rPr>
                <a:t>74</a:t>
              </a:r>
              <a:r>
                <a:rPr lang="en-GB" sz="1400">
                  <a:latin typeface="+mn-lt"/>
                </a:rPr>
                <a:t> processes</a:t>
              </a:r>
              <a:endParaRPr lang="en-US" sz="1400">
                <a:latin typeface="+mn-lt"/>
              </a:endParaRPr>
            </a:p>
          </p:txBody>
        </p:sp>
      </p:grpSp>
      <p:grpSp>
        <p:nvGrpSpPr>
          <p:cNvPr id="11" name="Group 10">
            <a:extLst>
              <a:ext uri="{FF2B5EF4-FFF2-40B4-BE49-F238E27FC236}">
                <a16:creationId xmlns:a16="http://schemas.microsoft.com/office/drawing/2014/main" id="{73DC2CD8-D412-4263-8345-6C63734C26B2}"/>
              </a:ext>
            </a:extLst>
          </p:cNvPr>
          <p:cNvGrpSpPr>
            <a:grpSpLocks/>
          </p:cNvGrpSpPr>
          <p:nvPr/>
        </p:nvGrpSpPr>
        <p:grpSpPr bwMode="auto">
          <a:xfrm>
            <a:off x="1136680" y="4267200"/>
            <a:ext cx="3822096" cy="2031342"/>
            <a:chOff x="900372" y="4748862"/>
            <a:chExt cx="3821470" cy="2031578"/>
          </a:xfrm>
        </p:grpSpPr>
        <p:sp>
          <p:nvSpPr>
            <p:cNvPr id="12" name="Line Callout 2 17">
              <a:extLst>
                <a:ext uri="{FF2B5EF4-FFF2-40B4-BE49-F238E27FC236}">
                  <a16:creationId xmlns:a16="http://schemas.microsoft.com/office/drawing/2014/main" id="{727BE7B5-808F-40DE-94E5-0A14D075C5B7}"/>
                </a:ext>
              </a:extLst>
            </p:cNvPr>
            <p:cNvSpPr>
              <a:spLocks/>
            </p:cNvSpPr>
            <p:nvPr/>
          </p:nvSpPr>
          <p:spPr bwMode="auto">
            <a:xfrm>
              <a:off x="1320125" y="5702198"/>
              <a:ext cx="3401717" cy="1078242"/>
            </a:xfrm>
            <a:prstGeom prst="borderCallout2">
              <a:avLst>
                <a:gd name="adj1" fmla="val 18780"/>
                <a:gd name="adj2" fmla="val 403"/>
                <a:gd name="adj3" fmla="val 18750"/>
                <a:gd name="adj4" fmla="val -5292"/>
                <a:gd name="adj5" fmla="val -63955"/>
                <a:gd name="adj6" fmla="val -5758"/>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r>
                <a:rPr lang="en-US" sz="1600" b="1">
                  <a:latin typeface="+mn-lt"/>
                </a:rPr>
                <a:t>Level 2, general</a:t>
              </a:r>
            </a:p>
            <a:p>
              <a:pPr marL="285757" indent="-285757">
                <a:spcBef>
                  <a:spcPct val="10000"/>
                </a:spcBef>
                <a:buClr>
                  <a:schemeClr val="tx1"/>
                </a:buClr>
                <a:buSzPct val="100000"/>
                <a:buFont typeface="Wingdings" panose="05000000000000000000" pitchFamily="2" charset="2"/>
                <a:buChar char="§"/>
              </a:pPr>
              <a:r>
                <a:rPr lang="en-US" sz="1400" b="1">
                  <a:latin typeface="+mn-lt"/>
                </a:rPr>
                <a:t>1</a:t>
              </a:r>
              <a:r>
                <a:rPr lang="en-US" sz="1400" b="1" baseline="30000">
                  <a:latin typeface="+mn-lt"/>
                </a:rPr>
                <a:t>st</a:t>
              </a:r>
              <a:r>
                <a:rPr lang="en-US" sz="1400" b="1">
                  <a:latin typeface="+mn-lt"/>
                </a:rPr>
                <a:t>-3</a:t>
              </a:r>
              <a:r>
                <a:rPr lang="en-US" sz="1400" b="1" baseline="30000">
                  <a:latin typeface="+mn-lt"/>
                </a:rPr>
                <a:t>rd</a:t>
              </a:r>
              <a:r>
                <a:rPr lang="en-US" sz="1400" b="1">
                  <a:latin typeface="+mn-lt"/>
                </a:rPr>
                <a:t> year </a:t>
              </a:r>
              <a:r>
                <a:rPr lang="en-US" sz="1400">
                  <a:latin typeface="+mn-lt"/>
                </a:rPr>
                <a:t>students of Engineering, Materials Science and Design</a:t>
              </a:r>
            </a:p>
            <a:p>
              <a:pPr marL="285757" indent="-285757">
                <a:spcBef>
                  <a:spcPct val="10000"/>
                </a:spcBef>
                <a:buClr>
                  <a:schemeClr val="tx1"/>
                </a:buClr>
                <a:buSzPct val="100000"/>
                <a:buFont typeface="Wingdings" panose="05000000000000000000" pitchFamily="2" charset="2"/>
                <a:buChar char="§"/>
              </a:pPr>
              <a:r>
                <a:rPr lang="en-GB" sz="1400" b="1">
                  <a:latin typeface="+mn-lt"/>
                </a:rPr>
                <a:t>100 </a:t>
              </a:r>
              <a:r>
                <a:rPr lang="en-GB" sz="1400">
                  <a:latin typeface="+mn-lt"/>
                </a:rPr>
                <a:t>materials, </a:t>
              </a:r>
              <a:r>
                <a:rPr lang="en-GB" sz="1400" b="1">
                  <a:latin typeface="+mn-lt"/>
                </a:rPr>
                <a:t>116 </a:t>
              </a:r>
              <a:r>
                <a:rPr lang="en-GB" sz="1400">
                  <a:latin typeface="+mn-lt"/>
                </a:rPr>
                <a:t>processes</a:t>
              </a:r>
            </a:p>
          </p:txBody>
        </p:sp>
        <p:sp>
          <p:nvSpPr>
            <p:cNvPr id="13" name="Oval 18">
              <a:extLst>
                <a:ext uri="{FF2B5EF4-FFF2-40B4-BE49-F238E27FC236}">
                  <a16:creationId xmlns:a16="http://schemas.microsoft.com/office/drawing/2014/main" id="{AE0496E4-C27B-4D11-AB08-F791EFB5C841}"/>
                </a:ext>
              </a:extLst>
            </p:cNvPr>
            <p:cNvSpPr>
              <a:spLocks noChangeArrowheads="1"/>
            </p:cNvSpPr>
            <p:nvPr/>
          </p:nvSpPr>
          <p:spPr bwMode="auto">
            <a:xfrm>
              <a:off x="900372" y="4748862"/>
              <a:ext cx="395436" cy="395436"/>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grpSp>
      <p:grpSp>
        <p:nvGrpSpPr>
          <p:cNvPr id="14" name="Group 13">
            <a:extLst>
              <a:ext uri="{FF2B5EF4-FFF2-40B4-BE49-F238E27FC236}">
                <a16:creationId xmlns:a16="http://schemas.microsoft.com/office/drawing/2014/main" id="{8303B387-FC34-4EE9-B9D5-B9915841F2AC}"/>
              </a:ext>
            </a:extLst>
          </p:cNvPr>
          <p:cNvGrpSpPr>
            <a:grpSpLocks/>
          </p:cNvGrpSpPr>
          <p:nvPr/>
        </p:nvGrpSpPr>
        <p:grpSpPr bwMode="auto">
          <a:xfrm>
            <a:off x="8089677" y="1189663"/>
            <a:ext cx="3492724" cy="1907689"/>
            <a:chOff x="3149267" y="1656903"/>
            <a:chExt cx="3492244" cy="1907884"/>
          </a:xfrm>
        </p:grpSpPr>
        <p:sp>
          <p:nvSpPr>
            <p:cNvPr id="15" name="Oval 8">
              <a:extLst>
                <a:ext uri="{FF2B5EF4-FFF2-40B4-BE49-F238E27FC236}">
                  <a16:creationId xmlns:a16="http://schemas.microsoft.com/office/drawing/2014/main" id="{9B90051C-ED95-4CF3-B41C-B6D340F71E2B}"/>
                </a:ext>
              </a:extLst>
            </p:cNvPr>
            <p:cNvSpPr>
              <a:spLocks noChangeArrowheads="1"/>
            </p:cNvSpPr>
            <p:nvPr/>
          </p:nvSpPr>
          <p:spPr bwMode="auto">
            <a:xfrm>
              <a:off x="3149267" y="3169351"/>
              <a:ext cx="395436" cy="395436"/>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sp>
          <p:nvSpPr>
            <p:cNvPr id="16" name="Line Callout 2 6">
              <a:extLst>
                <a:ext uri="{FF2B5EF4-FFF2-40B4-BE49-F238E27FC236}">
                  <a16:creationId xmlns:a16="http://schemas.microsoft.com/office/drawing/2014/main" id="{5539C769-068F-45F4-B18C-BF77C43CA45C}"/>
                </a:ext>
              </a:extLst>
            </p:cNvPr>
            <p:cNvSpPr>
              <a:spLocks/>
            </p:cNvSpPr>
            <p:nvPr/>
          </p:nvSpPr>
          <p:spPr bwMode="auto">
            <a:xfrm>
              <a:off x="3559361" y="1656903"/>
              <a:ext cx="3082150" cy="944874"/>
            </a:xfrm>
            <a:prstGeom prst="borderCallout2">
              <a:avLst>
                <a:gd name="adj1" fmla="val 100603"/>
                <a:gd name="adj2" fmla="val 12378"/>
                <a:gd name="adj3" fmla="val 119393"/>
                <a:gd name="adj4" fmla="val 12416"/>
                <a:gd name="adj5" fmla="val 171943"/>
                <a:gd name="adj6" fmla="val -1714"/>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r>
                <a:rPr lang="en-US" sz="1600" b="1" dirty="0">
                  <a:latin typeface="+mn-lt"/>
                </a:rPr>
                <a:t>Level 3, general</a:t>
              </a:r>
            </a:p>
            <a:p>
              <a:pPr marL="285757" indent="-285757">
                <a:spcBef>
                  <a:spcPct val="10000"/>
                </a:spcBef>
                <a:buClr>
                  <a:schemeClr val="tx1"/>
                </a:buClr>
                <a:buSzPct val="100000"/>
                <a:buFont typeface="Wingdings" panose="05000000000000000000" pitchFamily="2" charset="2"/>
                <a:buChar char="§"/>
              </a:pPr>
              <a:r>
                <a:rPr lang="en-US" sz="1400" b="1" dirty="0">
                  <a:latin typeface="+mn-lt"/>
                </a:rPr>
                <a:t>3</a:t>
              </a:r>
              <a:r>
                <a:rPr lang="en-US" sz="1400" b="1" baseline="30000" dirty="0">
                  <a:latin typeface="+mn-lt"/>
                </a:rPr>
                <a:t>rd</a:t>
              </a:r>
              <a:r>
                <a:rPr lang="en-US" sz="1400" b="1" dirty="0">
                  <a:latin typeface="+mn-lt"/>
                </a:rPr>
                <a:t>-4</a:t>
              </a:r>
              <a:r>
                <a:rPr lang="en-US" sz="1400" b="1" baseline="30000" dirty="0">
                  <a:latin typeface="+mn-lt"/>
                </a:rPr>
                <a:t>th</a:t>
              </a:r>
              <a:r>
                <a:rPr lang="en-US" sz="1400" b="1" dirty="0">
                  <a:latin typeface="+mn-lt"/>
                </a:rPr>
                <a:t> year</a:t>
              </a:r>
              <a:r>
                <a:rPr lang="en-US" sz="1400" dirty="0">
                  <a:latin typeface="+mn-lt"/>
                </a:rPr>
                <a:t>, </a:t>
              </a:r>
              <a:r>
                <a:rPr lang="en-US" sz="1400" b="1" dirty="0">
                  <a:latin typeface="+mn-lt"/>
                </a:rPr>
                <a:t>masters </a:t>
              </a:r>
              <a:r>
                <a:rPr lang="en-US" sz="1400" dirty="0">
                  <a:latin typeface="+mn-lt"/>
                </a:rPr>
                <a:t>and </a:t>
              </a:r>
              <a:r>
                <a:rPr lang="en-US" sz="1400" b="1" dirty="0">
                  <a:latin typeface="+mn-lt"/>
                </a:rPr>
                <a:t>research</a:t>
              </a:r>
              <a:r>
                <a:rPr lang="en-US" sz="1400" dirty="0">
                  <a:latin typeface="+mn-lt"/>
                </a:rPr>
                <a:t> </a:t>
              </a:r>
            </a:p>
            <a:p>
              <a:pPr marL="285757" indent="-285757">
                <a:spcBef>
                  <a:spcPct val="10000"/>
                </a:spcBef>
                <a:buClr>
                  <a:schemeClr val="tx1"/>
                </a:buClr>
                <a:buSzPct val="100000"/>
                <a:buFont typeface="Wingdings" panose="05000000000000000000" pitchFamily="2" charset="2"/>
                <a:buChar char="§"/>
              </a:pPr>
              <a:r>
                <a:rPr lang="en-GB" sz="1400" b="1" dirty="0">
                  <a:latin typeface="+mn-lt"/>
                </a:rPr>
                <a:t>4000+</a:t>
              </a:r>
              <a:r>
                <a:rPr lang="en-GB" sz="1400" dirty="0">
                  <a:latin typeface="+mn-lt"/>
                </a:rPr>
                <a:t> materials, </a:t>
              </a:r>
              <a:r>
                <a:rPr lang="en-GB" sz="1400" b="1" dirty="0">
                  <a:latin typeface="+mn-lt"/>
                </a:rPr>
                <a:t>225+ </a:t>
              </a:r>
              <a:r>
                <a:rPr lang="en-GB" sz="1400" dirty="0">
                  <a:latin typeface="+mn-lt"/>
                </a:rPr>
                <a:t>processes</a:t>
              </a:r>
            </a:p>
            <a:p>
              <a:pPr>
                <a:spcBef>
                  <a:spcPct val="50000"/>
                </a:spcBef>
                <a:buClr>
                  <a:schemeClr val="tx1"/>
                </a:buClr>
              </a:pPr>
              <a:endParaRPr lang="en-US" sz="1400" dirty="0">
                <a:latin typeface="+mn-lt"/>
              </a:endParaRPr>
            </a:p>
          </p:txBody>
        </p:sp>
      </p:grpSp>
      <p:grpSp>
        <p:nvGrpSpPr>
          <p:cNvPr id="17" name="Group 16">
            <a:extLst>
              <a:ext uri="{FF2B5EF4-FFF2-40B4-BE49-F238E27FC236}">
                <a16:creationId xmlns:a16="http://schemas.microsoft.com/office/drawing/2014/main" id="{CBB8CFFA-340D-43C8-B1EA-C3EBC284A699}"/>
              </a:ext>
            </a:extLst>
          </p:cNvPr>
          <p:cNvGrpSpPr/>
          <p:nvPr/>
        </p:nvGrpSpPr>
        <p:grpSpPr>
          <a:xfrm>
            <a:off x="4247797" y="3962400"/>
            <a:ext cx="4394693" cy="2336142"/>
            <a:chOff x="2626708" y="5540538"/>
            <a:chExt cx="4394693" cy="2336142"/>
          </a:xfrm>
        </p:grpSpPr>
        <p:sp>
          <p:nvSpPr>
            <p:cNvPr id="18" name="Oval 21">
              <a:extLst>
                <a:ext uri="{FF2B5EF4-FFF2-40B4-BE49-F238E27FC236}">
                  <a16:creationId xmlns:a16="http://schemas.microsoft.com/office/drawing/2014/main" id="{142F14B0-D013-48D5-911B-047C9ED15B72}"/>
                </a:ext>
              </a:extLst>
            </p:cNvPr>
            <p:cNvSpPr>
              <a:spLocks noChangeArrowheads="1"/>
            </p:cNvSpPr>
            <p:nvPr/>
          </p:nvSpPr>
          <p:spPr bwMode="auto">
            <a:xfrm>
              <a:off x="2626708" y="5540538"/>
              <a:ext cx="395463" cy="395393"/>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sp>
          <p:nvSpPr>
            <p:cNvPr id="19" name="Line Callout 2 20">
              <a:extLst>
                <a:ext uri="{FF2B5EF4-FFF2-40B4-BE49-F238E27FC236}">
                  <a16:creationId xmlns:a16="http://schemas.microsoft.com/office/drawing/2014/main" id="{7E2CC22A-F1EF-4F98-80DB-023BA7F6DACC}"/>
                </a:ext>
              </a:extLst>
            </p:cNvPr>
            <p:cNvSpPr>
              <a:spLocks/>
            </p:cNvSpPr>
            <p:nvPr/>
          </p:nvSpPr>
          <p:spPr bwMode="auto">
            <a:xfrm>
              <a:off x="4213089" y="6811669"/>
              <a:ext cx="2664296" cy="1065011"/>
            </a:xfrm>
            <a:prstGeom prst="borderCallout2">
              <a:avLst>
                <a:gd name="adj1" fmla="val 21227"/>
                <a:gd name="adj2" fmla="val -278"/>
                <a:gd name="adj3" fmla="val 20193"/>
                <a:gd name="adj4" fmla="val -4401"/>
                <a:gd name="adj5" fmla="val -89195"/>
                <a:gd name="adj6" fmla="val -46026"/>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endParaRPr lang="en-GB" sz="1600">
                <a:latin typeface="+mn-lt"/>
              </a:endParaRPr>
            </a:p>
          </p:txBody>
        </p:sp>
        <p:sp>
          <p:nvSpPr>
            <p:cNvPr id="20" name="Rectangle 19">
              <a:extLst>
                <a:ext uri="{FF2B5EF4-FFF2-40B4-BE49-F238E27FC236}">
                  <a16:creationId xmlns:a16="http://schemas.microsoft.com/office/drawing/2014/main" id="{524FAD91-B2AE-43C5-9DC7-81F03A171630}"/>
                </a:ext>
              </a:extLst>
            </p:cNvPr>
            <p:cNvSpPr/>
            <p:nvPr/>
          </p:nvSpPr>
          <p:spPr>
            <a:xfrm>
              <a:off x="4294503" y="6901803"/>
              <a:ext cx="2726898" cy="812530"/>
            </a:xfrm>
            <a:prstGeom prst="rect">
              <a:avLst/>
            </a:prstGeom>
          </p:spPr>
          <p:txBody>
            <a:bodyPr wrap="square">
              <a:spAutoFit/>
            </a:bodyPr>
            <a:lstStyle/>
            <a:p>
              <a:pPr>
                <a:spcBef>
                  <a:spcPct val="50000"/>
                </a:spcBef>
                <a:buClr>
                  <a:schemeClr val="tx1"/>
                </a:buClr>
              </a:pPr>
              <a:r>
                <a:rPr lang="en-US" sz="1600" b="1" dirty="0"/>
                <a:t>The Elements Database</a:t>
              </a:r>
            </a:p>
            <a:p>
              <a:pPr marL="285757" indent="-285757">
                <a:spcBef>
                  <a:spcPct val="10000"/>
                </a:spcBef>
                <a:buClr>
                  <a:schemeClr val="tx1"/>
                </a:buClr>
                <a:buSzPct val="100000"/>
                <a:buFont typeface="Wingdings" panose="05000000000000000000" pitchFamily="2" charset="2"/>
                <a:buChar char="§"/>
              </a:pPr>
              <a:r>
                <a:rPr lang="en-US" sz="1400" dirty="0"/>
                <a:t>Schools-University students</a:t>
              </a:r>
            </a:p>
            <a:p>
              <a:pPr marL="285757" indent="-285757">
                <a:spcBef>
                  <a:spcPct val="10000"/>
                </a:spcBef>
                <a:buClr>
                  <a:schemeClr val="tx1"/>
                </a:buClr>
                <a:buSzPct val="100000"/>
                <a:buFont typeface="Wingdings" panose="05000000000000000000" pitchFamily="2" charset="2"/>
                <a:buChar char="§"/>
              </a:pPr>
              <a:r>
                <a:rPr lang="en-GB" sz="1400" b="1" dirty="0"/>
                <a:t>149 </a:t>
              </a:r>
              <a:r>
                <a:rPr lang="en-GB" sz="1400" dirty="0"/>
                <a:t>records, periodic table</a:t>
              </a:r>
              <a:endParaRPr lang="en-US" sz="1400" dirty="0"/>
            </a:p>
          </p:txBody>
        </p:sp>
      </p:grpSp>
      <p:pic>
        <p:nvPicPr>
          <p:cNvPr id="24" name="Picture 23">
            <a:extLst>
              <a:ext uri="{FF2B5EF4-FFF2-40B4-BE49-F238E27FC236}">
                <a16:creationId xmlns:a16="http://schemas.microsoft.com/office/drawing/2014/main" id="{40DBB3CF-AF5C-DB00-5FA9-4E0EF1E2380E}"/>
              </a:ext>
            </a:extLst>
          </p:cNvPr>
          <p:cNvPicPr>
            <a:picLocks noChangeAspect="1"/>
          </p:cNvPicPr>
          <p:nvPr/>
        </p:nvPicPr>
        <p:blipFill>
          <a:blip r:embed="rId5"/>
          <a:stretch>
            <a:fillRect/>
          </a:stretch>
        </p:blipFill>
        <p:spPr>
          <a:xfrm>
            <a:off x="7428149" y="589925"/>
            <a:ext cx="4001058" cy="390580"/>
          </a:xfrm>
          <a:prstGeom prst="rect">
            <a:avLst/>
          </a:prstGeom>
        </p:spPr>
      </p:pic>
    </p:spTree>
    <p:extLst>
      <p:ext uri="{BB962C8B-B14F-4D97-AF65-F5344CB8AC3E}">
        <p14:creationId xmlns:p14="http://schemas.microsoft.com/office/powerpoint/2010/main" val="368948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EE5FD0-F2A6-4FAE-930E-827DB2350F82}"/>
              </a:ext>
            </a:extLst>
          </p:cNvPr>
          <p:cNvSpPr>
            <a:spLocks noGrp="1"/>
          </p:cNvSpPr>
          <p:nvPr>
            <p:ph type="sldNum" sz="quarter" idx="11"/>
          </p:nvPr>
        </p:nvSpPr>
        <p:spPr/>
        <p:txBody>
          <a:bodyPr/>
          <a:lstStyle/>
          <a:p>
            <a:fld id="{F0D23093-2AB0-F74C-B865-1A12A15B650E}" type="slidenum">
              <a:rPr lang="en-US" dirty="0" smtClean="0"/>
              <a:pPr/>
              <a:t>16</a:t>
            </a:fld>
            <a:endParaRPr lang="en-US" dirty="0"/>
          </a:p>
        </p:txBody>
      </p:sp>
      <p:sp>
        <p:nvSpPr>
          <p:cNvPr id="3" name="Title 2">
            <a:extLst>
              <a:ext uri="{FF2B5EF4-FFF2-40B4-BE49-F238E27FC236}">
                <a16:creationId xmlns:a16="http://schemas.microsoft.com/office/drawing/2014/main" id="{B6838D4F-FD28-4017-A736-D9E339EB4D69}"/>
              </a:ext>
            </a:extLst>
          </p:cNvPr>
          <p:cNvSpPr>
            <a:spLocks noGrp="1"/>
          </p:cNvSpPr>
          <p:nvPr>
            <p:ph type="title"/>
          </p:nvPr>
        </p:nvSpPr>
        <p:spPr/>
        <p:txBody>
          <a:bodyPr/>
          <a:lstStyle/>
          <a:p>
            <a:r>
              <a:rPr lang="en-US"/>
              <a:t>Tools to find information</a:t>
            </a:r>
          </a:p>
        </p:txBody>
      </p:sp>
      <p:pic>
        <p:nvPicPr>
          <p:cNvPr id="5" name="Picture 4">
            <a:extLst>
              <a:ext uri="{FF2B5EF4-FFF2-40B4-BE49-F238E27FC236}">
                <a16:creationId xmlns:a16="http://schemas.microsoft.com/office/drawing/2014/main" id="{4F6E369A-36ED-4411-8A87-5C749CBE6AEF}"/>
              </a:ext>
            </a:extLst>
          </p:cNvPr>
          <p:cNvPicPr>
            <a:picLocks noChangeAspect="1"/>
          </p:cNvPicPr>
          <p:nvPr/>
        </p:nvPicPr>
        <p:blipFill rotWithShape="1">
          <a:blip r:embed="rId3"/>
          <a:srcRect t="-810" r="1065" b="-1619"/>
          <a:stretch/>
        </p:blipFill>
        <p:spPr>
          <a:xfrm>
            <a:off x="4867995" y="2107157"/>
            <a:ext cx="5731161" cy="3843057"/>
          </a:xfrm>
          <a:prstGeom prst="rect">
            <a:avLst/>
          </a:prstGeom>
          <a:solidFill>
            <a:schemeClr val="bg1"/>
          </a:solidFill>
          <a:ln w="28575">
            <a:solidFill>
              <a:srgbClr val="92D050"/>
            </a:solidFill>
          </a:ln>
        </p:spPr>
      </p:pic>
      <p:grpSp>
        <p:nvGrpSpPr>
          <p:cNvPr id="6" name="Group 86">
            <a:extLst>
              <a:ext uri="{FF2B5EF4-FFF2-40B4-BE49-F238E27FC236}">
                <a16:creationId xmlns:a16="http://schemas.microsoft.com/office/drawing/2014/main" id="{2FAB40C4-48EA-4C88-81B1-44750171898B}"/>
              </a:ext>
            </a:extLst>
          </p:cNvPr>
          <p:cNvGrpSpPr>
            <a:grpSpLocks/>
          </p:cNvGrpSpPr>
          <p:nvPr/>
        </p:nvGrpSpPr>
        <p:grpSpPr bwMode="auto">
          <a:xfrm>
            <a:off x="4859340" y="3064277"/>
            <a:ext cx="4192587" cy="2822575"/>
            <a:chOff x="2352" y="2318"/>
            <a:chExt cx="2641" cy="1778"/>
          </a:xfrm>
        </p:grpSpPr>
        <p:grpSp>
          <p:nvGrpSpPr>
            <p:cNvPr id="7" name="Group 87">
              <a:extLst>
                <a:ext uri="{FF2B5EF4-FFF2-40B4-BE49-F238E27FC236}">
                  <a16:creationId xmlns:a16="http://schemas.microsoft.com/office/drawing/2014/main" id="{CE76846E-0017-4EA4-8F5A-573B9099766B}"/>
                </a:ext>
              </a:extLst>
            </p:cNvPr>
            <p:cNvGrpSpPr>
              <a:grpSpLocks/>
            </p:cNvGrpSpPr>
            <p:nvPr/>
          </p:nvGrpSpPr>
          <p:grpSpPr bwMode="auto">
            <a:xfrm>
              <a:off x="2673" y="2318"/>
              <a:ext cx="832" cy="250"/>
              <a:chOff x="1907" y="2291"/>
              <a:chExt cx="832" cy="250"/>
            </a:xfrm>
          </p:grpSpPr>
          <p:sp>
            <p:nvSpPr>
              <p:cNvPr id="19" name="Rectangle 88">
                <a:extLst>
                  <a:ext uri="{FF2B5EF4-FFF2-40B4-BE49-F238E27FC236}">
                    <a16:creationId xmlns:a16="http://schemas.microsoft.com/office/drawing/2014/main" id="{ABA4973C-2024-488B-8774-C6483DA4CBE2}"/>
                  </a:ext>
                </a:extLst>
              </p:cNvPr>
              <p:cNvSpPr>
                <a:spLocks noChangeArrowheads="1"/>
              </p:cNvSpPr>
              <p:nvPr/>
            </p:nvSpPr>
            <p:spPr bwMode="auto">
              <a:xfrm>
                <a:off x="2043" y="2291"/>
                <a:ext cx="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20" name="Text Box 89">
                <a:extLst>
                  <a:ext uri="{FF2B5EF4-FFF2-40B4-BE49-F238E27FC236}">
                    <a16:creationId xmlns:a16="http://schemas.microsoft.com/office/drawing/2014/main" id="{54122E9B-D1A2-493D-8301-BF183175B783}"/>
                  </a:ext>
                </a:extLst>
              </p:cNvPr>
              <p:cNvSpPr txBox="1">
                <a:spLocks noChangeArrowheads="1"/>
              </p:cNvSpPr>
              <p:nvPr/>
            </p:nvSpPr>
            <p:spPr bwMode="auto">
              <a:xfrm>
                <a:off x="1907" y="2310"/>
                <a:ext cx="8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t>Class</a:t>
                </a:r>
              </a:p>
            </p:txBody>
          </p:sp>
        </p:grpSp>
        <p:sp>
          <p:nvSpPr>
            <p:cNvPr id="8" name="Text Box 90">
              <a:extLst>
                <a:ext uri="{FF2B5EF4-FFF2-40B4-BE49-F238E27FC236}">
                  <a16:creationId xmlns:a16="http://schemas.microsoft.com/office/drawing/2014/main" id="{4D1F7AAF-0FAB-476A-80FC-8EEDD2ABA648}"/>
                </a:ext>
              </a:extLst>
            </p:cNvPr>
            <p:cNvSpPr txBox="1">
              <a:spLocks noChangeArrowheads="1"/>
            </p:cNvSpPr>
            <p:nvPr/>
          </p:nvSpPr>
          <p:spPr bwMode="auto">
            <a:xfrm>
              <a:off x="2693" y="2824"/>
              <a:ext cx="1149"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80000"/>
                </a:spcBef>
                <a:spcAft>
                  <a:spcPct val="0"/>
                </a:spcAft>
                <a:buClrTx/>
                <a:buSzTx/>
                <a:buFontTx/>
                <a:buNone/>
              </a:pPr>
              <a:r>
                <a:rPr lang="en-GB" sz="1400" b="1"/>
                <a:t>Elastomers</a:t>
              </a:r>
            </a:p>
            <a:p>
              <a:pPr>
                <a:spcBef>
                  <a:spcPct val="80000"/>
                </a:spcBef>
                <a:spcAft>
                  <a:spcPct val="0"/>
                </a:spcAft>
                <a:buClrTx/>
                <a:buSzTx/>
                <a:buFontTx/>
                <a:buNone/>
              </a:pPr>
              <a:r>
                <a:rPr lang="en-GB" sz="1600" b="1"/>
                <a:t>Thermoplastics</a:t>
              </a:r>
            </a:p>
            <a:p>
              <a:pPr>
                <a:spcBef>
                  <a:spcPct val="80000"/>
                </a:spcBef>
                <a:spcAft>
                  <a:spcPct val="0"/>
                </a:spcAft>
                <a:buClrTx/>
                <a:buSzTx/>
                <a:buFontTx/>
                <a:buNone/>
              </a:pPr>
              <a:r>
                <a:rPr lang="en-GB" sz="1400" b="1"/>
                <a:t>Thermosets</a:t>
              </a:r>
            </a:p>
            <a:p>
              <a:pPr>
                <a:lnSpc>
                  <a:spcPct val="60000"/>
                </a:lnSpc>
                <a:spcBef>
                  <a:spcPct val="50000"/>
                </a:spcBef>
                <a:spcAft>
                  <a:spcPct val="0"/>
                </a:spcAft>
                <a:buClrTx/>
                <a:buSzTx/>
                <a:buFontTx/>
                <a:buNone/>
              </a:pPr>
              <a:endParaRPr lang="en-GB" sz="1400"/>
            </a:p>
          </p:txBody>
        </p:sp>
        <p:sp>
          <p:nvSpPr>
            <p:cNvPr id="9" name="Line 91">
              <a:extLst>
                <a:ext uri="{FF2B5EF4-FFF2-40B4-BE49-F238E27FC236}">
                  <a16:creationId xmlns:a16="http://schemas.microsoft.com/office/drawing/2014/main" id="{7A7DC905-E9BA-4188-9BAF-19D193664FF7}"/>
                </a:ext>
              </a:extLst>
            </p:cNvPr>
            <p:cNvSpPr>
              <a:spLocks noChangeShapeType="1"/>
            </p:cNvSpPr>
            <p:nvPr/>
          </p:nvSpPr>
          <p:spPr bwMode="auto">
            <a:xfrm flipV="1">
              <a:off x="2352" y="2892"/>
              <a:ext cx="341" cy="496"/>
            </a:xfrm>
            <a:prstGeom prst="line">
              <a:avLst/>
            </a:prstGeom>
            <a:noFill/>
            <a:ln w="28575">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 name="Line 92">
              <a:extLst>
                <a:ext uri="{FF2B5EF4-FFF2-40B4-BE49-F238E27FC236}">
                  <a16:creationId xmlns:a16="http://schemas.microsoft.com/office/drawing/2014/main" id="{EFF0287C-0169-4547-8CDC-63942FDD8102}"/>
                </a:ext>
              </a:extLst>
            </p:cNvPr>
            <p:cNvSpPr>
              <a:spLocks noChangeShapeType="1"/>
            </p:cNvSpPr>
            <p:nvPr/>
          </p:nvSpPr>
          <p:spPr bwMode="auto">
            <a:xfrm>
              <a:off x="2353" y="3381"/>
              <a:ext cx="359" cy="80"/>
            </a:xfrm>
            <a:prstGeom prst="line">
              <a:avLst/>
            </a:prstGeom>
            <a:noFill/>
            <a:ln w="28575">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1" name="Group 93">
              <a:extLst>
                <a:ext uri="{FF2B5EF4-FFF2-40B4-BE49-F238E27FC236}">
                  <a16:creationId xmlns:a16="http://schemas.microsoft.com/office/drawing/2014/main" id="{A12C9C0F-790B-4451-85CE-1327921B1EE5}"/>
                </a:ext>
              </a:extLst>
            </p:cNvPr>
            <p:cNvGrpSpPr>
              <a:grpSpLocks/>
            </p:cNvGrpSpPr>
            <p:nvPr/>
          </p:nvGrpSpPr>
          <p:grpSpPr bwMode="auto">
            <a:xfrm>
              <a:off x="3917" y="2338"/>
              <a:ext cx="780" cy="240"/>
              <a:chOff x="2976" y="816"/>
              <a:chExt cx="720" cy="240"/>
            </a:xfrm>
          </p:grpSpPr>
          <p:sp>
            <p:nvSpPr>
              <p:cNvPr id="17" name="Rectangle 94">
                <a:extLst>
                  <a:ext uri="{FF2B5EF4-FFF2-40B4-BE49-F238E27FC236}">
                    <a16:creationId xmlns:a16="http://schemas.microsoft.com/office/drawing/2014/main" id="{DBE65B84-EBC2-43B0-8FBC-4B0D23A2283B}"/>
                  </a:ext>
                </a:extLst>
              </p:cNvPr>
              <p:cNvSpPr>
                <a:spLocks noChangeArrowheads="1"/>
              </p:cNvSpPr>
              <p:nvPr/>
            </p:nvSpPr>
            <p:spPr bwMode="auto">
              <a:xfrm>
                <a:off x="2976" y="816"/>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8" name="Text Box 95">
                <a:extLst>
                  <a:ext uri="{FF2B5EF4-FFF2-40B4-BE49-F238E27FC236}">
                    <a16:creationId xmlns:a16="http://schemas.microsoft.com/office/drawing/2014/main" id="{258B1B6E-79BA-43BF-B817-80213A6879D5}"/>
                  </a:ext>
                </a:extLst>
              </p:cNvPr>
              <p:cNvSpPr txBox="1">
                <a:spLocks noChangeArrowheads="1"/>
              </p:cNvSpPr>
              <p:nvPr/>
            </p:nvSpPr>
            <p:spPr bwMode="auto">
              <a:xfrm>
                <a:off x="3024" y="816"/>
                <a:ext cx="6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a:t>Member</a:t>
                </a:r>
                <a:endParaRPr lang="en-US" b="1"/>
              </a:p>
            </p:txBody>
          </p:sp>
        </p:grpSp>
        <p:sp>
          <p:nvSpPr>
            <p:cNvPr id="12" name="Text Box 96">
              <a:extLst>
                <a:ext uri="{FF2B5EF4-FFF2-40B4-BE49-F238E27FC236}">
                  <a16:creationId xmlns:a16="http://schemas.microsoft.com/office/drawing/2014/main" id="{923E85BB-610D-4E49-8499-8A602D54812C}"/>
                </a:ext>
              </a:extLst>
            </p:cNvPr>
            <p:cNvSpPr txBox="1">
              <a:spLocks noChangeArrowheads="1"/>
            </p:cNvSpPr>
            <p:nvPr/>
          </p:nvSpPr>
          <p:spPr bwMode="auto">
            <a:xfrm>
              <a:off x="3946" y="2666"/>
              <a:ext cx="1047"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70000"/>
                </a:spcBef>
                <a:spcAft>
                  <a:spcPct val="0"/>
                </a:spcAft>
                <a:buClrTx/>
                <a:buSzTx/>
                <a:buFontTx/>
                <a:buNone/>
              </a:pPr>
              <a:r>
                <a:rPr lang="en-GB" sz="1600" b="1"/>
                <a:t>ABS</a:t>
              </a:r>
            </a:p>
            <a:p>
              <a:pPr>
                <a:lnSpc>
                  <a:spcPct val="60000"/>
                </a:lnSpc>
                <a:spcBef>
                  <a:spcPct val="70000"/>
                </a:spcBef>
                <a:spcAft>
                  <a:spcPct val="0"/>
                </a:spcAft>
                <a:buClrTx/>
                <a:buSzTx/>
                <a:buFontTx/>
                <a:buNone/>
              </a:pPr>
              <a:r>
                <a:rPr lang="en-GB" sz="1400" b="1"/>
                <a:t>Polyamides</a:t>
              </a:r>
            </a:p>
            <a:p>
              <a:pPr>
                <a:lnSpc>
                  <a:spcPct val="60000"/>
                </a:lnSpc>
                <a:spcBef>
                  <a:spcPct val="70000"/>
                </a:spcBef>
                <a:spcAft>
                  <a:spcPct val="0"/>
                </a:spcAft>
                <a:buClrTx/>
                <a:buSzTx/>
                <a:buFontTx/>
                <a:buNone/>
              </a:pPr>
              <a:r>
                <a:rPr lang="en-GB" sz="1400" b="1"/>
                <a:t>Polycarbonate</a:t>
              </a:r>
            </a:p>
            <a:p>
              <a:pPr>
                <a:lnSpc>
                  <a:spcPct val="60000"/>
                </a:lnSpc>
                <a:spcBef>
                  <a:spcPct val="70000"/>
                </a:spcBef>
                <a:spcAft>
                  <a:spcPct val="0"/>
                </a:spcAft>
                <a:buClrTx/>
                <a:buSzTx/>
                <a:buFontTx/>
                <a:buNone/>
              </a:pPr>
              <a:r>
                <a:rPr lang="en-GB" sz="1400" b="1"/>
                <a:t>Polyethylene</a:t>
              </a:r>
            </a:p>
            <a:p>
              <a:pPr>
                <a:lnSpc>
                  <a:spcPct val="60000"/>
                </a:lnSpc>
                <a:spcBef>
                  <a:spcPct val="70000"/>
                </a:spcBef>
                <a:spcAft>
                  <a:spcPct val="0"/>
                </a:spcAft>
                <a:buClrTx/>
                <a:buSzTx/>
                <a:buFontTx/>
                <a:buNone/>
              </a:pPr>
              <a:r>
                <a:rPr lang="en-GB" sz="1400" b="1"/>
                <a:t>PET</a:t>
              </a:r>
            </a:p>
            <a:p>
              <a:pPr>
                <a:lnSpc>
                  <a:spcPct val="60000"/>
                </a:lnSpc>
                <a:spcBef>
                  <a:spcPct val="70000"/>
                </a:spcBef>
                <a:spcAft>
                  <a:spcPct val="0"/>
                </a:spcAft>
                <a:buClrTx/>
                <a:buSzTx/>
                <a:buFontTx/>
                <a:buNone/>
              </a:pPr>
              <a:r>
                <a:rPr lang="en-GB" sz="1400" b="1"/>
                <a:t>Polypropylene</a:t>
              </a:r>
            </a:p>
            <a:p>
              <a:pPr>
                <a:lnSpc>
                  <a:spcPct val="60000"/>
                </a:lnSpc>
                <a:spcBef>
                  <a:spcPct val="70000"/>
                </a:spcBef>
                <a:spcAft>
                  <a:spcPct val="0"/>
                </a:spcAft>
                <a:buClrTx/>
                <a:buSzTx/>
                <a:buFontTx/>
                <a:buNone/>
              </a:pPr>
              <a:r>
                <a:rPr lang="en-GB" sz="1400" b="1"/>
                <a:t>PMMA</a:t>
              </a:r>
            </a:p>
            <a:p>
              <a:pPr>
                <a:lnSpc>
                  <a:spcPct val="60000"/>
                </a:lnSpc>
                <a:spcBef>
                  <a:spcPct val="70000"/>
                </a:spcBef>
                <a:spcAft>
                  <a:spcPct val="0"/>
                </a:spcAft>
                <a:buClrTx/>
                <a:buSzTx/>
                <a:buFontTx/>
                <a:buNone/>
              </a:pPr>
              <a:r>
                <a:rPr lang="en-GB" sz="1400" b="1"/>
                <a:t>PTFE</a:t>
              </a:r>
            </a:p>
          </p:txBody>
        </p:sp>
        <p:sp>
          <p:nvSpPr>
            <p:cNvPr id="13" name="Line 97">
              <a:extLst>
                <a:ext uri="{FF2B5EF4-FFF2-40B4-BE49-F238E27FC236}">
                  <a16:creationId xmlns:a16="http://schemas.microsoft.com/office/drawing/2014/main" id="{99B800BA-AEA0-4475-8F7C-F8E3034AEC5E}"/>
                </a:ext>
              </a:extLst>
            </p:cNvPr>
            <p:cNvSpPr>
              <a:spLocks noChangeShapeType="1"/>
            </p:cNvSpPr>
            <p:nvPr/>
          </p:nvSpPr>
          <p:spPr bwMode="auto">
            <a:xfrm flipV="1">
              <a:off x="3800" y="2744"/>
              <a:ext cx="119" cy="437"/>
            </a:xfrm>
            <a:prstGeom prst="line">
              <a:avLst/>
            </a:prstGeom>
            <a:noFill/>
            <a:ln w="28575">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 name="Line 98">
              <a:extLst>
                <a:ext uri="{FF2B5EF4-FFF2-40B4-BE49-F238E27FC236}">
                  <a16:creationId xmlns:a16="http://schemas.microsoft.com/office/drawing/2014/main" id="{711B85F4-FCE1-4B2B-B03D-087EC51BA9F6}"/>
                </a:ext>
              </a:extLst>
            </p:cNvPr>
            <p:cNvSpPr>
              <a:spLocks noChangeShapeType="1"/>
            </p:cNvSpPr>
            <p:nvPr/>
          </p:nvSpPr>
          <p:spPr bwMode="auto">
            <a:xfrm>
              <a:off x="3800" y="3194"/>
              <a:ext cx="138" cy="744"/>
            </a:xfrm>
            <a:prstGeom prst="line">
              <a:avLst/>
            </a:prstGeom>
            <a:noFill/>
            <a:ln w="28575">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 name="Rectangle 99">
              <a:extLst>
                <a:ext uri="{FF2B5EF4-FFF2-40B4-BE49-F238E27FC236}">
                  <a16:creationId xmlns:a16="http://schemas.microsoft.com/office/drawing/2014/main" id="{88C5331C-4698-4A65-BC55-D1F2F38611ED}"/>
                </a:ext>
              </a:extLst>
            </p:cNvPr>
            <p:cNvSpPr>
              <a:spLocks noChangeArrowheads="1"/>
            </p:cNvSpPr>
            <p:nvPr/>
          </p:nvSpPr>
          <p:spPr bwMode="auto">
            <a:xfrm>
              <a:off x="2658" y="3088"/>
              <a:ext cx="1084" cy="213"/>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6" name="Rectangle 100">
              <a:extLst>
                <a:ext uri="{FF2B5EF4-FFF2-40B4-BE49-F238E27FC236}">
                  <a16:creationId xmlns:a16="http://schemas.microsoft.com/office/drawing/2014/main" id="{95158C66-EECB-4CB0-B5B7-F8D5D0C97927}"/>
                </a:ext>
              </a:extLst>
            </p:cNvPr>
            <p:cNvSpPr>
              <a:spLocks noChangeArrowheads="1"/>
            </p:cNvSpPr>
            <p:nvPr/>
          </p:nvSpPr>
          <p:spPr bwMode="auto">
            <a:xfrm>
              <a:off x="3933" y="2663"/>
              <a:ext cx="426" cy="213"/>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pic>
        <p:nvPicPr>
          <p:cNvPr id="21" name="Picture 20">
            <a:extLst>
              <a:ext uri="{FF2B5EF4-FFF2-40B4-BE49-F238E27FC236}">
                <a16:creationId xmlns:a16="http://schemas.microsoft.com/office/drawing/2014/main" id="{E50A6CC1-4B92-433C-B536-AB4FD15BA0BB}"/>
              </a:ext>
            </a:extLst>
          </p:cNvPr>
          <p:cNvPicPr>
            <a:picLocks noChangeAspect="1"/>
          </p:cNvPicPr>
          <p:nvPr/>
        </p:nvPicPr>
        <p:blipFill>
          <a:blip r:embed="rId4"/>
          <a:stretch>
            <a:fillRect/>
          </a:stretch>
        </p:blipFill>
        <p:spPr>
          <a:xfrm>
            <a:off x="4877291" y="2102379"/>
            <a:ext cx="5729817" cy="3853259"/>
          </a:xfrm>
          <a:prstGeom prst="rect">
            <a:avLst/>
          </a:prstGeom>
          <a:solidFill>
            <a:schemeClr val="bg1"/>
          </a:solidFill>
          <a:ln w="28575">
            <a:solidFill>
              <a:srgbClr val="C00000"/>
            </a:solidFill>
          </a:ln>
        </p:spPr>
      </p:pic>
      <p:sp>
        <p:nvSpPr>
          <p:cNvPr id="22" name="Rectangle 21">
            <a:extLst>
              <a:ext uri="{FF2B5EF4-FFF2-40B4-BE49-F238E27FC236}">
                <a16:creationId xmlns:a16="http://schemas.microsoft.com/office/drawing/2014/main" id="{E2729A3E-7D58-465A-9BE3-570F88FD9330}"/>
              </a:ext>
            </a:extLst>
          </p:cNvPr>
          <p:cNvSpPr>
            <a:spLocks noChangeArrowheads="1"/>
          </p:cNvSpPr>
          <p:nvPr/>
        </p:nvSpPr>
        <p:spPr bwMode="auto">
          <a:xfrm>
            <a:off x="8372025" y="5480252"/>
            <a:ext cx="2063970" cy="406598"/>
          </a:xfrm>
          <a:prstGeom prst="rect">
            <a:avLst/>
          </a:prstGeom>
          <a:noFill/>
          <a:ln w="28575" algn="ctr">
            <a:solidFill>
              <a:srgbClr val="C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pic>
        <p:nvPicPr>
          <p:cNvPr id="23" name="Picture 22">
            <a:extLst>
              <a:ext uri="{FF2B5EF4-FFF2-40B4-BE49-F238E27FC236}">
                <a16:creationId xmlns:a16="http://schemas.microsoft.com/office/drawing/2014/main" id="{5547EC0A-6D42-417A-A81E-E25D9ED83AA7}"/>
              </a:ext>
            </a:extLst>
          </p:cNvPr>
          <p:cNvPicPr>
            <a:picLocks noChangeAspect="1"/>
          </p:cNvPicPr>
          <p:nvPr/>
        </p:nvPicPr>
        <p:blipFill rotWithShape="1">
          <a:blip r:embed="rId3"/>
          <a:srcRect t="-810" r="1065" b="-1619"/>
          <a:stretch/>
        </p:blipFill>
        <p:spPr>
          <a:xfrm>
            <a:off x="4879977" y="2099113"/>
            <a:ext cx="5737702" cy="3865169"/>
          </a:xfrm>
          <a:prstGeom prst="rect">
            <a:avLst/>
          </a:prstGeom>
          <a:solidFill>
            <a:schemeClr val="bg1"/>
          </a:solidFill>
          <a:ln w="28575">
            <a:solidFill>
              <a:schemeClr val="tx2"/>
            </a:solidFill>
          </a:ln>
        </p:spPr>
      </p:pic>
      <p:sp>
        <p:nvSpPr>
          <p:cNvPr id="24" name="Rectangle 23">
            <a:extLst>
              <a:ext uri="{FF2B5EF4-FFF2-40B4-BE49-F238E27FC236}">
                <a16:creationId xmlns:a16="http://schemas.microsoft.com/office/drawing/2014/main" id="{85F08E5D-6AD7-46EF-81BA-5A9BE2D71E89}"/>
              </a:ext>
            </a:extLst>
          </p:cNvPr>
          <p:cNvSpPr>
            <a:spLocks noChangeArrowheads="1"/>
          </p:cNvSpPr>
          <p:nvPr/>
        </p:nvSpPr>
        <p:spPr bwMode="auto">
          <a:xfrm>
            <a:off x="8372025" y="5480253"/>
            <a:ext cx="2056902" cy="406598"/>
          </a:xfrm>
          <a:prstGeom prst="rect">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p>
        </p:txBody>
      </p:sp>
      <p:grpSp>
        <p:nvGrpSpPr>
          <p:cNvPr id="25" name="Group 24">
            <a:extLst>
              <a:ext uri="{FF2B5EF4-FFF2-40B4-BE49-F238E27FC236}">
                <a16:creationId xmlns:a16="http://schemas.microsoft.com/office/drawing/2014/main" id="{B9D19F90-036E-47AF-B75B-6FE3A65F3359}"/>
              </a:ext>
            </a:extLst>
          </p:cNvPr>
          <p:cNvGrpSpPr/>
          <p:nvPr/>
        </p:nvGrpSpPr>
        <p:grpSpPr>
          <a:xfrm>
            <a:off x="1416051" y="2097294"/>
            <a:ext cx="3297238" cy="3246441"/>
            <a:chOff x="254000" y="2158731"/>
            <a:chExt cx="3297238" cy="3246441"/>
          </a:xfrm>
        </p:grpSpPr>
        <p:pic>
          <p:nvPicPr>
            <p:cNvPr id="26" name="Picture 25">
              <a:extLst>
                <a:ext uri="{FF2B5EF4-FFF2-40B4-BE49-F238E27FC236}">
                  <a16:creationId xmlns:a16="http://schemas.microsoft.com/office/drawing/2014/main" id="{DD782F6B-5E76-43D0-BFAB-BFA05BBB9065}"/>
                </a:ext>
              </a:extLst>
            </p:cNvPr>
            <p:cNvPicPr/>
            <p:nvPr/>
          </p:nvPicPr>
          <p:blipFill rotWithShape="1">
            <a:blip r:embed="rId5"/>
            <a:srcRect l="7665" t="11047" r="4031"/>
            <a:stretch/>
          </p:blipFill>
          <p:spPr bwMode="auto">
            <a:xfrm>
              <a:off x="533500" y="3391688"/>
              <a:ext cx="2975736" cy="1681582"/>
            </a:xfrm>
            <a:prstGeom prst="rect">
              <a:avLst/>
            </a:prstGeom>
            <a:ln>
              <a:noFill/>
            </a:ln>
            <a:extLst>
              <a:ext uri="{53640926-AAD7-44D8-BBD7-CCE9431645EC}">
                <a14:shadowObscured xmlns:a14="http://schemas.microsoft.com/office/drawing/2010/main"/>
              </a:ext>
            </a:extLst>
          </p:spPr>
        </p:pic>
        <p:grpSp>
          <p:nvGrpSpPr>
            <p:cNvPr id="27" name="Group 111">
              <a:extLst>
                <a:ext uri="{FF2B5EF4-FFF2-40B4-BE49-F238E27FC236}">
                  <a16:creationId xmlns:a16="http://schemas.microsoft.com/office/drawing/2014/main" id="{2735195E-BA71-4AEE-99B0-82AB1A5F50F4}"/>
                </a:ext>
              </a:extLst>
            </p:cNvPr>
            <p:cNvGrpSpPr>
              <a:grpSpLocks/>
            </p:cNvGrpSpPr>
            <p:nvPr/>
          </p:nvGrpSpPr>
          <p:grpSpPr bwMode="auto">
            <a:xfrm>
              <a:off x="254000" y="2158731"/>
              <a:ext cx="3267075" cy="903288"/>
              <a:chOff x="356" y="1505"/>
              <a:chExt cx="2058" cy="569"/>
            </a:xfrm>
          </p:grpSpPr>
          <p:grpSp>
            <p:nvGrpSpPr>
              <p:cNvPr id="41" name="Group 107">
                <a:extLst>
                  <a:ext uri="{FF2B5EF4-FFF2-40B4-BE49-F238E27FC236}">
                    <a16:creationId xmlns:a16="http://schemas.microsoft.com/office/drawing/2014/main" id="{D393644A-EA4E-4D88-9B89-9A6A900B8367}"/>
                  </a:ext>
                </a:extLst>
              </p:cNvPr>
              <p:cNvGrpSpPr>
                <a:grpSpLocks/>
              </p:cNvGrpSpPr>
              <p:nvPr/>
            </p:nvGrpSpPr>
            <p:grpSpPr bwMode="auto">
              <a:xfrm>
                <a:off x="866" y="1515"/>
                <a:ext cx="1548" cy="550"/>
                <a:chOff x="866" y="1515"/>
                <a:chExt cx="1548" cy="550"/>
              </a:xfrm>
            </p:grpSpPr>
            <p:grpSp>
              <p:nvGrpSpPr>
                <p:cNvPr id="44" name="Group 104">
                  <a:extLst>
                    <a:ext uri="{FF2B5EF4-FFF2-40B4-BE49-F238E27FC236}">
                      <a16:creationId xmlns:a16="http://schemas.microsoft.com/office/drawing/2014/main" id="{AAA673F4-2BE5-4221-8204-BFB22A2A9695}"/>
                    </a:ext>
                  </a:extLst>
                </p:cNvPr>
                <p:cNvGrpSpPr>
                  <a:grpSpLocks/>
                </p:cNvGrpSpPr>
                <p:nvPr/>
              </p:nvGrpSpPr>
              <p:grpSpPr bwMode="auto">
                <a:xfrm>
                  <a:off x="866" y="1515"/>
                  <a:ext cx="1548" cy="222"/>
                  <a:chOff x="866" y="1515"/>
                  <a:chExt cx="1548" cy="222"/>
                </a:xfrm>
              </p:grpSpPr>
              <p:sp>
                <p:nvSpPr>
                  <p:cNvPr id="50" name="AutoShape 51">
                    <a:extLst>
                      <a:ext uri="{FF2B5EF4-FFF2-40B4-BE49-F238E27FC236}">
                        <a16:creationId xmlns:a16="http://schemas.microsoft.com/office/drawing/2014/main" id="{DCF01CBD-7580-438C-A469-E46A2EC4E757}"/>
                      </a:ext>
                    </a:extLst>
                  </p:cNvPr>
                  <p:cNvSpPr>
                    <a:spLocks noChangeArrowheads="1"/>
                  </p:cNvSpPr>
                  <p:nvPr/>
                </p:nvSpPr>
                <p:spPr bwMode="auto">
                  <a:xfrm>
                    <a:off x="866" y="1515"/>
                    <a:ext cx="15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i="1"/>
                      <a:t>MaterialUniverse</a:t>
                    </a:r>
                    <a:endParaRPr lang="en-US" sz="1600" b="1" i="1"/>
                  </a:p>
                </p:txBody>
              </p:sp>
              <p:grpSp>
                <p:nvGrpSpPr>
                  <p:cNvPr id="51" name="Group 52">
                    <a:extLst>
                      <a:ext uri="{FF2B5EF4-FFF2-40B4-BE49-F238E27FC236}">
                        <a16:creationId xmlns:a16="http://schemas.microsoft.com/office/drawing/2014/main" id="{DA0DF8D3-DBE9-4F12-A536-664DA0A12F5A}"/>
                      </a:ext>
                    </a:extLst>
                  </p:cNvPr>
                  <p:cNvGrpSpPr>
                    <a:grpSpLocks/>
                  </p:cNvGrpSpPr>
                  <p:nvPr/>
                </p:nvGrpSpPr>
                <p:grpSpPr bwMode="auto">
                  <a:xfrm>
                    <a:off x="2196" y="1533"/>
                    <a:ext cx="192" cy="192"/>
                    <a:chOff x="4872" y="2904"/>
                    <a:chExt cx="192" cy="192"/>
                  </a:xfrm>
                </p:grpSpPr>
                <p:sp>
                  <p:nvSpPr>
                    <p:cNvPr id="52" name="AutoShape 53">
                      <a:extLst>
                        <a:ext uri="{FF2B5EF4-FFF2-40B4-BE49-F238E27FC236}">
                          <a16:creationId xmlns:a16="http://schemas.microsoft.com/office/drawing/2014/main" id="{76B373F7-EB2E-4C03-AC54-2CFEA3F01BB0}"/>
                        </a:ext>
                      </a:extLst>
                    </p:cNvPr>
                    <p:cNvSpPr>
                      <a:spLocks noChangeArrowheads="1"/>
                    </p:cNvSpPr>
                    <p:nvPr/>
                  </p:nvSpPr>
                  <p:spPr bwMode="auto">
                    <a:xfrm>
                      <a:off x="4872" y="2904"/>
                      <a:ext cx="192" cy="192"/>
                    </a:xfrm>
                    <a:prstGeom prst="roundRect">
                      <a:avLst>
                        <a:gd name="adj" fmla="val 16667"/>
                      </a:avLst>
                    </a:prstGeom>
                    <a:solidFill>
                      <a:srgbClr val="EAEAEA"/>
                    </a:solidFill>
                    <a:ln w="28575">
                      <a:solidFill>
                        <a:srgbClr val="808080"/>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53" name="AutoShape 54">
                      <a:extLst>
                        <a:ext uri="{FF2B5EF4-FFF2-40B4-BE49-F238E27FC236}">
                          <a16:creationId xmlns:a16="http://schemas.microsoft.com/office/drawing/2014/main" id="{8A934694-42B9-4BF1-97FD-78AB0A7304F8}"/>
                        </a:ext>
                      </a:extLst>
                    </p:cNvPr>
                    <p:cNvSpPr>
                      <a:spLocks noChangeArrowheads="1"/>
                    </p:cNvSpPr>
                    <p:nvPr/>
                  </p:nvSpPr>
                  <p:spPr bwMode="auto">
                    <a:xfrm flipV="1">
                      <a:off x="4928" y="2971"/>
                      <a:ext cx="87" cy="58"/>
                    </a:xfrm>
                    <a:prstGeom prst="triangle">
                      <a:avLst>
                        <a:gd name="adj" fmla="val 50000"/>
                      </a:avLst>
                    </a:prstGeom>
                    <a:solidFill>
                      <a:schemeClr val="tx1"/>
                    </a:solidFill>
                    <a:ln w="9525">
                      <a:no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grpSp>
            <p:grpSp>
              <p:nvGrpSpPr>
                <p:cNvPr id="45" name="Group 103">
                  <a:extLst>
                    <a:ext uri="{FF2B5EF4-FFF2-40B4-BE49-F238E27FC236}">
                      <a16:creationId xmlns:a16="http://schemas.microsoft.com/office/drawing/2014/main" id="{33DE912B-52AC-40FE-BD24-D1B4164EDF48}"/>
                    </a:ext>
                  </a:extLst>
                </p:cNvPr>
                <p:cNvGrpSpPr>
                  <a:grpSpLocks/>
                </p:cNvGrpSpPr>
                <p:nvPr/>
              </p:nvGrpSpPr>
              <p:grpSpPr bwMode="auto">
                <a:xfrm>
                  <a:off x="877" y="1843"/>
                  <a:ext cx="1536" cy="222"/>
                  <a:chOff x="883" y="1843"/>
                  <a:chExt cx="1530" cy="222"/>
                </a:xfrm>
              </p:grpSpPr>
              <p:sp>
                <p:nvSpPr>
                  <p:cNvPr id="46" name="AutoShape 56">
                    <a:extLst>
                      <a:ext uri="{FF2B5EF4-FFF2-40B4-BE49-F238E27FC236}">
                        <a16:creationId xmlns:a16="http://schemas.microsoft.com/office/drawing/2014/main" id="{666EF6C7-D960-4E3C-8D6C-3BFADA5300A7}"/>
                      </a:ext>
                    </a:extLst>
                  </p:cNvPr>
                  <p:cNvSpPr>
                    <a:spLocks noChangeArrowheads="1"/>
                  </p:cNvSpPr>
                  <p:nvPr/>
                </p:nvSpPr>
                <p:spPr bwMode="auto">
                  <a:xfrm>
                    <a:off x="883" y="1843"/>
                    <a:ext cx="153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i="1"/>
                      <a:t>All materials</a:t>
                    </a:r>
                    <a:endParaRPr lang="en-US" sz="1600" b="1" i="1"/>
                  </a:p>
                </p:txBody>
              </p:sp>
              <p:grpSp>
                <p:nvGrpSpPr>
                  <p:cNvPr id="47" name="Group 57">
                    <a:extLst>
                      <a:ext uri="{FF2B5EF4-FFF2-40B4-BE49-F238E27FC236}">
                        <a16:creationId xmlns:a16="http://schemas.microsoft.com/office/drawing/2014/main" id="{97D5E29D-3917-4F41-A785-427D200263F7}"/>
                      </a:ext>
                    </a:extLst>
                  </p:cNvPr>
                  <p:cNvGrpSpPr>
                    <a:grpSpLocks/>
                  </p:cNvGrpSpPr>
                  <p:nvPr/>
                </p:nvGrpSpPr>
                <p:grpSpPr bwMode="auto">
                  <a:xfrm>
                    <a:off x="2195" y="1861"/>
                    <a:ext cx="193" cy="192"/>
                    <a:chOff x="4872" y="2904"/>
                    <a:chExt cx="192" cy="192"/>
                  </a:xfrm>
                </p:grpSpPr>
                <p:sp>
                  <p:nvSpPr>
                    <p:cNvPr id="48" name="AutoShape 58">
                      <a:extLst>
                        <a:ext uri="{FF2B5EF4-FFF2-40B4-BE49-F238E27FC236}">
                          <a16:creationId xmlns:a16="http://schemas.microsoft.com/office/drawing/2014/main" id="{51D51F7B-4195-4F10-9A6A-DBFCFD93E496}"/>
                        </a:ext>
                      </a:extLst>
                    </p:cNvPr>
                    <p:cNvSpPr>
                      <a:spLocks noChangeArrowheads="1"/>
                    </p:cNvSpPr>
                    <p:nvPr/>
                  </p:nvSpPr>
                  <p:spPr bwMode="auto">
                    <a:xfrm>
                      <a:off x="4872" y="2904"/>
                      <a:ext cx="192" cy="192"/>
                    </a:xfrm>
                    <a:prstGeom prst="roundRect">
                      <a:avLst>
                        <a:gd name="adj" fmla="val 16667"/>
                      </a:avLst>
                    </a:prstGeom>
                    <a:solidFill>
                      <a:srgbClr val="EAEAEA"/>
                    </a:solidFill>
                    <a:ln w="28575">
                      <a:solidFill>
                        <a:srgbClr val="808080"/>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49" name="AutoShape 59">
                      <a:extLst>
                        <a:ext uri="{FF2B5EF4-FFF2-40B4-BE49-F238E27FC236}">
                          <a16:creationId xmlns:a16="http://schemas.microsoft.com/office/drawing/2014/main" id="{23A489B5-91F0-4899-A0E9-A31BBB2A7FF8}"/>
                        </a:ext>
                      </a:extLst>
                    </p:cNvPr>
                    <p:cNvSpPr>
                      <a:spLocks noChangeArrowheads="1"/>
                    </p:cNvSpPr>
                    <p:nvPr/>
                  </p:nvSpPr>
                  <p:spPr bwMode="auto">
                    <a:xfrm flipV="1">
                      <a:off x="4928" y="2971"/>
                      <a:ext cx="87" cy="58"/>
                    </a:xfrm>
                    <a:prstGeom prst="triangle">
                      <a:avLst>
                        <a:gd name="adj" fmla="val 50000"/>
                      </a:avLst>
                    </a:prstGeom>
                    <a:solidFill>
                      <a:schemeClr val="tx1"/>
                    </a:solidFill>
                    <a:ln w="9525">
                      <a:no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grpSp>
          </p:grpSp>
          <p:sp>
            <p:nvSpPr>
              <p:cNvPr id="42" name="Text Box 109">
                <a:extLst>
                  <a:ext uri="{FF2B5EF4-FFF2-40B4-BE49-F238E27FC236}">
                    <a16:creationId xmlns:a16="http://schemas.microsoft.com/office/drawing/2014/main" id="{CC4D6378-7F96-410A-9166-810D786AA453}"/>
                  </a:ext>
                </a:extLst>
              </p:cNvPr>
              <p:cNvSpPr txBox="1">
                <a:spLocks noChangeArrowheads="1"/>
              </p:cNvSpPr>
              <p:nvPr/>
            </p:nvSpPr>
            <p:spPr bwMode="auto">
              <a:xfrm>
                <a:off x="356" y="1505"/>
                <a:ext cx="4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a:t>Table:</a:t>
                </a:r>
              </a:p>
            </p:txBody>
          </p:sp>
          <p:sp>
            <p:nvSpPr>
              <p:cNvPr id="43" name="Text Box 110">
                <a:extLst>
                  <a:ext uri="{FF2B5EF4-FFF2-40B4-BE49-F238E27FC236}">
                    <a16:creationId xmlns:a16="http://schemas.microsoft.com/office/drawing/2014/main" id="{10BFF16C-ECA5-4F20-AA56-C7DB8748ED6A}"/>
                  </a:ext>
                </a:extLst>
              </p:cNvPr>
              <p:cNvSpPr txBox="1">
                <a:spLocks noChangeArrowheads="1"/>
              </p:cNvSpPr>
              <p:nvPr/>
            </p:nvSpPr>
            <p:spPr bwMode="auto">
              <a:xfrm>
                <a:off x="356" y="1841"/>
                <a:ext cx="5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a:t>Subset</a:t>
                </a:r>
                <a:r>
                  <a:rPr lang="en-GB"/>
                  <a:t>:</a:t>
                </a:r>
              </a:p>
            </p:txBody>
          </p:sp>
        </p:grpSp>
        <p:sp>
          <p:nvSpPr>
            <p:cNvPr id="28" name="Rectangle 4">
              <a:extLst>
                <a:ext uri="{FF2B5EF4-FFF2-40B4-BE49-F238E27FC236}">
                  <a16:creationId xmlns:a16="http://schemas.microsoft.com/office/drawing/2014/main" id="{59461CF3-1B80-4267-83BA-54237252754C}"/>
                </a:ext>
              </a:extLst>
            </p:cNvPr>
            <p:cNvSpPr>
              <a:spLocks noChangeArrowheads="1"/>
            </p:cNvSpPr>
            <p:nvPr/>
          </p:nvSpPr>
          <p:spPr bwMode="auto">
            <a:xfrm>
              <a:off x="457200" y="3331896"/>
              <a:ext cx="3094038" cy="2073276"/>
            </a:xfrm>
            <a:prstGeom prst="rect">
              <a:avLst/>
            </a:prstGeom>
            <a:noFill/>
            <a:ln w="28575">
              <a:solidFill>
                <a:schemeClr val="tx2"/>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nvGrpSpPr>
            <p:cNvPr id="29" name="Group 28">
              <a:extLst>
                <a:ext uri="{FF2B5EF4-FFF2-40B4-BE49-F238E27FC236}">
                  <a16:creationId xmlns:a16="http://schemas.microsoft.com/office/drawing/2014/main" id="{5E3B4B42-BBC4-42AA-93E9-CA24C038C0C7}"/>
                </a:ext>
              </a:extLst>
            </p:cNvPr>
            <p:cNvGrpSpPr/>
            <p:nvPr/>
          </p:nvGrpSpPr>
          <p:grpSpPr>
            <a:xfrm>
              <a:off x="640484" y="3877274"/>
              <a:ext cx="65350" cy="118194"/>
              <a:chOff x="649193" y="3720863"/>
              <a:chExt cx="65350" cy="118194"/>
            </a:xfrm>
          </p:grpSpPr>
          <p:cxnSp>
            <p:nvCxnSpPr>
              <p:cNvPr id="39" name="Straight Connector 38">
                <a:extLst>
                  <a:ext uri="{FF2B5EF4-FFF2-40B4-BE49-F238E27FC236}">
                    <a16:creationId xmlns:a16="http://schemas.microsoft.com/office/drawing/2014/main" id="{7D39BBDD-7953-4E20-9349-5A28DBC938C0}"/>
                  </a:ext>
                </a:extLst>
              </p:cNvPr>
              <p:cNvCxnSpPr>
                <a:cxnSpLocks/>
              </p:cNvCxnSpPr>
              <p:nvPr/>
            </p:nvCxnSpPr>
            <p:spPr bwMode="auto">
              <a:xfrm>
                <a:off x="654219"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5FFC4993-58A1-4D63-AA96-8DE78A5AC8F1}"/>
                  </a:ext>
                </a:extLst>
              </p:cNvPr>
              <p:cNvCxnSpPr>
                <a:cxnSpLocks/>
              </p:cNvCxnSpPr>
              <p:nvPr/>
            </p:nvCxnSpPr>
            <p:spPr bwMode="auto">
              <a:xfrm flipH="1">
                <a:off x="649193"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30" name="Group 29">
              <a:extLst>
                <a:ext uri="{FF2B5EF4-FFF2-40B4-BE49-F238E27FC236}">
                  <a16:creationId xmlns:a16="http://schemas.microsoft.com/office/drawing/2014/main" id="{C10D9D99-42FF-4462-A065-920E8FF61F22}"/>
                </a:ext>
              </a:extLst>
            </p:cNvPr>
            <p:cNvGrpSpPr/>
            <p:nvPr/>
          </p:nvGrpSpPr>
          <p:grpSpPr>
            <a:xfrm>
              <a:off x="644398" y="4139704"/>
              <a:ext cx="65350" cy="118194"/>
              <a:chOff x="641242" y="3617500"/>
              <a:chExt cx="65350" cy="118194"/>
            </a:xfrm>
          </p:grpSpPr>
          <p:cxnSp>
            <p:nvCxnSpPr>
              <p:cNvPr id="37" name="Straight Connector 36">
                <a:extLst>
                  <a:ext uri="{FF2B5EF4-FFF2-40B4-BE49-F238E27FC236}">
                    <a16:creationId xmlns:a16="http://schemas.microsoft.com/office/drawing/2014/main" id="{9DD55D93-3FC7-45FF-B3D2-5E87E0D07524}"/>
                  </a:ext>
                </a:extLst>
              </p:cNvPr>
              <p:cNvCxnSpPr>
                <a:cxnSpLocks/>
              </p:cNvCxnSpPr>
              <p:nvPr/>
            </p:nvCxnSpPr>
            <p:spPr bwMode="auto">
              <a:xfrm>
                <a:off x="646268" y="3617500"/>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75BC85E6-49F6-4D2A-B0A2-CBBD686821D4}"/>
                  </a:ext>
                </a:extLst>
              </p:cNvPr>
              <p:cNvCxnSpPr>
                <a:cxnSpLocks/>
              </p:cNvCxnSpPr>
              <p:nvPr/>
            </p:nvCxnSpPr>
            <p:spPr bwMode="auto">
              <a:xfrm flipH="1">
                <a:off x="641242" y="3671747"/>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31" name="Group 30">
              <a:extLst>
                <a:ext uri="{FF2B5EF4-FFF2-40B4-BE49-F238E27FC236}">
                  <a16:creationId xmlns:a16="http://schemas.microsoft.com/office/drawing/2014/main" id="{077DECCE-2BE6-474B-B590-4A7B0616D8C5}"/>
                </a:ext>
              </a:extLst>
            </p:cNvPr>
            <p:cNvGrpSpPr/>
            <p:nvPr/>
          </p:nvGrpSpPr>
          <p:grpSpPr>
            <a:xfrm>
              <a:off x="650166" y="4697070"/>
              <a:ext cx="65350" cy="118194"/>
              <a:chOff x="641242" y="3800373"/>
              <a:chExt cx="65350" cy="118194"/>
            </a:xfrm>
          </p:grpSpPr>
          <p:cxnSp>
            <p:nvCxnSpPr>
              <p:cNvPr id="35" name="Straight Connector 34">
                <a:extLst>
                  <a:ext uri="{FF2B5EF4-FFF2-40B4-BE49-F238E27FC236}">
                    <a16:creationId xmlns:a16="http://schemas.microsoft.com/office/drawing/2014/main" id="{64D22047-993A-4455-A5BC-DA053E8247CC}"/>
                  </a:ext>
                </a:extLst>
              </p:cNvPr>
              <p:cNvCxnSpPr>
                <a:cxnSpLocks/>
              </p:cNvCxnSpPr>
              <p:nvPr/>
            </p:nvCxnSpPr>
            <p:spPr bwMode="auto">
              <a:xfrm>
                <a:off x="646268" y="380037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BF75E8B0-4DA5-479F-8504-B621C41D952C}"/>
                  </a:ext>
                </a:extLst>
              </p:cNvPr>
              <p:cNvCxnSpPr>
                <a:cxnSpLocks/>
              </p:cNvCxnSpPr>
              <p:nvPr/>
            </p:nvCxnSpPr>
            <p:spPr bwMode="auto">
              <a:xfrm flipH="1">
                <a:off x="641242" y="385462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32" name="Group 31">
              <a:extLst>
                <a:ext uri="{FF2B5EF4-FFF2-40B4-BE49-F238E27FC236}">
                  <a16:creationId xmlns:a16="http://schemas.microsoft.com/office/drawing/2014/main" id="{7A591C5F-18EA-43D3-ABC3-DD42BD105C9F}"/>
                </a:ext>
              </a:extLst>
            </p:cNvPr>
            <p:cNvGrpSpPr/>
            <p:nvPr/>
          </p:nvGrpSpPr>
          <p:grpSpPr>
            <a:xfrm>
              <a:off x="649655" y="4420309"/>
              <a:ext cx="65350" cy="118194"/>
              <a:chOff x="641242" y="3156321"/>
              <a:chExt cx="65350" cy="118194"/>
            </a:xfrm>
          </p:grpSpPr>
          <p:cxnSp>
            <p:nvCxnSpPr>
              <p:cNvPr id="33" name="Straight Connector 32">
                <a:extLst>
                  <a:ext uri="{FF2B5EF4-FFF2-40B4-BE49-F238E27FC236}">
                    <a16:creationId xmlns:a16="http://schemas.microsoft.com/office/drawing/2014/main" id="{40CD6012-FEC5-4AB6-AE6D-FF495B01B697}"/>
                  </a:ext>
                </a:extLst>
              </p:cNvPr>
              <p:cNvCxnSpPr>
                <a:cxnSpLocks/>
              </p:cNvCxnSpPr>
              <p:nvPr/>
            </p:nvCxnSpPr>
            <p:spPr bwMode="auto">
              <a:xfrm>
                <a:off x="646268" y="3156321"/>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F3AE4B2E-FEEF-4A53-9626-4C418CD7B60E}"/>
                  </a:ext>
                </a:extLst>
              </p:cNvPr>
              <p:cNvCxnSpPr>
                <a:cxnSpLocks/>
              </p:cNvCxnSpPr>
              <p:nvPr/>
            </p:nvCxnSpPr>
            <p:spPr bwMode="auto">
              <a:xfrm flipH="1">
                <a:off x="641242" y="3210568"/>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pic>
        <p:nvPicPr>
          <p:cNvPr id="57" name="Picture 56">
            <a:extLst>
              <a:ext uri="{FF2B5EF4-FFF2-40B4-BE49-F238E27FC236}">
                <a16:creationId xmlns:a16="http://schemas.microsoft.com/office/drawing/2014/main" id="{62F86F9A-EDDC-5C9A-D854-BC9CF7D44244}"/>
              </a:ext>
            </a:extLst>
          </p:cNvPr>
          <p:cNvPicPr>
            <a:picLocks noChangeAspect="1"/>
          </p:cNvPicPr>
          <p:nvPr/>
        </p:nvPicPr>
        <p:blipFill>
          <a:blip r:embed="rId6"/>
          <a:stretch>
            <a:fillRect/>
          </a:stretch>
        </p:blipFill>
        <p:spPr>
          <a:xfrm>
            <a:off x="1284927" y="1211183"/>
            <a:ext cx="9144000" cy="537515"/>
          </a:xfrm>
          <a:prstGeom prst="rect">
            <a:avLst/>
          </a:prstGeom>
          <a:ln>
            <a:solidFill>
              <a:schemeClr val="tx2"/>
            </a:solidFill>
          </a:ln>
        </p:spPr>
      </p:pic>
      <p:sp>
        <p:nvSpPr>
          <p:cNvPr id="55" name="AutoShape 64">
            <a:extLst>
              <a:ext uri="{FF2B5EF4-FFF2-40B4-BE49-F238E27FC236}">
                <a16:creationId xmlns:a16="http://schemas.microsoft.com/office/drawing/2014/main" id="{8E86DEAB-5DC6-4FD2-93DE-476B04A1FB34}"/>
              </a:ext>
            </a:extLst>
          </p:cNvPr>
          <p:cNvSpPr>
            <a:spLocks noChangeArrowheads="1"/>
          </p:cNvSpPr>
          <p:nvPr/>
        </p:nvSpPr>
        <p:spPr bwMode="auto">
          <a:xfrm>
            <a:off x="1318439" y="1402074"/>
            <a:ext cx="2262962" cy="380485"/>
          </a:xfrm>
          <a:prstGeom prst="roundRect">
            <a:avLst>
              <a:gd name="adj" fmla="val 16667"/>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900"/>
          </a:p>
        </p:txBody>
      </p:sp>
    </p:spTree>
    <p:extLst>
      <p:ext uri="{BB962C8B-B14F-4D97-AF65-F5344CB8AC3E}">
        <p14:creationId xmlns:p14="http://schemas.microsoft.com/office/powerpoint/2010/main" val="107739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1000" fill="hold" grpId="0" nodeType="clickEffect">
                                  <p:stCondLst>
                                    <p:cond delay="0"/>
                                  </p:stCondLst>
                                  <p:childTnLst>
                                    <p:animScale>
                                      <p:cBhvr>
                                        <p:cTn id="6" dur="750" fill="hold"/>
                                        <p:tgtEl>
                                          <p:spTgt spid="55"/>
                                        </p:tgtEl>
                                      </p:cBhvr>
                                      <p:by x="45000" y="100000"/>
                                    </p:animScale>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par>
                          <p:cTn id="7" fill="hold">
                            <p:stCondLst>
                              <p:cond delay="750"/>
                            </p:stCondLst>
                            <p:childTnLst>
                              <p:par>
                                <p:cTn id="8" presetID="22" presetClass="entr" presetSubtype="1"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E6C5E-8EBF-4A99-B1F5-3973511CA2D6}"/>
              </a:ext>
            </a:extLst>
          </p:cNvPr>
          <p:cNvSpPr>
            <a:spLocks noGrp="1"/>
          </p:cNvSpPr>
          <p:nvPr>
            <p:ph type="sldNum" sz="quarter" idx="11"/>
          </p:nvPr>
        </p:nvSpPr>
        <p:spPr/>
        <p:txBody>
          <a:bodyPr/>
          <a:lstStyle/>
          <a:p>
            <a:fld id="{F0D23093-2AB0-F74C-B865-1A12A15B650E}" type="slidenum">
              <a:rPr lang="en-US" dirty="0" smtClean="0"/>
              <a:pPr/>
              <a:t>17</a:t>
            </a:fld>
            <a:endParaRPr lang="en-US" dirty="0"/>
          </a:p>
        </p:txBody>
      </p:sp>
      <p:sp>
        <p:nvSpPr>
          <p:cNvPr id="3" name="Title 2">
            <a:extLst>
              <a:ext uri="{FF2B5EF4-FFF2-40B4-BE49-F238E27FC236}">
                <a16:creationId xmlns:a16="http://schemas.microsoft.com/office/drawing/2014/main" id="{CF616E81-6F44-4CD2-A125-B56DC57C4AF7}"/>
              </a:ext>
            </a:extLst>
          </p:cNvPr>
          <p:cNvSpPr>
            <a:spLocks noGrp="1"/>
          </p:cNvSpPr>
          <p:nvPr>
            <p:ph type="title"/>
          </p:nvPr>
        </p:nvSpPr>
        <p:spPr/>
        <p:txBody>
          <a:bodyPr/>
          <a:lstStyle/>
          <a:p>
            <a:r>
              <a:rPr lang="en-US"/>
              <a:t>The Search function</a:t>
            </a:r>
          </a:p>
        </p:txBody>
      </p:sp>
      <p:pic>
        <p:nvPicPr>
          <p:cNvPr id="6" name="Picture 5">
            <a:extLst>
              <a:ext uri="{FF2B5EF4-FFF2-40B4-BE49-F238E27FC236}">
                <a16:creationId xmlns:a16="http://schemas.microsoft.com/office/drawing/2014/main" id="{EC926FF4-D717-4484-B759-2EC32BC5D6CD}"/>
              </a:ext>
            </a:extLst>
          </p:cNvPr>
          <p:cNvPicPr>
            <a:picLocks noChangeAspect="1"/>
          </p:cNvPicPr>
          <p:nvPr/>
        </p:nvPicPr>
        <p:blipFill rotWithShape="1">
          <a:blip r:embed="rId3"/>
          <a:srcRect t="1" b="-906"/>
          <a:stretch/>
        </p:blipFill>
        <p:spPr>
          <a:xfrm>
            <a:off x="6888088" y="2023605"/>
            <a:ext cx="3909036" cy="3932351"/>
          </a:xfrm>
          <a:prstGeom prst="rect">
            <a:avLst/>
          </a:prstGeom>
          <a:solidFill>
            <a:schemeClr val="bg1"/>
          </a:solidFill>
          <a:ln w="28575">
            <a:solidFill>
              <a:schemeClr val="tx2"/>
            </a:solidFill>
          </a:ln>
        </p:spPr>
      </p:pic>
      <p:sp>
        <p:nvSpPr>
          <p:cNvPr id="7" name="TextBox 6">
            <a:extLst>
              <a:ext uri="{FF2B5EF4-FFF2-40B4-BE49-F238E27FC236}">
                <a16:creationId xmlns:a16="http://schemas.microsoft.com/office/drawing/2014/main" id="{F921D67B-2008-452B-9B89-9196429B8461}"/>
              </a:ext>
            </a:extLst>
          </p:cNvPr>
          <p:cNvSpPr txBox="1">
            <a:spLocks noChangeArrowheads="1"/>
          </p:cNvSpPr>
          <p:nvPr/>
        </p:nvSpPr>
        <p:spPr bwMode="auto">
          <a:xfrm>
            <a:off x="2135487" y="4149081"/>
            <a:ext cx="3168426" cy="175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indent="0">
              <a:buClr>
                <a:srgbClr val="666633"/>
              </a:buClr>
              <a:buSzPct val="104000"/>
            </a:pPr>
            <a:r>
              <a:rPr lang="en-GB" sz="1400" b="1">
                <a:latin typeface="+mn-lt"/>
              </a:rPr>
              <a:t>About the search function:</a:t>
            </a:r>
          </a:p>
          <a:p>
            <a:pPr>
              <a:buClr>
                <a:schemeClr val="accent1"/>
              </a:buClr>
              <a:buSzPct val="104000"/>
              <a:buFont typeface="Wingdings" panose="05000000000000000000" pitchFamily="2" charset="2"/>
              <a:buChar char="§"/>
            </a:pPr>
            <a:r>
              <a:rPr lang="en-GB" sz="1400">
                <a:latin typeface="+mn-lt"/>
              </a:rPr>
              <a:t>Not sensitive to CASE but to spelling</a:t>
            </a:r>
          </a:p>
          <a:p>
            <a:pPr>
              <a:buClr>
                <a:schemeClr val="accent1"/>
              </a:buClr>
              <a:buSzPct val="104000"/>
              <a:buFont typeface="Wingdings" panose="05000000000000000000" pitchFamily="2" charset="2"/>
              <a:buChar char="§"/>
            </a:pPr>
            <a:r>
              <a:rPr lang="en-GB" sz="1400">
                <a:latin typeface="+mn-lt"/>
              </a:rPr>
              <a:t>Searches all data-tables</a:t>
            </a:r>
          </a:p>
          <a:p>
            <a:pPr>
              <a:buClr>
                <a:schemeClr val="accent1"/>
              </a:buClr>
              <a:buSzPct val="104000"/>
              <a:buFont typeface="Wingdings" panose="05000000000000000000" pitchFamily="2" charset="2"/>
              <a:buChar char="§"/>
            </a:pPr>
            <a:r>
              <a:rPr lang="en-GB" sz="1400">
                <a:latin typeface="+mn-lt"/>
              </a:rPr>
              <a:t>Operators AND, OR, NOT, * …</a:t>
            </a:r>
          </a:p>
          <a:p>
            <a:pPr>
              <a:buClr>
                <a:schemeClr val="accent1"/>
              </a:buClr>
              <a:buSzPct val="104000"/>
              <a:buFont typeface="Wingdings" panose="05000000000000000000" pitchFamily="2" charset="2"/>
              <a:buChar char="§"/>
            </a:pPr>
            <a:r>
              <a:rPr lang="en-GB" sz="1400">
                <a:latin typeface="+mn-lt"/>
              </a:rPr>
              <a:t>Categorizes all results</a:t>
            </a:r>
          </a:p>
          <a:p>
            <a:pPr>
              <a:buClr>
                <a:schemeClr val="accent1"/>
              </a:buClr>
              <a:buSzPct val="104000"/>
              <a:buFont typeface="Wingdings" panose="05000000000000000000" pitchFamily="2" charset="2"/>
              <a:buChar char="§"/>
            </a:pPr>
            <a:r>
              <a:rPr lang="en-GB" sz="1400">
                <a:latin typeface="+mn-lt"/>
              </a:rPr>
              <a:t>Highlights search term in datasheet</a:t>
            </a:r>
          </a:p>
        </p:txBody>
      </p:sp>
      <p:grpSp>
        <p:nvGrpSpPr>
          <p:cNvPr id="13" name="Group 12">
            <a:extLst>
              <a:ext uri="{FF2B5EF4-FFF2-40B4-BE49-F238E27FC236}">
                <a16:creationId xmlns:a16="http://schemas.microsoft.com/office/drawing/2014/main" id="{2DDFEED6-2ECC-4A42-B56B-B0490F5DF471}"/>
              </a:ext>
            </a:extLst>
          </p:cNvPr>
          <p:cNvGrpSpPr/>
          <p:nvPr/>
        </p:nvGrpSpPr>
        <p:grpSpPr>
          <a:xfrm>
            <a:off x="2135487" y="2023605"/>
            <a:ext cx="3168426" cy="1716087"/>
            <a:chOff x="1616150" y="2275473"/>
            <a:chExt cx="3168426" cy="1716087"/>
          </a:xfrm>
        </p:grpSpPr>
        <p:pic>
          <p:nvPicPr>
            <p:cNvPr id="9" name="Picture 8">
              <a:extLst>
                <a:ext uri="{FF2B5EF4-FFF2-40B4-BE49-F238E27FC236}">
                  <a16:creationId xmlns:a16="http://schemas.microsoft.com/office/drawing/2014/main" id="{19615B1A-97F2-44F3-8AD9-C5E5FDCC2C00}"/>
                </a:ext>
              </a:extLst>
            </p:cNvPr>
            <p:cNvPicPr>
              <a:picLocks noChangeAspect="1"/>
            </p:cNvPicPr>
            <p:nvPr/>
          </p:nvPicPr>
          <p:blipFill rotWithShape="1">
            <a:blip r:embed="rId4"/>
            <a:srcRect t="296" r="408" b="55563"/>
            <a:stretch/>
          </p:blipFill>
          <p:spPr>
            <a:xfrm>
              <a:off x="1616224" y="2275473"/>
              <a:ext cx="3168352" cy="685315"/>
            </a:xfrm>
            <a:prstGeom prst="rect">
              <a:avLst/>
            </a:prstGeom>
          </p:spPr>
        </p:pic>
        <p:pic>
          <p:nvPicPr>
            <p:cNvPr id="11" name="Picture 10">
              <a:extLst>
                <a:ext uri="{FF2B5EF4-FFF2-40B4-BE49-F238E27FC236}">
                  <a16:creationId xmlns:a16="http://schemas.microsoft.com/office/drawing/2014/main" id="{AF8A27FB-D54F-4B12-8D83-A0BF3FD4BF85}"/>
                </a:ext>
              </a:extLst>
            </p:cNvPr>
            <p:cNvPicPr>
              <a:picLocks noChangeAspect="1"/>
            </p:cNvPicPr>
            <p:nvPr/>
          </p:nvPicPr>
          <p:blipFill rotWithShape="1">
            <a:blip r:embed="rId4"/>
            <a:srcRect l="2746" t="49967" r="2189"/>
            <a:stretch/>
          </p:blipFill>
          <p:spPr>
            <a:xfrm>
              <a:off x="1616150" y="3082111"/>
              <a:ext cx="3024336" cy="776804"/>
            </a:xfrm>
            <a:prstGeom prst="rect">
              <a:avLst/>
            </a:prstGeom>
          </p:spPr>
        </p:pic>
        <p:sp>
          <p:nvSpPr>
            <p:cNvPr id="12" name="Rectangle 11">
              <a:extLst>
                <a:ext uri="{FF2B5EF4-FFF2-40B4-BE49-F238E27FC236}">
                  <a16:creationId xmlns:a16="http://schemas.microsoft.com/office/drawing/2014/main" id="{47CD9766-CDEC-4B30-A5B9-AC1B8600A1E7}"/>
                </a:ext>
              </a:extLst>
            </p:cNvPr>
            <p:cNvSpPr/>
            <p:nvPr/>
          </p:nvSpPr>
          <p:spPr>
            <a:xfrm>
              <a:off x="1616150" y="2275473"/>
              <a:ext cx="3168426" cy="171608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9F9662EF-DA14-9DB0-E9C0-5054303A0098}"/>
              </a:ext>
            </a:extLst>
          </p:cNvPr>
          <p:cNvPicPr>
            <a:picLocks noChangeAspect="1"/>
          </p:cNvPicPr>
          <p:nvPr/>
        </p:nvPicPr>
        <p:blipFill>
          <a:blip r:embed="rId5"/>
          <a:stretch>
            <a:fillRect/>
          </a:stretch>
        </p:blipFill>
        <p:spPr>
          <a:xfrm>
            <a:off x="1917700" y="1108118"/>
            <a:ext cx="8229600" cy="533505"/>
          </a:xfrm>
          <a:prstGeom prst="rect">
            <a:avLst/>
          </a:prstGeom>
          <a:ln>
            <a:solidFill>
              <a:schemeClr val="tx2"/>
            </a:solidFill>
          </a:ln>
        </p:spPr>
      </p:pic>
    </p:spTree>
    <p:extLst>
      <p:ext uri="{BB962C8B-B14F-4D97-AF65-F5344CB8AC3E}">
        <p14:creationId xmlns:p14="http://schemas.microsoft.com/office/powerpoint/2010/main" val="19585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06069D-91AE-4DDE-84F6-B977E85B3F3C}"/>
              </a:ext>
            </a:extLst>
          </p:cNvPr>
          <p:cNvSpPr>
            <a:spLocks noGrp="1"/>
          </p:cNvSpPr>
          <p:nvPr>
            <p:ph type="sldNum" sz="quarter" idx="11"/>
          </p:nvPr>
        </p:nvSpPr>
        <p:spPr/>
        <p:txBody>
          <a:bodyPr/>
          <a:lstStyle/>
          <a:p>
            <a:fld id="{F0D23093-2AB0-F74C-B865-1A12A15B650E}" type="slidenum">
              <a:rPr lang="en-US" smtClean="0"/>
              <a:pPr/>
              <a:t>18</a:t>
            </a:fld>
            <a:endParaRPr lang="en-US"/>
          </a:p>
        </p:txBody>
      </p:sp>
      <p:sp>
        <p:nvSpPr>
          <p:cNvPr id="3" name="Title 2">
            <a:extLst>
              <a:ext uri="{FF2B5EF4-FFF2-40B4-BE49-F238E27FC236}">
                <a16:creationId xmlns:a16="http://schemas.microsoft.com/office/drawing/2014/main" id="{8204D93D-3E9A-46FE-A2BE-4C6D561A08A1}"/>
              </a:ext>
            </a:extLst>
          </p:cNvPr>
          <p:cNvSpPr>
            <a:spLocks noGrp="1"/>
          </p:cNvSpPr>
          <p:nvPr>
            <p:ph type="title"/>
          </p:nvPr>
        </p:nvSpPr>
        <p:spPr/>
        <p:txBody>
          <a:bodyPr/>
          <a:lstStyle/>
          <a:p>
            <a:r>
              <a:rPr lang="en-US"/>
              <a:t>Changing the data settings (units etc.)</a:t>
            </a:r>
          </a:p>
        </p:txBody>
      </p:sp>
      <p:pic>
        <p:nvPicPr>
          <p:cNvPr id="5" name="Picture 4">
            <a:extLst>
              <a:ext uri="{FF2B5EF4-FFF2-40B4-BE49-F238E27FC236}">
                <a16:creationId xmlns:a16="http://schemas.microsoft.com/office/drawing/2014/main" id="{ADB76274-457D-4F10-BE3D-2AE06A31293A}"/>
              </a:ext>
            </a:extLst>
          </p:cNvPr>
          <p:cNvPicPr>
            <a:picLocks noChangeAspect="1"/>
          </p:cNvPicPr>
          <p:nvPr/>
        </p:nvPicPr>
        <p:blipFill>
          <a:blip r:embed="rId3"/>
          <a:stretch>
            <a:fillRect/>
          </a:stretch>
        </p:blipFill>
        <p:spPr>
          <a:xfrm>
            <a:off x="8090677" y="1967351"/>
            <a:ext cx="2895145" cy="4085890"/>
          </a:xfrm>
          <a:prstGeom prst="rect">
            <a:avLst/>
          </a:prstGeom>
          <a:ln>
            <a:noFill/>
          </a:ln>
        </p:spPr>
      </p:pic>
      <p:pic>
        <p:nvPicPr>
          <p:cNvPr id="6" name="Picture 5">
            <a:extLst>
              <a:ext uri="{FF2B5EF4-FFF2-40B4-BE49-F238E27FC236}">
                <a16:creationId xmlns:a16="http://schemas.microsoft.com/office/drawing/2014/main" id="{25A1DBBC-3CE6-4CB9-BD68-46D4F6BEEF63}"/>
              </a:ext>
            </a:extLst>
          </p:cNvPr>
          <p:cNvPicPr>
            <a:picLocks noChangeAspect="1"/>
          </p:cNvPicPr>
          <p:nvPr/>
        </p:nvPicPr>
        <p:blipFill>
          <a:blip r:embed="rId4"/>
          <a:stretch>
            <a:fillRect/>
          </a:stretch>
        </p:blipFill>
        <p:spPr>
          <a:xfrm>
            <a:off x="8090676" y="1967351"/>
            <a:ext cx="2895145" cy="4085890"/>
          </a:xfrm>
          <a:prstGeom prst="rect">
            <a:avLst/>
          </a:prstGeom>
          <a:ln>
            <a:noFill/>
          </a:ln>
        </p:spPr>
      </p:pic>
      <p:pic>
        <p:nvPicPr>
          <p:cNvPr id="7" name="Picture 6">
            <a:extLst>
              <a:ext uri="{FF2B5EF4-FFF2-40B4-BE49-F238E27FC236}">
                <a16:creationId xmlns:a16="http://schemas.microsoft.com/office/drawing/2014/main" id="{5C7E4197-91D9-439E-88AE-7D36C043B244}"/>
              </a:ext>
            </a:extLst>
          </p:cNvPr>
          <p:cNvPicPr>
            <a:picLocks noChangeAspect="1"/>
          </p:cNvPicPr>
          <p:nvPr/>
        </p:nvPicPr>
        <p:blipFill>
          <a:blip r:embed="rId5"/>
          <a:stretch>
            <a:fillRect/>
          </a:stretch>
        </p:blipFill>
        <p:spPr>
          <a:xfrm>
            <a:off x="8090676" y="1967351"/>
            <a:ext cx="2895145" cy="4085890"/>
          </a:xfrm>
          <a:prstGeom prst="rect">
            <a:avLst/>
          </a:prstGeom>
          <a:ln>
            <a:noFill/>
          </a:ln>
        </p:spPr>
      </p:pic>
      <p:pic>
        <p:nvPicPr>
          <p:cNvPr id="8" name="Picture 7">
            <a:extLst>
              <a:ext uri="{FF2B5EF4-FFF2-40B4-BE49-F238E27FC236}">
                <a16:creationId xmlns:a16="http://schemas.microsoft.com/office/drawing/2014/main" id="{C266A6CF-65E9-46E3-95DA-2DF872AA781B}"/>
              </a:ext>
            </a:extLst>
          </p:cNvPr>
          <p:cNvPicPr>
            <a:picLocks noChangeAspect="1"/>
          </p:cNvPicPr>
          <p:nvPr/>
        </p:nvPicPr>
        <p:blipFill>
          <a:blip r:embed="rId6"/>
          <a:stretch>
            <a:fillRect/>
          </a:stretch>
        </p:blipFill>
        <p:spPr>
          <a:xfrm>
            <a:off x="8090675" y="1967351"/>
            <a:ext cx="2895145" cy="4085890"/>
          </a:xfrm>
          <a:prstGeom prst="rect">
            <a:avLst/>
          </a:prstGeom>
          <a:ln>
            <a:noFill/>
          </a:ln>
        </p:spPr>
      </p:pic>
      <p:pic>
        <p:nvPicPr>
          <p:cNvPr id="12" name="Picture 11">
            <a:extLst>
              <a:ext uri="{FF2B5EF4-FFF2-40B4-BE49-F238E27FC236}">
                <a16:creationId xmlns:a16="http://schemas.microsoft.com/office/drawing/2014/main" id="{DE11592F-811F-AC98-9C48-C3C44B208A90}"/>
              </a:ext>
            </a:extLst>
          </p:cNvPr>
          <p:cNvPicPr>
            <a:picLocks noChangeAspect="1"/>
          </p:cNvPicPr>
          <p:nvPr/>
        </p:nvPicPr>
        <p:blipFill rotWithShape="1">
          <a:blip r:embed="rId7"/>
          <a:srcRect l="625"/>
          <a:stretch/>
        </p:blipFill>
        <p:spPr>
          <a:xfrm>
            <a:off x="990600" y="1066800"/>
            <a:ext cx="9753600" cy="590372"/>
          </a:xfrm>
          <a:prstGeom prst="rect">
            <a:avLst/>
          </a:prstGeom>
          <a:ln>
            <a:solidFill>
              <a:schemeClr val="tx2"/>
            </a:solidFill>
          </a:ln>
        </p:spPr>
      </p:pic>
    </p:spTree>
    <p:extLst>
      <p:ext uri="{BB962C8B-B14F-4D97-AF65-F5344CB8AC3E}">
        <p14:creationId xmlns:p14="http://schemas.microsoft.com/office/powerpoint/2010/main" val="15590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5BD297-8E0F-496F-BD1D-B5E914535EAC}"/>
              </a:ext>
            </a:extLst>
          </p:cNvPr>
          <p:cNvSpPr>
            <a:spLocks noGrp="1"/>
          </p:cNvSpPr>
          <p:nvPr>
            <p:ph type="sldNum" sz="quarter" idx="11"/>
          </p:nvPr>
        </p:nvSpPr>
        <p:spPr/>
        <p:txBody>
          <a:bodyPr/>
          <a:lstStyle/>
          <a:p>
            <a:fld id="{F0D23093-2AB0-F74C-B865-1A12A15B650E}" type="slidenum">
              <a:rPr lang="en-US" smtClean="0"/>
              <a:pPr/>
              <a:t>19</a:t>
            </a:fld>
            <a:endParaRPr lang="en-US"/>
          </a:p>
        </p:txBody>
      </p:sp>
      <p:sp>
        <p:nvSpPr>
          <p:cNvPr id="3" name="Title 2">
            <a:extLst>
              <a:ext uri="{FF2B5EF4-FFF2-40B4-BE49-F238E27FC236}">
                <a16:creationId xmlns:a16="http://schemas.microsoft.com/office/drawing/2014/main" id="{480430A2-8EA1-4371-BA15-E33BA999B5D9}"/>
              </a:ext>
            </a:extLst>
          </p:cNvPr>
          <p:cNvSpPr>
            <a:spLocks noGrp="1"/>
          </p:cNvSpPr>
          <p:nvPr>
            <p:ph type="title"/>
          </p:nvPr>
        </p:nvSpPr>
        <p:spPr/>
        <p:txBody>
          <a:bodyPr/>
          <a:lstStyle/>
          <a:p>
            <a:r>
              <a:rPr lang="en-US"/>
              <a:t>Adding the science</a:t>
            </a:r>
          </a:p>
        </p:txBody>
      </p:sp>
      <p:grpSp>
        <p:nvGrpSpPr>
          <p:cNvPr id="4" name="Group 3">
            <a:extLst>
              <a:ext uri="{FF2B5EF4-FFF2-40B4-BE49-F238E27FC236}">
                <a16:creationId xmlns:a16="http://schemas.microsoft.com/office/drawing/2014/main" id="{B9A41C24-2A72-4104-B739-0B2F4A0ACF43}"/>
              </a:ext>
            </a:extLst>
          </p:cNvPr>
          <p:cNvGrpSpPr/>
          <p:nvPr/>
        </p:nvGrpSpPr>
        <p:grpSpPr>
          <a:xfrm>
            <a:off x="553283" y="1032549"/>
            <a:ext cx="7049093" cy="4749147"/>
            <a:chOff x="1022798" y="678454"/>
            <a:chExt cx="7747973" cy="5531278"/>
          </a:xfrm>
        </p:grpSpPr>
        <p:sp>
          <p:nvSpPr>
            <p:cNvPr id="5" name="Rectangle 4">
              <a:extLst>
                <a:ext uri="{FF2B5EF4-FFF2-40B4-BE49-F238E27FC236}">
                  <a16:creationId xmlns:a16="http://schemas.microsoft.com/office/drawing/2014/main" id="{34A596E7-8D14-43A2-A550-DB568F457334}"/>
                </a:ext>
              </a:extLst>
            </p:cNvPr>
            <p:cNvSpPr/>
            <p:nvPr/>
          </p:nvSpPr>
          <p:spPr bwMode="auto">
            <a:xfrm>
              <a:off x="1022798" y="678454"/>
              <a:ext cx="7747973" cy="5531278"/>
            </a:xfrm>
            <a:prstGeom prst="rect">
              <a:avLst/>
            </a:prstGeom>
            <a:solidFill>
              <a:schemeClr val="bg1"/>
            </a:solidFill>
            <a:ln w="38100" cap="flat" cmpd="sng" algn="ctr">
              <a:solidFill>
                <a:srgbClr val="FFB7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b="1" i="0" u="none" strike="noStrike" cap="none" normalizeH="0" baseline="0">
                <a:ln>
                  <a:noFill/>
                </a:ln>
                <a:solidFill>
                  <a:schemeClr val="tx1"/>
                </a:solidFill>
                <a:effectLst/>
                <a:latin typeface="Arial" charset="0"/>
              </a:endParaRPr>
            </a:p>
          </p:txBody>
        </p:sp>
        <p:grpSp>
          <p:nvGrpSpPr>
            <p:cNvPr id="6" name="Group 5">
              <a:extLst>
                <a:ext uri="{FF2B5EF4-FFF2-40B4-BE49-F238E27FC236}">
                  <a16:creationId xmlns:a16="http://schemas.microsoft.com/office/drawing/2014/main" id="{22D78832-D805-4A83-B76F-D2F3D1273A6B}"/>
                </a:ext>
              </a:extLst>
            </p:cNvPr>
            <p:cNvGrpSpPr/>
            <p:nvPr/>
          </p:nvGrpSpPr>
          <p:grpSpPr>
            <a:xfrm>
              <a:off x="1073812" y="717623"/>
              <a:ext cx="7609307" cy="5307053"/>
              <a:chOff x="1043248" y="747784"/>
              <a:chExt cx="7609307" cy="5307053"/>
            </a:xfrm>
            <a:solidFill>
              <a:schemeClr val="bg1"/>
            </a:solidFill>
          </p:grpSpPr>
          <p:pic>
            <p:nvPicPr>
              <p:cNvPr id="7" name="Picture 6">
                <a:extLst>
                  <a:ext uri="{FF2B5EF4-FFF2-40B4-BE49-F238E27FC236}">
                    <a16:creationId xmlns:a16="http://schemas.microsoft.com/office/drawing/2014/main" id="{5BCD5627-90E7-49D3-9412-8BC186F31A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13" t="-408" r="-13240" b="-4493"/>
              <a:stretch/>
            </p:blipFill>
            <p:spPr bwMode="auto">
              <a:xfrm>
                <a:off x="5652956" y="1194754"/>
                <a:ext cx="2999599" cy="1867662"/>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41F43CB5-1502-4FAF-821B-E94AC3B0BB6C}"/>
                  </a:ext>
                </a:extLst>
              </p:cNvPr>
              <p:cNvSpPr/>
              <p:nvPr/>
            </p:nvSpPr>
            <p:spPr>
              <a:xfrm>
                <a:off x="1043248" y="1230709"/>
                <a:ext cx="4874782" cy="1107996"/>
              </a:xfrm>
              <a:prstGeom prst="rect">
                <a:avLst/>
              </a:prstGeom>
              <a:grpFill/>
            </p:spPr>
            <p:txBody>
              <a:bodyPr wrap="square">
                <a:spAutoFit/>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spcAft>
                    <a:spcPts val="600"/>
                  </a:spcAft>
                  <a:buClrTx/>
                  <a:buSzTx/>
                  <a:buFontTx/>
                  <a:buNone/>
                </a:pPr>
                <a:r>
                  <a:rPr lang="en-GB" sz="1400" b="1">
                    <a:solidFill>
                      <a:schemeClr val="tx2"/>
                    </a:solidFill>
                  </a:rPr>
                  <a:t>The material.</a:t>
                </a:r>
                <a:r>
                  <a:rPr lang="en-GB" sz="1400">
                    <a:solidFill>
                      <a:schemeClr val="tx2"/>
                    </a:solidFill>
                  </a:rPr>
                  <a:t> </a:t>
                </a:r>
                <a:r>
                  <a:rPr lang="en-AU" sz="1300"/>
                  <a:t>ABS (Acrylonitrile-butadiene-styrene) is tough, resilient, and easily molded. It is usually opaque, although some grades can now be transparent, and it can be given vivid colors. ABS-PVC alloys are tougher than standard ABS and, in self-extinguishing grades, are used for the casings of power tools.</a:t>
                </a:r>
              </a:p>
            </p:txBody>
          </p:sp>
          <p:sp>
            <p:nvSpPr>
              <p:cNvPr id="9" name="Text Box 4">
                <a:extLst>
                  <a:ext uri="{FF2B5EF4-FFF2-40B4-BE49-F238E27FC236}">
                    <a16:creationId xmlns:a16="http://schemas.microsoft.com/office/drawing/2014/main" id="{207D8108-E3E7-485D-A1DA-9E2BFEF49014}"/>
                  </a:ext>
                </a:extLst>
              </p:cNvPr>
              <p:cNvSpPr txBox="1">
                <a:spLocks noChangeArrowheads="1"/>
              </p:cNvSpPr>
              <p:nvPr/>
            </p:nvSpPr>
            <p:spPr bwMode="auto">
              <a:xfrm>
                <a:off x="2145823" y="747784"/>
                <a:ext cx="4991194" cy="432697"/>
              </a:xfrm>
              <a:prstGeom prst="rect">
                <a:avLst/>
              </a:prstGeom>
              <a:grp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0"/>
                  </a:spcBef>
                  <a:buClrTx/>
                  <a:buSzTx/>
                  <a:buFontTx/>
                  <a:buNone/>
                </a:pPr>
                <a:r>
                  <a:rPr lang="en-GB" b="1" i="1"/>
                  <a:t>Acrylonitrile-butadiene-styrene (ABS)</a:t>
                </a:r>
                <a:endParaRPr lang="en-GB" i="1">
                  <a:latin typeface="Times New Roman" panose="02020603050405020304" pitchFamily="18" charset="0"/>
                </a:endParaRPr>
              </a:p>
            </p:txBody>
          </p:sp>
          <p:sp>
            <p:nvSpPr>
              <p:cNvPr id="10" name="TextBox 9">
                <a:extLst>
                  <a:ext uri="{FF2B5EF4-FFF2-40B4-BE49-F238E27FC236}">
                    <a16:creationId xmlns:a16="http://schemas.microsoft.com/office/drawing/2014/main" id="{4A5EF72F-6FF1-4C4F-915B-A3DEA2A692D2}"/>
                  </a:ext>
                </a:extLst>
              </p:cNvPr>
              <p:cNvSpPr txBox="1">
                <a:spLocks noChangeArrowheads="1"/>
              </p:cNvSpPr>
              <p:nvPr/>
            </p:nvSpPr>
            <p:spPr>
              <a:xfrm>
                <a:off x="1048283" y="2677820"/>
                <a:ext cx="4548624" cy="1732239"/>
              </a:xfrm>
              <a:prstGeom prst="rect">
                <a:avLst/>
              </a:prstGeom>
              <a:grpFill/>
            </p:spPr>
            <p:txBody>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defTabSz="393700">
                  <a:lnSpc>
                    <a:spcPct val="114000"/>
                  </a:lnSpc>
                  <a:spcBef>
                    <a:spcPct val="15000"/>
                  </a:spcBef>
                  <a:spcAft>
                    <a:spcPct val="0"/>
                  </a:spcAft>
                  <a:buFont typeface="Wingdings" pitchFamily="2" charset="2"/>
                  <a:buNone/>
                </a:pPr>
                <a:r>
                  <a:rPr lang="en-GB" sz="1400" kern="0">
                    <a:solidFill>
                      <a:schemeClr val="tx2"/>
                    </a:solidFill>
                  </a:rPr>
                  <a:t>General properties</a:t>
                </a:r>
              </a:p>
              <a:p>
                <a:pPr marL="0" indent="0" defTabSz="393700">
                  <a:lnSpc>
                    <a:spcPct val="114000"/>
                  </a:lnSpc>
                  <a:spcBef>
                    <a:spcPct val="15000"/>
                  </a:spcBef>
                  <a:spcAft>
                    <a:spcPct val="0"/>
                  </a:spcAft>
                  <a:buFont typeface="Wingdings" pitchFamily="2" charset="2"/>
                  <a:buNone/>
                </a:pPr>
                <a:endParaRPr lang="en-GB" sz="1400" kern="0">
                  <a:solidFill>
                    <a:schemeClr val="tx2"/>
                  </a:solidFill>
                </a:endParaRPr>
              </a:p>
              <a:p>
                <a:pPr marL="0" indent="0" defTabSz="393700">
                  <a:lnSpc>
                    <a:spcPct val="114000"/>
                  </a:lnSpc>
                  <a:spcBef>
                    <a:spcPct val="15000"/>
                  </a:spcBef>
                  <a:spcAft>
                    <a:spcPct val="0"/>
                  </a:spcAft>
                  <a:buFont typeface="Wingdings" pitchFamily="2" charset="2"/>
                  <a:buNone/>
                </a:pPr>
                <a:endParaRPr lang="en-GB" sz="1400" b="0" kern="0">
                  <a:solidFill>
                    <a:srgbClr val="666633"/>
                  </a:solidFill>
                </a:endParaRPr>
              </a:p>
              <a:p>
                <a:pPr marL="0" indent="0" defTabSz="393700">
                  <a:lnSpc>
                    <a:spcPct val="114000"/>
                  </a:lnSpc>
                  <a:spcBef>
                    <a:spcPct val="15000"/>
                  </a:spcBef>
                  <a:spcAft>
                    <a:spcPct val="0"/>
                  </a:spcAft>
                  <a:buFont typeface="Wingdings" pitchFamily="2" charset="2"/>
                  <a:buNone/>
                </a:pPr>
                <a:endParaRPr lang="en-GB" sz="1400" kern="0">
                  <a:solidFill>
                    <a:srgbClr val="A50021"/>
                  </a:solidFill>
                </a:endParaRPr>
              </a:p>
              <a:p>
                <a:pPr marL="0" indent="0" defTabSz="393700">
                  <a:lnSpc>
                    <a:spcPct val="114000"/>
                  </a:lnSpc>
                  <a:spcBef>
                    <a:spcPct val="15000"/>
                  </a:spcBef>
                  <a:spcAft>
                    <a:spcPct val="0"/>
                  </a:spcAft>
                  <a:buFont typeface="Wingdings" pitchFamily="2" charset="2"/>
                  <a:buNone/>
                </a:pPr>
                <a:r>
                  <a:rPr lang="en-GB" sz="1400" kern="0">
                    <a:solidFill>
                      <a:schemeClr val="tx2"/>
                    </a:solidFill>
                  </a:rPr>
                  <a:t>Mechanical properties</a:t>
                </a:r>
                <a:endParaRPr lang="en-GB" sz="1000" b="0" kern="0">
                  <a:solidFill>
                    <a:schemeClr val="tx2"/>
                  </a:solidFill>
                </a:endParaRPr>
              </a:p>
            </p:txBody>
          </p:sp>
          <p:pic>
            <p:nvPicPr>
              <p:cNvPr id="11" name="table">
                <a:extLst>
                  <a:ext uri="{FF2B5EF4-FFF2-40B4-BE49-F238E27FC236}">
                    <a16:creationId xmlns:a16="http://schemas.microsoft.com/office/drawing/2014/main" id="{363FBFAE-54C1-4D30-9FFD-FC2FDC0570B4}"/>
                  </a:ext>
                </a:extLst>
              </p:cNvPr>
              <p:cNvPicPr>
                <a:picLocks noChangeAspect="1"/>
              </p:cNvPicPr>
              <p:nvPr/>
            </p:nvPicPr>
            <p:blipFill>
              <a:blip r:embed="rId4"/>
              <a:stretch>
                <a:fillRect/>
              </a:stretch>
            </p:blipFill>
            <p:spPr>
              <a:xfrm>
                <a:off x="1069894" y="3073868"/>
                <a:ext cx="4519339" cy="731520"/>
              </a:xfrm>
              <a:prstGeom prst="rect">
                <a:avLst/>
              </a:prstGeom>
              <a:grpFill/>
            </p:spPr>
          </p:pic>
          <p:pic>
            <p:nvPicPr>
              <p:cNvPr id="12" name="table">
                <a:extLst>
                  <a:ext uri="{FF2B5EF4-FFF2-40B4-BE49-F238E27FC236}">
                    <a16:creationId xmlns:a16="http://schemas.microsoft.com/office/drawing/2014/main" id="{DB02E65E-504D-4B3E-A20F-EFA78A732771}"/>
                  </a:ext>
                </a:extLst>
              </p:cNvPr>
              <p:cNvPicPr>
                <a:picLocks noChangeAspect="1"/>
              </p:cNvPicPr>
              <p:nvPr/>
            </p:nvPicPr>
            <p:blipFill>
              <a:blip r:embed="rId5"/>
              <a:stretch>
                <a:fillRect/>
              </a:stretch>
            </p:blipFill>
            <p:spPr>
              <a:xfrm>
                <a:off x="1043249" y="4302970"/>
                <a:ext cx="4509814" cy="1706880"/>
              </a:xfrm>
              <a:prstGeom prst="rect">
                <a:avLst/>
              </a:prstGeom>
              <a:grpFill/>
            </p:spPr>
          </p:pic>
          <p:pic>
            <p:nvPicPr>
              <p:cNvPr id="13" name="Picture 12">
                <a:extLst>
                  <a:ext uri="{FF2B5EF4-FFF2-40B4-BE49-F238E27FC236}">
                    <a16:creationId xmlns:a16="http://schemas.microsoft.com/office/drawing/2014/main" id="{B8409AB8-6C82-430F-8CDF-7B5E9967699B}"/>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66811" y="3126353"/>
                <a:ext cx="152432" cy="142886"/>
              </a:xfrm>
              <a:prstGeom prst="rect">
                <a:avLst/>
              </a:prstGeom>
              <a:grpFill/>
            </p:spPr>
          </p:pic>
          <p:pic>
            <p:nvPicPr>
              <p:cNvPr id="14" name="Picture 13">
                <a:extLst>
                  <a:ext uri="{FF2B5EF4-FFF2-40B4-BE49-F238E27FC236}">
                    <a16:creationId xmlns:a16="http://schemas.microsoft.com/office/drawing/2014/main" id="{FCB9461B-BFD2-4EF3-B876-5456424FD278}"/>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71003" y="3368185"/>
                <a:ext cx="152432" cy="142886"/>
              </a:xfrm>
              <a:prstGeom prst="rect">
                <a:avLst/>
              </a:prstGeom>
              <a:grpFill/>
            </p:spPr>
          </p:pic>
          <p:pic>
            <p:nvPicPr>
              <p:cNvPr id="15" name="Picture 14">
                <a:extLst>
                  <a:ext uri="{FF2B5EF4-FFF2-40B4-BE49-F238E27FC236}">
                    <a16:creationId xmlns:a16="http://schemas.microsoft.com/office/drawing/2014/main" id="{D8219E5E-9C96-4CAE-8C68-A7E5499578D7}"/>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66811" y="3614032"/>
                <a:ext cx="152432" cy="142886"/>
              </a:xfrm>
              <a:prstGeom prst="rect">
                <a:avLst/>
              </a:prstGeom>
              <a:grpFill/>
            </p:spPr>
          </p:pic>
          <p:pic>
            <p:nvPicPr>
              <p:cNvPr id="16" name="Picture 15">
                <a:extLst>
                  <a:ext uri="{FF2B5EF4-FFF2-40B4-BE49-F238E27FC236}">
                    <a16:creationId xmlns:a16="http://schemas.microsoft.com/office/drawing/2014/main" id="{632C35AE-C775-48B1-8836-192BFC098128}"/>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40166" y="4355123"/>
                <a:ext cx="152432" cy="142886"/>
              </a:xfrm>
              <a:prstGeom prst="rect">
                <a:avLst/>
              </a:prstGeom>
              <a:grpFill/>
            </p:spPr>
          </p:pic>
          <p:pic>
            <p:nvPicPr>
              <p:cNvPr id="17" name="Picture 16">
                <a:extLst>
                  <a:ext uri="{FF2B5EF4-FFF2-40B4-BE49-F238E27FC236}">
                    <a16:creationId xmlns:a16="http://schemas.microsoft.com/office/drawing/2014/main" id="{D6790988-23E6-4614-8F16-D148D0552EE7}"/>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40166" y="4606101"/>
                <a:ext cx="152432" cy="142886"/>
              </a:xfrm>
              <a:prstGeom prst="rect">
                <a:avLst/>
              </a:prstGeom>
              <a:grpFill/>
            </p:spPr>
          </p:pic>
          <p:pic>
            <p:nvPicPr>
              <p:cNvPr id="18" name="Picture 17">
                <a:extLst>
                  <a:ext uri="{FF2B5EF4-FFF2-40B4-BE49-F238E27FC236}">
                    <a16:creationId xmlns:a16="http://schemas.microsoft.com/office/drawing/2014/main" id="{B6678F8C-4B1C-4D22-ADBF-1A909FF1DF81}"/>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40166" y="4838788"/>
                <a:ext cx="152432" cy="142886"/>
              </a:xfrm>
              <a:prstGeom prst="rect">
                <a:avLst/>
              </a:prstGeom>
              <a:grpFill/>
            </p:spPr>
          </p:pic>
          <p:pic>
            <p:nvPicPr>
              <p:cNvPr id="19" name="Picture 18">
                <a:extLst>
                  <a:ext uri="{FF2B5EF4-FFF2-40B4-BE49-F238E27FC236}">
                    <a16:creationId xmlns:a16="http://schemas.microsoft.com/office/drawing/2014/main" id="{72472EFF-3FED-4A30-B78A-D10791378E13}"/>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40166" y="5084397"/>
                <a:ext cx="152432" cy="142886"/>
              </a:xfrm>
              <a:prstGeom prst="rect">
                <a:avLst/>
              </a:prstGeom>
              <a:grpFill/>
            </p:spPr>
          </p:pic>
          <p:pic>
            <p:nvPicPr>
              <p:cNvPr id="20" name="Picture 19">
                <a:extLst>
                  <a:ext uri="{FF2B5EF4-FFF2-40B4-BE49-F238E27FC236}">
                    <a16:creationId xmlns:a16="http://schemas.microsoft.com/office/drawing/2014/main" id="{EBA9EEF7-5DED-4503-AF35-AE9AEC5F4F2E}"/>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40166" y="5326057"/>
                <a:ext cx="152432" cy="142886"/>
              </a:xfrm>
              <a:prstGeom prst="rect">
                <a:avLst/>
              </a:prstGeom>
              <a:grpFill/>
            </p:spPr>
          </p:pic>
          <p:pic>
            <p:nvPicPr>
              <p:cNvPr id="21" name="Picture 20">
                <a:extLst>
                  <a:ext uri="{FF2B5EF4-FFF2-40B4-BE49-F238E27FC236}">
                    <a16:creationId xmlns:a16="http://schemas.microsoft.com/office/drawing/2014/main" id="{0F78F858-6B4D-42A9-9B9F-5175D9308488}"/>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39720" y="5569835"/>
                <a:ext cx="152432" cy="142886"/>
              </a:xfrm>
              <a:prstGeom prst="rect">
                <a:avLst/>
              </a:prstGeom>
              <a:grpFill/>
            </p:spPr>
          </p:pic>
          <p:pic>
            <p:nvPicPr>
              <p:cNvPr id="22" name="Picture 21">
                <a:extLst>
                  <a:ext uri="{FF2B5EF4-FFF2-40B4-BE49-F238E27FC236}">
                    <a16:creationId xmlns:a16="http://schemas.microsoft.com/office/drawing/2014/main" id="{292A4A68-8B0F-4611-8E56-B9CDC2AA9743}"/>
                  </a:ext>
                </a:extLst>
              </p:cNvPr>
              <p:cNvPicPr>
                <a:picLocks noChangeAspect="1"/>
              </p:cNvPicPr>
              <p:nvPr/>
            </p:nvPicPr>
            <p:blipFill rotWithShape="1">
              <a:blip r:embed="rId6">
                <a:extLst>
                  <a:ext uri="{28A0092B-C50C-407E-A947-70E740481C1C}">
                    <a14:useLocalDpi xmlns:a14="http://schemas.microsoft.com/office/drawing/2010/main" val="0"/>
                  </a:ext>
                </a:extLst>
              </a:blip>
              <a:srcRect r="66665" b="6255"/>
              <a:stretch/>
            </p:blipFill>
            <p:spPr>
              <a:xfrm>
                <a:off x="3154355" y="5826688"/>
                <a:ext cx="152432" cy="142886"/>
              </a:xfrm>
              <a:prstGeom prst="rect">
                <a:avLst/>
              </a:prstGeom>
              <a:grpFill/>
            </p:spPr>
          </p:pic>
          <p:sp>
            <p:nvSpPr>
              <p:cNvPr id="23" name="Rectangle 22">
                <a:extLst>
                  <a:ext uri="{FF2B5EF4-FFF2-40B4-BE49-F238E27FC236}">
                    <a16:creationId xmlns:a16="http://schemas.microsoft.com/office/drawing/2014/main" id="{E5A3BAA6-7A70-428C-8089-C3F42D0CCF2D}"/>
                  </a:ext>
                </a:extLst>
              </p:cNvPr>
              <p:cNvSpPr/>
              <p:nvPr/>
            </p:nvSpPr>
            <p:spPr>
              <a:xfrm>
                <a:off x="5845770" y="2951703"/>
                <a:ext cx="1906290" cy="2192910"/>
              </a:xfrm>
              <a:prstGeom prst="rect">
                <a:avLst/>
              </a:prstGeom>
              <a:grpFill/>
            </p:spPr>
            <p:txBody>
              <a:bodyPr wrap="none">
                <a:spAutoFit/>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393700">
                  <a:lnSpc>
                    <a:spcPct val="150000"/>
                  </a:lnSpc>
                  <a:spcBef>
                    <a:spcPct val="15000"/>
                  </a:spcBef>
                  <a:spcAft>
                    <a:spcPct val="0"/>
                  </a:spcAft>
                </a:pPr>
                <a:r>
                  <a:rPr lang="en-GB" sz="1400" b="1">
                    <a:latin typeface="+mn-lt"/>
                  </a:rPr>
                  <a:t>and...</a:t>
                </a:r>
              </a:p>
              <a:p>
                <a:pPr defTabSz="393700">
                  <a:lnSpc>
                    <a:spcPct val="150000"/>
                  </a:lnSpc>
                  <a:spcBef>
                    <a:spcPct val="15000"/>
                  </a:spcBef>
                  <a:spcAft>
                    <a:spcPct val="0"/>
                  </a:spcAft>
                </a:pPr>
                <a:r>
                  <a:rPr lang="en-GB" sz="1400" b="1">
                    <a:solidFill>
                      <a:schemeClr val="tx2"/>
                    </a:solidFill>
                    <a:latin typeface="+mn-lt"/>
                  </a:rPr>
                  <a:t>Thermal properties</a:t>
                </a:r>
              </a:p>
              <a:p>
                <a:pPr defTabSz="393700">
                  <a:lnSpc>
                    <a:spcPct val="150000"/>
                  </a:lnSpc>
                  <a:spcBef>
                    <a:spcPct val="15000"/>
                  </a:spcBef>
                  <a:spcAft>
                    <a:spcPct val="0"/>
                  </a:spcAft>
                </a:pPr>
                <a:r>
                  <a:rPr lang="en-GB" sz="1400" b="1">
                    <a:solidFill>
                      <a:schemeClr val="tx2"/>
                    </a:solidFill>
                    <a:latin typeface="+mn-lt"/>
                  </a:rPr>
                  <a:t>Electrical properties</a:t>
                </a:r>
              </a:p>
              <a:p>
                <a:pPr defTabSz="393700">
                  <a:lnSpc>
                    <a:spcPct val="150000"/>
                  </a:lnSpc>
                  <a:spcBef>
                    <a:spcPct val="15000"/>
                  </a:spcBef>
                  <a:spcAft>
                    <a:spcPct val="0"/>
                  </a:spcAft>
                </a:pPr>
                <a:r>
                  <a:rPr lang="en-GB" sz="1400" b="1">
                    <a:solidFill>
                      <a:schemeClr val="tx2"/>
                    </a:solidFill>
                    <a:latin typeface="+mn-lt"/>
                  </a:rPr>
                  <a:t>Optical properties</a:t>
                </a:r>
              </a:p>
              <a:p>
                <a:pPr defTabSz="393700">
                  <a:lnSpc>
                    <a:spcPct val="150000"/>
                  </a:lnSpc>
                  <a:spcBef>
                    <a:spcPct val="15000"/>
                  </a:spcBef>
                  <a:spcAft>
                    <a:spcPct val="0"/>
                  </a:spcAft>
                </a:pPr>
                <a:r>
                  <a:rPr lang="en-GB" sz="1400" b="1">
                    <a:solidFill>
                      <a:schemeClr val="tx2"/>
                    </a:solidFill>
                    <a:latin typeface="+mn-lt"/>
                  </a:rPr>
                  <a:t>Processability</a:t>
                </a:r>
              </a:p>
              <a:p>
                <a:pPr defTabSz="393700">
                  <a:lnSpc>
                    <a:spcPct val="150000"/>
                  </a:lnSpc>
                  <a:spcBef>
                    <a:spcPct val="15000"/>
                  </a:spcBef>
                  <a:spcAft>
                    <a:spcPct val="0"/>
                  </a:spcAft>
                </a:pPr>
                <a:r>
                  <a:rPr lang="en-GB" sz="1400" b="1">
                    <a:solidFill>
                      <a:schemeClr val="tx2"/>
                    </a:solidFill>
                    <a:latin typeface="+mn-lt"/>
                  </a:rPr>
                  <a:t>Eco properties etc.</a:t>
                </a:r>
              </a:p>
            </p:txBody>
          </p:sp>
          <p:sp>
            <p:nvSpPr>
              <p:cNvPr id="24" name="Text Box 16">
                <a:extLst>
                  <a:ext uri="{FF2B5EF4-FFF2-40B4-BE49-F238E27FC236}">
                    <a16:creationId xmlns:a16="http://schemas.microsoft.com/office/drawing/2014/main" id="{A0427E00-1113-4CD6-8E5A-820E888C451D}"/>
                  </a:ext>
                </a:extLst>
              </p:cNvPr>
              <p:cNvSpPr txBox="1">
                <a:spLocks noChangeArrowheads="1"/>
              </p:cNvSpPr>
              <p:nvPr/>
            </p:nvSpPr>
            <p:spPr bwMode="auto">
              <a:xfrm>
                <a:off x="6393249" y="5608220"/>
                <a:ext cx="2049657" cy="361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1400" b="1">
                    <a:solidFill>
                      <a:schemeClr val="tx2"/>
                    </a:solidFill>
                  </a:rPr>
                  <a:t>Links to Processes</a:t>
                </a:r>
              </a:p>
            </p:txBody>
          </p:sp>
          <p:pic>
            <p:nvPicPr>
              <p:cNvPr id="25" name="Picture 24">
                <a:extLst>
                  <a:ext uri="{FF2B5EF4-FFF2-40B4-BE49-F238E27FC236}">
                    <a16:creationId xmlns:a16="http://schemas.microsoft.com/office/drawing/2014/main" id="{FF9EB046-BAA3-44EB-AB9E-60BF7F3C0F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8599" y="5525897"/>
                <a:ext cx="528940" cy="528940"/>
              </a:xfrm>
              <a:prstGeom prst="rect">
                <a:avLst/>
              </a:prstGeom>
              <a:grpFill/>
            </p:spPr>
          </p:pic>
        </p:grpSp>
      </p:grpSp>
      <p:grpSp>
        <p:nvGrpSpPr>
          <p:cNvPr id="26" name="Group 56">
            <a:extLst>
              <a:ext uri="{FF2B5EF4-FFF2-40B4-BE49-F238E27FC236}">
                <a16:creationId xmlns:a16="http://schemas.microsoft.com/office/drawing/2014/main" id="{D850C689-E330-4DBE-8226-5917E6B99404}"/>
              </a:ext>
            </a:extLst>
          </p:cNvPr>
          <p:cNvGrpSpPr>
            <a:grpSpLocks/>
          </p:cNvGrpSpPr>
          <p:nvPr/>
        </p:nvGrpSpPr>
        <p:grpSpPr bwMode="auto">
          <a:xfrm>
            <a:off x="2401112" y="936972"/>
            <a:ext cx="7037388" cy="4940300"/>
            <a:chOff x="1361" y="582"/>
            <a:chExt cx="4433" cy="3112"/>
          </a:xfrm>
        </p:grpSpPr>
        <p:sp>
          <p:nvSpPr>
            <p:cNvPr id="27" name="AutoShape 13">
              <a:extLst>
                <a:ext uri="{FF2B5EF4-FFF2-40B4-BE49-F238E27FC236}">
                  <a16:creationId xmlns:a16="http://schemas.microsoft.com/office/drawing/2014/main" id="{F4376231-7035-4DE8-A054-448F4C522D7A}"/>
                </a:ext>
              </a:extLst>
            </p:cNvPr>
            <p:cNvSpPr>
              <a:spLocks noChangeArrowheads="1"/>
            </p:cNvSpPr>
            <p:nvPr/>
          </p:nvSpPr>
          <p:spPr bwMode="auto">
            <a:xfrm>
              <a:off x="1361" y="2559"/>
              <a:ext cx="204" cy="188"/>
            </a:xfrm>
            <a:prstGeom prst="roundRect">
              <a:avLst>
                <a:gd name="adj" fmla="val 16667"/>
              </a:avLst>
            </a:prstGeom>
            <a:noFill/>
            <a:ln w="38100">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200"/>
            </a:p>
          </p:txBody>
        </p:sp>
        <p:sp>
          <p:nvSpPr>
            <p:cNvPr id="28" name="Line 20">
              <a:extLst>
                <a:ext uri="{FF2B5EF4-FFF2-40B4-BE49-F238E27FC236}">
                  <a16:creationId xmlns:a16="http://schemas.microsoft.com/office/drawing/2014/main" id="{9E5F441C-1DD8-40BA-B91D-763BFC373D5D}"/>
                </a:ext>
              </a:extLst>
            </p:cNvPr>
            <p:cNvSpPr>
              <a:spLocks noChangeShapeType="1"/>
            </p:cNvSpPr>
            <p:nvPr/>
          </p:nvSpPr>
          <p:spPr bwMode="auto">
            <a:xfrm flipV="1">
              <a:off x="1563" y="2176"/>
              <a:ext cx="498" cy="383"/>
            </a:xfrm>
            <a:prstGeom prst="line">
              <a:avLst/>
            </a:prstGeom>
            <a:noFill/>
            <a:ln w="38100">
              <a:solidFill>
                <a:schemeClr val="accent5"/>
              </a:solidFill>
              <a:round/>
              <a:headEnd/>
              <a:tailEnd type="triangle" w="sm" len="lg"/>
            </a:ln>
            <a:extLst>
              <a:ext uri="{909E8E84-426E-40DD-AFC4-6F175D3DCCD1}">
                <a14:hiddenFill xmlns:a14="http://schemas.microsoft.com/office/drawing/2010/main">
                  <a:noFill/>
                </a14:hiddenFill>
              </a:ext>
            </a:extLst>
          </p:spPr>
          <p:txBody>
            <a:bodyPr wrap="square">
              <a:spAutoFit/>
            </a:bodyPr>
            <a:lstStyle/>
            <a:p>
              <a:endParaRPr lang="en-GB"/>
            </a:p>
          </p:txBody>
        </p:sp>
        <p:grpSp>
          <p:nvGrpSpPr>
            <p:cNvPr id="29" name="Group 28">
              <a:extLst>
                <a:ext uri="{FF2B5EF4-FFF2-40B4-BE49-F238E27FC236}">
                  <a16:creationId xmlns:a16="http://schemas.microsoft.com/office/drawing/2014/main" id="{7642492B-EC58-4520-9EDF-0AFE29226C14}"/>
                </a:ext>
              </a:extLst>
            </p:cNvPr>
            <p:cNvGrpSpPr>
              <a:grpSpLocks/>
            </p:cNvGrpSpPr>
            <p:nvPr/>
          </p:nvGrpSpPr>
          <p:grpSpPr bwMode="auto">
            <a:xfrm>
              <a:off x="2064" y="582"/>
              <a:ext cx="3730" cy="3112"/>
              <a:chOff x="1592" y="598"/>
              <a:chExt cx="3730" cy="3112"/>
            </a:xfrm>
          </p:grpSpPr>
          <p:sp>
            <p:nvSpPr>
              <p:cNvPr id="30" name="Rectangle 53">
                <a:extLst>
                  <a:ext uri="{FF2B5EF4-FFF2-40B4-BE49-F238E27FC236}">
                    <a16:creationId xmlns:a16="http://schemas.microsoft.com/office/drawing/2014/main" id="{35911341-3C20-4058-B251-A35FB2A7B507}"/>
                  </a:ext>
                </a:extLst>
              </p:cNvPr>
              <p:cNvSpPr>
                <a:spLocks noChangeArrowheads="1"/>
              </p:cNvSpPr>
              <p:nvPr/>
            </p:nvSpPr>
            <p:spPr bwMode="auto">
              <a:xfrm>
                <a:off x="1592" y="598"/>
                <a:ext cx="3728" cy="3112"/>
              </a:xfrm>
              <a:prstGeom prst="rect">
                <a:avLst/>
              </a:prstGeom>
              <a:solidFill>
                <a:schemeClr val="bg1"/>
              </a:solidFill>
              <a:ln w="38100">
                <a:solidFill>
                  <a:schemeClr val="accent5"/>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nvGrpSpPr>
              <p:cNvPr id="31" name="Group 49">
                <a:extLst>
                  <a:ext uri="{FF2B5EF4-FFF2-40B4-BE49-F238E27FC236}">
                    <a16:creationId xmlns:a16="http://schemas.microsoft.com/office/drawing/2014/main" id="{49149FC8-9D43-4A25-BD01-7E840B236BE9}"/>
                  </a:ext>
                </a:extLst>
              </p:cNvPr>
              <p:cNvGrpSpPr>
                <a:grpSpLocks/>
              </p:cNvGrpSpPr>
              <p:nvPr/>
            </p:nvGrpSpPr>
            <p:grpSpPr bwMode="auto">
              <a:xfrm>
                <a:off x="1720" y="694"/>
                <a:ext cx="3602" cy="2962"/>
                <a:chOff x="2576" y="574"/>
                <a:chExt cx="3602" cy="2962"/>
              </a:xfrm>
            </p:grpSpPr>
            <p:sp>
              <p:nvSpPr>
                <p:cNvPr id="32" name="Text Box 16">
                  <a:extLst>
                    <a:ext uri="{FF2B5EF4-FFF2-40B4-BE49-F238E27FC236}">
                      <a16:creationId xmlns:a16="http://schemas.microsoft.com/office/drawing/2014/main" id="{C01AA028-AD92-4E9A-8AEC-EE50BBC2DFF4}"/>
                    </a:ext>
                  </a:extLst>
                </p:cNvPr>
                <p:cNvSpPr txBox="1">
                  <a:spLocks noChangeArrowheads="1"/>
                </p:cNvSpPr>
                <p:nvPr/>
              </p:nvSpPr>
              <p:spPr bwMode="auto">
                <a:xfrm>
                  <a:off x="2576" y="848"/>
                  <a:ext cx="2095" cy="250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b="1">
                      <a:solidFill>
                        <a:srgbClr val="CC0000"/>
                      </a:solidFill>
                    </a:rPr>
                    <a:t> </a:t>
                  </a:r>
                  <a:r>
                    <a:rPr lang="en-US" sz="1400" b="1" i="1">
                      <a:cs typeface="Times New Roman" panose="02020603050405020304" pitchFamily="18" charset="0"/>
                    </a:rPr>
                    <a:t>Definitions and measurement.</a:t>
                  </a:r>
                  <a:r>
                    <a:rPr lang="en-US" sz="1400" b="1">
                      <a:cs typeface="Times New Roman" panose="02020603050405020304" pitchFamily="18" charset="0"/>
                    </a:rPr>
                    <a:t> </a:t>
                  </a:r>
                  <a:r>
                    <a:rPr lang="en-US" sz="1200">
                      <a:cs typeface="Times New Roman" panose="02020603050405020304" pitchFamily="18" charset="0"/>
                    </a:rPr>
                    <a:t>Figure 1 shows a typical tensile stress-strain curve.  The initial part is linear (Hooke’s law), and it is elastic, meaning that the strain is recoverable – the material returns to its original shape when the stress is removed.  Stresses above the elastic limit cause permanent deformation or fracture </a:t>
                  </a:r>
                </a:p>
                <a:p>
                  <a:pPr>
                    <a:spcBef>
                      <a:spcPct val="0"/>
                    </a:spcBef>
                    <a:spcAft>
                      <a:spcPct val="0"/>
                    </a:spcAft>
                  </a:pPr>
                  <a:r>
                    <a:rPr lang="en-GB" sz="1400" b="1"/>
                    <a:t>………</a:t>
                  </a:r>
                  <a:endParaRPr lang="en-US" sz="1200">
                    <a:cs typeface="Times New Roman" panose="02020603050405020304" pitchFamily="18" charset="0"/>
                  </a:endParaRPr>
                </a:p>
                <a:p>
                  <a:pPr>
                    <a:spcBef>
                      <a:spcPct val="0"/>
                    </a:spcBef>
                    <a:spcAft>
                      <a:spcPct val="0"/>
                    </a:spcAft>
                  </a:pPr>
                  <a:endParaRPr lang="en-US" sz="1400" b="1" i="1">
                    <a:solidFill>
                      <a:srgbClr val="CC0000"/>
                    </a:solidFill>
                    <a:cs typeface="Times New Roman" panose="02020603050405020304" pitchFamily="18" charset="0"/>
                  </a:endParaRPr>
                </a:p>
                <a:p>
                  <a:pPr>
                    <a:spcBef>
                      <a:spcPct val="0"/>
                    </a:spcBef>
                    <a:spcAft>
                      <a:spcPct val="0"/>
                    </a:spcAft>
                  </a:pPr>
                  <a:r>
                    <a:rPr lang="en-GB" sz="1400" b="1" i="1">
                      <a:cs typeface="Times New Roman" panose="02020603050405020304" pitchFamily="18" charset="0"/>
                    </a:rPr>
                    <a:t>The origins of moduli.</a:t>
                  </a:r>
                  <a:r>
                    <a:rPr lang="en-GB" sz="1400" b="1">
                      <a:cs typeface="Times New Roman" panose="02020603050405020304" pitchFamily="18" charset="0"/>
                    </a:rPr>
                    <a:t>  </a:t>
                  </a:r>
                  <a:r>
                    <a:rPr lang="en-GB" sz="1200">
                      <a:cs typeface="Times New Roman" panose="02020603050405020304" pitchFamily="18" charset="0"/>
                    </a:rPr>
                    <a:t>Atoms bond</a:t>
                  </a:r>
                  <a:r>
                    <a:rPr lang="en-GB" sz="1400" b="1">
                      <a:solidFill>
                        <a:srgbClr val="CC0000"/>
                      </a:solidFill>
                      <a:cs typeface="Times New Roman" panose="02020603050405020304" pitchFamily="18" charset="0"/>
                    </a:rPr>
                    <a:t> </a:t>
                  </a:r>
                  <a:r>
                    <a:rPr lang="en-GB" sz="1200">
                      <a:cs typeface="Times New Roman" panose="02020603050405020304" pitchFamily="18" charset="0"/>
                    </a:rPr>
                    <a:t>together, some weakly, some strongly.  If they bind strongly enough they form solids; the stronger the bond, the higher is the melting point of the solid.  Think of the bonds as little springs (Figure 3).  The atoms have an equilibrium spacing ; a force  pulls them apart a little, to , but when it is released they jump back to their original spacing.  </a:t>
                  </a:r>
                  <a:endParaRPr lang="en-US" sz="1400" b="1">
                    <a:solidFill>
                      <a:srgbClr val="CC0000"/>
                    </a:solidFill>
                    <a:cs typeface="Times New Roman" panose="02020603050405020304" pitchFamily="18" charset="0"/>
                  </a:endParaRPr>
                </a:p>
                <a:p>
                  <a:pPr>
                    <a:spcBef>
                      <a:spcPct val="0"/>
                    </a:spcBef>
                    <a:spcAft>
                      <a:spcPct val="0"/>
                    </a:spcAft>
                  </a:pPr>
                  <a:r>
                    <a:rPr lang="en-US" sz="1200">
                      <a:cs typeface="Times New Roman" panose="02020603050405020304" pitchFamily="18" charset="0"/>
                    </a:rPr>
                    <a:t>. </a:t>
                  </a:r>
                  <a:r>
                    <a:rPr lang="en-GB" sz="1400" b="1"/>
                    <a:t>………. </a:t>
                  </a:r>
                </a:p>
              </p:txBody>
            </p:sp>
            <p:sp>
              <p:nvSpPr>
                <p:cNvPr id="33" name="Text Box 17">
                  <a:extLst>
                    <a:ext uri="{FF2B5EF4-FFF2-40B4-BE49-F238E27FC236}">
                      <a16:creationId xmlns:a16="http://schemas.microsoft.com/office/drawing/2014/main" id="{32D5995D-0A6E-4F49-AF92-13A029315823}"/>
                    </a:ext>
                  </a:extLst>
                </p:cNvPr>
                <p:cNvSpPr txBox="1">
                  <a:spLocks noChangeArrowheads="1"/>
                </p:cNvSpPr>
                <p:nvPr/>
              </p:nvSpPr>
              <p:spPr bwMode="auto">
                <a:xfrm>
                  <a:off x="3290" y="574"/>
                  <a:ext cx="1324"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i="1">
                      <a:cs typeface="Times New Roman" panose="02020603050405020304" pitchFamily="18" charset="0"/>
                    </a:rPr>
                    <a:t>Young’s modulus</a:t>
                  </a:r>
                </a:p>
                <a:p>
                  <a:endParaRPr lang="en-GB" b="1"/>
                </a:p>
              </p:txBody>
            </p:sp>
            <p:pic>
              <p:nvPicPr>
                <p:cNvPr id="34" name="Picture 18">
                  <a:extLst>
                    <a:ext uri="{FF2B5EF4-FFF2-40B4-BE49-F238E27FC236}">
                      <a16:creationId xmlns:a16="http://schemas.microsoft.com/office/drawing/2014/main" id="{3CFD6A37-8A55-4806-A31A-F57D13BDFA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7" y="681"/>
                  <a:ext cx="1485" cy="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9">
                  <a:extLst>
                    <a:ext uri="{FF2B5EF4-FFF2-40B4-BE49-F238E27FC236}">
                      <a16:creationId xmlns:a16="http://schemas.microsoft.com/office/drawing/2014/main" id="{296E6F24-7236-4089-B422-46126613988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0" y="2146"/>
                  <a:ext cx="1378" cy="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6" name="Group 35">
            <a:extLst>
              <a:ext uri="{FF2B5EF4-FFF2-40B4-BE49-F238E27FC236}">
                <a16:creationId xmlns:a16="http://schemas.microsoft.com/office/drawing/2014/main" id="{8570064B-4FFF-4990-8E19-E229CE036101}"/>
              </a:ext>
            </a:extLst>
          </p:cNvPr>
          <p:cNvGrpSpPr/>
          <p:nvPr/>
        </p:nvGrpSpPr>
        <p:grpSpPr>
          <a:xfrm>
            <a:off x="6179531" y="2835410"/>
            <a:ext cx="5459186" cy="2866059"/>
            <a:chOff x="6610083" y="3578860"/>
            <a:chExt cx="5459186" cy="2866059"/>
          </a:xfrm>
        </p:grpSpPr>
        <p:grpSp>
          <p:nvGrpSpPr>
            <p:cNvPr id="37" name="Group 24">
              <a:extLst>
                <a:ext uri="{FF2B5EF4-FFF2-40B4-BE49-F238E27FC236}">
                  <a16:creationId xmlns:a16="http://schemas.microsoft.com/office/drawing/2014/main" id="{9972376C-FD30-43A6-9AF5-992DF421D3F1}"/>
                </a:ext>
              </a:extLst>
            </p:cNvPr>
            <p:cNvGrpSpPr>
              <a:grpSpLocks/>
            </p:cNvGrpSpPr>
            <p:nvPr/>
          </p:nvGrpSpPr>
          <p:grpSpPr bwMode="auto">
            <a:xfrm>
              <a:off x="6610083" y="3578860"/>
              <a:ext cx="5459186" cy="2866059"/>
              <a:chOff x="2055169" y="2234025"/>
              <a:chExt cx="5459920" cy="2866333"/>
            </a:xfrm>
          </p:grpSpPr>
          <p:sp>
            <p:nvSpPr>
              <p:cNvPr id="43" name="Rectangle 46">
                <a:extLst>
                  <a:ext uri="{FF2B5EF4-FFF2-40B4-BE49-F238E27FC236}">
                    <a16:creationId xmlns:a16="http://schemas.microsoft.com/office/drawing/2014/main" id="{1B6F9F98-1B4D-4D8B-8624-46EBD53EE532}"/>
                  </a:ext>
                </a:extLst>
              </p:cNvPr>
              <p:cNvSpPr>
                <a:spLocks noChangeArrowheads="1"/>
              </p:cNvSpPr>
              <p:nvPr/>
            </p:nvSpPr>
            <p:spPr bwMode="auto">
              <a:xfrm>
                <a:off x="2055169" y="2234025"/>
                <a:ext cx="5408193" cy="2866333"/>
              </a:xfrm>
              <a:prstGeom prst="rect">
                <a:avLst/>
              </a:prstGeom>
              <a:solidFill>
                <a:schemeClr val="bg1"/>
              </a:solidFill>
              <a:ln w="38100">
                <a:solidFill>
                  <a:schemeClr val="tx2"/>
                </a:solidFill>
                <a:miter lim="800000"/>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44" name="Rectangle 32">
                <a:extLst>
                  <a:ext uri="{FF2B5EF4-FFF2-40B4-BE49-F238E27FC236}">
                    <a16:creationId xmlns:a16="http://schemas.microsoft.com/office/drawing/2014/main" id="{0DF13C31-CF4E-4CE7-A48D-F5BC5ABB4168}"/>
                  </a:ext>
                </a:extLst>
              </p:cNvPr>
              <p:cNvSpPr>
                <a:spLocks noChangeArrowheads="1"/>
              </p:cNvSpPr>
              <p:nvPr/>
            </p:nvSpPr>
            <p:spPr bwMode="auto">
              <a:xfrm>
                <a:off x="2121669" y="2250070"/>
                <a:ext cx="5393420" cy="161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tabLst>
                    <a:tab pos="1143000" algn="l"/>
                  </a:tabLst>
                  <a:defRPr>
                    <a:solidFill>
                      <a:schemeClr val="tx1"/>
                    </a:solidFill>
                    <a:latin typeface="Arial" panose="020B0604020202020204" pitchFamily="34" charset="0"/>
                  </a:defRPr>
                </a:lvl9pPr>
              </a:lstStyle>
              <a:p>
                <a:pPr>
                  <a:spcBef>
                    <a:spcPts val="300"/>
                  </a:spcBef>
                  <a:spcAft>
                    <a:spcPts val="300"/>
                  </a:spcAft>
                </a:pPr>
                <a:r>
                  <a:rPr lang="en-GB" sz="1400" b="1" i="1"/>
                  <a:t>Author	Title			                 Chapter</a:t>
                </a:r>
                <a:endParaRPr lang="en-GB" sz="1400" i="1"/>
              </a:p>
              <a:p>
                <a:pPr>
                  <a:spcBef>
                    <a:spcPts val="300"/>
                  </a:spcBef>
                  <a:spcAft>
                    <a:spcPts val="300"/>
                  </a:spcAft>
                </a:pPr>
                <a:r>
                  <a:rPr lang="en-GB" sz="1200" b="1" err="1"/>
                  <a:t>Callister</a:t>
                </a:r>
                <a:r>
                  <a:rPr lang="en-GB" sz="1200"/>
                  <a:t>	</a:t>
                </a:r>
                <a:r>
                  <a:rPr lang="en-GB" sz="1200" i="1"/>
                  <a:t>“Materials Science and Engineering: an Introduction” </a:t>
                </a:r>
                <a:r>
                  <a:rPr lang="en-GB" sz="1200"/>
                  <a:t>      6</a:t>
                </a:r>
              </a:p>
              <a:p>
                <a:pPr>
                  <a:spcBef>
                    <a:spcPts val="300"/>
                  </a:spcBef>
                  <a:spcAft>
                    <a:spcPts val="300"/>
                  </a:spcAft>
                </a:pPr>
                <a:r>
                  <a:rPr lang="en-GB" sz="1200" b="1" err="1"/>
                  <a:t>Budinski</a:t>
                </a:r>
                <a:r>
                  <a:rPr lang="en-GB" sz="1200"/>
                  <a:t>	</a:t>
                </a:r>
                <a:r>
                  <a:rPr lang="en-GB" sz="1200" i="1"/>
                  <a:t>“Engineering Materials: Properties and Selection”</a:t>
                </a:r>
                <a:r>
                  <a:rPr lang="en-GB" sz="1200"/>
                  <a:t> 	          2</a:t>
                </a:r>
              </a:p>
              <a:p>
                <a:pPr>
                  <a:spcBef>
                    <a:spcPts val="300"/>
                  </a:spcBef>
                  <a:spcAft>
                    <a:spcPts val="300"/>
                  </a:spcAft>
                </a:pPr>
                <a:r>
                  <a:rPr lang="en-GB" sz="1200" b="1" err="1"/>
                  <a:t>Askeland</a:t>
                </a:r>
                <a:r>
                  <a:rPr lang="en-GB" sz="1200"/>
                  <a:t>	</a:t>
                </a:r>
                <a:r>
                  <a:rPr lang="en-GB" sz="1200" i="1"/>
                  <a:t>“The Science and Engineering of Materials” 	          </a:t>
                </a:r>
                <a:r>
                  <a:rPr lang="en-GB" sz="1200"/>
                  <a:t>6</a:t>
                </a:r>
              </a:p>
              <a:p>
                <a:pPr>
                  <a:spcBef>
                    <a:spcPts val="300"/>
                  </a:spcBef>
                  <a:spcAft>
                    <a:spcPts val="300"/>
                  </a:spcAft>
                </a:pPr>
                <a:r>
                  <a:rPr lang="en-GB" sz="1200" b="1"/>
                  <a:t>Shackelford</a:t>
                </a:r>
                <a:r>
                  <a:rPr lang="en-GB" sz="1200"/>
                  <a:t>	</a:t>
                </a:r>
                <a:r>
                  <a:rPr lang="en-GB" sz="1200" i="1"/>
                  <a:t>“Introduction to Materials Science for Engineers”	          6  </a:t>
                </a:r>
              </a:p>
              <a:p>
                <a:pPr>
                  <a:spcBef>
                    <a:spcPts val="300"/>
                  </a:spcBef>
                  <a:spcAft>
                    <a:spcPts val="300"/>
                  </a:spcAft>
                </a:pPr>
                <a:r>
                  <a:rPr lang="en-GB" sz="1200" b="1"/>
                  <a:t>Ashby et al</a:t>
                </a:r>
                <a:r>
                  <a:rPr lang="en-GB" sz="1200"/>
                  <a:t> 	“</a:t>
                </a:r>
                <a:r>
                  <a:rPr lang="en-GB" sz="1200" i="1"/>
                  <a:t>Materials: Engineering, Science, Processing, Design</a:t>
                </a:r>
                <a:r>
                  <a:rPr lang="en-GB" sz="1200"/>
                  <a:t>”  4, 5</a:t>
                </a:r>
              </a:p>
            </p:txBody>
          </p:sp>
        </p:grpSp>
        <p:pic>
          <p:nvPicPr>
            <p:cNvPr id="38" name="Picture 85">
              <a:extLst>
                <a:ext uri="{FF2B5EF4-FFF2-40B4-BE49-F238E27FC236}">
                  <a16:creationId xmlns:a16="http://schemas.microsoft.com/office/drawing/2014/main" id="{15EE693A-D9A1-4160-A40C-77974A4375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5148" y="5209195"/>
              <a:ext cx="865534" cy="11332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A92B2F2E-01AC-48ED-B38E-17426FA828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96286" y="5209217"/>
              <a:ext cx="891192" cy="1139631"/>
            </a:xfrm>
            <a:prstGeom prst="rect">
              <a:avLst/>
            </a:prstGeom>
          </p:spPr>
        </p:pic>
        <p:pic>
          <p:nvPicPr>
            <p:cNvPr id="40" name="Picture 39">
              <a:extLst>
                <a:ext uri="{FF2B5EF4-FFF2-40B4-BE49-F238E27FC236}">
                  <a16:creationId xmlns:a16="http://schemas.microsoft.com/office/drawing/2014/main" id="{2B613851-D469-4A54-A943-AFFC52E547E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6666" y="5206130"/>
              <a:ext cx="869021" cy="1140448"/>
            </a:xfrm>
            <a:prstGeom prst="rect">
              <a:avLst/>
            </a:prstGeom>
          </p:spPr>
        </p:pic>
        <p:pic>
          <p:nvPicPr>
            <p:cNvPr id="41" name="Picture 40">
              <a:extLst>
                <a:ext uri="{FF2B5EF4-FFF2-40B4-BE49-F238E27FC236}">
                  <a16:creationId xmlns:a16="http://schemas.microsoft.com/office/drawing/2014/main" id="{72B47500-83FD-48D1-8167-0CCA59931CE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8992" y="5206130"/>
              <a:ext cx="925693" cy="1139631"/>
            </a:xfrm>
            <a:prstGeom prst="rect">
              <a:avLst/>
            </a:prstGeom>
          </p:spPr>
        </p:pic>
        <p:pic>
          <p:nvPicPr>
            <p:cNvPr id="42" name="Picture 8">
              <a:extLst>
                <a:ext uri="{FF2B5EF4-FFF2-40B4-BE49-F238E27FC236}">
                  <a16:creationId xmlns:a16="http://schemas.microsoft.com/office/drawing/2014/main" id="{8583B2F8-CE16-4609-8EFB-984F647E946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39236" y="5213483"/>
              <a:ext cx="865534" cy="11450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590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a:solidFill>
                            <a:sysClr val="windowText" lastClr="000000"/>
                          </a:solidFill>
                        </a:rPr>
                        <a:t>Knowledge and Understanding</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Understanding of what is meant by material and process properties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a:solidFill>
                            <a:sysClr val="windowText" lastClr="000000"/>
                          </a:solidFill>
                        </a:rPr>
                        <a:t>Skills and Abilities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Ability to find material property data and scientific background to these</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a:solidFill>
                            <a:sysClr val="windowText" lastClr="000000"/>
                          </a:solidFill>
                        </a:rPr>
                        <a:t>Values and Attitudes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Appreciation of the classification and organization of materials information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2105192"/>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4th edition by M.F. Ashby, H.R. Shercliff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2019,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a:t>
            </a:r>
            <a:r>
              <a:rPr kumimoji="0" lang="en-US" sz="1400" b="0" i="0" u="none" strike="noStrike" kern="0" cap="none" spc="0" normalizeH="0" baseline="0" noProof="0" dirty="0">
                <a:ln>
                  <a:noFill/>
                </a:ln>
                <a:solidFill>
                  <a:prstClr val="black"/>
                </a:solidFill>
                <a:effectLst/>
                <a:uLnTx/>
                <a:uFillTx/>
                <a:ea typeface="+mn-ea"/>
                <a:cs typeface="+mn-cs"/>
              </a:rPr>
              <a:t>  “Materials Selection in Mechanical Design”, 5th edition by M.F. Ashby, Butterworth Heinemann, Oxford, 2016,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Texts: </a:t>
            </a:r>
            <a:r>
              <a:rPr kumimoji="0" lang="en-US" sz="1400" b="0" i="0" u="none" strike="noStrike" kern="0" cap="none" spc="0" normalizeH="0" baseline="0" noProof="0" dirty="0">
                <a:ln>
                  <a:noFill/>
                </a:ln>
                <a:solidFill>
                  <a:prstClr val="black"/>
                </a:solidFill>
                <a:effectLst/>
                <a:uLnTx/>
                <a:uFillTx/>
                <a:ea typeface="+mn-ea"/>
                <a:cs typeface="+mn-cs"/>
              </a:rPr>
              <a:t>Callister, Budinski, Askeland and others – recommended reading in records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Software:  </a:t>
            </a:r>
            <a:r>
              <a:rPr kumimoji="0" lang="en-US" sz="1400" b="0" i="0" u="none" strike="noStrike" kern="0" cap="none" spc="0" normalizeH="0" baseline="0" noProof="0" dirty="0">
                <a:ln>
                  <a:noFill/>
                </a:ln>
                <a:solidFill>
                  <a:prstClr val="black"/>
                </a:solidFill>
                <a:effectLst/>
                <a:uLnTx/>
                <a:uFillTx/>
                <a:ea typeface="+mn-ea"/>
                <a:cs typeface="+mn-cs"/>
                <a:hlinkClick r:id="rId3"/>
              </a:rPr>
              <a:t>Ansys Granta EduPack </a:t>
            </a:r>
            <a:endParaRPr lang="en-US" sz="1400" b="0" kern="0" dirty="0">
              <a:solidFill>
                <a:prstClr val="black"/>
              </a:solidFill>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8084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54D21D-1AA7-4CB5-B4C7-EC0814E5A695}"/>
              </a:ext>
            </a:extLst>
          </p:cNvPr>
          <p:cNvSpPr>
            <a:spLocks noGrp="1"/>
          </p:cNvSpPr>
          <p:nvPr>
            <p:ph type="sldNum" sz="quarter" idx="11"/>
          </p:nvPr>
        </p:nvSpPr>
        <p:spPr/>
        <p:txBody>
          <a:bodyPr/>
          <a:lstStyle/>
          <a:p>
            <a:fld id="{F0D23093-2AB0-F74C-B865-1A12A15B650E}" type="slidenum">
              <a:rPr lang="en-US" smtClean="0"/>
              <a:pPr/>
              <a:t>20</a:t>
            </a:fld>
            <a:endParaRPr lang="en-US"/>
          </a:p>
        </p:txBody>
      </p:sp>
      <p:sp>
        <p:nvSpPr>
          <p:cNvPr id="3" name="Title 2">
            <a:extLst>
              <a:ext uri="{FF2B5EF4-FFF2-40B4-BE49-F238E27FC236}">
                <a16:creationId xmlns:a16="http://schemas.microsoft.com/office/drawing/2014/main" id="{67937973-4C56-4C15-B8A3-FC23B0B10143}"/>
              </a:ext>
            </a:extLst>
          </p:cNvPr>
          <p:cNvSpPr>
            <a:spLocks noGrp="1"/>
          </p:cNvSpPr>
          <p:nvPr>
            <p:ph type="title"/>
          </p:nvPr>
        </p:nvSpPr>
        <p:spPr/>
        <p:txBody>
          <a:bodyPr/>
          <a:lstStyle/>
          <a:p>
            <a:r>
              <a:rPr lang="en-US"/>
              <a:t>HELP! Video tutorials, White Papers… more</a:t>
            </a:r>
          </a:p>
        </p:txBody>
      </p:sp>
      <p:pic>
        <p:nvPicPr>
          <p:cNvPr id="8" name="Picture 7">
            <a:extLst>
              <a:ext uri="{FF2B5EF4-FFF2-40B4-BE49-F238E27FC236}">
                <a16:creationId xmlns:a16="http://schemas.microsoft.com/office/drawing/2014/main" id="{91F5E6EF-ED10-402F-C36B-B0F8C629F607}"/>
              </a:ext>
            </a:extLst>
          </p:cNvPr>
          <p:cNvPicPr>
            <a:picLocks noChangeAspect="1"/>
          </p:cNvPicPr>
          <p:nvPr/>
        </p:nvPicPr>
        <p:blipFill>
          <a:blip r:embed="rId3"/>
          <a:stretch>
            <a:fillRect/>
          </a:stretch>
        </p:blipFill>
        <p:spPr>
          <a:xfrm>
            <a:off x="1371600" y="976706"/>
            <a:ext cx="9357974" cy="578355"/>
          </a:xfrm>
          <a:prstGeom prst="rect">
            <a:avLst/>
          </a:prstGeom>
          <a:ln>
            <a:solidFill>
              <a:schemeClr val="tx2"/>
            </a:solidFill>
          </a:ln>
        </p:spPr>
      </p:pic>
      <p:pic>
        <p:nvPicPr>
          <p:cNvPr id="18" name="Picture 17">
            <a:extLst>
              <a:ext uri="{FF2B5EF4-FFF2-40B4-BE49-F238E27FC236}">
                <a16:creationId xmlns:a16="http://schemas.microsoft.com/office/drawing/2014/main" id="{9F554115-9484-2053-3084-670B1AE9C807}"/>
              </a:ext>
            </a:extLst>
          </p:cNvPr>
          <p:cNvPicPr>
            <a:picLocks noChangeAspect="1"/>
          </p:cNvPicPr>
          <p:nvPr/>
        </p:nvPicPr>
        <p:blipFill>
          <a:blip r:embed="rId4"/>
          <a:stretch>
            <a:fillRect/>
          </a:stretch>
        </p:blipFill>
        <p:spPr>
          <a:xfrm>
            <a:off x="9753600" y="1555061"/>
            <a:ext cx="1447925" cy="1051651"/>
          </a:xfrm>
          <a:prstGeom prst="rect">
            <a:avLst/>
          </a:prstGeom>
          <a:ln>
            <a:solidFill>
              <a:schemeClr val="tx2"/>
            </a:solidFill>
          </a:ln>
        </p:spPr>
      </p:pic>
      <p:grpSp>
        <p:nvGrpSpPr>
          <p:cNvPr id="24" name="Group 23">
            <a:extLst>
              <a:ext uri="{FF2B5EF4-FFF2-40B4-BE49-F238E27FC236}">
                <a16:creationId xmlns:a16="http://schemas.microsoft.com/office/drawing/2014/main" id="{D337062D-91C1-54DF-54FB-DD86F37793F5}"/>
              </a:ext>
            </a:extLst>
          </p:cNvPr>
          <p:cNvGrpSpPr/>
          <p:nvPr/>
        </p:nvGrpSpPr>
        <p:grpSpPr>
          <a:xfrm>
            <a:off x="7162800" y="1736800"/>
            <a:ext cx="4576526" cy="4325263"/>
            <a:chOff x="7162800" y="1736800"/>
            <a:chExt cx="4576526" cy="4325263"/>
          </a:xfrm>
        </p:grpSpPr>
        <p:grpSp>
          <p:nvGrpSpPr>
            <p:cNvPr id="13" name="Group 30">
              <a:extLst>
                <a:ext uri="{FF2B5EF4-FFF2-40B4-BE49-F238E27FC236}">
                  <a16:creationId xmlns:a16="http://schemas.microsoft.com/office/drawing/2014/main" id="{C4E38773-9BBE-4012-9B50-7A99BAD9DCCB}"/>
                </a:ext>
              </a:extLst>
            </p:cNvPr>
            <p:cNvGrpSpPr>
              <a:grpSpLocks/>
            </p:cNvGrpSpPr>
            <p:nvPr/>
          </p:nvGrpSpPr>
          <p:grpSpPr bwMode="auto">
            <a:xfrm>
              <a:off x="9753600" y="1736800"/>
              <a:ext cx="1231514" cy="1539800"/>
              <a:chOff x="6574500" y="2243664"/>
              <a:chExt cx="1639885" cy="1624937"/>
            </a:xfrm>
          </p:grpSpPr>
          <p:cxnSp>
            <p:nvCxnSpPr>
              <p:cNvPr id="15" name="Straight Arrow Connector 28">
                <a:extLst>
                  <a:ext uri="{FF2B5EF4-FFF2-40B4-BE49-F238E27FC236}">
                    <a16:creationId xmlns:a16="http://schemas.microsoft.com/office/drawing/2014/main" id="{4B6FB1D3-6963-4B3C-BDC7-585AAA1A7BCD}"/>
                  </a:ext>
                </a:extLst>
              </p:cNvPr>
              <p:cNvCxnSpPr>
                <a:cxnSpLocks noChangeShapeType="1"/>
              </p:cNvCxnSpPr>
              <p:nvPr/>
            </p:nvCxnSpPr>
            <p:spPr bwMode="auto">
              <a:xfrm>
                <a:off x="6763340" y="2444583"/>
                <a:ext cx="0" cy="1424018"/>
              </a:xfrm>
              <a:prstGeom prst="straightConnector1">
                <a:avLst/>
              </a:prstGeom>
              <a:noFill/>
              <a:ln w="28575" algn="ctr">
                <a:solidFill>
                  <a:srgbClr val="FFB71B"/>
                </a:solidFill>
                <a:round/>
                <a:headEnd/>
                <a:tailEnd type="triangle" w="med" len="lg"/>
              </a:ln>
              <a:extLst>
                <a:ext uri="{909E8E84-426E-40DD-AFC4-6F175D3DCCD1}">
                  <a14:hiddenFill xmlns:a14="http://schemas.microsoft.com/office/drawing/2010/main">
                    <a:noFill/>
                  </a14:hiddenFill>
                </a:ext>
              </a:extLst>
            </p:spPr>
          </p:cxnSp>
          <p:sp>
            <p:nvSpPr>
              <p:cNvPr id="16" name="AutoShape 64">
                <a:extLst>
                  <a:ext uri="{FF2B5EF4-FFF2-40B4-BE49-F238E27FC236}">
                    <a16:creationId xmlns:a16="http://schemas.microsoft.com/office/drawing/2014/main" id="{AB2E377D-5EC1-46B8-BA41-09EACEDAAE70}"/>
                  </a:ext>
                </a:extLst>
              </p:cNvPr>
              <p:cNvSpPr>
                <a:spLocks noChangeArrowheads="1"/>
              </p:cNvSpPr>
              <p:nvPr/>
            </p:nvSpPr>
            <p:spPr bwMode="auto">
              <a:xfrm>
                <a:off x="6574500" y="2243664"/>
                <a:ext cx="1639885" cy="191224"/>
              </a:xfrm>
              <a:prstGeom prst="roundRect">
                <a:avLst>
                  <a:gd name="adj" fmla="val 16667"/>
                </a:avLst>
              </a:prstGeom>
              <a:noFill/>
              <a:ln w="28575">
                <a:solidFill>
                  <a:srgbClr val="FFB71B"/>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900"/>
              </a:p>
            </p:txBody>
          </p:sp>
        </p:grpSp>
        <p:pic>
          <p:nvPicPr>
            <p:cNvPr id="22" name="Picture 21">
              <a:extLst>
                <a:ext uri="{FF2B5EF4-FFF2-40B4-BE49-F238E27FC236}">
                  <a16:creationId xmlns:a16="http://schemas.microsoft.com/office/drawing/2014/main" id="{7CCAB16A-0E03-1CC6-4A8B-1646913963A9}"/>
                </a:ext>
              </a:extLst>
            </p:cNvPr>
            <p:cNvPicPr>
              <a:picLocks noChangeAspect="1"/>
            </p:cNvPicPr>
            <p:nvPr/>
          </p:nvPicPr>
          <p:blipFill>
            <a:blip r:embed="rId5"/>
            <a:stretch>
              <a:fillRect/>
            </a:stretch>
          </p:blipFill>
          <p:spPr>
            <a:xfrm>
              <a:off x="7162800" y="3318863"/>
              <a:ext cx="4576526" cy="2743200"/>
            </a:xfrm>
            <a:prstGeom prst="rect">
              <a:avLst/>
            </a:prstGeom>
          </p:spPr>
        </p:pic>
      </p:grpSp>
      <p:grpSp>
        <p:nvGrpSpPr>
          <p:cNvPr id="14" name="Group 13">
            <a:extLst>
              <a:ext uri="{FF2B5EF4-FFF2-40B4-BE49-F238E27FC236}">
                <a16:creationId xmlns:a16="http://schemas.microsoft.com/office/drawing/2014/main" id="{AA3FB1E1-B2D4-1077-91C6-7A5AD5163C13}"/>
              </a:ext>
            </a:extLst>
          </p:cNvPr>
          <p:cNvGrpSpPr/>
          <p:nvPr/>
        </p:nvGrpSpPr>
        <p:grpSpPr>
          <a:xfrm>
            <a:off x="1760450" y="1574606"/>
            <a:ext cx="8678951" cy="2423381"/>
            <a:chOff x="1760450" y="1574606"/>
            <a:chExt cx="8678951" cy="2423381"/>
          </a:xfrm>
        </p:grpSpPr>
        <p:grpSp>
          <p:nvGrpSpPr>
            <p:cNvPr id="9" name="Group 30">
              <a:extLst>
                <a:ext uri="{FF2B5EF4-FFF2-40B4-BE49-F238E27FC236}">
                  <a16:creationId xmlns:a16="http://schemas.microsoft.com/office/drawing/2014/main" id="{9828163E-F1EF-477E-A0D3-7DB83882BA3C}"/>
                </a:ext>
              </a:extLst>
            </p:cNvPr>
            <p:cNvGrpSpPr>
              <a:grpSpLocks/>
            </p:cNvGrpSpPr>
            <p:nvPr/>
          </p:nvGrpSpPr>
          <p:grpSpPr bwMode="auto">
            <a:xfrm>
              <a:off x="7010401" y="1574606"/>
              <a:ext cx="3429000" cy="177998"/>
              <a:chOff x="5958752" y="1996379"/>
              <a:chExt cx="3869532" cy="199022"/>
            </a:xfrm>
          </p:grpSpPr>
          <p:cxnSp>
            <p:nvCxnSpPr>
              <p:cNvPr id="10" name="Straight Arrow Connector 28">
                <a:extLst>
                  <a:ext uri="{FF2B5EF4-FFF2-40B4-BE49-F238E27FC236}">
                    <a16:creationId xmlns:a16="http://schemas.microsoft.com/office/drawing/2014/main" id="{9E7613B2-71ED-4DE7-B5A3-6D1910F245B5}"/>
                  </a:ext>
                </a:extLst>
              </p:cNvPr>
              <p:cNvCxnSpPr>
                <a:cxnSpLocks noChangeShapeType="1"/>
                <a:stCxn id="11" idx="1"/>
              </p:cNvCxnSpPr>
              <p:nvPr/>
            </p:nvCxnSpPr>
            <p:spPr bwMode="auto">
              <a:xfrm flipH="1">
                <a:off x="5958752" y="2095890"/>
                <a:ext cx="3112542" cy="0"/>
              </a:xfrm>
              <a:prstGeom prst="straightConnector1">
                <a:avLst/>
              </a:prstGeom>
              <a:noFill/>
              <a:ln w="28575" algn="ctr">
                <a:solidFill>
                  <a:srgbClr val="FFB71B"/>
                </a:solidFill>
                <a:round/>
                <a:headEnd/>
                <a:tailEnd type="triangle" w="med" len="lg"/>
              </a:ln>
              <a:extLst>
                <a:ext uri="{909E8E84-426E-40DD-AFC4-6F175D3DCCD1}">
                  <a14:hiddenFill xmlns:a14="http://schemas.microsoft.com/office/drawing/2010/main">
                    <a:noFill/>
                  </a14:hiddenFill>
                </a:ext>
              </a:extLst>
            </p:spPr>
          </p:cxnSp>
          <p:sp>
            <p:nvSpPr>
              <p:cNvPr id="11" name="AutoShape 64">
                <a:extLst>
                  <a:ext uri="{FF2B5EF4-FFF2-40B4-BE49-F238E27FC236}">
                    <a16:creationId xmlns:a16="http://schemas.microsoft.com/office/drawing/2014/main" id="{D908BCD0-9B62-457B-8634-B0EAE8DA4070}"/>
                  </a:ext>
                </a:extLst>
              </p:cNvPr>
              <p:cNvSpPr>
                <a:spLocks noChangeArrowheads="1"/>
              </p:cNvSpPr>
              <p:nvPr/>
            </p:nvSpPr>
            <p:spPr bwMode="auto">
              <a:xfrm>
                <a:off x="9071293" y="1996379"/>
                <a:ext cx="756991" cy="199022"/>
              </a:xfrm>
              <a:prstGeom prst="roundRect">
                <a:avLst>
                  <a:gd name="adj" fmla="val 16667"/>
                </a:avLst>
              </a:prstGeom>
              <a:noFill/>
              <a:ln w="28575">
                <a:solidFill>
                  <a:srgbClr val="FFB71B"/>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900"/>
              </a:p>
            </p:txBody>
          </p:sp>
        </p:grpSp>
        <p:pic>
          <p:nvPicPr>
            <p:cNvPr id="5" name="Picture 4">
              <a:extLst>
                <a:ext uri="{FF2B5EF4-FFF2-40B4-BE49-F238E27FC236}">
                  <a16:creationId xmlns:a16="http://schemas.microsoft.com/office/drawing/2014/main" id="{664A4922-00BF-FA40-18C3-023DF2038AFE}"/>
                </a:ext>
              </a:extLst>
            </p:cNvPr>
            <p:cNvPicPr>
              <a:picLocks noChangeAspect="1"/>
            </p:cNvPicPr>
            <p:nvPr/>
          </p:nvPicPr>
          <p:blipFill rotWithShape="1">
            <a:blip r:embed="rId6"/>
            <a:srcRect r="3568"/>
            <a:stretch/>
          </p:blipFill>
          <p:spPr>
            <a:xfrm>
              <a:off x="1760450" y="1600200"/>
              <a:ext cx="5290688" cy="2397787"/>
            </a:xfrm>
            <a:prstGeom prst="rect">
              <a:avLst/>
            </a:prstGeom>
            <a:ln>
              <a:solidFill>
                <a:schemeClr val="tx1"/>
              </a:solidFill>
            </a:ln>
          </p:spPr>
        </p:pic>
      </p:grpSp>
    </p:spTree>
    <p:extLst>
      <p:ext uri="{BB962C8B-B14F-4D97-AF65-F5344CB8AC3E}">
        <p14:creationId xmlns:p14="http://schemas.microsoft.com/office/powerpoint/2010/main" val="58943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D3D37B-F7BB-4D07-AD5F-DA074008136D}"/>
              </a:ext>
            </a:extLst>
          </p:cNvPr>
          <p:cNvSpPr>
            <a:spLocks noGrp="1"/>
          </p:cNvSpPr>
          <p:nvPr>
            <p:ph type="sldNum" sz="quarter" idx="11"/>
          </p:nvPr>
        </p:nvSpPr>
        <p:spPr/>
        <p:txBody>
          <a:bodyPr/>
          <a:lstStyle/>
          <a:p>
            <a:fld id="{F0D23093-2AB0-F74C-B865-1A12A15B650E}" type="slidenum">
              <a:rPr lang="en-US" smtClean="0"/>
              <a:pPr/>
              <a:t>21</a:t>
            </a:fld>
            <a:endParaRPr lang="en-US"/>
          </a:p>
        </p:txBody>
      </p:sp>
      <p:sp>
        <p:nvSpPr>
          <p:cNvPr id="3" name="Title 2">
            <a:extLst>
              <a:ext uri="{FF2B5EF4-FFF2-40B4-BE49-F238E27FC236}">
                <a16:creationId xmlns:a16="http://schemas.microsoft.com/office/drawing/2014/main" id="{C8CA9E71-4D4A-4568-9EC5-04D9E42683F6}"/>
              </a:ext>
            </a:extLst>
          </p:cNvPr>
          <p:cNvSpPr>
            <a:spLocks noGrp="1"/>
          </p:cNvSpPr>
          <p:nvPr>
            <p:ph type="title"/>
          </p:nvPr>
        </p:nvSpPr>
        <p:spPr/>
        <p:txBody>
          <a:bodyPr/>
          <a:lstStyle/>
          <a:p>
            <a:r>
              <a:rPr lang="en-US" dirty="0"/>
              <a:t>Ansys Education Resources for EduPack</a:t>
            </a:r>
          </a:p>
        </p:txBody>
      </p:sp>
      <p:sp>
        <p:nvSpPr>
          <p:cNvPr id="7" name="TextBox 3">
            <a:extLst>
              <a:ext uri="{FF2B5EF4-FFF2-40B4-BE49-F238E27FC236}">
                <a16:creationId xmlns:a16="http://schemas.microsoft.com/office/drawing/2014/main" id="{1B2290DA-59DF-41D2-B5A4-D1BDD7C3AC5F}"/>
              </a:ext>
            </a:extLst>
          </p:cNvPr>
          <p:cNvSpPr txBox="1">
            <a:spLocks noChangeArrowheads="1"/>
          </p:cNvSpPr>
          <p:nvPr/>
        </p:nvSpPr>
        <p:spPr bwMode="auto">
          <a:xfrm>
            <a:off x="7309741" y="2274838"/>
            <a:ext cx="348909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7" indent="-285757">
              <a:buClrTx/>
              <a:buSzPct val="150000"/>
              <a:buFont typeface="Arial" panose="020B0604020202020204" pitchFamily="34" charset="0"/>
              <a:buChar char="•"/>
            </a:pPr>
            <a:r>
              <a:rPr lang="en-GB" dirty="0">
                <a:latin typeface="+mn-lt"/>
              </a:rPr>
              <a:t>Exercises with Worked Solutions</a:t>
            </a:r>
          </a:p>
          <a:p>
            <a:pPr marL="285757" indent="-285757">
              <a:buClrTx/>
              <a:buSzPct val="150000"/>
              <a:buFont typeface="Arial" panose="020B0604020202020204" pitchFamily="34" charset="0"/>
              <a:buChar char="•"/>
            </a:pPr>
            <a:r>
              <a:rPr lang="en-GB" dirty="0">
                <a:latin typeface="+mn-lt"/>
              </a:rPr>
              <a:t>PowerPoint Lecture Units</a:t>
            </a:r>
          </a:p>
          <a:p>
            <a:pPr marL="285757" indent="-285757">
              <a:buClrTx/>
              <a:buSzPct val="150000"/>
              <a:buFont typeface="Arial" panose="020B0604020202020204" pitchFamily="34" charset="0"/>
              <a:buChar char="•"/>
            </a:pPr>
            <a:r>
              <a:rPr lang="en-GB" dirty="0">
                <a:latin typeface="+mn-lt"/>
              </a:rPr>
              <a:t>Case Studies</a:t>
            </a:r>
          </a:p>
          <a:p>
            <a:pPr marL="285757" indent="-285757">
              <a:buClrTx/>
              <a:buSzPct val="150000"/>
              <a:buFont typeface="Arial" panose="020B0604020202020204" pitchFamily="34" charset="0"/>
              <a:buChar char="•"/>
            </a:pPr>
            <a:r>
              <a:rPr lang="en-GB" dirty="0">
                <a:latin typeface="+mn-lt"/>
              </a:rPr>
              <a:t>White Papers</a:t>
            </a:r>
          </a:p>
          <a:p>
            <a:pPr marL="285757" indent="-285757">
              <a:buClrTx/>
              <a:buSzPct val="150000"/>
              <a:buFont typeface="Arial" panose="020B0604020202020204" pitchFamily="34" charset="0"/>
              <a:buChar char="•"/>
            </a:pPr>
            <a:r>
              <a:rPr lang="en-GB" dirty="0">
                <a:latin typeface="+mn-lt"/>
              </a:rPr>
              <a:t>Recorded Webinars</a:t>
            </a:r>
          </a:p>
          <a:p>
            <a:pPr marL="285757" indent="-285757">
              <a:buClrTx/>
              <a:buSzPct val="150000"/>
              <a:buFont typeface="Arial" panose="020B0604020202020204" pitchFamily="34" charset="0"/>
              <a:buChar char="•"/>
            </a:pPr>
            <a:r>
              <a:rPr lang="en-GB" dirty="0">
                <a:latin typeface="+mn-lt"/>
              </a:rPr>
              <a:t>Posters</a:t>
            </a:r>
          </a:p>
        </p:txBody>
      </p:sp>
      <p:sp>
        <p:nvSpPr>
          <p:cNvPr id="9" name="TextBox 5">
            <a:hlinkClick r:id="rId3"/>
            <a:extLst>
              <a:ext uri="{FF2B5EF4-FFF2-40B4-BE49-F238E27FC236}">
                <a16:creationId xmlns:a16="http://schemas.microsoft.com/office/drawing/2014/main" id="{D2FF093B-7FD5-4269-857C-CAA86B34603A}"/>
              </a:ext>
            </a:extLst>
          </p:cNvPr>
          <p:cNvSpPr txBox="1">
            <a:spLocks noChangeArrowheads="1"/>
          </p:cNvSpPr>
          <p:nvPr/>
        </p:nvSpPr>
        <p:spPr bwMode="auto">
          <a:xfrm>
            <a:off x="4000778" y="5515206"/>
            <a:ext cx="4190443" cy="400110"/>
          </a:xfrm>
          <a:prstGeom prst="rect">
            <a:avLst/>
          </a:prstGeom>
          <a:noFill/>
          <a:ln>
            <a:noFill/>
          </a:ln>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sz="2000" b="1" dirty="0">
                <a:solidFill>
                  <a:schemeClr val="accent1"/>
                </a:solidFill>
                <a:latin typeface="+mn-lt"/>
              </a:rPr>
              <a:t>www.ansys.com/education-resources</a:t>
            </a:r>
            <a:endParaRPr lang="en-GB" sz="2400" b="1" dirty="0">
              <a:solidFill>
                <a:schemeClr val="accent1"/>
              </a:solidFill>
              <a:latin typeface="+mn-lt"/>
            </a:endParaRPr>
          </a:p>
        </p:txBody>
      </p:sp>
      <p:sp>
        <p:nvSpPr>
          <p:cNvPr id="11" name="TextBox 4">
            <a:extLst>
              <a:ext uri="{FF2B5EF4-FFF2-40B4-BE49-F238E27FC236}">
                <a16:creationId xmlns:a16="http://schemas.microsoft.com/office/drawing/2014/main" id="{B1C0983C-5ACB-48E1-A4D4-A3B8755E1674}"/>
              </a:ext>
            </a:extLst>
          </p:cNvPr>
          <p:cNvSpPr txBox="1">
            <a:spLocks noChangeArrowheads="1"/>
          </p:cNvSpPr>
          <p:nvPr/>
        </p:nvSpPr>
        <p:spPr bwMode="auto">
          <a:xfrm>
            <a:off x="7533063" y="1041283"/>
            <a:ext cx="3910558" cy="1003352"/>
          </a:xfrm>
          <a:prstGeom prst="rect">
            <a:avLst/>
          </a:prstGeom>
          <a:ln w="28575">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2000" b="1" dirty="0">
                <a:latin typeface="+mn-lt"/>
              </a:rPr>
              <a:t>Browse 200+ teaching resources</a:t>
            </a:r>
          </a:p>
          <a:p>
            <a:pPr algn="ctr"/>
            <a:r>
              <a:rPr lang="en-GB" sz="1600" b="1" dirty="0">
                <a:latin typeface="+mn-lt"/>
              </a:rPr>
              <a:t>by Resource Type, Software, Key Discipline, </a:t>
            </a:r>
            <a:br>
              <a:rPr lang="en-GB" sz="1600" b="1" dirty="0">
                <a:latin typeface="+mn-lt"/>
              </a:rPr>
            </a:br>
            <a:r>
              <a:rPr lang="en-GB" sz="1600" b="1" dirty="0">
                <a:latin typeface="+mn-lt"/>
              </a:rPr>
              <a:t>Specialty Topic, &amp; Language</a:t>
            </a:r>
          </a:p>
        </p:txBody>
      </p:sp>
      <p:pic>
        <p:nvPicPr>
          <p:cNvPr id="6" name="Picture 5" descr="A picture containing text&#10;&#10;Description automatically generated">
            <a:extLst>
              <a:ext uri="{FF2B5EF4-FFF2-40B4-BE49-F238E27FC236}">
                <a16:creationId xmlns:a16="http://schemas.microsoft.com/office/drawing/2014/main" id="{30E30AF9-A5BE-8D0A-19EC-9EF50E4AB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728" y="3098671"/>
            <a:ext cx="2010011" cy="1828800"/>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91A90A1F-D95B-DB96-8C81-088BAAFFD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79" y="3094853"/>
            <a:ext cx="1999583" cy="1828800"/>
          </a:xfrm>
          <a:prstGeom prst="rect">
            <a:avLst/>
          </a:prstGeom>
        </p:spPr>
      </p:pic>
      <p:pic>
        <p:nvPicPr>
          <p:cNvPr id="13" name="Picture 12" descr="Text&#10;&#10;Description automatically generated">
            <a:extLst>
              <a:ext uri="{FF2B5EF4-FFF2-40B4-BE49-F238E27FC236}">
                <a16:creationId xmlns:a16="http://schemas.microsoft.com/office/drawing/2014/main" id="{7BC49DAF-EABF-BFB7-9275-922A877420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1728" y="1193671"/>
            <a:ext cx="1997211" cy="1828800"/>
          </a:xfrm>
          <a:prstGeom prst="rect">
            <a:avLst/>
          </a:prstGeom>
        </p:spPr>
      </p:pic>
      <p:pic>
        <p:nvPicPr>
          <p:cNvPr id="15" name="Picture 14" descr="Logo&#10;&#10;Description automatically generated">
            <a:extLst>
              <a:ext uri="{FF2B5EF4-FFF2-40B4-BE49-F238E27FC236}">
                <a16:creationId xmlns:a16="http://schemas.microsoft.com/office/drawing/2014/main" id="{31C81A07-3226-F6E0-DA94-A36E0D797D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780" y="1193671"/>
            <a:ext cx="1999583" cy="1828800"/>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F8D0A94A-3A3A-1E22-BACB-579EC752C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1" y="1193671"/>
            <a:ext cx="1999583" cy="1828800"/>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8015B81E-DAB9-F9FB-5BCA-001452266E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3094853"/>
            <a:ext cx="1999583" cy="1828800"/>
          </a:xfrm>
          <a:prstGeom prst="rect">
            <a:avLst/>
          </a:prstGeom>
        </p:spPr>
      </p:pic>
    </p:spTree>
    <p:extLst>
      <p:ext uri="{BB962C8B-B14F-4D97-AF65-F5344CB8AC3E}">
        <p14:creationId xmlns:p14="http://schemas.microsoft.com/office/powerpoint/2010/main" val="422983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42F303-3076-4FD9-97FE-51AF1F70C6D0}"/>
              </a:ext>
            </a:extLst>
          </p:cNvPr>
          <p:cNvSpPr>
            <a:spLocks noGrp="1"/>
          </p:cNvSpPr>
          <p:nvPr>
            <p:ph type="sldNum" sz="quarter" idx="11"/>
          </p:nvPr>
        </p:nvSpPr>
        <p:spPr/>
        <p:txBody>
          <a:bodyPr/>
          <a:lstStyle/>
          <a:p>
            <a:fld id="{F0D23093-2AB0-F74C-B865-1A12A15B650E}" type="slidenum">
              <a:rPr lang="en-US" smtClean="0"/>
              <a:pPr/>
              <a:t>22</a:t>
            </a:fld>
            <a:endParaRPr lang="en-US"/>
          </a:p>
        </p:txBody>
      </p:sp>
      <p:sp>
        <p:nvSpPr>
          <p:cNvPr id="3" name="Title 2">
            <a:extLst>
              <a:ext uri="{FF2B5EF4-FFF2-40B4-BE49-F238E27FC236}">
                <a16:creationId xmlns:a16="http://schemas.microsoft.com/office/drawing/2014/main" id="{C68110EF-7002-4E3F-9E78-17ADD0CD5E30}"/>
              </a:ext>
            </a:extLst>
          </p:cNvPr>
          <p:cNvSpPr>
            <a:spLocks noGrp="1"/>
          </p:cNvSpPr>
          <p:nvPr>
            <p:ph type="title"/>
          </p:nvPr>
        </p:nvSpPr>
        <p:spPr/>
        <p:txBody>
          <a:bodyPr/>
          <a:lstStyle/>
          <a:p>
            <a:r>
              <a:rPr lang="en-US"/>
              <a:t>Summary</a:t>
            </a:r>
          </a:p>
        </p:txBody>
      </p:sp>
      <p:grpSp>
        <p:nvGrpSpPr>
          <p:cNvPr id="9" name="Group 8">
            <a:extLst>
              <a:ext uri="{FF2B5EF4-FFF2-40B4-BE49-F238E27FC236}">
                <a16:creationId xmlns:a16="http://schemas.microsoft.com/office/drawing/2014/main" id="{04CEF8EF-6CDC-49E0-B423-48D59039BDCB}"/>
              </a:ext>
            </a:extLst>
          </p:cNvPr>
          <p:cNvGrpSpPr/>
          <p:nvPr/>
        </p:nvGrpSpPr>
        <p:grpSpPr>
          <a:xfrm>
            <a:off x="1985169" y="4418925"/>
            <a:ext cx="7688263" cy="1615827"/>
            <a:chOff x="1985169" y="4418925"/>
            <a:chExt cx="7688263" cy="1615827"/>
          </a:xfrm>
        </p:grpSpPr>
        <p:sp>
          <p:nvSpPr>
            <p:cNvPr id="6" name="Rectangle 13">
              <a:extLst>
                <a:ext uri="{FF2B5EF4-FFF2-40B4-BE49-F238E27FC236}">
                  <a16:creationId xmlns:a16="http://schemas.microsoft.com/office/drawing/2014/main" id="{AA991ABA-E570-4B83-8C94-A87F0E2BF4EE}"/>
                </a:ext>
              </a:extLst>
            </p:cNvPr>
            <p:cNvSpPr>
              <a:spLocks noChangeArrowheads="1"/>
            </p:cNvSpPr>
            <p:nvPr/>
          </p:nvSpPr>
          <p:spPr bwMode="auto">
            <a:xfrm>
              <a:off x="1985169" y="4418925"/>
              <a:ext cx="7688263" cy="1615827"/>
            </a:xfrm>
            <a:prstGeom prst="rect">
              <a:avLst/>
            </a:prstGeom>
            <a:noFill/>
            <a:ln>
              <a:noFill/>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a:latin typeface="+mn-lt"/>
                </a:rPr>
                <a:t>  </a:t>
              </a:r>
              <a:r>
                <a:rPr lang="en-US" b="1">
                  <a:latin typeface="+mn-lt"/>
                </a:rPr>
                <a:t>Underlying science </a:t>
              </a:r>
              <a:r>
                <a:rPr lang="en-US">
                  <a:latin typeface="+mn-lt"/>
                </a:rPr>
                <a:t>provided via</a:t>
              </a:r>
            </a:p>
            <a:p>
              <a:pPr lvl="1">
                <a:spcBef>
                  <a:spcPct val="50000"/>
                </a:spcBef>
                <a:spcAft>
                  <a:spcPct val="0"/>
                </a:spcAft>
                <a:buClr>
                  <a:schemeClr val="accent4"/>
                </a:buClr>
                <a:buSzTx/>
                <a:buFont typeface="Wingdings" panose="05000000000000000000" pitchFamily="2" charset="2"/>
                <a:buChar char="§"/>
              </a:pPr>
              <a:r>
                <a:rPr lang="en-US">
                  <a:latin typeface="+mn-lt"/>
                </a:rPr>
                <a:t>     </a:t>
              </a:r>
              <a:r>
                <a:rPr lang="en-US" b="1">
                  <a:latin typeface="+mn-lt"/>
                </a:rPr>
                <a:t>Science notes </a:t>
              </a:r>
              <a:r>
                <a:rPr lang="en-US">
                  <a:latin typeface="+mn-lt"/>
                </a:rPr>
                <a:t>linked to material property names</a:t>
              </a:r>
              <a:r>
                <a:rPr lang="en-US" b="1">
                  <a:latin typeface="+mn-lt"/>
                </a:rPr>
                <a:t> </a:t>
              </a:r>
            </a:p>
            <a:p>
              <a:pPr lvl="1">
                <a:spcBef>
                  <a:spcPct val="50000"/>
                </a:spcBef>
                <a:spcAft>
                  <a:spcPct val="0"/>
                </a:spcAft>
                <a:buClr>
                  <a:schemeClr val="accent4"/>
                </a:buClr>
                <a:buSzTx/>
                <a:buFont typeface="Wingdings" panose="05000000000000000000" pitchFamily="2" charset="2"/>
                <a:buChar char="§"/>
              </a:pPr>
              <a:r>
                <a:rPr lang="en-US" b="1">
                  <a:latin typeface="+mn-lt"/>
                </a:rPr>
                <a:t>     White Papers </a:t>
              </a:r>
              <a:r>
                <a:rPr lang="en-US">
                  <a:latin typeface="+mn-lt"/>
                </a:rPr>
                <a:t>accessed via</a:t>
              </a:r>
              <a:r>
                <a:rPr lang="en-US" b="1">
                  <a:latin typeface="+mn-lt"/>
                </a:rPr>
                <a:t>     Help </a:t>
              </a:r>
            </a:p>
            <a:p>
              <a:pPr lvl="1">
                <a:spcBef>
                  <a:spcPct val="50000"/>
                </a:spcBef>
                <a:spcAft>
                  <a:spcPct val="0"/>
                </a:spcAft>
                <a:buClr>
                  <a:schemeClr val="accent4"/>
                </a:buClr>
                <a:buSzTx/>
                <a:buFont typeface="Wingdings" panose="05000000000000000000" pitchFamily="2" charset="2"/>
                <a:buChar char="§"/>
              </a:pPr>
              <a:r>
                <a:rPr lang="en-US" b="1">
                  <a:latin typeface="+mn-lt"/>
                </a:rPr>
                <a:t>     References </a:t>
              </a:r>
              <a:r>
                <a:rPr lang="en-US">
                  <a:latin typeface="+mn-lt"/>
                </a:rPr>
                <a:t>to leading texts</a:t>
              </a:r>
              <a:endParaRPr lang="en-US" i="1">
                <a:latin typeface="+mn-lt"/>
              </a:endParaRPr>
            </a:p>
          </p:txBody>
        </p:sp>
        <p:sp>
          <p:nvSpPr>
            <p:cNvPr id="5" name="AutoShape 15">
              <a:extLst>
                <a:ext uri="{FF2B5EF4-FFF2-40B4-BE49-F238E27FC236}">
                  <a16:creationId xmlns:a16="http://schemas.microsoft.com/office/drawing/2014/main" id="{18492C94-E45A-4612-802E-8F753B3B9A3E}"/>
                </a:ext>
              </a:extLst>
            </p:cNvPr>
            <p:cNvSpPr>
              <a:spLocks noChangeArrowheads="1"/>
            </p:cNvSpPr>
            <p:nvPr/>
          </p:nvSpPr>
          <p:spPr bwMode="auto">
            <a:xfrm>
              <a:off x="5429251" y="5183800"/>
              <a:ext cx="800098" cy="409494"/>
            </a:xfrm>
            <a:prstGeom prst="roundRect">
              <a:avLst>
                <a:gd name="adj" fmla="val 16667"/>
              </a:avLst>
            </a:prstGeom>
            <a:noFill/>
            <a:ln w="38100">
              <a:solidFill>
                <a:schemeClr val="accent1"/>
              </a:solidFill>
              <a:round/>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sp>
        <p:nvSpPr>
          <p:cNvPr id="7" name="Text Box 3">
            <a:extLst>
              <a:ext uri="{FF2B5EF4-FFF2-40B4-BE49-F238E27FC236}">
                <a16:creationId xmlns:a16="http://schemas.microsoft.com/office/drawing/2014/main" id="{F9F1FF2E-8669-411F-8CD8-6426FC715F61}"/>
              </a:ext>
            </a:extLst>
          </p:cNvPr>
          <p:cNvSpPr txBox="1">
            <a:spLocks noChangeArrowheads="1"/>
          </p:cNvSpPr>
          <p:nvPr/>
        </p:nvSpPr>
        <p:spPr bwMode="auto">
          <a:xfrm>
            <a:off x="1985169" y="1624536"/>
            <a:ext cx="7688263"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a:latin typeface="+mn-lt"/>
              </a:rPr>
              <a:t>Data take two broad forms: </a:t>
            </a:r>
          </a:p>
          <a:p>
            <a:pPr>
              <a:spcBef>
                <a:spcPct val="50000"/>
              </a:spcBef>
              <a:spcAft>
                <a:spcPct val="0"/>
              </a:spcAft>
              <a:buClrTx/>
              <a:buSzTx/>
              <a:buFontTx/>
              <a:buNone/>
            </a:pPr>
            <a:r>
              <a:rPr lang="en-US">
                <a:latin typeface="+mn-lt"/>
              </a:rPr>
              <a:t>	(a) </a:t>
            </a:r>
            <a:r>
              <a:rPr lang="en-US" b="1">
                <a:latin typeface="+mn-lt"/>
              </a:rPr>
              <a:t>Numeric, non-numeric data</a:t>
            </a:r>
            <a:r>
              <a:rPr lang="en-US">
                <a:latin typeface="+mn-lt"/>
              </a:rPr>
              <a:t> that can be </a:t>
            </a:r>
            <a:r>
              <a:rPr lang="en-US" b="1">
                <a:latin typeface="+mn-lt"/>
              </a:rPr>
              <a:t>structured</a:t>
            </a:r>
            <a:r>
              <a:rPr lang="en-US">
                <a:latin typeface="+mn-lt"/>
              </a:rPr>
              <a:t> </a:t>
            </a:r>
          </a:p>
          <a:p>
            <a:pPr>
              <a:spcBef>
                <a:spcPct val="50000"/>
              </a:spcBef>
              <a:spcAft>
                <a:spcPct val="0"/>
              </a:spcAft>
              <a:buClrTx/>
              <a:buSzTx/>
              <a:buFontTx/>
              <a:buNone/>
            </a:pPr>
            <a:r>
              <a:rPr lang="en-US">
                <a:latin typeface="+mn-lt"/>
              </a:rPr>
              <a:t>	(b) </a:t>
            </a:r>
            <a:r>
              <a:rPr lang="en-US" b="1">
                <a:latin typeface="+mn-lt"/>
              </a:rPr>
              <a:t>Documentation,</a:t>
            </a:r>
            <a:r>
              <a:rPr lang="en-US">
                <a:latin typeface="+mn-lt"/>
              </a:rPr>
              <a:t> usually in the form of text, graphs and images</a:t>
            </a:r>
          </a:p>
        </p:txBody>
      </p:sp>
      <p:sp>
        <p:nvSpPr>
          <p:cNvPr id="8" name="Rectangle 4">
            <a:extLst>
              <a:ext uri="{FF2B5EF4-FFF2-40B4-BE49-F238E27FC236}">
                <a16:creationId xmlns:a16="http://schemas.microsoft.com/office/drawing/2014/main" id="{5C4FA5E8-3400-422B-8F47-0E9113B60CFC}"/>
              </a:ext>
            </a:extLst>
          </p:cNvPr>
          <p:cNvSpPr>
            <a:spLocks noChangeArrowheads="1"/>
          </p:cNvSpPr>
          <p:nvPr/>
        </p:nvSpPr>
        <p:spPr bwMode="auto">
          <a:xfrm>
            <a:off x="1985169" y="920073"/>
            <a:ext cx="7662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a:latin typeface="+mn-lt"/>
              </a:rPr>
              <a:t>  </a:t>
            </a:r>
            <a:r>
              <a:rPr lang="en-US" b="1">
                <a:latin typeface="+mn-lt"/>
              </a:rPr>
              <a:t>Classification</a:t>
            </a:r>
            <a:r>
              <a:rPr lang="en-US">
                <a:latin typeface="+mn-lt"/>
              </a:rPr>
              <a:t> lets materials data be </a:t>
            </a:r>
            <a:r>
              <a:rPr lang="en-US" b="1">
                <a:latin typeface="+mn-lt"/>
              </a:rPr>
              <a:t>organized</a:t>
            </a:r>
            <a:r>
              <a:rPr lang="en-US">
                <a:latin typeface="+mn-lt"/>
              </a:rPr>
              <a:t> and </a:t>
            </a:r>
            <a:r>
              <a:rPr lang="en-US" b="1">
                <a:latin typeface="+mn-lt"/>
              </a:rPr>
              <a:t>retrieved </a:t>
            </a:r>
          </a:p>
        </p:txBody>
      </p:sp>
      <p:grpSp>
        <p:nvGrpSpPr>
          <p:cNvPr id="4" name="Group 3">
            <a:extLst>
              <a:ext uri="{FF2B5EF4-FFF2-40B4-BE49-F238E27FC236}">
                <a16:creationId xmlns:a16="http://schemas.microsoft.com/office/drawing/2014/main" id="{9A4C2413-34C5-4008-98EF-CEDCBD66473C}"/>
              </a:ext>
            </a:extLst>
          </p:cNvPr>
          <p:cNvGrpSpPr/>
          <p:nvPr/>
        </p:nvGrpSpPr>
        <p:grpSpPr>
          <a:xfrm>
            <a:off x="1985169" y="3217190"/>
            <a:ext cx="7662863" cy="804747"/>
            <a:chOff x="1985169" y="3217190"/>
            <a:chExt cx="7662863" cy="804747"/>
          </a:xfrm>
        </p:grpSpPr>
        <p:sp>
          <p:nvSpPr>
            <p:cNvPr id="10" name="AutoShape 7">
              <a:extLst>
                <a:ext uri="{FF2B5EF4-FFF2-40B4-BE49-F238E27FC236}">
                  <a16:creationId xmlns:a16="http://schemas.microsoft.com/office/drawing/2014/main" id="{538FB64C-045C-4F05-8734-A27D26883E45}"/>
                </a:ext>
              </a:extLst>
            </p:cNvPr>
            <p:cNvSpPr>
              <a:spLocks noChangeArrowheads="1"/>
            </p:cNvSpPr>
            <p:nvPr/>
          </p:nvSpPr>
          <p:spPr bwMode="auto">
            <a:xfrm>
              <a:off x="2711624" y="3613949"/>
              <a:ext cx="1009650" cy="407988"/>
            </a:xfrm>
            <a:prstGeom prst="roundRect">
              <a:avLst>
                <a:gd name="adj" fmla="val 16667"/>
              </a:avLst>
            </a:prstGeom>
            <a:solidFill>
              <a:schemeClr val="bg2"/>
            </a:solidFill>
            <a:ln w="38100">
              <a:solidFill>
                <a:schemeClr val="accent1"/>
              </a:solidFill>
              <a:round/>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1" name="AutoShape 8">
              <a:extLst>
                <a:ext uri="{FF2B5EF4-FFF2-40B4-BE49-F238E27FC236}">
                  <a16:creationId xmlns:a16="http://schemas.microsoft.com/office/drawing/2014/main" id="{22F2B271-1CDA-42D9-AC4D-AE3FC6331300}"/>
                </a:ext>
              </a:extLst>
            </p:cNvPr>
            <p:cNvSpPr>
              <a:spLocks noChangeArrowheads="1"/>
            </p:cNvSpPr>
            <p:nvPr/>
          </p:nvSpPr>
          <p:spPr bwMode="auto">
            <a:xfrm>
              <a:off x="4295800" y="3613949"/>
              <a:ext cx="1009650" cy="407988"/>
            </a:xfrm>
            <a:prstGeom prst="roundRect">
              <a:avLst>
                <a:gd name="adj" fmla="val 16667"/>
              </a:avLst>
            </a:prstGeom>
            <a:solidFill>
              <a:schemeClr val="bg2"/>
            </a:solidFill>
            <a:ln w="38100">
              <a:solidFill>
                <a:schemeClr val="accent1"/>
              </a:solidFill>
              <a:round/>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2" name="Rectangle 6">
              <a:extLst>
                <a:ext uri="{FF2B5EF4-FFF2-40B4-BE49-F238E27FC236}">
                  <a16:creationId xmlns:a16="http://schemas.microsoft.com/office/drawing/2014/main" id="{3BCF1352-90B8-425E-904F-42697558C328}"/>
                </a:ext>
              </a:extLst>
            </p:cNvPr>
            <p:cNvSpPr>
              <a:spLocks noChangeArrowheads="1"/>
            </p:cNvSpPr>
            <p:nvPr/>
          </p:nvSpPr>
          <p:spPr bwMode="auto">
            <a:xfrm>
              <a:off x="1985169" y="3217190"/>
              <a:ext cx="7662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a:latin typeface="+mn-lt"/>
                </a:rPr>
                <a:t>  </a:t>
              </a:r>
              <a:r>
                <a:rPr lang="en-US" b="1">
                  <a:latin typeface="+mn-lt"/>
                </a:rPr>
                <a:t>Granta EduPack allows </a:t>
              </a:r>
              <a:r>
                <a:rPr lang="en-US">
                  <a:latin typeface="+mn-lt"/>
                </a:rPr>
                <a:t>access to data via</a:t>
              </a:r>
            </a:p>
            <a:p>
              <a:pPr lvl="1">
                <a:spcBef>
                  <a:spcPct val="50000"/>
                </a:spcBef>
                <a:spcAft>
                  <a:spcPct val="0"/>
                </a:spcAft>
                <a:buClr>
                  <a:schemeClr val="accent1"/>
                </a:buClr>
                <a:buSzTx/>
              </a:pPr>
              <a:r>
                <a:rPr lang="en-US">
                  <a:latin typeface="+mn-lt"/>
                </a:rPr>
                <a:t>       </a:t>
              </a:r>
              <a:r>
                <a:rPr lang="en-US" b="1">
                  <a:latin typeface="+mn-lt"/>
                </a:rPr>
                <a:t>Browse      or       Search</a:t>
              </a:r>
            </a:p>
          </p:txBody>
        </p:sp>
      </p:grpSp>
    </p:spTree>
    <p:extLst>
      <p:ext uri="{BB962C8B-B14F-4D97-AF65-F5344CB8AC3E}">
        <p14:creationId xmlns:p14="http://schemas.microsoft.com/office/powerpoint/2010/main" val="90964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23</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en-US" dirty="0"/>
              <a:t>These PowerPoint lecture units, as well as many other types of resources, </a:t>
            </a:r>
          </a:p>
          <a:p>
            <a:r>
              <a:rPr lang="en-US" dirty="0"/>
              <a:t>can be found in the Ansys Education Resources webpage.</a:t>
            </a:r>
          </a:p>
        </p:txBody>
      </p:sp>
      <p:sp>
        <p:nvSpPr>
          <p:cNvPr id="4" name="TextBox 3">
            <a:hlinkClick r:id="rId3"/>
            <a:extLst>
              <a:ext uri="{FF2B5EF4-FFF2-40B4-BE49-F238E27FC236}">
                <a16:creationId xmlns:a16="http://schemas.microsoft.com/office/drawing/2014/main" id="{8432938B-AD05-4987-8A18-1D3F182D724D}"/>
              </a:ext>
            </a:extLst>
          </p:cNvPr>
          <p:cNvSpPr txBox="1"/>
          <p:nvPr/>
        </p:nvSpPr>
        <p:spPr>
          <a:xfrm>
            <a:off x="4157649" y="6029862"/>
            <a:ext cx="3876703" cy="369332"/>
          </a:xfrm>
          <a:prstGeom prst="rect">
            <a:avLst/>
          </a:prstGeom>
          <a:noFill/>
        </p:spPr>
        <p:txBody>
          <a:bodyPr wrap="none" rtlCol="0">
            <a:spAutoFit/>
          </a:bodyPr>
          <a:lstStyle/>
          <a:p>
            <a:pPr algn="ctr"/>
            <a:r>
              <a:rPr lang="en-US" b="1" u="sng" dirty="0">
                <a:solidFill>
                  <a:schemeClr val="accent1"/>
                </a:solidFill>
              </a:rPr>
              <a:t>www.ansys.com/education-resources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4660205"/>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6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Bioengineering and Medical Devices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222701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299036-4A01-44C1-AD4A-7107D1685E1C}"/>
              </a:ext>
            </a:extLst>
          </p:cNvPr>
          <p:cNvSpPr>
            <a:spLocks noGrp="1"/>
          </p:cNvSpPr>
          <p:nvPr>
            <p:ph type="sldNum" sz="quarter" idx="11"/>
          </p:nvPr>
        </p:nvSpPr>
        <p:spPr/>
        <p:txBody>
          <a:bodyPr/>
          <a:lstStyle/>
          <a:p>
            <a:fld id="{F0D23093-2AB0-F74C-B865-1A12A15B650E}" type="slidenum">
              <a:rPr lang="en-US" smtClean="0"/>
              <a:pPr/>
              <a:t>3</a:t>
            </a:fld>
            <a:endParaRPr lang="en-US"/>
          </a:p>
        </p:txBody>
      </p:sp>
      <p:sp>
        <p:nvSpPr>
          <p:cNvPr id="3" name="Title 2">
            <a:extLst>
              <a:ext uri="{FF2B5EF4-FFF2-40B4-BE49-F238E27FC236}">
                <a16:creationId xmlns:a16="http://schemas.microsoft.com/office/drawing/2014/main" id="{0D4F4FEF-65DF-4E98-9A0B-1274A3B84CCF}"/>
              </a:ext>
            </a:extLst>
          </p:cNvPr>
          <p:cNvSpPr>
            <a:spLocks noGrp="1"/>
          </p:cNvSpPr>
          <p:nvPr>
            <p:ph type="title"/>
          </p:nvPr>
        </p:nvSpPr>
        <p:spPr/>
        <p:txBody>
          <a:bodyPr/>
          <a:lstStyle/>
          <a:p>
            <a:r>
              <a:rPr lang="en-US"/>
              <a:t>Outline of lecture unit 1</a:t>
            </a:r>
          </a:p>
        </p:txBody>
      </p:sp>
      <p:grpSp>
        <p:nvGrpSpPr>
          <p:cNvPr id="5" name="Group 14">
            <a:extLst>
              <a:ext uri="{FF2B5EF4-FFF2-40B4-BE49-F238E27FC236}">
                <a16:creationId xmlns:a16="http://schemas.microsoft.com/office/drawing/2014/main" id="{FE230425-3C9D-40FA-B6BF-9E83CB6033C2}"/>
              </a:ext>
            </a:extLst>
          </p:cNvPr>
          <p:cNvGrpSpPr>
            <a:grpSpLocks/>
          </p:cNvGrpSpPr>
          <p:nvPr/>
        </p:nvGrpSpPr>
        <p:grpSpPr bwMode="auto">
          <a:xfrm>
            <a:off x="1415480" y="1288256"/>
            <a:ext cx="2307027" cy="4281488"/>
            <a:chOff x="755" y="275"/>
            <a:chExt cx="1769" cy="3730"/>
          </a:xfrm>
        </p:grpSpPr>
        <p:pic>
          <p:nvPicPr>
            <p:cNvPr id="6" name="Picture 1027">
              <a:extLst>
                <a:ext uri="{FF2B5EF4-FFF2-40B4-BE49-F238E27FC236}">
                  <a16:creationId xmlns:a16="http://schemas.microsoft.com/office/drawing/2014/main" id="{CA8F4F6D-7768-4A54-A346-F517E6914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4" y="3143"/>
              <a:ext cx="81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8" descr="Images 023">
              <a:extLst>
                <a:ext uri="{FF2B5EF4-FFF2-40B4-BE49-F238E27FC236}">
                  <a16:creationId xmlns:a16="http://schemas.microsoft.com/office/drawing/2014/main" id="{423D663E-D52F-4E00-BE6D-93263BE58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 y="3048"/>
              <a:ext cx="827"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29">
              <a:extLst>
                <a:ext uri="{FF2B5EF4-FFF2-40B4-BE49-F238E27FC236}">
                  <a16:creationId xmlns:a16="http://schemas.microsoft.com/office/drawing/2014/main" id="{78C73D1C-0D86-4B79-B7B5-E42E42A86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 y="2181"/>
              <a:ext cx="816"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31">
              <a:extLst>
                <a:ext uri="{FF2B5EF4-FFF2-40B4-BE49-F238E27FC236}">
                  <a16:creationId xmlns:a16="http://schemas.microsoft.com/office/drawing/2014/main" id="{CF068B69-048C-441B-A81D-BB040BCB69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 y="1316"/>
              <a:ext cx="842"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2">
              <a:extLst>
                <a:ext uri="{FF2B5EF4-FFF2-40B4-BE49-F238E27FC236}">
                  <a16:creationId xmlns:a16="http://schemas.microsoft.com/office/drawing/2014/main" id="{DF4AEE26-6838-4444-838D-97EF90023D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1236"/>
              <a:ext cx="815"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3">
              <a:extLst>
                <a:ext uri="{FF2B5EF4-FFF2-40B4-BE49-F238E27FC236}">
                  <a16:creationId xmlns:a16="http://schemas.microsoft.com/office/drawing/2014/main" id="{B8FBCE14-73A4-427D-9D63-B04837CC7C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 y="310"/>
              <a:ext cx="551"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34">
              <a:extLst>
                <a:ext uri="{FF2B5EF4-FFF2-40B4-BE49-F238E27FC236}">
                  <a16:creationId xmlns:a16="http://schemas.microsoft.com/office/drawing/2014/main" id="{1A7D8BC6-188A-4D17-8DA5-61F9AE2076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4" y="275"/>
              <a:ext cx="81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36" descr="truck">
              <a:extLst>
                <a:ext uri="{FF2B5EF4-FFF2-40B4-BE49-F238E27FC236}">
                  <a16:creationId xmlns:a16="http://schemas.microsoft.com/office/drawing/2014/main" id="{F07617D9-96D1-4350-9EF5-07212F0990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 y="2173"/>
              <a:ext cx="840"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7">
            <a:extLst>
              <a:ext uri="{FF2B5EF4-FFF2-40B4-BE49-F238E27FC236}">
                <a16:creationId xmlns:a16="http://schemas.microsoft.com/office/drawing/2014/main" id="{C786D4AC-A996-4168-9DF8-13AAB541500C}"/>
              </a:ext>
            </a:extLst>
          </p:cNvPr>
          <p:cNvSpPr>
            <a:spLocks noChangeArrowheads="1"/>
          </p:cNvSpPr>
          <p:nvPr/>
        </p:nvSpPr>
        <p:spPr bwMode="auto">
          <a:xfrm>
            <a:off x="4307486" y="2267374"/>
            <a:ext cx="453553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35000"/>
              </a:spcAft>
              <a:buClr>
                <a:srgbClr val="FFB71B"/>
              </a:buClr>
              <a:buSzTx/>
              <a:buFont typeface="Wingdings" panose="05000000000000000000" pitchFamily="2" charset="2"/>
              <a:buChar char="§"/>
            </a:pPr>
            <a:r>
              <a:rPr lang="en-GB" sz="2000" b="1" dirty="0">
                <a:latin typeface="+mn-lt"/>
              </a:rPr>
              <a:t>Background: </a:t>
            </a:r>
            <a:r>
              <a:rPr lang="en-GB" sz="2000" dirty="0">
                <a:latin typeface="+mn-lt"/>
              </a:rPr>
              <a:t>the motivation</a:t>
            </a:r>
          </a:p>
          <a:p>
            <a:pPr>
              <a:spcBef>
                <a:spcPct val="50000"/>
              </a:spcBef>
              <a:spcAft>
                <a:spcPct val="35000"/>
              </a:spcAft>
              <a:buClr>
                <a:srgbClr val="FFB71B"/>
              </a:buClr>
              <a:buSzTx/>
              <a:buFont typeface="Wingdings" panose="05000000000000000000" pitchFamily="2" charset="2"/>
              <a:buChar char="§"/>
            </a:pPr>
            <a:r>
              <a:rPr lang="en-GB" sz="2000" b="1" dirty="0">
                <a:latin typeface="+mn-lt"/>
              </a:rPr>
              <a:t>Materials: </a:t>
            </a:r>
            <a:r>
              <a:rPr lang="en-GB" sz="2000" dirty="0">
                <a:latin typeface="+mn-lt"/>
              </a:rPr>
              <a:t>classification and properties</a:t>
            </a:r>
          </a:p>
          <a:p>
            <a:pPr>
              <a:spcBef>
                <a:spcPct val="50000"/>
              </a:spcBef>
              <a:spcAft>
                <a:spcPct val="35000"/>
              </a:spcAft>
              <a:buClr>
                <a:srgbClr val="FFB71B"/>
              </a:buClr>
              <a:buSzTx/>
              <a:buFont typeface="Wingdings" panose="05000000000000000000" pitchFamily="2" charset="2"/>
              <a:buChar char="§"/>
            </a:pPr>
            <a:r>
              <a:rPr lang="en-GB" sz="2000" b="1" dirty="0">
                <a:latin typeface="+mn-lt"/>
              </a:rPr>
              <a:t>Granta EduPack: </a:t>
            </a:r>
            <a:r>
              <a:rPr lang="en-GB" sz="2000" dirty="0">
                <a:latin typeface="+mn-lt"/>
              </a:rPr>
              <a:t>structure and content</a:t>
            </a:r>
            <a:endParaRPr lang="en-US" sz="2000" dirty="0">
              <a:latin typeface="+mn-lt"/>
            </a:endParaRPr>
          </a:p>
        </p:txBody>
      </p:sp>
    </p:spTree>
    <p:extLst>
      <p:ext uri="{BB962C8B-B14F-4D97-AF65-F5344CB8AC3E}">
        <p14:creationId xmlns:p14="http://schemas.microsoft.com/office/powerpoint/2010/main" val="320164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3">
            <a:extLst>
              <a:ext uri="{FF2B5EF4-FFF2-40B4-BE49-F238E27FC236}">
                <a16:creationId xmlns:a16="http://schemas.microsoft.com/office/drawing/2014/main" id="{73FC2E24-20FA-4272-945E-98E0D7A20E94}"/>
              </a:ext>
            </a:extLst>
          </p:cNvPr>
          <p:cNvGrpSpPr>
            <a:grpSpLocks/>
          </p:cNvGrpSpPr>
          <p:nvPr/>
        </p:nvGrpSpPr>
        <p:grpSpPr bwMode="auto">
          <a:xfrm>
            <a:off x="2003038" y="2941640"/>
            <a:ext cx="6368345" cy="3037330"/>
            <a:chOff x="860037" y="2941639"/>
            <a:chExt cx="6368345" cy="3037331"/>
          </a:xfrm>
        </p:grpSpPr>
        <p:sp>
          <p:nvSpPr>
            <p:cNvPr id="19" name="Rounded Rectangle 12">
              <a:extLst>
                <a:ext uri="{FF2B5EF4-FFF2-40B4-BE49-F238E27FC236}">
                  <a16:creationId xmlns:a16="http://schemas.microsoft.com/office/drawing/2014/main" id="{552BCEDC-F34D-4E7E-AEA2-0042410B03B5}"/>
                </a:ext>
              </a:extLst>
            </p:cNvPr>
            <p:cNvSpPr>
              <a:spLocks noChangeArrowheads="1"/>
            </p:cNvSpPr>
            <p:nvPr/>
          </p:nvSpPr>
          <p:spPr bwMode="auto">
            <a:xfrm>
              <a:off x="990601" y="2941639"/>
              <a:ext cx="6237781" cy="376476"/>
            </a:xfrm>
            <a:prstGeom prst="roundRect">
              <a:avLst>
                <a:gd name="adj" fmla="val 3810"/>
              </a:avLst>
            </a:prstGeom>
            <a:solidFill>
              <a:schemeClr val="bg1"/>
            </a:solidFill>
            <a:ln w="38100" algn="ctr">
              <a:solidFill>
                <a:schemeClr val="accent1"/>
              </a:solidFill>
              <a:round/>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sp>
          <p:nvSpPr>
            <p:cNvPr id="20" name="Text Box 6">
              <a:extLst>
                <a:ext uri="{FF2B5EF4-FFF2-40B4-BE49-F238E27FC236}">
                  <a16:creationId xmlns:a16="http://schemas.microsoft.com/office/drawing/2014/main" id="{90CAA8F1-0E0A-413B-BCD7-A4A3D19C096D}"/>
                </a:ext>
              </a:extLst>
            </p:cNvPr>
            <p:cNvSpPr txBox="1">
              <a:spLocks noChangeArrowheads="1"/>
            </p:cNvSpPr>
            <p:nvPr/>
          </p:nvSpPr>
          <p:spPr bwMode="auto">
            <a:xfrm>
              <a:off x="860037" y="5138740"/>
              <a:ext cx="5337564"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rgbClr val="FFB71B"/>
                </a:buClr>
                <a:buSzPct val="115000"/>
                <a:buFont typeface="Wingdings" panose="05000000000000000000" pitchFamily="2" charset="2"/>
                <a:buChar char="§"/>
              </a:pPr>
              <a:r>
                <a:rPr lang="en-US" b="1" dirty="0">
                  <a:latin typeface="+mn-lt"/>
                </a:rPr>
                <a:t>  Granta </a:t>
              </a:r>
              <a:r>
                <a:rPr lang="en-US" b="1" dirty="0" err="1">
                  <a:latin typeface="+mn-lt"/>
                </a:rPr>
                <a:t>EduPack</a:t>
              </a:r>
              <a:r>
                <a:rPr lang="en-US" dirty="0">
                  <a:latin typeface="+mn-lt"/>
                </a:rPr>
                <a:t>:  resources to achieve this </a:t>
              </a:r>
            </a:p>
            <a:p>
              <a:pPr>
                <a:spcBef>
                  <a:spcPct val="50000"/>
                </a:spcBef>
                <a:buClr>
                  <a:srgbClr val="666633"/>
                </a:buClr>
                <a:buSzPct val="115000"/>
              </a:pPr>
              <a:r>
                <a:rPr lang="en-US" dirty="0">
                  <a:latin typeface="+mn-lt"/>
                </a:rPr>
                <a:t>- a tool for later profession (like CAD or FE)</a:t>
              </a:r>
              <a:endParaRPr lang="en-US" b="1" dirty="0">
                <a:latin typeface="+mn-lt"/>
              </a:endParaRPr>
            </a:p>
          </p:txBody>
        </p:sp>
      </p:grpSp>
      <p:sp>
        <p:nvSpPr>
          <p:cNvPr id="2" name="Slide Number Placeholder 1">
            <a:extLst>
              <a:ext uri="{FF2B5EF4-FFF2-40B4-BE49-F238E27FC236}">
                <a16:creationId xmlns:a16="http://schemas.microsoft.com/office/drawing/2014/main" id="{03C00A37-31E2-4CB0-8F47-82AE76F59105}"/>
              </a:ext>
            </a:extLst>
          </p:cNvPr>
          <p:cNvSpPr>
            <a:spLocks noGrp="1"/>
          </p:cNvSpPr>
          <p:nvPr>
            <p:ph type="sldNum" sz="quarter" idx="11"/>
          </p:nvPr>
        </p:nvSpPr>
        <p:spPr/>
        <p:txBody>
          <a:bodyPr/>
          <a:lstStyle/>
          <a:p>
            <a:fld id="{F0D23093-2AB0-F74C-B865-1A12A15B650E}" type="slidenum">
              <a:rPr lang="en-US" dirty="0" smtClean="0">
                <a:latin typeface="+mn-lt"/>
              </a:rPr>
              <a:pPr/>
              <a:t>4</a:t>
            </a:fld>
            <a:endParaRPr lang="en-US" dirty="0">
              <a:latin typeface="+mn-lt"/>
            </a:endParaRPr>
          </a:p>
        </p:txBody>
      </p:sp>
      <p:sp>
        <p:nvSpPr>
          <p:cNvPr id="3" name="Title 2">
            <a:extLst>
              <a:ext uri="{FF2B5EF4-FFF2-40B4-BE49-F238E27FC236}">
                <a16:creationId xmlns:a16="http://schemas.microsoft.com/office/drawing/2014/main" id="{59F7C475-2009-4431-BD52-2C4B67583BE1}"/>
              </a:ext>
            </a:extLst>
          </p:cNvPr>
          <p:cNvSpPr>
            <a:spLocks noGrp="1"/>
          </p:cNvSpPr>
          <p:nvPr>
            <p:ph type="title"/>
          </p:nvPr>
        </p:nvSpPr>
        <p:spPr/>
        <p:txBody>
          <a:bodyPr/>
          <a:lstStyle/>
          <a:p>
            <a:r>
              <a:rPr lang="en-US" dirty="0">
                <a:latin typeface="+mn-lt"/>
              </a:rPr>
              <a:t>Teaching materials to engineering students</a:t>
            </a:r>
          </a:p>
        </p:txBody>
      </p:sp>
      <p:sp>
        <p:nvSpPr>
          <p:cNvPr id="15" name="Text Box 3">
            <a:extLst>
              <a:ext uri="{FF2B5EF4-FFF2-40B4-BE49-F238E27FC236}">
                <a16:creationId xmlns:a16="http://schemas.microsoft.com/office/drawing/2014/main" id="{D19B8CD3-58F7-4C40-8555-BDC03708BCB8}"/>
              </a:ext>
            </a:extLst>
          </p:cNvPr>
          <p:cNvSpPr txBox="1">
            <a:spLocks noChangeArrowheads="1"/>
          </p:cNvSpPr>
          <p:nvPr/>
        </p:nvSpPr>
        <p:spPr bwMode="auto">
          <a:xfrm>
            <a:off x="2054226" y="1689100"/>
            <a:ext cx="8332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rgbClr val="FFB71B"/>
              </a:buClr>
              <a:buSzPct val="115000"/>
              <a:buFont typeface="Wingdings" panose="05000000000000000000" pitchFamily="2" charset="2"/>
              <a:buChar char="§"/>
            </a:pPr>
            <a:r>
              <a:rPr lang="en-US" b="1" dirty="0">
                <a:latin typeface="+mn-lt"/>
              </a:rPr>
              <a:t>  </a:t>
            </a:r>
            <a:r>
              <a:rPr lang="en-US" dirty="0">
                <a:latin typeface="+mn-lt"/>
              </a:rPr>
              <a:t>Engineers make things.  They make them out of </a:t>
            </a:r>
            <a:r>
              <a:rPr lang="en-US" b="1" dirty="0">
                <a:solidFill>
                  <a:srgbClr val="FFB71B"/>
                </a:solidFill>
                <a:latin typeface="+mn-lt"/>
              </a:rPr>
              <a:t>materials</a:t>
            </a:r>
            <a:r>
              <a:rPr lang="en-US" b="1" dirty="0">
                <a:solidFill>
                  <a:srgbClr val="666633"/>
                </a:solidFill>
                <a:latin typeface="+mn-lt"/>
              </a:rPr>
              <a:t>,</a:t>
            </a:r>
            <a:r>
              <a:rPr lang="en-US" b="1" dirty="0">
                <a:solidFill>
                  <a:schemeClr val="accent1"/>
                </a:solidFill>
                <a:latin typeface="+mn-lt"/>
              </a:rPr>
              <a:t> </a:t>
            </a:r>
            <a:r>
              <a:rPr lang="en-US" dirty="0">
                <a:latin typeface="+mn-lt"/>
              </a:rPr>
              <a:t>using </a:t>
            </a:r>
            <a:r>
              <a:rPr lang="en-US" b="1" dirty="0">
                <a:solidFill>
                  <a:srgbClr val="FFB71B"/>
                </a:solidFill>
                <a:latin typeface="+mn-lt"/>
              </a:rPr>
              <a:t>processes</a:t>
            </a:r>
            <a:r>
              <a:rPr lang="en-US" b="1" dirty="0">
                <a:solidFill>
                  <a:srgbClr val="666633"/>
                </a:solidFill>
                <a:latin typeface="+mn-lt"/>
              </a:rPr>
              <a:t>.</a:t>
            </a:r>
            <a:endParaRPr lang="en-US" dirty="0">
              <a:solidFill>
                <a:srgbClr val="666633"/>
              </a:solidFill>
              <a:latin typeface="+mn-lt"/>
            </a:endParaRPr>
          </a:p>
        </p:txBody>
      </p:sp>
      <p:sp>
        <p:nvSpPr>
          <p:cNvPr id="16" name="Text Box 4">
            <a:extLst>
              <a:ext uri="{FF2B5EF4-FFF2-40B4-BE49-F238E27FC236}">
                <a16:creationId xmlns:a16="http://schemas.microsoft.com/office/drawing/2014/main" id="{1F54AA2A-F5E2-41E4-B571-61F662BF2012}"/>
              </a:ext>
            </a:extLst>
          </p:cNvPr>
          <p:cNvSpPr txBox="1">
            <a:spLocks noChangeArrowheads="1"/>
          </p:cNvSpPr>
          <p:nvPr/>
        </p:nvSpPr>
        <p:spPr bwMode="auto">
          <a:xfrm>
            <a:off x="4851401" y="1009651"/>
            <a:ext cx="248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10000"/>
              </a:spcAft>
            </a:pPr>
            <a:r>
              <a:rPr lang="en-US" sz="2000" b="1" dirty="0">
                <a:latin typeface="+mn-lt"/>
              </a:rPr>
              <a:t>The starting point</a:t>
            </a:r>
            <a:endParaRPr lang="en-US" b="1" dirty="0">
              <a:latin typeface="+mn-lt"/>
            </a:endParaRPr>
          </a:p>
        </p:txBody>
      </p:sp>
      <p:sp>
        <p:nvSpPr>
          <p:cNvPr id="17" name="Text Box 5">
            <a:extLst>
              <a:ext uri="{FF2B5EF4-FFF2-40B4-BE49-F238E27FC236}">
                <a16:creationId xmlns:a16="http://schemas.microsoft.com/office/drawing/2014/main" id="{A23CA354-25BE-4F79-9EE6-DB24E28EC016}"/>
              </a:ext>
            </a:extLst>
          </p:cNvPr>
          <p:cNvSpPr txBox="1">
            <a:spLocks noChangeArrowheads="1"/>
          </p:cNvSpPr>
          <p:nvPr/>
        </p:nvSpPr>
        <p:spPr bwMode="auto">
          <a:xfrm>
            <a:off x="2133602" y="5232400"/>
            <a:ext cx="796607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endParaRPr lang="en-US" b="1">
              <a:latin typeface="+mn-lt"/>
            </a:endParaRPr>
          </a:p>
          <a:p>
            <a:pPr>
              <a:spcBef>
                <a:spcPct val="50000"/>
              </a:spcBef>
            </a:pPr>
            <a:endParaRPr lang="en-US" b="1">
              <a:latin typeface="+mn-lt"/>
            </a:endParaRPr>
          </a:p>
        </p:txBody>
      </p:sp>
      <p:sp>
        <p:nvSpPr>
          <p:cNvPr id="21" name="Rectangle 7">
            <a:extLst>
              <a:ext uri="{FF2B5EF4-FFF2-40B4-BE49-F238E27FC236}">
                <a16:creationId xmlns:a16="http://schemas.microsoft.com/office/drawing/2014/main" id="{CFCFF6C9-D0CF-4B09-8A1B-0F4A56ABB6BE}"/>
              </a:ext>
            </a:extLst>
          </p:cNvPr>
          <p:cNvSpPr>
            <a:spLocks noChangeArrowheads="1"/>
          </p:cNvSpPr>
          <p:nvPr/>
        </p:nvSpPr>
        <p:spPr bwMode="auto">
          <a:xfrm>
            <a:off x="2041527" y="2476501"/>
            <a:ext cx="8345487"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rgbClr val="FFB71B"/>
              </a:buClr>
              <a:buSzPct val="115000"/>
              <a:buFont typeface="Wingdings" panose="05000000000000000000" pitchFamily="2" charset="2"/>
              <a:buChar char="§"/>
            </a:pPr>
            <a:r>
              <a:rPr lang="en-US" dirty="0">
                <a:latin typeface="+mn-lt"/>
              </a:rPr>
              <a:t>  What do they need to know?</a:t>
            </a:r>
          </a:p>
          <a:p>
            <a:pPr lvl="1">
              <a:spcBef>
                <a:spcPct val="50000"/>
              </a:spcBef>
              <a:buClr>
                <a:srgbClr val="666633"/>
              </a:buClr>
              <a:buSzPct val="115000"/>
              <a:buFontTx/>
              <a:buChar char="•"/>
            </a:pPr>
            <a:r>
              <a:rPr lang="en-US" dirty="0">
                <a:latin typeface="+mn-lt"/>
              </a:rPr>
              <a:t>  </a:t>
            </a:r>
            <a:r>
              <a:rPr lang="en-US" b="1" dirty="0">
                <a:latin typeface="+mn-lt"/>
              </a:rPr>
              <a:t>Perspective</a:t>
            </a:r>
            <a:r>
              <a:rPr lang="en-US" dirty="0">
                <a:latin typeface="+mn-lt"/>
              </a:rPr>
              <a:t> of the world of materials and processes</a:t>
            </a:r>
          </a:p>
        </p:txBody>
      </p:sp>
      <p:sp>
        <p:nvSpPr>
          <p:cNvPr id="22" name="Text Box 9">
            <a:extLst>
              <a:ext uri="{FF2B5EF4-FFF2-40B4-BE49-F238E27FC236}">
                <a16:creationId xmlns:a16="http://schemas.microsoft.com/office/drawing/2014/main" id="{D73B9FA1-5E29-4D38-B58A-F60C47BEF215}"/>
              </a:ext>
            </a:extLst>
          </p:cNvPr>
          <p:cNvSpPr txBox="1">
            <a:spLocks noChangeArrowheads="1"/>
          </p:cNvSpPr>
          <p:nvPr/>
        </p:nvSpPr>
        <p:spPr bwMode="auto">
          <a:xfrm>
            <a:off x="2035177" y="3886200"/>
            <a:ext cx="2575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lvl="1">
              <a:spcBef>
                <a:spcPct val="50000"/>
              </a:spcBef>
              <a:buClr>
                <a:schemeClr val="tx1"/>
              </a:buClr>
              <a:buSzPct val="50000"/>
              <a:buFont typeface="Wingdings" panose="05000000000000000000" pitchFamily="2" charset="2"/>
              <a:buChar char="l"/>
            </a:pPr>
            <a:r>
              <a:rPr lang="en-US" dirty="0">
                <a:latin typeface="+mn-lt"/>
              </a:rPr>
              <a:t>  An ability to </a:t>
            </a:r>
            <a:r>
              <a:rPr lang="en-US" b="1" dirty="0">
                <a:latin typeface="+mn-lt"/>
              </a:rPr>
              <a:t>select</a:t>
            </a:r>
            <a:endParaRPr lang="en-GB" b="1" dirty="0">
              <a:latin typeface="+mn-lt"/>
            </a:endParaRPr>
          </a:p>
        </p:txBody>
      </p:sp>
      <p:sp>
        <p:nvSpPr>
          <p:cNvPr id="23" name="Text Box 10">
            <a:extLst>
              <a:ext uri="{FF2B5EF4-FFF2-40B4-BE49-F238E27FC236}">
                <a16:creationId xmlns:a16="http://schemas.microsoft.com/office/drawing/2014/main" id="{FAEFEECB-174E-49EA-BDB2-4454CE4B62C3}"/>
              </a:ext>
            </a:extLst>
          </p:cNvPr>
          <p:cNvSpPr txBox="1">
            <a:spLocks noChangeArrowheads="1"/>
          </p:cNvSpPr>
          <p:nvPr/>
        </p:nvSpPr>
        <p:spPr bwMode="auto">
          <a:xfrm>
            <a:off x="2035176" y="4368801"/>
            <a:ext cx="754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lvl="1">
              <a:spcBef>
                <a:spcPct val="50000"/>
              </a:spcBef>
              <a:buClr>
                <a:schemeClr val="tx1"/>
              </a:buClr>
              <a:buSzPct val="50000"/>
              <a:buFont typeface="Wingdings" panose="05000000000000000000" pitchFamily="2" charset="2"/>
              <a:buChar char="l"/>
            </a:pPr>
            <a:r>
              <a:rPr lang="en-US" dirty="0">
                <a:latin typeface="+mn-lt"/>
              </a:rPr>
              <a:t>  </a:t>
            </a:r>
            <a:r>
              <a:rPr lang="en-US" b="1" dirty="0">
                <a:latin typeface="+mn-lt"/>
              </a:rPr>
              <a:t>Information</a:t>
            </a:r>
            <a:r>
              <a:rPr lang="en-US" dirty="0">
                <a:latin typeface="+mn-lt"/>
              </a:rPr>
              <a:t> and </a:t>
            </a:r>
            <a:r>
              <a:rPr lang="en-US" b="1" dirty="0">
                <a:latin typeface="+mn-lt"/>
              </a:rPr>
              <a:t>tools</a:t>
            </a:r>
            <a:endParaRPr lang="en-GB" b="1" dirty="0">
              <a:latin typeface="+mn-lt"/>
            </a:endParaRPr>
          </a:p>
        </p:txBody>
      </p:sp>
      <p:sp>
        <p:nvSpPr>
          <p:cNvPr id="24" name="Text Box 11">
            <a:extLst>
              <a:ext uri="{FF2B5EF4-FFF2-40B4-BE49-F238E27FC236}">
                <a16:creationId xmlns:a16="http://schemas.microsoft.com/office/drawing/2014/main" id="{A5BF977D-C8F0-44C7-B634-0DA8289718A8}"/>
              </a:ext>
            </a:extLst>
          </p:cNvPr>
          <p:cNvSpPr txBox="1">
            <a:spLocks noChangeArrowheads="1"/>
          </p:cNvSpPr>
          <p:nvPr/>
        </p:nvSpPr>
        <p:spPr bwMode="auto">
          <a:xfrm>
            <a:off x="2035175" y="3390900"/>
            <a:ext cx="4104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lvl="1">
              <a:spcBef>
                <a:spcPct val="50000"/>
              </a:spcBef>
              <a:buClr>
                <a:schemeClr val="tx1"/>
              </a:buClr>
              <a:buSzPct val="50000"/>
              <a:buFont typeface="Wingdings" panose="05000000000000000000" pitchFamily="2" charset="2"/>
              <a:buChar char="l"/>
            </a:pPr>
            <a:r>
              <a:rPr lang="en-US" dirty="0">
                <a:latin typeface="+mn-lt"/>
              </a:rPr>
              <a:t>  </a:t>
            </a:r>
            <a:r>
              <a:rPr lang="en-US" b="1" dirty="0">
                <a:latin typeface="+mn-lt"/>
              </a:rPr>
              <a:t>Understanding </a:t>
            </a:r>
            <a:r>
              <a:rPr lang="en-US" dirty="0">
                <a:latin typeface="+mn-lt"/>
              </a:rPr>
              <a:t>material properties</a:t>
            </a:r>
            <a:endParaRPr lang="en-GB" b="1" dirty="0">
              <a:latin typeface="+mn-lt"/>
            </a:endParaRPr>
          </a:p>
        </p:txBody>
      </p:sp>
    </p:spTree>
    <p:extLst>
      <p:ext uri="{BB962C8B-B14F-4D97-AF65-F5344CB8AC3E}">
        <p14:creationId xmlns:p14="http://schemas.microsoft.com/office/powerpoint/2010/main" val="316162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utoUpdateAnimBg="0"/>
      <p:bldP spid="23" grpId="0" autoUpdateAnimBg="0"/>
      <p:bldP spid="2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5D9FF2-73B3-4782-A6C2-9BD46A2DC867}"/>
              </a:ext>
            </a:extLst>
          </p:cNvPr>
          <p:cNvSpPr>
            <a:spLocks noGrp="1"/>
          </p:cNvSpPr>
          <p:nvPr>
            <p:ph type="sldNum" sz="quarter" idx="11"/>
          </p:nvPr>
        </p:nvSpPr>
        <p:spPr/>
        <p:txBody>
          <a:bodyPr/>
          <a:lstStyle/>
          <a:p>
            <a:fld id="{F0D23093-2AB0-F74C-B865-1A12A15B650E}" type="slidenum">
              <a:rPr lang="en-US" dirty="0" smtClean="0"/>
              <a:pPr/>
              <a:t>5</a:t>
            </a:fld>
            <a:endParaRPr lang="en-US" dirty="0"/>
          </a:p>
        </p:txBody>
      </p:sp>
      <p:sp>
        <p:nvSpPr>
          <p:cNvPr id="3" name="Title 2">
            <a:extLst>
              <a:ext uri="{FF2B5EF4-FFF2-40B4-BE49-F238E27FC236}">
                <a16:creationId xmlns:a16="http://schemas.microsoft.com/office/drawing/2014/main" id="{98DB7CF8-F1D0-4963-AB4A-679946075FF7}"/>
              </a:ext>
            </a:extLst>
          </p:cNvPr>
          <p:cNvSpPr>
            <a:spLocks noGrp="1"/>
          </p:cNvSpPr>
          <p:nvPr>
            <p:ph type="title"/>
          </p:nvPr>
        </p:nvSpPr>
        <p:spPr/>
        <p:txBody>
          <a:bodyPr/>
          <a:lstStyle/>
          <a:p>
            <a:r>
              <a:rPr lang="en-US" dirty="0"/>
              <a:t>Which courses? Campus-wide?</a:t>
            </a:r>
          </a:p>
        </p:txBody>
      </p:sp>
      <p:grpSp>
        <p:nvGrpSpPr>
          <p:cNvPr id="4" name="Group 3">
            <a:extLst>
              <a:ext uri="{FF2B5EF4-FFF2-40B4-BE49-F238E27FC236}">
                <a16:creationId xmlns:a16="http://schemas.microsoft.com/office/drawing/2014/main" id="{86F33033-3222-4755-AD4F-D8D5E97914DD}"/>
              </a:ext>
            </a:extLst>
          </p:cNvPr>
          <p:cNvGrpSpPr>
            <a:grpSpLocks/>
          </p:cNvGrpSpPr>
          <p:nvPr/>
        </p:nvGrpSpPr>
        <p:grpSpPr bwMode="auto">
          <a:xfrm>
            <a:off x="2011408" y="2666258"/>
            <a:ext cx="8638504" cy="1763057"/>
            <a:chOff x="534395" y="2857011"/>
            <a:chExt cx="9058829" cy="1849735"/>
          </a:xfrm>
        </p:grpSpPr>
        <p:pic>
          <p:nvPicPr>
            <p:cNvPr id="5" name="Picture 3">
              <a:extLst>
                <a:ext uri="{FF2B5EF4-FFF2-40B4-BE49-F238E27FC236}">
                  <a16:creationId xmlns:a16="http://schemas.microsoft.com/office/drawing/2014/main" id="{C0362B36-03D3-45DD-8EE1-C34BE2500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48" y="2857011"/>
              <a:ext cx="2018762"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BF010B0-C0C0-4BE2-8E32-725908A96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812" y="2857011"/>
              <a:ext cx="2088000" cy="14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F766C506-0AC8-44F7-8160-8F1273DD2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5623" y="2857011"/>
              <a:ext cx="1775446" cy="1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4">
              <a:extLst>
                <a:ext uri="{FF2B5EF4-FFF2-40B4-BE49-F238E27FC236}">
                  <a16:creationId xmlns:a16="http://schemas.microsoft.com/office/drawing/2014/main" id="{B76114E4-A85A-49ED-A7A1-A89D552AADE8}"/>
                </a:ext>
              </a:extLst>
            </p:cNvPr>
            <p:cNvSpPr txBox="1">
              <a:spLocks noChangeArrowheads="1"/>
            </p:cNvSpPr>
            <p:nvPr/>
          </p:nvSpPr>
          <p:spPr bwMode="auto">
            <a:xfrm>
              <a:off x="534395" y="4351550"/>
              <a:ext cx="9058829" cy="35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dirty="0">
                  <a:latin typeface="+mn-lt"/>
                </a:rPr>
                <a:t>Aerospace engineering                                      Architecture                                        Bioengineering  </a:t>
              </a:r>
            </a:p>
          </p:txBody>
        </p:sp>
      </p:grpSp>
      <p:grpSp>
        <p:nvGrpSpPr>
          <p:cNvPr id="9" name="Group 8">
            <a:extLst>
              <a:ext uri="{FF2B5EF4-FFF2-40B4-BE49-F238E27FC236}">
                <a16:creationId xmlns:a16="http://schemas.microsoft.com/office/drawing/2014/main" id="{DCAE5526-E3B0-490A-A6CA-E70B1F7AA950}"/>
              </a:ext>
            </a:extLst>
          </p:cNvPr>
          <p:cNvGrpSpPr>
            <a:grpSpLocks/>
          </p:cNvGrpSpPr>
          <p:nvPr/>
        </p:nvGrpSpPr>
        <p:grpSpPr bwMode="auto">
          <a:xfrm>
            <a:off x="1798683" y="766423"/>
            <a:ext cx="8638504" cy="1796388"/>
            <a:chOff x="311497" y="901988"/>
            <a:chExt cx="9058995" cy="1883825"/>
          </a:xfrm>
        </p:grpSpPr>
        <p:sp>
          <p:nvSpPr>
            <p:cNvPr id="10" name="TextBox 1">
              <a:extLst>
                <a:ext uri="{FF2B5EF4-FFF2-40B4-BE49-F238E27FC236}">
                  <a16:creationId xmlns:a16="http://schemas.microsoft.com/office/drawing/2014/main" id="{B45483DA-89A1-45B0-AAD4-0F8ABEC3FB74}"/>
                </a:ext>
              </a:extLst>
            </p:cNvPr>
            <p:cNvSpPr txBox="1">
              <a:spLocks noChangeArrowheads="1"/>
            </p:cNvSpPr>
            <p:nvPr/>
          </p:nvSpPr>
          <p:spPr bwMode="auto">
            <a:xfrm>
              <a:off x="311497" y="2430780"/>
              <a:ext cx="9058995" cy="35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dirty="0">
                  <a:latin typeface="+mn-lt"/>
                </a:rPr>
                <a:t>             Materials science                                 General engineering                             Polymer engineering</a:t>
              </a:r>
            </a:p>
          </p:txBody>
        </p:sp>
        <p:pic>
          <p:nvPicPr>
            <p:cNvPr id="11" name="Picture 2">
              <a:extLst>
                <a:ext uri="{FF2B5EF4-FFF2-40B4-BE49-F238E27FC236}">
                  <a16:creationId xmlns:a16="http://schemas.microsoft.com/office/drawing/2014/main" id="{16A3B36A-485B-4505-B0A5-02774FC1A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1064" y="961988"/>
              <a:ext cx="2088000" cy="14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15635397-A18B-4E13-8475-7AA62697E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9565" y="901988"/>
              <a:ext cx="1596750" cy="1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20F2B998-560F-4649-9833-30AE79556B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107" y="973988"/>
              <a:ext cx="2049843"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a:extLst>
              <a:ext uri="{FF2B5EF4-FFF2-40B4-BE49-F238E27FC236}">
                <a16:creationId xmlns:a16="http://schemas.microsoft.com/office/drawing/2014/main" id="{C6B84ECB-D866-4A79-A7AE-4B51E1C95DCB}"/>
              </a:ext>
            </a:extLst>
          </p:cNvPr>
          <p:cNvGrpSpPr>
            <a:grpSpLocks/>
          </p:cNvGrpSpPr>
          <p:nvPr/>
        </p:nvGrpSpPr>
        <p:grpSpPr bwMode="auto">
          <a:xfrm>
            <a:off x="1798683" y="4366825"/>
            <a:ext cx="8778901" cy="1787042"/>
            <a:chOff x="322810" y="4597284"/>
            <a:chExt cx="9205881" cy="1874303"/>
          </a:xfrm>
        </p:grpSpPr>
        <p:pic>
          <p:nvPicPr>
            <p:cNvPr id="15" name="Picture 8">
              <a:extLst>
                <a:ext uri="{FF2B5EF4-FFF2-40B4-BE49-F238E27FC236}">
                  <a16:creationId xmlns:a16="http://schemas.microsoft.com/office/drawing/2014/main" id="{56BC2824-C9BC-4CAB-923F-1DC80F81D1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7277" y="4597284"/>
              <a:ext cx="2571883" cy="18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a:extLst>
                <a:ext uri="{FF2B5EF4-FFF2-40B4-BE49-F238E27FC236}">
                  <a16:creationId xmlns:a16="http://schemas.microsoft.com/office/drawing/2014/main" id="{2244417C-0839-4D61-9E04-10B20AB597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9812" y="4714981"/>
              <a:ext cx="2088000" cy="146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a:extLst>
                <a:ext uri="{FF2B5EF4-FFF2-40B4-BE49-F238E27FC236}">
                  <a16:creationId xmlns:a16="http://schemas.microsoft.com/office/drawing/2014/main" id="{8745B586-F418-4A68-96A1-8C9FFE563D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2810" y="4776978"/>
              <a:ext cx="2454287"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3">
              <a:extLst>
                <a:ext uri="{FF2B5EF4-FFF2-40B4-BE49-F238E27FC236}">
                  <a16:creationId xmlns:a16="http://schemas.microsoft.com/office/drawing/2014/main" id="{8F39EFE5-DD9A-4E49-B166-D4D31BEAB7B7}"/>
                </a:ext>
              </a:extLst>
            </p:cNvPr>
            <p:cNvSpPr txBox="1">
              <a:spLocks noChangeArrowheads="1"/>
            </p:cNvSpPr>
            <p:nvPr/>
          </p:nvSpPr>
          <p:spPr bwMode="auto">
            <a:xfrm>
              <a:off x="543848" y="6116501"/>
              <a:ext cx="8984843" cy="35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dirty="0">
                  <a:latin typeface="+mn-lt"/>
                </a:rPr>
                <a:t>     Product design                           	       Environmental engineering                     Sustainability assessment</a:t>
              </a:r>
            </a:p>
          </p:txBody>
        </p:sp>
      </p:grpSp>
    </p:spTree>
    <p:extLst>
      <p:ext uri="{BB962C8B-B14F-4D97-AF65-F5344CB8AC3E}">
        <p14:creationId xmlns:p14="http://schemas.microsoft.com/office/powerpoint/2010/main" val="36497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F697B-2029-450E-B31C-73C5B44C7CDE}"/>
              </a:ext>
            </a:extLst>
          </p:cNvPr>
          <p:cNvSpPr>
            <a:spLocks noGrp="1"/>
          </p:cNvSpPr>
          <p:nvPr>
            <p:ph type="sldNum" sz="quarter" idx="11"/>
          </p:nvPr>
        </p:nvSpPr>
        <p:spPr/>
        <p:txBody>
          <a:bodyPr/>
          <a:lstStyle/>
          <a:p>
            <a:fld id="{F0D23093-2AB0-F74C-B865-1A12A15B650E}" type="slidenum">
              <a:rPr lang="en-US" dirty="0" smtClean="0">
                <a:latin typeface="+mn-lt"/>
              </a:rPr>
              <a:pPr/>
              <a:t>6</a:t>
            </a:fld>
            <a:endParaRPr lang="en-US" dirty="0">
              <a:latin typeface="+mn-lt"/>
            </a:endParaRPr>
          </a:p>
        </p:txBody>
      </p:sp>
      <p:sp>
        <p:nvSpPr>
          <p:cNvPr id="3" name="Title 2">
            <a:extLst>
              <a:ext uri="{FF2B5EF4-FFF2-40B4-BE49-F238E27FC236}">
                <a16:creationId xmlns:a16="http://schemas.microsoft.com/office/drawing/2014/main" id="{35139595-2BE2-40AC-8696-54E814B86434}"/>
              </a:ext>
            </a:extLst>
          </p:cNvPr>
          <p:cNvSpPr>
            <a:spLocks noGrp="1"/>
          </p:cNvSpPr>
          <p:nvPr>
            <p:ph type="title"/>
          </p:nvPr>
        </p:nvSpPr>
        <p:spPr/>
        <p:txBody>
          <a:bodyPr/>
          <a:lstStyle/>
          <a:p>
            <a:r>
              <a:rPr lang="en-US" dirty="0">
                <a:latin typeface="+mn-lt"/>
              </a:rPr>
              <a:t>Organizing information</a:t>
            </a:r>
          </a:p>
        </p:txBody>
      </p:sp>
      <p:grpSp>
        <p:nvGrpSpPr>
          <p:cNvPr id="4" name="Group 74">
            <a:extLst>
              <a:ext uri="{FF2B5EF4-FFF2-40B4-BE49-F238E27FC236}">
                <a16:creationId xmlns:a16="http://schemas.microsoft.com/office/drawing/2014/main" id="{D62EDBC4-A03C-4E86-8CC0-C17825E3FB20}"/>
              </a:ext>
            </a:extLst>
          </p:cNvPr>
          <p:cNvGrpSpPr>
            <a:grpSpLocks/>
          </p:cNvGrpSpPr>
          <p:nvPr/>
        </p:nvGrpSpPr>
        <p:grpSpPr bwMode="auto">
          <a:xfrm>
            <a:off x="3933825" y="1409700"/>
            <a:ext cx="4597400" cy="4089400"/>
            <a:chOff x="1742" y="880"/>
            <a:chExt cx="2896" cy="2576"/>
          </a:xfrm>
        </p:grpSpPr>
        <p:sp>
          <p:nvSpPr>
            <p:cNvPr id="5" name="AutoShape 3">
              <a:extLst>
                <a:ext uri="{FF2B5EF4-FFF2-40B4-BE49-F238E27FC236}">
                  <a16:creationId xmlns:a16="http://schemas.microsoft.com/office/drawing/2014/main" id="{E1B84444-5E25-4074-A785-B52AB3B804C8}"/>
                </a:ext>
              </a:extLst>
            </p:cNvPr>
            <p:cNvSpPr>
              <a:spLocks noChangeArrowheads="1"/>
            </p:cNvSpPr>
            <p:nvPr/>
          </p:nvSpPr>
          <p:spPr bwMode="auto">
            <a:xfrm>
              <a:off x="1742" y="880"/>
              <a:ext cx="2896" cy="2576"/>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6" name="Text Box 4">
              <a:extLst>
                <a:ext uri="{FF2B5EF4-FFF2-40B4-BE49-F238E27FC236}">
                  <a16:creationId xmlns:a16="http://schemas.microsoft.com/office/drawing/2014/main" id="{B2EF48E8-D128-4015-B273-AE9000DEDEC5}"/>
                </a:ext>
              </a:extLst>
            </p:cNvPr>
            <p:cNvSpPr txBox="1">
              <a:spLocks noChangeArrowheads="1"/>
            </p:cNvSpPr>
            <p:nvPr/>
          </p:nvSpPr>
          <p:spPr bwMode="auto">
            <a:xfrm>
              <a:off x="3787" y="887"/>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a:solidFill>
                    <a:srgbClr val="FFB71B"/>
                  </a:solidFill>
                  <a:latin typeface="+mn-lt"/>
                </a:rPr>
                <a:t>The </a:t>
              </a:r>
            </a:p>
            <a:p>
              <a:pPr algn="ctr">
                <a:spcBef>
                  <a:spcPct val="0"/>
                </a:spcBef>
                <a:spcAft>
                  <a:spcPct val="0"/>
                </a:spcAft>
              </a:pPr>
              <a:r>
                <a:rPr lang="en-GB" b="1" i="1" dirty="0">
                  <a:solidFill>
                    <a:srgbClr val="FFB71B"/>
                  </a:solidFill>
                  <a:latin typeface="+mn-lt"/>
                </a:rPr>
                <a:t>database</a:t>
              </a:r>
            </a:p>
          </p:txBody>
        </p:sp>
      </p:grpSp>
      <p:grpSp>
        <p:nvGrpSpPr>
          <p:cNvPr id="7" name="Group 73">
            <a:extLst>
              <a:ext uri="{FF2B5EF4-FFF2-40B4-BE49-F238E27FC236}">
                <a16:creationId xmlns:a16="http://schemas.microsoft.com/office/drawing/2014/main" id="{10397F08-C901-450A-BEC1-90A4684059FD}"/>
              </a:ext>
            </a:extLst>
          </p:cNvPr>
          <p:cNvGrpSpPr>
            <a:grpSpLocks/>
          </p:cNvGrpSpPr>
          <p:nvPr/>
        </p:nvGrpSpPr>
        <p:grpSpPr bwMode="auto">
          <a:xfrm>
            <a:off x="5635626" y="3038478"/>
            <a:ext cx="1168400" cy="390526"/>
            <a:chOff x="2830" y="1914"/>
            <a:chExt cx="744" cy="246"/>
          </a:xfrm>
        </p:grpSpPr>
        <p:sp>
          <p:nvSpPr>
            <p:cNvPr id="8" name="Line 6">
              <a:extLst>
                <a:ext uri="{FF2B5EF4-FFF2-40B4-BE49-F238E27FC236}">
                  <a16:creationId xmlns:a16="http://schemas.microsoft.com/office/drawing/2014/main" id="{62B78A2D-0F63-4E90-B070-59156331A8A8}"/>
                </a:ext>
              </a:extLst>
            </p:cNvPr>
            <p:cNvSpPr>
              <a:spLocks noChangeShapeType="1"/>
            </p:cNvSpPr>
            <p:nvPr/>
          </p:nvSpPr>
          <p:spPr bwMode="auto">
            <a:xfrm>
              <a:off x="2830" y="2160"/>
              <a:ext cx="744"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Text Box 7">
              <a:extLst>
                <a:ext uri="{FF2B5EF4-FFF2-40B4-BE49-F238E27FC236}">
                  <a16:creationId xmlns:a16="http://schemas.microsoft.com/office/drawing/2014/main" id="{7EBCBE84-5061-4A48-9B9C-77FD82497A77}"/>
                </a:ext>
              </a:extLst>
            </p:cNvPr>
            <p:cNvSpPr txBox="1">
              <a:spLocks noChangeArrowheads="1"/>
            </p:cNvSpPr>
            <p:nvPr/>
          </p:nvSpPr>
          <p:spPr bwMode="auto">
            <a:xfrm>
              <a:off x="2996" y="1914"/>
              <a:ext cx="5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solidFill>
                    <a:srgbClr val="FFB71B"/>
                  </a:solidFill>
                  <a:latin typeface="+mn-lt"/>
                </a:rPr>
                <a:t>Links</a:t>
              </a:r>
            </a:p>
          </p:txBody>
        </p:sp>
      </p:grpSp>
      <p:grpSp>
        <p:nvGrpSpPr>
          <p:cNvPr id="10" name="Group 71">
            <a:extLst>
              <a:ext uri="{FF2B5EF4-FFF2-40B4-BE49-F238E27FC236}">
                <a16:creationId xmlns:a16="http://schemas.microsoft.com/office/drawing/2014/main" id="{38BCBC6F-AC7F-4004-8737-3A348541FF2D}"/>
              </a:ext>
            </a:extLst>
          </p:cNvPr>
          <p:cNvGrpSpPr>
            <a:grpSpLocks/>
          </p:cNvGrpSpPr>
          <p:nvPr/>
        </p:nvGrpSpPr>
        <p:grpSpPr bwMode="auto">
          <a:xfrm>
            <a:off x="5438775" y="1576388"/>
            <a:ext cx="1485900" cy="3721100"/>
            <a:chOff x="2706" y="993"/>
            <a:chExt cx="936" cy="2344"/>
          </a:xfrm>
        </p:grpSpPr>
        <p:sp>
          <p:nvSpPr>
            <p:cNvPr id="11" name="Oval 15">
              <a:extLst>
                <a:ext uri="{FF2B5EF4-FFF2-40B4-BE49-F238E27FC236}">
                  <a16:creationId xmlns:a16="http://schemas.microsoft.com/office/drawing/2014/main" id="{3C94C0FF-A088-4918-80A9-420B3A25669B}"/>
                </a:ext>
              </a:extLst>
            </p:cNvPr>
            <p:cNvSpPr>
              <a:spLocks noChangeArrowheads="1"/>
            </p:cNvSpPr>
            <p:nvPr/>
          </p:nvSpPr>
          <p:spPr bwMode="auto">
            <a:xfrm>
              <a:off x="2786" y="2609"/>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2" name="Text Box 16">
              <a:extLst>
                <a:ext uri="{FF2B5EF4-FFF2-40B4-BE49-F238E27FC236}">
                  <a16:creationId xmlns:a16="http://schemas.microsoft.com/office/drawing/2014/main" id="{1F51C600-E06C-4177-B14E-72ACEC2797C3}"/>
                </a:ext>
              </a:extLst>
            </p:cNvPr>
            <p:cNvSpPr txBox="1">
              <a:spLocks noChangeArrowheads="1"/>
            </p:cNvSpPr>
            <p:nvPr/>
          </p:nvSpPr>
          <p:spPr bwMode="auto">
            <a:xfrm>
              <a:off x="2706" y="2800"/>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Suppliers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sp>
          <p:nvSpPr>
            <p:cNvPr id="13" name="Oval 18">
              <a:extLst>
                <a:ext uri="{FF2B5EF4-FFF2-40B4-BE49-F238E27FC236}">
                  <a16:creationId xmlns:a16="http://schemas.microsoft.com/office/drawing/2014/main" id="{7DA1652A-281E-46E5-9338-FFA5858D0F93}"/>
                </a:ext>
              </a:extLst>
            </p:cNvPr>
            <p:cNvSpPr>
              <a:spLocks noChangeArrowheads="1"/>
            </p:cNvSpPr>
            <p:nvPr/>
          </p:nvSpPr>
          <p:spPr bwMode="auto">
            <a:xfrm>
              <a:off x="2786" y="993"/>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4" name="Text Box 19">
              <a:extLst>
                <a:ext uri="{FF2B5EF4-FFF2-40B4-BE49-F238E27FC236}">
                  <a16:creationId xmlns:a16="http://schemas.microsoft.com/office/drawing/2014/main" id="{9C84D293-013B-4DF7-9344-CADCC53DA0E0}"/>
                </a:ext>
              </a:extLst>
            </p:cNvPr>
            <p:cNvSpPr txBox="1">
              <a:spLocks noChangeArrowheads="1"/>
            </p:cNvSpPr>
            <p:nvPr/>
          </p:nvSpPr>
          <p:spPr bwMode="auto">
            <a:xfrm>
              <a:off x="2706" y="1192"/>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References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16" name="Group 69">
            <a:extLst>
              <a:ext uri="{FF2B5EF4-FFF2-40B4-BE49-F238E27FC236}">
                <a16:creationId xmlns:a16="http://schemas.microsoft.com/office/drawing/2014/main" id="{71CB33BE-AB80-4E39-8D66-F64F61A9FC0E}"/>
              </a:ext>
            </a:extLst>
          </p:cNvPr>
          <p:cNvGrpSpPr>
            <a:grpSpLocks/>
          </p:cNvGrpSpPr>
          <p:nvPr/>
        </p:nvGrpSpPr>
        <p:grpSpPr bwMode="auto">
          <a:xfrm>
            <a:off x="1724026" y="2538415"/>
            <a:ext cx="3913188" cy="1900237"/>
            <a:chOff x="366" y="1599"/>
            <a:chExt cx="2465" cy="1197"/>
          </a:xfrm>
        </p:grpSpPr>
        <p:sp>
          <p:nvSpPr>
            <p:cNvPr id="17" name="Oval 22">
              <a:extLst>
                <a:ext uri="{FF2B5EF4-FFF2-40B4-BE49-F238E27FC236}">
                  <a16:creationId xmlns:a16="http://schemas.microsoft.com/office/drawing/2014/main" id="{F39A8BD0-9C10-4B45-ABEB-18FF443B265D}"/>
                </a:ext>
              </a:extLst>
            </p:cNvPr>
            <p:cNvSpPr>
              <a:spLocks noChangeArrowheads="1"/>
            </p:cNvSpPr>
            <p:nvPr/>
          </p:nvSpPr>
          <p:spPr bwMode="auto">
            <a:xfrm>
              <a:off x="1878" y="1708"/>
              <a:ext cx="953" cy="904"/>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8" name="Text Box 23">
              <a:extLst>
                <a:ext uri="{FF2B5EF4-FFF2-40B4-BE49-F238E27FC236}">
                  <a16:creationId xmlns:a16="http://schemas.microsoft.com/office/drawing/2014/main" id="{AC1516EB-C024-46EA-ABF3-F5E64240AAD1}"/>
                </a:ext>
              </a:extLst>
            </p:cNvPr>
            <p:cNvSpPr txBox="1">
              <a:spLocks noChangeArrowheads="1"/>
            </p:cNvSpPr>
            <p:nvPr/>
          </p:nvSpPr>
          <p:spPr bwMode="auto">
            <a:xfrm>
              <a:off x="1942" y="1976"/>
              <a:ext cx="8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Materials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sp>
          <p:nvSpPr>
            <p:cNvPr id="19" name="Rectangle 24">
              <a:extLst>
                <a:ext uri="{FF2B5EF4-FFF2-40B4-BE49-F238E27FC236}">
                  <a16:creationId xmlns:a16="http://schemas.microsoft.com/office/drawing/2014/main" id="{1C522151-4D19-49BE-AB1D-3CB08EBE73A6}"/>
                </a:ext>
              </a:extLst>
            </p:cNvPr>
            <p:cNvSpPr>
              <a:spLocks noChangeArrowheads="1"/>
            </p:cNvSpPr>
            <p:nvPr/>
          </p:nvSpPr>
          <p:spPr bwMode="auto">
            <a:xfrm>
              <a:off x="366" y="1599"/>
              <a:ext cx="1208" cy="11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latin typeface="+mn-lt"/>
                </a:rPr>
                <a:t>    DATA FOR</a:t>
              </a:r>
            </a:p>
            <a:p>
              <a:pPr>
                <a:spcBef>
                  <a:spcPct val="30000"/>
                </a:spcBef>
                <a:spcAft>
                  <a:spcPct val="0"/>
                </a:spcAft>
                <a:buClrTx/>
                <a:buSzPct val="110000"/>
                <a:buFont typeface="Wingdings" panose="05000000000000000000" pitchFamily="2" charset="2"/>
                <a:buChar char="§"/>
              </a:pPr>
              <a:r>
                <a:rPr lang="en-GB" sz="1600" b="1" i="1" dirty="0">
                  <a:latin typeface="+mn-lt"/>
                </a:rPr>
                <a:t>  Metals &amp; alloys</a:t>
              </a:r>
            </a:p>
            <a:p>
              <a:pPr>
                <a:spcBef>
                  <a:spcPct val="30000"/>
                </a:spcBef>
                <a:spcAft>
                  <a:spcPct val="0"/>
                </a:spcAft>
                <a:buClrTx/>
                <a:buSzPct val="110000"/>
                <a:buFont typeface="Wingdings" panose="05000000000000000000" pitchFamily="2" charset="2"/>
                <a:buChar char="§"/>
              </a:pPr>
              <a:r>
                <a:rPr lang="en-GB" sz="1600" b="1" i="1" dirty="0">
                  <a:latin typeface="+mn-lt"/>
                </a:rPr>
                <a:t>  Polymers </a:t>
              </a:r>
            </a:p>
            <a:p>
              <a:pPr>
                <a:spcBef>
                  <a:spcPct val="30000"/>
                </a:spcBef>
                <a:spcAft>
                  <a:spcPct val="0"/>
                </a:spcAft>
                <a:buClrTx/>
                <a:buSzPct val="110000"/>
                <a:buFont typeface="Wingdings" panose="05000000000000000000" pitchFamily="2" charset="2"/>
                <a:buChar char="§"/>
              </a:pPr>
              <a:r>
                <a:rPr lang="en-GB" sz="1600" b="1" i="1" dirty="0">
                  <a:latin typeface="+mn-lt"/>
                </a:rPr>
                <a:t>  Ceramics &amp;          glasses</a:t>
              </a:r>
            </a:p>
            <a:p>
              <a:pPr>
                <a:spcBef>
                  <a:spcPct val="30000"/>
                </a:spcBef>
                <a:spcAft>
                  <a:spcPct val="0"/>
                </a:spcAft>
                <a:buClrTx/>
                <a:buSzPct val="110000"/>
                <a:buFont typeface="Wingdings" panose="05000000000000000000" pitchFamily="2" charset="2"/>
                <a:buChar char="§"/>
              </a:pPr>
              <a:r>
                <a:rPr lang="en-GB" sz="1600" b="1" i="1" dirty="0">
                  <a:latin typeface="+mn-lt"/>
                </a:rPr>
                <a:t>  Hybrids</a:t>
              </a:r>
              <a:endParaRPr lang="en-US" sz="1600" b="1" i="1" dirty="0">
                <a:latin typeface="+mn-lt"/>
              </a:endParaRPr>
            </a:p>
          </p:txBody>
        </p:sp>
        <p:sp>
          <p:nvSpPr>
            <p:cNvPr id="20" name="Line 46">
              <a:extLst>
                <a:ext uri="{FF2B5EF4-FFF2-40B4-BE49-F238E27FC236}">
                  <a16:creationId xmlns:a16="http://schemas.microsoft.com/office/drawing/2014/main" id="{E5422398-75FD-4965-A618-606A9E29B39D}"/>
                </a:ext>
              </a:extLst>
            </p:cNvPr>
            <p:cNvSpPr>
              <a:spLocks noChangeShapeType="1"/>
            </p:cNvSpPr>
            <p:nvPr/>
          </p:nvSpPr>
          <p:spPr bwMode="auto">
            <a:xfrm rot="5400000">
              <a:off x="1749" y="2003"/>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grpSp>
        <p:nvGrpSpPr>
          <p:cNvPr id="21" name="Group 72">
            <a:extLst>
              <a:ext uri="{FF2B5EF4-FFF2-40B4-BE49-F238E27FC236}">
                <a16:creationId xmlns:a16="http://schemas.microsoft.com/office/drawing/2014/main" id="{6F30A47D-CEDC-4D6F-91B0-5FAC33BB50CE}"/>
              </a:ext>
            </a:extLst>
          </p:cNvPr>
          <p:cNvGrpSpPr>
            <a:grpSpLocks/>
          </p:cNvGrpSpPr>
          <p:nvPr/>
        </p:nvGrpSpPr>
        <p:grpSpPr bwMode="auto">
          <a:xfrm>
            <a:off x="5346700" y="2527301"/>
            <a:ext cx="1676400" cy="1803400"/>
            <a:chOff x="2648" y="1592"/>
            <a:chExt cx="1056" cy="1136"/>
          </a:xfrm>
        </p:grpSpPr>
        <p:sp>
          <p:nvSpPr>
            <p:cNvPr id="22" name="Line 64">
              <a:extLst>
                <a:ext uri="{FF2B5EF4-FFF2-40B4-BE49-F238E27FC236}">
                  <a16:creationId xmlns:a16="http://schemas.microsoft.com/office/drawing/2014/main" id="{C0C5B7F3-827A-4311-B3FF-C5FC17CB71A7}"/>
                </a:ext>
              </a:extLst>
            </p:cNvPr>
            <p:cNvSpPr>
              <a:spLocks noChangeShapeType="1"/>
            </p:cNvSpPr>
            <p:nvPr/>
          </p:nvSpPr>
          <p:spPr bwMode="auto">
            <a:xfrm flipV="1">
              <a:off x="3464" y="2488"/>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65">
              <a:extLst>
                <a:ext uri="{FF2B5EF4-FFF2-40B4-BE49-F238E27FC236}">
                  <a16:creationId xmlns:a16="http://schemas.microsoft.com/office/drawing/2014/main" id="{A09B1D59-76DC-4494-B0FD-F5655AA711CA}"/>
                </a:ext>
              </a:extLst>
            </p:cNvPr>
            <p:cNvSpPr>
              <a:spLocks noChangeShapeType="1"/>
            </p:cNvSpPr>
            <p:nvPr/>
          </p:nvSpPr>
          <p:spPr bwMode="auto">
            <a:xfrm flipV="1">
              <a:off x="2656" y="1592"/>
              <a:ext cx="216" cy="224"/>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66">
              <a:extLst>
                <a:ext uri="{FF2B5EF4-FFF2-40B4-BE49-F238E27FC236}">
                  <a16:creationId xmlns:a16="http://schemas.microsoft.com/office/drawing/2014/main" id="{7F41439A-DFF8-4F44-8128-D18CF69E8F12}"/>
                </a:ext>
              </a:extLst>
            </p:cNvPr>
            <p:cNvSpPr>
              <a:spLocks noChangeShapeType="1"/>
            </p:cNvSpPr>
            <p:nvPr/>
          </p:nvSpPr>
          <p:spPr bwMode="auto">
            <a:xfrm rot="16200000" flipV="1">
              <a:off x="3448" y="1592"/>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8">
              <a:extLst>
                <a:ext uri="{FF2B5EF4-FFF2-40B4-BE49-F238E27FC236}">
                  <a16:creationId xmlns:a16="http://schemas.microsoft.com/office/drawing/2014/main" id="{C42A1AF5-60C9-4EED-B965-AD1A29C5FFF3}"/>
                </a:ext>
              </a:extLst>
            </p:cNvPr>
            <p:cNvSpPr>
              <a:spLocks noChangeShapeType="1"/>
            </p:cNvSpPr>
            <p:nvPr/>
          </p:nvSpPr>
          <p:spPr bwMode="auto">
            <a:xfrm rot="16200000" flipV="1">
              <a:off x="2656" y="2496"/>
              <a:ext cx="216" cy="23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6" name="Oval 75">
            <a:extLst>
              <a:ext uri="{FF2B5EF4-FFF2-40B4-BE49-F238E27FC236}">
                <a16:creationId xmlns:a16="http://schemas.microsoft.com/office/drawing/2014/main" id="{12614BF2-73AC-4569-BBBD-E9C8C23FF5A8}"/>
              </a:ext>
            </a:extLst>
          </p:cNvPr>
          <p:cNvSpPr>
            <a:spLocks noChangeArrowheads="1"/>
          </p:cNvSpPr>
          <p:nvPr/>
        </p:nvSpPr>
        <p:spPr bwMode="auto">
          <a:xfrm>
            <a:off x="4012371" y="2590800"/>
            <a:ext cx="1737323" cy="1678794"/>
          </a:xfrm>
          <a:prstGeom prst="ellipse">
            <a:avLst/>
          </a:prstGeom>
          <a:noFill/>
          <a:ln w="2857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27" name="Group 32">
            <a:extLst>
              <a:ext uri="{FF2B5EF4-FFF2-40B4-BE49-F238E27FC236}">
                <a16:creationId xmlns:a16="http://schemas.microsoft.com/office/drawing/2014/main" id="{6FDBCAC8-C9F3-4FC9-9216-1AABF274DCC3}"/>
              </a:ext>
            </a:extLst>
          </p:cNvPr>
          <p:cNvGrpSpPr>
            <a:grpSpLocks/>
          </p:cNvGrpSpPr>
          <p:nvPr/>
        </p:nvGrpSpPr>
        <p:grpSpPr bwMode="auto">
          <a:xfrm>
            <a:off x="6791327" y="2613025"/>
            <a:ext cx="3743325" cy="1582738"/>
            <a:chOff x="3558" y="1646"/>
            <a:chExt cx="2358" cy="997"/>
          </a:xfrm>
        </p:grpSpPr>
        <p:sp>
          <p:nvSpPr>
            <p:cNvPr id="28" name="Oval 33">
              <a:extLst>
                <a:ext uri="{FF2B5EF4-FFF2-40B4-BE49-F238E27FC236}">
                  <a16:creationId xmlns:a16="http://schemas.microsoft.com/office/drawing/2014/main" id="{96DAE33F-0E9F-42C7-8C44-DBAC01A45F48}"/>
                </a:ext>
              </a:extLst>
            </p:cNvPr>
            <p:cNvSpPr>
              <a:spLocks noChangeArrowheads="1"/>
            </p:cNvSpPr>
            <p:nvPr/>
          </p:nvSpPr>
          <p:spPr bwMode="auto">
            <a:xfrm>
              <a:off x="3558" y="1708"/>
              <a:ext cx="953" cy="904"/>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29" name="Text Box 34">
              <a:extLst>
                <a:ext uri="{FF2B5EF4-FFF2-40B4-BE49-F238E27FC236}">
                  <a16:creationId xmlns:a16="http://schemas.microsoft.com/office/drawing/2014/main" id="{51953A82-DF18-4104-AEC7-F73A85F0A6A2}"/>
                </a:ext>
              </a:extLst>
            </p:cNvPr>
            <p:cNvSpPr txBox="1">
              <a:spLocks noChangeArrowheads="1"/>
            </p:cNvSpPr>
            <p:nvPr/>
          </p:nvSpPr>
          <p:spPr bwMode="auto">
            <a:xfrm>
              <a:off x="3574" y="1976"/>
              <a:ext cx="9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Processes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sp>
          <p:nvSpPr>
            <p:cNvPr id="30" name="Rectangle 35">
              <a:extLst>
                <a:ext uri="{FF2B5EF4-FFF2-40B4-BE49-F238E27FC236}">
                  <a16:creationId xmlns:a16="http://schemas.microsoft.com/office/drawing/2014/main" id="{46EDFE07-B26E-4539-970E-E1B6A543F41C}"/>
                </a:ext>
              </a:extLst>
            </p:cNvPr>
            <p:cNvSpPr>
              <a:spLocks noChangeArrowheads="1"/>
            </p:cNvSpPr>
            <p:nvPr/>
          </p:nvSpPr>
          <p:spPr bwMode="auto">
            <a:xfrm>
              <a:off x="4808" y="1646"/>
              <a:ext cx="1108" cy="9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latin typeface="+mn-lt"/>
                </a:rPr>
                <a:t>   DATA FOR</a:t>
              </a:r>
            </a:p>
            <a:p>
              <a:pPr>
                <a:spcBef>
                  <a:spcPct val="30000"/>
                </a:spcBef>
                <a:spcAft>
                  <a:spcPct val="0"/>
                </a:spcAft>
                <a:buClrTx/>
                <a:buSzPct val="110000"/>
                <a:buFont typeface="Wingdings" panose="05000000000000000000" pitchFamily="2" charset="2"/>
                <a:buChar char="§"/>
              </a:pPr>
              <a:r>
                <a:rPr lang="en-GB" sz="1600" b="1" i="1" dirty="0">
                  <a:latin typeface="+mn-lt"/>
                </a:rPr>
                <a:t>  Joining</a:t>
              </a:r>
            </a:p>
            <a:p>
              <a:pPr>
                <a:spcBef>
                  <a:spcPct val="30000"/>
                </a:spcBef>
                <a:spcAft>
                  <a:spcPct val="0"/>
                </a:spcAft>
                <a:buClrTx/>
                <a:buSzPct val="110000"/>
                <a:buFont typeface="Wingdings" panose="05000000000000000000" pitchFamily="2" charset="2"/>
                <a:buChar char="§"/>
              </a:pPr>
              <a:r>
                <a:rPr lang="en-GB" sz="1600" b="1" i="1" dirty="0">
                  <a:latin typeface="+mn-lt"/>
                </a:rPr>
                <a:t>  Shaping</a:t>
              </a:r>
            </a:p>
            <a:p>
              <a:pPr>
                <a:spcBef>
                  <a:spcPct val="30000"/>
                </a:spcBef>
                <a:spcAft>
                  <a:spcPct val="0"/>
                </a:spcAft>
                <a:buClrTx/>
                <a:buSzPct val="110000"/>
                <a:buFont typeface="Wingdings" panose="05000000000000000000" pitchFamily="2" charset="2"/>
                <a:buChar char="§"/>
              </a:pPr>
              <a:r>
                <a:rPr lang="en-GB" sz="1600" b="1" i="1" dirty="0">
                  <a:latin typeface="+mn-lt"/>
                </a:rPr>
                <a:t>  Surface   treatment</a:t>
              </a:r>
            </a:p>
          </p:txBody>
        </p:sp>
        <p:sp>
          <p:nvSpPr>
            <p:cNvPr id="31" name="Line 46">
              <a:extLst>
                <a:ext uri="{FF2B5EF4-FFF2-40B4-BE49-F238E27FC236}">
                  <a16:creationId xmlns:a16="http://schemas.microsoft.com/office/drawing/2014/main" id="{827BEDDD-5F0E-4DA3-AF8C-9EDD22E3AE30}"/>
                </a:ext>
              </a:extLst>
            </p:cNvPr>
            <p:cNvSpPr>
              <a:spLocks noChangeShapeType="1"/>
            </p:cNvSpPr>
            <p:nvPr/>
          </p:nvSpPr>
          <p:spPr bwMode="auto">
            <a:xfrm rot="16200000" flipH="1">
              <a:off x="4660" y="2011"/>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grpSp>
        <p:nvGrpSpPr>
          <p:cNvPr id="32" name="Group 31">
            <a:extLst>
              <a:ext uri="{FF2B5EF4-FFF2-40B4-BE49-F238E27FC236}">
                <a16:creationId xmlns:a16="http://schemas.microsoft.com/office/drawing/2014/main" id="{C1377E92-C9D9-4C15-9728-F419E417F37F}"/>
              </a:ext>
            </a:extLst>
          </p:cNvPr>
          <p:cNvGrpSpPr>
            <a:grpSpLocks/>
          </p:cNvGrpSpPr>
          <p:nvPr/>
        </p:nvGrpSpPr>
        <p:grpSpPr bwMode="auto">
          <a:xfrm>
            <a:off x="1708150" y="3338513"/>
            <a:ext cx="4699000" cy="2627312"/>
            <a:chOff x="564681" y="3339128"/>
            <a:chExt cx="4699897" cy="2626559"/>
          </a:xfrm>
        </p:grpSpPr>
        <p:sp>
          <p:nvSpPr>
            <p:cNvPr id="33" name="Line Callout 2 44">
              <a:extLst>
                <a:ext uri="{FF2B5EF4-FFF2-40B4-BE49-F238E27FC236}">
                  <a16:creationId xmlns:a16="http://schemas.microsoft.com/office/drawing/2014/main" id="{7A33C1E6-CE92-4F60-8D7B-07377933EF0E}"/>
                </a:ext>
              </a:extLst>
            </p:cNvPr>
            <p:cNvSpPr>
              <a:spLocks/>
            </p:cNvSpPr>
            <p:nvPr/>
          </p:nvSpPr>
          <p:spPr bwMode="auto">
            <a:xfrm flipH="1">
              <a:off x="564681" y="5319356"/>
              <a:ext cx="1627821" cy="646331"/>
            </a:xfrm>
            <a:prstGeom prst="borderCallout2">
              <a:avLst>
                <a:gd name="adj1" fmla="val 51759"/>
                <a:gd name="adj2" fmla="val -3255"/>
                <a:gd name="adj3" fmla="val 51759"/>
                <a:gd name="adj4" fmla="val -41426"/>
                <a:gd name="adj5" fmla="val -292356"/>
                <a:gd name="adj6" fmla="val -186366"/>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i="1" dirty="0">
                  <a:solidFill>
                    <a:srgbClr val="010000"/>
                  </a:solidFill>
                  <a:latin typeface="+mn-lt"/>
                </a:rPr>
                <a:t>Select on links</a:t>
              </a:r>
            </a:p>
          </p:txBody>
        </p:sp>
        <p:sp>
          <p:nvSpPr>
            <p:cNvPr id="34" name="Oval 4">
              <a:extLst>
                <a:ext uri="{FF2B5EF4-FFF2-40B4-BE49-F238E27FC236}">
                  <a16:creationId xmlns:a16="http://schemas.microsoft.com/office/drawing/2014/main" id="{D87778D7-8513-4634-B10D-641AB557AFD8}"/>
                </a:ext>
              </a:extLst>
            </p:cNvPr>
            <p:cNvSpPr>
              <a:spLocks noChangeArrowheads="1"/>
            </p:cNvSpPr>
            <p:nvPr/>
          </p:nvSpPr>
          <p:spPr bwMode="auto">
            <a:xfrm>
              <a:off x="5089525" y="3339128"/>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grpSp>
      <p:grpSp>
        <p:nvGrpSpPr>
          <p:cNvPr id="35" name="Group 34">
            <a:extLst>
              <a:ext uri="{FF2B5EF4-FFF2-40B4-BE49-F238E27FC236}">
                <a16:creationId xmlns:a16="http://schemas.microsoft.com/office/drawing/2014/main" id="{BFFCD237-58EB-4C29-99DF-BEE45C40B0F7}"/>
              </a:ext>
            </a:extLst>
          </p:cNvPr>
          <p:cNvGrpSpPr>
            <a:grpSpLocks/>
          </p:cNvGrpSpPr>
          <p:nvPr/>
        </p:nvGrpSpPr>
        <p:grpSpPr bwMode="auto">
          <a:xfrm>
            <a:off x="1477107" y="1287645"/>
            <a:ext cx="1997075" cy="1525588"/>
            <a:chOff x="454025" y="1317711"/>
            <a:chExt cx="1996299" cy="1525201"/>
          </a:xfrm>
        </p:grpSpPr>
        <p:sp>
          <p:nvSpPr>
            <p:cNvPr id="36" name="Line Callout 2 43">
              <a:extLst>
                <a:ext uri="{FF2B5EF4-FFF2-40B4-BE49-F238E27FC236}">
                  <a16:creationId xmlns:a16="http://schemas.microsoft.com/office/drawing/2014/main" id="{AE70BE8A-A520-4FAE-A854-5C8AEA03D058}"/>
                </a:ext>
              </a:extLst>
            </p:cNvPr>
            <p:cNvSpPr>
              <a:spLocks/>
            </p:cNvSpPr>
            <p:nvPr/>
          </p:nvSpPr>
          <p:spPr bwMode="auto">
            <a:xfrm flipH="1">
              <a:off x="454025" y="1317711"/>
              <a:ext cx="1441767" cy="923330"/>
            </a:xfrm>
            <a:prstGeom prst="borderCallout2">
              <a:avLst>
                <a:gd name="adj1" fmla="val 51759"/>
                <a:gd name="adj2" fmla="val -3255"/>
                <a:gd name="adj3" fmla="val 51759"/>
                <a:gd name="adj4" fmla="val -15653"/>
                <a:gd name="adj5" fmla="val 157065"/>
                <a:gd name="adj6" fmla="val -32546"/>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i="1" dirty="0">
                  <a:solidFill>
                    <a:srgbClr val="010000"/>
                  </a:solidFill>
                  <a:latin typeface="+mn-lt"/>
                </a:rPr>
                <a:t>Select on material properties</a:t>
              </a:r>
            </a:p>
          </p:txBody>
        </p:sp>
        <p:sp>
          <p:nvSpPr>
            <p:cNvPr id="37" name="Oval 34">
              <a:extLst>
                <a:ext uri="{FF2B5EF4-FFF2-40B4-BE49-F238E27FC236}">
                  <a16:creationId xmlns:a16="http://schemas.microsoft.com/office/drawing/2014/main" id="{47EACA0B-4836-4A31-8C09-FC3A49AB0C15}"/>
                </a:ext>
              </a:extLst>
            </p:cNvPr>
            <p:cNvSpPr>
              <a:spLocks noChangeArrowheads="1"/>
            </p:cNvSpPr>
            <p:nvPr/>
          </p:nvSpPr>
          <p:spPr bwMode="auto">
            <a:xfrm>
              <a:off x="2275271" y="2663168"/>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grpSp>
      <p:grpSp>
        <p:nvGrpSpPr>
          <p:cNvPr id="38" name="Group 37">
            <a:extLst>
              <a:ext uri="{FF2B5EF4-FFF2-40B4-BE49-F238E27FC236}">
                <a16:creationId xmlns:a16="http://schemas.microsoft.com/office/drawing/2014/main" id="{4B8E494F-37D3-4FBC-8D05-37A892CF2E81}"/>
              </a:ext>
            </a:extLst>
          </p:cNvPr>
          <p:cNvGrpSpPr>
            <a:grpSpLocks/>
          </p:cNvGrpSpPr>
          <p:nvPr/>
        </p:nvGrpSpPr>
        <p:grpSpPr bwMode="auto">
          <a:xfrm>
            <a:off x="8817679" y="1488009"/>
            <a:ext cx="2105025" cy="1389062"/>
            <a:chOff x="7626801" y="1478352"/>
            <a:chExt cx="2105680" cy="1389274"/>
          </a:xfrm>
        </p:grpSpPr>
        <p:sp>
          <p:nvSpPr>
            <p:cNvPr id="39" name="Line Callout 2 10">
              <a:extLst>
                <a:ext uri="{FF2B5EF4-FFF2-40B4-BE49-F238E27FC236}">
                  <a16:creationId xmlns:a16="http://schemas.microsoft.com/office/drawing/2014/main" id="{AB3D2ACE-B303-4830-A883-16DFEA346499}"/>
                </a:ext>
              </a:extLst>
            </p:cNvPr>
            <p:cNvSpPr>
              <a:spLocks/>
            </p:cNvSpPr>
            <p:nvPr/>
          </p:nvSpPr>
          <p:spPr bwMode="auto">
            <a:xfrm>
              <a:off x="8231657" y="1478352"/>
              <a:ext cx="1500824" cy="923330"/>
            </a:xfrm>
            <a:prstGeom prst="borderCallout2">
              <a:avLst>
                <a:gd name="adj1" fmla="val 49083"/>
                <a:gd name="adj2" fmla="val -4079"/>
                <a:gd name="adj3" fmla="val 49083"/>
                <a:gd name="adj4" fmla="val -15653"/>
                <a:gd name="adj5" fmla="val 135653"/>
                <a:gd name="adj6" fmla="val -33602"/>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i="1" dirty="0">
                  <a:solidFill>
                    <a:srgbClr val="010000"/>
                  </a:solidFill>
                  <a:latin typeface="+mn-lt"/>
                </a:rPr>
                <a:t>Select on process properties</a:t>
              </a:r>
            </a:p>
          </p:txBody>
        </p:sp>
        <p:sp>
          <p:nvSpPr>
            <p:cNvPr id="40" name="Oval 35">
              <a:extLst>
                <a:ext uri="{FF2B5EF4-FFF2-40B4-BE49-F238E27FC236}">
                  <a16:creationId xmlns:a16="http://schemas.microsoft.com/office/drawing/2014/main" id="{34849DF0-60CA-4D60-8770-65DF080B6D2C}"/>
                </a:ext>
              </a:extLst>
            </p:cNvPr>
            <p:cNvSpPr>
              <a:spLocks noChangeArrowheads="1"/>
            </p:cNvSpPr>
            <p:nvPr/>
          </p:nvSpPr>
          <p:spPr bwMode="auto">
            <a:xfrm>
              <a:off x="7626801" y="2687882"/>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grpSp>
    </p:spTree>
    <p:extLst>
      <p:ext uri="{BB962C8B-B14F-4D97-AF65-F5344CB8AC3E}">
        <p14:creationId xmlns:p14="http://schemas.microsoft.com/office/powerpoint/2010/main" val="40713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6149E65-EEFF-443B-871F-A0BC7A6850E8}"/>
              </a:ext>
            </a:extLst>
          </p:cNvPr>
          <p:cNvSpPr/>
          <p:nvPr/>
        </p:nvSpPr>
        <p:spPr>
          <a:xfrm>
            <a:off x="6817518" y="3632201"/>
            <a:ext cx="566736" cy="134937"/>
          </a:xfrm>
          <a:prstGeom prst="rect">
            <a:avLst/>
          </a:prstGeom>
          <a:solidFill>
            <a:schemeClr val="tx2">
              <a:lumMod val="20000"/>
              <a:lumOff val="80000"/>
            </a:schemeClr>
          </a:solid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40">
            <a:extLst>
              <a:ext uri="{FF2B5EF4-FFF2-40B4-BE49-F238E27FC236}">
                <a16:creationId xmlns:a16="http://schemas.microsoft.com/office/drawing/2014/main" id="{139CAD4D-97A2-4304-99B8-F5B5A5F6DDAF}"/>
              </a:ext>
            </a:extLst>
          </p:cNvPr>
          <p:cNvGrpSpPr>
            <a:grpSpLocks/>
          </p:cNvGrpSpPr>
          <p:nvPr/>
        </p:nvGrpSpPr>
        <p:grpSpPr bwMode="auto">
          <a:xfrm>
            <a:off x="5567362" y="1533525"/>
            <a:ext cx="2336800" cy="2782888"/>
            <a:chOff x="2376" y="966"/>
            <a:chExt cx="1472" cy="1753"/>
          </a:xfrm>
        </p:grpSpPr>
        <p:sp>
          <p:nvSpPr>
            <p:cNvPr id="25" name="Rectangle 117">
              <a:extLst>
                <a:ext uri="{FF2B5EF4-FFF2-40B4-BE49-F238E27FC236}">
                  <a16:creationId xmlns:a16="http://schemas.microsoft.com/office/drawing/2014/main" id="{0FAD58BA-F7D7-4902-8426-5B5015AE2E10}"/>
                </a:ext>
              </a:extLst>
            </p:cNvPr>
            <p:cNvSpPr>
              <a:spLocks noChangeArrowheads="1"/>
            </p:cNvSpPr>
            <p:nvPr/>
          </p:nvSpPr>
          <p:spPr bwMode="auto">
            <a:xfrm>
              <a:off x="2376" y="1900"/>
              <a:ext cx="600" cy="233"/>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nvGrpSpPr>
            <p:cNvPr id="26" name="Group 139">
              <a:extLst>
                <a:ext uri="{FF2B5EF4-FFF2-40B4-BE49-F238E27FC236}">
                  <a16:creationId xmlns:a16="http://schemas.microsoft.com/office/drawing/2014/main" id="{615BB3EF-FA32-4079-8934-953591DABBFA}"/>
                </a:ext>
              </a:extLst>
            </p:cNvPr>
            <p:cNvGrpSpPr>
              <a:grpSpLocks/>
            </p:cNvGrpSpPr>
            <p:nvPr/>
          </p:nvGrpSpPr>
          <p:grpSpPr bwMode="auto">
            <a:xfrm>
              <a:off x="2993" y="966"/>
              <a:ext cx="855" cy="1753"/>
              <a:chOff x="2993" y="966"/>
              <a:chExt cx="855" cy="1753"/>
            </a:xfrm>
          </p:grpSpPr>
          <p:grpSp>
            <p:nvGrpSpPr>
              <p:cNvPr id="27" name="Group 138">
                <a:extLst>
                  <a:ext uri="{FF2B5EF4-FFF2-40B4-BE49-F238E27FC236}">
                    <a16:creationId xmlns:a16="http://schemas.microsoft.com/office/drawing/2014/main" id="{39415EC9-9549-4FA0-B8A6-FFF5164C25C7}"/>
                  </a:ext>
                </a:extLst>
              </p:cNvPr>
              <p:cNvGrpSpPr>
                <a:grpSpLocks/>
              </p:cNvGrpSpPr>
              <p:nvPr/>
            </p:nvGrpSpPr>
            <p:grpSpPr bwMode="auto">
              <a:xfrm>
                <a:off x="3068" y="966"/>
                <a:ext cx="780" cy="240"/>
                <a:chOff x="3068" y="966"/>
                <a:chExt cx="780" cy="240"/>
              </a:xfrm>
            </p:grpSpPr>
            <p:sp>
              <p:nvSpPr>
                <p:cNvPr id="31" name="Rectangle 58">
                  <a:extLst>
                    <a:ext uri="{FF2B5EF4-FFF2-40B4-BE49-F238E27FC236}">
                      <a16:creationId xmlns:a16="http://schemas.microsoft.com/office/drawing/2014/main" id="{EF35515A-D0DB-4744-9F18-4F7A8DA0A354}"/>
                    </a:ext>
                  </a:extLst>
                </p:cNvPr>
                <p:cNvSpPr>
                  <a:spLocks noChangeArrowheads="1"/>
                </p:cNvSpPr>
                <p:nvPr/>
              </p:nvSpPr>
              <p:spPr bwMode="auto">
                <a:xfrm>
                  <a:off x="3068" y="966"/>
                  <a:ext cx="78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32" name="Text Box 59">
                  <a:extLst>
                    <a:ext uri="{FF2B5EF4-FFF2-40B4-BE49-F238E27FC236}">
                      <a16:creationId xmlns:a16="http://schemas.microsoft.com/office/drawing/2014/main" id="{1176C978-8DC2-459D-9A97-B882E50B7F1B}"/>
                    </a:ext>
                  </a:extLst>
                </p:cNvPr>
                <p:cNvSpPr txBox="1">
                  <a:spLocks noChangeArrowheads="1"/>
                </p:cNvSpPr>
                <p:nvPr/>
              </p:nvSpPr>
              <p:spPr bwMode="auto">
                <a:xfrm>
                  <a:off x="3120" y="966"/>
                  <a:ext cx="6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a:latin typeface="+mn-lt"/>
                    </a:rPr>
                    <a:t>Member</a:t>
                  </a:r>
                  <a:endParaRPr lang="en-US" b="1">
                    <a:latin typeface="+mn-lt"/>
                  </a:endParaRPr>
                </a:p>
              </p:txBody>
            </p:sp>
          </p:grpSp>
          <p:sp>
            <p:nvSpPr>
              <p:cNvPr id="28" name="Line 26">
                <a:extLst>
                  <a:ext uri="{FF2B5EF4-FFF2-40B4-BE49-F238E27FC236}">
                    <a16:creationId xmlns:a16="http://schemas.microsoft.com/office/drawing/2014/main" id="{78C28684-BDC7-4945-A5C3-E2724E30DCB1}"/>
                  </a:ext>
                </a:extLst>
              </p:cNvPr>
              <p:cNvSpPr>
                <a:spLocks noChangeShapeType="1"/>
              </p:cNvSpPr>
              <p:nvPr/>
            </p:nvSpPr>
            <p:spPr bwMode="auto">
              <a:xfrm flipV="1">
                <a:off x="2998" y="1602"/>
                <a:ext cx="174" cy="4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9" name="Line 27">
                <a:extLst>
                  <a:ext uri="{FF2B5EF4-FFF2-40B4-BE49-F238E27FC236}">
                    <a16:creationId xmlns:a16="http://schemas.microsoft.com/office/drawing/2014/main" id="{2E42BAC0-ABBD-4FC1-90EC-016FBC9A3ECE}"/>
                  </a:ext>
                </a:extLst>
              </p:cNvPr>
              <p:cNvSpPr>
                <a:spLocks noChangeShapeType="1"/>
              </p:cNvSpPr>
              <p:nvPr/>
            </p:nvSpPr>
            <p:spPr bwMode="auto">
              <a:xfrm>
                <a:off x="2993" y="2032"/>
                <a:ext cx="179" cy="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0" name="Text Box 19">
                <a:extLst>
                  <a:ext uri="{FF2B5EF4-FFF2-40B4-BE49-F238E27FC236}">
                    <a16:creationId xmlns:a16="http://schemas.microsoft.com/office/drawing/2014/main" id="{ED6422E1-41DD-42A9-ACD5-CFF1A8C32BFD}"/>
                  </a:ext>
                </a:extLst>
              </p:cNvPr>
              <p:cNvSpPr txBox="1">
                <a:spLocks noChangeArrowheads="1"/>
              </p:cNvSpPr>
              <p:nvPr/>
            </p:nvSpPr>
            <p:spPr bwMode="auto">
              <a:xfrm>
                <a:off x="3184" y="1471"/>
                <a:ext cx="57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dirty="0">
                    <a:latin typeface="+mn-lt"/>
                  </a:rPr>
                  <a:t>1000</a:t>
                </a:r>
              </a:p>
              <a:p>
                <a:pPr>
                  <a:lnSpc>
                    <a:spcPct val="60000"/>
                  </a:lnSpc>
                  <a:spcBef>
                    <a:spcPct val="50000"/>
                  </a:spcBef>
                  <a:spcAft>
                    <a:spcPct val="0"/>
                  </a:spcAft>
                  <a:buClrTx/>
                  <a:buSzTx/>
                  <a:buFontTx/>
                  <a:buNone/>
                </a:pPr>
                <a:r>
                  <a:rPr lang="en-GB" sz="1400" dirty="0">
                    <a:latin typeface="+mn-lt"/>
                  </a:rPr>
                  <a:t>2000</a:t>
                </a:r>
              </a:p>
              <a:p>
                <a:pPr>
                  <a:lnSpc>
                    <a:spcPct val="60000"/>
                  </a:lnSpc>
                  <a:spcBef>
                    <a:spcPct val="50000"/>
                  </a:spcBef>
                  <a:spcAft>
                    <a:spcPct val="0"/>
                  </a:spcAft>
                  <a:buClrTx/>
                  <a:buSzTx/>
                  <a:buFontTx/>
                  <a:buNone/>
                </a:pPr>
                <a:r>
                  <a:rPr lang="en-GB" sz="1400" dirty="0">
                    <a:latin typeface="+mn-lt"/>
                  </a:rPr>
                  <a:t>3000</a:t>
                </a:r>
              </a:p>
              <a:p>
                <a:pPr>
                  <a:lnSpc>
                    <a:spcPct val="60000"/>
                  </a:lnSpc>
                  <a:spcBef>
                    <a:spcPct val="50000"/>
                  </a:spcBef>
                  <a:spcAft>
                    <a:spcPct val="0"/>
                  </a:spcAft>
                  <a:buClrTx/>
                  <a:buSzTx/>
                  <a:buFontTx/>
                  <a:buNone/>
                </a:pPr>
                <a:r>
                  <a:rPr lang="en-GB" sz="1400" dirty="0">
                    <a:latin typeface="+mn-lt"/>
                  </a:rPr>
                  <a:t>4000</a:t>
                </a:r>
              </a:p>
              <a:p>
                <a:pPr>
                  <a:lnSpc>
                    <a:spcPct val="60000"/>
                  </a:lnSpc>
                  <a:spcBef>
                    <a:spcPct val="50000"/>
                  </a:spcBef>
                  <a:spcAft>
                    <a:spcPct val="0"/>
                  </a:spcAft>
                  <a:buClrTx/>
                  <a:buSzTx/>
                  <a:buFontTx/>
                  <a:buNone/>
                </a:pPr>
                <a:r>
                  <a:rPr lang="en-GB" sz="1400" dirty="0">
                    <a:latin typeface="+mn-lt"/>
                  </a:rPr>
                  <a:t>5000</a:t>
                </a:r>
              </a:p>
              <a:p>
                <a:pPr>
                  <a:lnSpc>
                    <a:spcPct val="60000"/>
                  </a:lnSpc>
                  <a:spcBef>
                    <a:spcPct val="50000"/>
                  </a:spcBef>
                  <a:spcAft>
                    <a:spcPct val="0"/>
                  </a:spcAft>
                  <a:buClrTx/>
                  <a:buSzTx/>
                  <a:buFontTx/>
                  <a:buNone/>
                </a:pPr>
                <a:r>
                  <a:rPr lang="en-GB" sz="1400" b="1" dirty="0">
                    <a:latin typeface="+mn-lt"/>
                  </a:rPr>
                  <a:t>6000</a:t>
                </a:r>
                <a:endParaRPr lang="en-GB" sz="1400" dirty="0">
                  <a:latin typeface="+mn-lt"/>
                </a:endParaRPr>
              </a:p>
              <a:p>
                <a:pPr>
                  <a:lnSpc>
                    <a:spcPct val="60000"/>
                  </a:lnSpc>
                  <a:spcBef>
                    <a:spcPct val="50000"/>
                  </a:spcBef>
                  <a:spcAft>
                    <a:spcPct val="0"/>
                  </a:spcAft>
                  <a:buClrTx/>
                  <a:buSzTx/>
                  <a:buFontTx/>
                  <a:buNone/>
                </a:pPr>
                <a:r>
                  <a:rPr lang="en-GB" sz="1400" dirty="0">
                    <a:latin typeface="+mn-lt"/>
                  </a:rPr>
                  <a:t>7000</a:t>
                </a:r>
              </a:p>
              <a:p>
                <a:pPr>
                  <a:lnSpc>
                    <a:spcPct val="60000"/>
                  </a:lnSpc>
                  <a:spcBef>
                    <a:spcPct val="50000"/>
                  </a:spcBef>
                  <a:spcAft>
                    <a:spcPct val="0"/>
                  </a:spcAft>
                  <a:buClrTx/>
                  <a:buSzTx/>
                  <a:buFontTx/>
                  <a:buNone/>
                </a:pPr>
                <a:r>
                  <a:rPr lang="en-GB" sz="1400" dirty="0">
                    <a:latin typeface="+mn-lt"/>
                  </a:rPr>
                  <a:t>8000</a:t>
                </a:r>
              </a:p>
            </p:txBody>
          </p:sp>
        </p:grpSp>
      </p:grpSp>
      <p:sp>
        <p:nvSpPr>
          <p:cNvPr id="48" name="Rectangle 47">
            <a:extLst>
              <a:ext uri="{FF2B5EF4-FFF2-40B4-BE49-F238E27FC236}">
                <a16:creationId xmlns:a16="http://schemas.microsoft.com/office/drawing/2014/main" id="{EE4C1657-D41E-4974-B8B9-60173544B448}"/>
              </a:ext>
            </a:extLst>
          </p:cNvPr>
          <p:cNvSpPr/>
          <p:nvPr/>
        </p:nvSpPr>
        <p:spPr>
          <a:xfrm>
            <a:off x="4087193" y="2786290"/>
            <a:ext cx="949324" cy="642709"/>
          </a:xfrm>
          <a:prstGeom prst="rect">
            <a:avLst/>
          </a:prstGeom>
          <a:solidFill>
            <a:schemeClr val="accent3">
              <a:lumMod val="20000"/>
              <a:lumOff val="80000"/>
            </a:schemeClr>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32">
            <a:extLst>
              <a:ext uri="{FF2B5EF4-FFF2-40B4-BE49-F238E27FC236}">
                <a16:creationId xmlns:a16="http://schemas.microsoft.com/office/drawing/2014/main" id="{9DF1CAC5-F5D7-465F-A52B-13DB0D5E84DA}"/>
              </a:ext>
            </a:extLst>
          </p:cNvPr>
          <p:cNvGrpSpPr>
            <a:grpSpLocks/>
          </p:cNvGrpSpPr>
          <p:nvPr/>
        </p:nvGrpSpPr>
        <p:grpSpPr bwMode="auto">
          <a:xfrm>
            <a:off x="3611562" y="1517650"/>
            <a:ext cx="1844675" cy="3086100"/>
            <a:chOff x="1144" y="966"/>
            <a:chExt cx="1162" cy="1944"/>
          </a:xfrm>
        </p:grpSpPr>
        <p:sp>
          <p:nvSpPr>
            <p:cNvPr id="43" name="Text Box 55">
              <a:extLst>
                <a:ext uri="{FF2B5EF4-FFF2-40B4-BE49-F238E27FC236}">
                  <a16:creationId xmlns:a16="http://schemas.microsoft.com/office/drawing/2014/main" id="{C5C4B2D6-AA9B-4A4A-BD83-29D4B10E9E43}"/>
                </a:ext>
              </a:extLst>
            </p:cNvPr>
            <p:cNvSpPr txBox="1">
              <a:spLocks noChangeArrowheads="1"/>
            </p:cNvSpPr>
            <p:nvPr/>
          </p:nvSpPr>
          <p:spPr bwMode="auto">
            <a:xfrm>
              <a:off x="1369" y="1299"/>
              <a:ext cx="937" cy="1611"/>
            </a:xfrm>
            <a:prstGeom prst="rect">
              <a:avLst/>
            </a:prstGeom>
            <a:noFill/>
            <a:ln w="19050">
              <a:noFill/>
              <a:miter lim="800000"/>
              <a:headEnd/>
              <a:tailEnd/>
            </a:ln>
          </p:spPr>
          <p:txBody>
            <a:bodyPr wrap="none" lIns="90000" tIns="46800" rIns="90000" bIns="46800" anchor="ctr">
              <a:spAutoFit/>
            </a:bodyPr>
            <a:lstStyle/>
            <a:p>
              <a:pPr marL="180000" eaLnBrk="0" hangingPunct="0">
                <a:spcBef>
                  <a:spcPts val="0"/>
                </a:spcBef>
                <a:spcAft>
                  <a:spcPts val="0"/>
                </a:spcAft>
                <a:defRPr/>
              </a:pPr>
              <a:r>
                <a:rPr lang="en-GB" sz="1600" b="1" dirty="0">
                  <a:cs typeface="+mn-cs"/>
                </a:rPr>
                <a:t>Ceramics</a:t>
              </a:r>
            </a:p>
            <a:p>
              <a:pPr marL="180000" eaLnBrk="0" hangingPunct="0">
                <a:spcBef>
                  <a:spcPts val="0"/>
                </a:spcBef>
                <a:spcAft>
                  <a:spcPts val="0"/>
                </a:spcAft>
                <a:defRPr/>
              </a:pPr>
              <a:r>
                <a:rPr lang="en-GB" sz="1600" b="1" dirty="0">
                  <a:cs typeface="+mn-cs"/>
                </a:rPr>
                <a:t>&amp; glasses</a:t>
              </a:r>
            </a:p>
            <a:p>
              <a:pPr marL="180000" eaLnBrk="0" hangingPunct="0">
                <a:spcBef>
                  <a:spcPts val="0"/>
                </a:spcBef>
                <a:spcAft>
                  <a:spcPts val="0"/>
                </a:spcAft>
                <a:defRPr/>
              </a:pPr>
              <a:endParaRPr lang="en-GB" sz="1600" b="1" dirty="0">
                <a:cs typeface="+mn-cs"/>
              </a:endParaRPr>
            </a:p>
            <a:p>
              <a:pPr marL="180000" eaLnBrk="0" hangingPunct="0">
                <a:spcBef>
                  <a:spcPts val="0"/>
                </a:spcBef>
                <a:spcAft>
                  <a:spcPts val="0"/>
                </a:spcAft>
                <a:defRPr/>
              </a:pPr>
              <a:r>
                <a:rPr lang="en-GB" sz="1600" b="1" dirty="0">
                  <a:cs typeface="+mn-cs"/>
                </a:rPr>
                <a:t>Metals </a:t>
              </a:r>
            </a:p>
            <a:p>
              <a:pPr marL="180000" eaLnBrk="0" hangingPunct="0">
                <a:spcBef>
                  <a:spcPts val="0"/>
                </a:spcBef>
                <a:spcAft>
                  <a:spcPts val="0"/>
                </a:spcAft>
                <a:defRPr/>
              </a:pPr>
              <a:r>
                <a:rPr lang="en-GB" sz="1600" b="1" dirty="0">
                  <a:cs typeface="+mn-cs"/>
                </a:rPr>
                <a:t>&amp; alloys</a:t>
              </a:r>
            </a:p>
            <a:p>
              <a:pPr marL="180000" eaLnBrk="0" hangingPunct="0">
                <a:spcBef>
                  <a:spcPts val="0"/>
                </a:spcBef>
                <a:spcAft>
                  <a:spcPts val="0"/>
                </a:spcAft>
                <a:defRPr/>
              </a:pPr>
              <a:endParaRPr lang="en-GB" sz="1600" b="1" dirty="0">
                <a:cs typeface="+mn-cs"/>
              </a:endParaRPr>
            </a:p>
            <a:p>
              <a:pPr marL="180000" eaLnBrk="0" hangingPunct="0">
                <a:spcBef>
                  <a:spcPts val="0"/>
                </a:spcBef>
                <a:spcAft>
                  <a:spcPts val="0"/>
                </a:spcAft>
                <a:defRPr/>
              </a:pPr>
              <a:r>
                <a:rPr lang="en-GB" sz="1600" b="1" dirty="0">
                  <a:cs typeface="+mn-cs"/>
                </a:rPr>
                <a:t>Polymers </a:t>
              </a:r>
            </a:p>
            <a:p>
              <a:pPr marL="180000" eaLnBrk="0" hangingPunct="0">
                <a:spcBef>
                  <a:spcPts val="0"/>
                </a:spcBef>
                <a:spcAft>
                  <a:spcPts val="0"/>
                </a:spcAft>
                <a:defRPr/>
              </a:pPr>
              <a:r>
                <a:rPr lang="en-GB" sz="1600" b="1" dirty="0">
                  <a:cs typeface="+mn-cs"/>
                </a:rPr>
                <a:t>&amp; elastomers</a:t>
              </a:r>
            </a:p>
            <a:p>
              <a:pPr marL="180000" eaLnBrk="0" hangingPunct="0">
                <a:spcBef>
                  <a:spcPts val="0"/>
                </a:spcBef>
                <a:spcAft>
                  <a:spcPts val="0"/>
                </a:spcAft>
                <a:defRPr/>
              </a:pPr>
              <a:endParaRPr lang="en-GB" sz="1600" b="1" dirty="0">
                <a:cs typeface="+mn-cs"/>
              </a:endParaRPr>
            </a:p>
            <a:p>
              <a:pPr marL="180000" eaLnBrk="0" hangingPunct="0">
                <a:spcBef>
                  <a:spcPts val="0"/>
                </a:spcBef>
                <a:spcAft>
                  <a:spcPts val="0"/>
                </a:spcAft>
                <a:defRPr/>
              </a:pPr>
              <a:r>
                <a:rPr lang="en-GB" sz="1600" b="1" dirty="0">
                  <a:cs typeface="+mn-cs"/>
                </a:rPr>
                <a:t>Hybrids</a:t>
              </a:r>
              <a:endParaRPr lang="en-US" sz="1600" b="1" dirty="0">
                <a:cs typeface="+mn-cs"/>
              </a:endParaRPr>
            </a:p>
          </p:txBody>
        </p:sp>
        <p:sp>
          <p:nvSpPr>
            <p:cNvPr id="44" name="Rectangle 9">
              <a:extLst>
                <a:ext uri="{FF2B5EF4-FFF2-40B4-BE49-F238E27FC236}">
                  <a16:creationId xmlns:a16="http://schemas.microsoft.com/office/drawing/2014/main" id="{86EAF314-759F-4C00-BE68-E0EABE5FFF62}"/>
                </a:ext>
              </a:extLst>
            </p:cNvPr>
            <p:cNvSpPr>
              <a:spLocks noChangeArrowheads="1"/>
            </p:cNvSpPr>
            <p:nvPr/>
          </p:nvSpPr>
          <p:spPr bwMode="auto">
            <a:xfrm>
              <a:off x="1508" y="970"/>
              <a:ext cx="675"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180000">
                <a:spcBef>
                  <a:spcPts val="0"/>
                </a:spcBef>
                <a:spcAft>
                  <a:spcPts val="0"/>
                </a:spcAft>
              </a:pPr>
              <a:endParaRPr lang="en-GB">
                <a:latin typeface="+mn-lt"/>
              </a:endParaRPr>
            </a:p>
          </p:txBody>
        </p:sp>
        <p:sp>
          <p:nvSpPr>
            <p:cNvPr id="45" name="Text Box 13">
              <a:extLst>
                <a:ext uri="{FF2B5EF4-FFF2-40B4-BE49-F238E27FC236}">
                  <a16:creationId xmlns:a16="http://schemas.microsoft.com/office/drawing/2014/main" id="{A129FE56-FBA2-4CB0-BD1C-A57B15427194}"/>
                </a:ext>
              </a:extLst>
            </p:cNvPr>
            <p:cNvSpPr txBox="1">
              <a:spLocks noChangeArrowheads="1"/>
            </p:cNvSpPr>
            <p:nvPr/>
          </p:nvSpPr>
          <p:spPr bwMode="auto">
            <a:xfrm>
              <a:off x="1456" y="966"/>
              <a:ext cx="7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180000">
                <a:spcBef>
                  <a:spcPts val="0"/>
                </a:spcBef>
                <a:spcAft>
                  <a:spcPts val="0"/>
                </a:spcAft>
                <a:buClrTx/>
                <a:buSzTx/>
                <a:buFontTx/>
                <a:buNone/>
              </a:pPr>
              <a:r>
                <a:rPr lang="en-GB" b="1">
                  <a:latin typeface="+mn-lt"/>
                </a:rPr>
                <a:t>Family</a:t>
              </a:r>
              <a:endParaRPr lang="en-GB">
                <a:latin typeface="+mn-lt"/>
              </a:endParaRPr>
            </a:p>
          </p:txBody>
        </p:sp>
        <p:sp>
          <p:nvSpPr>
            <p:cNvPr id="46" name="Line 22">
              <a:extLst>
                <a:ext uri="{FF2B5EF4-FFF2-40B4-BE49-F238E27FC236}">
                  <a16:creationId xmlns:a16="http://schemas.microsoft.com/office/drawing/2014/main" id="{C606D281-0E97-4BC3-8B6D-BC38CA4FE703}"/>
                </a:ext>
              </a:extLst>
            </p:cNvPr>
            <p:cNvSpPr>
              <a:spLocks noChangeShapeType="1"/>
            </p:cNvSpPr>
            <p:nvPr/>
          </p:nvSpPr>
          <p:spPr bwMode="auto">
            <a:xfrm flipV="1">
              <a:off x="1144" y="1625"/>
              <a:ext cx="237"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180000">
                <a:spcBef>
                  <a:spcPts val="0"/>
                </a:spcBef>
                <a:spcAft>
                  <a:spcPts val="0"/>
                </a:spcAft>
              </a:pPr>
              <a:endParaRPr lang="en-GB"/>
            </a:p>
          </p:txBody>
        </p:sp>
        <p:sp>
          <p:nvSpPr>
            <p:cNvPr id="47" name="Line 23">
              <a:extLst>
                <a:ext uri="{FF2B5EF4-FFF2-40B4-BE49-F238E27FC236}">
                  <a16:creationId xmlns:a16="http://schemas.microsoft.com/office/drawing/2014/main" id="{B65CCD02-4A22-4C3A-9848-2941273E1F44}"/>
                </a:ext>
              </a:extLst>
            </p:cNvPr>
            <p:cNvSpPr>
              <a:spLocks noChangeShapeType="1"/>
            </p:cNvSpPr>
            <p:nvPr/>
          </p:nvSpPr>
          <p:spPr bwMode="auto">
            <a:xfrm>
              <a:off x="1144" y="2177"/>
              <a:ext cx="225"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180000">
                <a:spcBef>
                  <a:spcPts val="0"/>
                </a:spcBef>
                <a:spcAft>
                  <a:spcPts val="0"/>
                </a:spcAft>
              </a:pPr>
              <a:endParaRPr lang="en-GB"/>
            </a:p>
          </p:txBody>
        </p:sp>
      </p:grpSp>
      <p:grpSp>
        <p:nvGrpSpPr>
          <p:cNvPr id="5" name="Group 115">
            <a:extLst>
              <a:ext uri="{FF2B5EF4-FFF2-40B4-BE49-F238E27FC236}">
                <a16:creationId xmlns:a16="http://schemas.microsoft.com/office/drawing/2014/main" id="{B77317FD-DF23-4DB0-9B73-7DBF682C65B5}"/>
              </a:ext>
            </a:extLst>
          </p:cNvPr>
          <p:cNvGrpSpPr>
            <a:grpSpLocks/>
          </p:cNvGrpSpPr>
          <p:nvPr/>
        </p:nvGrpSpPr>
        <p:grpSpPr bwMode="auto">
          <a:xfrm>
            <a:off x="7416799" y="1517650"/>
            <a:ext cx="2971800" cy="4510088"/>
            <a:chOff x="3541" y="966"/>
            <a:chExt cx="1872" cy="2841"/>
          </a:xfrm>
        </p:grpSpPr>
        <p:sp>
          <p:nvSpPr>
            <p:cNvPr id="7" name="AutoShape 37">
              <a:extLst>
                <a:ext uri="{FF2B5EF4-FFF2-40B4-BE49-F238E27FC236}">
                  <a16:creationId xmlns:a16="http://schemas.microsoft.com/office/drawing/2014/main" id="{E4A0749E-51C9-47A4-A748-49F1D3CA1E08}"/>
                </a:ext>
              </a:extLst>
            </p:cNvPr>
            <p:cNvSpPr>
              <a:spLocks/>
            </p:cNvSpPr>
            <p:nvPr/>
          </p:nvSpPr>
          <p:spPr bwMode="auto">
            <a:xfrm rot="5429615">
              <a:off x="4675" y="2910"/>
              <a:ext cx="148" cy="1067"/>
            </a:xfrm>
            <a:prstGeom prst="rightBrace">
              <a:avLst>
                <a:gd name="adj1" fmla="val 75224"/>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8" name="Text Box 38">
              <a:extLst>
                <a:ext uri="{FF2B5EF4-FFF2-40B4-BE49-F238E27FC236}">
                  <a16:creationId xmlns:a16="http://schemas.microsoft.com/office/drawing/2014/main" id="{8D589008-AF40-4E09-9125-968EEE71FFEA}"/>
                </a:ext>
              </a:extLst>
            </p:cNvPr>
            <p:cNvSpPr txBox="1">
              <a:spLocks noChangeArrowheads="1"/>
            </p:cNvSpPr>
            <p:nvPr/>
          </p:nvSpPr>
          <p:spPr bwMode="auto">
            <a:xfrm>
              <a:off x="4133" y="3573"/>
              <a:ext cx="128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b="1">
                  <a:solidFill>
                    <a:schemeClr val="accent5"/>
                  </a:solidFill>
                  <a:latin typeface="+mn-lt"/>
                </a:rPr>
                <a:t>Material records</a:t>
              </a:r>
            </a:p>
          </p:txBody>
        </p:sp>
        <p:grpSp>
          <p:nvGrpSpPr>
            <p:cNvPr id="9" name="Group 75">
              <a:extLst>
                <a:ext uri="{FF2B5EF4-FFF2-40B4-BE49-F238E27FC236}">
                  <a16:creationId xmlns:a16="http://schemas.microsoft.com/office/drawing/2014/main" id="{8E9C05AB-3A14-4E49-84DB-2D07FC6C22D4}"/>
                </a:ext>
              </a:extLst>
            </p:cNvPr>
            <p:cNvGrpSpPr>
              <a:grpSpLocks/>
            </p:cNvGrpSpPr>
            <p:nvPr/>
          </p:nvGrpSpPr>
          <p:grpSpPr bwMode="auto">
            <a:xfrm>
              <a:off x="3900" y="966"/>
              <a:ext cx="1300" cy="240"/>
              <a:chOff x="3744" y="816"/>
              <a:chExt cx="1200" cy="240"/>
            </a:xfrm>
          </p:grpSpPr>
          <p:sp>
            <p:nvSpPr>
              <p:cNvPr id="16" name="Rectangle 11">
                <a:extLst>
                  <a:ext uri="{FF2B5EF4-FFF2-40B4-BE49-F238E27FC236}">
                    <a16:creationId xmlns:a16="http://schemas.microsoft.com/office/drawing/2014/main" id="{14379067-0EC8-4769-9835-600080CFB317}"/>
                  </a:ext>
                </a:extLst>
              </p:cNvPr>
              <p:cNvSpPr>
                <a:spLocks noChangeArrowheads="1"/>
              </p:cNvSpPr>
              <p:nvPr/>
            </p:nvSpPr>
            <p:spPr bwMode="auto">
              <a:xfrm>
                <a:off x="3888" y="816"/>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7" name="Text Box 15">
                <a:extLst>
                  <a:ext uri="{FF2B5EF4-FFF2-40B4-BE49-F238E27FC236}">
                    <a16:creationId xmlns:a16="http://schemas.microsoft.com/office/drawing/2014/main" id="{22D6A47D-0CAF-481C-85BD-EE2CD23C7D02}"/>
                  </a:ext>
                </a:extLst>
              </p:cNvPr>
              <p:cNvSpPr txBox="1">
                <a:spLocks noChangeArrowheads="1"/>
              </p:cNvSpPr>
              <p:nvPr/>
            </p:nvSpPr>
            <p:spPr bwMode="auto">
              <a:xfrm>
                <a:off x="3744" y="816"/>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Attributes</a:t>
                </a:r>
                <a:endParaRPr lang="en-GB">
                  <a:latin typeface="+mn-lt"/>
                </a:endParaRPr>
              </a:p>
            </p:txBody>
          </p:sp>
        </p:grpSp>
        <p:sp>
          <p:nvSpPr>
            <p:cNvPr id="10" name="Line 28">
              <a:extLst>
                <a:ext uri="{FF2B5EF4-FFF2-40B4-BE49-F238E27FC236}">
                  <a16:creationId xmlns:a16="http://schemas.microsoft.com/office/drawing/2014/main" id="{F90E6AB6-80A9-46E8-98AF-71CE7AEB71B3}"/>
                </a:ext>
              </a:extLst>
            </p:cNvPr>
            <p:cNvSpPr>
              <a:spLocks noChangeShapeType="1"/>
            </p:cNvSpPr>
            <p:nvPr/>
          </p:nvSpPr>
          <p:spPr bwMode="auto">
            <a:xfrm flipV="1">
              <a:off x="3541" y="1394"/>
              <a:ext cx="287" cy="9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 name="Line 29">
              <a:extLst>
                <a:ext uri="{FF2B5EF4-FFF2-40B4-BE49-F238E27FC236}">
                  <a16:creationId xmlns:a16="http://schemas.microsoft.com/office/drawing/2014/main" id="{71C751C7-C5F8-41CD-A1F3-5D97742B87C4}"/>
                </a:ext>
              </a:extLst>
            </p:cNvPr>
            <p:cNvSpPr>
              <a:spLocks noChangeShapeType="1"/>
            </p:cNvSpPr>
            <p:nvPr/>
          </p:nvSpPr>
          <p:spPr bwMode="auto">
            <a:xfrm>
              <a:off x="3541" y="2352"/>
              <a:ext cx="231" cy="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2" name="Group 114">
              <a:extLst>
                <a:ext uri="{FF2B5EF4-FFF2-40B4-BE49-F238E27FC236}">
                  <a16:creationId xmlns:a16="http://schemas.microsoft.com/office/drawing/2014/main" id="{9D5BF419-B24F-43D2-A743-22BF02230FBB}"/>
                </a:ext>
              </a:extLst>
            </p:cNvPr>
            <p:cNvGrpSpPr>
              <a:grpSpLocks/>
            </p:cNvGrpSpPr>
            <p:nvPr/>
          </p:nvGrpSpPr>
          <p:grpSpPr bwMode="auto">
            <a:xfrm>
              <a:off x="3909" y="1280"/>
              <a:ext cx="1339" cy="2037"/>
              <a:chOff x="3893" y="1184"/>
              <a:chExt cx="1339" cy="2037"/>
            </a:xfrm>
          </p:grpSpPr>
          <p:sp>
            <p:nvSpPr>
              <p:cNvPr id="13" name="AutoShape 113">
                <a:extLst>
                  <a:ext uri="{FF2B5EF4-FFF2-40B4-BE49-F238E27FC236}">
                    <a16:creationId xmlns:a16="http://schemas.microsoft.com/office/drawing/2014/main" id="{D48B661D-C728-4766-9342-626AD3FD071D}"/>
                  </a:ext>
                </a:extLst>
              </p:cNvPr>
              <p:cNvSpPr>
                <a:spLocks noChangeArrowheads="1"/>
              </p:cNvSpPr>
              <p:nvPr/>
            </p:nvSpPr>
            <p:spPr bwMode="auto">
              <a:xfrm>
                <a:off x="3893" y="1184"/>
                <a:ext cx="1115" cy="1821"/>
              </a:xfrm>
              <a:prstGeom prst="roundRect">
                <a:avLst>
                  <a:gd name="adj" fmla="val 8157"/>
                </a:avLst>
              </a:prstGeom>
              <a:solidFill>
                <a:schemeClr val="bg1"/>
              </a:solidFill>
              <a:ln w="2540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400">
                    <a:latin typeface="+mn-lt"/>
                  </a:rPr>
                  <a:t>       </a:t>
                </a:r>
                <a:r>
                  <a:rPr lang="en-GB" sz="1600" b="1">
                    <a:latin typeface="+mn-lt"/>
                  </a:rPr>
                  <a:t>Al 6463</a:t>
                </a:r>
              </a:p>
              <a:p>
                <a:pPr>
                  <a:lnSpc>
                    <a:spcPct val="80000"/>
                  </a:lnSpc>
                  <a:spcBef>
                    <a:spcPct val="50000"/>
                  </a:spcBef>
                  <a:spcAft>
                    <a:spcPct val="0"/>
                  </a:spcAft>
                  <a:buClrTx/>
                  <a:buSzTx/>
                  <a:buFontTx/>
                  <a:buNone/>
                </a:pPr>
                <a:r>
                  <a:rPr lang="en-GB" sz="1400">
                    <a:solidFill>
                      <a:schemeClr val="tx2"/>
                    </a:solidFill>
                    <a:latin typeface="+mn-lt"/>
                  </a:rPr>
                  <a:t>Density</a:t>
                </a:r>
              </a:p>
              <a:p>
                <a:pPr>
                  <a:lnSpc>
                    <a:spcPct val="80000"/>
                  </a:lnSpc>
                  <a:spcBef>
                    <a:spcPct val="50000"/>
                  </a:spcBef>
                  <a:spcAft>
                    <a:spcPct val="0"/>
                  </a:spcAft>
                  <a:buClrTx/>
                  <a:buSzTx/>
                  <a:buFontTx/>
                  <a:buNone/>
                </a:pPr>
                <a:r>
                  <a:rPr lang="en-GB" sz="1400">
                    <a:solidFill>
                      <a:schemeClr val="tx2"/>
                    </a:solidFill>
                    <a:latin typeface="+mn-lt"/>
                  </a:rPr>
                  <a:t>Mechanical props.</a:t>
                </a:r>
              </a:p>
              <a:p>
                <a:pPr>
                  <a:lnSpc>
                    <a:spcPct val="80000"/>
                  </a:lnSpc>
                  <a:spcBef>
                    <a:spcPct val="50000"/>
                  </a:spcBef>
                  <a:spcAft>
                    <a:spcPct val="0"/>
                  </a:spcAft>
                  <a:buClrTx/>
                  <a:buSzTx/>
                  <a:buFontTx/>
                  <a:buNone/>
                </a:pPr>
                <a:r>
                  <a:rPr lang="en-GB" sz="1400">
                    <a:solidFill>
                      <a:schemeClr val="tx2"/>
                    </a:solidFill>
                    <a:latin typeface="+mn-lt"/>
                  </a:rPr>
                  <a:t>Thermal props.</a:t>
                </a:r>
              </a:p>
              <a:p>
                <a:pPr>
                  <a:lnSpc>
                    <a:spcPct val="80000"/>
                  </a:lnSpc>
                  <a:spcBef>
                    <a:spcPct val="50000"/>
                  </a:spcBef>
                  <a:spcAft>
                    <a:spcPct val="0"/>
                  </a:spcAft>
                  <a:buClrTx/>
                  <a:buSzTx/>
                  <a:buFontTx/>
                  <a:buNone/>
                </a:pPr>
                <a:r>
                  <a:rPr lang="en-GB" sz="1400">
                    <a:solidFill>
                      <a:schemeClr val="tx2"/>
                    </a:solidFill>
                    <a:latin typeface="+mn-lt"/>
                  </a:rPr>
                  <a:t>Electrical props.</a:t>
                </a:r>
              </a:p>
              <a:p>
                <a:pPr>
                  <a:lnSpc>
                    <a:spcPct val="80000"/>
                  </a:lnSpc>
                  <a:spcBef>
                    <a:spcPct val="50000"/>
                  </a:spcBef>
                  <a:spcAft>
                    <a:spcPct val="0"/>
                  </a:spcAft>
                  <a:buClrTx/>
                  <a:buSzTx/>
                  <a:buFontTx/>
                  <a:buNone/>
                </a:pPr>
                <a:r>
                  <a:rPr lang="en-GB" sz="1400">
                    <a:solidFill>
                      <a:schemeClr val="tx2"/>
                    </a:solidFill>
                    <a:latin typeface="+mn-lt"/>
                  </a:rPr>
                  <a:t>Optical props.</a:t>
                </a:r>
              </a:p>
              <a:p>
                <a:pPr>
                  <a:lnSpc>
                    <a:spcPct val="80000"/>
                  </a:lnSpc>
                  <a:spcBef>
                    <a:spcPct val="50000"/>
                  </a:spcBef>
                  <a:spcAft>
                    <a:spcPct val="0"/>
                  </a:spcAft>
                  <a:buClrTx/>
                  <a:buSzTx/>
                  <a:buFontTx/>
                  <a:buNone/>
                </a:pPr>
                <a:r>
                  <a:rPr lang="en-GB" sz="1400">
                    <a:solidFill>
                      <a:schemeClr val="tx2"/>
                    </a:solidFill>
                    <a:latin typeface="+mn-lt"/>
                  </a:rPr>
                  <a:t>Corrosion props.</a:t>
                </a:r>
              </a:p>
              <a:p>
                <a:pPr>
                  <a:lnSpc>
                    <a:spcPct val="80000"/>
                  </a:lnSpc>
                  <a:spcBef>
                    <a:spcPct val="50000"/>
                  </a:spcBef>
                  <a:spcAft>
                    <a:spcPct val="0"/>
                  </a:spcAft>
                  <a:buClrTx/>
                  <a:buSzTx/>
                  <a:buFontTx/>
                  <a:buNone/>
                </a:pPr>
                <a:r>
                  <a:rPr lang="en-GB" sz="1400" b="1" i="1">
                    <a:latin typeface="+mn-lt"/>
                  </a:rPr>
                  <a:t>Documentation</a:t>
                </a:r>
                <a:endParaRPr lang="en-GB" sz="1400">
                  <a:latin typeface="+mn-lt"/>
                </a:endParaRP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sp>
            <p:nvSpPr>
              <p:cNvPr id="14" name="AutoShape 112">
                <a:extLst>
                  <a:ext uri="{FF2B5EF4-FFF2-40B4-BE49-F238E27FC236}">
                    <a16:creationId xmlns:a16="http://schemas.microsoft.com/office/drawing/2014/main" id="{79815B34-2DFC-413D-B8C7-D00E19016C8B}"/>
                  </a:ext>
                </a:extLst>
              </p:cNvPr>
              <p:cNvSpPr>
                <a:spLocks noChangeArrowheads="1"/>
              </p:cNvSpPr>
              <p:nvPr/>
            </p:nvSpPr>
            <p:spPr bwMode="auto">
              <a:xfrm>
                <a:off x="4005" y="1288"/>
                <a:ext cx="1115" cy="1821"/>
              </a:xfrm>
              <a:prstGeom prst="roundRect">
                <a:avLst>
                  <a:gd name="adj" fmla="val 8157"/>
                </a:avLst>
              </a:prstGeom>
              <a:solidFill>
                <a:schemeClr val="bg1"/>
              </a:solidFill>
              <a:ln w="2540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400">
                    <a:solidFill>
                      <a:schemeClr val="tx2"/>
                    </a:solidFill>
                    <a:latin typeface="+mn-lt"/>
                  </a:rPr>
                  <a:t>       </a:t>
                </a:r>
                <a:r>
                  <a:rPr lang="en-GB" sz="1600" b="1">
                    <a:latin typeface="+mn-lt"/>
                  </a:rPr>
                  <a:t>Al 6060</a:t>
                </a:r>
              </a:p>
              <a:p>
                <a:pPr>
                  <a:lnSpc>
                    <a:spcPct val="80000"/>
                  </a:lnSpc>
                  <a:spcBef>
                    <a:spcPct val="50000"/>
                  </a:spcBef>
                  <a:spcAft>
                    <a:spcPct val="0"/>
                  </a:spcAft>
                  <a:buClrTx/>
                  <a:buSzTx/>
                  <a:buFontTx/>
                  <a:buNone/>
                </a:pPr>
                <a:r>
                  <a:rPr lang="en-GB" sz="1400">
                    <a:solidFill>
                      <a:schemeClr val="tx2"/>
                    </a:solidFill>
                    <a:latin typeface="+mn-lt"/>
                  </a:rPr>
                  <a:t>Density</a:t>
                </a:r>
              </a:p>
              <a:p>
                <a:pPr>
                  <a:lnSpc>
                    <a:spcPct val="80000"/>
                  </a:lnSpc>
                  <a:spcBef>
                    <a:spcPct val="50000"/>
                  </a:spcBef>
                  <a:spcAft>
                    <a:spcPct val="0"/>
                  </a:spcAft>
                  <a:buClrTx/>
                  <a:buSzTx/>
                  <a:buFontTx/>
                  <a:buNone/>
                </a:pPr>
                <a:r>
                  <a:rPr lang="en-GB" sz="1400">
                    <a:solidFill>
                      <a:schemeClr val="tx2"/>
                    </a:solidFill>
                    <a:latin typeface="+mn-lt"/>
                  </a:rPr>
                  <a:t>Mechanical props.</a:t>
                </a:r>
              </a:p>
              <a:p>
                <a:pPr>
                  <a:lnSpc>
                    <a:spcPct val="80000"/>
                  </a:lnSpc>
                  <a:spcBef>
                    <a:spcPct val="50000"/>
                  </a:spcBef>
                  <a:spcAft>
                    <a:spcPct val="0"/>
                  </a:spcAft>
                  <a:buClrTx/>
                  <a:buSzTx/>
                  <a:buFontTx/>
                  <a:buNone/>
                </a:pPr>
                <a:r>
                  <a:rPr lang="en-GB" sz="1400">
                    <a:solidFill>
                      <a:schemeClr val="tx2"/>
                    </a:solidFill>
                    <a:latin typeface="+mn-lt"/>
                  </a:rPr>
                  <a:t>Thermal props.</a:t>
                </a:r>
              </a:p>
              <a:p>
                <a:pPr>
                  <a:lnSpc>
                    <a:spcPct val="80000"/>
                  </a:lnSpc>
                  <a:spcBef>
                    <a:spcPct val="50000"/>
                  </a:spcBef>
                  <a:spcAft>
                    <a:spcPct val="0"/>
                  </a:spcAft>
                  <a:buClrTx/>
                  <a:buSzTx/>
                  <a:buFontTx/>
                  <a:buNone/>
                </a:pPr>
                <a:r>
                  <a:rPr lang="en-GB" sz="1400">
                    <a:solidFill>
                      <a:schemeClr val="tx2"/>
                    </a:solidFill>
                    <a:latin typeface="+mn-lt"/>
                  </a:rPr>
                  <a:t>Electrical props.</a:t>
                </a:r>
              </a:p>
              <a:p>
                <a:pPr>
                  <a:lnSpc>
                    <a:spcPct val="80000"/>
                  </a:lnSpc>
                  <a:spcBef>
                    <a:spcPct val="50000"/>
                  </a:spcBef>
                  <a:spcAft>
                    <a:spcPct val="0"/>
                  </a:spcAft>
                  <a:buClrTx/>
                  <a:buSzTx/>
                  <a:buFontTx/>
                  <a:buNone/>
                </a:pPr>
                <a:r>
                  <a:rPr lang="en-GB" sz="1400">
                    <a:solidFill>
                      <a:schemeClr val="tx2"/>
                    </a:solidFill>
                    <a:latin typeface="+mn-lt"/>
                  </a:rPr>
                  <a:t>Optical props.</a:t>
                </a:r>
              </a:p>
              <a:p>
                <a:pPr>
                  <a:lnSpc>
                    <a:spcPct val="80000"/>
                  </a:lnSpc>
                  <a:spcBef>
                    <a:spcPct val="50000"/>
                  </a:spcBef>
                  <a:spcAft>
                    <a:spcPct val="0"/>
                  </a:spcAft>
                  <a:buClrTx/>
                  <a:buSzTx/>
                  <a:buFontTx/>
                  <a:buNone/>
                </a:pPr>
                <a:r>
                  <a:rPr lang="en-GB" sz="1400">
                    <a:solidFill>
                      <a:schemeClr val="tx2"/>
                    </a:solidFill>
                    <a:latin typeface="+mn-lt"/>
                  </a:rPr>
                  <a:t>Corrosion props.</a:t>
                </a:r>
              </a:p>
              <a:p>
                <a:pPr>
                  <a:lnSpc>
                    <a:spcPct val="80000"/>
                  </a:lnSpc>
                  <a:spcBef>
                    <a:spcPct val="50000"/>
                  </a:spcBef>
                  <a:spcAft>
                    <a:spcPct val="0"/>
                  </a:spcAft>
                  <a:buClrTx/>
                  <a:buSzTx/>
                  <a:buFontTx/>
                  <a:buNone/>
                </a:pPr>
                <a:r>
                  <a:rPr lang="en-GB" sz="1400" b="1" i="1">
                    <a:latin typeface="+mn-lt"/>
                  </a:rPr>
                  <a:t>Documentation</a:t>
                </a:r>
                <a:endParaRPr lang="en-GB" sz="1400">
                  <a:latin typeface="+mn-lt"/>
                </a:endParaRP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sp>
            <p:nvSpPr>
              <p:cNvPr id="15" name="AutoShape 57">
                <a:extLst>
                  <a:ext uri="{FF2B5EF4-FFF2-40B4-BE49-F238E27FC236}">
                    <a16:creationId xmlns:a16="http://schemas.microsoft.com/office/drawing/2014/main" id="{1713241A-90AF-4E77-B876-B4A18BC7FF34}"/>
                  </a:ext>
                </a:extLst>
              </p:cNvPr>
              <p:cNvSpPr>
                <a:spLocks noChangeArrowheads="1"/>
              </p:cNvSpPr>
              <p:nvPr/>
            </p:nvSpPr>
            <p:spPr bwMode="auto">
              <a:xfrm>
                <a:off x="4117" y="1400"/>
                <a:ext cx="1115" cy="1821"/>
              </a:xfrm>
              <a:prstGeom prst="roundRect">
                <a:avLst>
                  <a:gd name="adj" fmla="val 8157"/>
                </a:avLst>
              </a:prstGeom>
              <a:solidFill>
                <a:schemeClr val="bg1"/>
              </a:solidFill>
              <a:ln w="2540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400" dirty="0">
                    <a:solidFill>
                      <a:srgbClr val="FFB71B"/>
                    </a:solidFill>
                    <a:latin typeface="+mn-lt"/>
                  </a:rPr>
                  <a:t>       </a:t>
                </a:r>
                <a:r>
                  <a:rPr lang="en-GB" sz="1600" b="1" dirty="0">
                    <a:latin typeface="+mn-lt"/>
                  </a:rPr>
                  <a:t>Al 6061</a:t>
                </a:r>
              </a:p>
              <a:p>
                <a:pPr>
                  <a:lnSpc>
                    <a:spcPct val="80000"/>
                  </a:lnSpc>
                  <a:spcBef>
                    <a:spcPct val="50000"/>
                  </a:spcBef>
                  <a:spcAft>
                    <a:spcPct val="0"/>
                  </a:spcAft>
                  <a:buClrTx/>
                  <a:buSzTx/>
                  <a:buFontTx/>
                  <a:buNone/>
                </a:pPr>
                <a:r>
                  <a:rPr lang="en-GB" sz="1400" dirty="0">
                    <a:solidFill>
                      <a:schemeClr val="tx2"/>
                    </a:solidFill>
                    <a:latin typeface="+mn-lt"/>
                  </a:rPr>
                  <a:t>Density</a:t>
                </a:r>
              </a:p>
              <a:p>
                <a:pPr>
                  <a:lnSpc>
                    <a:spcPct val="80000"/>
                  </a:lnSpc>
                  <a:spcBef>
                    <a:spcPct val="50000"/>
                  </a:spcBef>
                  <a:spcAft>
                    <a:spcPct val="0"/>
                  </a:spcAft>
                  <a:buClrTx/>
                  <a:buSzTx/>
                  <a:buFontTx/>
                  <a:buNone/>
                </a:pPr>
                <a:r>
                  <a:rPr lang="en-GB" sz="1400" dirty="0">
                    <a:solidFill>
                      <a:schemeClr val="tx2"/>
                    </a:solidFill>
                    <a:latin typeface="+mn-lt"/>
                  </a:rPr>
                  <a:t>Mechanical props.</a:t>
                </a:r>
              </a:p>
              <a:p>
                <a:pPr>
                  <a:lnSpc>
                    <a:spcPct val="80000"/>
                  </a:lnSpc>
                  <a:spcBef>
                    <a:spcPct val="50000"/>
                  </a:spcBef>
                  <a:spcAft>
                    <a:spcPct val="0"/>
                  </a:spcAft>
                  <a:buClrTx/>
                  <a:buSzTx/>
                  <a:buFontTx/>
                  <a:buNone/>
                </a:pPr>
                <a:r>
                  <a:rPr lang="en-GB" sz="1400" dirty="0">
                    <a:solidFill>
                      <a:schemeClr val="tx2"/>
                    </a:solidFill>
                    <a:latin typeface="+mn-lt"/>
                  </a:rPr>
                  <a:t>Thermal props.</a:t>
                </a:r>
              </a:p>
              <a:p>
                <a:pPr>
                  <a:lnSpc>
                    <a:spcPct val="80000"/>
                  </a:lnSpc>
                  <a:spcBef>
                    <a:spcPct val="50000"/>
                  </a:spcBef>
                  <a:spcAft>
                    <a:spcPct val="0"/>
                  </a:spcAft>
                  <a:buClrTx/>
                  <a:buSzTx/>
                  <a:buFontTx/>
                  <a:buNone/>
                </a:pPr>
                <a:r>
                  <a:rPr lang="en-GB" sz="1400" dirty="0">
                    <a:solidFill>
                      <a:schemeClr val="tx2"/>
                    </a:solidFill>
                    <a:latin typeface="+mn-lt"/>
                  </a:rPr>
                  <a:t>Electrical props.</a:t>
                </a:r>
              </a:p>
              <a:p>
                <a:pPr>
                  <a:lnSpc>
                    <a:spcPct val="80000"/>
                  </a:lnSpc>
                  <a:spcBef>
                    <a:spcPct val="50000"/>
                  </a:spcBef>
                  <a:spcAft>
                    <a:spcPct val="0"/>
                  </a:spcAft>
                  <a:buClrTx/>
                  <a:buSzTx/>
                  <a:buFontTx/>
                  <a:buNone/>
                </a:pPr>
                <a:r>
                  <a:rPr lang="en-GB" sz="1400" dirty="0">
                    <a:solidFill>
                      <a:schemeClr val="tx2"/>
                    </a:solidFill>
                    <a:latin typeface="+mn-lt"/>
                  </a:rPr>
                  <a:t>Optical props.</a:t>
                </a:r>
              </a:p>
              <a:p>
                <a:pPr>
                  <a:lnSpc>
                    <a:spcPct val="80000"/>
                  </a:lnSpc>
                  <a:spcBef>
                    <a:spcPct val="50000"/>
                  </a:spcBef>
                  <a:spcAft>
                    <a:spcPct val="0"/>
                  </a:spcAft>
                  <a:buClrTx/>
                  <a:buSzTx/>
                  <a:buFontTx/>
                  <a:buNone/>
                </a:pPr>
                <a:r>
                  <a:rPr lang="en-GB" sz="1400" dirty="0">
                    <a:solidFill>
                      <a:schemeClr val="tx2"/>
                    </a:solidFill>
                    <a:latin typeface="+mn-lt"/>
                  </a:rPr>
                  <a:t>Durability props.</a:t>
                </a:r>
              </a:p>
              <a:p>
                <a:pPr>
                  <a:lnSpc>
                    <a:spcPct val="80000"/>
                  </a:lnSpc>
                  <a:spcBef>
                    <a:spcPct val="50000"/>
                  </a:spcBef>
                  <a:spcAft>
                    <a:spcPct val="0"/>
                  </a:spcAft>
                  <a:buClrTx/>
                  <a:buSzTx/>
                  <a:buFontTx/>
                  <a:buNone/>
                </a:pPr>
                <a:r>
                  <a:rPr lang="en-GB" sz="1400" b="1" i="1" dirty="0">
                    <a:latin typeface="+mn-lt"/>
                  </a:rPr>
                  <a:t>Documentation</a:t>
                </a:r>
                <a:endParaRPr lang="en-GB" sz="1400" dirty="0">
                  <a:latin typeface="+mn-lt"/>
                </a:endParaRPr>
              </a:p>
              <a:p>
                <a:pPr>
                  <a:lnSpc>
                    <a:spcPct val="80000"/>
                  </a:lnSpc>
                  <a:spcBef>
                    <a:spcPct val="50000"/>
                  </a:spcBef>
                  <a:spcAft>
                    <a:spcPct val="0"/>
                  </a:spcAft>
                  <a:buClrTx/>
                  <a:buSzTx/>
                  <a:buFontTx/>
                  <a:buNone/>
                </a:pPr>
                <a:r>
                  <a:rPr lang="en-GB" sz="1400" dirty="0">
                    <a:solidFill>
                      <a:schemeClr val="tx2"/>
                    </a:solidFill>
                    <a:latin typeface="+mn-lt"/>
                  </a:rPr>
                  <a:t>-- specific</a:t>
                </a:r>
              </a:p>
              <a:p>
                <a:pPr>
                  <a:lnSpc>
                    <a:spcPct val="80000"/>
                  </a:lnSpc>
                  <a:spcBef>
                    <a:spcPct val="50000"/>
                  </a:spcBef>
                  <a:spcAft>
                    <a:spcPct val="0"/>
                  </a:spcAft>
                  <a:buClrTx/>
                  <a:buSzTx/>
                  <a:buFontTx/>
                  <a:buNone/>
                </a:pPr>
                <a:r>
                  <a:rPr lang="en-GB" sz="1400" dirty="0">
                    <a:solidFill>
                      <a:schemeClr val="tx2"/>
                    </a:solidFill>
                    <a:latin typeface="+mn-lt"/>
                  </a:rPr>
                  <a:t>-- general</a:t>
                </a:r>
              </a:p>
            </p:txBody>
          </p:sp>
        </p:grpSp>
      </p:grpSp>
      <p:sp>
        <p:nvSpPr>
          <p:cNvPr id="2" name="Slide Number Placeholder 1">
            <a:extLst>
              <a:ext uri="{FF2B5EF4-FFF2-40B4-BE49-F238E27FC236}">
                <a16:creationId xmlns:a16="http://schemas.microsoft.com/office/drawing/2014/main" id="{40BA8FE6-3604-4B4F-AD6C-1A048F535ECF}"/>
              </a:ext>
            </a:extLst>
          </p:cNvPr>
          <p:cNvSpPr>
            <a:spLocks noGrp="1"/>
          </p:cNvSpPr>
          <p:nvPr>
            <p:ph type="sldNum" sz="quarter" idx="11"/>
          </p:nvPr>
        </p:nvSpPr>
        <p:spPr/>
        <p:txBody>
          <a:bodyPr/>
          <a:lstStyle/>
          <a:p>
            <a:fld id="{F0D23093-2AB0-F74C-B865-1A12A15B650E}" type="slidenum">
              <a:rPr lang="en-US" dirty="0" smtClean="0">
                <a:latin typeface="+mn-lt"/>
              </a:rPr>
              <a:pPr/>
              <a:t>7</a:t>
            </a:fld>
            <a:endParaRPr lang="en-US" dirty="0">
              <a:latin typeface="+mn-lt"/>
            </a:endParaRPr>
          </a:p>
        </p:txBody>
      </p:sp>
      <p:sp>
        <p:nvSpPr>
          <p:cNvPr id="3" name="Title 2">
            <a:extLst>
              <a:ext uri="{FF2B5EF4-FFF2-40B4-BE49-F238E27FC236}">
                <a16:creationId xmlns:a16="http://schemas.microsoft.com/office/drawing/2014/main" id="{35FBDDAA-44A5-4C2E-9EF4-3DE846DDDC1F}"/>
              </a:ext>
            </a:extLst>
          </p:cNvPr>
          <p:cNvSpPr>
            <a:spLocks noGrp="1"/>
          </p:cNvSpPr>
          <p:nvPr>
            <p:ph type="title"/>
          </p:nvPr>
        </p:nvSpPr>
        <p:spPr/>
        <p:txBody>
          <a:bodyPr/>
          <a:lstStyle/>
          <a:p>
            <a:r>
              <a:rPr lang="en-US">
                <a:latin typeface="+mn-lt"/>
                <a:cs typeface="Calibri"/>
              </a:rPr>
              <a:t>Organizing information: the Materials Tree</a:t>
            </a:r>
            <a:endParaRPr lang="en-US">
              <a:latin typeface="+mn-lt"/>
            </a:endParaRPr>
          </a:p>
        </p:txBody>
      </p:sp>
      <p:grpSp>
        <p:nvGrpSpPr>
          <p:cNvPr id="19" name="Group 100">
            <a:extLst>
              <a:ext uri="{FF2B5EF4-FFF2-40B4-BE49-F238E27FC236}">
                <a16:creationId xmlns:a16="http://schemas.microsoft.com/office/drawing/2014/main" id="{9EFB522A-B341-498B-92B9-0B1F2D2CF4D5}"/>
              </a:ext>
            </a:extLst>
          </p:cNvPr>
          <p:cNvGrpSpPr>
            <a:grpSpLocks/>
          </p:cNvGrpSpPr>
          <p:nvPr/>
        </p:nvGrpSpPr>
        <p:grpSpPr bwMode="auto">
          <a:xfrm>
            <a:off x="1487488" y="1514475"/>
            <a:ext cx="2428873" cy="400050"/>
            <a:chOff x="-121" y="970"/>
            <a:chExt cx="1412" cy="252"/>
          </a:xfrm>
        </p:grpSpPr>
        <p:sp>
          <p:nvSpPr>
            <p:cNvPr id="22" name="Rectangle 8">
              <a:extLst>
                <a:ext uri="{FF2B5EF4-FFF2-40B4-BE49-F238E27FC236}">
                  <a16:creationId xmlns:a16="http://schemas.microsoft.com/office/drawing/2014/main" id="{8883C7E7-1DF8-46C6-9427-A16C83439065}"/>
                </a:ext>
              </a:extLst>
            </p:cNvPr>
            <p:cNvSpPr>
              <a:spLocks noChangeArrowheads="1"/>
            </p:cNvSpPr>
            <p:nvPr/>
          </p:nvSpPr>
          <p:spPr bwMode="auto">
            <a:xfrm>
              <a:off x="-55" y="970"/>
              <a:ext cx="1272"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23" name="Text Box 12">
              <a:extLst>
                <a:ext uri="{FF2B5EF4-FFF2-40B4-BE49-F238E27FC236}">
                  <a16:creationId xmlns:a16="http://schemas.microsoft.com/office/drawing/2014/main" id="{A6D87A63-395A-4D9F-9315-06B3866E1EEA}"/>
                </a:ext>
              </a:extLst>
            </p:cNvPr>
            <p:cNvSpPr txBox="1">
              <a:spLocks noChangeArrowheads="1"/>
            </p:cNvSpPr>
            <p:nvPr/>
          </p:nvSpPr>
          <p:spPr bwMode="auto">
            <a:xfrm>
              <a:off x="-121" y="975"/>
              <a:ext cx="14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MaterialUniverse</a:t>
              </a:r>
            </a:p>
          </p:txBody>
        </p:sp>
      </p:grpSp>
      <p:sp>
        <p:nvSpPr>
          <p:cNvPr id="20" name="Oval 125">
            <a:extLst>
              <a:ext uri="{FF2B5EF4-FFF2-40B4-BE49-F238E27FC236}">
                <a16:creationId xmlns:a16="http://schemas.microsoft.com/office/drawing/2014/main" id="{DD0CF544-DE87-42E4-B014-3AA94D23E600}"/>
              </a:ext>
            </a:extLst>
          </p:cNvPr>
          <p:cNvSpPr>
            <a:spLocks noChangeArrowheads="1"/>
          </p:cNvSpPr>
          <p:nvPr/>
        </p:nvSpPr>
        <p:spPr bwMode="auto">
          <a:xfrm>
            <a:off x="2058370" y="2480692"/>
            <a:ext cx="1512886" cy="1517904"/>
          </a:xfrm>
          <a:prstGeom prst="ellipse">
            <a:avLst/>
          </a:prstGeom>
          <a:solidFill>
            <a:schemeClr val="accent2">
              <a:alpha val="50195"/>
            </a:schemeClr>
          </a:solidFill>
          <a:ln w="38100">
            <a:solidFill>
              <a:schemeClr val="accent1"/>
            </a:solidFill>
            <a:round/>
            <a:headEnd/>
            <a:tailEnd/>
          </a:ln>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1" name="Text Box 126">
            <a:extLst>
              <a:ext uri="{FF2B5EF4-FFF2-40B4-BE49-F238E27FC236}">
                <a16:creationId xmlns:a16="http://schemas.microsoft.com/office/drawing/2014/main" id="{986AE95D-8086-443A-BC27-44CC403047EE}"/>
              </a:ext>
            </a:extLst>
          </p:cNvPr>
          <p:cNvSpPr txBox="1">
            <a:spLocks noChangeArrowheads="1"/>
          </p:cNvSpPr>
          <p:nvPr/>
        </p:nvSpPr>
        <p:spPr bwMode="auto">
          <a:xfrm rot="10800000" flipV="1">
            <a:off x="1951038" y="2960688"/>
            <a:ext cx="162718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Materials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grpSp>
        <p:nvGrpSpPr>
          <p:cNvPr id="35" name="Group 133">
            <a:extLst>
              <a:ext uri="{FF2B5EF4-FFF2-40B4-BE49-F238E27FC236}">
                <a16:creationId xmlns:a16="http://schemas.microsoft.com/office/drawing/2014/main" id="{453A17E5-1888-4EE4-9D9C-B389A179CB5B}"/>
              </a:ext>
            </a:extLst>
          </p:cNvPr>
          <p:cNvGrpSpPr>
            <a:grpSpLocks/>
          </p:cNvGrpSpPr>
          <p:nvPr/>
        </p:nvGrpSpPr>
        <p:grpSpPr bwMode="auto">
          <a:xfrm>
            <a:off x="5081976" y="1514475"/>
            <a:ext cx="2053141" cy="3057525"/>
            <a:chOff x="2055" y="966"/>
            <a:chExt cx="1293" cy="1926"/>
          </a:xfrm>
        </p:grpSpPr>
        <p:sp>
          <p:nvSpPr>
            <p:cNvPr id="37" name="Text Box 18">
              <a:extLst>
                <a:ext uri="{FF2B5EF4-FFF2-40B4-BE49-F238E27FC236}">
                  <a16:creationId xmlns:a16="http://schemas.microsoft.com/office/drawing/2014/main" id="{7B7C7AB5-159F-4542-948D-47DCA06EB921}"/>
                </a:ext>
              </a:extLst>
            </p:cNvPr>
            <p:cNvSpPr txBox="1">
              <a:spLocks noChangeArrowheads="1"/>
            </p:cNvSpPr>
            <p:nvPr/>
          </p:nvSpPr>
          <p:spPr bwMode="auto">
            <a:xfrm>
              <a:off x="2421" y="1522"/>
              <a:ext cx="927" cy="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dirty="0">
                  <a:latin typeface="+mn-lt"/>
                </a:rPr>
                <a:t>Steels</a:t>
              </a:r>
              <a:endParaRPr lang="en-GB" sz="1600" dirty="0">
                <a:latin typeface="+mn-lt"/>
              </a:endParaRPr>
            </a:p>
            <a:p>
              <a:pPr>
                <a:spcBef>
                  <a:spcPct val="50000"/>
                </a:spcBef>
                <a:spcAft>
                  <a:spcPct val="0"/>
                </a:spcAft>
                <a:buClrTx/>
                <a:buSzTx/>
                <a:buFontTx/>
                <a:buNone/>
              </a:pPr>
              <a:r>
                <a:rPr lang="en-GB" sz="1400" dirty="0">
                  <a:latin typeface="+mn-lt"/>
                </a:rPr>
                <a:t>Cu-alloys</a:t>
              </a:r>
            </a:p>
            <a:p>
              <a:pPr>
                <a:spcBef>
                  <a:spcPct val="50000"/>
                </a:spcBef>
                <a:spcAft>
                  <a:spcPct val="0"/>
                </a:spcAft>
                <a:buClrTx/>
                <a:buSzTx/>
                <a:buFontTx/>
                <a:buNone/>
              </a:pPr>
              <a:r>
                <a:rPr lang="en-GB" sz="1400" b="1" dirty="0">
                  <a:latin typeface="+mn-lt"/>
                </a:rPr>
                <a:t>Al-alloys</a:t>
              </a:r>
              <a:endParaRPr lang="en-GB" sz="1400" dirty="0">
                <a:latin typeface="+mn-lt"/>
              </a:endParaRPr>
            </a:p>
            <a:p>
              <a:pPr>
                <a:spcBef>
                  <a:spcPct val="50000"/>
                </a:spcBef>
                <a:spcAft>
                  <a:spcPct val="0"/>
                </a:spcAft>
                <a:buClrTx/>
                <a:buSzTx/>
                <a:buFontTx/>
                <a:buNone/>
              </a:pPr>
              <a:r>
                <a:rPr lang="en-GB" sz="1400" dirty="0" err="1">
                  <a:latin typeface="+mn-lt"/>
                </a:rPr>
                <a:t>Ti</a:t>
              </a:r>
              <a:r>
                <a:rPr lang="en-GB" sz="1400" dirty="0">
                  <a:latin typeface="+mn-lt"/>
                </a:rPr>
                <a:t>-alloys</a:t>
              </a:r>
            </a:p>
            <a:p>
              <a:pPr>
                <a:spcBef>
                  <a:spcPct val="50000"/>
                </a:spcBef>
                <a:spcAft>
                  <a:spcPct val="0"/>
                </a:spcAft>
                <a:buClrTx/>
                <a:buSzTx/>
                <a:buFontTx/>
                <a:buNone/>
              </a:pPr>
              <a:r>
                <a:rPr lang="en-GB" sz="1400" dirty="0">
                  <a:latin typeface="+mn-lt"/>
                </a:rPr>
                <a:t>Ni-alloys</a:t>
              </a:r>
            </a:p>
            <a:p>
              <a:pPr>
                <a:spcBef>
                  <a:spcPct val="50000"/>
                </a:spcBef>
                <a:spcAft>
                  <a:spcPct val="0"/>
                </a:spcAft>
                <a:buClrTx/>
                <a:buSzTx/>
                <a:buFontTx/>
                <a:buNone/>
              </a:pPr>
              <a:r>
                <a:rPr lang="en-GB" sz="1400" dirty="0">
                  <a:latin typeface="+mn-lt"/>
                </a:rPr>
                <a:t>Zn-alloys</a:t>
              </a:r>
            </a:p>
            <a:p>
              <a:pPr>
                <a:lnSpc>
                  <a:spcPct val="60000"/>
                </a:lnSpc>
                <a:spcBef>
                  <a:spcPct val="50000"/>
                </a:spcBef>
                <a:spcAft>
                  <a:spcPct val="0"/>
                </a:spcAft>
                <a:buClrTx/>
                <a:buSzTx/>
                <a:buFontTx/>
                <a:buNone/>
              </a:pPr>
              <a:endParaRPr lang="en-GB" sz="1400" dirty="0">
                <a:latin typeface="+mn-lt"/>
              </a:endParaRPr>
            </a:p>
          </p:txBody>
        </p:sp>
        <p:grpSp>
          <p:nvGrpSpPr>
            <p:cNvPr id="36" name="Group 74">
              <a:extLst>
                <a:ext uri="{FF2B5EF4-FFF2-40B4-BE49-F238E27FC236}">
                  <a16:creationId xmlns:a16="http://schemas.microsoft.com/office/drawing/2014/main" id="{A66134DF-F642-4B2E-A21D-D5D4B17C690C}"/>
                </a:ext>
              </a:extLst>
            </p:cNvPr>
            <p:cNvGrpSpPr>
              <a:grpSpLocks/>
            </p:cNvGrpSpPr>
            <p:nvPr/>
          </p:nvGrpSpPr>
          <p:grpSpPr bwMode="auto">
            <a:xfrm>
              <a:off x="2236" y="966"/>
              <a:ext cx="832" cy="241"/>
              <a:chOff x="2208" y="816"/>
              <a:chExt cx="768" cy="241"/>
            </a:xfrm>
          </p:grpSpPr>
          <p:sp>
            <p:nvSpPr>
              <p:cNvPr id="40" name="Rectangle 10">
                <a:extLst>
                  <a:ext uri="{FF2B5EF4-FFF2-40B4-BE49-F238E27FC236}">
                    <a16:creationId xmlns:a16="http://schemas.microsoft.com/office/drawing/2014/main" id="{250D2B17-AAD8-4838-8AAB-C7B4F29E9214}"/>
                  </a:ext>
                </a:extLst>
              </p:cNvPr>
              <p:cNvSpPr>
                <a:spLocks noChangeArrowheads="1"/>
              </p:cNvSpPr>
              <p:nvPr/>
            </p:nvSpPr>
            <p:spPr bwMode="auto">
              <a:xfrm>
                <a:off x="2324" y="816"/>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41" name="Text Box 14">
                <a:extLst>
                  <a:ext uri="{FF2B5EF4-FFF2-40B4-BE49-F238E27FC236}">
                    <a16:creationId xmlns:a16="http://schemas.microsoft.com/office/drawing/2014/main" id="{A77FDE83-6454-4F56-9DB3-6B9E90B1142A}"/>
                  </a:ext>
                </a:extLst>
              </p:cNvPr>
              <p:cNvSpPr txBox="1">
                <a:spLocks noChangeArrowheads="1"/>
              </p:cNvSpPr>
              <p:nvPr/>
            </p:nvSpPr>
            <p:spPr bwMode="auto">
              <a:xfrm>
                <a:off x="2208" y="82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Class</a:t>
                </a:r>
              </a:p>
            </p:txBody>
          </p:sp>
        </p:grpSp>
        <p:sp>
          <p:nvSpPr>
            <p:cNvPr id="38" name="Line 24">
              <a:extLst>
                <a:ext uri="{FF2B5EF4-FFF2-40B4-BE49-F238E27FC236}">
                  <a16:creationId xmlns:a16="http://schemas.microsoft.com/office/drawing/2014/main" id="{DF6E1C1D-DC48-40EB-8462-046ADD22EEC1}"/>
                </a:ext>
              </a:extLst>
            </p:cNvPr>
            <p:cNvSpPr>
              <a:spLocks noChangeShapeType="1"/>
            </p:cNvSpPr>
            <p:nvPr/>
          </p:nvSpPr>
          <p:spPr bwMode="auto">
            <a:xfrm flipV="1">
              <a:off x="2055" y="1602"/>
              <a:ext cx="337" cy="3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 name="Line 25">
              <a:extLst>
                <a:ext uri="{FF2B5EF4-FFF2-40B4-BE49-F238E27FC236}">
                  <a16:creationId xmlns:a16="http://schemas.microsoft.com/office/drawing/2014/main" id="{61387106-4A05-48F1-92A4-2DC5318DB2C8}"/>
                </a:ext>
              </a:extLst>
            </p:cNvPr>
            <p:cNvSpPr>
              <a:spLocks noChangeShapeType="1"/>
            </p:cNvSpPr>
            <p:nvPr/>
          </p:nvSpPr>
          <p:spPr bwMode="auto">
            <a:xfrm>
              <a:off x="2056" y="1976"/>
              <a:ext cx="336" cy="6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Tree>
    <p:extLst>
      <p:ext uri="{BB962C8B-B14F-4D97-AF65-F5344CB8AC3E}">
        <p14:creationId xmlns:p14="http://schemas.microsoft.com/office/powerpoint/2010/main" val="183602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D8F2E3-2772-4950-9419-20F20588ED50}"/>
              </a:ext>
            </a:extLst>
          </p:cNvPr>
          <p:cNvSpPr>
            <a:spLocks noGrp="1"/>
          </p:cNvSpPr>
          <p:nvPr>
            <p:ph type="sldNum" sz="quarter" idx="11"/>
          </p:nvPr>
        </p:nvSpPr>
        <p:spPr/>
        <p:txBody>
          <a:bodyPr/>
          <a:lstStyle/>
          <a:p>
            <a:fld id="{F0D23093-2AB0-F74C-B865-1A12A15B650E}" type="slidenum">
              <a:rPr lang="en-US" dirty="0" smtClean="0"/>
              <a:pPr/>
              <a:t>8</a:t>
            </a:fld>
            <a:endParaRPr lang="en-US" dirty="0"/>
          </a:p>
        </p:txBody>
      </p:sp>
      <p:sp>
        <p:nvSpPr>
          <p:cNvPr id="3" name="Title 2">
            <a:extLst>
              <a:ext uri="{FF2B5EF4-FFF2-40B4-BE49-F238E27FC236}">
                <a16:creationId xmlns:a16="http://schemas.microsoft.com/office/drawing/2014/main" id="{1F16F5BA-77C1-4C7F-94AC-48A940A167DB}"/>
              </a:ext>
            </a:extLst>
          </p:cNvPr>
          <p:cNvSpPr>
            <a:spLocks noGrp="1"/>
          </p:cNvSpPr>
          <p:nvPr>
            <p:ph type="title"/>
          </p:nvPr>
        </p:nvSpPr>
        <p:spPr/>
        <p:txBody>
          <a:bodyPr/>
          <a:lstStyle/>
          <a:p>
            <a:r>
              <a:rPr lang="en-US"/>
              <a:t>Structured information for ABS*</a:t>
            </a:r>
          </a:p>
        </p:txBody>
      </p:sp>
      <p:sp>
        <p:nvSpPr>
          <p:cNvPr id="42" name="Rectangle 3">
            <a:extLst>
              <a:ext uri="{FF2B5EF4-FFF2-40B4-BE49-F238E27FC236}">
                <a16:creationId xmlns:a16="http://schemas.microsoft.com/office/drawing/2014/main" id="{5AFF06F5-0765-4D39-B6D4-04CE42555CFC}"/>
              </a:ext>
            </a:extLst>
          </p:cNvPr>
          <p:cNvSpPr txBox="1">
            <a:spLocks noChangeArrowheads="1"/>
          </p:cNvSpPr>
          <p:nvPr/>
        </p:nvSpPr>
        <p:spPr>
          <a:xfrm>
            <a:off x="1547812" y="1256784"/>
            <a:ext cx="4548188" cy="49276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r>
              <a:rPr kumimoji="0" lang="en-GB" sz="1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General properties</a:t>
            </a: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1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r>
              <a:rPr kumimoji="0" lang="en-GB" sz="1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Mechanical properties</a:t>
            </a: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r>
              <a:rPr kumimoji="0" lang="en-GB" sz="1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Thermal properties</a:t>
            </a: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C0C0C"/>
              </a:solidFill>
              <a:effectLst/>
              <a:uLnTx/>
              <a:uFillTx/>
              <a:latin typeface="Calibri" panose="020F0502020204030204" pitchFamily="34" charset="0"/>
              <a:ea typeface="+mn-ea"/>
              <a:cs typeface="Calibri" panose="020F0502020204030204" pitchFamily="34" charset="0"/>
            </a:endParaRPr>
          </a:p>
          <a:p>
            <a:pPr marL="0" marR="0" lvl="0" indent="0" algn="l" defTabSz="393710" rtl="0" eaLnBrk="1" fontAlgn="auto" latinLnBrk="0" hangingPunct="1">
              <a:lnSpc>
                <a:spcPct val="90000"/>
              </a:lnSpc>
              <a:spcBef>
                <a:spcPct val="15000"/>
              </a:spcBef>
              <a:spcAft>
                <a:spcPct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C0C0C"/>
              </a:solidFill>
              <a:effectLst/>
              <a:uLnTx/>
              <a:uFillTx/>
              <a:latin typeface="Calibri" panose="020F0502020204030204" pitchFamily="34" charset="0"/>
              <a:ea typeface="+mn-ea"/>
              <a:cs typeface="Calibri" panose="020F0502020204030204" pitchFamily="34" charset="0"/>
            </a:endParaRPr>
          </a:p>
        </p:txBody>
      </p:sp>
      <p:sp>
        <p:nvSpPr>
          <p:cNvPr id="43" name="Text Box 4">
            <a:extLst>
              <a:ext uri="{FF2B5EF4-FFF2-40B4-BE49-F238E27FC236}">
                <a16:creationId xmlns:a16="http://schemas.microsoft.com/office/drawing/2014/main" id="{8C781974-FCEB-472D-9067-EB167F942B19}"/>
              </a:ext>
            </a:extLst>
          </p:cNvPr>
          <p:cNvSpPr txBox="1">
            <a:spLocks noChangeArrowheads="1"/>
          </p:cNvSpPr>
          <p:nvPr/>
        </p:nvSpPr>
        <p:spPr bwMode="auto">
          <a:xfrm>
            <a:off x="2436812" y="768493"/>
            <a:ext cx="7181850" cy="402291"/>
          </a:xfrm>
          <a:prstGeom prst="rect">
            <a:avLst/>
          </a:prstGeom>
          <a:solidFill>
            <a:sysClr val="window" lastClr="FFFFFF">
              <a:alpha val="50195"/>
            </a:sysClr>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20000"/>
              </a:spcAft>
              <a:buClrTx/>
              <a:buSzTx/>
              <a:buFontTx/>
              <a:buNone/>
              <a:tabLst/>
              <a:defRPr/>
            </a:pPr>
            <a:r>
              <a:rPr kumimoji="0" lang="en-GB" sz="2000" b="1" i="1" u="none" strike="noStrike" kern="0" cap="none" spc="0" normalizeH="0" baseline="0" noProof="0" dirty="0">
                <a:ln>
                  <a:noFill/>
                </a:ln>
                <a:solidFill>
                  <a:schemeClr val="accent5"/>
                </a:solidFill>
                <a:effectLst/>
                <a:uLnTx/>
                <a:uFillTx/>
                <a:latin typeface="Arial" panose="020B0604020202020204" pitchFamily="34" charset="0"/>
              </a:rPr>
              <a:t>Acrylonitrile-butadiene-styrene (ABS)</a:t>
            </a:r>
            <a:endParaRPr kumimoji="0" lang="en-GB" sz="2000" b="0" i="1" u="none" strike="noStrike" kern="0" cap="none" spc="0" normalizeH="0" baseline="0" noProof="0" dirty="0">
              <a:ln>
                <a:noFill/>
              </a:ln>
              <a:solidFill>
                <a:schemeClr val="accent5"/>
              </a:solidFill>
              <a:effectLst/>
              <a:uLnTx/>
              <a:uFillTx/>
              <a:latin typeface="Times New Roman" panose="02020603050405020304" pitchFamily="18" charset="0"/>
            </a:endParaRPr>
          </a:p>
        </p:txBody>
      </p:sp>
      <p:sp>
        <p:nvSpPr>
          <p:cNvPr id="44" name="Text Box 5">
            <a:extLst>
              <a:ext uri="{FF2B5EF4-FFF2-40B4-BE49-F238E27FC236}">
                <a16:creationId xmlns:a16="http://schemas.microsoft.com/office/drawing/2014/main" id="{3E7E7D90-F04E-44D4-ACC3-B48602F0B80A}"/>
              </a:ext>
            </a:extLst>
          </p:cNvPr>
          <p:cNvSpPr txBox="1">
            <a:spLocks noChangeArrowheads="1"/>
          </p:cNvSpPr>
          <p:nvPr/>
        </p:nvSpPr>
        <p:spPr bwMode="auto">
          <a:xfrm>
            <a:off x="6421464" y="1228387"/>
            <a:ext cx="1797585" cy="335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defTabSz="800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800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800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800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8001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8001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8001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8001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8001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800100" eaLnBrk="0" fontAlgn="base" latinLnBrk="0" hangingPunct="0">
              <a:lnSpc>
                <a:spcPct val="100000"/>
              </a:lnSpc>
              <a:spcBef>
                <a:spcPct val="15000"/>
              </a:spcBef>
              <a:spcAft>
                <a:spcPct val="0"/>
              </a:spcAft>
              <a:buClrTx/>
              <a:buSzTx/>
              <a:buFontTx/>
              <a:buNone/>
              <a:tabLst/>
              <a:defRPr/>
            </a:pPr>
            <a:r>
              <a:rPr kumimoji="0" lang="en-GB" sz="1400" b="1" i="0" u="none" strike="noStrike" kern="0" cap="none" spc="0" normalizeH="0" baseline="0" noProof="0">
                <a:ln>
                  <a:noFill/>
                </a:ln>
                <a:effectLst/>
                <a:uLnTx/>
                <a:uFillTx/>
                <a:latin typeface="+mn-lt"/>
              </a:rPr>
              <a:t>Electrical properties</a:t>
            </a: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2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2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r>
              <a:rPr kumimoji="0" lang="en-GB" sz="1200" b="1" i="0" u="none" strike="noStrike" kern="0" cap="none" spc="0" normalizeH="0" baseline="0" noProof="0">
                <a:ln>
                  <a:noFill/>
                </a:ln>
                <a:effectLst/>
                <a:uLnTx/>
                <a:uFillTx/>
                <a:latin typeface="+mn-lt"/>
              </a:rPr>
              <a:t>Optical properties</a:t>
            </a: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0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0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0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0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r>
              <a:rPr kumimoji="0" lang="en-GB" sz="1400" b="1" i="0" u="none" strike="noStrike" kern="0" cap="none" spc="0" normalizeH="0" baseline="0" noProof="0">
                <a:ln>
                  <a:noFill/>
                </a:ln>
                <a:effectLst/>
                <a:uLnTx/>
                <a:uFillTx/>
                <a:latin typeface="+mn-lt"/>
              </a:rPr>
              <a:t>Processability</a:t>
            </a: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0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0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2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2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2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endParaRPr kumimoji="0" lang="en-GB" sz="1200" b="1" i="0" u="none" strike="noStrike" kern="0" cap="none" spc="0" normalizeH="0" baseline="0" noProof="0">
              <a:ln>
                <a:noFill/>
              </a:ln>
              <a:effectLst/>
              <a:uLnTx/>
              <a:uFillTx/>
              <a:latin typeface="+mn-lt"/>
            </a:endParaRPr>
          </a:p>
          <a:p>
            <a:pPr marL="0" marR="0" lvl="0" indent="0" defTabSz="800100" eaLnBrk="0" fontAlgn="base" latinLnBrk="0" hangingPunct="0">
              <a:lnSpc>
                <a:spcPct val="100000"/>
              </a:lnSpc>
              <a:spcBef>
                <a:spcPct val="15000"/>
              </a:spcBef>
              <a:spcAft>
                <a:spcPct val="0"/>
              </a:spcAft>
              <a:buClrTx/>
              <a:buSzTx/>
              <a:buFontTx/>
              <a:buNone/>
              <a:tabLst/>
              <a:defRPr/>
            </a:pPr>
            <a:r>
              <a:rPr kumimoji="0" lang="en-GB" sz="1400" b="1" i="0" u="none" strike="noStrike" kern="0" cap="none" spc="0" normalizeH="0" baseline="0" noProof="0">
                <a:ln>
                  <a:noFill/>
                </a:ln>
                <a:effectLst/>
                <a:uLnTx/>
                <a:uFillTx/>
                <a:latin typeface="+mn-lt"/>
              </a:rPr>
              <a:t>Eco properties</a:t>
            </a:r>
            <a:r>
              <a:rPr kumimoji="0" lang="en-GB" sz="1400" b="0" i="0" u="none" strike="noStrike" kern="0" cap="none" spc="0" normalizeH="0" baseline="0" noProof="0">
                <a:ln>
                  <a:noFill/>
                </a:ln>
                <a:solidFill>
                  <a:srgbClr val="474C55"/>
                </a:solidFill>
                <a:effectLst/>
                <a:uLnTx/>
                <a:uFillTx/>
                <a:latin typeface="Arial" panose="020B0604020202020204" pitchFamily="34" charset="0"/>
              </a:rPr>
              <a:t>	</a:t>
            </a:r>
          </a:p>
        </p:txBody>
      </p:sp>
      <p:sp>
        <p:nvSpPr>
          <p:cNvPr id="45" name="Text Box 13">
            <a:extLst>
              <a:ext uri="{FF2B5EF4-FFF2-40B4-BE49-F238E27FC236}">
                <a16:creationId xmlns:a16="http://schemas.microsoft.com/office/drawing/2014/main" id="{C03964F0-65E8-4F7A-B28A-400255F3C813}"/>
              </a:ext>
            </a:extLst>
          </p:cNvPr>
          <p:cNvSpPr txBox="1">
            <a:spLocks noChangeArrowheads="1"/>
          </p:cNvSpPr>
          <p:nvPr/>
        </p:nvSpPr>
        <p:spPr bwMode="auto">
          <a:xfrm>
            <a:off x="8961114" y="841744"/>
            <a:ext cx="269398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en-US" sz="1000" b="0" i="0" u="none" strike="noStrike" kern="0" cap="none" spc="0" normalizeH="0" baseline="0" noProof="0" dirty="0">
                <a:ln>
                  <a:noFill/>
                </a:ln>
                <a:solidFill>
                  <a:schemeClr val="tx2"/>
                </a:solidFill>
                <a:effectLst/>
                <a:uLnTx/>
                <a:uFillTx/>
                <a:latin typeface="+mn-lt"/>
              </a:rPr>
              <a:t>*Excerpts from </a:t>
            </a:r>
            <a:r>
              <a:rPr kumimoji="0" lang="en-US" sz="1000" b="0" i="1" u="none" strike="noStrike" kern="0" cap="none" spc="0" normalizeH="0" baseline="0" noProof="0" dirty="0">
                <a:ln>
                  <a:noFill/>
                </a:ln>
                <a:solidFill>
                  <a:schemeClr val="tx2"/>
                </a:solidFill>
                <a:effectLst/>
                <a:uLnTx/>
                <a:uFillTx/>
                <a:latin typeface="+mn-lt"/>
              </a:rPr>
              <a:t>Granta EduPack</a:t>
            </a:r>
            <a:r>
              <a:rPr kumimoji="0" lang="en-US" sz="1000" b="0" i="0" u="none" strike="noStrike" kern="0" cap="none" spc="0" normalizeH="0" baseline="0" noProof="0" dirty="0">
                <a:ln>
                  <a:noFill/>
                </a:ln>
                <a:solidFill>
                  <a:schemeClr val="tx2"/>
                </a:solidFill>
                <a:effectLst/>
                <a:uLnTx/>
                <a:uFillTx/>
                <a:latin typeface="+mn-lt"/>
              </a:rPr>
              <a:t> Level 2</a:t>
            </a:r>
            <a:endParaRPr kumimoji="0" lang="en-US" sz="1800" b="1" i="0" u="none" strike="noStrike" kern="0" cap="none" spc="0" normalizeH="0" baseline="0" noProof="0" dirty="0">
              <a:ln>
                <a:noFill/>
              </a:ln>
              <a:solidFill>
                <a:schemeClr val="tx2"/>
              </a:solidFill>
              <a:effectLst/>
              <a:uLnTx/>
              <a:uFillTx/>
              <a:latin typeface="+mn-lt"/>
            </a:endParaRPr>
          </a:p>
        </p:txBody>
      </p:sp>
      <p:sp>
        <p:nvSpPr>
          <p:cNvPr id="46" name="Text Box 16">
            <a:extLst>
              <a:ext uri="{FF2B5EF4-FFF2-40B4-BE49-F238E27FC236}">
                <a16:creationId xmlns:a16="http://schemas.microsoft.com/office/drawing/2014/main" id="{C6814F73-3B89-49E1-A82F-422B7886131D}"/>
              </a:ext>
            </a:extLst>
          </p:cNvPr>
          <p:cNvSpPr txBox="1">
            <a:spLocks noChangeArrowheads="1"/>
          </p:cNvSpPr>
          <p:nvPr/>
        </p:nvSpPr>
        <p:spPr bwMode="auto">
          <a:xfrm>
            <a:off x="7119933" y="5585142"/>
            <a:ext cx="2409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en-US" sz="1800" b="1" i="0" u="none" strike="noStrike" kern="0" cap="none" spc="0" normalizeH="0" baseline="0" noProof="0" dirty="0">
                <a:ln>
                  <a:noFill/>
                </a:ln>
                <a:solidFill>
                  <a:srgbClr val="474C55"/>
                </a:solidFill>
                <a:effectLst/>
                <a:uLnTx/>
                <a:uFillTx/>
                <a:latin typeface="Arial" panose="020B0604020202020204" pitchFamily="34" charset="0"/>
              </a:rPr>
              <a:t>Links to Processes</a:t>
            </a:r>
          </a:p>
        </p:txBody>
      </p:sp>
      <p:graphicFrame>
        <p:nvGraphicFramePr>
          <p:cNvPr id="47" name="Table 46">
            <a:extLst>
              <a:ext uri="{FF2B5EF4-FFF2-40B4-BE49-F238E27FC236}">
                <a16:creationId xmlns:a16="http://schemas.microsoft.com/office/drawing/2014/main" id="{0AC3D89B-41DA-43BC-A927-15333926C347}"/>
              </a:ext>
            </a:extLst>
          </p:cNvPr>
          <p:cNvGraphicFramePr>
            <a:graphicFrameLocks noGrp="1"/>
          </p:cNvGraphicFramePr>
          <p:nvPr>
            <p:extLst>
              <p:ext uri="{D42A27DB-BD31-4B8C-83A1-F6EECF244321}">
                <p14:modId xmlns:p14="http://schemas.microsoft.com/office/powerpoint/2010/main" val="1982792533"/>
              </p:ext>
            </p:extLst>
          </p:nvPr>
        </p:nvGraphicFramePr>
        <p:xfrm>
          <a:off x="1673500" y="1611490"/>
          <a:ext cx="4519339" cy="731520"/>
        </p:xfrm>
        <a:graphic>
          <a:graphicData uri="http://schemas.openxmlformats.org/drawingml/2006/table">
            <a:tbl>
              <a:tblPr firstRow="1" bandRow="1"/>
              <a:tblGrid>
                <a:gridCol w="1957114">
                  <a:extLst>
                    <a:ext uri="{9D8B030D-6E8A-4147-A177-3AD203B41FA5}">
                      <a16:colId xmlns:a16="http://schemas.microsoft.com/office/drawing/2014/main" val="20000"/>
                    </a:ext>
                  </a:extLst>
                </a:gridCol>
                <a:gridCol w="435899">
                  <a:extLst>
                    <a:ext uri="{9D8B030D-6E8A-4147-A177-3AD203B41FA5}">
                      <a16:colId xmlns:a16="http://schemas.microsoft.com/office/drawing/2014/main" val="20001"/>
                    </a:ext>
                  </a:extLst>
                </a:gridCol>
                <a:gridCol w="604594">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576088">
                  <a:extLst>
                    <a:ext uri="{9D8B030D-6E8A-4147-A177-3AD203B41FA5}">
                      <a16:colId xmlns:a16="http://schemas.microsoft.com/office/drawing/2014/main" val="20004"/>
                    </a:ext>
                  </a:extLst>
                </a:gridCol>
                <a:gridCol w="737364">
                  <a:extLst>
                    <a:ext uri="{9D8B030D-6E8A-4147-A177-3AD203B41FA5}">
                      <a16:colId xmlns:a16="http://schemas.microsoft.com/office/drawing/2014/main" val="20005"/>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t>Density</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Arial" panose="020B0604020202020204" pitchFamily="34" charset="0"/>
                          <a:ea typeface="Calibri" panose="020F0502020204030204" pitchFamily="34" charset="0"/>
                        </a:rPr>
                        <a:t> 1.03e3</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Arial" panose="020B0604020202020204" pitchFamily="34" charset="0"/>
                          <a:ea typeface="Calibri" panose="020F0502020204030204" pitchFamily="34" charset="0"/>
                        </a:rPr>
                        <a:t>1.06e3</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Arial" panose="020B0604020202020204" pitchFamily="34" charset="0"/>
                          <a:ea typeface="Calibri" panose="020F0502020204030204" pitchFamily="34" charset="0"/>
                        </a:rPr>
                        <a:t>kg/m^3</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t>Price	</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1.69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2.47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effectLst/>
                          <a:latin typeface="Arial" panose="020B0604020202020204" pitchFamily="34" charset="0"/>
                          <a:ea typeface="Calibri" panose="020F0502020204030204" pitchFamily="34" charset="0"/>
                        </a:rPr>
                        <a:t>USD/kg</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Date first used</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1937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bl>
          </a:graphicData>
        </a:graphic>
      </p:graphicFrame>
      <p:graphicFrame>
        <p:nvGraphicFramePr>
          <p:cNvPr id="48" name="Table 47">
            <a:extLst>
              <a:ext uri="{FF2B5EF4-FFF2-40B4-BE49-F238E27FC236}">
                <a16:creationId xmlns:a16="http://schemas.microsoft.com/office/drawing/2014/main" id="{4A9E908A-29D1-4119-853A-16BFA3DB1229}"/>
              </a:ext>
            </a:extLst>
          </p:cNvPr>
          <p:cNvGraphicFramePr>
            <a:graphicFrameLocks noGrp="1"/>
          </p:cNvGraphicFramePr>
          <p:nvPr>
            <p:extLst>
              <p:ext uri="{D42A27DB-BD31-4B8C-83A1-F6EECF244321}">
                <p14:modId xmlns:p14="http://schemas.microsoft.com/office/powerpoint/2010/main" val="3000463967"/>
              </p:ext>
            </p:extLst>
          </p:nvPr>
        </p:nvGraphicFramePr>
        <p:xfrm>
          <a:off x="1673500" y="2853690"/>
          <a:ext cx="4519339" cy="1706880"/>
        </p:xfrm>
        <a:graphic>
          <a:graphicData uri="http://schemas.openxmlformats.org/drawingml/2006/table">
            <a:tbl>
              <a:tblPr firstRow="1" bandRow="1"/>
              <a:tblGrid>
                <a:gridCol w="1980338">
                  <a:extLst>
                    <a:ext uri="{9D8B030D-6E8A-4147-A177-3AD203B41FA5}">
                      <a16:colId xmlns:a16="http://schemas.microsoft.com/office/drawing/2014/main" val="20000"/>
                    </a:ext>
                  </a:extLst>
                </a:gridCol>
                <a:gridCol w="417729">
                  <a:extLst>
                    <a:ext uri="{9D8B030D-6E8A-4147-A177-3AD203B41FA5}">
                      <a16:colId xmlns:a16="http://schemas.microsoft.com/office/drawing/2014/main" val="20001"/>
                    </a:ext>
                  </a:extLst>
                </a:gridCol>
                <a:gridCol w="585781">
                  <a:extLst>
                    <a:ext uri="{9D8B030D-6E8A-4147-A177-3AD203B41FA5}">
                      <a16:colId xmlns:a16="http://schemas.microsoft.com/office/drawing/2014/main" val="20002"/>
                    </a:ext>
                  </a:extLst>
                </a:gridCol>
                <a:gridCol w="237758">
                  <a:extLst>
                    <a:ext uri="{9D8B030D-6E8A-4147-A177-3AD203B41FA5}">
                      <a16:colId xmlns:a16="http://schemas.microsoft.com/office/drawing/2014/main" val="20003"/>
                    </a:ext>
                  </a:extLst>
                </a:gridCol>
                <a:gridCol w="579956">
                  <a:extLst>
                    <a:ext uri="{9D8B030D-6E8A-4147-A177-3AD203B41FA5}">
                      <a16:colId xmlns:a16="http://schemas.microsoft.com/office/drawing/2014/main" val="20004"/>
                    </a:ext>
                  </a:extLst>
                </a:gridCol>
                <a:gridCol w="717777">
                  <a:extLst>
                    <a:ext uri="{9D8B030D-6E8A-4147-A177-3AD203B41FA5}">
                      <a16:colId xmlns:a16="http://schemas.microsoft.com/office/drawing/2014/main" val="20005"/>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t>Young's modulus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2.07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2.76</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GPa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Yield strength</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34.5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49.6</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MPa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Tensile strength (elastic limit)</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37.9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51.7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MPa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t>Elongation</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60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 strain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t>Hardness - Vickers</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10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15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HV</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4"/>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t>Fatigue strength at 10^7 cycles </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15.2</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20.7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MPa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5"/>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t>Fracture toughness</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  1.46</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4.29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t>MPa.m</a:t>
                      </a:r>
                      <a:r>
                        <a:rPr lang="en-GB" sz="1000" b="0" baseline="30000" dirty="0"/>
                        <a:t>1/2</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6"/>
                  </a:ext>
                </a:extLst>
              </a:tr>
            </a:tbl>
          </a:graphicData>
        </a:graphic>
      </p:graphicFrame>
      <p:pic>
        <p:nvPicPr>
          <p:cNvPr id="49" name="Picture 48">
            <a:extLst>
              <a:ext uri="{FF2B5EF4-FFF2-40B4-BE49-F238E27FC236}">
                <a16:creationId xmlns:a16="http://schemas.microsoft.com/office/drawing/2014/main" id="{03224C8E-04C6-46EB-9550-9C36189A6BCF}"/>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70415" y="1663975"/>
            <a:ext cx="152432" cy="142886"/>
          </a:xfrm>
          <a:prstGeom prst="rect">
            <a:avLst/>
          </a:prstGeom>
        </p:spPr>
      </p:pic>
      <p:pic>
        <p:nvPicPr>
          <p:cNvPr id="50" name="Picture 49">
            <a:extLst>
              <a:ext uri="{FF2B5EF4-FFF2-40B4-BE49-F238E27FC236}">
                <a16:creationId xmlns:a16="http://schemas.microsoft.com/office/drawing/2014/main" id="{576881A2-EFD6-42CF-BEB8-A29A88501D84}"/>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74608" y="1905807"/>
            <a:ext cx="152432" cy="142886"/>
          </a:xfrm>
          <a:prstGeom prst="rect">
            <a:avLst/>
          </a:prstGeom>
        </p:spPr>
      </p:pic>
      <p:pic>
        <p:nvPicPr>
          <p:cNvPr id="51" name="Picture 50">
            <a:extLst>
              <a:ext uri="{FF2B5EF4-FFF2-40B4-BE49-F238E27FC236}">
                <a16:creationId xmlns:a16="http://schemas.microsoft.com/office/drawing/2014/main" id="{1497F0F4-CE5C-4BF0-A7A9-42F048895D31}"/>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70415" y="2151654"/>
            <a:ext cx="152432" cy="142886"/>
          </a:xfrm>
          <a:prstGeom prst="rect">
            <a:avLst/>
          </a:prstGeom>
        </p:spPr>
      </p:pic>
      <p:pic>
        <p:nvPicPr>
          <p:cNvPr id="52" name="Picture 51">
            <a:extLst>
              <a:ext uri="{FF2B5EF4-FFF2-40B4-BE49-F238E27FC236}">
                <a16:creationId xmlns:a16="http://schemas.microsoft.com/office/drawing/2014/main" id="{56F87E20-7BC7-4DBE-ABD0-165943439DFF}"/>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770" y="2892745"/>
            <a:ext cx="152432" cy="142886"/>
          </a:xfrm>
          <a:prstGeom prst="rect">
            <a:avLst/>
          </a:prstGeom>
        </p:spPr>
      </p:pic>
      <p:pic>
        <p:nvPicPr>
          <p:cNvPr id="53" name="Picture 52">
            <a:extLst>
              <a:ext uri="{FF2B5EF4-FFF2-40B4-BE49-F238E27FC236}">
                <a16:creationId xmlns:a16="http://schemas.microsoft.com/office/drawing/2014/main" id="{01749372-1D8C-4B10-A504-1E92B62902D0}"/>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770" y="3143723"/>
            <a:ext cx="152432" cy="142886"/>
          </a:xfrm>
          <a:prstGeom prst="rect">
            <a:avLst/>
          </a:prstGeom>
        </p:spPr>
      </p:pic>
      <p:pic>
        <p:nvPicPr>
          <p:cNvPr id="54" name="Picture 53">
            <a:extLst>
              <a:ext uri="{FF2B5EF4-FFF2-40B4-BE49-F238E27FC236}">
                <a16:creationId xmlns:a16="http://schemas.microsoft.com/office/drawing/2014/main" id="{AA3FE735-72F1-4E8D-B6C9-6456A8C94EBB}"/>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770" y="3376410"/>
            <a:ext cx="152432" cy="142886"/>
          </a:xfrm>
          <a:prstGeom prst="rect">
            <a:avLst/>
          </a:prstGeom>
        </p:spPr>
      </p:pic>
      <p:pic>
        <p:nvPicPr>
          <p:cNvPr id="55" name="Picture 54">
            <a:extLst>
              <a:ext uri="{FF2B5EF4-FFF2-40B4-BE49-F238E27FC236}">
                <a16:creationId xmlns:a16="http://schemas.microsoft.com/office/drawing/2014/main" id="{83B7C55F-4334-4191-B5B2-EE9ADB2E1F43}"/>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770" y="3622019"/>
            <a:ext cx="152432" cy="142886"/>
          </a:xfrm>
          <a:prstGeom prst="rect">
            <a:avLst/>
          </a:prstGeom>
        </p:spPr>
      </p:pic>
      <p:pic>
        <p:nvPicPr>
          <p:cNvPr id="56" name="Picture 55">
            <a:extLst>
              <a:ext uri="{FF2B5EF4-FFF2-40B4-BE49-F238E27FC236}">
                <a16:creationId xmlns:a16="http://schemas.microsoft.com/office/drawing/2014/main" id="{4E2568C8-AF8E-4CAF-BCAE-3966D4B37EDA}"/>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770" y="3863679"/>
            <a:ext cx="152432" cy="142886"/>
          </a:xfrm>
          <a:prstGeom prst="rect">
            <a:avLst/>
          </a:prstGeom>
        </p:spPr>
      </p:pic>
      <p:pic>
        <p:nvPicPr>
          <p:cNvPr id="57" name="Picture 56">
            <a:extLst>
              <a:ext uri="{FF2B5EF4-FFF2-40B4-BE49-F238E27FC236}">
                <a16:creationId xmlns:a16="http://schemas.microsoft.com/office/drawing/2014/main" id="{FF85A8D4-162B-4DA0-A066-408D9742A07B}"/>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43324" y="4107457"/>
            <a:ext cx="152432" cy="142886"/>
          </a:xfrm>
          <a:prstGeom prst="rect">
            <a:avLst/>
          </a:prstGeom>
        </p:spPr>
      </p:pic>
      <p:pic>
        <p:nvPicPr>
          <p:cNvPr id="58" name="Picture 57">
            <a:extLst>
              <a:ext uri="{FF2B5EF4-FFF2-40B4-BE49-F238E27FC236}">
                <a16:creationId xmlns:a16="http://schemas.microsoft.com/office/drawing/2014/main" id="{036F6376-90AF-4E00-9096-6119BDCC3F66}"/>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57960" y="4364310"/>
            <a:ext cx="152432" cy="142886"/>
          </a:xfrm>
          <a:prstGeom prst="rect">
            <a:avLst/>
          </a:prstGeom>
        </p:spPr>
      </p:pic>
      <p:graphicFrame>
        <p:nvGraphicFramePr>
          <p:cNvPr id="59" name="Table 58">
            <a:extLst>
              <a:ext uri="{FF2B5EF4-FFF2-40B4-BE49-F238E27FC236}">
                <a16:creationId xmlns:a16="http://schemas.microsoft.com/office/drawing/2014/main" id="{39B4F15D-FCC0-4659-8F8C-54701152B1CA}"/>
              </a:ext>
            </a:extLst>
          </p:cNvPr>
          <p:cNvGraphicFramePr>
            <a:graphicFrameLocks noGrp="1"/>
          </p:cNvGraphicFramePr>
          <p:nvPr>
            <p:extLst>
              <p:ext uri="{D42A27DB-BD31-4B8C-83A1-F6EECF244321}">
                <p14:modId xmlns:p14="http://schemas.microsoft.com/office/powerpoint/2010/main" val="1763636397"/>
              </p:ext>
            </p:extLst>
          </p:nvPr>
        </p:nvGraphicFramePr>
        <p:xfrm>
          <a:off x="1667448" y="5021580"/>
          <a:ext cx="4528864" cy="975360"/>
        </p:xfrm>
        <a:graphic>
          <a:graphicData uri="http://schemas.openxmlformats.org/drawingml/2006/table">
            <a:tbl>
              <a:tblPr firstRow="1" bandRow="1"/>
              <a:tblGrid>
                <a:gridCol w="1993054">
                  <a:extLst>
                    <a:ext uri="{9D8B030D-6E8A-4147-A177-3AD203B41FA5}">
                      <a16:colId xmlns:a16="http://schemas.microsoft.com/office/drawing/2014/main" val="20000"/>
                    </a:ext>
                  </a:extLst>
                </a:gridCol>
                <a:gridCol w="421059">
                  <a:extLst>
                    <a:ext uri="{9D8B030D-6E8A-4147-A177-3AD203B41FA5}">
                      <a16:colId xmlns:a16="http://schemas.microsoft.com/office/drawing/2014/main" val="20001"/>
                    </a:ext>
                  </a:extLst>
                </a:gridCol>
                <a:gridCol w="581226">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582295">
                  <a:extLst>
                    <a:ext uri="{9D8B030D-6E8A-4147-A177-3AD203B41FA5}">
                      <a16:colId xmlns:a16="http://schemas.microsoft.com/office/drawing/2014/main" val="20004"/>
                    </a:ext>
                  </a:extLst>
                </a:gridCol>
                <a:gridCol w="742950">
                  <a:extLst>
                    <a:ext uri="{9D8B030D-6E8A-4147-A177-3AD203B41FA5}">
                      <a16:colId xmlns:a16="http://schemas.microsoft.com/office/drawing/2014/main" val="20005"/>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t>Maximum service temperature</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rtl="0" eaLnBrk="1" fontAlgn="auto" latinLnBrk="0" hangingPunct="1">
                        <a:lnSpc>
                          <a:spcPct val="100000"/>
                        </a:lnSpc>
                        <a:spcBef>
                          <a:spcPts val="0"/>
                        </a:spcBef>
                        <a:spcAft>
                          <a:spcPts val="0"/>
                        </a:spcAft>
                        <a:buClrTx/>
                        <a:buSzTx/>
                        <a:buFontTx/>
                        <a:buNone/>
                      </a:pPr>
                      <a:r>
                        <a:rPr lang="en-GB" sz="1000" b="0" dirty="0"/>
                        <a:t> 62.9</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76.9</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Arial" panose="020B0604020202020204" pitchFamily="34" charset="0"/>
                          <a:ea typeface="Calibri" panose="020F0502020204030204" pitchFamily="34" charset="0"/>
                        </a:rPr>
                        <a:t>°C</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t>Thermal conductivity</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rtl="0" eaLnBrk="1" fontAlgn="auto" latinLnBrk="0" hangingPunct="1">
                        <a:lnSpc>
                          <a:spcPct val="100000"/>
                        </a:lnSpc>
                        <a:spcBef>
                          <a:spcPts val="0"/>
                        </a:spcBef>
                        <a:spcAft>
                          <a:spcPts val="0"/>
                        </a:spcAft>
                        <a:buClrTx/>
                        <a:buSzTx/>
                        <a:buFontTx/>
                        <a:buNone/>
                      </a:pPr>
                      <a:r>
                        <a:rPr lang="en-GB" sz="1000" b="0" dirty="0"/>
                        <a:t>  0.253</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t>0.263</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W/m.</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a:t>
                      </a:r>
                      <a:endParaRPr kumimoji="0" lang="en-GB" sz="1000" b="0" i="0" u="none" strike="noStrike" kern="1200" cap="none" spc="0" normalizeH="0" baseline="0" noProof="0">
                        <a:ln>
                          <a:noFill/>
                        </a:ln>
                        <a:solidFill>
                          <a:prstClr val="black"/>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t>Specific heat capacity</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1.69e3</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a:t>1.76e3</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effectLst/>
                          <a:latin typeface="Arial" panose="020B0604020202020204" pitchFamily="34" charset="0"/>
                          <a:ea typeface="Calibri" panose="020F0502020204030204" pitchFamily="34" charset="0"/>
                        </a:rPr>
                        <a:t>J/kg.°C</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t>Thermal expansion coefficient</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t>74</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t>123</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effectLst/>
                          <a:latin typeface="Arial" panose="020B0604020202020204" pitchFamily="34" charset="0"/>
                          <a:ea typeface="Calibri" panose="020F0502020204030204" pitchFamily="34" charset="0"/>
                        </a:rPr>
                        <a:t>µstrain/°C</a:t>
                      </a:r>
                      <a:endParaRPr lang="en-GB" sz="1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bl>
          </a:graphicData>
        </a:graphic>
      </p:graphicFrame>
      <p:pic>
        <p:nvPicPr>
          <p:cNvPr id="60" name="Picture 59">
            <a:extLst>
              <a:ext uri="{FF2B5EF4-FFF2-40B4-BE49-F238E27FC236}">
                <a16:creationId xmlns:a16="http://schemas.microsoft.com/office/drawing/2014/main" id="{163D7B64-47F8-48DC-97FA-20707CF36B09}"/>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84605" y="5071889"/>
            <a:ext cx="152432" cy="142886"/>
          </a:xfrm>
          <a:prstGeom prst="rect">
            <a:avLst/>
          </a:prstGeom>
        </p:spPr>
      </p:pic>
      <p:pic>
        <p:nvPicPr>
          <p:cNvPr id="61" name="Picture 60">
            <a:extLst>
              <a:ext uri="{FF2B5EF4-FFF2-40B4-BE49-F238E27FC236}">
                <a16:creationId xmlns:a16="http://schemas.microsoft.com/office/drawing/2014/main" id="{A1A38436-A5FC-45B0-9D83-746D481C33B5}"/>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84605" y="5322867"/>
            <a:ext cx="152432" cy="142886"/>
          </a:xfrm>
          <a:prstGeom prst="rect">
            <a:avLst/>
          </a:prstGeom>
        </p:spPr>
      </p:pic>
      <p:pic>
        <p:nvPicPr>
          <p:cNvPr id="62" name="Picture 61">
            <a:extLst>
              <a:ext uri="{FF2B5EF4-FFF2-40B4-BE49-F238E27FC236}">
                <a16:creationId xmlns:a16="http://schemas.microsoft.com/office/drawing/2014/main" id="{0D369BCD-1796-4892-9663-3CCCB7BF5721}"/>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84605" y="5555554"/>
            <a:ext cx="152432" cy="142886"/>
          </a:xfrm>
          <a:prstGeom prst="rect">
            <a:avLst/>
          </a:prstGeom>
        </p:spPr>
      </p:pic>
      <p:pic>
        <p:nvPicPr>
          <p:cNvPr id="63" name="Picture 62">
            <a:extLst>
              <a:ext uri="{FF2B5EF4-FFF2-40B4-BE49-F238E27FC236}">
                <a16:creationId xmlns:a16="http://schemas.microsoft.com/office/drawing/2014/main" id="{623AB78A-2A1A-4553-9DAD-B234EF65081C}"/>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3784605" y="5801163"/>
            <a:ext cx="152432" cy="142886"/>
          </a:xfrm>
          <a:prstGeom prst="rect">
            <a:avLst/>
          </a:prstGeom>
        </p:spPr>
      </p:pic>
      <p:graphicFrame>
        <p:nvGraphicFramePr>
          <p:cNvPr id="64" name="Table 63">
            <a:extLst>
              <a:ext uri="{FF2B5EF4-FFF2-40B4-BE49-F238E27FC236}">
                <a16:creationId xmlns:a16="http://schemas.microsoft.com/office/drawing/2014/main" id="{8E973996-CE22-4E8C-94F4-9DF5D5DEB29B}"/>
              </a:ext>
            </a:extLst>
          </p:cNvPr>
          <p:cNvGraphicFramePr>
            <a:graphicFrameLocks noGrp="1"/>
          </p:cNvGraphicFramePr>
          <p:nvPr/>
        </p:nvGraphicFramePr>
        <p:xfrm>
          <a:off x="6545530" y="1581011"/>
          <a:ext cx="4255601" cy="243840"/>
        </p:xfrm>
        <a:graphic>
          <a:graphicData uri="http://schemas.openxmlformats.org/drawingml/2006/table">
            <a:tbl>
              <a:tblPr firstRow="1" bandRow="1"/>
              <a:tblGrid>
                <a:gridCol w="2224692">
                  <a:extLst>
                    <a:ext uri="{9D8B030D-6E8A-4147-A177-3AD203B41FA5}">
                      <a16:colId xmlns:a16="http://schemas.microsoft.com/office/drawing/2014/main" val="20000"/>
                    </a:ext>
                  </a:extLst>
                </a:gridCol>
                <a:gridCol w="302599">
                  <a:extLst>
                    <a:ext uri="{9D8B030D-6E8A-4147-A177-3AD203B41FA5}">
                      <a16:colId xmlns:a16="http://schemas.microsoft.com/office/drawing/2014/main" val="20001"/>
                    </a:ext>
                  </a:extLst>
                </a:gridCol>
                <a:gridCol w="1728310">
                  <a:extLst>
                    <a:ext uri="{9D8B030D-6E8A-4147-A177-3AD203B41FA5}">
                      <a16:colId xmlns:a16="http://schemas.microsoft.com/office/drawing/2014/main" val="20002"/>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Electrical conductor or insulator?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t> Good insulator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bl>
          </a:graphicData>
        </a:graphic>
      </p:graphicFrame>
      <p:pic>
        <p:nvPicPr>
          <p:cNvPr id="65" name="Picture 64">
            <a:extLst>
              <a:ext uri="{FF2B5EF4-FFF2-40B4-BE49-F238E27FC236}">
                <a16:creationId xmlns:a16="http://schemas.microsoft.com/office/drawing/2014/main" id="{7BBA8C44-4E53-444E-9CDB-0BA39389CF72}"/>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1636450"/>
            <a:ext cx="152432" cy="142886"/>
          </a:xfrm>
          <a:prstGeom prst="rect">
            <a:avLst/>
          </a:prstGeom>
        </p:spPr>
      </p:pic>
      <p:graphicFrame>
        <p:nvGraphicFramePr>
          <p:cNvPr id="66" name="Table 65">
            <a:extLst>
              <a:ext uri="{FF2B5EF4-FFF2-40B4-BE49-F238E27FC236}">
                <a16:creationId xmlns:a16="http://schemas.microsoft.com/office/drawing/2014/main" id="{1F08159C-2B2D-4FA9-84BA-66DFEF84481E}"/>
              </a:ext>
            </a:extLst>
          </p:cNvPr>
          <p:cNvGraphicFramePr>
            <a:graphicFrameLocks noGrp="1"/>
          </p:cNvGraphicFramePr>
          <p:nvPr>
            <p:extLst>
              <p:ext uri="{D42A27DB-BD31-4B8C-83A1-F6EECF244321}">
                <p14:modId xmlns:p14="http://schemas.microsoft.com/office/powerpoint/2010/main" val="662009538"/>
              </p:ext>
            </p:extLst>
          </p:nvPr>
        </p:nvGraphicFramePr>
        <p:xfrm>
          <a:off x="6526681" y="2203096"/>
          <a:ext cx="4274449" cy="487680"/>
        </p:xfrm>
        <a:graphic>
          <a:graphicData uri="http://schemas.openxmlformats.org/drawingml/2006/table">
            <a:tbl>
              <a:tblPr firstRow="1" bandRow="1"/>
              <a:tblGrid>
                <a:gridCol w="2048364">
                  <a:extLst>
                    <a:ext uri="{9D8B030D-6E8A-4147-A177-3AD203B41FA5}">
                      <a16:colId xmlns:a16="http://schemas.microsoft.com/office/drawing/2014/main" val="20000"/>
                    </a:ext>
                  </a:extLst>
                </a:gridCol>
                <a:gridCol w="486058">
                  <a:extLst>
                    <a:ext uri="{9D8B030D-6E8A-4147-A177-3AD203B41FA5}">
                      <a16:colId xmlns:a16="http://schemas.microsoft.com/office/drawing/2014/main" val="20001"/>
                    </a:ext>
                  </a:extLst>
                </a:gridCol>
                <a:gridCol w="755263">
                  <a:extLst>
                    <a:ext uri="{9D8B030D-6E8A-4147-A177-3AD203B41FA5}">
                      <a16:colId xmlns:a16="http://schemas.microsoft.com/office/drawing/2014/main" val="20002"/>
                    </a:ext>
                  </a:extLst>
                </a:gridCol>
                <a:gridCol w="272955">
                  <a:extLst>
                    <a:ext uri="{9D8B030D-6E8A-4147-A177-3AD203B41FA5}">
                      <a16:colId xmlns:a16="http://schemas.microsoft.com/office/drawing/2014/main" val="20003"/>
                    </a:ext>
                  </a:extLst>
                </a:gridCol>
                <a:gridCol w="486193">
                  <a:extLst>
                    <a:ext uri="{9D8B030D-6E8A-4147-A177-3AD203B41FA5}">
                      <a16:colId xmlns:a16="http://schemas.microsoft.com/office/drawing/2014/main" val="20004"/>
                    </a:ext>
                  </a:extLst>
                </a:gridCol>
                <a:gridCol w="225616">
                  <a:extLst>
                    <a:ext uri="{9D8B030D-6E8A-4147-A177-3AD203B41FA5}">
                      <a16:colId xmlns:a16="http://schemas.microsoft.com/office/drawing/2014/main" val="20005"/>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Transparency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 Opaque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Refractive index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1.53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1.54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bl>
          </a:graphicData>
        </a:graphic>
      </p:graphicFrame>
      <p:graphicFrame>
        <p:nvGraphicFramePr>
          <p:cNvPr id="67" name="Table 66">
            <a:extLst>
              <a:ext uri="{FF2B5EF4-FFF2-40B4-BE49-F238E27FC236}">
                <a16:creationId xmlns:a16="http://schemas.microsoft.com/office/drawing/2014/main" id="{2194E35B-D127-42C8-BD98-B7164FFB4932}"/>
              </a:ext>
            </a:extLst>
          </p:cNvPr>
          <p:cNvGraphicFramePr>
            <a:graphicFrameLocks noGrp="1"/>
          </p:cNvGraphicFramePr>
          <p:nvPr>
            <p:extLst>
              <p:ext uri="{D42A27DB-BD31-4B8C-83A1-F6EECF244321}">
                <p14:modId xmlns:p14="http://schemas.microsoft.com/office/powerpoint/2010/main" val="1091022140"/>
              </p:ext>
            </p:extLst>
          </p:nvPr>
        </p:nvGraphicFramePr>
        <p:xfrm>
          <a:off x="6500293" y="3155101"/>
          <a:ext cx="4327226" cy="1012600"/>
        </p:xfrm>
        <a:graphic>
          <a:graphicData uri="http://schemas.openxmlformats.org/drawingml/2006/table">
            <a:tbl>
              <a:tblPr firstRow="1" bandRow="1"/>
              <a:tblGrid>
                <a:gridCol w="2128063">
                  <a:extLst>
                    <a:ext uri="{9D8B030D-6E8A-4147-A177-3AD203B41FA5}">
                      <a16:colId xmlns:a16="http://schemas.microsoft.com/office/drawing/2014/main" val="20000"/>
                    </a:ext>
                  </a:extLst>
                </a:gridCol>
                <a:gridCol w="434999">
                  <a:extLst>
                    <a:ext uri="{9D8B030D-6E8A-4147-A177-3AD203B41FA5}">
                      <a16:colId xmlns:a16="http://schemas.microsoft.com/office/drawing/2014/main" val="20001"/>
                    </a:ext>
                  </a:extLst>
                </a:gridCol>
                <a:gridCol w="496341">
                  <a:extLst>
                    <a:ext uri="{9D8B030D-6E8A-4147-A177-3AD203B41FA5}">
                      <a16:colId xmlns:a16="http://schemas.microsoft.com/office/drawing/2014/main" val="20002"/>
                    </a:ext>
                  </a:extLst>
                </a:gridCol>
                <a:gridCol w="324159">
                  <a:extLst>
                    <a:ext uri="{9D8B030D-6E8A-4147-A177-3AD203B41FA5}">
                      <a16:colId xmlns:a16="http://schemas.microsoft.com/office/drawing/2014/main" val="20003"/>
                    </a:ext>
                  </a:extLst>
                </a:gridCol>
                <a:gridCol w="943664">
                  <a:extLst>
                    <a:ext uri="{9D8B030D-6E8A-4147-A177-3AD203B41FA5}">
                      <a16:colId xmlns:a16="http://schemas.microsoft.com/office/drawing/2014/main" val="20004"/>
                    </a:ext>
                  </a:extLst>
                </a:gridCol>
              </a:tblGrid>
              <a:tr h="253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Castability</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2</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53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Moldability</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5</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53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Machinability</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4</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53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Weldability</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b="0" dirty="0"/>
                        <a:t>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b="0"/>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bl>
          </a:graphicData>
        </a:graphic>
      </p:graphicFrame>
      <p:pic>
        <p:nvPicPr>
          <p:cNvPr id="68" name="Picture 67">
            <a:extLst>
              <a:ext uri="{FF2B5EF4-FFF2-40B4-BE49-F238E27FC236}">
                <a16:creationId xmlns:a16="http://schemas.microsoft.com/office/drawing/2014/main" id="{00E9ED7D-6B66-4B08-BAD4-91566ADEAD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5223" y="5528527"/>
            <a:ext cx="524710" cy="524710"/>
          </a:xfrm>
          <a:prstGeom prst="rect">
            <a:avLst/>
          </a:prstGeom>
        </p:spPr>
      </p:pic>
      <p:pic>
        <p:nvPicPr>
          <p:cNvPr id="69" name="Picture 68">
            <a:extLst>
              <a:ext uri="{FF2B5EF4-FFF2-40B4-BE49-F238E27FC236}">
                <a16:creationId xmlns:a16="http://schemas.microsoft.com/office/drawing/2014/main" id="{DDDC52CE-2B63-43E9-AD0E-179E7ABCE459}"/>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11048" y="2246576"/>
            <a:ext cx="152432" cy="142886"/>
          </a:xfrm>
          <a:prstGeom prst="rect">
            <a:avLst/>
          </a:prstGeom>
        </p:spPr>
      </p:pic>
      <p:pic>
        <p:nvPicPr>
          <p:cNvPr id="70" name="Picture 69">
            <a:extLst>
              <a:ext uri="{FF2B5EF4-FFF2-40B4-BE49-F238E27FC236}">
                <a16:creationId xmlns:a16="http://schemas.microsoft.com/office/drawing/2014/main" id="{77D2B1BD-B13B-48A1-AF7B-959538FB1E94}"/>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11048" y="2496033"/>
            <a:ext cx="152432" cy="142886"/>
          </a:xfrm>
          <a:prstGeom prst="rect">
            <a:avLst/>
          </a:prstGeom>
        </p:spPr>
      </p:pic>
      <p:graphicFrame>
        <p:nvGraphicFramePr>
          <p:cNvPr id="71" name="Table 70">
            <a:extLst>
              <a:ext uri="{FF2B5EF4-FFF2-40B4-BE49-F238E27FC236}">
                <a16:creationId xmlns:a16="http://schemas.microsoft.com/office/drawing/2014/main" id="{9862F5AA-026C-4977-A3CF-F48995991693}"/>
              </a:ext>
            </a:extLst>
          </p:cNvPr>
          <p:cNvGraphicFramePr>
            <a:graphicFrameLocks noGrp="1"/>
          </p:cNvGraphicFramePr>
          <p:nvPr>
            <p:extLst>
              <p:ext uri="{D42A27DB-BD31-4B8C-83A1-F6EECF244321}">
                <p14:modId xmlns:p14="http://schemas.microsoft.com/office/powerpoint/2010/main" val="3670135866"/>
              </p:ext>
            </p:extLst>
          </p:nvPr>
        </p:nvGraphicFramePr>
        <p:xfrm>
          <a:off x="6484011" y="4587023"/>
          <a:ext cx="4348850" cy="731520"/>
        </p:xfrm>
        <a:graphic>
          <a:graphicData uri="http://schemas.openxmlformats.org/drawingml/2006/table">
            <a:tbl>
              <a:tblPr firstRow="1" bandRow="1"/>
              <a:tblGrid>
                <a:gridCol w="2357636">
                  <a:extLst>
                    <a:ext uri="{9D8B030D-6E8A-4147-A177-3AD203B41FA5}">
                      <a16:colId xmlns:a16="http://schemas.microsoft.com/office/drawing/2014/main" val="20000"/>
                    </a:ext>
                  </a:extLst>
                </a:gridCol>
                <a:gridCol w="213560">
                  <a:extLst>
                    <a:ext uri="{9D8B030D-6E8A-4147-A177-3AD203B41FA5}">
                      <a16:colId xmlns:a16="http://schemas.microsoft.com/office/drawing/2014/main" val="20001"/>
                    </a:ext>
                  </a:extLst>
                </a:gridCol>
                <a:gridCol w="546418">
                  <a:extLst>
                    <a:ext uri="{9D8B030D-6E8A-4147-A177-3AD203B41FA5}">
                      <a16:colId xmlns:a16="http://schemas.microsoft.com/office/drawing/2014/main" val="20002"/>
                    </a:ext>
                  </a:extLst>
                </a:gridCol>
                <a:gridCol w="231494">
                  <a:extLst>
                    <a:ext uri="{9D8B030D-6E8A-4147-A177-3AD203B41FA5}">
                      <a16:colId xmlns:a16="http://schemas.microsoft.com/office/drawing/2014/main" val="20003"/>
                    </a:ext>
                  </a:extLst>
                </a:gridCol>
                <a:gridCol w="462987">
                  <a:extLst>
                    <a:ext uri="{9D8B030D-6E8A-4147-A177-3AD203B41FA5}">
                      <a16:colId xmlns:a16="http://schemas.microsoft.com/office/drawing/2014/main" val="20004"/>
                    </a:ext>
                  </a:extLst>
                </a:gridCol>
                <a:gridCol w="536755">
                  <a:extLst>
                    <a:ext uri="{9D8B030D-6E8A-4147-A177-3AD203B41FA5}">
                      <a16:colId xmlns:a16="http://schemas.microsoft.com/office/drawing/2014/main" val="20005"/>
                    </a:ext>
                  </a:extLst>
                </a:gridCol>
              </a:tblGrid>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Embodied energy, primary production </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88.9</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98.3</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t>MJ/kg</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CO2 footprint, primary production</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 3.41</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dirty="0"/>
                        <a:t>3.77</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t>kg/kg</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43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000"/>
                        <a:t>Recycle</a:t>
                      </a:r>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000" dirty="0"/>
                    </a:p>
                  </a:txBody>
                  <a:tcP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bl>
          </a:graphicData>
        </a:graphic>
      </p:graphicFrame>
      <p:sp>
        <p:nvSpPr>
          <p:cNvPr id="72" name="Freeform 37">
            <a:extLst>
              <a:ext uri="{FF2B5EF4-FFF2-40B4-BE49-F238E27FC236}">
                <a16:creationId xmlns:a16="http://schemas.microsoft.com/office/drawing/2014/main" id="{4EC5DFCC-FDA0-49EE-9D94-8610791C9485}"/>
              </a:ext>
            </a:extLst>
          </p:cNvPr>
          <p:cNvSpPr>
            <a:spLocks/>
          </p:cNvSpPr>
          <p:nvPr/>
        </p:nvSpPr>
        <p:spPr bwMode="auto">
          <a:xfrm>
            <a:off x="9282356" y="5142854"/>
            <a:ext cx="84661" cy="71127"/>
          </a:xfrm>
          <a:custGeom>
            <a:avLst/>
            <a:gdLst>
              <a:gd name="T0" fmla="*/ 0 w 96"/>
              <a:gd name="T1" fmla="*/ 2147483647 h 168"/>
              <a:gd name="T2" fmla="*/ 2147483647 w 96"/>
              <a:gd name="T3" fmla="*/ 2147483647 h 168"/>
              <a:gd name="T4" fmla="*/ 2147483647 w 96"/>
              <a:gd name="T5" fmla="*/ 0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96"/>
                </a:moveTo>
                <a:lnTo>
                  <a:pt x="36" y="168"/>
                </a:lnTo>
                <a:lnTo>
                  <a:pt x="96" y="0"/>
                </a:ln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20000"/>
              </a:spcBef>
              <a:spcAft>
                <a:spcPct val="20000"/>
              </a:spcAft>
              <a:buClr>
                <a:srgbClr val="009B9B"/>
              </a:buClr>
              <a:buSzPct val="80000"/>
              <a:buFont typeface="Wingdings" pitchFamily="2" charset="2"/>
              <a:buNone/>
            </a:pPr>
            <a:endParaRPr lang="en-GB">
              <a:solidFill>
                <a:srgbClr val="00B050"/>
              </a:solidFill>
              <a:latin typeface="Arial" charset="0"/>
            </a:endParaRPr>
          </a:p>
        </p:txBody>
      </p:sp>
      <p:pic>
        <p:nvPicPr>
          <p:cNvPr id="73" name="Picture 72">
            <a:extLst>
              <a:ext uri="{FF2B5EF4-FFF2-40B4-BE49-F238E27FC236}">
                <a16:creationId xmlns:a16="http://schemas.microsoft.com/office/drawing/2014/main" id="{340EAF22-12AE-49AF-B3D6-9C45ABEA6C1A}"/>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3216146"/>
            <a:ext cx="152432" cy="142886"/>
          </a:xfrm>
          <a:prstGeom prst="rect">
            <a:avLst/>
          </a:prstGeom>
        </p:spPr>
      </p:pic>
      <p:pic>
        <p:nvPicPr>
          <p:cNvPr id="74" name="Picture 73">
            <a:extLst>
              <a:ext uri="{FF2B5EF4-FFF2-40B4-BE49-F238E27FC236}">
                <a16:creationId xmlns:a16="http://schemas.microsoft.com/office/drawing/2014/main" id="{E89706D4-199C-43EA-97FC-C06C4E02F340}"/>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3467124"/>
            <a:ext cx="152432" cy="142886"/>
          </a:xfrm>
          <a:prstGeom prst="rect">
            <a:avLst/>
          </a:prstGeom>
        </p:spPr>
      </p:pic>
      <p:pic>
        <p:nvPicPr>
          <p:cNvPr id="75" name="Picture 74">
            <a:extLst>
              <a:ext uri="{FF2B5EF4-FFF2-40B4-BE49-F238E27FC236}">
                <a16:creationId xmlns:a16="http://schemas.microsoft.com/office/drawing/2014/main" id="{D9E07DF3-DAAD-43F4-A30F-DB4EF6642DAB}"/>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3699811"/>
            <a:ext cx="152432" cy="142886"/>
          </a:xfrm>
          <a:prstGeom prst="rect">
            <a:avLst/>
          </a:prstGeom>
        </p:spPr>
      </p:pic>
      <p:pic>
        <p:nvPicPr>
          <p:cNvPr id="76" name="Picture 75">
            <a:extLst>
              <a:ext uri="{FF2B5EF4-FFF2-40B4-BE49-F238E27FC236}">
                <a16:creationId xmlns:a16="http://schemas.microsoft.com/office/drawing/2014/main" id="{C0A9234E-C85D-4F3F-809A-2ED77D7D2CAA}"/>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3945420"/>
            <a:ext cx="152432" cy="142886"/>
          </a:xfrm>
          <a:prstGeom prst="rect">
            <a:avLst/>
          </a:prstGeom>
        </p:spPr>
      </p:pic>
      <p:pic>
        <p:nvPicPr>
          <p:cNvPr id="77" name="Picture 76">
            <a:extLst>
              <a:ext uri="{FF2B5EF4-FFF2-40B4-BE49-F238E27FC236}">
                <a16:creationId xmlns:a16="http://schemas.microsoft.com/office/drawing/2014/main" id="{A052537C-1158-45A6-928E-E19AAD97F26C}"/>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4627468"/>
            <a:ext cx="152432" cy="142886"/>
          </a:xfrm>
          <a:prstGeom prst="rect">
            <a:avLst/>
          </a:prstGeom>
        </p:spPr>
      </p:pic>
      <p:pic>
        <p:nvPicPr>
          <p:cNvPr id="78" name="Picture 77">
            <a:extLst>
              <a:ext uri="{FF2B5EF4-FFF2-40B4-BE49-F238E27FC236}">
                <a16:creationId xmlns:a16="http://schemas.microsoft.com/office/drawing/2014/main" id="{548C8847-2587-44F2-AB0E-5FE0B7A80851}"/>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4885704"/>
            <a:ext cx="152432" cy="142886"/>
          </a:xfrm>
          <a:prstGeom prst="rect">
            <a:avLst/>
          </a:prstGeom>
        </p:spPr>
      </p:pic>
      <p:pic>
        <p:nvPicPr>
          <p:cNvPr id="79" name="Picture 78">
            <a:extLst>
              <a:ext uri="{FF2B5EF4-FFF2-40B4-BE49-F238E27FC236}">
                <a16:creationId xmlns:a16="http://schemas.microsoft.com/office/drawing/2014/main" id="{394D450C-6D5F-44AB-8758-87AAEB474660}"/>
              </a:ext>
            </a:extLst>
          </p:cNvPr>
          <p:cNvPicPr>
            <a:picLocks noChangeAspect="1"/>
          </p:cNvPicPr>
          <p:nvPr/>
        </p:nvPicPr>
        <p:blipFill rotWithShape="1">
          <a:blip r:embed="rId3">
            <a:extLst>
              <a:ext uri="{28A0092B-C50C-407E-A947-70E740481C1C}">
                <a14:useLocalDpi xmlns:a14="http://schemas.microsoft.com/office/drawing/2010/main" val="0"/>
              </a:ext>
            </a:extLst>
          </a:blip>
          <a:srcRect r="66665" b="6255"/>
          <a:stretch/>
        </p:blipFill>
        <p:spPr>
          <a:xfrm>
            <a:off x="8808682" y="5115147"/>
            <a:ext cx="152432" cy="142886"/>
          </a:xfrm>
          <a:prstGeom prst="rect">
            <a:avLst/>
          </a:prstGeom>
        </p:spPr>
      </p:pic>
    </p:spTree>
    <p:extLst>
      <p:ext uri="{BB962C8B-B14F-4D97-AF65-F5344CB8AC3E}">
        <p14:creationId xmlns:p14="http://schemas.microsoft.com/office/powerpoint/2010/main" val="6822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802CF2-975F-49A5-A305-1EA75B2F0013}"/>
              </a:ext>
            </a:extLst>
          </p:cNvPr>
          <p:cNvSpPr>
            <a:spLocks noGrp="1"/>
          </p:cNvSpPr>
          <p:nvPr>
            <p:ph type="sldNum" sz="quarter" idx="11"/>
          </p:nvPr>
        </p:nvSpPr>
        <p:spPr/>
        <p:txBody>
          <a:bodyPr/>
          <a:lstStyle/>
          <a:p>
            <a:fld id="{F0D23093-2AB0-F74C-B865-1A12A15B650E}" type="slidenum">
              <a:rPr lang="en-US" dirty="0" smtClean="0"/>
              <a:pPr/>
              <a:t>9</a:t>
            </a:fld>
            <a:endParaRPr lang="en-US" dirty="0"/>
          </a:p>
        </p:txBody>
      </p:sp>
      <p:sp>
        <p:nvSpPr>
          <p:cNvPr id="3" name="Title 2">
            <a:extLst>
              <a:ext uri="{FF2B5EF4-FFF2-40B4-BE49-F238E27FC236}">
                <a16:creationId xmlns:a16="http://schemas.microsoft.com/office/drawing/2014/main" id="{2484A472-EF17-4332-AB1B-B6E60D6E9F4C}"/>
              </a:ext>
            </a:extLst>
          </p:cNvPr>
          <p:cNvSpPr>
            <a:spLocks noGrp="1"/>
          </p:cNvSpPr>
          <p:nvPr>
            <p:ph type="title"/>
          </p:nvPr>
        </p:nvSpPr>
        <p:spPr/>
        <p:txBody>
          <a:bodyPr/>
          <a:lstStyle/>
          <a:p>
            <a:r>
              <a:rPr lang="en-US"/>
              <a:t>Unstructured information for ABS*</a:t>
            </a:r>
          </a:p>
        </p:txBody>
      </p:sp>
      <p:sp>
        <p:nvSpPr>
          <p:cNvPr id="5" name="Text Box 4">
            <a:extLst>
              <a:ext uri="{FF2B5EF4-FFF2-40B4-BE49-F238E27FC236}">
                <a16:creationId xmlns:a16="http://schemas.microsoft.com/office/drawing/2014/main" id="{BBAC0A15-C6E4-4A35-8DAB-60B460A38BF7}"/>
              </a:ext>
            </a:extLst>
          </p:cNvPr>
          <p:cNvSpPr txBox="1">
            <a:spLocks noChangeArrowheads="1"/>
          </p:cNvSpPr>
          <p:nvPr/>
        </p:nvSpPr>
        <p:spPr bwMode="auto">
          <a:xfrm>
            <a:off x="1271462" y="1156240"/>
            <a:ext cx="6438900" cy="258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no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ts val="600"/>
              </a:spcAft>
              <a:buClrTx/>
              <a:buSzTx/>
            </a:pPr>
            <a:r>
              <a:rPr lang="en-GB" sz="1400" b="1" dirty="0">
                <a:solidFill>
                  <a:schemeClr val="accent1"/>
                </a:solidFill>
              </a:rPr>
              <a:t>The material.</a:t>
            </a:r>
            <a:r>
              <a:rPr lang="en-GB" sz="1400" dirty="0">
                <a:solidFill>
                  <a:schemeClr val="accent1"/>
                </a:solidFill>
              </a:rPr>
              <a:t> </a:t>
            </a:r>
            <a:r>
              <a:rPr lang="en-AU" sz="1200" dirty="0"/>
              <a:t>ABS (Acrylonitrile-butadiene-styrene ) is tough, resilient, and easily </a:t>
            </a:r>
            <a:r>
              <a:rPr lang="en-AU" sz="1200" dirty="0" err="1"/>
              <a:t>molded</a:t>
            </a:r>
            <a:r>
              <a:rPr lang="en-AU" sz="1200" dirty="0"/>
              <a:t>. It is usually opaque, although some grades can now be transparent, and it can be given vivid </a:t>
            </a:r>
            <a:r>
              <a:rPr lang="en-AU" sz="1200" dirty="0" err="1"/>
              <a:t>colors</a:t>
            </a:r>
            <a:r>
              <a:rPr lang="en-AU" sz="1200" dirty="0"/>
              <a:t>. ABS-PVC alloys are tougher than standard ABS and, in self-extinguishing grades, are used for the casings of power tools.</a:t>
            </a:r>
          </a:p>
          <a:p>
            <a:pPr>
              <a:spcBef>
                <a:spcPct val="0"/>
              </a:spcBef>
              <a:spcAft>
                <a:spcPts val="600"/>
              </a:spcAft>
              <a:buClrTx/>
              <a:buSzTx/>
            </a:pPr>
            <a:r>
              <a:rPr lang="en-GB" sz="1400" b="1" dirty="0">
                <a:solidFill>
                  <a:schemeClr val="accent1"/>
                </a:solidFill>
              </a:rPr>
              <a:t>Design guidelines.</a:t>
            </a:r>
            <a:r>
              <a:rPr lang="en-GB" sz="1400" b="1" dirty="0">
                <a:solidFill>
                  <a:schemeClr val="tx2"/>
                </a:solidFill>
              </a:rPr>
              <a:t> </a:t>
            </a:r>
            <a:r>
              <a:rPr lang="en-AU" sz="1200" dirty="0"/>
              <a:t>ABS has the highest impact resistance of all plastics. It takes </a:t>
            </a:r>
            <a:r>
              <a:rPr lang="en-AU" sz="1200" dirty="0" err="1"/>
              <a:t>color</a:t>
            </a:r>
            <a:r>
              <a:rPr lang="en-AU" sz="1200" dirty="0"/>
              <a:t> well. Integral metallics are possible (as in GE Plastics' </a:t>
            </a:r>
            <a:r>
              <a:rPr lang="en-AU" sz="1200" dirty="0" err="1"/>
              <a:t>Magix</a:t>
            </a:r>
            <a:r>
              <a:rPr lang="en-AU" sz="1200" dirty="0"/>
              <a:t>.)  ABS is UV resistant for outdoor application if stabilizers are added.  It is hygroscopic (may need to be oven dried before thermoforming) and can be damaged by petroleum-based machining oils. </a:t>
            </a:r>
          </a:p>
          <a:p>
            <a:pPr>
              <a:spcBef>
                <a:spcPct val="0"/>
              </a:spcBef>
              <a:spcAft>
                <a:spcPts val="600"/>
              </a:spcAft>
              <a:buClrTx/>
              <a:buSzTx/>
            </a:pPr>
            <a:r>
              <a:rPr lang="en-AU" sz="1200" dirty="0"/>
              <a:t>ABS can be extruded, compression moulded or formed to sheet that is then vacuum thermo-formed.  It can be joined by ultrasonic or hot-plate welding, or bonded with polyester, epoxy, isocyanate or nitrile-phenolic adhesives.</a:t>
            </a:r>
            <a:endParaRPr lang="en-GB" sz="2400" dirty="0">
              <a:latin typeface="Times New Roman" panose="02020603050405020304" pitchFamily="18" charset="0"/>
            </a:endParaRPr>
          </a:p>
        </p:txBody>
      </p:sp>
      <p:sp>
        <p:nvSpPr>
          <p:cNvPr id="7" name="Text Box 5">
            <a:extLst>
              <a:ext uri="{FF2B5EF4-FFF2-40B4-BE49-F238E27FC236}">
                <a16:creationId xmlns:a16="http://schemas.microsoft.com/office/drawing/2014/main" id="{861540B3-F739-4ECD-9748-BC1AAD9E0427}"/>
              </a:ext>
            </a:extLst>
          </p:cNvPr>
          <p:cNvSpPr txBox="1">
            <a:spLocks noChangeArrowheads="1"/>
          </p:cNvSpPr>
          <p:nvPr/>
        </p:nvSpPr>
        <p:spPr bwMode="auto">
          <a:xfrm>
            <a:off x="1271464" y="3476203"/>
            <a:ext cx="941387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no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50000"/>
              </a:spcAft>
              <a:buClrTx/>
              <a:buSzTx/>
              <a:buFontTx/>
              <a:buNone/>
            </a:pPr>
            <a:r>
              <a:rPr lang="en-GB" sz="1400" b="1" dirty="0">
                <a:solidFill>
                  <a:schemeClr val="accent1"/>
                </a:solidFill>
              </a:rPr>
              <a:t>Technical notes.</a:t>
            </a:r>
            <a:r>
              <a:rPr lang="en-GB" sz="1400" dirty="0">
                <a:solidFill>
                  <a:schemeClr val="accent1"/>
                </a:solidFill>
              </a:rPr>
              <a:t> </a:t>
            </a:r>
            <a:r>
              <a:rPr lang="en-AU" sz="1200" dirty="0"/>
              <a:t>ABS is a terpolymer - one made by copolymerising 3 monomers: acrylonitrile, butadiene and styrene. The acrylonitrile gives thermal and chemical resistance, rubber-like butadiene gives ductility and strength, the styrene gives a glossy surface, ease of machining and a lower cost.  In ASA, the butadiene component (which gives poor UV resistance) is replaced by an acrylic ester.  Without the addition of butyl, ABS becomes, SAN - a similar material with lower impact resistance or toughness. It is the stiffest of the thermoplastics and has excellent resistance to acids, alkalis, salts and many solvents. </a:t>
            </a:r>
          </a:p>
          <a:p>
            <a:pPr>
              <a:spcBef>
                <a:spcPct val="0"/>
              </a:spcBef>
              <a:spcAft>
                <a:spcPct val="50000"/>
              </a:spcAft>
              <a:buClrTx/>
              <a:buSzTx/>
              <a:buFontTx/>
              <a:buNone/>
            </a:pPr>
            <a:r>
              <a:rPr lang="en-GB" sz="1400" b="1" dirty="0">
                <a:solidFill>
                  <a:schemeClr val="accent1"/>
                </a:solidFill>
              </a:rPr>
              <a:t>Typical uses. </a:t>
            </a:r>
            <a:r>
              <a:rPr lang="en-AU" sz="1200" dirty="0"/>
              <a:t>Safety helmets; camper tops; automotive instrument panels and other interior components; pipe fittings; home-security devices and housings for small appliances; communications equipment; business machines;  plumbing hardware; automobile grilles; wheel covers; mirror housings; refrigerator liners; luggage shells; tote trays; mower shrouds; boat hulls; large components for recreational vehicles; weather seals; glass beading; refrigerator breaker strips; conduit; pipe for drain-waste-vent (DWV) systems.</a:t>
            </a:r>
            <a:endParaRPr lang="en-AU" sz="2400" dirty="0"/>
          </a:p>
          <a:p>
            <a:pPr>
              <a:spcBef>
                <a:spcPct val="0"/>
              </a:spcBef>
              <a:spcAft>
                <a:spcPct val="50000"/>
              </a:spcAft>
              <a:buClrTx/>
              <a:buSzTx/>
              <a:buFontTx/>
              <a:buNone/>
            </a:pPr>
            <a:r>
              <a:rPr lang="en-GB" sz="1400" b="1" dirty="0">
                <a:solidFill>
                  <a:schemeClr val="accent1"/>
                </a:solidFill>
              </a:rPr>
              <a:t>Environmental notes. </a:t>
            </a:r>
            <a:r>
              <a:rPr lang="en-AU" sz="1200" dirty="0"/>
              <a:t>The acrylonitrile monomer is nasty stuff, almost as poisonous as cyanide.  Once polymerized with styrene it becomes harmless.  ABS is FDA compliant, can be recycled, and can be incinerated to recover the energy it contains.</a:t>
            </a:r>
            <a:endParaRPr lang="en-GB" sz="2400" dirty="0"/>
          </a:p>
        </p:txBody>
      </p:sp>
      <p:pic>
        <p:nvPicPr>
          <p:cNvPr id="9" name="Picture 8">
            <a:extLst>
              <a:ext uri="{FF2B5EF4-FFF2-40B4-BE49-F238E27FC236}">
                <a16:creationId xmlns:a16="http://schemas.microsoft.com/office/drawing/2014/main" id="{3CEBDABC-E7FE-44CC-81F1-1E3E9EE03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001" y="1124744"/>
            <a:ext cx="30575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3">
            <a:extLst>
              <a:ext uri="{FF2B5EF4-FFF2-40B4-BE49-F238E27FC236}">
                <a16:creationId xmlns:a16="http://schemas.microsoft.com/office/drawing/2014/main" id="{BC81B6E2-2BA6-40D7-A9A0-FA47EE3836BA}"/>
              </a:ext>
            </a:extLst>
          </p:cNvPr>
          <p:cNvSpPr txBox="1">
            <a:spLocks noChangeArrowheads="1"/>
          </p:cNvSpPr>
          <p:nvPr/>
        </p:nvSpPr>
        <p:spPr bwMode="auto">
          <a:xfrm>
            <a:off x="8961114" y="841744"/>
            <a:ext cx="269398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en-US" sz="1000" b="0" i="0" u="none" strike="noStrike" kern="0" cap="none" spc="0" normalizeH="0" baseline="0" noProof="0" dirty="0">
                <a:ln>
                  <a:noFill/>
                </a:ln>
                <a:solidFill>
                  <a:schemeClr val="tx2"/>
                </a:solidFill>
                <a:effectLst/>
                <a:uLnTx/>
                <a:uFillTx/>
                <a:latin typeface="+mn-lt"/>
              </a:rPr>
              <a:t>*Excerpts from </a:t>
            </a:r>
            <a:r>
              <a:rPr kumimoji="0" lang="en-US" sz="1000" b="0" i="1" u="none" strike="noStrike" kern="0" cap="none" spc="0" normalizeH="0" baseline="0" noProof="0" dirty="0">
                <a:ln>
                  <a:noFill/>
                </a:ln>
                <a:solidFill>
                  <a:schemeClr val="tx2"/>
                </a:solidFill>
                <a:effectLst/>
                <a:uLnTx/>
                <a:uFillTx/>
                <a:latin typeface="+mn-lt"/>
              </a:rPr>
              <a:t>Granta EduPack</a:t>
            </a:r>
            <a:r>
              <a:rPr kumimoji="0" lang="en-US" sz="1000" b="0" i="0" u="none" strike="noStrike" kern="0" cap="none" spc="0" normalizeH="0" baseline="0" noProof="0" dirty="0">
                <a:ln>
                  <a:noFill/>
                </a:ln>
                <a:solidFill>
                  <a:schemeClr val="tx2"/>
                </a:solidFill>
                <a:effectLst/>
                <a:uLnTx/>
                <a:uFillTx/>
                <a:latin typeface="+mn-lt"/>
              </a:rPr>
              <a:t> Level 2</a:t>
            </a:r>
            <a:endParaRPr kumimoji="0" lang="en-US" sz="1800" b="1" i="0" u="none" strike="noStrike" kern="0" cap="none" spc="0" normalizeH="0" baseline="0" noProof="0" dirty="0">
              <a:ln>
                <a:noFill/>
              </a:ln>
              <a:solidFill>
                <a:schemeClr val="tx2"/>
              </a:solidFill>
              <a:effectLst/>
              <a:uLnTx/>
              <a:uFillTx/>
              <a:latin typeface="+mn-lt"/>
            </a:endParaRPr>
          </a:p>
        </p:txBody>
      </p:sp>
    </p:spTree>
    <p:extLst>
      <p:ext uri="{BB962C8B-B14F-4D97-AF65-F5344CB8AC3E}">
        <p14:creationId xmlns:p14="http://schemas.microsoft.com/office/powerpoint/2010/main" val="2459118592"/>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pptx" id="{6915936C-DFE7-4FF8-9264-6E8AC20FBDCA}" vid="{0CF07170-F739-4845-B39E-1D0B1A9308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1</_ip_UnifiedCompliancePolicyUIAction>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F31600-4B4A-4A26-8AA9-42A0C4A86B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docProps/app.xml><?xml version="1.0" encoding="utf-8"?>
<Properties xmlns="http://schemas.openxmlformats.org/officeDocument/2006/extended-properties" xmlns:vt="http://schemas.openxmlformats.org/officeDocument/2006/docPropsVTypes">
  <Template>AER EduPack Template-PPT</Template>
  <TotalTime>4327</TotalTime>
  <Words>4828</Words>
  <Application>Microsoft Office PowerPoint</Application>
  <PresentationFormat>Widescreen</PresentationFormat>
  <Paragraphs>727</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Ansys - Slide Master</vt:lpstr>
      <vt:lpstr>PowerPoint Presentation</vt:lpstr>
      <vt:lpstr>Learning objectives for this lecture unit</vt:lpstr>
      <vt:lpstr>Outline of lecture unit 1</vt:lpstr>
      <vt:lpstr>Teaching materials to engineering students</vt:lpstr>
      <vt:lpstr>Which courses? Campus-wide?</vt:lpstr>
      <vt:lpstr>Organizing information</vt:lpstr>
      <vt:lpstr>Organizing information: the Materials Tree</vt:lpstr>
      <vt:lpstr>Structured information for ABS*</vt:lpstr>
      <vt:lpstr>Unstructured information for ABS*</vt:lpstr>
      <vt:lpstr>Organizing information: the ProcessUniverse</vt:lpstr>
      <vt:lpstr>Organizing information: the Process Tree</vt:lpstr>
      <vt:lpstr>Organizing info: manufacturing processes</vt:lpstr>
      <vt:lpstr>A surface-treatment record*</vt:lpstr>
      <vt:lpstr>Ansys Granta EduPack and education resources</vt:lpstr>
      <vt:lpstr>Granta EduPack 2023R2</vt:lpstr>
      <vt:lpstr>Tools to find information</vt:lpstr>
      <vt:lpstr>The Search function</vt:lpstr>
      <vt:lpstr>Changing the data settings (units etc.)</vt:lpstr>
      <vt:lpstr>Adding the science</vt:lpstr>
      <vt:lpstr>HELP! Video tutorials, White Papers… more</vt:lpstr>
      <vt:lpstr>Ansys Education Resources for EduPack</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14</cp:revision>
  <dcterms:created xsi:type="dcterms:W3CDTF">2021-06-30T13:24:00Z</dcterms:created>
  <dcterms:modified xsi:type="dcterms:W3CDTF">2023-07-27T12:44:56Z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0x01010059C16F4617E70E42BF979136613A924D</vt:lpwstr>
  </property>
</Properties>
</file>