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27"/>
  </p:notesMasterIdLst>
  <p:sldIdLst>
    <p:sldId id="256" r:id="rId5"/>
    <p:sldId id="286" r:id="rId6"/>
    <p:sldId id="285" r:id="rId7"/>
    <p:sldId id="288" r:id="rId8"/>
    <p:sldId id="289" r:id="rId9"/>
    <p:sldId id="290" r:id="rId10"/>
    <p:sldId id="291" r:id="rId11"/>
    <p:sldId id="292" r:id="rId12"/>
    <p:sldId id="625" r:id="rId13"/>
    <p:sldId id="626" r:id="rId14"/>
    <p:sldId id="627" r:id="rId15"/>
    <p:sldId id="294" r:id="rId16"/>
    <p:sldId id="628" r:id="rId17"/>
    <p:sldId id="629" r:id="rId18"/>
    <p:sldId id="630" r:id="rId19"/>
    <p:sldId id="620" r:id="rId20"/>
    <p:sldId id="610" r:id="rId21"/>
    <p:sldId id="623" r:id="rId22"/>
    <p:sldId id="621" r:id="rId23"/>
    <p:sldId id="589" r:id="rId24"/>
    <p:sldId id="631" r:id="rId25"/>
    <p:sldId id="258" r:id="rId26"/>
  </p:sldIdLst>
  <p:sldSz cx="12192000" cy="6858000"/>
  <p:notesSz cx="6858000" cy="9144000"/>
  <p:embeddedFontLst>
    <p:embeddedFont>
      <p:font typeface="Bookshelf Symbol 1" panose="020B0604020202020204" charset="0"/>
      <p:regular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7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41018CC-2B3D-42BA-A551-289F0EEFE57C}" v="188" dt="2024-01-09T20:54:15.7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4" autoAdjust="0"/>
    <p:restoredTop sz="79234" autoAdjust="0"/>
  </p:normalViewPr>
  <p:slideViewPr>
    <p:cSldViewPr showGuides="1">
      <p:cViewPr varScale="1">
        <p:scale>
          <a:sx n="68" d="100"/>
          <a:sy n="68" d="100"/>
        </p:scale>
        <p:origin x="1262" y="58"/>
      </p:cViewPr>
      <p:guideLst>
        <p:guide orient="horz" pos="2160"/>
        <p:guide pos="3840"/>
      </p:guideLst>
    </p:cSldViewPr>
  </p:slideViewPr>
  <p:notesTextViewPr>
    <p:cViewPr>
      <p:scale>
        <a:sx n="1" d="1"/>
        <a:sy n="1" d="1"/>
      </p:scale>
      <p:origin x="0" y="0"/>
    </p:cViewPr>
  </p:notesTextViewPr>
  <p:sorterViewPr>
    <p:cViewPr>
      <p:scale>
        <a:sx n="100" d="100"/>
        <a:sy n="100" d="100"/>
      </p:scale>
      <p:origin x="0" y="-284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1.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Calibri" panose="020F050202020403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Calibri" panose="020F0502020204030204" pitchFamily="34" charset="0"/>
              </a:defRPr>
            </a:lvl1pPr>
          </a:lstStyle>
          <a:p>
            <a:fld id="{BB9E86C5-9689-42B4-BE7D-FDE5EB4274E3}" type="datetimeFigureOut">
              <a:rPr lang="en-US" smtClean="0"/>
              <a:pPr/>
              <a:t>2/5/2024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Calibri" panose="020F050202020403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Calibri" panose="020F0502020204030204" pitchFamily="34" charset="0"/>
              </a:defRPr>
            </a:lvl1pPr>
          </a:lstStyle>
          <a:p>
            <a:fld id="{27FDDAD7-A41A-4414-8211-C5E2AC7F93EC}" type="slidenum">
              <a:rPr lang="en-US" smtClean="0"/>
              <a:pPr/>
              <a:t>‹#›</a:t>
            </a:fld>
            <a:endParaRPr lang="en-US" dirty="0"/>
          </a:p>
        </p:txBody>
      </p:sp>
    </p:spTree>
    <p:extLst>
      <p:ext uri="{BB962C8B-B14F-4D97-AF65-F5344CB8AC3E}">
        <p14:creationId xmlns:p14="http://schemas.microsoft.com/office/powerpoint/2010/main" val="766296083"/>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Calibri" panose="020F0502020204030204" pitchFamily="34" charset="0"/>
        <a:ea typeface="+mn-ea"/>
        <a:cs typeface="+mn-cs"/>
      </a:defRPr>
    </a:lvl1pPr>
    <a:lvl2pPr marL="457200" algn="l" defTabSz="914400" rtl="0" eaLnBrk="1" latinLnBrk="0" hangingPunct="1">
      <a:defRPr sz="1200" b="0" i="0" kern="1200">
        <a:solidFill>
          <a:schemeClr val="tx1"/>
        </a:solidFill>
        <a:latin typeface="Calibri" panose="020F0502020204030204" pitchFamily="34" charset="0"/>
        <a:ea typeface="+mn-ea"/>
        <a:cs typeface="+mn-cs"/>
      </a:defRPr>
    </a:lvl2pPr>
    <a:lvl3pPr marL="914400" algn="l" defTabSz="914400" rtl="0" eaLnBrk="1" latinLnBrk="0" hangingPunct="1">
      <a:defRPr sz="1200" b="0" i="0" kern="1200">
        <a:solidFill>
          <a:schemeClr val="tx1"/>
        </a:solidFill>
        <a:latin typeface="Calibri" panose="020F0502020204030204" pitchFamily="34" charset="0"/>
        <a:ea typeface="+mn-ea"/>
        <a:cs typeface="+mn-cs"/>
      </a:defRPr>
    </a:lvl3pPr>
    <a:lvl4pPr marL="1371600" algn="l" defTabSz="914400" rtl="0" eaLnBrk="1" latinLnBrk="0" hangingPunct="1">
      <a:defRPr sz="1200" b="0" i="0" kern="1200">
        <a:solidFill>
          <a:schemeClr val="tx1"/>
        </a:solidFill>
        <a:latin typeface="Calibri" panose="020F0502020204030204" pitchFamily="34" charset="0"/>
        <a:ea typeface="+mn-ea"/>
        <a:cs typeface="+mn-cs"/>
      </a:defRPr>
    </a:lvl4pPr>
    <a:lvl5pPr marL="1828800" algn="l" defTabSz="914400" rtl="0" eaLnBrk="1" latinLnBrk="0" hangingPunct="1">
      <a:defRPr sz="1200" b="0" i="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200" b="1" i="1" dirty="0"/>
              <a:t>The PowerPoint Lecture Units For 2024</a:t>
            </a:r>
          </a:p>
          <a:p>
            <a:endParaRPr lang="en-GB" sz="1200" dirty="0"/>
          </a:p>
          <a:p>
            <a:r>
              <a:rPr lang="en-GB" sz="1200" dirty="0"/>
              <a:t>The Lecture Units developed for teaching in connection with Ansys Granta </a:t>
            </a:r>
            <a:r>
              <a:rPr lang="en-GB" sz="1200" dirty="0" err="1"/>
              <a:t>EduPack</a:t>
            </a:r>
            <a:r>
              <a:rPr lang="en-GB" sz="1200" dirty="0"/>
              <a:t> are listed at the end of this presentation.</a:t>
            </a: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1</a:t>
            </a:fld>
            <a:endParaRPr lang="en-US" dirty="0"/>
          </a:p>
        </p:txBody>
      </p:sp>
    </p:spTree>
    <p:extLst>
      <p:ext uri="{BB962C8B-B14F-4D97-AF65-F5344CB8AC3E}">
        <p14:creationId xmlns:p14="http://schemas.microsoft.com/office/powerpoint/2010/main" val="5648544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Boxes</a:t>
            </a:r>
            <a:r>
              <a:rPr lang="en-GB" dirty="0"/>
              <a:t> and </a:t>
            </a:r>
            <a:r>
              <a:rPr lang="en-GB" b="1" dirty="0"/>
              <a:t>Lines</a:t>
            </a:r>
            <a:r>
              <a:rPr lang="en-GB" dirty="0"/>
              <a:t> can be added using the corresponding buttons on the tool-bar. These can be for </a:t>
            </a:r>
            <a:r>
              <a:rPr lang="en-GB" b="1" i="1" dirty="0"/>
              <a:t>selection</a:t>
            </a:r>
            <a:r>
              <a:rPr lang="en-GB" dirty="0"/>
              <a:t> (screening) or </a:t>
            </a:r>
            <a:r>
              <a:rPr lang="en-GB" b="1" i="1" dirty="0"/>
              <a:t>display</a:t>
            </a:r>
            <a:r>
              <a:rPr lang="en-GB" dirty="0"/>
              <a:t> only.</a:t>
            </a: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13</a:t>
            </a:fld>
            <a:endParaRPr lang="en-US" dirty="0"/>
          </a:p>
        </p:txBody>
      </p:sp>
    </p:spTree>
    <p:extLst>
      <p:ext uri="{BB962C8B-B14F-4D97-AF65-F5344CB8AC3E}">
        <p14:creationId xmlns:p14="http://schemas.microsoft.com/office/powerpoint/2010/main" val="9108766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Curves</a:t>
            </a:r>
            <a:r>
              <a:rPr lang="en-GB" dirty="0"/>
              <a:t> and </a:t>
            </a:r>
            <a:r>
              <a:rPr lang="en-GB" b="1" dirty="0"/>
              <a:t>Arrows</a:t>
            </a:r>
            <a:r>
              <a:rPr lang="en-GB" dirty="0"/>
              <a:t> can be added or edited in the charts. Draw points by clicking and double click on the same point to end the curve. Arrowheads can be edited afterwards.</a:t>
            </a: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14</a:t>
            </a:fld>
            <a:endParaRPr lang="en-US" dirty="0"/>
          </a:p>
        </p:txBody>
      </p:sp>
    </p:spTree>
    <p:extLst>
      <p:ext uri="{BB962C8B-B14F-4D97-AF65-F5344CB8AC3E}">
        <p14:creationId xmlns:p14="http://schemas.microsoft.com/office/powerpoint/2010/main" val="17089296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Sometimes, we already know that certain material families are not relevant for a given design. Granta EduPack allows you to select a custom subset to start your project with. </a:t>
            </a:r>
          </a:p>
        </p:txBody>
      </p:sp>
      <p:sp>
        <p:nvSpPr>
          <p:cNvPr id="4" name="Slide Number Placeholder 3"/>
          <p:cNvSpPr>
            <a:spLocks noGrp="1"/>
          </p:cNvSpPr>
          <p:nvPr>
            <p:ph type="sldNum" sz="quarter" idx="5"/>
          </p:nvPr>
        </p:nvSpPr>
        <p:spPr/>
        <p:txBody>
          <a:bodyPr/>
          <a:lstStyle/>
          <a:p>
            <a:fld id="{27FDDAD7-A41A-4414-8211-C5E2AC7F93EC}" type="slidenum">
              <a:rPr lang="en-US" smtClean="0"/>
              <a:pPr/>
              <a:t>15</a:t>
            </a:fld>
            <a:endParaRPr lang="en-US" dirty="0"/>
          </a:p>
        </p:txBody>
      </p:sp>
    </p:spTree>
    <p:extLst>
      <p:ext uri="{BB962C8B-B14F-4D97-AF65-F5344CB8AC3E}">
        <p14:creationId xmlns:p14="http://schemas.microsoft.com/office/powerpoint/2010/main" val="7650773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fld id="{79289910-06E0-4929-B820-AA6B314F6275}" type="slidenum">
              <a:rPr lang="en-GB" smtClean="0">
                <a:latin typeface="Bookshelf Symbol 1" charset="0"/>
              </a:rPr>
              <a:pPr/>
              <a:t>16</a:t>
            </a:fld>
            <a:endParaRPr lang="en-GB">
              <a:latin typeface="Bookshelf Symbol 1" charset="0"/>
            </a:endParaRPr>
          </a:p>
        </p:txBody>
      </p:sp>
      <p:sp>
        <p:nvSpPr>
          <p:cNvPr id="31747" name="Rectangle 2"/>
          <p:cNvSpPr>
            <a:spLocks noGrp="1" noRot="1" noChangeAspect="1" noChangeArrowheads="1" noTextEdit="1"/>
          </p:cNvSpPr>
          <p:nvPr>
            <p:ph type="sldImg"/>
          </p:nvPr>
        </p:nvSpPr>
        <p:spPr>
          <a:xfrm>
            <a:off x="138113" y="768350"/>
            <a:ext cx="6821487" cy="3838575"/>
          </a:xfrm>
          <a:ln/>
        </p:spPr>
      </p:sp>
      <p:sp>
        <p:nvSpPr>
          <p:cNvPr id="31748" name="Rectangle 3"/>
          <p:cNvSpPr>
            <a:spLocks noGrp="1" noChangeArrowheads="1"/>
          </p:cNvSpPr>
          <p:nvPr>
            <p:ph type="body" idx="1"/>
          </p:nvPr>
        </p:nvSpPr>
        <p:spPr>
          <a:xfrm>
            <a:off x="946150" y="4786313"/>
            <a:ext cx="5207000" cy="46069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GB" sz="1000" b="1" i="1">
                <a:latin typeface="Arial" charset="0"/>
                <a:cs typeface="Arial" charset="0"/>
              </a:rPr>
              <a:t>Changing the Charts and Labels</a:t>
            </a:r>
          </a:p>
          <a:p>
            <a:pPr algn="ctr"/>
            <a:endParaRPr lang="en-GB" sz="1000" b="1" i="1">
              <a:latin typeface="Arial" charset="0"/>
              <a:cs typeface="Arial" charset="0"/>
            </a:endParaRPr>
          </a:p>
          <a:p>
            <a:r>
              <a:rPr lang="en-GB" sz="900">
                <a:latin typeface="Arial" charset="0"/>
                <a:cs typeface="Arial" charset="0"/>
              </a:rPr>
              <a:t>All </a:t>
            </a:r>
            <a:r>
              <a:rPr lang="en-GB" sz="900" b="1">
                <a:solidFill>
                  <a:srgbClr val="CC0000"/>
                </a:solidFill>
                <a:latin typeface="Arial" charset="0"/>
                <a:cs typeface="Arial" charset="0"/>
              </a:rPr>
              <a:t>Charts </a:t>
            </a:r>
            <a:r>
              <a:rPr lang="en-GB" sz="900">
                <a:latin typeface="Arial" charset="0"/>
                <a:cs typeface="Arial" charset="0"/>
              </a:rPr>
              <a:t>can be customized visually using the Settings button, to edit Fonts, Styles and Colors etc. Both</a:t>
            </a:r>
            <a:r>
              <a:rPr lang="en-GB" sz="900" baseline="0">
                <a:latin typeface="Arial" charset="0"/>
                <a:cs typeface="Arial" charset="0"/>
              </a:rPr>
              <a:t> bars and bubbles can be adjusted for visibility and labels can be tailored for your needs.</a:t>
            </a:r>
          </a:p>
        </p:txBody>
      </p:sp>
    </p:spTree>
    <p:extLst>
      <p:ext uri="{BB962C8B-B14F-4D97-AF65-F5344CB8AC3E}">
        <p14:creationId xmlns:p14="http://schemas.microsoft.com/office/powerpoint/2010/main" val="3134383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fld id="{79289910-06E0-4929-B820-AA6B314F6275}" type="slidenum">
              <a:rPr lang="en-GB" smtClean="0">
                <a:latin typeface="Bookshelf Symbol 1" charset="0"/>
              </a:rPr>
              <a:pPr/>
              <a:t>17</a:t>
            </a:fld>
            <a:endParaRPr lang="en-GB">
              <a:latin typeface="Bookshelf Symbol 1" charset="0"/>
            </a:endParaRPr>
          </a:p>
        </p:txBody>
      </p:sp>
      <p:sp>
        <p:nvSpPr>
          <p:cNvPr id="31747" name="Rectangle 2"/>
          <p:cNvSpPr>
            <a:spLocks noGrp="1" noRot="1" noChangeAspect="1" noChangeArrowheads="1" noTextEdit="1"/>
          </p:cNvSpPr>
          <p:nvPr>
            <p:ph type="sldImg"/>
          </p:nvPr>
        </p:nvSpPr>
        <p:spPr>
          <a:xfrm>
            <a:off x="138113" y="768350"/>
            <a:ext cx="6821487" cy="3838575"/>
          </a:xfrm>
          <a:ln/>
        </p:spPr>
      </p:sp>
      <p:sp>
        <p:nvSpPr>
          <p:cNvPr id="31748" name="Rectangle 3"/>
          <p:cNvSpPr>
            <a:spLocks noGrp="1" noChangeArrowheads="1"/>
          </p:cNvSpPr>
          <p:nvPr>
            <p:ph type="body" idx="1"/>
          </p:nvPr>
        </p:nvSpPr>
        <p:spPr>
          <a:xfrm>
            <a:off x="946150" y="4786313"/>
            <a:ext cx="5207000" cy="46069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GB" sz="1050" b="1" i="1" dirty="0">
                <a:latin typeface="Arial" charset="0"/>
                <a:cs typeface="Arial" charset="0"/>
              </a:rPr>
              <a:t>Creating</a:t>
            </a:r>
            <a:r>
              <a:rPr lang="en-GB" sz="1050" b="1" i="1" baseline="0" dirty="0">
                <a:latin typeface="Arial" charset="0"/>
                <a:cs typeface="Arial" charset="0"/>
              </a:rPr>
              <a:t>  a new record for a material</a:t>
            </a:r>
            <a:endParaRPr lang="en-GB" sz="1050" b="1" i="1" dirty="0">
              <a:latin typeface="Arial" charset="0"/>
              <a:cs typeface="Arial" charset="0"/>
            </a:endParaRPr>
          </a:p>
          <a:p>
            <a:pPr algn="ctr"/>
            <a:endParaRPr lang="en-GB" sz="1050" b="1" i="1" dirty="0">
              <a:latin typeface="Arial" charset="0"/>
              <a:cs typeface="Arial" charset="0"/>
            </a:endParaRPr>
          </a:p>
          <a:p>
            <a:r>
              <a:rPr lang="en-GB" sz="1000" dirty="0">
                <a:latin typeface="Arial" charset="0"/>
                <a:cs typeface="Arial" charset="0"/>
              </a:rPr>
              <a:t>You can add records to the database and populate the properties with your own data. Selecting</a:t>
            </a:r>
            <a:r>
              <a:rPr lang="en-GB" sz="1000" baseline="0" dirty="0">
                <a:latin typeface="Arial" charset="0"/>
                <a:cs typeface="Arial" charset="0"/>
              </a:rPr>
              <a:t> </a:t>
            </a:r>
            <a:r>
              <a:rPr lang="en-GB" sz="1000" b="1" baseline="0" dirty="0">
                <a:latin typeface="Arial" charset="0"/>
                <a:cs typeface="Arial" charset="0"/>
              </a:rPr>
              <a:t>“Add Record”</a:t>
            </a:r>
            <a:r>
              <a:rPr lang="en-GB" sz="1000" baseline="0" dirty="0">
                <a:latin typeface="Arial" charset="0"/>
                <a:cs typeface="Arial" charset="0"/>
              </a:rPr>
              <a:t> from the Tool menu, then </a:t>
            </a:r>
            <a:r>
              <a:rPr lang="en-GB" sz="1000" baseline="0" dirty="0" err="1">
                <a:latin typeface="Arial" charset="0"/>
                <a:cs typeface="Arial" charset="0"/>
              </a:rPr>
              <a:t>MaterialUniverse</a:t>
            </a:r>
            <a:r>
              <a:rPr lang="en-GB" sz="1000" baseline="0" dirty="0">
                <a:latin typeface="Arial" charset="0"/>
                <a:cs typeface="Arial" charset="0"/>
              </a:rPr>
              <a:t>, opens a blank record (one with no values for any of the properties). Simply add a title and data where you have it. The new material will now appear on bar charts and bubble charts together with those already in the database. If you save the project, the new record is saved with it. You can also reach this blank record from the “Other” option, then </a:t>
            </a:r>
            <a:r>
              <a:rPr lang="en-GB" sz="1000" baseline="0" dirty="0" err="1">
                <a:latin typeface="Arial" charset="0"/>
                <a:cs typeface="Arial" charset="0"/>
              </a:rPr>
              <a:t>MaterialUniverse</a:t>
            </a:r>
            <a:r>
              <a:rPr lang="en-GB" sz="1000" baseline="0" dirty="0">
                <a:latin typeface="Arial" charset="0"/>
                <a:cs typeface="Arial" charset="0"/>
              </a:rPr>
              <a:t>, or from the Tools option in the main menu. Using the “Other” option enables other records than materials to be added. A shortcut to add data directly into a materials chart is by right-clicking in the chart and adding just the relevant properties for that particular diagram.</a:t>
            </a:r>
            <a:endParaRPr lang="en-GB" sz="1000" dirty="0">
              <a:latin typeface="Arial" charset="0"/>
              <a:cs typeface="Arial" charset="0"/>
            </a:endParaRPr>
          </a:p>
        </p:txBody>
      </p:sp>
    </p:spTree>
    <p:extLst>
      <p:ext uri="{BB962C8B-B14F-4D97-AF65-F5344CB8AC3E}">
        <p14:creationId xmlns:p14="http://schemas.microsoft.com/office/powerpoint/2010/main" val="14457750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400" b="1" i="1" dirty="0">
                <a:latin typeface="Arial" charset="0"/>
                <a:cs typeface="Arial" charset="0"/>
              </a:rPr>
              <a:t>Creating</a:t>
            </a:r>
            <a:r>
              <a:rPr lang="en-GB" sz="1400" b="1" i="1" baseline="0" dirty="0">
                <a:latin typeface="Arial" charset="0"/>
                <a:cs typeface="Arial" charset="0"/>
              </a:rPr>
              <a:t> or modifying material envelopes</a:t>
            </a:r>
            <a:endParaRPr lang="en-GB" sz="1400" b="1" i="1" dirty="0">
              <a:latin typeface="Arial" charset="0"/>
              <a:cs typeface="Arial" charset="0"/>
            </a:endParaRPr>
          </a:p>
          <a:p>
            <a:pPr algn="ctr"/>
            <a:endParaRPr lang="en-GB" sz="1400" b="1" i="1" dirty="0">
              <a:latin typeface="Arial" charset="0"/>
              <a:cs typeface="Arial" charset="0"/>
            </a:endParaRPr>
          </a:p>
          <a:p>
            <a:r>
              <a:rPr lang="en-GB" sz="1200" dirty="0">
                <a:latin typeface="Arial" charset="0"/>
                <a:cs typeface="Arial" charset="0"/>
              </a:rPr>
              <a:t>You can redefine and modify the default chart envelopes in the property chart within the Tools menus (like Add Record). Selecting</a:t>
            </a:r>
            <a:r>
              <a:rPr lang="en-GB" sz="1200" baseline="0" dirty="0">
                <a:latin typeface="Arial" charset="0"/>
                <a:cs typeface="Arial" charset="0"/>
              </a:rPr>
              <a:t> </a:t>
            </a:r>
            <a:r>
              <a:rPr lang="en-GB" sz="1200" b="1" baseline="0" dirty="0">
                <a:latin typeface="Arial" charset="0"/>
                <a:cs typeface="Arial" charset="0"/>
              </a:rPr>
              <a:t>“Manage Envelopes”</a:t>
            </a:r>
            <a:r>
              <a:rPr lang="en-GB" sz="1200" baseline="0" dirty="0">
                <a:latin typeface="Arial" charset="0"/>
                <a:cs typeface="Arial" charset="0"/>
              </a:rPr>
              <a:t> then </a:t>
            </a:r>
            <a:r>
              <a:rPr lang="en-GB" sz="1200" baseline="0" dirty="0" err="1">
                <a:latin typeface="Arial" charset="0"/>
                <a:cs typeface="Arial" charset="0"/>
              </a:rPr>
              <a:t>MaterialUniverse</a:t>
            </a:r>
            <a:r>
              <a:rPr lang="en-GB" sz="1200" baseline="0" dirty="0">
                <a:latin typeface="Arial" charset="0"/>
                <a:cs typeface="Arial" charset="0"/>
              </a:rPr>
              <a:t> lets you delete certain materials from your envelope. The new envelope can be given a different </a:t>
            </a:r>
            <a:r>
              <a:rPr lang="en-GB" sz="1200" baseline="0" dirty="0" err="1">
                <a:latin typeface="Arial" charset="0"/>
                <a:cs typeface="Arial" charset="0"/>
              </a:rPr>
              <a:t>color</a:t>
            </a:r>
            <a:r>
              <a:rPr lang="en-GB" sz="1200" baseline="0" dirty="0">
                <a:latin typeface="Arial" charset="0"/>
                <a:cs typeface="Arial" charset="0"/>
              </a:rPr>
              <a:t>. If you save the project, the new record is saved with it. A shortcut to create, add to or remove envelopes in a chart is by right-clicking the materials in the list and selecting the relevant action for your particular diagram.</a:t>
            </a:r>
            <a:endParaRPr lang="en-GB" sz="1200" dirty="0">
              <a:latin typeface="Arial" charset="0"/>
              <a:cs typeface="Arial" charset="0"/>
            </a:endParaRPr>
          </a:p>
        </p:txBody>
      </p:sp>
      <p:sp>
        <p:nvSpPr>
          <p:cNvPr id="4" name="Slide Number Placeholder 3"/>
          <p:cNvSpPr>
            <a:spLocks noGrp="1"/>
          </p:cNvSpPr>
          <p:nvPr>
            <p:ph type="sldNum" sz="quarter" idx="5"/>
          </p:nvPr>
        </p:nvSpPr>
        <p:spPr/>
        <p:txBody>
          <a:bodyPr/>
          <a:lstStyle/>
          <a:p>
            <a:fld id="{27FDDAD7-A41A-4414-8211-C5E2AC7F93EC}" type="slidenum">
              <a:rPr lang="en-US" smtClean="0"/>
              <a:pPr/>
              <a:t>18</a:t>
            </a:fld>
            <a:endParaRPr lang="en-US" dirty="0"/>
          </a:p>
        </p:txBody>
      </p:sp>
    </p:spTree>
    <p:extLst>
      <p:ext uri="{BB962C8B-B14F-4D97-AF65-F5344CB8AC3E}">
        <p14:creationId xmlns:p14="http://schemas.microsoft.com/office/powerpoint/2010/main" val="26275994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fld id="{F98A2E57-FECA-41C5-B781-65EA603B0571}" type="slidenum">
              <a:rPr lang="en-GB" smtClean="0">
                <a:latin typeface="Bookshelf Symbol 1" charset="0"/>
              </a:rPr>
              <a:pPr/>
              <a:t>19</a:t>
            </a:fld>
            <a:endParaRPr lang="en-GB">
              <a:latin typeface="Bookshelf Symbol 1" charset="0"/>
            </a:endParaRPr>
          </a:p>
        </p:txBody>
      </p:sp>
      <p:sp>
        <p:nvSpPr>
          <p:cNvPr id="33795" name="Rectangle 2"/>
          <p:cNvSpPr>
            <a:spLocks noGrp="1" noRot="1" noChangeAspect="1" noChangeArrowheads="1" noTextEdit="1"/>
          </p:cNvSpPr>
          <p:nvPr>
            <p:ph type="sldImg"/>
          </p:nvPr>
        </p:nvSpPr>
        <p:spPr>
          <a:xfrm>
            <a:off x="138113" y="768350"/>
            <a:ext cx="6821487" cy="3838575"/>
          </a:xfrm>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GB" sz="1000" b="1" i="1">
                <a:latin typeface="Arial" charset="0"/>
                <a:cs typeface="Arial" charset="0"/>
              </a:rPr>
              <a:t>Report</a:t>
            </a:r>
            <a:r>
              <a:rPr lang="en-GB" sz="1000" b="1" i="1" baseline="0">
                <a:latin typeface="Arial" charset="0"/>
                <a:cs typeface="Arial" charset="0"/>
              </a:rPr>
              <a:t> writing.</a:t>
            </a:r>
          </a:p>
          <a:p>
            <a:pPr algn="l"/>
            <a:endParaRPr lang="en-GB" sz="900">
              <a:latin typeface="Arial" charset="0"/>
              <a:cs typeface="Arial" charset="0"/>
            </a:endParaRPr>
          </a:p>
          <a:p>
            <a:pPr algn="l"/>
            <a:r>
              <a:rPr lang="en-GB" sz="900">
                <a:latin typeface="Arial" charset="0"/>
                <a:cs typeface="Arial" charset="0"/>
              </a:rPr>
              <a:t>Above the principal tool bar are smaller buttons for the pull down menus. The first two are </a:t>
            </a:r>
            <a:r>
              <a:rPr lang="en-GB" sz="900" b="1">
                <a:latin typeface="Arial" charset="0"/>
                <a:cs typeface="Arial" charset="0"/>
              </a:rPr>
              <a:t>File</a:t>
            </a:r>
            <a:r>
              <a:rPr lang="en-GB" sz="900" b="1">
                <a:solidFill>
                  <a:srgbClr val="CC0000"/>
                </a:solidFill>
                <a:latin typeface="Arial" charset="0"/>
                <a:cs typeface="Arial" charset="0"/>
              </a:rPr>
              <a:t> </a:t>
            </a:r>
            <a:r>
              <a:rPr lang="en-GB" sz="900">
                <a:latin typeface="Arial" charset="0"/>
                <a:cs typeface="Arial" charset="0"/>
              </a:rPr>
              <a:t>and</a:t>
            </a:r>
            <a:r>
              <a:rPr lang="en-GB" sz="900" b="1">
                <a:solidFill>
                  <a:srgbClr val="CC0000"/>
                </a:solidFill>
                <a:latin typeface="Arial" charset="0"/>
                <a:cs typeface="Arial" charset="0"/>
              </a:rPr>
              <a:t> Edit</a:t>
            </a:r>
            <a:r>
              <a:rPr lang="en-GB" sz="900">
                <a:latin typeface="Arial" charset="0"/>
                <a:cs typeface="Arial" charset="0"/>
              </a:rPr>
              <a:t>, just as in most word-processing or drawing packages. Projects can be saved and reloaded later when wanted. Records and charts can be </a:t>
            </a:r>
            <a:r>
              <a:rPr lang="en-GB" sz="900" b="1">
                <a:solidFill>
                  <a:srgbClr val="CC0000"/>
                </a:solidFill>
                <a:latin typeface="Arial" charset="0"/>
                <a:cs typeface="Arial" charset="0"/>
              </a:rPr>
              <a:t>Copied</a:t>
            </a:r>
            <a:r>
              <a:rPr lang="en-GB" sz="900">
                <a:latin typeface="Arial" charset="0"/>
                <a:cs typeface="Arial" charset="0"/>
              </a:rPr>
              <a:t> and </a:t>
            </a:r>
            <a:r>
              <a:rPr lang="en-GB" sz="900" b="1">
                <a:solidFill>
                  <a:srgbClr val="CC0000"/>
                </a:solidFill>
                <a:latin typeface="Arial" charset="0"/>
                <a:cs typeface="Arial" charset="0"/>
              </a:rPr>
              <a:t>Pasted</a:t>
            </a:r>
            <a:r>
              <a:rPr lang="en-GB" sz="900">
                <a:latin typeface="Arial" charset="0"/>
                <a:cs typeface="Arial" charset="0"/>
              </a:rPr>
              <a:t> into Word editors, PowerPoint or Adobe Illustrator, etc. To ensure maximum resolution of the charts, use </a:t>
            </a:r>
            <a:r>
              <a:rPr lang="en-GB" sz="900" b="1">
                <a:latin typeface="Arial" charset="0"/>
                <a:cs typeface="Arial" charset="0"/>
              </a:rPr>
              <a:t>Paste Special </a:t>
            </a:r>
            <a:r>
              <a:rPr lang="en-GB" sz="900">
                <a:latin typeface="Arial" charset="0"/>
                <a:cs typeface="Arial" charset="0"/>
              </a:rPr>
              <a:t>and select </a:t>
            </a:r>
            <a:r>
              <a:rPr lang="en-GB" sz="900" b="1" i="1">
                <a:latin typeface="Arial" charset="0"/>
                <a:cs typeface="Arial" charset="0"/>
              </a:rPr>
              <a:t>Device Independent</a:t>
            </a:r>
            <a:r>
              <a:rPr lang="en-GB" sz="900" b="1" i="1" baseline="0">
                <a:latin typeface="Arial" charset="0"/>
                <a:cs typeface="Arial" charset="0"/>
              </a:rPr>
              <a:t> Bitmap </a:t>
            </a:r>
            <a:r>
              <a:rPr lang="en-GB" sz="900" baseline="0">
                <a:latin typeface="Arial" charset="0"/>
                <a:cs typeface="Arial" charset="0"/>
              </a:rPr>
              <a:t>in the menu. </a:t>
            </a:r>
            <a:r>
              <a:rPr lang="en-GB" sz="900">
                <a:latin typeface="Arial" charset="0"/>
                <a:cs typeface="Arial" charset="0"/>
              </a:rPr>
              <a:t>This facilitates report-writing, allows editing and enables the preparation of professional-quality presentations. The page shown on the right is a copy of a Word document made from the record for ABS in Level 1 of the software.</a:t>
            </a:r>
          </a:p>
        </p:txBody>
      </p:sp>
    </p:spTree>
    <p:extLst>
      <p:ext uri="{BB962C8B-B14F-4D97-AF65-F5344CB8AC3E}">
        <p14:creationId xmlns:p14="http://schemas.microsoft.com/office/powerpoint/2010/main" val="28760317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fld id="{3819AB44-A321-4EF9-9A48-7FC61152D12D}" type="slidenum">
              <a:rPr lang="en-GB" smtClean="0">
                <a:latin typeface="Bookshelf Symbol 1" charset="0"/>
              </a:rPr>
              <a:pPr/>
              <a:t>20</a:t>
            </a:fld>
            <a:endParaRPr lang="en-GB">
              <a:latin typeface="Bookshelf Symbol 1" charset="0"/>
            </a:endParaRPr>
          </a:p>
        </p:txBody>
      </p:sp>
      <p:sp>
        <p:nvSpPr>
          <p:cNvPr id="34819" name="Rectangle 2"/>
          <p:cNvSpPr>
            <a:spLocks noGrp="1" noRot="1" noChangeAspect="1" noChangeArrowheads="1" noTextEdit="1"/>
          </p:cNvSpPr>
          <p:nvPr>
            <p:ph type="sldImg"/>
          </p:nvPr>
        </p:nvSpPr>
        <p:spPr>
          <a:solidFill>
            <a:srgbClr val="FFFFFF"/>
          </a:solidFill>
          <a:ln/>
        </p:spPr>
      </p:sp>
      <p:sp>
        <p:nvSpPr>
          <p:cNvPr id="34820" name="Rectangle 3"/>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1000" b="1" i="1" dirty="0">
                <a:solidFill>
                  <a:srgbClr val="000000"/>
                </a:solidFill>
                <a:latin typeface="Arial" charset="0"/>
                <a:cs typeface="Arial" charset="0"/>
              </a:rPr>
              <a:t>Summary</a:t>
            </a:r>
          </a:p>
          <a:p>
            <a:endParaRPr lang="en-US" sz="900" dirty="0">
              <a:solidFill>
                <a:srgbClr val="000000"/>
              </a:solidFill>
              <a:latin typeface="Arial" charset="0"/>
              <a:cs typeface="Arial" charset="0"/>
            </a:endParaRPr>
          </a:p>
          <a:p>
            <a:r>
              <a:rPr lang="en-US" sz="900" dirty="0">
                <a:solidFill>
                  <a:srgbClr val="000000"/>
                </a:solidFill>
                <a:latin typeface="Arial" charset="0"/>
                <a:cs typeface="Arial" charset="0"/>
              </a:rPr>
              <a:t>The central point of this Unit is the </a:t>
            </a:r>
            <a:r>
              <a:rPr lang="en-US" sz="900" b="1" dirty="0">
                <a:solidFill>
                  <a:srgbClr val="CC0000"/>
                </a:solidFill>
                <a:latin typeface="Arial" charset="0"/>
                <a:cs typeface="Arial" charset="0"/>
              </a:rPr>
              <a:t>visual presentation of material data</a:t>
            </a:r>
            <a:r>
              <a:rPr lang="en-US" sz="900" dirty="0">
                <a:solidFill>
                  <a:srgbClr val="000000"/>
                </a:solidFill>
                <a:latin typeface="Arial" charset="0"/>
                <a:cs typeface="Arial" charset="0"/>
              </a:rPr>
              <a:t> and what can be learnt from it, both about the science of the material and about selection for design.</a:t>
            </a:r>
            <a:endParaRPr lang="en-GB" sz="900" dirty="0">
              <a:latin typeface="Arial" charset="0"/>
              <a:cs typeface="Arial" charset="0"/>
            </a:endParaRPr>
          </a:p>
        </p:txBody>
      </p:sp>
    </p:spTree>
    <p:extLst>
      <p:ext uri="{BB962C8B-B14F-4D97-AF65-F5344CB8AC3E}">
        <p14:creationId xmlns:p14="http://schemas.microsoft.com/office/powerpoint/2010/main" val="27770983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200" b="1" i="1" dirty="0"/>
              <a:t>Lecture Units Series</a:t>
            </a:r>
          </a:p>
          <a:p>
            <a:pPr algn="ctr"/>
            <a:endParaRPr lang="en-GB" sz="1200" b="1" i="1" dirty="0"/>
          </a:p>
          <a:p>
            <a:r>
              <a:rPr lang="en-GB" sz="1200" dirty="0"/>
              <a:t>This is a list of the Lecture Units available for teaching with the Ansys </a:t>
            </a:r>
            <a:r>
              <a:rPr lang="en-GB" sz="1200" b="0" dirty="0"/>
              <a:t>Granta</a:t>
            </a:r>
            <a:r>
              <a:rPr lang="en-GB" sz="1200" dirty="0"/>
              <a:t> EduPack. These PowerPoint presentations and more information can be found on the Ansys Education Resources webpage:</a:t>
            </a:r>
          </a:p>
          <a:p>
            <a:r>
              <a:rPr lang="en-GB" sz="1200" dirty="0">
                <a:solidFill>
                  <a:srgbClr val="FF0000"/>
                </a:solidFill>
              </a:rPr>
              <a:t>www.ansys.com</a:t>
            </a:r>
            <a:r>
              <a:rPr lang="en-GB" sz="1200">
                <a:solidFill>
                  <a:srgbClr val="FF0000"/>
                </a:solidFill>
              </a:rPr>
              <a:t>/education-resources.</a:t>
            </a:r>
            <a:endParaRPr lang="en-GB" sz="1200" dirty="0">
              <a:solidFill>
                <a:srgbClr val="FF0000"/>
              </a:solidFill>
            </a:endParaRP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21</a:t>
            </a:fld>
            <a:endParaRPr lang="en-US"/>
          </a:p>
        </p:txBody>
      </p:sp>
    </p:spTree>
    <p:extLst>
      <p:ext uri="{BB962C8B-B14F-4D97-AF65-F5344CB8AC3E}">
        <p14:creationId xmlns:p14="http://schemas.microsoft.com/office/powerpoint/2010/main" val="30899478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22</a:t>
            </a:fld>
            <a:endParaRPr lang="en-US" dirty="0"/>
          </a:p>
        </p:txBody>
      </p:sp>
    </p:spTree>
    <p:extLst>
      <p:ext uri="{BB962C8B-B14F-4D97-AF65-F5344CB8AC3E}">
        <p14:creationId xmlns:p14="http://schemas.microsoft.com/office/powerpoint/2010/main" val="39933017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200" b="1" i="1">
                <a:solidFill>
                  <a:srgbClr val="CC0000"/>
                </a:solidFill>
              </a:rPr>
              <a:t>Learning Objectives</a:t>
            </a:r>
          </a:p>
          <a:p>
            <a:endParaRPr lang="en-US" sz="1200"/>
          </a:p>
          <a:p>
            <a:r>
              <a:rPr lang="en-US" sz="1200"/>
              <a:t>These Intended Learning Outcomes are based on a taxonomy of </a:t>
            </a:r>
            <a:r>
              <a:rPr lang="en-US" sz="1200" i="1"/>
              <a:t>knowledge and understanding</a:t>
            </a:r>
            <a:r>
              <a:rPr lang="en-US" sz="1200"/>
              <a:t> as the basis, </a:t>
            </a:r>
            <a:r>
              <a:rPr lang="en-US" sz="1200" i="1"/>
              <a:t>skills and abilities</a:t>
            </a:r>
            <a:r>
              <a:rPr lang="en-US" sz="1200"/>
              <a:t> as necessary for the practical use of knowledge and understanding, followed by acquired </a:t>
            </a:r>
            <a:r>
              <a:rPr lang="en-US" sz="1200" i="1"/>
              <a:t>values and attitudes</a:t>
            </a:r>
            <a:r>
              <a:rPr lang="en-US" sz="1200"/>
              <a:t> enabling assessments and responsible use of these abilities.</a:t>
            </a:r>
          </a:p>
          <a:p>
            <a:endParaRPr lang="en-US" sz="1200"/>
          </a:p>
          <a:p>
            <a:r>
              <a:rPr lang="en-US" sz="1200"/>
              <a:t>Combined with a suitable assessment, they should be helpful in the context of accreditations or for the CDIO Syllabus.</a:t>
            </a:r>
          </a:p>
          <a:p>
            <a:endParaRPr lang="en-US" sz="1200"/>
          </a:p>
          <a:p>
            <a:r>
              <a:rPr lang="en-US" sz="1200"/>
              <a:t>The Texts listed are from books authored or co-authored by Mike Ashby but other texts are also referred to in the Science Notes.</a:t>
            </a:r>
            <a:endParaRPr lang="en-GB" sz="1200"/>
          </a:p>
          <a:p>
            <a:endParaRPr lang="en-GB" sz="1600">
              <a:latin typeface="Arial" charset="0"/>
              <a:cs typeface="Arial" charset="0"/>
            </a:endParaRPr>
          </a:p>
          <a:p>
            <a:endParaRPr lang="en-US"/>
          </a:p>
        </p:txBody>
      </p:sp>
      <p:sp>
        <p:nvSpPr>
          <p:cNvPr id="4" name="Slide Number Placeholder 3"/>
          <p:cNvSpPr>
            <a:spLocks noGrp="1"/>
          </p:cNvSpPr>
          <p:nvPr>
            <p:ph type="sldNum" sz="quarter" idx="5"/>
          </p:nvPr>
        </p:nvSpPr>
        <p:spPr/>
        <p:txBody>
          <a:bodyPr/>
          <a:lstStyle/>
          <a:p>
            <a:fld id="{27FDDAD7-A41A-4414-8211-C5E2AC7F93EC}" type="slidenum">
              <a:rPr lang="en-US" smtClean="0"/>
              <a:pPr/>
              <a:t>2</a:t>
            </a:fld>
            <a:endParaRPr lang="en-US"/>
          </a:p>
        </p:txBody>
      </p:sp>
    </p:spTree>
    <p:extLst>
      <p:ext uri="{BB962C8B-B14F-4D97-AF65-F5344CB8AC3E}">
        <p14:creationId xmlns:p14="http://schemas.microsoft.com/office/powerpoint/2010/main" val="10804509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400" b="1" i="1"/>
              <a:t>Outline</a:t>
            </a:r>
          </a:p>
          <a:p>
            <a:endParaRPr lang="en-GB" sz="1200"/>
          </a:p>
          <a:p>
            <a:r>
              <a:rPr lang="en-GB" sz="1200"/>
              <a:t>This is the second Unit of a course on </a:t>
            </a:r>
            <a:r>
              <a:rPr lang="en-GB" sz="1200" b="1">
                <a:solidFill>
                  <a:srgbClr val="CC0000"/>
                </a:solidFill>
              </a:rPr>
              <a:t>Material and Process Selection</a:t>
            </a:r>
            <a:r>
              <a:rPr lang="en-GB" sz="1200"/>
              <a:t>. The Units link closely to the first two </a:t>
            </a:r>
            <a:r>
              <a:rPr lang="en-GB" sz="1200" b="1">
                <a:solidFill>
                  <a:srgbClr val="CC0000"/>
                </a:solidFill>
              </a:rPr>
              <a:t>Texts</a:t>
            </a:r>
            <a:r>
              <a:rPr lang="en-GB" sz="1200"/>
              <a:t> listed on the previous frame but can equally by used in conjunction with texts such as Callister, Budinski, Askeland and others. The relevant chapters of the Texts are listed on the Outline frame of each Unit. The methods developed in the course are implemented in the Granta EduPack software, which is structured to evolve in pace with the student throughout a four-year engineering program. This first Unit introduces materials and processes, and the way in which information about them can be classified, stored, retrieved and explored.</a:t>
            </a:r>
          </a:p>
          <a:p>
            <a:endParaRPr lang="en-US"/>
          </a:p>
        </p:txBody>
      </p:sp>
      <p:sp>
        <p:nvSpPr>
          <p:cNvPr id="4" name="Slide Number Placeholder 3"/>
          <p:cNvSpPr>
            <a:spLocks noGrp="1"/>
          </p:cNvSpPr>
          <p:nvPr>
            <p:ph type="sldNum" sz="quarter" idx="5"/>
          </p:nvPr>
        </p:nvSpPr>
        <p:spPr/>
        <p:txBody>
          <a:bodyPr/>
          <a:lstStyle/>
          <a:p>
            <a:fld id="{27FDDAD7-A41A-4414-8211-C5E2AC7F93EC}" type="slidenum">
              <a:rPr lang="en-US" smtClean="0"/>
              <a:pPr/>
              <a:t>3</a:t>
            </a:fld>
            <a:endParaRPr lang="en-US"/>
          </a:p>
        </p:txBody>
      </p:sp>
    </p:spTree>
    <p:extLst>
      <p:ext uri="{BB962C8B-B14F-4D97-AF65-F5344CB8AC3E}">
        <p14:creationId xmlns:p14="http://schemas.microsoft.com/office/powerpoint/2010/main" val="17591367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200" b="1" i="1">
                <a:solidFill>
                  <a:srgbClr val="000000"/>
                </a:solidFill>
                <a:latin typeface="Arial" charset="0"/>
                <a:cs typeface="Arial" charset="0"/>
              </a:rPr>
              <a:t>Bar charts - schematic</a:t>
            </a:r>
          </a:p>
          <a:p>
            <a:endParaRPr lang="en-US" sz="1200">
              <a:solidFill>
                <a:srgbClr val="000000"/>
              </a:solidFill>
              <a:latin typeface="Arial" charset="0"/>
              <a:cs typeface="Arial" charset="0"/>
            </a:endParaRPr>
          </a:p>
          <a:p>
            <a:r>
              <a:rPr lang="en-US" sz="1200">
                <a:solidFill>
                  <a:srgbClr val="000000"/>
                </a:solidFill>
                <a:latin typeface="Arial" charset="0"/>
                <a:cs typeface="Arial" charset="0"/>
              </a:rPr>
              <a:t>Browsing or searching work well if you know which material or process you want. But they give no comparison or perspective of materials or processes in the database. The simplest way to compare materials is with </a:t>
            </a:r>
            <a:r>
              <a:rPr lang="en-US" sz="1200" b="1">
                <a:solidFill>
                  <a:srgbClr val="CC0000"/>
                </a:solidFill>
                <a:latin typeface="Arial" charset="0"/>
                <a:cs typeface="Arial" charset="0"/>
              </a:rPr>
              <a:t>bar-charts</a:t>
            </a:r>
            <a:r>
              <a:rPr lang="en-US" sz="1200">
                <a:solidFill>
                  <a:srgbClr val="000000"/>
                </a:solidFill>
                <a:latin typeface="Arial" charset="0"/>
                <a:cs typeface="Arial" charset="0"/>
              </a:rPr>
              <a:t>. Here each bar spans the range of the</a:t>
            </a:r>
            <a:r>
              <a:rPr lang="en-GB" sz="1200">
                <a:latin typeface="Arial" charset="0"/>
                <a:cs typeface="Arial" charset="0"/>
              </a:rPr>
              <a:t> </a:t>
            </a:r>
            <a:r>
              <a:rPr lang="en-US" sz="1200">
                <a:solidFill>
                  <a:srgbClr val="000000"/>
                </a:solidFill>
                <a:latin typeface="Arial" charset="0"/>
                <a:cs typeface="Arial" charset="0"/>
              </a:rPr>
              <a:t>property (Young’s modulus, </a:t>
            </a:r>
            <a:r>
              <a:rPr lang="en-US" sz="1200" i="1">
                <a:solidFill>
                  <a:srgbClr val="000000"/>
                </a:solidFill>
                <a:latin typeface="Arial" charset="0"/>
                <a:cs typeface="Arial" charset="0"/>
              </a:rPr>
              <a:t>E</a:t>
            </a:r>
            <a:r>
              <a:rPr lang="en-US" sz="1200">
                <a:solidFill>
                  <a:srgbClr val="000000"/>
                </a:solidFill>
                <a:latin typeface="Arial" charset="0"/>
                <a:cs typeface="Arial" charset="0"/>
              </a:rPr>
              <a:t>, in this schematic). It brings out the differences between</a:t>
            </a:r>
            <a:r>
              <a:rPr lang="en-GB" sz="1200">
                <a:latin typeface="Arial" charset="0"/>
                <a:cs typeface="Arial" charset="0"/>
              </a:rPr>
              <a:t> </a:t>
            </a:r>
            <a:r>
              <a:rPr lang="en-US" sz="1200">
                <a:solidFill>
                  <a:srgbClr val="000000"/>
                </a:solidFill>
                <a:latin typeface="Arial" charset="0"/>
                <a:cs typeface="Arial" charset="0"/>
              </a:rPr>
              <a:t>material families, and – within a family – between its members.</a:t>
            </a:r>
          </a:p>
          <a:p>
            <a:endParaRPr lang="en-US" sz="1200">
              <a:solidFill>
                <a:srgbClr val="000000"/>
              </a:solidFill>
              <a:latin typeface="Arial" charset="0"/>
              <a:cs typeface="Arial" charset="0"/>
            </a:endParaRPr>
          </a:p>
          <a:p>
            <a:r>
              <a:rPr lang="en-US" sz="1200">
                <a:solidFill>
                  <a:srgbClr val="000000"/>
                </a:solidFill>
                <a:latin typeface="Arial" charset="0"/>
                <a:cs typeface="Arial" charset="0"/>
              </a:rPr>
              <a:t>The values of most properties of engineering materials span a total range of many decades; Young’s modulus, for instance, spans 6 decades (a factor of 10</a:t>
            </a:r>
            <a:r>
              <a:rPr lang="en-US" sz="1200" baseline="30000">
                <a:solidFill>
                  <a:srgbClr val="000000"/>
                </a:solidFill>
                <a:latin typeface="Arial" charset="0"/>
                <a:cs typeface="Arial" charset="0"/>
              </a:rPr>
              <a:t>6</a:t>
            </a:r>
            <a:r>
              <a:rPr lang="en-US" sz="1200">
                <a:solidFill>
                  <a:srgbClr val="000000"/>
                </a:solidFill>
                <a:latin typeface="Arial" charset="0"/>
                <a:cs typeface="Arial" charset="0"/>
              </a:rPr>
              <a:t>). For that reason a logarithmic, rather than a linear scale is used here.</a:t>
            </a:r>
            <a:endParaRPr lang="en-GB" sz="1200">
              <a:latin typeface="Arial" charset="0"/>
              <a:cs typeface="Arial" charset="0"/>
            </a:endParaRPr>
          </a:p>
          <a:p>
            <a:endParaRPr lang="en-US"/>
          </a:p>
        </p:txBody>
      </p:sp>
      <p:sp>
        <p:nvSpPr>
          <p:cNvPr id="4" name="Slide Number Placeholder 3"/>
          <p:cNvSpPr>
            <a:spLocks noGrp="1"/>
          </p:cNvSpPr>
          <p:nvPr>
            <p:ph type="sldNum" sz="quarter" idx="5"/>
          </p:nvPr>
        </p:nvSpPr>
        <p:spPr/>
        <p:txBody>
          <a:bodyPr/>
          <a:lstStyle/>
          <a:p>
            <a:fld id="{27FDDAD7-A41A-4414-8211-C5E2AC7F93EC}" type="slidenum">
              <a:rPr lang="en-US" smtClean="0"/>
              <a:pPr/>
              <a:t>4</a:t>
            </a:fld>
            <a:endParaRPr lang="en-US"/>
          </a:p>
        </p:txBody>
      </p:sp>
    </p:spTree>
    <p:extLst>
      <p:ext uri="{BB962C8B-B14F-4D97-AF65-F5344CB8AC3E}">
        <p14:creationId xmlns:p14="http://schemas.microsoft.com/office/powerpoint/2010/main" val="7575170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400" b="1" i="1">
                <a:solidFill>
                  <a:srgbClr val="000000"/>
                </a:solidFill>
                <a:latin typeface="Arial" charset="0"/>
                <a:cs typeface="Arial" charset="0"/>
              </a:rPr>
              <a:t>A real bar chart</a:t>
            </a:r>
          </a:p>
          <a:p>
            <a:endParaRPr lang="en-US" sz="1200">
              <a:solidFill>
                <a:srgbClr val="000000"/>
              </a:solidFill>
              <a:latin typeface="Arial" charset="0"/>
              <a:cs typeface="Arial" charset="0"/>
            </a:endParaRPr>
          </a:p>
          <a:p>
            <a:r>
              <a:rPr lang="en-US" sz="1200">
                <a:solidFill>
                  <a:srgbClr val="000000"/>
                </a:solidFill>
                <a:latin typeface="Arial" charset="0"/>
                <a:cs typeface="Arial" charset="0"/>
              </a:rPr>
              <a:t>Here is the same </a:t>
            </a:r>
            <a:r>
              <a:rPr lang="en-US" sz="1200" b="1">
                <a:solidFill>
                  <a:srgbClr val="CC0000"/>
                </a:solidFill>
                <a:latin typeface="Arial" charset="0"/>
                <a:cs typeface="Arial" charset="0"/>
              </a:rPr>
              <a:t>bar-chart</a:t>
            </a:r>
            <a:r>
              <a:rPr lang="en-US" sz="1200">
                <a:solidFill>
                  <a:srgbClr val="000000"/>
                </a:solidFill>
                <a:latin typeface="Arial" charset="0"/>
                <a:cs typeface="Arial" charset="0"/>
              </a:rPr>
              <a:t>, created using the Granta EduPack software. The software allows the user to create bar-charts</a:t>
            </a:r>
            <a:r>
              <a:rPr lang="en-GB" sz="1200">
                <a:latin typeface="Arial" charset="0"/>
                <a:cs typeface="Arial" charset="0"/>
              </a:rPr>
              <a:t> </a:t>
            </a:r>
            <a:r>
              <a:rPr lang="en-US" sz="1200">
                <a:solidFill>
                  <a:srgbClr val="000000"/>
                </a:solidFill>
                <a:latin typeface="Arial" charset="0"/>
                <a:cs typeface="Arial" charset="0"/>
              </a:rPr>
              <a:t>for any chosen property (or group of properties), to label the bars and to retrieve records</a:t>
            </a:r>
            <a:r>
              <a:rPr lang="en-GB" sz="1200">
                <a:latin typeface="Arial" charset="0"/>
                <a:cs typeface="Arial" charset="0"/>
              </a:rPr>
              <a:t> </a:t>
            </a:r>
            <a:r>
              <a:rPr lang="en-US" sz="1200">
                <a:solidFill>
                  <a:srgbClr val="000000"/>
                </a:solidFill>
                <a:latin typeface="Arial" charset="0"/>
                <a:cs typeface="Arial" charset="0"/>
              </a:rPr>
              <a:t>for any material appearing on it. Bar-charts enable the simplest sort of selection – here it is</a:t>
            </a:r>
            <a:r>
              <a:rPr lang="en-GB" sz="1200">
                <a:latin typeface="Arial" charset="0"/>
                <a:cs typeface="Arial" charset="0"/>
              </a:rPr>
              <a:t> </a:t>
            </a:r>
            <a:r>
              <a:rPr lang="en-US" sz="1200">
                <a:solidFill>
                  <a:srgbClr val="000000"/>
                </a:solidFill>
                <a:latin typeface="Arial" charset="0"/>
                <a:cs typeface="Arial" charset="0"/>
              </a:rPr>
              <a:t>possible to read-off materials that have a given value of E. Because Granta EduPack contains all families of</a:t>
            </a:r>
            <a:r>
              <a:rPr lang="en-GB" sz="1200">
                <a:latin typeface="Arial" charset="0"/>
                <a:cs typeface="Arial" charset="0"/>
              </a:rPr>
              <a:t> </a:t>
            </a:r>
            <a:r>
              <a:rPr lang="en-US" sz="1200">
                <a:solidFill>
                  <a:srgbClr val="000000"/>
                </a:solidFill>
                <a:latin typeface="Arial" charset="0"/>
                <a:cs typeface="Arial" charset="0"/>
              </a:rPr>
              <a:t>material and all records are full (no missing data, or “holes”), none are overlooked in the</a:t>
            </a:r>
            <a:r>
              <a:rPr lang="en-GB" sz="1200">
                <a:latin typeface="Arial" charset="0"/>
                <a:cs typeface="Arial" charset="0"/>
              </a:rPr>
              <a:t> </a:t>
            </a:r>
            <a:r>
              <a:rPr lang="en-US" sz="1200">
                <a:solidFill>
                  <a:srgbClr val="000000"/>
                </a:solidFill>
                <a:latin typeface="Arial" charset="0"/>
                <a:cs typeface="Arial" charset="0"/>
              </a:rPr>
              <a:t>selection.</a:t>
            </a:r>
          </a:p>
          <a:p>
            <a:endParaRPr lang="en-US" sz="1200">
              <a:solidFill>
                <a:srgbClr val="000000"/>
              </a:solidFill>
              <a:latin typeface="Arial" charset="0"/>
              <a:cs typeface="Arial" charset="0"/>
            </a:endParaRPr>
          </a:p>
          <a:p>
            <a:r>
              <a:rPr lang="en-US" sz="1200">
                <a:solidFill>
                  <a:srgbClr val="000000"/>
                </a:solidFill>
                <a:latin typeface="Arial" charset="0"/>
                <a:cs typeface="Arial" charset="0"/>
              </a:rPr>
              <a:t>You will find</a:t>
            </a:r>
            <a:r>
              <a:rPr lang="en-US" sz="1200" baseline="0">
                <a:solidFill>
                  <a:srgbClr val="000000"/>
                </a:solidFill>
                <a:latin typeface="Arial" charset="0"/>
                <a:cs typeface="Arial" charset="0"/>
              </a:rPr>
              <a:t> bar charts for many properties in the textbooks listed on the first frame of this unit.</a:t>
            </a:r>
            <a:endParaRPr lang="en-GB" sz="1200">
              <a:latin typeface="Arial" charset="0"/>
              <a:cs typeface="Arial" charset="0"/>
            </a:endParaRPr>
          </a:p>
          <a:p>
            <a:endParaRPr lang="en-US"/>
          </a:p>
        </p:txBody>
      </p:sp>
      <p:sp>
        <p:nvSpPr>
          <p:cNvPr id="4" name="Slide Number Placeholder 3"/>
          <p:cNvSpPr>
            <a:spLocks noGrp="1"/>
          </p:cNvSpPr>
          <p:nvPr>
            <p:ph type="sldNum" sz="quarter" idx="5"/>
          </p:nvPr>
        </p:nvSpPr>
        <p:spPr/>
        <p:txBody>
          <a:bodyPr/>
          <a:lstStyle/>
          <a:p>
            <a:fld id="{27FDDAD7-A41A-4414-8211-C5E2AC7F93EC}" type="slidenum">
              <a:rPr lang="en-US" smtClean="0"/>
              <a:pPr/>
              <a:t>5</a:t>
            </a:fld>
            <a:endParaRPr lang="en-US"/>
          </a:p>
        </p:txBody>
      </p:sp>
    </p:spTree>
    <p:extLst>
      <p:ext uri="{BB962C8B-B14F-4D97-AF65-F5344CB8AC3E}">
        <p14:creationId xmlns:p14="http://schemas.microsoft.com/office/powerpoint/2010/main" val="29538229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400" b="1" i="1" dirty="0"/>
              <a:t>The range of courses supported by the Granta </a:t>
            </a:r>
            <a:r>
              <a:rPr lang="en-GB" sz="1400" b="1" i="1" dirty="0" err="1"/>
              <a:t>EduPack</a:t>
            </a:r>
            <a:endParaRPr lang="en-GB" sz="1400" b="1" i="1" dirty="0"/>
          </a:p>
          <a:p>
            <a:pPr algn="ctr"/>
            <a:endParaRPr lang="en-GB" sz="1400" b="1"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The Granta </a:t>
            </a:r>
            <a:r>
              <a:rPr lang="en-GB" sz="1200" dirty="0" err="1"/>
              <a:t>EduPack</a:t>
            </a:r>
            <a:r>
              <a:rPr lang="en-GB" sz="1200" dirty="0"/>
              <a:t> offers databases for Materials Science, for General Mechanical Engineering and for more specialized courses, among them Polymer and Aerospace Engineering, Architecture and Bioengineering. It also has tools ranging from estimating composite and structural hybrid properties to battery design.</a:t>
            </a:r>
          </a:p>
          <a:p>
            <a:endParaRPr lang="en-GB" sz="1200" dirty="0"/>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6</a:t>
            </a:fld>
            <a:endParaRPr lang="en-US"/>
          </a:p>
        </p:txBody>
      </p:sp>
    </p:spTree>
    <p:extLst>
      <p:ext uri="{BB962C8B-B14F-4D97-AF65-F5344CB8AC3E}">
        <p14:creationId xmlns:p14="http://schemas.microsoft.com/office/powerpoint/2010/main" val="16044286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400" b="1" i="1">
                <a:solidFill>
                  <a:srgbClr val="000000"/>
                </a:solidFill>
                <a:latin typeface="Arial" charset="0"/>
                <a:cs typeface="Arial" charset="0"/>
              </a:rPr>
              <a:t>Bubble charts - schematic</a:t>
            </a:r>
          </a:p>
          <a:p>
            <a:endParaRPr lang="en-US" sz="1200">
              <a:solidFill>
                <a:srgbClr val="000000"/>
              </a:solidFill>
              <a:latin typeface="Arial" charset="0"/>
              <a:cs typeface="Arial" charset="0"/>
            </a:endParaRPr>
          </a:p>
          <a:p>
            <a:r>
              <a:rPr lang="en-US" sz="1200">
                <a:solidFill>
                  <a:srgbClr val="000000"/>
                </a:solidFill>
                <a:latin typeface="Arial" charset="0"/>
                <a:cs typeface="Arial" charset="0"/>
              </a:rPr>
              <a:t>The </a:t>
            </a:r>
            <a:r>
              <a:rPr lang="en-US" sz="1200" b="1">
                <a:solidFill>
                  <a:srgbClr val="CC0000"/>
                </a:solidFill>
                <a:latin typeface="Arial" charset="0"/>
                <a:cs typeface="Arial" charset="0"/>
              </a:rPr>
              <a:t>bubble-charts</a:t>
            </a:r>
            <a:r>
              <a:rPr lang="en-US" sz="1200">
                <a:solidFill>
                  <a:srgbClr val="000000"/>
                </a:solidFill>
                <a:latin typeface="Arial" charset="0"/>
                <a:cs typeface="Arial" charset="0"/>
              </a:rPr>
              <a:t> or </a:t>
            </a:r>
            <a:r>
              <a:rPr lang="en-US" sz="1200" b="1">
                <a:solidFill>
                  <a:srgbClr val="CC0000"/>
                </a:solidFill>
                <a:latin typeface="Arial" charset="0"/>
                <a:cs typeface="Arial" charset="0"/>
              </a:rPr>
              <a:t>material property charts </a:t>
            </a:r>
            <a:r>
              <a:rPr lang="en-US" sz="1200">
                <a:solidFill>
                  <a:schemeClr val="tx2"/>
                </a:solidFill>
                <a:latin typeface="Arial" charset="0"/>
                <a:cs typeface="Arial" charset="0"/>
              </a:rPr>
              <a:t>allow you to mine the data for patterns. One is shown in this schematic. Here two properties are</a:t>
            </a:r>
            <a:r>
              <a:rPr lang="en-GB" sz="1200">
                <a:solidFill>
                  <a:schemeClr val="tx2"/>
                </a:solidFill>
                <a:latin typeface="Arial" charset="0"/>
                <a:cs typeface="Arial" charset="0"/>
              </a:rPr>
              <a:t> </a:t>
            </a:r>
            <a:r>
              <a:rPr lang="en-US" sz="1200">
                <a:solidFill>
                  <a:schemeClr val="tx2"/>
                </a:solidFill>
                <a:latin typeface="Arial" charset="0"/>
                <a:cs typeface="Arial" charset="0"/>
              </a:rPr>
              <a:t>plotted: Young’s modulus and Density, again using logarithmic scales. When this is done it is found that each family of</a:t>
            </a:r>
            <a:r>
              <a:rPr lang="en-GB" sz="1200">
                <a:solidFill>
                  <a:schemeClr val="tx2"/>
                </a:solidFill>
                <a:latin typeface="Arial" charset="0"/>
                <a:cs typeface="Arial" charset="0"/>
              </a:rPr>
              <a:t> </a:t>
            </a:r>
            <a:r>
              <a:rPr lang="en-US" sz="1200">
                <a:solidFill>
                  <a:schemeClr val="tx2"/>
                </a:solidFill>
                <a:latin typeface="Arial" charset="0"/>
                <a:cs typeface="Arial" charset="0"/>
              </a:rPr>
              <a:t>materials occupies a particular area of the plot – metals near the upper right, foams at the lower</a:t>
            </a:r>
            <a:r>
              <a:rPr lang="en-GB" sz="1200">
                <a:solidFill>
                  <a:schemeClr val="tx2"/>
                </a:solidFill>
                <a:latin typeface="Arial" charset="0"/>
                <a:cs typeface="Arial" charset="0"/>
              </a:rPr>
              <a:t> </a:t>
            </a:r>
            <a:r>
              <a:rPr lang="en-US" sz="1200">
                <a:solidFill>
                  <a:schemeClr val="tx2"/>
                </a:solidFill>
                <a:latin typeface="Arial" charset="0"/>
                <a:cs typeface="Arial" charset="0"/>
              </a:rPr>
              <a:t>left, polymers low central, and so on.</a:t>
            </a:r>
            <a:r>
              <a:rPr lang="en-GB" sz="1400">
                <a:solidFill>
                  <a:schemeClr val="tx2"/>
                </a:solidFill>
                <a:latin typeface="Arial" charset="0"/>
                <a:cs typeface="Arial" charset="0"/>
              </a:rPr>
              <a:t>  </a:t>
            </a:r>
            <a:endParaRPr lang="en-GB">
              <a:solidFill>
                <a:schemeClr val="tx2"/>
              </a:solidFill>
              <a:latin typeface="Arial" charset="0"/>
              <a:cs typeface="Arial" charset="0"/>
            </a:endParaRPr>
          </a:p>
          <a:p>
            <a:endParaRPr lang="en-US"/>
          </a:p>
        </p:txBody>
      </p:sp>
      <p:sp>
        <p:nvSpPr>
          <p:cNvPr id="4" name="Slide Number Placeholder 3"/>
          <p:cNvSpPr>
            <a:spLocks noGrp="1"/>
          </p:cNvSpPr>
          <p:nvPr>
            <p:ph type="sldNum" sz="quarter" idx="5"/>
          </p:nvPr>
        </p:nvSpPr>
        <p:spPr/>
        <p:txBody>
          <a:bodyPr/>
          <a:lstStyle/>
          <a:p>
            <a:fld id="{27FDDAD7-A41A-4414-8211-C5E2AC7F93EC}" type="slidenum">
              <a:rPr lang="en-US" smtClean="0"/>
              <a:pPr/>
              <a:t>7</a:t>
            </a:fld>
            <a:endParaRPr lang="en-US"/>
          </a:p>
        </p:txBody>
      </p:sp>
    </p:spTree>
    <p:extLst>
      <p:ext uri="{BB962C8B-B14F-4D97-AF65-F5344CB8AC3E}">
        <p14:creationId xmlns:p14="http://schemas.microsoft.com/office/powerpoint/2010/main" val="36008302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400" b="1" i="1">
                <a:solidFill>
                  <a:srgbClr val="000000"/>
                </a:solidFill>
                <a:latin typeface="Arial" charset="0"/>
                <a:cs typeface="Arial" charset="0"/>
              </a:rPr>
              <a:t>A real bubble chart</a:t>
            </a:r>
          </a:p>
          <a:p>
            <a:endParaRPr lang="en-US" sz="1200">
              <a:solidFill>
                <a:srgbClr val="000000"/>
              </a:solidFill>
              <a:latin typeface="Arial" charset="0"/>
              <a:cs typeface="Arial" charset="0"/>
            </a:endParaRPr>
          </a:p>
          <a:p>
            <a:r>
              <a:rPr lang="en-US" sz="1200">
                <a:solidFill>
                  <a:srgbClr val="000000"/>
                </a:solidFill>
                <a:latin typeface="Arial" charset="0"/>
                <a:cs typeface="Arial" charset="0"/>
              </a:rPr>
              <a:t>This is a real </a:t>
            </a:r>
            <a:r>
              <a:rPr lang="en-US" sz="1200" b="1">
                <a:solidFill>
                  <a:srgbClr val="CC0000"/>
                </a:solidFill>
                <a:latin typeface="Arial" charset="0"/>
                <a:cs typeface="Arial" charset="0"/>
              </a:rPr>
              <a:t>material property chart</a:t>
            </a:r>
            <a:r>
              <a:rPr lang="en-US" sz="1200">
                <a:solidFill>
                  <a:srgbClr val="000000"/>
                </a:solidFill>
                <a:latin typeface="Arial" charset="0"/>
                <a:cs typeface="Arial" charset="0"/>
              </a:rPr>
              <a:t> (plotted with the Granta EduPack) with the same axes as the schematic of the last frame. Material families are enclosed in large</a:t>
            </a:r>
            <a:r>
              <a:rPr lang="en-GB" sz="1200">
                <a:latin typeface="Arial" charset="0"/>
                <a:cs typeface="Arial" charset="0"/>
              </a:rPr>
              <a:t> </a:t>
            </a:r>
            <a:r>
              <a:rPr lang="en-US" sz="1200">
                <a:solidFill>
                  <a:srgbClr val="000000"/>
                </a:solidFill>
                <a:latin typeface="Arial" charset="0"/>
                <a:cs typeface="Arial" charset="0"/>
              </a:rPr>
              <a:t>bubbles, within which the material classes appear as smaller bubbles. Each occupies a characteristic area of the chart. This chart, made with the Level 1 Granta EduPack database, has around 70 materials plotted on it. A chart made with Level 3, with around 4000 materials, has the same features.</a:t>
            </a:r>
          </a:p>
          <a:p>
            <a:r>
              <a:rPr lang="en-GB" sz="1200">
                <a:latin typeface="Arial" charset="0"/>
                <a:cs typeface="Arial" charset="0"/>
              </a:rPr>
              <a:t>Even at this early stage the student has a </a:t>
            </a:r>
            <a:r>
              <a:rPr lang="en-GB" sz="1200" b="1">
                <a:solidFill>
                  <a:srgbClr val="CC0000"/>
                </a:solidFill>
                <a:latin typeface="Arial" charset="0"/>
                <a:cs typeface="Arial" charset="0"/>
              </a:rPr>
              <a:t>tool:</a:t>
            </a:r>
            <a:r>
              <a:rPr lang="en-GB" sz="1200">
                <a:latin typeface="Arial" charset="0"/>
                <a:cs typeface="Arial" charset="0"/>
              </a:rPr>
              <a:t> one allowing identification, from hard-copy charts like these, of materials with certain properties or combinations of properties. The charts also help develop a </a:t>
            </a:r>
            <a:r>
              <a:rPr lang="en-GB" sz="1200" b="1">
                <a:solidFill>
                  <a:srgbClr val="CC0000"/>
                </a:solidFill>
                <a:latin typeface="Arial" charset="0"/>
                <a:cs typeface="Arial" charset="0"/>
              </a:rPr>
              <a:t>perspective</a:t>
            </a:r>
            <a:r>
              <a:rPr lang="en-GB" sz="1200">
                <a:latin typeface="Arial" charset="0"/>
                <a:cs typeface="Arial" charset="0"/>
              </a:rPr>
              <a:t> of the materials world, building knowledge of where given material families and classes lie in material property space</a:t>
            </a:r>
            <a:r>
              <a:rPr lang="en-GB" sz="1400">
                <a:latin typeface="Arial" charset="0"/>
                <a:cs typeface="Arial" charset="0"/>
              </a:rPr>
              <a:t>.</a:t>
            </a:r>
          </a:p>
          <a:p>
            <a:endParaRPr lang="en-GB" sz="1400">
              <a:latin typeface="Arial" charset="0"/>
              <a:cs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400">
                <a:solidFill>
                  <a:srgbClr val="000000"/>
                </a:solidFill>
                <a:latin typeface="Arial" charset="0"/>
                <a:cs typeface="Arial" charset="0"/>
              </a:rPr>
              <a:t>You will find</a:t>
            </a:r>
            <a:r>
              <a:rPr lang="en-US" sz="1400" baseline="0">
                <a:solidFill>
                  <a:srgbClr val="000000"/>
                </a:solidFill>
                <a:latin typeface="Arial" charset="0"/>
                <a:cs typeface="Arial" charset="0"/>
              </a:rPr>
              <a:t> bar charts for many properties in the texts listed on the first frame of this unit.</a:t>
            </a:r>
            <a:endParaRPr lang="en-GB" sz="1400">
              <a:latin typeface="Arial" charset="0"/>
              <a:cs typeface="Arial" charset="0"/>
            </a:endParaRPr>
          </a:p>
          <a:p>
            <a:endParaRPr lang="en-US"/>
          </a:p>
        </p:txBody>
      </p:sp>
      <p:sp>
        <p:nvSpPr>
          <p:cNvPr id="4" name="Slide Number Placeholder 3"/>
          <p:cNvSpPr>
            <a:spLocks noGrp="1"/>
          </p:cNvSpPr>
          <p:nvPr>
            <p:ph type="sldNum" sz="quarter" idx="5"/>
          </p:nvPr>
        </p:nvSpPr>
        <p:spPr/>
        <p:txBody>
          <a:bodyPr/>
          <a:lstStyle/>
          <a:p>
            <a:fld id="{27FDDAD7-A41A-4414-8211-C5E2AC7F93EC}" type="slidenum">
              <a:rPr lang="en-US" smtClean="0"/>
              <a:pPr/>
              <a:t>8</a:t>
            </a:fld>
            <a:endParaRPr lang="en-US"/>
          </a:p>
        </p:txBody>
      </p:sp>
    </p:spTree>
    <p:extLst>
      <p:ext uri="{BB962C8B-B14F-4D97-AF65-F5344CB8AC3E}">
        <p14:creationId xmlns:p14="http://schemas.microsoft.com/office/powerpoint/2010/main" val="40037386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400" b="1" i="1">
                <a:latin typeface="Arial" charset="0"/>
                <a:cs typeface="Arial" charset="0"/>
              </a:rPr>
              <a:t>Selection</a:t>
            </a:r>
            <a:r>
              <a:rPr lang="en-US" sz="1400" b="1" i="1" baseline="0">
                <a:latin typeface="Arial" charset="0"/>
                <a:cs typeface="Arial" charset="0"/>
              </a:rPr>
              <a:t> and Chart Customization tools</a:t>
            </a:r>
            <a:endParaRPr lang="en-US" sz="1400" b="1" i="1">
              <a:latin typeface="Arial" charset="0"/>
              <a:cs typeface="Arial" charset="0"/>
            </a:endParaRPr>
          </a:p>
          <a:p>
            <a:endParaRPr lang="en-US" sz="1200">
              <a:latin typeface="Arial" charset="0"/>
              <a:cs typeface="Arial" charset="0"/>
            </a:endParaRPr>
          </a:p>
          <a:p>
            <a:r>
              <a:rPr lang="en-US" sz="1200">
                <a:latin typeface="Arial" charset="0"/>
                <a:cs typeface="Arial" charset="0"/>
              </a:rPr>
              <a:t>All the charts shown in these Units were made with the Granta EduPack software. When a chart is created the</a:t>
            </a:r>
            <a:r>
              <a:rPr lang="en-US" sz="1200" b="1">
                <a:solidFill>
                  <a:srgbClr val="CC0000"/>
                </a:solidFill>
                <a:latin typeface="Arial" charset="0"/>
                <a:cs typeface="Arial" charset="0"/>
              </a:rPr>
              <a:t> chart management tool bar </a:t>
            </a:r>
            <a:r>
              <a:rPr lang="en-US" sz="1200">
                <a:latin typeface="Arial" charset="0"/>
                <a:cs typeface="Arial" charset="0"/>
              </a:rPr>
              <a:t>appears across its top edge.</a:t>
            </a:r>
          </a:p>
          <a:p>
            <a:endParaRPr lang="en-US" sz="1200">
              <a:latin typeface="Arial" charset="0"/>
              <a:cs typeface="Arial" charset="0"/>
            </a:endParaRPr>
          </a:p>
          <a:p>
            <a:r>
              <a:rPr lang="en-US" sz="1200">
                <a:latin typeface="Arial" charset="0"/>
                <a:cs typeface="Arial" charset="0"/>
              </a:rPr>
              <a:t>The chart management tool bar provides tools for:</a:t>
            </a:r>
          </a:p>
          <a:p>
            <a:pPr>
              <a:buClr>
                <a:srgbClr val="CC0000"/>
              </a:buClr>
              <a:buSzPct val="110000"/>
              <a:buFontTx/>
              <a:buChar char="•"/>
            </a:pPr>
            <a:r>
              <a:rPr lang="en-US" sz="1200">
                <a:solidFill>
                  <a:srgbClr val="000000"/>
                </a:solidFill>
                <a:latin typeface="Arial" charset="0"/>
                <a:cs typeface="Arial" charset="0"/>
              </a:rPr>
              <a:t>  </a:t>
            </a:r>
            <a:r>
              <a:rPr lang="en-US" sz="1200" b="1">
                <a:solidFill>
                  <a:srgbClr val="CC0000"/>
                </a:solidFill>
                <a:latin typeface="Arial" charset="0"/>
                <a:cs typeface="Arial" charset="0"/>
              </a:rPr>
              <a:t>Exploration</a:t>
            </a:r>
            <a:r>
              <a:rPr lang="en-US" sz="1200">
                <a:solidFill>
                  <a:srgbClr val="000000"/>
                </a:solidFill>
                <a:latin typeface="Arial" charset="0"/>
                <a:cs typeface="Arial" charset="0"/>
              </a:rPr>
              <a:t> – of the chart by zooming into selected areas of it</a:t>
            </a:r>
          </a:p>
          <a:p>
            <a:pPr>
              <a:buClr>
                <a:srgbClr val="CC0000"/>
              </a:buClr>
              <a:buSzPct val="110000"/>
              <a:buFontTx/>
              <a:buChar char="•"/>
            </a:pPr>
            <a:r>
              <a:rPr lang="en-GB" sz="1200">
                <a:solidFill>
                  <a:srgbClr val="000000"/>
                </a:solidFill>
                <a:latin typeface="Arial" charset="0"/>
                <a:cs typeface="Arial" charset="0"/>
              </a:rPr>
              <a:t>  </a:t>
            </a:r>
            <a:r>
              <a:rPr lang="en-GB" sz="1200" b="1">
                <a:solidFill>
                  <a:srgbClr val="CC0000"/>
                </a:solidFill>
                <a:latin typeface="Arial" charset="0"/>
                <a:cs typeface="Arial" charset="0"/>
              </a:rPr>
              <a:t>Selection</a:t>
            </a:r>
            <a:r>
              <a:rPr lang="en-GB" sz="1200">
                <a:solidFill>
                  <a:srgbClr val="000000"/>
                </a:solidFill>
                <a:latin typeface="Arial" charset="0"/>
                <a:cs typeface="Arial" charset="0"/>
              </a:rPr>
              <a:t> – applying a box or line selection, and removing it again</a:t>
            </a:r>
          </a:p>
          <a:p>
            <a:pPr>
              <a:buClr>
                <a:srgbClr val="CC0000"/>
              </a:buClr>
              <a:buSzPct val="110000"/>
              <a:buFontTx/>
              <a:buChar char="•"/>
            </a:pPr>
            <a:r>
              <a:rPr lang="en-GB" sz="1200">
                <a:solidFill>
                  <a:srgbClr val="000000"/>
                </a:solidFill>
                <a:latin typeface="Arial" charset="0"/>
                <a:cs typeface="Arial" charset="0"/>
              </a:rPr>
              <a:t>  </a:t>
            </a:r>
            <a:r>
              <a:rPr lang="en-GB" sz="1200" b="1">
                <a:solidFill>
                  <a:srgbClr val="CC0000"/>
                </a:solidFill>
                <a:latin typeface="Arial" charset="0"/>
                <a:cs typeface="Arial" charset="0"/>
              </a:rPr>
              <a:t>Customization</a:t>
            </a:r>
            <a:r>
              <a:rPr lang="en-GB" sz="1200">
                <a:solidFill>
                  <a:srgbClr val="000000"/>
                </a:solidFill>
                <a:latin typeface="Arial" charset="0"/>
                <a:cs typeface="Arial" charset="0"/>
              </a:rPr>
              <a:t> – of the chart by adding text labels, adding envelopes round the families of materials, making materials that have failed other selection stages appear in grey or disappear altogether</a:t>
            </a:r>
          </a:p>
          <a:p>
            <a:pPr>
              <a:buClr>
                <a:srgbClr val="CC0000"/>
              </a:buClr>
              <a:buSzPct val="110000"/>
              <a:buFontTx/>
              <a:buChar char="•"/>
            </a:pPr>
            <a:r>
              <a:rPr lang="en-GB" sz="1200">
                <a:solidFill>
                  <a:srgbClr val="000000"/>
                </a:solidFill>
                <a:latin typeface="Arial" charset="0"/>
                <a:cs typeface="Arial" charset="0"/>
              </a:rPr>
              <a:t>  </a:t>
            </a:r>
            <a:r>
              <a:rPr lang="en-GB" sz="1200" b="1">
                <a:solidFill>
                  <a:srgbClr val="000000"/>
                </a:solidFill>
                <a:latin typeface="Arial" charset="0"/>
                <a:cs typeface="Arial" charset="0"/>
              </a:rPr>
              <a:t>Curve</a:t>
            </a:r>
            <a:r>
              <a:rPr lang="en-GB" sz="1200">
                <a:solidFill>
                  <a:srgbClr val="000000"/>
                </a:solidFill>
                <a:latin typeface="Arial" charset="0"/>
                <a:cs typeface="Arial" charset="0"/>
              </a:rPr>
              <a:t> and </a:t>
            </a:r>
            <a:r>
              <a:rPr lang="en-GB" sz="1200" b="1">
                <a:solidFill>
                  <a:srgbClr val="000000"/>
                </a:solidFill>
                <a:latin typeface="Arial" charset="0"/>
                <a:cs typeface="Arial" charset="0"/>
              </a:rPr>
              <a:t>Arrow</a:t>
            </a:r>
            <a:r>
              <a:rPr lang="en-GB" sz="1200">
                <a:solidFill>
                  <a:srgbClr val="000000"/>
                </a:solidFill>
                <a:latin typeface="Arial" charset="0"/>
                <a:cs typeface="Arial" charset="0"/>
              </a:rPr>
              <a:t> annotation can be added to aid comments on the charts</a:t>
            </a:r>
            <a:endParaRPr lang="en-US"/>
          </a:p>
        </p:txBody>
      </p:sp>
      <p:sp>
        <p:nvSpPr>
          <p:cNvPr id="4" name="Slide Number Placeholder 3"/>
          <p:cNvSpPr>
            <a:spLocks noGrp="1"/>
          </p:cNvSpPr>
          <p:nvPr>
            <p:ph type="sldNum" sz="quarter" idx="5"/>
          </p:nvPr>
        </p:nvSpPr>
        <p:spPr/>
        <p:txBody>
          <a:bodyPr/>
          <a:lstStyle/>
          <a:p>
            <a:fld id="{27FDDAD7-A41A-4414-8211-C5E2AC7F93EC}" type="slidenum">
              <a:rPr lang="en-US" smtClean="0"/>
              <a:pPr/>
              <a:t>12</a:t>
            </a:fld>
            <a:endParaRPr lang="en-US"/>
          </a:p>
        </p:txBody>
      </p:sp>
    </p:spTree>
    <p:extLst>
      <p:ext uri="{BB962C8B-B14F-4D97-AF65-F5344CB8AC3E}">
        <p14:creationId xmlns:p14="http://schemas.microsoft.com/office/powerpoint/2010/main" val="15922596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2000C31-16C6-4CCE-B6D2-6324F4EA24E6}"/>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0" y="0"/>
            <a:ext cx="12188952" cy="6858000"/>
          </a:xfrm>
          <a:prstGeom prst="rect">
            <a:avLst/>
          </a:prstGeom>
        </p:spPr>
      </p:pic>
      <p:sp>
        <p:nvSpPr>
          <p:cNvPr id="10" name="Text Placeholder 9">
            <a:extLst>
              <a:ext uri="{FF2B5EF4-FFF2-40B4-BE49-F238E27FC236}">
                <a16:creationId xmlns:a16="http://schemas.microsoft.com/office/drawing/2014/main" id="{23B808CC-F74C-B743-BAB4-F4C99E195655}"/>
              </a:ext>
            </a:extLst>
          </p:cNvPr>
          <p:cNvSpPr>
            <a:spLocks noGrp="1"/>
          </p:cNvSpPr>
          <p:nvPr>
            <p:ph type="body" sz="quarter" idx="10"/>
          </p:nvPr>
        </p:nvSpPr>
        <p:spPr>
          <a:xfrm>
            <a:off x="601663" y="914400"/>
            <a:ext cx="5394325" cy="1449388"/>
          </a:xfrm>
          <a:prstGeom prst="rect">
            <a:avLst/>
          </a:prstGeom>
        </p:spPr>
        <p:txBody>
          <a:bodyPr>
            <a:normAutofit/>
          </a:bodyPr>
          <a:lstStyle>
            <a:lvl1pPr marL="0" indent="0">
              <a:buNone/>
              <a:defRPr sz="3600" b="1" i="0">
                <a:solidFill>
                  <a:schemeClr val="bg1"/>
                </a:solidFill>
                <a:latin typeface="Calibri" panose="020F0502020204030204" pitchFamily="34" charset="0"/>
              </a:defRPr>
            </a:lvl1pPr>
            <a:lvl2pPr marL="230188" indent="0">
              <a:buNone/>
              <a:defRPr>
                <a:solidFill>
                  <a:schemeClr val="bg1"/>
                </a:solidFill>
              </a:defRPr>
            </a:lvl2pPr>
            <a:lvl3pPr marL="457200" indent="0">
              <a:buNone/>
              <a:defRPr>
                <a:solidFill>
                  <a:schemeClr val="bg1"/>
                </a:solidFill>
              </a:defRPr>
            </a:lvl3pPr>
            <a:lvl4pPr marL="746125" indent="0">
              <a:buNone/>
              <a:defRPr>
                <a:solidFill>
                  <a:schemeClr val="bg1"/>
                </a:solidFill>
              </a:defRPr>
            </a:lvl4pPr>
            <a:lvl5pPr marL="969962" indent="0">
              <a:buNone/>
              <a:defRPr>
                <a:solidFill>
                  <a:schemeClr val="bg1"/>
                </a:solidFill>
              </a:defRPr>
            </a:lvl5pPr>
          </a:lstStyle>
          <a:p>
            <a:pPr lvl="0"/>
            <a:r>
              <a:rPr lang="en-US"/>
              <a:t>Click to edit Master text styles</a:t>
            </a:r>
          </a:p>
        </p:txBody>
      </p:sp>
      <p:sp>
        <p:nvSpPr>
          <p:cNvPr id="13" name="Text Placeholder 9">
            <a:extLst>
              <a:ext uri="{FF2B5EF4-FFF2-40B4-BE49-F238E27FC236}">
                <a16:creationId xmlns:a16="http://schemas.microsoft.com/office/drawing/2014/main" id="{9AFE08CF-AC0B-7143-9A94-E8A35CBC7D4B}"/>
              </a:ext>
            </a:extLst>
          </p:cNvPr>
          <p:cNvSpPr>
            <a:spLocks noGrp="1"/>
          </p:cNvSpPr>
          <p:nvPr>
            <p:ph type="body" sz="quarter" idx="12"/>
          </p:nvPr>
        </p:nvSpPr>
        <p:spPr>
          <a:xfrm>
            <a:off x="601663" y="2667000"/>
            <a:ext cx="5394325" cy="848315"/>
          </a:xfrm>
          <a:prstGeom prst="rect">
            <a:avLst/>
          </a:prstGeom>
        </p:spPr>
        <p:txBody>
          <a:bodyPr anchor="t">
            <a:normAutofit/>
          </a:bodyPr>
          <a:lstStyle>
            <a:lvl1pPr marL="0" indent="0">
              <a:buNone/>
              <a:defRPr sz="2000" b="0" i="0">
                <a:solidFill>
                  <a:schemeClr val="accent3"/>
                </a:solidFill>
                <a:latin typeface="Calibri" panose="020F0502020204030204" pitchFamily="34" charset="0"/>
              </a:defRPr>
            </a:lvl1pPr>
            <a:lvl2pPr marL="230188" indent="0">
              <a:buNone/>
              <a:defRPr>
                <a:solidFill>
                  <a:schemeClr val="bg1"/>
                </a:solidFill>
              </a:defRPr>
            </a:lvl2pPr>
            <a:lvl3pPr marL="457200" indent="0">
              <a:buNone/>
              <a:defRPr>
                <a:solidFill>
                  <a:schemeClr val="bg1"/>
                </a:solidFill>
              </a:defRPr>
            </a:lvl3pPr>
            <a:lvl4pPr marL="746125" indent="0">
              <a:buNone/>
              <a:defRPr>
                <a:solidFill>
                  <a:schemeClr val="bg1"/>
                </a:solidFill>
              </a:defRPr>
            </a:lvl4pPr>
            <a:lvl5pPr marL="969962" indent="0">
              <a:buNone/>
              <a:defRPr>
                <a:solidFill>
                  <a:schemeClr val="bg1"/>
                </a:solidFill>
              </a:defRPr>
            </a:lvl5pPr>
          </a:lstStyle>
          <a:p>
            <a:pPr lvl="0"/>
            <a:r>
              <a:rPr lang="en-US"/>
              <a:t>Click to edit Master text styles</a:t>
            </a:r>
          </a:p>
        </p:txBody>
      </p:sp>
      <p:sp>
        <p:nvSpPr>
          <p:cNvPr id="7" name="TextBox 6">
            <a:extLst>
              <a:ext uri="{FF2B5EF4-FFF2-40B4-BE49-F238E27FC236}">
                <a16:creationId xmlns:a16="http://schemas.microsoft.com/office/drawing/2014/main" id="{86191E51-6FFC-4231-97E9-4C436119983B}"/>
              </a:ext>
            </a:extLst>
          </p:cNvPr>
          <p:cNvSpPr txBox="1"/>
          <p:nvPr userDrawn="1"/>
        </p:nvSpPr>
        <p:spPr>
          <a:xfrm>
            <a:off x="7848600" y="6477000"/>
            <a:ext cx="1371600" cy="276999"/>
          </a:xfrm>
          <a:prstGeom prst="rect">
            <a:avLst/>
          </a:prstGeom>
          <a:noFill/>
        </p:spPr>
        <p:txBody>
          <a:bodyPr wrap="square" rtlCol="0">
            <a:spAutoFit/>
          </a:bodyPr>
          <a:lstStyle/>
          <a:p>
            <a:r>
              <a:rPr lang="en-US" sz="1200" dirty="0">
                <a:solidFill>
                  <a:schemeClr val="tx2"/>
                </a:solidFill>
              </a:rPr>
              <a:t>©2024 ANSYS, Inc.</a:t>
            </a:r>
          </a:p>
        </p:txBody>
      </p:sp>
      <p:sp>
        <p:nvSpPr>
          <p:cNvPr id="2" name="TextBox 1">
            <a:extLst>
              <a:ext uri="{FF2B5EF4-FFF2-40B4-BE49-F238E27FC236}">
                <a16:creationId xmlns:a16="http://schemas.microsoft.com/office/drawing/2014/main" id="{79713335-D801-C5E5-4727-08D60856392E}"/>
              </a:ext>
            </a:extLst>
          </p:cNvPr>
          <p:cNvSpPr txBox="1"/>
          <p:nvPr userDrawn="1"/>
        </p:nvSpPr>
        <p:spPr>
          <a:xfrm>
            <a:off x="228600" y="6461610"/>
            <a:ext cx="6096000" cy="307777"/>
          </a:xfrm>
          <a:prstGeom prst="rect">
            <a:avLst/>
          </a:prstGeom>
          <a:noFill/>
        </p:spPr>
        <p:txBody>
          <a:bodyPr wrap="square">
            <a:spAutoFit/>
          </a:bodyPr>
          <a:lstStyle/>
          <a:p>
            <a:r>
              <a:rPr lang="en-US" sz="1400" dirty="0">
                <a:solidFill>
                  <a:schemeClr val="bg1">
                    <a:lumMod val="50000"/>
                  </a:schemeClr>
                </a:solidFill>
              </a:rPr>
              <a:t>Created with Ansys Granta EduPack 2024R1</a:t>
            </a:r>
          </a:p>
        </p:txBody>
      </p:sp>
    </p:spTree>
    <p:extLst>
      <p:ext uri="{BB962C8B-B14F-4D97-AF65-F5344CB8AC3E}">
        <p14:creationId xmlns:p14="http://schemas.microsoft.com/office/powerpoint/2010/main" val="292240569"/>
      </p:ext>
    </p:extLst>
  </p:cSld>
  <p:clrMapOvr>
    <a:masterClrMapping/>
  </p:clrMapOvr>
  <p:extLst>
    <p:ext uri="{DCECCB84-F9BA-43D5-87BE-67443E8EF086}">
      <p15:sldGuideLst xmlns:p15="http://schemas.microsoft.com/office/powerpoint/2012/main">
        <p15:guide id="1" orient="horz" pos="1584" userDrawn="1">
          <p15:clr>
            <a:srgbClr val="FBAE40"/>
          </p15:clr>
        </p15:guide>
        <p15:guide id="2" orient="horz" pos="2613"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Video Cli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B1A58-7F99-2943-838C-468BDEFDB92F}"/>
              </a:ext>
            </a:extLst>
          </p:cNvPr>
          <p:cNvSpPr>
            <a:spLocks noGrp="1"/>
          </p:cNvSpPr>
          <p:nvPr>
            <p:ph type="title"/>
          </p:nvPr>
        </p:nvSpPr>
        <p:spPr/>
        <p:txBody>
          <a:bodyPr/>
          <a:lstStyle/>
          <a:p>
            <a:r>
              <a:rPr lang="en-US"/>
              <a:t>Click to edit Master title style</a:t>
            </a:r>
          </a:p>
        </p:txBody>
      </p:sp>
      <p:sp>
        <p:nvSpPr>
          <p:cNvPr id="5" name="Media Placeholder 4">
            <a:extLst>
              <a:ext uri="{FF2B5EF4-FFF2-40B4-BE49-F238E27FC236}">
                <a16:creationId xmlns:a16="http://schemas.microsoft.com/office/drawing/2014/main" id="{76C186EF-8C58-7249-A024-F6C1D0AD12BC}"/>
              </a:ext>
            </a:extLst>
          </p:cNvPr>
          <p:cNvSpPr>
            <a:spLocks noGrp="1"/>
          </p:cNvSpPr>
          <p:nvPr>
            <p:ph type="media" sz="quarter" idx="14"/>
          </p:nvPr>
        </p:nvSpPr>
        <p:spPr>
          <a:xfrm>
            <a:off x="6096001" y="1447799"/>
            <a:ext cx="5486400" cy="4590977"/>
          </a:xfrm>
          <a:prstGeom prst="rect">
            <a:avLst/>
          </a:prstGeom>
        </p:spPr>
        <p:txBody>
          <a:bodyPr/>
          <a:lstStyle/>
          <a:p>
            <a:r>
              <a:rPr lang="en-US"/>
              <a:t>Click icon to add media</a:t>
            </a:r>
            <a:endParaRPr lang="en-US" dirty="0"/>
          </a:p>
        </p:txBody>
      </p:sp>
      <p:sp>
        <p:nvSpPr>
          <p:cNvPr id="11" name="Slide Number Placeholder 10">
            <a:extLst>
              <a:ext uri="{FF2B5EF4-FFF2-40B4-BE49-F238E27FC236}">
                <a16:creationId xmlns:a16="http://schemas.microsoft.com/office/drawing/2014/main" id="{931A0CB9-E7C5-BC4C-83B3-6A04784CA591}"/>
              </a:ext>
            </a:extLst>
          </p:cNvPr>
          <p:cNvSpPr>
            <a:spLocks noGrp="1"/>
          </p:cNvSpPr>
          <p:nvPr>
            <p:ph type="sldNum" sz="quarter" idx="16"/>
          </p:nvPr>
        </p:nvSpPr>
        <p:spPr/>
        <p:txBody>
          <a:bodyPr/>
          <a:lstStyle/>
          <a:p>
            <a:fld id="{F0D23093-2AB0-F74C-B865-1A12A15B650E}" type="slidenum">
              <a:rPr lang="en-US" smtClean="0"/>
              <a:pPr/>
              <a:t>‹#›</a:t>
            </a:fld>
            <a:endParaRPr lang="en-US" dirty="0"/>
          </a:p>
        </p:txBody>
      </p:sp>
      <p:sp>
        <p:nvSpPr>
          <p:cNvPr id="10" name="Text Placeholder 3">
            <a:extLst>
              <a:ext uri="{FF2B5EF4-FFF2-40B4-BE49-F238E27FC236}">
                <a16:creationId xmlns:a16="http://schemas.microsoft.com/office/drawing/2014/main" id="{BB673984-7F55-E14A-9088-44C94432DA36}"/>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12417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ulti-picture">
    <p:spTree>
      <p:nvGrpSpPr>
        <p:cNvPr id="1" name=""/>
        <p:cNvGrpSpPr/>
        <p:nvPr/>
      </p:nvGrpSpPr>
      <p:grpSpPr>
        <a:xfrm>
          <a:off x="0" y="0"/>
          <a:ext cx="0" cy="0"/>
          <a:chOff x="0" y="0"/>
          <a:chExt cx="0" cy="0"/>
        </a:xfrm>
      </p:grpSpPr>
      <p:sp>
        <p:nvSpPr>
          <p:cNvPr id="4" name="Picture Placeholder 6">
            <a:extLst>
              <a:ext uri="{FF2B5EF4-FFF2-40B4-BE49-F238E27FC236}">
                <a16:creationId xmlns:a16="http://schemas.microsoft.com/office/drawing/2014/main" id="{B3363707-8337-D14D-8CD6-076D7F38DEED}"/>
              </a:ext>
            </a:extLst>
          </p:cNvPr>
          <p:cNvSpPr>
            <a:spLocks noGrp="1"/>
          </p:cNvSpPr>
          <p:nvPr>
            <p:ph type="pic" sz="quarter" idx="10"/>
          </p:nvPr>
        </p:nvSpPr>
        <p:spPr>
          <a:xfrm>
            <a:off x="609600" y="1143000"/>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5" name="Picture Placeholder 6">
            <a:extLst>
              <a:ext uri="{FF2B5EF4-FFF2-40B4-BE49-F238E27FC236}">
                <a16:creationId xmlns:a16="http://schemas.microsoft.com/office/drawing/2014/main" id="{AF67D610-3DBA-EB48-B589-E895E66AEF08}"/>
              </a:ext>
            </a:extLst>
          </p:cNvPr>
          <p:cNvSpPr>
            <a:spLocks noGrp="1"/>
          </p:cNvSpPr>
          <p:nvPr>
            <p:ph type="pic" sz="quarter" idx="11"/>
          </p:nvPr>
        </p:nvSpPr>
        <p:spPr>
          <a:xfrm>
            <a:off x="609600" y="3657600"/>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7" name="Picture Placeholder 6">
            <a:extLst>
              <a:ext uri="{FF2B5EF4-FFF2-40B4-BE49-F238E27FC236}">
                <a16:creationId xmlns:a16="http://schemas.microsoft.com/office/drawing/2014/main" id="{9BFD49B6-2BF3-F94C-AD6B-7B77861203C0}"/>
              </a:ext>
            </a:extLst>
          </p:cNvPr>
          <p:cNvSpPr>
            <a:spLocks noGrp="1"/>
          </p:cNvSpPr>
          <p:nvPr>
            <p:ph type="pic" sz="quarter" idx="13"/>
          </p:nvPr>
        </p:nvSpPr>
        <p:spPr>
          <a:xfrm>
            <a:off x="4470400" y="1159933"/>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8" name="Picture Placeholder 6">
            <a:extLst>
              <a:ext uri="{FF2B5EF4-FFF2-40B4-BE49-F238E27FC236}">
                <a16:creationId xmlns:a16="http://schemas.microsoft.com/office/drawing/2014/main" id="{75F3481B-E073-FC4C-8662-89F64D478623}"/>
              </a:ext>
            </a:extLst>
          </p:cNvPr>
          <p:cNvSpPr>
            <a:spLocks noGrp="1"/>
          </p:cNvSpPr>
          <p:nvPr>
            <p:ph type="pic" sz="quarter" idx="14"/>
          </p:nvPr>
        </p:nvSpPr>
        <p:spPr>
          <a:xfrm>
            <a:off x="4470400" y="3674533"/>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9" name="Picture Placeholder 6">
            <a:extLst>
              <a:ext uri="{FF2B5EF4-FFF2-40B4-BE49-F238E27FC236}">
                <a16:creationId xmlns:a16="http://schemas.microsoft.com/office/drawing/2014/main" id="{4E9685A2-20AD-6C44-B1B9-DCB2E44370F5}"/>
              </a:ext>
            </a:extLst>
          </p:cNvPr>
          <p:cNvSpPr>
            <a:spLocks noGrp="1"/>
          </p:cNvSpPr>
          <p:nvPr>
            <p:ph type="pic" sz="quarter" idx="15"/>
          </p:nvPr>
        </p:nvSpPr>
        <p:spPr>
          <a:xfrm>
            <a:off x="8128000" y="1151467"/>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10" name="Picture Placeholder 6">
            <a:extLst>
              <a:ext uri="{FF2B5EF4-FFF2-40B4-BE49-F238E27FC236}">
                <a16:creationId xmlns:a16="http://schemas.microsoft.com/office/drawing/2014/main" id="{498EFFC6-47A8-C248-AF67-33A51B038851}"/>
              </a:ext>
            </a:extLst>
          </p:cNvPr>
          <p:cNvSpPr>
            <a:spLocks noGrp="1"/>
          </p:cNvSpPr>
          <p:nvPr>
            <p:ph type="pic" sz="quarter" idx="16"/>
          </p:nvPr>
        </p:nvSpPr>
        <p:spPr>
          <a:xfrm>
            <a:off x="8128000" y="3666067"/>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11" name="Text Placeholder 13">
            <a:extLst>
              <a:ext uri="{FF2B5EF4-FFF2-40B4-BE49-F238E27FC236}">
                <a16:creationId xmlns:a16="http://schemas.microsoft.com/office/drawing/2014/main" id="{5327F1EC-8CEB-F348-A688-603CC6AF3B7E}"/>
              </a:ext>
            </a:extLst>
          </p:cNvPr>
          <p:cNvSpPr>
            <a:spLocks noGrp="1"/>
          </p:cNvSpPr>
          <p:nvPr>
            <p:ph type="body" sz="quarter" idx="17"/>
          </p:nvPr>
        </p:nvSpPr>
        <p:spPr>
          <a:xfrm>
            <a:off x="609600" y="32004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2" name="Text Placeholder 13">
            <a:extLst>
              <a:ext uri="{FF2B5EF4-FFF2-40B4-BE49-F238E27FC236}">
                <a16:creationId xmlns:a16="http://schemas.microsoft.com/office/drawing/2014/main" id="{D8D84EB5-FEF7-D145-9924-EDC82C5DD725}"/>
              </a:ext>
            </a:extLst>
          </p:cNvPr>
          <p:cNvSpPr>
            <a:spLocks noGrp="1"/>
          </p:cNvSpPr>
          <p:nvPr>
            <p:ph type="body" sz="quarter" idx="18"/>
          </p:nvPr>
        </p:nvSpPr>
        <p:spPr>
          <a:xfrm>
            <a:off x="4470400" y="32004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3" name="Text Placeholder 13">
            <a:extLst>
              <a:ext uri="{FF2B5EF4-FFF2-40B4-BE49-F238E27FC236}">
                <a16:creationId xmlns:a16="http://schemas.microsoft.com/office/drawing/2014/main" id="{73B743E4-6516-C94E-BADC-931FCAF3B346}"/>
              </a:ext>
            </a:extLst>
          </p:cNvPr>
          <p:cNvSpPr>
            <a:spLocks noGrp="1"/>
          </p:cNvSpPr>
          <p:nvPr>
            <p:ph type="body" sz="quarter" idx="19"/>
          </p:nvPr>
        </p:nvSpPr>
        <p:spPr>
          <a:xfrm>
            <a:off x="8150577" y="32004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4" name="Text Placeholder 13">
            <a:extLst>
              <a:ext uri="{FF2B5EF4-FFF2-40B4-BE49-F238E27FC236}">
                <a16:creationId xmlns:a16="http://schemas.microsoft.com/office/drawing/2014/main" id="{FED4C7F5-70CF-2C4D-8AF3-4D76760714C7}"/>
              </a:ext>
            </a:extLst>
          </p:cNvPr>
          <p:cNvSpPr>
            <a:spLocks noGrp="1"/>
          </p:cNvSpPr>
          <p:nvPr>
            <p:ph type="body" sz="quarter" idx="20"/>
          </p:nvPr>
        </p:nvSpPr>
        <p:spPr>
          <a:xfrm>
            <a:off x="609600" y="57023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5" name="Text Placeholder 13">
            <a:extLst>
              <a:ext uri="{FF2B5EF4-FFF2-40B4-BE49-F238E27FC236}">
                <a16:creationId xmlns:a16="http://schemas.microsoft.com/office/drawing/2014/main" id="{6B853D87-F6A1-6443-AB6D-6E9819089E0E}"/>
              </a:ext>
            </a:extLst>
          </p:cNvPr>
          <p:cNvSpPr>
            <a:spLocks noGrp="1"/>
          </p:cNvSpPr>
          <p:nvPr>
            <p:ph type="body" sz="quarter" idx="21"/>
          </p:nvPr>
        </p:nvSpPr>
        <p:spPr>
          <a:xfrm>
            <a:off x="4470400" y="57150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6" name="Text Placeholder 13">
            <a:extLst>
              <a:ext uri="{FF2B5EF4-FFF2-40B4-BE49-F238E27FC236}">
                <a16:creationId xmlns:a16="http://schemas.microsoft.com/office/drawing/2014/main" id="{256BC893-7821-9640-98BC-FFCFED83EB9C}"/>
              </a:ext>
            </a:extLst>
          </p:cNvPr>
          <p:cNvSpPr>
            <a:spLocks noGrp="1"/>
          </p:cNvSpPr>
          <p:nvPr>
            <p:ph type="body" sz="quarter" idx="22"/>
          </p:nvPr>
        </p:nvSpPr>
        <p:spPr>
          <a:xfrm>
            <a:off x="8150577" y="57150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9" name="Slide Number Placeholder 18">
            <a:extLst>
              <a:ext uri="{FF2B5EF4-FFF2-40B4-BE49-F238E27FC236}">
                <a16:creationId xmlns:a16="http://schemas.microsoft.com/office/drawing/2014/main" id="{02F90602-9DC6-3F4D-B178-EF64100603FB}"/>
              </a:ext>
            </a:extLst>
          </p:cNvPr>
          <p:cNvSpPr>
            <a:spLocks noGrp="1"/>
          </p:cNvSpPr>
          <p:nvPr>
            <p:ph type="sldNum" sz="quarter" idx="24"/>
          </p:nvPr>
        </p:nvSpPr>
        <p:spPr/>
        <p:txBody>
          <a:bodyPr/>
          <a:lstStyle/>
          <a:p>
            <a:fld id="{F0D23093-2AB0-F74C-B865-1A12A15B650E}" type="slidenum">
              <a:rPr lang="en-US" smtClean="0"/>
              <a:pPr/>
              <a:t>‹#›</a:t>
            </a:fld>
            <a:endParaRPr lang="en-US" dirty="0"/>
          </a:p>
        </p:txBody>
      </p:sp>
      <p:sp>
        <p:nvSpPr>
          <p:cNvPr id="21" name="Title 20">
            <a:extLst>
              <a:ext uri="{FF2B5EF4-FFF2-40B4-BE49-F238E27FC236}">
                <a16:creationId xmlns:a16="http://schemas.microsoft.com/office/drawing/2014/main" id="{774FC734-09F5-2F40-BB01-29D6BBF76E0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6498802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pyright Pag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63357E3-4FE4-4164-A381-204B98DEEAB8}"/>
              </a:ext>
            </a:extLst>
          </p:cNvPr>
          <p:cNvSpPr>
            <a:spLocks noGrp="1"/>
          </p:cNvSpPr>
          <p:nvPr>
            <p:ph type="sldNum" sz="quarter" idx="10"/>
          </p:nvPr>
        </p:nvSpPr>
        <p:spPr/>
        <p:txBody>
          <a:bodyPr/>
          <a:lstStyle/>
          <a:p>
            <a:fld id="{F0D23093-2AB0-F74C-B865-1A12A15B650E}" type="slidenum">
              <a:rPr lang="en-US" smtClean="0"/>
              <a:pPr/>
              <a:t>‹#›</a:t>
            </a:fld>
            <a:endParaRPr lang="en-US" dirty="0"/>
          </a:p>
        </p:txBody>
      </p:sp>
      <p:sp>
        <p:nvSpPr>
          <p:cNvPr id="5" name="TextBox 4">
            <a:extLst>
              <a:ext uri="{FF2B5EF4-FFF2-40B4-BE49-F238E27FC236}">
                <a16:creationId xmlns:a16="http://schemas.microsoft.com/office/drawing/2014/main" id="{2BB24167-C5A8-4740-9AB1-D8114FF6981A}"/>
              </a:ext>
            </a:extLst>
          </p:cNvPr>
          <p:cNvSpPr txBox="1"/>
          <p:nvPr userDrawn="1"/>
        </p:nvSpPr>
        <p:spPr>
          <a:xfrm>
            <a:off x="533400" y="609600"/>
            <a:ext cx="10972800" cy="3137654"/>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400" b="1" dirty="0">
                <a:effectLst/>
                <a:latin typeface="+mj-lt"/>
                <a:ea typeface="Calibri" panose="020F0502020204030204" pitchFamily="34" charset="0"/>
                <a:cs typeface="Times New Roman" panose="02020603050405020304" pitchFamily="18" charset="0"/>
              </a:rPr>
              <a:t>© </a:t>
            </a:r>
            <a:r>
              <a:rPr lang="en-US" sz="1400" dirty="0">
                <a:solidFill>
                  <a:srgbClr val="000000"/>
                </a:solidFill>
                <a:effectLst/>
                <a:latin typeface="+mj-lt"/>
                <a:ea typeface="Times New Roman" panose="02020603050405020304" pitchFamily="18" charset="0"/>
                <a:cs typeface="Times New Roman" panose="02020603050405020304" pitchFamily="18" charset="0"/>
              </a:rPr>
              <a:t>2024 ANSYS, Inc. All rights reserved.</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1400" b="1" dirty="0">
                <a:solidFill>
                  <a:srgbClr val="000000"/>
                </a:solidFill>
                <a:effectLst/>
                <a:latin typeface="+mj-lt"/>
                <a:ea typeface="Calibri" panose="020F0502020204030204" pitchFamily="34" charset="0"/>
                <a:cs typeface="Times New Roman" panose="02020603050405020304" pitchFamily="18" charset="0"/>
              </a:rPr>
              <a:t>©</a:t>
            </a:r>
            <a:r>
              <a:rPr lang="en-US" sz="1400" dirty="0">
                <a:solidFill>
                  <a:srgbClr val="000000"/>
                </a:solidFill>
                <a:effectLst/>
                <a:latin typeface="+mj-lt"/>
                <a:ea typeface="Calibri" panose="020F0502020204030204" pitchFamily="34" charset="0"/>
                <a:cs typeface="Times New Roman" panose="02020603050405020304" pitchFamily="18" charset="0"/>
              </a:rPr>
              <a:t> 2018 Mike Ashby</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600" b="1"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Use and Reproduction</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mj-lt"/>
                <a:ea typeface="Calibri" panose="020F0502020204030204" pitchFamily="34" charset="0"/>
                <a:cs typeface="Times New Roman" panose="02020603050405020304" pitchFamily="18" charset="0"/>
              </a:rPr>
              <a:t>The content used in this resource </a:t>
            </a:r>
            <a:r>
              <a:rPr lang="en-US" sz="1400" dirty="0">
                <a:solidFill>
                  <a:srgbClr val="201F1E"/>
                </a:solidFill>
                <a:effectLst/>
                <a:latin typeface="+mj-lt"/>
                <a:ea typeface="Times New Roman" panose="02020603050405020304" pitchFamily="18" charset="0"/>
                <a:cs typeface="Times New Roman" panose="02020603050405020304" pitchFamily="18" charset="0"/>
              </a:rPr>
              <a:t>may only be used or reproduced for teaching purposes; and any commercial use is strictly prohibited.</a:t>
            </a:r>
            <a:r>
              <a:rPr lang="en-US" sz="1400" i="1" dirty="0">
                <a:solidFill>
                  <a:srgbClr val="201F1E"/>
                </a:solidFill>
                <a:effectLst/>
                <a:latin typeface="+mj-lt"/>
                <a:ea typeface="Times New Roman" panose="02020603050405020304" pitchFamily="18" charset="0"/>
                <a:cs typeface="Times New Roman" panose="02020603050405020304" pitchFamily="18" charset="0"/>
              </a:rPr>
              <a:t> </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 </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Document Information</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mj-lt"/>
                <a:ea typeface="Calibri" panose="020F0502020204030204" pitchFamily="34" charset="0"/>
                <a:cs typeface="Times New Roman" panose="02020603050405020304" pitchFamily="18" charset="0"/>
              </a:rPr>
              <a:t>This lecture unit is part of a set of teaching resources to help introduce students to materials, processes and rational selections.</a:t>
            </a: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 </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Ansys Education Resources</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mj-lt"/>
                <a:ea typeface="Calibri" panose="020F0502020204030204" pitchFamily="34" charset="0"/>
                <a:cs typeface="Times New Roman" panose="02020603050405020304" pitchFamily="18" charset="0"/>
              </a:rPr>
              <a:t>To access more undergraduate education resources, including lecture presentations with notes, exercises with worked solutions, microprojects, real life examples and more, visit www.ansys.com/education-resources.</a:t>
            </a:r>
          </a:p>
          <a:p>
            <a:endParaRPr lang="en-US" sz="1600" dirty="0">
              <a:latin typeface="+mj-lt"/>
            </a:endParaRPr>
          </a:p>
        </p:txBody>
      </p:sp>
    </p:spTree>
    <p:extLst>
      <p:ext uri="{BB962C8B-B14F-4D97-AF65-F5344CB8AC3E}">
        <p14:creationId xmlns:p14="http://schemas.microsoft.com/office/powerpoint/2010/main" val="28443541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ogo Grid">
    <p:spTree>
      <p:nvGrpSpPr>
        <p:cNvPr id="1" name=""/>
        <p:cNvGrpSpPr/>
        <p:nvPr/>
      </p:nvGrpSpPr>
      <p:grpSpPr>
        <a:xfrm>
          <a:off x="0" y="0"/>
          <a:ext cx="0" cy="0"/>
          <a:chOff x="0" y="0"/>
          <a:chExt cx="0" cy="0"/>
        </a:xfrm>
      </p:grpSpPr>
      <p:sp>
        <p:nvSpPr>
          <p:cNvPr id="5" name="Picture Placeholder 5">
            <a:extLst>
              <a:ext uri="{FF2B5EF4-FFF2-40B4-BE49-F238E27FC236}">
                <a16:creationId xmlns:a16="http://schemas.microsoft.com/office/drawing/2014/main" id="{34EBE792-3674-F042-8191-29D73F7CA4C8}"/>
              </a:ext>
            </a:extLst>
          </p:cNvPr>
          <p:cNvSpPr>
            <a:spLocks noGrp="1"/>
          </p:cNvSpPr>
          <p:nvPr>
            <p:ph type="pic" sz="quarter" idx="10" hasCustomPrompt="1"/>
          </p:nvPr>
        </p:nvSpPr>
        <p:spPr>
          <a:xfrm>
            <a:off x="914400" y="1371600"/>
            <a:ext cx="1930400" cy="1295400"/>
          </a:xfrm>
          <a:prstGeom prst="rect">
            <a:avLst/>
          </a:prstGeom>
          <a:effectLst/>
        </p:spPr>
        <p:txBody>
          <a:bodyPr/>
          <a:lstStyle>
            <a:lvl1pPr marL="0" indent="0">
              <a:buFontTx/>
              <a:buNone/>
              <a:defRPr sz="1100" b="0" i="0" baseline="0">
                <a:latin typeface="Calibri" panose="020F0502020204030204" pitchFamily="34" charset="0"/>
              </a:defRPr>
            </a:lvl1pPr>
          </a:lstStyle>
          <a:p>
            <a:r>
              <a:rPr lang="en-US" dirty="0"/>
              <a:t>160x147 logo</a:t>
            </a:r>
          </a:p>
        </p:txBody>
      </p:sp>
      <p:sp>
        <p:nvSpPr>
          <p:cNvPr id="7" name="Picture Placeholder 5">
            <a:extLst>
              <a:ext uri="{FF2B5EF4-FFF2-40B4-BE49-F238E27FC236}">
                <a16:creationId xmlns:a16="http://schemas.microsoft.com/office/drawing/2014/main" id="{93ABDDAC-BA7B-4A4A-9D64-71FA88868E4B}"/>
              </a:ext>
            </a:extLst>
          </p:cNvPr>
          <p:cNvSpPr>
            <a:spLocks noGrp="1"/>
          </p:cNvSpPr>
          <p:nvPr>
            <p:ph type="pic" sz="quarter" idx="11" hasCustomPrompt="1"/>
          </p:nvPr>
        </p:nvSpPr>
        <p:spPr>
          <a:xfrm>
            <a:off x="914400" y="2895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8" name="Picture Placeholder 5">
            <a:extLst>
              <a:ext uri="{FF2B5EF4-FFF2-40B4-BE49-F238E27FC236}">
                <a16:creationId xmlns:a16="http://schemas.microsoft.com/office/drawing/2014/main" id="{BE481E25-6792-6B48-8A87-D3E9D1B2232D}"/>
              </a:ext>
            </a:extLst>
          </p:cNvPr>
          <p:cNvSpPr>
            <a:spLocks noGrp="1"/>
          </p:cNvSpPr>
          <p:nvPr>
            <p:ph type="pic" sz="quarter" idx="13" hasCustomPrompt="1"/>
          </p:nvPr>
        </p:nvSpPr>
        <p:spPr>
          <a:xfrm>
            <a:off x="914400" y="4419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9" name="Picture Placeholder 5">
            <a:extLst>
              <a:ext uri="{FF2B5EF4-FFF2-40B4-BE49-F238E27FC236}">
                <a16:creationId xmlns:a16="http://schemas.microsoft.com/office/drawing/2014/main" id="{D548604C-E487-1D4F-91AF-D210004A5189}"/>
              </a:ext>
            </a:extLst>
          </p:cNvPr>
          <p:cNvSpPr>
            <a:spLocks noGrp="1"/>
          </p:cNvSpPr>
          <p:nvPr>
            <p:ph type="pic" sz="quarter" idx="14" hasCustomPrompt="1"/>
          </p:nvPr>
        </p:nvSpPr>
        <p:spPr>
          <a:xfrm>
            <a:off x="3759200" y="1371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0" name="Picture Placeholder 5">
            <a:extLst>
              <a:ext uri="{FF2B5EF4-FFF2-40B4-BE49-F238E27FC236}">
                <a16:creationId xmlns:a16="http://schemas.microsoft.com/office/drawing/2014/main" id="{7624EDF6-2365-2545-8099-338237F309C3}"/>
              </a:ext>
            </a:extLst>
          </p:cNvPr>
          <p:cNvSpPr>
            <a:spLocks noGrp="1"/>
          </p:cNvSpPr>
          <p:nvPr>
            <p:ph type="pic" sz="quarter" idx="15" hasCustomPrompt="1"/>
          </p:nvPr>
        </p:nvSpPr>
        <p:spPr>
          <a:xfrm>
            <a:off x="3759200" y="2895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1" name="Picture Placeholder 5">
            <a:extLst>
              <a:ext uri="{FF2B5EF4-FFF2-40B4-BE49-F238E27FC236}">
                <a16:creationId xmlns:a16="http://schemas.microsoft.com/office/drawing/2014/main" id="{0D36446A-2E05-9F4F-83D7-905FD354E021}"/>
              </a:ext>
            </a:extLst>
          </p:cNvPr>
          <p:cNvSpPr>
            <a:spLocks noGrp="1"/>
          </p:cNvSpPr>
          <p:nvPr>
            <p:ph type="pic" sz="quarter" idx="16" hasCustomPrompt="1"/>
          </p:nvPr>
        </p:nvSpPr>
        <p:spPr>
          <a:xfrm>
            <a:off x="3759200" y="4419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2" name="Picture Placeholder 5">
            <a:extLst>
              <a:ext uri="{FF2B5EF4-FFF2-40B4-BE49-F238E27FC236}">
                <a16:creationId xmlns:a16="http://schemas.microsoft.com/office/drawing/2014/main" id="{BBC79A31-D13D-4C49-88CC-6B949DE06C2C}"/>
              </a:ext>
            </a:extLst>
          </p:cNvPr>
          <p:cNvSpPr>
            <a:spLocks noGrp="1"/>
          </p:cNvSpPr>
          <p:nvPr>
            <p:ph type="pic" sz="quarter" idx="17" hasCustomPrompt="1"/>
          </p:nvPr>
        </p:nvSpPr>
        <p:spPr>
          <a:xfrm>
            <a:off x="6604000" y="1371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3" name="Picture Placeholder 5">
            <a:extLst>
              <a:ext uri="{FF2B5EF4-FFF2-40B4-BE49-F238E27FC236}">
                <a16:creationId xmlns:a16="http://schemas.microsoft.com/office/drawing/2014/main" id="{CFF59C9F-D752-594A-A821-7BDA91DA3749}"/>
              </a:ext>
            </a:extLst>
          </p:cNvPr>
          <p:cNvSpPr>
            <a:spLocks noGrp="1"/>
          </p:cNvSpPr>
          <p:nvPr>
            <p:ph type="pic" sz="quarter" idx="18" hasCustomPrompt="1"/>
          </p:nvPr>
        </p:nvSpPr>
        <p:spPr>
          <a:xfrm>
            <a:off x="6604000" y="2895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4" name="Picture Placeholder 5">
            <a:extLst>
              <a:ext uri="{FF2B5EF4-FFF2-40B4-BE49-F238E27FC236}">
                <a16:creationId xmlns:a16="http://schemas.microsoft.com/office/drawing/2014/main" id="{254F3492-5AA9-9249-B742-69BFC01BE9E2}"/>
              </a:ext>
            </a:extLst>
          </p:cNvPr>
          <p:cNvSpPr>
            <a:spLocks noGrp="1"/>
          </p:cNvSpPr>
          <p:nvPr>
            <p:ph type="pic" sz="quarter" idx="19" hasCustomPrompt="1"/>
          </p:nvPr>
        </p:nvSpPr>
        <p:spPr>
          <a:xfrm>
            <a:off x="6604000" y="4419600"/>
            <a:ext cx="1930400" cy="1295400"/>
          </a:xfrm>
          <a:prstGeom prst="rect">
            <a:avLst/>
          </a:prstGeom>
          <a:effectLst/>
        </p:spPr>
        <p:txBody>
          <a:bodyPr/>
          <a:lstStyle>
            <a:lvl1pPr marL="0" indent="0">
              <a:buFontTx/>
              <a:buNone/>
              <a:defRPr sz="1100" b="0" i="0">
                <a:latin typeface="Calibri" panose="020F0502020204030204" pitchFamily="34" charset="0"/>
              </a:defRPr>
            </a:lvl1pPr>
          </a:lstStyle>
          <a:p>
            <a:r>
              <a:rPr lang="en-US" dirty="0"/>
              <a:t>160x147 logo</a:t>
            </a:r>
          </a:p>
        </p:txBody>
      </p:sp>
      <p:sp>
        <p:nvSpPr>
          <p:cNvPr id="15" name="Picture Placeholder 5">
            <a:extLst>
              <a:ext uri="{FF2B5EF4-FFF2-40B4-BE49-F238E27FC236}">
                <a16:creationId xmlns:a16="http://schemas.microsoft.com/office/drawing/2014/main" id="{C51E22CD-7582-9D41-A0FC-914A34BF189E}"/>
              </a:ext>
            </a:extLst>
          </p:cNvPr>
          <p:cNvSpPr>
            <a:spLocks noGrp="1"/>
          </p:cNvSpPr>
          <p:nvPr>
            <p:ph type="pic" sz="quarter" idx="20" hasCustomPrompt="1"/>
          </p:nvPr>
        </p:nvSpPr>
        <p:spPr>
          <a:xfrm>
            <a:off x="9245600" y="1371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6" name="Picture Placeholder 5">
            <a:extLst>
              <a:ext uri="{FF2B5EF4-FFF2-40B4-BE49-F238E27FC236}">
                <a16:creationId xmlns:a16="http://schemas.microsoft.com/office/drawing/2014/main" id="{3D0B9166-BA76-6544-89C3-4C8B4A739F73}"/>
              </a:ext>
            </a:extLst>
          </p:cNvPr>
          <p:cNvSpPr>
            <a:spLocks noGrp="1"/>
          </p:cNvSpPr>
          <p:nvPr>
            <p:ph type="pic" sz="quarter" idx="21" hasCustomPrompt="1"/>
          </p:nvPr>
        </p:nvSpPr>
        <p:spPr>
          <a:xfrm>
            <a:off x="9245600" y="2895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7" name="Picture Placeholder 5">
            <a:extLst>
              <a:ext uri="{FF2B5EF4-FFF2-40B4-BE49-F238E27FC236}">
                <a16:creationId xmlns:a16="http://schemas.microsoft.com/office/drawing/2014/main" id="{537026EB-3BFB-0947-A881-5729F13CFA4E}"/>
              </a:ext>
            </a:extLst>
          </p:cNvPr>
          <p:cNvSpPr>
            <a:spLocks noGrp="1"/>
          </p:cNvSpPr>
          <p:nvPr>
            <p:ph type="pic" sz="quarter" idx="22" hasCustomPrompt="1"/>
          </p:nvPr>
        </p:nvSpPr>
        <p:spPr>
          <a:xfrm>
            <a:off x="9245600" y="4419600"/>
            <a:ext cx="1930400" cy="1295400"/>
          </a:xfrm>
          <a:prstGeom prst="rect">
            <a:avLst/>
          </a:prstGeom>
          <a:effectLst/>
        </p:spPr>
        <p:txBody>
          <a:bodyPr/>
          <a:lstStyle>
            <a:lvl1pPr marL="0" indent="0">
              <a:buFontTx/>
              <a:buNone/>
              <a:defRPr sz="1100" b="0" i="0">
                <a:latin typeface="Calibri" panose="020F0502020204030204" pitchFamily="34" charset="0"/>
              </a:defRPr>
            </a:lvl1pPr>
          </a:lstStyle>
          <a:p>
            <a:r>
              <a:rPr lang="en-US" dirty="0"/>
              <a:t>160x147 logo</a:t>
            </a:r>
          </a:p>
        </p:txBody>
      </p:sp>
      <p:sp>
        <p:nvSpPr>
          <p:cNvPr id="19" name="Slide Number Placeholder 18">
            <a:extLst>
              <a:ext uri="{FF2B5EF4-FFF2-40B4-BE49-F238E27FC236}">
                <a16:creationId xmlns:a16="http://schemas.microsoft.com/office/drawing/2014/main" id="{1D9580FA-CA76-994A-9775-1D87D5927DBD}"/>
              </a:ext>
            </a:extLst>
          </p:cNvPr>
          <p:cNvSpPr>
            <a:spLocks noGrp="1"/>
          </p:cNvSpPr>
          <p:nvPr>
            <p:ph type="sldNum" sz="quarter" idx="24"/>
          </p:nvPr>
        </p:nvSpPr>
        <p:spPr/>
        <p:txBody>
          <a:bodyPr/>
          <a:lstStyle/>
          <a:p>
            <a:fld id="{F0D23093-2AB0-F74C-B865-1A12A15B650E}" type="slidenum">
              <a:rPr lang="en-US" smtClean="0"/>
              <a:pPr/>
              <a:t>‹#›</a:t>
            </a:fld>
            <a:endParaRPr lang="en-US" dirty="0"/>
          </a:p>
        </p:txBody>
      </p:sp>
      <p:sp>
        <p:nvSpPr>
          <p:cNvPr id="21" name="Title 20">
            <a:extLst>
              <a:ext uri="{FF2B5EF4-FFF2-40B4-BE49-F238E27FC236}">
                <a16:creationId xmlns:a16="http://schemas.microsoft.com/office/drawing/2014/main" id="{C81C7F89-740B-3143-8447-70CC02F636A7}"/>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7198871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E2086AFA-5418-C147-ADBF-A484560811D6}"/>
              </a:ext>
            </a:extLst>
          </p:cNvPr>
          <p:cNvSpPr>
            <a:spLocks noGrp="1"/>
          </p:cNvSpPr>
          <p:nvPr>
            <p:ph type="sldNum" sz="quarter" idx="11"/>
          </p:nvPr>
        </p:nvSpPr>
        <p:spPr/>
        <p:txBody>
          <a:bodyPr/>
          <a:lstStyle/>
          <a:p>
            <a:fld id="{F0D23093-2AB0-F74C-B865-1A12A15B650E}" type="slidenum">
              <a:rPr lang="en-US" smtClean="0"/>
              <a:pPr/>
              <a:t>‹#›</a:t>
            </a:fld>
            <a:endParaRPr lang="en-US" dirty="0"/>
          </a:p>
        </p:txBody>
      </p:sp>
      <p:sp>
        <p:nvSpPr>
          <p:cNvPr id="13" name="Title 12">
            <a:extLst>
              <a:ext uri="{FF2B5EF4-FFF2-40B4-BE49-F238E27FC236}">
                <a16:creationId xmlns:a16="http://schemas.microsoft.com/office/drawing/2014/main" id="{442CB888-0168-B94E-B176-2E6B61FE9421}"/>
              </a:ext>
            </a:extLst>
          </p:cNvPr>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26576C04-D572-9D4D-8F10-3E7CBF2FDD8E}"/>
              </a:ext>
            </a:extLst>
          </p:cNvPr>
          <p:cNvSpPr>
            <a:spLocks noGrp="1"/>
          </p:cNvSpPr>
          <p:nvPr>
            <p:ph type="body" sz="quarter" idx="13"/>
          </p:nvPr>
        </p:nvSpPr>
        <p:spPr>
          <a:xfrm>
            <a:off x="609599" y="1447800"/>
            <a:ext cx="10972799"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23957048"/>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AE7604C-BDCE-428F-B486-BE14D622E649}"/>
              </a:ext>
            </a:extLst>
          </p:cNvPr>
          <p:cNvSpPr>
            <a:spLocks noGrp="1"/>
          </p:cNvSpPr>
          <p:nvPr>
            <p:ph type="sldNum" sz="quarter" idx="10"/>
          </p:nvPr>
        </p:nvSpPr>
        <p:spPr/>
        <p:txBody>
          <a:bodyPr/>
          <a:lstStyle/>
          <a:p>
            <a:fld id="{F0D23093-2AB0-F74C-B865-1A12A15B650E}" type="slidenum">
              <a:rPr lang="en-US" smtClean="0"/>
              <a:pPr/>
              <a:t>‹#›</a:t>
            </a:fld>
            <a:endParaRPr lang="en-US" dirty="0"/>
          </a:p>
        </p:txBody>
      </p:sp>
    </p:spTree>
    <p:extLst>
      <p:ext uri="{BB962C8B-B14F-4D97-AF65-F5344CB8AC3E}">
        <p14:creationId xmlns:p14="http://schemas.microsoft.com/office/powerpoint/2010/main" val="863081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_Only">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EB02DB04-0C1C-8C49-B65E-A9668E39A9C7}"/>
              </a:ext>
            </a:extLst>
          </p:cNvPr>
          <p:cNvSpPr>
            <a:spLocks noGrp="1"/>
          </p:cNvSpPr>
          <p:nvPr>
            <p:ph type="sldNum" sz="quarter" idx="11"/>
          </p:nvPr>
        </p:nvSpPr>
        <p:spPr/>
        <p:txBody>
          <a:bodyPr/>
          <a:lstStyle/>
          <a:p>
            <a:fld id="{F0D23093-2AB0-F74C-B865-1A12A15B650E}" type="slidenum">
              <a:rPr lang="en-US" smtClean="0"/>
              <a:pPr/>
              <a:t>‹#›</a:t>
            </a:fld>
            <a:endParaRPr lang="en-US" dirty="0"/>
          </a:p>
        </p:txBody>
      </p:sp>
      <p:sp>
        <p:nvSpPr>
          <p:cNvPr id="9" name="Title 8">
            <a:extLst>
              <a:ext uri="{FF2B5EF4-FFF2-40B4-BE49-F238E27FC236}">
                <a16:creationId xmlns:a16="http://schemas.microsoft.com/office/drawing/2014/main" id="{98341DC2-F80D-BD4F-90EE-4B809029C2D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7474025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o slash/no title">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EB02DB04-0C1C-8C49-B65E-A9668E39A9C7}"/>
              </a:ext>
            </a:extLst>
          </p:cNvPr>
          <p:cNvSpPr>
            <a:spLocks noGrp="1"/>
          </p:cNvSpPr>
          <p:nvPr>
            <p:ph type="sldNum" sz="quarter" idx="11"/>
          </p:nvPr>
        </p:nvSpPr>
        <p:spPr/>
        <p:txBody>
          <a:bodyPr/>
          <a:lstStyle/>
          <a:p>
            <a:fld id="{F0D23093-2AB0-F74C-B865-1A12A15B650E}" type="slidenum">
              <a:rPr lang="en-US" smtClean="0"/>
              <a:pPr/>
              <a:t>‹#›</a:t>
            </a:fld>
            <a:endParaRPr lang="en-US" dirty="0"/>
          </a:p>
        </p:txBody>
      </p:sp>
      <p:sp>
        <p:nvSpPr>
          <p:cNvPr id="2" name="Rectangle 1">
            <a:extLst>
              <a:ext uri="{FF2B5EF4-FFF2-40B4-BE49-F238E27FC236}">
                <a16:creationId xmlns:a16="http://schemas.microsoft.com/office/drawing/2014/main" id="{96277581-3B6E-45DC-A28B-56B0B91539B8}"/>
              </a:ext>
            </a:extLst>
          </p:cNvPr>
          <p:cNvSpPr/>
          <p:nvPr userDrawn="1"/>
        </p:nvSpPr>
        <p:spPr>
          <a:xfrm>
            <a:off x="152400" y="76200"/>
            <a:ext cx="6096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506099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Side by Side">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E2086AFA-5418-C147-ADBF-A484560811D6}"/>
              </a:ext>
            </a:extLst>
          </p:cNvPr>
          <p:cNvSpPr>
            <a:spLocks noGrp="1"/>
          </p:cNvSpPr>
          <p:nvPr>
            <p:ph type="sldNum" sz="quarter" idx="11"/>
          </p:nvPr>
        </p:nvSpPr>
        <p:spPr/>
        <p:txBody>
          <a:bodyPr/>
          <a:lstStyle/>
          <a:p>
            <a:fld id="{F0D23093-2AB0-F74C-B865-1A12A15B650E}" type="slidenum">
              <a:rPr lang="en-US" smtClean="0"/>
              <a:pPr/>
              <a:t>‹#›</a:t>
            </a:fld>
            <a:endParaRPr lang="en-US" dirty="0"/>
          </a:p>
        </p:txBody>
      </p:sp>
      <p:sp>
        <p:nvSpPr>
          <p:cNvPr id="13" name="Title 12">
            <a:extLst>
              <a:ext uri="{FF2B5EF4-FFF2-40B4-BE49-F238E27FC236}">
                <a16:creationId xmlns:a16="http://schemas.microsoft.com/office/drawing/2014/main" id="{442CB888-0168-B94E-B176-2E6B61FE9421}"/>
              </a:ext>
            </a:extLst>
          </p:cNvPr>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4748E687-7CF0-0540-A98D-56F74939DB2D}"/>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6">
            <a:extLst>
              <a:ext uri="{FF2B5EF4-FFF2-40B4-BE49-F238E27FC236}">
                <a16:creationId xmlns:a16="http://schemas.microsoft.com/office/drawing/2014/main" id="{E9E3B09F-B45B-354E-B308-DCD243A5A41B}"/>
              </a:ext>
            </a:extLst>
          </p:cNvPr>
          <p:cNvSpPr>
            <a:spLocks noGrp="1"/>
          </p:cNvSpPr>
          <p:nvPr>
            <p:ph type="body" sz="quarter" idx="14"/>
          </p:nvPr>
        </p:nvSpPr>
        <p:spPr>
          <a:xfrm>
            <a:off x="6096000" y="1447800"/>
            <a:ext cx="54864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02633665"/>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nd Pictur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7CE20C0D-A7DE-48DF-B095-F557A066298E}"/>
              </a:ext>
            </a:extLst>
          </p:cNvPr>
          <p:cNvSpPr>
            <a:spLocks noGrp="1"/>
          </p:cNvSpPr>
          <p:nvPr>
            <p:ph type="pic" sz="quarter" idx="12"/>
          </p:nvPr>
        </p:nvSpPr>
        <p:spPr>
          <a:xfrm>
            <a:off x="6095999" y="1447800"/>
            <a:ext cx="5486401" cy="4590976"/>
          </a:xfrm>
          <a:prstGeom prst="rect">
            <a:avLst/>
          </a:prstGeom>
        </p:spPr>
        <p:txBody>
          <a:bodyPr>
            <a:normAutofit/>
          </a:bodyPr>
          <a:lstStyle>
            <a:lvl1pPr>
              <a:defRPr sz="2400" b="0" i="0">
                <a:latin typeface="Calibri" panose="020F0502020204030204" pitchFamily="34" charset="0"/>
              </a:defRPr>
            </a:lvl1pPr>
          </a:lstStyle>
          <a:p>
            <a:r>
              <a:rPr lang="en-US"/>
              <a:t>Click icon to add picture</a:t>
            </a:r>
            <a:endParaRPr lang="en-US" dirty="0"/>
          </a:p>
        </p:txBody>
      </p:sp>
      <p:sp>
        <p:nvSpPr>
          <p:cNvPr id="10" name="Slide Number Placeholder 9">
            <a:extLst>
              <a:ext uri="{FF2B5EF4-FFF2-40B4-BE49-F238E27FC236}">
                <a16:creationId xmlns:a16="http://schemas.microsoft.com/office/drawing/2014/main" id="{44A5571E-6D46-AF49-B918-ACB2130FFF3D}"/>
              </a:ext>
            </a:extLst>
          </p:cNvPr>
          <p:cNvSpPr>
            <a:spLocks noGrp="1"/>
          </p:cNvSpPr>
          <p:nvPr>
            <p:ph type="sldNum" sz="quarter" idx="15"/>
          </p:nvPr>
        </p:nvSpPr>
        <p:spPr/>
        <p:txBody>
          <a:bodyPr/>
          <a:lstStyle/>
          <a:p>
            <a:fld id="{F0D23093-2AB0-F74C-B865-1A12A15B650E}" type="slidenum">
              <a:rPr lang="en-US" smtClean="0"/>
              <a:pPr/>
              <a:t>‹#›</a:t>
            </a:fld>
            <a:endParaRPr lang="en-US" dirty="0"/>
          </a:p>
        </p:txBody>
      </p:sp>
      <p:sp>
        <p:nvSpPr>
          <p:cNvPr id="12" name="Title 11">
            <a:extLst>
              <a:ext uri="{FF2B5EF4-FFF2-40B4-BE49-F238E27FC236}">
                <a16:creationId xmlns:a16="http://schemas.microsoft.com/office/drawing/2014/main" id="{26B59188-CA07-ED4C-990F-C94539E4F92B}"/>
              </a:ext>
            </a:extLst>
          </p:cNvPr>
          <p:cNvSpPr>
            <a:spLocks noGrp="1"/>
          </p:cNvSpPr>
          <p:nvPr>
            <p:ph type="title"/>
          </p:nvPr>
        </p:nvSpPr>
        <p:spPr/>
        <p:txBody>
          <a:bodyPr/>
          <a:lstStyle/>
          <a:p>
            <a:r>
              <a:rPr lang="en-US"/>
              <a:t>Click to edit Master title style</a:t>
            </a:r>
            <a:endParaRPr lang="en-US" dirty="0"/>
          </a:p>
        </p:txBody>
      </p:sp>
      <p:sp>
        <p:nvSpPr>
          <p:cNvPr id="13" name="Text Placeholder 3">
            <a:extLst>
              <a:ext uri="{FF2B5EF4-FFF2-40B4-BE49-F238E27FC236}">
                <a16:creationId xmlns:a16="http://schemas.microsoft.com/office/drawing/2014/main" id="{036E03A1-C74F-0042-A727-58B1205468A5}"/>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57106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B1A58-7F99-2943-838C-468BDEFDB92F}"/>
              </a:ext>
            </a:extLst>
          </p:cNvPr>
          <p:cNvSpPr>
            <a:spLocks noGrp="1"/>
          </p:cNvSpPr>
          <p:nvPr>
            <p:ph type="title"/>
          </p:nvPr>
        </p:nvSpPr>
        <p:spPr/>
        <p:txBody>
          <a:bodyPr/>
          <a:lstStyle/>
          <a:p>
            <a:r>
              <a:rPr lang="en-US"/>
              <a:t>Click to edit Master title style</a:t>
            </a:r>
          </a:p>
        </p:txBody>
      </p:sp>
      <p:sp>
        <p:nvSpPr>
          <p:cNvPr id="5" name="Chart Placeholder 4">
            <a:extLst>
              <a:ext uri="{FF2B5EF4-FFF2-40B4-BE49-F238E27FC236}">
                <a16:creationId xmlns:a16="http://schemas.microsoft.com/office/drawing/2014/main" id="{F2261C8B-A96F-5641-9461-4553158F07C6}"/>
              </a:ext>
            </a:extLst>
          </p:cNvPr>
          <p:cNvSpPr>
            <a:spLocks noGrp="1"/>
          </p:cNvSpPr>
          <p:nvPr>
            <p:ph type="chart" sz="quarter" idx="14"/>
          </p:nvPr>
        </p:nvSpPr>
        <p:spPr>
          <a:xfrm>
            <a:off x="6096001" y="1447800"/>
            <a:ext cx="5486400" cy="4590976"/>
          </a:xfrm>
          <a:prstGeom prst="rect">
            <a:avLst/>
          </a:prstGeom>
        </p:spPr>
        <p:txBody>
          <a:bodyPr/>
          <a:lstStyle/>
          <a:p>
            <a:r>
              <a:rPr lang="en-US"/>
              <a:t>Click icon to add chart</a:t>
            </a:r>
            <a:endParaRPr lang="en-US" dirty="0"/>
          </a:p>
        </p:txBody>
      </p:sp>
      <p:sp>
        <p:nvSpPr>
          <p:cNvPr id="12" name="Slide Number Placeholder 11">
            <a:extLst>
              <a:ext uri="{FF2B5EF4-FFF2-40B4-BE49-F238E27FC236}">
                <a16:creationId xmlns:a16="http://schemas.microsoft.com/office/drawing/2014/main" id="{BFD433F9-2D70-7E4E-9171-17DDDD0C1BC5}"/>
              </a:ext>
            </a:extLst>
          </p:cNvPr>
          <p:cNvSpPr>
            <a:spLocks noGrp="1"/>
          </p:cNvSpPr>
          <p:nvPr>
            <p:ph type="sldNum" sz="quarter" idx="16"/>
          </p:nvPr>
        </p:nvSpPr>
        <p:spPr/>
        <p:txBody>
          <a:bodyPr/>
          <a:lstStyle/>
          <a:p>
            <a:fld id="{F0D23093-2AB0-F74C-B865-1A12A15B650E}" type="slidenum">
              <a:rPr lang="en-US" smtClean="0"/>
              <a:pPr/>
              <a:t>‹#›</a:t>
            </a:fld>
            <a:endParaRPr lang="en-US" dirty="0"/>
          </a:p>
        </p:txBody>
      </p:sp>
      <p:sp>
        <p:nvSpPr>
          <p:cNvPr id="11" name="Text Placeholder 3">
            <a:extLst>
              <a:ext uri="{FF2B5EF4-FFF2-40B4-BE49-F238E27FC236}">
                <a16:creationId xmlns:a16="http://schemas.microsoft.com/office/drawing/2014/main" id="{7EE28EC2-FFB1-CB46-9BE7-371DA4C09A9F}"/>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88918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B1A58-7F99-2943-838C-468BDEFDB92F}"/>
              </a:ext>
            </a:extLst>
          </p:cNvPr>
          <p:cNvSpPr>
            <a:spLocks noGrp="1"/>
          </p:cNvSpPr>
          <p:nvPr>
            <p:ph type="title"/>
          </p:nvPr>
        </p:nvSpPr>
        <p:spPr/>
        <p:txBody>
          <a:bodyPr/>
          <a:lstStyle/>
          <a:p>
            <a:r>
              <a:rPr lang="en-US"/>
              <a:t>Click to edit Master title style</a:t>
            </a:r>
          </a:p>
        </p:txBody>
      </p:sp>
      <p:sp>
        <p:nvSpPr>
          <p:cNvPr id="7" name="Table Placeholder 6">
            <a:extLst>
              <a:ext uri="{FF2B5EF4-FFF2-40B4-BE49-F238E27FC236}">
                <a16:creationId xmlns:a16="http://schemas.microsoft.com/office/drawing/2014/main" id="{87182008-9414-AB43-BE9E-97630CA1A98F}"/>
              </a:ext>
            </a:extLst>
          </p:cNvPr>
          <p:cNvSpPr>
            <a:spLocks noGrp="1"/>
          </p:cNvSpPr>
          <p:nvPr>
            <p:ph type="tbl" sz="quarter" idx="14"/>
          </p:nvPr>
        </p:nvSpPr>
        <p:spPr>
          <a:xfrm>
            <a:off x="6096001" y="1447800"/>
            <a:ext cx="5486400" cy="4572000"/>
          </a:xfrm>
          <a:prstGeom prst="rect">
            <a:avLst/>
          </a:prstGeom>
        </p:spPr>
        <p:txBody>
          <a:bodyPr/>
          <a:lstStyle/>
          <a:p>
            <a:r>
              <a:rPr lang="en-US"/>
              <a:t>Click icon to add table</a:t>
            </a:r>
            <a:endParaRPr lang="en-US" dirty="0"/>
          </a:p>
        </p:txBody>
      </p:sp>
      <p:sp>
        <p:nvSpPr>
          <p:cNvPr id="12" name="Slide Number Placeholder 11">
            <a:extLst>
              <a:ext uri="{FF2B5EF4-FFF2-40B4-BE49-F238E27FC236}">
                <a16:creationId xmlns:a16="http://schemas.microsoft.com/office/drawing/2014/main" id="{0594F819-73D6-7A44-B97C-D99C7DAB92D6}"/>
              </a:ext>
            </a:extLst>
          </p:cNvPr>
          <p:cNvSpPr>
            <a:spLocks noGrp="1"/>
          </p:cNvSpPr>
          <p:nvPr>
            <p:ph type="sldNum" sz="quarter" idx="16"/>
          </p:nvPr>
        </p:nvSpPr>
        <p:spPr/>
        <p:txBody>
          <a:bodyPr/>
          <a:lstStyle/>
          <a:p>
            <a:fld id="{F0D23093-2AB0-F74C-B865-1A12A15B650E}" type="slidenum">
              <a:rPr lang="en-US" smtClean="0"/>
              <a:pPr/>
              <a:t>‹#›</a:t>
            </a:fld>
            <a:endParaRPr lang="en-US" dirty="0"/>
          </a:p>
        </p:txBody>
      </p:sp>
      <p:sp>
        <p:nvSpPr>
          <p:cNvPr id="10" name="Text Placeholder 3">
            <a:extLst>
              <a:ext uri="{FF2B5EF4-FFF2-40B4-BE49-F238E27FC236}">
                <a16:creationId xmlns:a16="http://schemas.microsoft.com/office/drawing/2014/main" id="{8E21A6B3-25CA-5C4B-9371-8E317E850D75}"/>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44552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40BF04F-53BA-40ED-A2D6-74623F7FCA9F}"/>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857"/>
            <a:ext cx="12192000" cy="6856286"/>
          </a:xfrm>
          <a:prstGeom prst="rect">
            <a:avLst/>
          </a:prstGeom>
        </p:spPr>
      </p:pic>
      <p:sp>
        <p:nvSpPr>
          <p:cNvPr id="2" name="Title Placeholder 1">
            <a:extLst>
              <a:ext uri="{FF2B5EF4-FFF2-40B4-BE49-F238E27FC236}">
                <a16:creationId xmlns:a16="http://schemas.microsoft.com/office/drawing/2014/main" id="{C33F0A99-5B9C-4CA5-9F50-2F4E34F6E27A}"/>
              </a:ext>
            </a:extLst>
          </p:cNvPr>
          <p:cNvSpPr>
            <a:spLocks noGrp="1"/>
          </p:cNvSpPr>
          <p:nvPr>
            <p:ph type="title"/>
          </p:nvPr>
        </p:nvSpPr>
        <p:spPr>
          <a:xfrm>
            <a:off x="609601" y="148581"/>
            <a:ext cx="10972799" cy="845837"/>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9A249833-0938-F747-9F14-C1C0453EFF13}"/>
              </a:ext>
            </a:extLst>
          </p:cNvPr>
          <p:cNvSpPr>
            <a:spLocks noGrp="1"/>
          </p:cNvSpPr>
          <p:nvPr>
            <p:ph type="sldNum" sz="quarter" idx="4"/>
          </p:nvPr>
        </p:nvSpPr>
        <p:spPr>
          <a:xfrm>
            <a:off x="546100" y="6542840"/>
            <a:ext cx="2743200" cy="247724"/>
          </a:xfrm>
          <a:prstGeom prst="rect">
            <a:avLst/>
          </a:prstGeom>
        </p:spPr>
        <p:txBody>
          <a:bodyPr vert="horz" lIns="91440" tIns="45720" rIns="91440" bIns="45720" rtlCol="0" anchor="ctr"/>
          <a:lstStyle>
            <a:lvl1pPr algn="l">
              <a:defRPr sz="1200" b="0" i="0">
                <a:solidFill>
                  <a:schemeClr val="bg2">
                    <a:lumMod val="65000"/>
                  </a:schemeClr>
                </a:solidFill>
                <a:latin typeface="Calibri" panose="020F0502020204030204" pitchFamily="34" charset="0"/>
                <a:cs typeface="Calibri" panose="020F0502020204030204" pitchFamily="34" charset="0"/>
              </a:defRPr>
            </a:lvl1pPr>
          </a:lstStyle>
          <a:p>
            <a:fld id="{F0D23093-2AB0-F74C-B865-1A12A15B650E}" type="slidenum">
              <a:rPr lang="en-US" smtClean="0"/>
              <a:pPr/>
              <a:t>‹#›</a:t>
            </a:fld>
            <a:endParaRPr lang="en-US" dirty="0"/>
          </a:p>
        </p:txBody>
      </p:sp>
      <p:sp>
        <p:nvSpPr>
          <p:cNvPr id="5" name="Text Placeholder 4">
            <a:extLst>
              <a:ext uri="{FF2B5EF4-FFF2-40B4-BE49-F238E27FC236}">
                <a16:creationId xmlns:a16="http://schemas.microsoft.com/office/drawing/2014/main" id="{04F227F0-8FC0-9046-A60F-1749263CF3E5}"/>
              </a:ext>
            </a:extLst>
          </p:cNvPr>
          <p:cNvSpPr>
            <a:spLocks noGrp="1"/>
          </p:cNvSpPr>
          <p:nvPr>
            <p:ph type="body" idx="1"/>
          </p:nvPr>
        </p:nvSpPr>
        <p:spPr>
          <a:xfrm>
            <a:off x="609600" y="1295400"/>
            <a:ext cx="10972800" cy="47433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3">
            <a:extLst>
              <a:ext uri="{FF2B5EF4-FFF2-40B4-BE49-F238E27FC236}">
                <a16:creationId xmlns:a16="http://schemas.microsoft.com/office/drawing/2014/main" id="{4F0CD691-76C0-4AC9-8029-4BF0CEDE749C}"/>
              </a:ext>
            </a:extLst>
          </p:cNvPr>
          <p:cNvSpPr/>
          <p:nvPr userDrawn="1"/>
        </p:nvSpPr>
        <p:spPr>
          <a:xfrm>
            <a:off x="4876800" y="6542840"/>
            <a:ext cx="1371600" cy="2477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C66E622-A13F-4675-A281-8D8CC6175629}"/>
              </a:ext>
            </a:extLst>
          </p:cNvPr>
          <p:cNvSpPr txBox="1"/>
          <p:nvPr userDrawn="1"/>
        </p:nvSpPr>
        <p:spPr>
          <a:xfrm>
            <a:off x="7835900" y="6513565"/>
            <a:ext cx="1371600" cy="276999"/>
          </a:xfrm>
          <a:prstGeom prst="rect">
            <a:avLst/>
          </a:prstGeom>
          <a:noFill/>
        </p:spPr>
        <p:txBody>
          <a:bodyPr wrap="square" rtlCol="0">
            <a:spAutoFit/>
          </a:bodyPr>
          <a:lstStyle/>
          <a:p>
            <a:r>
              <a:rPr lang="en-US" sz="1200" dirty="0">
                <a:solidFill>
                  <a:schemeClr val="tx2"/>
                </a:solidFill>
              </a:rPr>
              <a:t>©2024 ANSYS, Inc.</a:t>
            </a:r>
          </a:p>
        </p:txBody>
      </p:sp>
    </p:spTree>
    <p:extLst>
      <p:ext uri="{BB962C8B-B14F-4D97-AF65-F5344CB8AC3E}">
        <p14:creationId xmlns:p14="http://schemas.microsoft.com/office/powerpoint/2010/main" val="1291537134"/>
      </p:ext>
    </p:extLst>
  </p:cSld>
  <p:clrMap bg1="lt1" tx1="dk1" bg2="lt2" tx2="dk2" accent1="accent1" accent2="accent2" accent3="accent3" accent4="accent4" accent5="accent5" accent6="accent6" hlink="hlink" folHlink="folHlink"/>
  <p:sldLayoutIdLst>
    <p:sldLayoutId id="2147483662" r:id="rId1"/>
    <p:sldLayoutId id="2147483661" r:id="rId2"/>
    <p:sldLayoutId id="2147483737" r:id="rId3"/>
    <p:sldLayoutId id="2147483724" r:id="rId4"/>
    <p:sldLayoutId id="2147483735" r:id="rId5"/>
    <p:sldLayoutId id="2147483734" r:id="rId6"/>
    <p:sldLayoutId id="2147483663" r:id="rId7"/>
    <p:sldLayoutId id="2147483729" r:id="rId8"/>
    <p:sldLayoutId id="2147483730" r:id="rId9"/>
    <p:sldLayoutId id="2147483731" r:id="rId10"/>
    <p:sldLayoutId id="2147483727" r:id="rId11"/>
    <p:sldLayoutId id="2147483736" r:id="rId12"/>
    <p:sldLayoutId id="2147483726" r:id="rId13"/>
  </p:sldLayoutIdLst>
  <p:hf hdr="0" ftr="0" dt="0"/>
  <p:txStyles>
    <p:titleStyle>
      <a:lvl1pPr algn="l" defTabSz="914400" rtl="0" eaLnBrk="1" latinLnBrk="0" hangingPunct="1">
        <a:lnSpc>
          <a:spcPct val="90000"/>
        </a:lnSpc>
        <a:spcBef>
          <a:spcPct val="0"/>
        </a:spcBef>
        <a:buNone/>
        <a:defRPr sz="3200" b="0" i="0" kern="1200">
          <a:solidFill>
            <a:schemeClr val="tx1"/>
          </a:solidFill>
          <a:latin typeface="Calibri" panose="020F0502020204030204" pitchFamily="34" charset="0"/>
          <a:ea typeface="+mj-ea"/>
          <a:cs typeface="Calibri" panose="020F0502020204030204" pitchFamily="34" charset="0"/>
        </a:defRPr>
      </a:lvl1pPr>
    </p:titleStyle>
    <p:body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400" b="0" i="0" kern="1200" baseline="0">
          <a:solidFill>
            <a:schemeClr val="tx1"/>
          </a:solidFill>
          <a:latin typeface="Calibri" panose="020F0502020204030204" pitchFamily="34" charset="0"/>
          <a:ea typeface="+mn-ea"/>
          <a:cs typeface="Calibri" panose="020F0502020204030204" pitchFamily="34" charset="0"/>
        </a:defRPr>
      </a:lvl1pPr>
      <a:lvl2pPr marL="461963" marR="0" indent="-231775" algn="l" defTabSz="914400" rtl="0" eaLnBrk="1" fontAlgn="auto" latinLnBrk="0" hangingPunct="1">
        <a:lnSpc>
          <a:spcPct val="90000"/>
        </a:lnSpc>
        <a:spcBef>
          <a:spcPts val="500"/>
        </a:spcBef>
        <a:spcAft>
          <a:spcPts val="0"/>
        </a:spcAft>
        <a:buClrTx/>
        <a:buSzTx/>
        <a:buFont typeface="Calibri" panose="020F0502020204030204" pitchFamily="34" charset="0"/>
        <a:buChar char="‐"/>
        <a:tabLst/>
        <a:defRPr sz="2000" b="0" i="0" kern="1200" baseline="0">
          <a:solidFill>
            <a:schemeClr val="tx1"/>
          </a:solidFill>
          <a:latin typeface="Calibri" panose="020F0502020204030204" pitchFamily="34" charset="0"/>
          <a:ea typeface="+mn-ea"/>
          <a:cs typeface="Calibri" panose="020F0502020204030204" pitchFamily="34" charset="0"/>
        </a:defRPr>
      </a:lvl2pPr>
      <a:lvl3pPr marL="746125" marR="0" indent="-288925"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kern="1200" baseline="0">
          <a:solidFill>
            <a:schemeClr val="tx1"/>
          </a:solidFill>
          <a:latin typeface="Calibri" panose="020F0502020204030204" pitchFamily="34" charset="0"/>
          <a:ea typeface="+mn-ea"/>
          <a:cs typeface="Calibri" panose="020F0502020204030204" pitchFamily="34" charset="0"/>
        </a:defRPr>
      </a:lvl3pPr>
      <a:lvl4pPr marL="969963" marR="0" indent="-223838"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sz="1400" kern="1200" baseline="0">
          <a:solidFill>
            <a:schemeClr val="tx1"/>
          </a:solidFill>
          <a:latin typeface="Calibri" panose="020F0502020204030204" pitchFamily="34" charset="0"/>
          <a:ea typeface="+mn-ea"/>
          <a:cs typeface="Calibri" panose="020F0502020204030204" pitchFamily="34" charset="0"/>
        </a:defRPr>
      </a:lvl4pPr>
      <a:lvl5pPr marL="1203325" marR="0" indent="-233363"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sz="1200" kern="1200"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18" Type="http://schemas.openxmlformats.org/officeDocument/2006/relationships/image" Target="../media/image34.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png"/><Relationship Id="rId17" Type="http://schemas.openxmlformats.org/officeDocument/2006/relationships/image" Target="../media/image33.png"/><Relationship Id="rId2" Type="http://schemas.openxmlformats.org/officeDocument/2006/relationships/notesSlide" Target="../notesSlides/notesSlide9.xml"/><Relationship Id="rId16" Type="http://schemas.openxmlformats.org/officeDocument/2006/relationships/image" Target="../media/image32.png"/><Relationship Id="rId20" Type="http://schemas.openxmlformats.org/officeDocument/2006/relationships/image" Target="../media/image36.png"/><Relationship Id="rId1" Type="http://schemas.openxmlformats.org/officeDocument/2006/relationships/slideLayout" Target="../slideLayouts/slideLayout4.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5" Type="http://schemas.openxmlformats.org/officeDocument/2006/relationships/image" Target="../media/image31.png"/><Relationship Id="rId10" Type="http://schemas.openxmlformats.org/officeDocument/2006/relationships/image" Target="../media/image26.png"/><Relationship Id="rId19" Type="http://schemas.openxmlformats.org/officeDocument/2006/relationships/image" Target="../media/image35.png"/><Relationship Id="rId4" Type="http://schemas.openxmlformats.org/officeDocument/2006/relationships/image" Target="../media/image20.png"/><Relationship Id="rId9" Type="http://schemas.openxmlformats.org/officeDocument/2006/relationships/image" Target="../media/image25.png"/><Relationship Id="rId14" Type="http://schemas.openxmlformats.org/officeDocument/2006/relationships/image" Target="../media/image30.png"/></Relationships>
</file>

<file path=ppt/slides/_rels/slide13.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18" Type="http://schemas.openxmlformats.org/officeDocument/2006/relationships/image" Target="../media/image34.png"/><Relationship Id="rId3" Type="http://schemas.openxmlformats.org/officeDocument/2006/relationships/image" Target="../media/image19.png"/><Relationship Id="rId21" Type="http://schemas.openxmlformats.org/officeDocument/2006/relationships/image" Target="../media/image37.png"/><Relationship Id="rId7" Type="http://schemas.openxmlformats.org/officeDocument/2006/relationships/image" Target="../media/image23.png"/><Relationship Id="rId12" Type="http://schemas.openxmlformats.org/officeDocument/2006/relationships/image" Target="../media/image28.png"/><Relationship Id="rId17" Type="http://schemas.openxmlformats.org/officeDocument/2006/relationships/image" Target="../media/image33.png"/><Relationship Id="rId2" Type="http://schemas.openxmlformats.org/officeDocument/2006/relationships/notesSlide" Target="../notesSlides/notesSlide10.xml"/><Relationship Id="rId16" Type="http://schemas.openxmlformats.org/officeDocument/2006/relationships/image" Target="../media/image32.png"/><Relationship Id="rId20" Type="http://schemas.openxmlformats.org/officeDocument/2006/relationships/image" Target="../media/image36.png"/><Relationship Id="rId1" Type="http://schemas.openxmlformats.org/officeDocument/2006/relationships/slideLayout" Target="../slideLayouts/slideLayout4.xml"/><Relationship Id="rId6" Type="http://schemas.openxmlformats.org/officeDocument/2006/relationships/image" Target="../media/image22.png"/><Relationship Id="rId11" Type="http://schemas.openxmlformats.org/officeDocument/2006/relationships/image" Target="../media/image27.png"/><Relationship Id="rId24" Type="http://schemas.openxmlformats.org/officeDocument/2006/relationships/image" Target="../media/image40.png"/><Relationship Id="rId5" Type="http://schemas.openxmlformats.org/officeDocument/2006/relationships/image" Target="../media/image21.png"/><Relationship Id="rId15" Type="http://schemas.openxmlformats.org/officeDocument/2006/relationships/image" Target="../media/image31.png"/><Relationship Id="rId23" Type="http://schemas.openxmlformats.org/officeDocument/2006/relationships/image" Target="../media/image39.png"/><Relationship Id="rId10" Type="http://schemas.openxmlformats.org/officeDocument/2006/relationships/image" Target="../media/image26.png"/><Relationship Id="rId19" Type="http://schemas.openxmlformats.org/officeDocument/2006/relationships/image" Target="../media/image35.png"/><Relationship Id="rId4" Type="http://schemas.openxmlformats.org/officeDocument/2006/relationships/image" Target="../media/image20.png"/><Relationship Id="rId9" Type="http://schemas.openxmlformats.org/officeDocument/2006/relationships/image" Target="../media/image25.png"/><Relationship Id="rId14" Type="http://schemas.openxmlformats.org/officeDocument/2006/relationships/image" Target="../media/image30.png"/><Relationship Id="rId22" Type="http://schemas.openxmlformats.org/officeDocument/2006/relationships/image" Target="../media/image38.png"/></Relationships>
</file>

<file path=ppt/slides/_rels/slide14.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18" Type="http://schemas.openxmlformats.org/officeDocument/2006/relationships/image" Target="../media/image34.png"/><Relationship Id="rId3" Type="http://schemas.openxmlformats.org/officeDocument/2006/relationships/image" Target="../media/image19.png"/><Relationship Id="rId21" Type="http://schemas.openxmlformats.org/officeDocument/2006/relationships/image" Target="../media/image41.png"/><Relationship Id="rId7" Type="http://schemas.openxmlformats.org/officeDocument/2006/relationships/image" Target="../media/image23.png"/><Relationship Id="rId12" Type="http://schemas.openxmlformats.org/officeDocument/2006/relationships/image" Target="../media/image28.png"/><Relationship Id="rId17" Type="http://schemas.openxmlformats.org/officeDocument/2006/relationships/image" Target="../media/image33.png"/><Relationship Id="rId2" Type="http://schemas.openxmlformats.org/officeDocument/2006/relationships/notesSlide" Target="../notesSlides/notesSlide11.xml"/><Relationship Id="rId16" Type="http://schemas.openxmlformats.org/officeDocument/2006/relationships/image" Target="../media/image32.png"/><Relationship Id="rId20" Type="http://schemas.openxmlformats.org/officeDocument/2006/relationships/image" Target="../media/image36.png"/><Relationship Id="rId1" Type="http://schemas.openxmlformats.org/officeDocument/2006/relationships/slideLayout" Target="../slideLayouts/slideLayout4.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5" Type="http://schemas.openxmlformats.org/officeDocument/2006/relationships/image" Target="../media/image31.png"/><Relationship Id="rId10" Type="http://schemas.openxmlformats.org/officeDocument/2006/relationships/image" Target="../media/image26.png"/><Relationship Id="rId19" Type="http://schemas.openxmlformats.org/officeDocument/2006/relationships/image" Target="../media/image35.png"/><Relationship Id="rId4" Type="http://schemas.openxmlformats.org/officeDocument/2006/relationships/image" Target="../media/image20.png"/><Relationship Id="rId9" Type="http://schemas.openxmlformats.org/officeDocument/2006/relationships/image" Target="../media/image25.png"/><Relationship Id="rId14" Type="http://schemas.openxmlformats.org/officeDocument/2006/relationships/image" Target="../media/image30.png"/><Relationship Id="rId22" Type="http://schemas.openxmlformats.org/officeDocument/2006/relationships/image" Target="../media/image42.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47.png"/><Relationship Id="rId4" Type="http://schemas.openxmlformats.org/officeDocument/2006/relationships/image" Target="../media/image46.png"/></Relationships>
</file>

<file path=ppt/slides/_rels/slide1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50.png"/><Relationship Id="rId5" Type="http://schemas.openxmlformats.org/officeDocument/2006/relationships/image" Target="../media/image46.png"/><Relationship Id="rId4" Type="http://schemas.openxmlformats.org/officeDocument/2006/relationships/image" Target="../media/image49.png"/></Relationships>
</file>

<file path=ppt/slides/_rels/slide18.xml.rels><?xml version="1.0" encoding="UTF-8" standalone="yes"?>
<Relationships xmlns="http://schemas.openxmlformats.org/package/2006/relationships"><Relationship Id="rId3" Type="http://schemas.openxmlformats.org/officeDocument/2006/relationships/image" Target="../media/image51.png"/><Relationship Id="rId7" Type="http://schemas.openxmlformats.org/officeDocument/2006/relationships/image" Target="../media/image46.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48.png"/><Relationship Id="rId5" Type="http://schemas.openxmlformats.org/officeDocument/2006/relationships/image" Target="../media/image53.png"/><Relationship Id="rId4" Type="http://schemas.openxmlformats.org/officeDocument/2006/relationships/image" Target="../media/image52.png"/></Relationships>
</file>

<file path=ppt/slides/_rels/slide1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57.emf"/><Relationship Id="rId5" Type="http://schemas.openxmlformats.org/officeDocument/2006/relationships/image" Target="../media/image56.emf"/><Relationship Id="rId4" Type="http://schemas.openxmlformats.org/officeDocument/2006/relationships/image" Target="../media/image55.emf"/></Relationships>
</file>

<file path=ppt/slides/_rels/slide2.xml.rels><?xml version="1.0" encoding="UTF-8" standalone="yes"?>
<Relationships xmlns="http://schemas.openxmlformats.org/package/2006/relationships"><Relationship Id="rId3" Type="http://schemas.openxmlformats.org/officeDocument/2006/relationships/hyperlink" Target="http://www.ansys.com/products/materials/granta-edupack/?utm_campaign=academic&amp;utm_medium=referral&amp;utm_source=education-resource&amp;utm_content=partner_cross-bu_educator-resource-link_product-page_learn-more_na_en_global&amp;campaignID=7013g000000gv7hAAA"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www.ansys.com/education-resources"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emf"/><Relationship Id="rId4" Type="http://schemas.openxmlformats.org/officeDocument/2006/relationships/image" Target="../media/image6.png"/><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E2C3BA5-6E5F-4798-87B7-B8DFFB97930D}"/>
              </a:ext>
            </a:extLst>
          </p:cNvPr>
          <p:cNvSpPr>
            <a:spLocks noGrp="1"/>
          </p:cNvSpPr>
          <p:nvPr>
            <p:ph type="body" sz="quarter" idx="10"/>
          </p:nvPr>
        </p:nvSpPr>
        <p:spPr/>
        <p:txBody>
          <a:bodyPr>
            <a:normAutofit fontScale="92500" lnSpcReduction="10000"/>
          </a:bodyPr>
          <a:lstStyle/>
          <a:p>
            <a:pPr marL="0" indent="0">
              <a:buNone/>
            </a:pPr>
            <a:r>
              <a:rPr lang="en-US" sz="3500" b="1" dirty="0">
                <a:solidFill>
                  <a:schemeClr val="tx1"/>
                </a:solidFill>
              </a:rPr>
              <a:t>Unit 2.</a:t>
            </a:r>
          </a:p>
          <a:p>
            <a:pPr marL="0" indent="0">
              <a:buNone/>
            </a:pPr>
            <a:r>
              <a:rPr lang="en-US" sz="3500" b="1" dirty="0">
                <a:solidFill>
                  <a:schemeClr val="tx1"/>
                </a:solidFill>
              </a:rPr>
              <a:t>Material property charts:</a:t>
            </a:r>
          </a:p>
          <a:p>
            <a:pPr marL="0" indent="0">
              <a:buNone/>
            </a:pPr>
            <a:r>
              <a:rPr lang="en-US" sz="2600" dirty="0">
                <a:solidFill>
                  <a:schemeClr val="tx1"/>
                </a:solidFill>
              </a:rPr>
              <a:t>Mapping materials</a:t>
            </a:r>
          </a:p>
          <a:p>
            <a:endParaRPr lang="en-US" dirty="0">
              <a:solidFill>
                <a:schemeClr val="tx1"/>
              </a:solidFill>
            </a:endParaRPr>
          </a:p>
        </p:txBody>
      </p:sp>
      <p:sp>
        <p:nvSpPr>
          <p:cNvPr id="3" name="Text Placeholder 2">
            <a:extLst>
              <a:ext uri="{FF2B5EF4-FFF2-40B4-BE49-F238E27FC236}">
                <a16:creationId xmlns:a16="http://schemas.microsoft.com/office/drawing/2014/main" id="{8DED2F7F-2065-4CCE-9AD5-77DBF0CD5628}"/>
              </a:ext>
            </a:extLst>
          </p:cNvPr>
          <p:cNvSpPr>
            <a:spLocks noGrp="1"/>
          </p:cNvSpPr>
          <p:nvPr>
            <p:ph type="body" sz="quarter" idx="12"/>
          </p:nvPr>
        </p:nvSpPr>
        <p:spPr>
          <a:xfrm>
            <a:off x="601663" y="2667000"/>
            <a:ext cx="5394325" cy="1143000"/>
          </a:xfrm>
        </p:spPr>
        <p:txBody>
          <a:bodyPr>
            <a:noAutofit/>
          </a:bodyPr>
          <a:lstStyle/>
          <a:p>
            <a:r>
              <a:rPr lang="en-US" sz="1600" dirty="0"/>
              <a:t>Mike Ashby</a:t>
            </a:r>
          </a:p>
          <a:p>
            <a:r>
              <a:rPr lang="en-GB" sz="1600" dirty="0"/>
              <a:t>Department of Engineering, </a:t>
            </a:r>
          </a:p>
          <a:p>
            <a:r>
              <a:rPr lang="en-GB" sz="1600" dirty="0"/>
              <a:t>University of Cambridge</a:t>
            </a:r>
            <a:endParaRPr lang="en-US" sz="1600" dirty="0"/>
          </a:p>
        </p:txBody>
      </p:sp>
      <p:pic>
        <p:nvPicPr>
          <p:cNvPr id="4" name="Picture 43">
            <a:extLst>
              <a:ext uri="{FF2B5EF4-FFF2-40B4-BE49-F238E27FC236}">
                <a16:creationId xmlns:a16="http://schemas.microsoft.com/office/drawing/2014/main" id="{8EB71341-813B-4060-A48D-88D324FA97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2126" y="1295400"/>
            <a:ext cx="5394325" cy="411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76856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61BB4E4-97E2-7290-4208-979FBB27ED38}"/>
              </a:ext>
            </a:extLst>
          </p:cNvPr>
          <p:cNvSpPr>
            <a:spLocks noGrp="1"/>
          </p:cNvSpPr>
          <p:nvPr>
            <p:ph type="sldNum" sz="quarter" idx="11"/>
          </p:nvPr>
        </p:nvSpPr>
        <p:spPr/>
        <p:txBody>
          <a:bodyPr/>
          <a:lstStyle/>
          <a:p>
            <a:fld id="{F0D23093-2AB0-F74C-B865-1A12A15B650E}" type="slidenum">
              <a:rPr lang="en-US" smtClean="0"/>
              <a:pPr/>
              <a:t>10</a:t>
            </a:fld>
            <a:endParaRPr lang="en-US" dirty="0"/>
          </a:p>
        </p:txBody>
      </p:sp>
      <p:sp>
        <p:nvSpPr>
          <p:cNvPr id="3" name="Title 2">
            <a:extLst>
              <a:ext uri="{FF2B5EF4-FFF2-40B4-BE49-F238E27FC236}">
                <a16:creationId xmlns:a16="http://schemas.microsoft.com/office/drawing/2014/main" id="{2AFBD90D-D8F4-80BD-0220-AB57C9E97E15}"/>
              </a:ext>
            </a:extLst>
          </p:cNvPr>
          <p:cNvSpPr>
            <a:spLocks noGrp="1"/>
          </p:cNvSpPr>
          <p:nvPr>
            <p:ph type="title"/>
          </p:nvPr>
        </p:nvSpPr>
        <p:spPr/>
        <p:txBody>
          <a:bodyPr/>
          <a:lstStyle/>
          <a:p>
            <a:r>
              <a:rPr lang="en-US" dirty="0"/>
              <a:t>Creating Charts – single property charts</a:t>
            </a:r>
          </a:p>
        </p:txBody>
      </p:sp>
      <p:grpSp>
        <p:nvGrpSpPr>
          <p:cNvPr id="6" name="Group 5">
            <a:extLst>
              <a:ext uri="{FF2B5EF4-FFF2-40B4-BE49-F238E27FC236}">
                <a16:creationId xmlns:a16="http://schemas.microsoft.com/office/drawing/2014/main" id="{7AB31556-4A66-2C11-B05F-A807E10FD957}"/>
              </a:ext>
            </a:extLst>
          </p:cNvPr>
          <p:cNvGrpSpPr/>
          <p:nvPr/>
        </p:nvGrpSpPr>
        <p:grpSpPr>
          <a:xfrm>
            <a:off x="785736" y="994418"/>
            <a:ext cx="10620528" cy="3499866"/>
            <a:chOff x="785736" y="994418"/>
            <a:chExt cx="10620528" cy="3499866"/>
          </a:xfrm>
        </p:grpSpPr>
        <p:pic>
          <p:nvPicPr>
            <p:cNvPr id="8" name="Picture 7">
              <a:extLst>
                <a:ext uri="{FF2B5EF4-FFF2-40B4-BE49-F238E27FC236}">
                  <a16:creationId xmlns:a16="http://schemas.microsoft.com/office/drawing/2014/main" id="{E7DC16D2-539F-D317-1C32-04FBA4739A13}"/>
                </a:ext>
              </a:extLst>
            </p:cNvPr>
            <p:cNvPicPr>
              <a:picLocks noChangeAspect="1"/>
            </p:cNvPicPr>
            <p:nvPr/>
          </p:nvPicPr>
          <p:blipFill>
            <a:blip r:embed="rId2"/>
            <a:stretch>
              <a:fillRect/>
            </a:stretch>
          </p:blipFill>
          <p:spPr>
            <a:xfrm>
              <a:off x="785736" y="994418"/>
              <a:ext cx="10620528" cy="457200"/>
            </a:xfrm>
            <a:prstGeom prst="rect">
              <a:avLst/>
            </a:prstGeom>
            <a:ln>
              <a:solidFill>
                <a:schemeClr val="tx1"/>
              </a:solidFill>
            </a:ln>
          </p:spPr>
        </p:pic>
        <p:pic>
          <p:nvPicPr>
            <p:cNvPr id="9" name="Picture 8">
              <a:extLst>
                <a:ext uri="{FF2B5EF4-FFF2-40B4-BE49-F238E27FC236}">
                  <a16:creationId xmlns:a16="http://schemas.microsoft.com/office/drawing/2014/main" id="{187865CD-C15C-9F75-9655-593CB0D27C63}"/>
                </a:ext>
              </a:extLst>
            </p:cNvPr>
            <p:cNvPicPr>
              <a:picLocks noChangeAspect="1"/>
            </p:cNvPicPr>
            <p:nvPr/>
          </p:nvPicPr>
          <p:blipFill>
            <a:blip r:embed="rId3"/>
            <a:stretch>
              <a:fillRect/>
            </a:stretch>
          </p:blipFill>
          <p:spPr>
            <a:xfrm>
              <a:off x="1600200" y="1839848"/>
              <a:ext cx="2800494" cy="2654436"/>
            </a:xfrm>
            <a:prstGeom prst="rect">
              <a:avLst/>
            </a:prstGeom>
            <a:ln>
              <a:solidFill>
                <a:schemeClr val="tx1"/>
              </a:solidFill>
            </a:ln>
          </p:spPr>
        </p:pic>
      </p:grpSp>
      <p:grpSp>
        <p:nvGrpSpPr>
          <p:cNvPr id="10" name="Group 9">
            <a:extLst>
              <a:ext uri="{FF2B5EF4-FFF2-40B4-BE49-F238E27FC236}">
                <a16:creationId xmlns:a16="http://schemas.microsoft.com/office/drawing/2014/main" id="{E3CBE1C7-BC4E-F23C-69C3-72186E79CE5C}"/>
              </a:ext>
            </a:extLst>
          </p:cNvPr>
          <p:cNvGrpSpPr/>
          <p:nvPr/>
        </p:nvGrpSpPr>
        <p:grpSpPr>
          <a:xfrm>
            <a:off x="1866155" y="3751422"/>
            <a:ext cx="1597939" cy="1806863"/>
            <a:chOff x="2831638" y="5257201"/>
            <a:chExt cx="1597939" cy="1806863"/>
          </a:xfrm>
        </p:grpSpPr>
        <p:grpSp>
          <p:nvGrpSpPr>
            <p:cNvPr id="11" name="Group 10">
              <a:extLst>
                <a:ext uri="{FF2B5EF4-FFF2-40B4-BE49-F238E27FC236}">
                  <a16:creationId xmlns:a16="http://schemas.microsoft.com/office/drawing/2014/main" id="{A3F8BBE7-DFB1-DC12-05FD-A97C5E9ACA22}"/>
                </a:ext>
              </a:extLst>
            </p:cNvPr>
            <p:cNvGrpSpPr/>
            <p:nvPr/>
          </p:nvGrpSpPr>
          <p:grpSpPr>
            <a:xfrm>
              <a:off x="2831638" y="5257201"/>
              <a:ext cx="1597938" cy="653183"/>
              <a:chOff x="5787718" y="5531085"/>
              <a:chExt cx="1597938" cy="480689"/>
            </a:xfrm>
          </p:grpSpPr>
          <p:sp>
            <p:nvSpPr>
              <p:cNvPr id="13" name="Rectangle 12">
                <a:extLst>
                  <a:ext uri="{FF2B5EF4-FFF2-40B4-BE49-F238E27FC236}">
                    <a16:creationId xmlns:a16="http://schemas.microsoft.com/office/drawing/2014/main" id="{768533A4-5F43-5573-8F79-B71B203A90D3}"/>
                  </a:ext>
                </a:extLst>
              </p:cNvPr>
              <p:cNvSpPr/>
              <p:nvPr/>
            </p:nvSpPr>
            <p:spPr bwMode="auto">
              <a:xfrm>
                <a:off x="5787718" y="5739976"/>
                <a:ext cx="1597938" cy="271798"/>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GB" b="1" dirty="0"/>
              </a:p>
            </p:txBody>
          </p:sp>
          <p:sp>
            <p:nvSpPr>
              <p:cNvPr id="14" name="TextBox 13">
                <a:extLst>
                  <a:ext uri="{FF2B5EF4-FFF2-40B4-BE49-F238E27FC236}">
                    <a16:creationId xmlns:a16="http://schemas.microsoft.com/office/drawing/2014/main" id="{971EDCE2-6C68-9F3A-0C5E-8F6999FB33F4}"/>
                  </a:ext>
                </a:extLst>
              </p:cNvPr>
              <p:cNvSpPr txBox="1"/>
              <p:nvPr/>
            </p:nvSpPr>
            <p:spPr>
              <a:xfrm>
                <a:off x="5792794" y="5531085"/>
                <a:ext cx="663823" cy="203849"/>
              </a:xfrm>
              <a:prstGeom prst="rect">
                <a:avLst/>
              </a:prstGeom>
              <a:solidFill>
                <a:schemeClr val="bg1"/>
              </a:solidFill>
              <a:ln>
                <a:solidFill>
                  <a:schemeClr val="tx1"/>
                </a:solidFill>
              </a:ln>
            </p:spPr>
            <p:txBody>
              <a:bodyPr wrap="square" rtlCol="0">
                <a:spAutoFit/>
              </a:bodyPr>
              <a:lstStyle/>
              <a:p>
                <a:r>
                  <a:rPr lang="en-GB" sz="1200" dirty="0"/>
                  <a:t>X-Axis</a:t>
                </a:r>
              </a:p>
            </p:txBody>
          </p:sp>
          <p:sp>
            <p:nvSpPr>
              <p:cNvPr id="15" name="TextBox 14">
                <a:extLst>
                  <a:ext uri="{FF2B5EF4-FFF2-40B4-BE49-F238E27FC236}">
                    <a16:creationId xmlns:a16="http://schemas.microsoft.com/office/drawing/2014/main" id="{7C6C9D9B-4D3A-D9F1-DD02-B9BC28D1F4A2}"/>
                  </a:ext>
                </a:extLst>
              </p:cNvPr>
              <p:cNvSpPr txBox="1"/>
              <p:nvPr/>
            </p:nvSpPr>
            <p:spPr>
              <a:xfrm>
                <a:off x="6450782" y="5531085"/>
                <a:ext cx="648929" cy="203849"/>
              </a:xfrm>
              <a:prstGeom prst="rect">
                <a:avLst/>
              </a:prstGeom>
              <a:solidFill>
                <a:schemeClr val="bg1"/>
              </a:solidFill>
              <a:ln>
                <a:solidFill>
                  <a:schemeClr val="tx1"/>
                </a:solidFill>
              </a:ln>
            </p:spPr>
            <p:txBody>
              <a:bodyPr wrap="square" rtlCol="0">
                <a:spAutoFit/>
              </a:bodyPr>
              <a:lstStyle/>
              <a:p>
                <a:r>
                  <a:rPr lang="en-GB" sz="1200" dirty="0"/>
                  <a:t>Y-Axis</a:t>
                </a:r>
              </a:p>
            </p:txBody>
          </p:sp>
        </p:grpSp>
        <p:sp>
          <p:nvSpPr>
            <p:cNvPr id="12" name="Text Box 26">
              <a:extLst>
                <a:ext uri="{FF2B5EF4-FFF2-40B4-BE49-F238E27FC236}">
                  <a16:creationId xmlns:a16="http://schemas.microsoft.com/office/drawing/2014/main" id="{97C09B5B-2D4E-064A-0BA5-3502FEA9C017}"/>
                </a:ext>
              </a:extLst>
            </p:cNvPr>
            <p:cNvSpPr txBox="1">
              <a:spLocks noChangeArrowheads="1"/>
            </p:cNvSpPr>
            <p:nvPr/>
          </p:nvSpPr>
          <p:spPr bwMode="auto">
            <a:xfrm>
              <a:off x="2831639" y="5541052"/>
              <a:ext cx="1597938" cy="1523012"/>
            </a:xfrm>
            <a:prstGeom prst="rect">
              <a:avLst/>
            </a:prstGeom>
            <a:solidFill>
              <a:srgbClr val="FFFFFF"/>
            </a:solidFill>
            <a:ln w="9525">
              <a:solidFill>
                <a:srgbClr val="000000"/>
              </a:solidFill>
              <a:miter lim="800000"/>
              <a:headEnd/>
              <a:tailEnd/>
            </a:ln>
          </p:spPr>
          <p:txBody>
            <a:bodyPr>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pPr>
                <a:spcBef>
                  <a:spcPct val="5000"/>
                </a:spcBef>
                <a:buClr>
                  <a:schemeClr val="accent1"/>
                </a:buClr>
                <a:buSzTx/>
              </a:pPr>
              <a:r>
                <a:rPr lang="en-GB" sz="1300" b="1" dirty="0">
                  <a:latin typeface="+mn-lt"/>
                </a:rPr>
                <a:t>List of properties</a:t>
              </a:r>
            </a:p>
            <a:p>
              <a:pPr>
                <a:spcBef>
                  <a:spcPct val="5000"/>
                </a:spcBef>
                <a:buClr>
                  <a:schemeClr val="accent1"/>
                </a:buClr>
                <a:buSzTx/>
              </a:pPr>
              <a:endParaRPr lang="en-GB" sz="1300" b="1" dirty="0">
                <a:latin typeface="+mn-lt"/>
              </a:endParaRPr>
            </a:p>
            <a:p>
              <a:pPr>
                <a:spcBef>
                  <a:spcPct val="5000"/>
                </a:spcBef>
                <a:buClr>
                  <a:schemeClr val="accent1"/>
                </a:buClr>
                <a:buSzTx/>
                <a:buFont typeface="Wingdings" pitchFamily="2" charset="2"/>
                <a:buChar char="§"/>
              </a:pPr>
              <a:r>
                <a:rPr lang="en-GB" sz="1200" dirty="0">
                  <a:latin typeface="+mn-lt"/>
                </a:rPr>
                <a:t> Density</a:t>
              </a:r>
            </a:p>
            <a:p>
              <a:pPr>
                <a:spcBef>
                  <a:spcPct val="5000"/>
                </a:spcBef>
                <a:buClr>
                  <a:schemeClr val="accent1"/>
                </a:buClr>
                <a:buSzTx/>
                <a:buFont typeface="Wingdings" pitchFamily="2" charset="2"/>
                <a:buChar char="§"/>
              </a:pPr>
              <a:r>
                <a:rPr lang="en-GB" sz="1200" dirty="0">
                  <a:latin typeface="+mn-lt"/>
                </a:rPr>
                <a:t> Yield strength</a:t>
              </a:r>
            </a:p>
            <a:p>
              <a:pPr>
                <a:spcBef>
                  <a:spcPct val="5000"/>
                </a:spcBef>
                <a:buClr>
                  <a:schemeClr val="accent1"/>
                </a:buClr>
                <a:buSzTx/>
                <a:buFont typeface="Wingdings" pitchFamily="2" charset="2"/>
                <a:buChar char="§"/>
              </a:pPr>
              <a:r>
                <a:rPr lang="en-GB" sz="1200" dirty="0">
                  <a:latin typeface="+mn-lt"/>
                </a:rPr>
                <a:t> Young’s modulus</a:t>
              </a:r>
            </a:p>
            <a:p>
              <a:pPr>
                <a:spcBef>
                  <a:spcPct val="5000"/>
                </a:spcBef>
                <a:buClr>
                  <a:schemeClr val="accent1"/>
                </a:buClr>
                <a:buSzTx/>
                <a:buFont typeface="Wingdings" pitchFamily="2" charset="2"/>
                <a:buChar char="§"/>
              </a:pPr>
              <a:r>
                <a:rPr lang="en-GB" sz="1200" dirty="0">
                  <a:latin typeface="+mn-lt"/>
                </a:rPr>
                <a:t> etc.</a:t>
              </a:r>
            </a:p>
          </p:txBody>
        </p:sp>
      </p:grpSp>
      <p:grpSp>
        <p:nvGrpSpPr>
          <p:cNvPr id="16" name="Group 33">
            <a:extLst>
              <a:ext uri="{FF2B5EF4-FFF2-40B4-BE49-F238E27FC236}">
                <a16:creationId xmlns:a16="http://schemas.microsoft.com/office/drawing/2014/main" id="{AE2EA1E5-0992-73A0-C16D-5FF106EC4C84}"/>
              </a:ext>
            </a:extLst>
          </p:cNvPr>
          <p:cNvGrpSpPr>
            <a:grpSpLocks/>
          </p:cNvGrpSpPr>
          <p:nvPr/>
        </p:nvGrpSpPr>
        <p:grpSpPr bwMode="auto">
          <a:xfrm>
            <a:off x="5721958" y="1804000"/>
            <a:ext cx="3600069" cy="1748103"/>
            <a:chOff x="3808" y="1372"/>
            <a:chExt cx="2291" cy="1194"/>
          </a:xfrm>
          <a:solidFill>
            <a:schemeClr val="bg1"/>
          </a:solidFill>
        </p:grpSpPr>
        <p:sp>
          <p:nvSpPr>
            <p:cNvPr id="17" name="Rectangle 34">
              <a:extLst>
                <a:ext uri="{FF2B5EF4-FFF2-40B4-BE49-F238E27FC236}">
                  <a16:creationId xmlns:a16="http://schemas.microsoft.com/office/drawing/2014/main" id="{A4497C3F-54A7-C7C8-0409-C806F3467588}"/>
                </a:ext>
              </a:extLst>
            </p:cNvPr>
            <p:cNvSpPr>
              <a:spLocks noChangeArrowheads="1"/>
            </p:cNvSpPr>
            <p:nvPr/>
          </p:nvSpPr>
          <p:spPr bwMode="auto">
            <a:xfrm>
              <a:off x="4071" y="1372"/>
              <a:ext cx="2028" cy="1194"/>
            </a:xfrm>
            <a:prstGeom prst="rect">
              <a:avLst/>
            </a:prstGeom>
            <a:grpFill/>
            <a:ln w="28575">
              <a:solidFill>
                <a:srgbClr val="808080"/>
              </a:solidFill>
              <a:miter lim="800000"/>
              <a:headEnd/>
              <a:tailEnd/>
            </a:ln>
          </p:spPr>
          <p:txBody>
            <a:bodyPr anchor="ctr">
              <a:noAutofit/>
            </a:bodyPr>
            <a:lstStyle/>
            <a:p>
              <a:endParaRPr lang="en-GB" dirty="0"/>
            </a:p>
          </p:txBody>
        </p:sp>
        <p:sp>
          <p:nvSpPr>
            <p:cNvPr id="18" name="Line 35">
              <a:extLst>
                <a:ext uri="{FF2B5EF4-FFF2-40B4-BE49-F238E27FC236}">
                  <a16:creationId xmlns:a16="http://schemas.microsoft.com/office/drawing/2014/main" id="{A67B23FB-99A3-E3FA-FC68-88F2647BE7AF}"/>
                </a:ext>
              </a:extLst>
            </p:cNvPr>
            <p:cNvSpPr>
              <a:spLocks noChangeShapeType="1"/>
            </p:cNvSpPr>
            <p:nvPr/>
          </p:nvSpPr>
          <p:spPr bwMode="auto">
            <a:xfrm>
              <a:off x="4152" y="1523"/>
              <a:ext cx="0" cy="132"/>
            </a:xfrm>
            <a:prstGeom prst="line">
              <a:avLst/>
            </a:prstGeom>
            <a:grpFill/>
            <a:ln w="76200">
              <a:solidFill>
                <a:srgbClr val="CC9900"/>
              </a:solidFill>
              <a:round/>
              <a:headEnd/>
              <a:tailEnd/>
            </a:ln>
          </p:spPr>
          <p:txBody>
            <a:bodyPr wrap="none" anchor="ctr">
              <a:noAutofit/>
            </a:bodyPr>
            <a:lstStyle/>
            <a:p>
              <a:endParaRPr lang="en-GB" dirty="0"/>
            </a:p>
          </p:txBody>
        </p:sp>
        <p:sp>
          <p:nvSpPr>
            <p:cNvPr id="19" name="Line 36">
              <a:extLst>
                <a:ext uri="{FF2B5EF4-FFF2-40B4-BE49-F238E27FC236}">
                  <a16:creationId xmlns:a16="http://schemas.microsoft.com/office/drawing/2014/main" id="{CBC022A5-AC49-67ED-3A82-D6FD29D2E49B}"/>
                </a:ext>
              </a:extLst>
            </p:cNvPr>
            <p:cNvSpPr>
              <a:spLocks noChangeShapeType="1"/>
            </p:cNvSpPr>
            <p:nvPr/>
          </p:nvSpPr>
          <p:spPr bwMode="auto">
            <a:xfrm>
              <a:off x="4307" y="1711"/>
              <a:ext cx="0" cy="132"/>
            </a:xfrm>
            <a:prstGeom prst="line">
              <a:avLst/>
            </a:prstGeom>
            <a:grpFill/>
            <a:ln w="76200">
              <a:solidFill>
                <a:srgbClr val="CC9900"/>
              </a:solidFill>
              <a:round/>
              <a:headEnd/>
              <a:tailEnd/>
            </a:ln>
          </p:spPr>
          <p:txBody>
            <a:bodyPr wrap="none" anchor="ctr">
              <a:noAutofit/>
            </a:bodyPr>
            <a:lstStyle/>
            <a:p>
              <a:endParaRPr lang="en-GB" dirty="0"/>
            </a:p>
          </p:txBody>
        </p:sp>
        <p:sp>
          <p:nvSpPr>
            <p:cNvPr id="20" name="Line 37">
              <a:extLst>
                <a:ext uri="{FF2B5EF4-FFF2-40B4-BE49-F238E27FC236}">
                  <a16:creationId xmlns:a16="http://schemas.microsoft.com/office/drawing/2014/main" id="{5E25382C-9DC2-8BFB-EB19-BCACC118B92F}"/>
                </a:ext>
              </a:extLst>
            </p:cNvPr>
            <p:cNvSpPr>
              <a:spLocks noChangeShapeType="1"/>
            </p:cNvSpPr>
            <p:nvPr/>
          </p:nvSpPr>
          <p:spPr bwMode="auto">
            <a:xfrm>
              <a:off x="4462" y="1674"/>
              <a:ext cx="0" cy="276"/>
            </a:xfrm>
            <a:prstGeom prst="line">
              <a:avLst/>
            </a:prstGeom>
            <a:grpFill/>
            <a:ln w="76200">
              <a:solidFill>
                <a:srgbClr val="CC9900"/>
              </a:solidFill>
              <a:round/>
              <a:headEnd/>
              <a:tailEnd/>
            </a:ln>
          </p:spPr>
          <p:txBody>
            <a:bodyPr anchor="ctr">
              <a:noAutofit/>
            </a:bodyPr>
            <a:lstStyle/>
            <a:p>
              <a:endParaRPr lang="en-GB" dirty="0"/>
            </a:p>
          </p:txBody>
        </p:sp>
        <p:sp>
          <p:nvSpPr>
            <p:cNvPr id="21" name="Line 38">
              <a:extLst>
                <a:ext uri="{FF2B5EF4-FFF2-40B4-BE49-F238E27FC236}">
                  <a16:creationId xmlns:a16="http://schemas.microsoft.com/office/drawing/2014/main" id="{AD14A5FE-B6C9-BEF6-FCEC-4BA2C25855ED}"/>
                </a:ext>
              </a:extLst>
            </p:cNvPr>
            <p:cNvSpPr>
              <a:spLocks noChangeShapeType="1"/>
            </p:cNvSpPr>
            <p:nvPr/>
          </p:nvSpPr>
          <p:spPr bwMode="auto">
            <a:xfrm>
              <a:off x="4596" y="1665"/>
              <a:ext cx="0" cy="410"/>
            </a:xfrm>
            <a:prstGeom prst="line">
              <a:avLst/>
            </a:prstGeom>
            <a:grpFill/>
            <a:ln w="76200">
              <a:solidFill>
                <a:schemeClr val="accent1"/>
              </a:solidFill>
              <a:round/>
              <a:headEnd/>
              <a:tailEnd/>
            </a:ln>
          </p:spPr>
          <p:txBody>
            <a:bodyPr anchor="ctr">
              <a:noAutofit/>
            </a:bodyPr>
            <a:lstStyle/>
            <a:p>
              <a:endParaRPr lang="en-GB" dirty="0"/>
            </a:p>
          </p:txBody>
        </p:sp>
        <p:sp>
          <p:nvSpPr>
            <p:cNvPr id="22" name="Line 39">
              <a:extLst>
                <a:ext uri="{FF2B5EF4-FFF2-40B4-BE49-F238E27FC236}">
                  <a16:creationId xmlns:a16="http://schemas.microsoft.com/office/drawing/2014/main" id="{BD588AE7-D729-C33F-5E5D-623EEEF8F368}"/>
                </a:ext>
              </a:extLst>
            </p:cNvPr>
            <p:cNvSpPr>
              <a:spLocks noChangeShapeType="1"/>
            </p:cNvSpPr>
            <p:nvPr/>
          </p:nvSpPr>
          <p:spPr bwMode="auto">
            <a:xfrm>
              <a:off x="4772" y="1822"/>
              <a:ext cx="0" cy="132"/>
            </a:xfrm>
            <a:prstGeom prst="line">
              <a:avLst/>
            </a:prstGeom>
            <a:grpFill/>
            <a:ln w="76200">
              <a:solidFill>
                <a:schemeClr val="accent1"/>
              </a:solidFill>
              <a:round/>
              <a:headEnd/>
              <a:tailEnd/>
            </a:ln>
          </p:spPr>
          <p:txBody>
            <a:bodyPr wrap="none" anchor="ctr">
              <a:noAutofit/>
            </a:bodyPr>
            <a:lstStyle/>
            <a:p>
              <a:endParaRPr lang="en-GB" dirty="0"/>
            </a:p>
          </p:txBody>
        </p:sp>
        <p:sp>
          <p:nvSpPr>
            <p:cNvPr id="23" name="Line 40">
              <a:extLst>
                <a:ext uri="{FF2B5EF4-FFF2-40B4-BE49-F238E27FC236}">
                  <a16:creationId xmlns:a16="http://schemas.microsoft.com/office/drawing/2014/main" id="{6287200A-C197-7B0B-1CB9-FDE0E2457D98}"/>
                </a:ext>
              </a:extLst>
            </p:cNvPr>
            <p:cNvSpPr>
              <a:spLocks noChangeShapeType="1"/>
            </p:cNvSpPr>
            <p:nvPr/>
          </p:nvSpPr>
          <p:spPr bwMode="auto">
            <a:xfrm>
              <a:off x="4914" y="1852"/>
              <a:ext cx="0" cy="132"/>
            </a:xfrm>
            <a:prstGeom prst="line">
              <a:avLst/>
            </a:prstGeom>
            <a:grpFill/>
            <a:ln w="76200">
              <a:solidFill>
                <a:srgbClr val="CC9900"/>
              </a:solidFill>
              <a:round/>
              <a:headEnd/>
              <a:tailEnd/>
            </a:ln>
          </p:spPr>
          <p:txBody>
            <a:bodyPr wrap="none" anchor="ctr">
              <a:noAutofit/>
            </a:bodyPr>
            <a:lstStyle/>
            <a:p>
              <a:endParaRPr lang="en-GB" dirty="0"/>
            </a:p>
          </p:txBody>
        </p:sp>
        <p:sp>
          <p:nvSpPr>
            <p:cNvPr id="24" name="Line 41">
              <a:extLst>
                <a:ext uri="{FF2B5EF4-FFF2-40B4-BE49-F238E27FC236}">
                  <a16:creationId xmlns:a16="http://schemas.microsoft.com/office/drawing/2014/main" id="{7B877229-76C4-1655-3C93-1C2CCD187112}"/>
                </a:ext>
              </a:extLst>
            </p:cNvPr>
            <p:cNvSpPr>
              <a:spLocks noChangeShapeType="1"/>
            </p:cNvSpPr>
            <p:nvPr/>
          </p:nvSpPr>
          <p:spPr bwMode="auto">
            <a:xfrm>
              <a:off x="5096" y="1843"/>
              <a:ext cx="0" cy="255"/>
            </a:xfrm>
            <a:prstGeom prst="line">
              <a:avLst/>
            </a:prstGeom>
            <a:grpFill/>
            <a:ln w="76200">
              <a:solidFill>
                <a:schemeClr val="accent1"/>
              </a:solidFill>
              <a:round/>
              <a:headEnd/>
              <a:tailEnd/>
            </a:ln>
          </p:spPr>
          <p:txBody>
            <a:bodyPr anchor="ctr">
              <a:noAutofit/>
            </a:bodyPr>
            <a:lstStyle/>
            <a:p>
              <a:endParaRPr lang="en-GB" dirty="0"/>
            </a:p>
          </p:txBody>
        </p:sp>
        <p:sp>
          <p:nvSpPr>
            <p:cNvPr id="25" name="Line 42">
              <a:extLst>
                <a:ext uri="{FF2B5EF4-FFF2-40B4-BE49-F238E27FC236}">
                  <a16:creationId xmlns:a16="http://schemas.microsoft.com/office/drawing/2014/main" id="{51C026BF-3EBD-818F-5B98-A0F56D30953B}"/>
                </a:ext>
              </a:extLst>
            </p:cNvPr>
            <p:cNvSpPr>
              <a:spLocks noChangeShapeType="1"/>
            </p:cNvSpPr>
            <p:nvPr/>
          </p:nvSpPr>
          <p:spPr bwMode="auto">
            <a:xfrm>
              <a:off x="5251" y="1969"/>
              <a:ext cx="0" cy="204"/>
            </a:xfrm>
            <a:prstGeom prst="line">
              <a:avLst/>
            </a:prstGeom>
            <a:grpFill/>
            <a:ln w="76200">
              <a:solidFill>
                <a:schemeClr val="bg2"/>
              </a:solidFill>
              <a:round/>
              <a:headEnd/>
              <a:tailEnd/>
            </a:ln>
          </p:spPr>
          <p:txBody>
            <a:bodyPr anchor="ctr">
              <a:noAutofit/>
            </a:bodyPr>
            <a:lstStyle/>
            <a:p>
              <a:endParaRPr lang="en-GB" dirty="0"/>
            </a:p>
          </p:txBody>
        </p:sp>
        <p:sp>
          <p:nvSpPr>
            <p:cNvPr id="26" name="Line 43">
              <a:extLst>
                <a:ext uri="{FF2B5EF4-FFF2-40B4-BE49-F238E27FC236}">
                  <a16:creationId xmlns:a16="http://schemas.microsoft.com/office/drawing/2014/main" id="{1EBB5EC9-12A3-5299-B128-F9BEC34EEB6F}"/>
                </a:ext>
              </a:extLst>
            </p:cNvPr>
            <p:cNvSpPr>
              <a:spLocks noChangeShapeType="1"/>
            </p:cNvSpPr>
            <p:nvPr/>
          </p:nvSpPr>
          <p:spPr bwMode="auto">
            <a:xfrm>
              <a:off x="5406" y="2034"/>
              <a:ext cx="0" cy="131"/>
            </a:xfrm>
            <a:prstGeom prst="line">
              <a:avLst/>
            </a:prstGeom>
            <a:grpFill/>
            <a:ln w="76200">
              <a:solidFill>
                <a:schemeClr val="bg2"/>
              </a:solidFill>
              <a:round/>
              <a:headEnd/>
              <a:tailEnd/>
            </a:ln>
          </p:spPr>
          <p:txBody>
            <a:bodyPr wrap="none" anchor="ctr">
              <a:noAutofit/>
            </a:bodyPr>
            <a:lstStyle/>
            <a:p>
              <a:endParaRPr lang="en-GB" dirty="0"/>
            </a:p>
          </p:txBody>
        </p:sp>
        <p:sp>
          <p:nvSpPr>
            <p:cNvPr id="27" name="Line 44">
              <a:extLst>
                <a:ext uri="{FF2B5EF4-FFF2-40B4-BE49-F238E27FC236}">
                  <a16:creationId xmlns:a16="http://schemas.microsoft.com/office/drawing/2014/main" id="{4D1A4783-91AD-F080-D0C7-522B6E72A80E}"/>
                </a:ext>
              </a:extLst>
            </p:cNvPr>
            <p:cNvSpPr>
              <a:spLocks noChangeShapeType="1"/>
            </p:cNvSpPr>
            <p:nvPr/>
          </p:nvSpPr>
          <p:spPr bwMode="auto">
            <a:xfrm>
              <a:off x="5561" y="2109"/>
              <a:ext cx="0" cy="131"/>
            </a:xfrm>
            <a:prstGeom prst="line">
              <a:avLst/>
            </a:prstGeom>
            <a:grpFill/>
            <a:ln w="76200">
              <a:solidFill>
                <a:schemeClr val="bg2"/>
              </a:solidFill>
              <a:round/>
              <a:headEnd/>
              <a:tailEnd/>
            </a:ln>
          </p:spPr>
          <p:txBody>
            <a:bodyPr wrap="none" anchor="ctr">
              <a:noAutofit/>
            </a:bodyPr>
            <a:lstStyle/>
            <a:p>
              <a:endParaRPr lang="en-GB" dirty="0"/>
            </a:p>
          </p:txBody>
        </p:sp>
        <p:sp>
          <p:nvSpPr>
            <p:cNvPr id="28" name="Line 45">
              <a:extLst>
                <a:ext uri="{FF2B5EF4-FFF2-40B4-BE49-F238E27FC236}">
                  <a16:creationId xmlns:a16="http://schemas.microsoft.com/office/drawing/2014/main" id="{76F96E18-ACB8-42FB-C9FE-520F918B20C8}"/>
                </a:ext>
              </a:extLst>
            </p:cNvPr>
            <p:cNvSpPr>
              <a:spLocks noChangeShapeType="1"/>
            </p:cNvSpPr>
            <p:nvPr/>
          </p:nvSpPr>
          <p:spPr bwMode="auto">
            <a:xfrm>
              <a:off x="5716" y="2090"/>
              <a:ext cx="0" cy="307"/>
            </a:xfrm>
            <a:prstGeom prst="line">
              <a:avLst/>
            </a:prstGeom>
            <a:grpFill/>
            <a:ln w="76200">
              <a:solidFill>
                <a:srgbClr val="009900"/>
              </a:solidFill>
              <a:round/>
              <a:headEnd/>
              <a:tailEnd/>
            </a:ln>
          </p:spPr>
          <p:txBody>
            <a:bodyPr anchor="ctr">
              <a:noAutofit/>
            </a:bodyPr>
            <a:lstStyle/>
            <a:p>
              <a:endParaRPr lang="en-GB" dirty="0"/>
            </a:p>
          </p:txBody>
        </p:sp>
        <p:sp>
          <p:nvSpPr>
            <p:cNvPr id="29" name="Line 46">
              <a:extLst>
                <a:ext uri="{FF2B5EF4-FFF2-40B4-BE49-F238E27FC236}">
                  <a16:creationId xmlns:a16="http://schemas.microsoft.com/office/drawing/2014/main" id="{1CE39065-4056-0B48-1558-073680553FD3}"/>
                </a:ext>
              </a:extLst>
            </p:cNvPr>
            <p:cNvSpPr>
              <a:spLocks noChangeShapeType="1"/>
            </p:cNvSpPr>
            <p:nvPr/>
          </p:nvSpPr>
          <p:spPr bwMode="auto">
            <a:xfrm>
              <a:off x="5871" y="2341"/>
              <a:ext cx="0" cy="131"/>
            </a:xfrm>
            <a:prstGeom prst="line">
              <a:avLst/>
            </a:prstGeom>
            <a:grpFill/>
            <a:ln w="76200">
              <a:solidFill>
                <a:srgbClr val="009900"/>
              </a:solidFill>
              <a:round/>
              <a:headEnd/>
              <a:tailEnd/>
            </a:ln>
          </p:spPr>
          <p:txBody>
            <a:bodyPr wrap="none" anchor="ctr">
              <a:noAutofit/>
            </a:bodyPr>
            <a:lstStyle/>
            <a:p>
              <a:endParaRPr lang="en-GB" dirty="0"/>
            </a:p>
          </p:txBody>
        </p:sp>
        <p:sp>
          <p:nvSpPr>
            <p:cNvPr id="30" name="Text Box 47">
              <a:extLst>
                <a:ext uri="{FF2B5EF4-FFF2-40B4-BE49-F238E27FC236}">
                  <a16:creationId xmlns:a16="http://schemas.microsoft.com/office/drawing/2014/main" id="{4F6E4E7C-5418-ECBB-04A7-91C8F1F2A3E3}"/>
                </a:ext>
              </a:extLst>
            </p:cNvPr>
            <p:cNvSpPr txBox="1">
              <a:spLocks noChangeArrowheads="1"/>
            </p:cNvSpPr>
            <p:nvPr/>
          </p:nvSpPr>
          <p:spPr bwMode="auto">
            <a:xfrm rot="16200000">
              <a:off x="3610" y="1853"/>
              <a:ext cx="642" cy="246"/>
            </a:xfrm>
            <a:prstGeom prst="rect">
              <a:avLst/>
            </a:prstGeom>
            <a:grp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r>
                <a:rPr lang="en-US" sz="1600" b="1" dirty="0">
                  <a:latin typeface="+mn-lt"/>
                </a:rPr>
                <a:t>Property</a:t>
              </a:r>
            </a:p>
          </p:txBody>
        </p:sp>
        <p:sp>
          <p:nvSpPr>
            <p:cNvPr id="31" name="Text Box 48">
              <a:extLst>
                <a:ext uri="{FF2B5EF4-FFF2-40B4-BE49-F238E27FC236}">
                  <a16:creationId xmlns:a16="http://schemas.microsoft.com/office/drawing/2014/main" id="{E0095DDD-7068-B790-13F2-6BC1A9C7DB39}"/>
                </a:ext>
              </a:extLst>
            </p:cNvPr>
            <p:cNvSpPr txBox="1">
              <a:spLocks noChangeArrowheads="1"/>
            </p:cNvSpPr>
            <p:nvPr/>
          </p:nvSpPr>
          <p:spPr bwMode="auto">
            <a:xfrm>
              <a:off x="5334" y="1439"/>
              <a:ext cx="583" cy="194"/>
            </a:xfrm>
            <a:prstGeom prst="rect">
              <a:avLst/>
            </a:prstGeom>
            <a:grpFill/>
            <a:ln w="9525">
              <a:solidFill>
                <a:srgbClr val="808080"/>
              </a:solidFill>
              <a:miter lim="800000"/>
              <a:headEnd/>
              <a:tailEnd/>
            </a:ln>
          </p:spPr>
          <p:txBody>
            <a:bodyPr wrap="none">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r>
                <a:rPr lang="en-GB" sz="1600" dirty="0">
                  <a:latin typeface="+mn-lt"/>
                </a:rPr>
                <a:t>Bar chart</a:t>
              </a:r>
            </a:p>
          </p:txBody>
        </p:sp>
      </p:grpSp>
      <p:grpSp>
        <p:nvGrpSpPr>
          <p:cNvPr id="32" name="Group 31">
            <a:extLst>
              <a:ext uri="{FF2B5EF4-FFF2-40B4-BE49-F238E27FC236}">
                <a16:creationId xmlns:a16="http://schemas.microsoft.com/office/drawing/2014/main" id="{09103902-488F-3C85-2986-C3232BD9632C}"/>
              </a:ext>
            </a:extLst>
          </p:cNvPr>
          <p:cNvGrpSpPr/>
          <p:nvPr/>
        </p:nvGrpSpPr>
        <p:grpSpPr>
          <a:xfrm>
            <a:off x="1437004" y="3018411"/>
            <a:ext cx="1913643" cy="815495"/>
            <a:chOff x="760227" y="2074847"/>
            <a:chExt cx="2582895" cy="1100696"/>
          </a:xfrm>
        </p:grpSpPr>
        <p:grpSp>
          <p:nvGrpSpPr>
            <p:cNvPr id="33" name="Group 32">
              <a:extLst>
                <a:ext uri="{FF2B5EF4-FFF2-40B4-BE49-F238E27FC236}">
                  <a16:creationId xmlns:a16="http://schemas.microsoft.com/office/drawing/2014/main" id="{E9D6FE03-AF75-E0C3-57E1-096C77CD0962}"/>
                </a:ext>
              </a:extLst>
            </p:cNvPr>
            <p:cNvGrpSpPr/>
            <p:nvPr/>
          </p:nvGrpSpPr>
          <p:grpSpPr>
            <a:xfrm>
              <a:off x="1739357" y="2528571"/>
              <a:ext cx="1603765" cy="646972"/>
              <a:chOff x="3584406" y="1950447"/>
              <a:chExt cx="1603765" cy="646972"/>
            </a:xfrm>
          </p:grpSpPr>
          <p:sp>
            <p:nvSpPr>
              <p:cNvPr id="35" name="Text Box 27">
                <a:extLst>
                  <a:ext uri="{FF2B5EF4-FFF2-40B4-BE49-F238E27FC236}">
                    <a16:creationId xmlns:a16="http://schemas.microsoft.com/office/drawing/2014/main" id="{E7325456-E348-CADF-5E98-6D6C10057630}"/>
                  </a:ext>
                </a:extLst>
              </p:cNvPr>
              <p:cNvSpPr txBox="1">
                <a:spLocks noChangeArrowheads="1"/>
              </p:cNvSpPr>
              <p:nvPr/>
            </p:nvSpPr>
            <p:spPr bwMode="auto">
              <a:xfrm>
                <a:off x="4089621" y="2057138"/>
                <a:ext cx="1098550" cy="3667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r>
                  <a:rPr lang="en-GB" sz="1200" b="1" dirty="0">
                    <a:latin typeface="+mn-lt"/>
                  </a:rPr>
                  <a:t>Choose:</a:t>
                </a:r>
              </a:p>
            </p:txBody>
          </p:sp>
          <p:sp>
            <p:nvSpPr>
              <p:cNvPr id="36" name="Line 31">
                <a:extLst>
                  <a:ext uri="{FF2B5EF4-FFF2-40B4-BE49-F238E27FC236}">
                    <a16:creationId xmlns:a16="http://schemas.microsoft.com/office/drawing/2014/main" id="{46AD9C72-C84D-9312-7DAD-2E0F471188D1}"/>
                  </a:ext>
                </a:extLst>
              </p:cNvPr>
              <p:cNvSpPr>
                <a:spLocks noChangeShapeType="1"/>
              </p:cNvSpPr>
              <p:nvPr/>
            </p:nvSpPr>
            <p:spPr bwMode="auto">
              <a:xfrm>
                <a:off x="3584406" y="1950447"/>
                <a:ext cx="0" cy="646972"/>
              </a:xfrm>
              <a:prstGeom prst="line">
                <a:avLst/>
              </a:prstGeom>
              <a:noFill/>
              <a:ln w="28575">
                <a:solidFill>
                  <a:schemeClr val="accent1"/>
                </a:solidFill>
                <a:round/>
                <a:headEnd/>
                <a:tailEnd type="triangle" w="med" len="lg"/>
              </a:ln>
              <a:extLst>
                <a:ext uri="{909E8E84-426E-40DD-AFC4-6F175D3DCCD1}">
                  <a14:hiddenFill xmlns:a14="http://schemas.microsoft.com/office/drawing/2010/main">
                    <a:noFill/>
                  </a14:hiddenFill>
                </a:ext>
              </a:extLst>
            </p:spPr>
            <p:txBody>
              <a:bodyPr wrap="square">
                <a:noAutofit/>
              </a:bodyPr>
              <a:lstStyle/>
              <a:p>
                <a:endParaRPr lang="en-GB" sz="1200" dirty="0"/>
              </a:p>
            </p:txBody>
          </p:sp>
        </p:grpSp>
        <p:sp>
          <p:nvSpPr>
            <p:cNvPr id="34" name="Oval 33">
              <a:extLst>
                <a:ext uri="{FF2B5EF4-FFF2-40B4-BE49-F238E27FC236}">
                  <a16:creationId xmlns:a16="http://schemas.microsoft.com/office/drawing/2014/main" id="{02E0AF1E-A8D4-287B-0D69-9A922BA9EE9F}"/>
                </a:ext>
              </a:extLst>
            </p:cNvPr>
            <p:cNvSpPr>
              <a:spLocks noChangeArrowheads="1"/>
            </p:cNvSpPr>
            <p:nvPr/>
          </p:nvSpPr>
          <p:spPr bwMode="auto">
            <a:xfrm>
              <a:off x="760227" y="2074847"/>
              <a:ext cx="1856263" cy="435303"/>
            </a:xfrm>
            <a:prstGeom prst="ellipse">
              <a:avLst/>
            </a:prstGeom>
            <a:noFill/>
            <a:ln w="3810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noAutofit/>
            </a:bodyPr>
            <a:lstStyle/>
            <a:p>
              <a:endParaRPr lang="en-GB" sz="1050" b="1" dirty="0"/>
            </a:p>
          </p:txBody>
        </p:sp>
      </p:grpSp>
      <p:grpSp>
        <p:nvGrpSpPr>
          <p:cNvPr id="37" name="Group 36">
            <a:extLst>
              <a:ext uri="{FF2B5EF4-FFF2-40B4-BE49-F238E27FC236}">
                <a16:creationId xmlns:a16="http://schemas.microsoft.com/office/drawing/2014/main" id="{D1ECC762-C067-860C-D71E-2506F0F5FF21}"/>
              </a:ext>
            </a:extLst>
          </p:cNvPr>
          <p:cNvGrpSpPr/>
          <p:nvPr/>
        </p:nvGrpSpPr>
        <p:grpSpPr>
          <a:xfrm>
            <a:off x="2536741" y="3736829"/>
            <a:ext cx="6800915" cy="2238770"/>
            <a:chOff x="2536741" y="3736829"/>
            <a:chExt cx="6800915" cy="2238770"/>
          </a:xfrm>
        </p:grpSpPr>
        <p:grpSp>
          <p:nvGrpSpPr>
            <p:cNvPr id="38" name="Group 49">
              <a:extLst>
                <a:ext uri="{FF2B5EF4-FFF2-40B4-BE49-F238E27FC236}">
                  <a16:creationId xmlns:a16="http://schemas.microsoft.com/office/drawing/2014/main" id="{B6EE1D09-D4E0-6FC2-1DB6-C42CDBF38F46}"/>
                </a:ext>
              </a:extLst>
            </p:cNvPr>
            <p:cNvGrpSpPr>
              <a:grpSpLocks/>
            </p:cNvGrpSpPr>
            <p:nvPr/>
          </p:nvGrpSpPr>
          <p:grpSpPr bwMode="auto">
            <a:xfrm>
              <a:off x="5721958" y="3736829"/>
              <a:ext cx="3615698" cy="2238770"/>
              <a:chOff x="1228" y="1350"/>
              <a:chExt cx="2296" cy="1452"/>
            </a:xfrm>
          </p:grpSpPr>
          <p:sp>
            <p:nvSpPr>
              <p:cNvPr id="40" name="Text Box 50">
                <a:extLst>
                  <a:ext uri="{FF2B5EF4-FFF2-40B4-BE49-F238E27FC236}">
                    <a16:creationId xmlns:a16="http://schemas.microsoft.com/office/drawing/2014/main" id="{AC9603D2-D467-3118-24C0-38BDF9A7A274}"/>
                  </a:ext>
                </a:extLst>
              </p:cNvPr>
              <p:cNvSpPr txBox="1">
                <a:spLocks noChangeArrowheads="1"/>
              </p:cNvSpPr>
              <p:nvPr/>
            </p:nvSpPr>
            <p:spPr bwMode="auto">
              <a:xfrm rot="16200000">
                <a:off x="981" y="1839"/>
                <a:ext cx="749"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r>
                  <a:rPr lang="en-US" sz="1600" b="1" dirty="0">
                    <a:latin typeface="+mn-lt"/>
                  </a:rPr>
                  <a:t>Property 1</a:t>
                </a:r>
              </a:p>
            </p:txBody>
          </p:sp>
          <p:sp>
            <p:nvSpPr>
              <p:cNvPr id="41" name="Text Box 51">
                <a:extLst>
                  <a:ext uri="{FF2B5EF4-FFF2-40B4-BE49-F238E27FC236}">
                    <a16:creationId xmlns:a16="http://schemas.microsoft.com/office/drawing/2014/main" id="{63CD59BE-501E-0985-A605-FCE72F097142}"/>
                  </a:ext>
                </a:extLst>
              </p:cNvPr>
              <p:cNvSpPr txBox="1">
                <a:spLocks noChangeArrowheads="1"/>
              </p:cNvSpPr>
              <p:nvPr/>
            </p:nvSpPr>
            <p:spPr bwMode="auto">
              <a:xfrm>
                <a:off x="2140" y="2590"/>
                <a:ext cx="74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r>
                  <a:rPr lang="en-US" sz="1600" b="1" dirty="0">
                    <a:latin typeface="+mn-lt"/>
                  </a:rPr>
                  <a:t>Property 2</a:t>
                </a:r>
              </a:p>
            </p:txBody>
          </p:sp>
          <p:sp>
            <p:nvSpPr>
              <p:cNvPr id="42" name="Rectangle 52">
                <a:extLst>
                  <a:ext uri="{FF2B5EF4-FFF2-40B4-BE49-F238E27FC236}">
                    <a16:creationId xmlns:a16="http://schemas.microsoft.com/office/drawing/2014/main" id="{2E804B4D-65E6-4715-BACD-0CF3050DCCA4}"/>
                  </a:ext>
                </a:extLst>
              </p:cNvPr>
              <p:cNvSpPr>
                <a:spLocks noChangeArrowheads="1"/>
              </p:cNvSpPr>
              <p:nvPr/>
            </p:nvSpPr>
            <p:spPr bwMode="auto">
              <a:xfrm>
                <a:off x="1496" y="1350"/>
                <a:ext cx="2028" cy="1212"/>
              </a:xfrm>
              <a:prstGeom prst="rect">
                <a:avLst/>
              </a:prstGeom>
              <a:solidFill>
                <a:srgbClr val="FFFFFF"/>
              </a:solidFill>
              <a:ln w="28575">
                <a:solidFill>
                  <a:srgbClr val="808080"/>
                </a:solidFill>
                <a:miter lim="800000"/>
                <a:headEnd/>
                <a:tailEnd/>
              </a:ln>
            </p:spPr>
            <p:txBody>
              <a:bodyPr anchor="ctr">
                <a:noAutofit/>
              </a:bodyPr>
              <a:lstStyle/>
              <a:p>
                <a:endParaRPr lang="en-GB" dirty="0"/>
              </a:p>
            </p:txBody>
          </p:sp>
          <p:sp>
            <p:nvSpPr>
              <p:cNvPr id="43" name="Oval 53">
                <a:extLst>
                  <a:ext uri="{FF2B5EF4-FFF2-40B4-BE49-F238E27FC236}">
                    <a16:creationId xmlns:a16="http://schemas.microsoft.com/office/drawing/2014/main" id="{C83C83E8-4FA0-CBDA-9606-8B791F885DDA}"/>
                  </a:ext>
                </a:extLst>
              </p:cNvPr>
              <p:cNvSpPr>
                <a:spLocks noChangeArrowheads="1"/>
              </p:cNvSpPr>
              <p:nvPr/>
            </p:nvSpPr>
            <p:spPr bwMode="auto">
              <a:xfrm>
                <a:off x="2024" y="1984"/>
                <a:ext cx="113" cy="221"/>
              </a:xfrm>
              <a:prstGeom prst="ellipse">
                <a:avLst/>
              </a:prstGeom>
              <a:solidFill>
                <a:srgbClr val="CCECFF"/>
              </a:solidFill>
              <a:ln w="19050">
                <a:solidFill>
                  <a:schemeClr val="tx1"/>
                </a:solidFill>
                <a:round/>
                <a:headEnd/>
                <a:tailEnd/>
              </a:ln>
            </p:spPr>
            <p:txBody>
              <a:bodyPr anchor="ctr">
                <a:noAutofit/>
              </a:bodyPr>
              <a:lstStyle/>
              <a:p>
                <a:endParaRPr lang="en-GB" dirty="0"/>
              </a:p>
            </p:txBody>
          </p:sp>
          <p:sp>
            <p:nvSpPr>
              <p:cNvPr id="44" name="Oval 54">
                <a:extLst>
                  <a:ext uri="{FF2B5EF4-FFF2-40B4-BE49-F238E27FC236}">
                    <a16:creationId xmlns:a16="http://schemas.microsoft.com/office/drawing/2014/main" id="{DA442CA1-565B-8150-7D42-3D9B816B0468}"/>
                  </a:ext>
                </a:extLst>
              </p:cNvPr>
              <p:cNvSpPr>
                <a:spLocks noChangeArrowheads="1"/>
              </p:cNvSpPr>
              <p:nvPr/>
            </p:nvSpPr>
            <p:spPr bwMode="auto">
              <a:xfrm>
                <a:off x="2120" y="2287"/>
                <a:ext cx="286" cy="115"/>
              </a:xfrm>
              <a:prstGeom prst="ellipse">
                <a:avLst/>
              </a:prstGeom>
              <a:solidFill>
                <a:schemeClr val="accent2"/>
              </a:solidFill>
              <a:ln w="19050">
                <a:solidFill>
                  <a:schemeClr val="tx1"/>
                </a:solidFill>
                <a:round/>
                <a:headEnd/>
                <a:tailEnd/>
              </a:ln>
            </p:spPr>
            <p:txBody>
              <a:bodyPr anchor="ctr">
                <a:noAutofit/>
              </a:bodyPr>
              <a:lstStyle/>
              <a:p>
                <a:endParaRPr lang="en-GB" dirty="0"/>
              </a:p>
            </p:txBody>
          </p:sp>
          <p:sp>
            <p:nvSpPr>
              <p:cNvPr id="45" name="Oval 55">
                <a:extLst>
                  <a:ext uri="{FF2B5EF4-FFF2-40B4-BE49-F238E27FC236}">
                    <a16:creationId xmlns:a16="http://schemas.microsoft.com/office/drawing/2014/main" id="{C93A2E53-94CA-3ADF-A319-C89EDA5557AD}"/>
                  </a:ext>
                </a:extLst>
              </p:cNvPr>
              <p:cNvSpPr>
                <a:spLocks noChangeArrowheads="1"/>
              </p:cNvSpPr>
              <p:nvPr/>
            </p:nvSpPr>
            <p:spPr bwMode="auto">
              <a:xfrm>
                <a:off x="2386" y="2013"/>
                <a:ext cx="185" cy="315"/>
              </a:xfrm>
              <a:prstGeom prst="ellipse">
                <a:avLst/>
              </a:prstGeom>
              <a:solidFill>
                <a:srgbClr val="CCECFF"/>
              </a:solidFill>
              <a:ln w="19050">
                <a:solidFill>
                  <a:schemeClr val="tx1"/>
                </a:solidFill>
                <a:round/>
                <a:headEnd/>
                <a:tailEnd/>
              </a:ln>
            </p:spPr>
            <p:txBody>
              <a:bodyPr anchor="ctr">
                <a:noAutofit/>
              </a:bodyPr>
              <a:lstStyle/>
              <a:p>
                <a:pPr algn="ctr"/>
                <a:endParaRPr lang="en-GB" b="1" dirty="0"/>
              </a:p>
            </p:txBody>
          </p:sp>
          <p:sp>
            <p:nvSpPr>
              <p:cNvPr id="46" name="Oval 56">
                <a:extLst>
                  <a:ext uri="{FF2B5EF4-FFF2-40B4-BE49-F238E27FC236}">
                    <a16:creationId xmlns:a16="http://schemas.microsoft.com/office/drawing/2014/main" id="{E81E1B1F-B381-0B40-AAA1-DD9FC321C249}"/>
                  </a:ext>
                </a:extLst>
              </p:cNvPr>
              <p:cNvSpPr>
                <a:spLocks noChangeArrowheads="1"/>
              </p:cNvSpPr>
              <p:nvPr/>
            </p:nvSpPr>
            <p:spPr bwMode="auto">
              <a:xfrm>
                <a:off x="2813" y="2049"/>
                <a:ext cx="373" cy="177"/>
              </a:xfrm>
              <a:prstGeom prst="ellipse">
                <a:avLst/>
              </a:prstGeom>
              <a:solidFill>
                <a:schemeClr val="accent2"/>
              </a:solidFill>
              <a:ln w="19050">
                <a:solidFill>
                  <a:schemeClr val="tx1"/>
                </a:solidFill>
                <a:round/>
                <a:headEnd/>
                <a:tailEnd/>
              </a:ln>
            </p:spPr>
            <p:txBody>
              <a:bodyPr anchor="ctr">
                <a:noAutofit/>
              </a:bodyPr>
              <a:lstStyle/>
              <a:p>
                <a:endParaRPr lang="en-GB" dirty="0"/>
              </a:p>
            </p:txBody>
          </p:sp>
          <p:sp>
            <p:nvSpPr>
              <p:cNvPr id="47" name="Oval 57">
                <a:extLst>
                  <a:ext uri="{FF2B5EF4-FFF2-40B4-BE49-F238E27FC236}">
                    <a16:creationId xmlns:a16="http://schemas.microsoft.com/office/drawing/2014/main" id="{E13F1097-4E24-7ACB-000E-287ACAD6A9C1}"/>
                  </a:ext>
                </a:extLst>
              </p:cNvPr>
              <p:cNvSpPr>
                <a:spLocks noChangeArrowheads="1"/>
              </p:cNvSpPr>
              <p:nvPr/>
            </p:nvSpPr>
            <p:spPr bwMode="auto">
              <a:xfrm>
                <a:off x="2699" y="1522"/>
                <a:ext cx="191" cy="399"/>
              </a:xfrm>
              <a:prstGeom prst="ellipse">
                <a:avLst/>
              </a:prstGeom>
              <a:solidFill>
                <a:srgbClr val="990000"/>
              </a:solidFill>
              <a:ln w="19050">
                <a:solidFill>
                  <a:schemeClr val="tx1"/>
                </a:solidFill>
                <a:round/>
                <a:headEnd/>
                <a:tailEnd/>
              </a:ln>
            </p:spPr>
            <p:txBody>
              <a:bodyPr anchor="ctr">
                <a:noAutofit/>
              </a:bodyPr>
              <a:lstStyle/>
              <a:p>
                <a:endParaRPr lang="en-GB" dirty="0"/>
              </a:p>
            </p:txBody>
          </p:sp>
          <p:sp>
            <p:nvSpPr>
              <p:cNvPr id="48" name="Oval 58">
                <a:extLst>
                  <a:ext uri="{FF2B5EF4-FFF2-40B4-BE49-F238E27FC236}">
                    <a16:creationId xmlns:a16="http://schemas.microsoft.com/office/drawing/2014/main" id="{2994E807-2008-B660-3CA8-1E2B093CE156}"/>
                  </a:ext>
                </a:extLst>
              </p:cNvPr>
              <p:cNvSpPr>
                <a:spLocks noChangeArrowheads="1"/>
              </p:cNvSpPr>
              <p:nvPr/>
            </p:nvSpPr>
            <p:spPr bwMode="auto">
              <a:xfrm>
                <a:off x="2933" y="1848"/>
                <a:ext cx="191" cy="151"/>
              </a:xfrm>
              <a:prstGeom prst="ellipse">
                <a:avLst/>
              </a:prstGeom>
              <a:solidFill>
                <a:srgbClr val="FF3300"/>
              </a:solidFill>
              <a:ln w="19050">
                <a:solidFill>
                  <a:schemeClr val="tx1"/>
                </a:solidFill>
                <a:round/>
                <a:headEnd/>
                <a:tailEnd/>
              </a:ln>
            </p:spPr>
            <p:txBody>
              <a:bodyPr anchor="ctr">
                <a:noAutofit/>
              </a:bodyPr>
              <a:lstStyle/>
              <a:p>
                <a:endParaRPr lang="en-GB" dirty="0"/>
              </a:p>
            </p:txBody>
          </p:sp>
          <p:sp>
            <p:nvSpPr>
              <p:cNvPr id="49" name="Oval 59">
                <a:extLst>
                  <a:ext uri="{FF2B5EF4-FFF2-40B4-BE49-F238E27FC236}">
                    <a16:creationId xmlns:a16="http://schemas.microsoft.com/office/drawing/2014/main" id="{928D000B-0F06-8450-FE9F-DFA50004005F}"/>
                  </a:ext>
                </a:extLst>
              </p:cNvPr>
              <p:cNvSpPr>
                <a:spLocks noChangeArrowheads="1"/>
              </p:cNvSpPr>
              <p:nvPr/>
            </p:nvSpPr>
            <p:spPr bwMode="auto">
              <a:xfrm>
                <a:off x="2570" y="2090"/>
                <a:ext cx="191" cy="150"/>
              </a:xfrm>
              <a:prstGeom prst="ellipse">
                <a:avLst/>
              </a:prstGeom>
              <a:solidFill>
                <a:schemeClr val="accent2"/>
              </a:solidFill>
              <a:ln w="19050">
                <a:solidFill>
                  <a:schemeClr val="tx1"/>
                </a:solidFill>
                <a:round/>
                <a:headEnd/>
                <a:tailEnd/>
              </a:ln>
            </p:spPr>
            <p:txBody>
              <a:bodyPr anchor="ctr">
                <a:noAutofit/>
              </a:bodyPr>
              <a:lstStyle/>
              <a:p>
                <a:endParaRPr lang="en-GB" dirty="0"/>
              </a:p>
            </p:txBody>
          </p:sp>
          <p:sp>
            <p:nvSpPr>
              <p:cNvPr id="50" name="Oval 60">
                <a:extLst>
                  <a:ext uri="{FF2B5EF4-FFF2-40B4-BE49-F238E27FC236}">
                    <a16:creationId xmlns:a16="http://schemas.microsoft.com/office/drawing/2014/main" id="{52A5DAAC-6760-D8DD-F582-C144E37EBFB5}"/>
                  </a:ext>
                </a:extLst>
              </p:cNvPr>
              <p:cNvSpPr>
                <a:spLocks noChangeArrowheads="1"/>
              </p:cNvSpPr>
              <p:nvPr/>
            </p:nvSpPr>
            <p:spPr bwMode="auto">
              <a:xfrm>
                <a:off x="1842" y="2209"/>
                <a:ext cx="191" cy="151"/>
              </a:xfrm>
              <a:prstGeom prst="ellipse">
                <a:avLst/>
              </a:prstGeom>
              <a:solidFill>
                <a:srgbClr val="009900"/>
              </a:solidFill>
              <a:ln w="19050">
                <a:solidFill>
                  <a:schemeClr val="tx1"/>
                </a:solidFill>
                <a:round/>
                <a:headEnd/>
                <a:tailEnd/>
              </a:ln>
            </p:spPr>
            <p:txBody>
              <a:bodyPr anchor="ctr">
                <a:noAutofit/>
              </a:bodyPr>
              <a:lstStyle/>
              <a:p>
                <a:endParaRPr lang="en-GB" dirty="0"/>
              </a:p>
            </p:txBody>
          </p:sp>
          <p:sp>
            <p:nvSpPr>
              <p:cNvPr id="51" name="Oval 61">
                <a:extLst>
                  <a:ext uri="{FF2B5EF4-FFF2-40B4-BE49-F238E27FC236}">
                    <a16:creationId xmlns:a16="http://schemas.microsoft.com/office/drawing/2014/main" id="{DBDAA169-F101-6794-27F6-C8AB5A3D9F6A}"/>
                  </a:ext>
                </a:extLst>
              </p:cNvPr>
              <p:cNvSpPr>
                <a:spLocks noChangeArrowheads="1"/>
              </p:cNvSpPr>
              <p:nvPr/>
            </p:nvSpPr>
            <p:spPr bwMode="auto">
              <a:xfrm>
                <a:off x="1589" y="2174"/>
                <a:ext cx="185" cy="315"/>
              </a:xfrm>
              <a:prstGeom prst="ellipse">
                <a:avLst/>
              </a:prstGeom>
              <a:solidFill>
                <a:srgbClr val="009900"/>
              </a:solidFill>
              <a:ln w="19050">
                <a:solidFill>
                  <a:schemeClr val="tx1"/>
                </a:solidFill>
                <a:round/>
                <a:headEnd/>
                <a:tailEnd/>
              </a:ln>
            </p:spPr>
            <p:txBody>
              <a:bodyPr anchor="ctr">
                <a:noAutofit/>
              </a:bodyPr>
              <a:lstStyle/>
              <a:p>
                <a:pPr algn="ctr"/>
                <a:endParaRPr lang="en-GB" b="1" dirty="0"/>
              </a:p>
            </p:txBody>
          </p:sp>
          <p:sp>
            <p:nvSpPr>
              <p:cNvPr id="52" name="Oval 62">
                <a:extLst>
                  <a:ext uri="{FF2B5EF4-FFF2-40B4-BE49-F238E27FC236}">
                    <a16:creationId xmlns:a16="http://schemas.microsoft.com/office/drawing/2014/main" id="{DE2BE0F8-56F3-0456-A15D-9DEBFDBAA98F}"/>
                  </a:ext>
                </a:extLst>
              </p:cNvPr>
              <p:cNvSpPr>
                <a:spLocks noChangeArrowheads="1"/>
              </p:cNvSpPr>
              <p:nvPr/>
            </p:nvSpPr>
            <p:spPr bwMode="auto">
              <a:xfrm>
                <a:off x="2970" y="1425"/>
                <a:ext cx="372" cy="177"/>
              </a:xfrm>
              <a:prstGeom prst="ellipse">
                <a:avLst/>
              </a:prstGeom>
              <a:solidFill>
                <a:srgbClr val="FF3300"/>
              </a:solidFill>
              <a:ln w="19050">
                <a:solidFill>
                  <a:schemeClr val="tx1"/>
                </a:solidFill>
                <a:round/>
                <a:headEnd/>
                <a:tailEnd/>
              </a:ln>
            </p:spPr>
            <p:txBody>
              <a:bodyPr anchor="ctr">
                <a:noAutofit/>
              </a:bodyPr>
              <a:lstStyle/>
              <a:p>
                <a:endParaRPr lang="en-GB" dirty="0"/>
              </a:p>
            </p:txBody>
          </p:sp>
          <p:sp>
            <p:nvSpPr>
              <p:cNvPr id="53" name="Oval 63">
                <a:extLst>
                  <a:ext uri="{FF2B5EF4-FFF2-40B4-BE49-F238E27FC236}">
                    <a16:creationId xmlns:a16="http://schemas.microsoft.com/office/drawing/2014/main" id="{38EAA59C-8ABF-59B2-39F3-D69DEBF8BF99}"/>
                  </a:ext>
                </a:extLst>
              </p:cNvPr>
              <p:cNvSpPr>
                <a:spLocks noChangeArrowheads="1"/>
              </p:cNvSpPr>
              <p:nvPr/>
            </p:nvSpPr>
            <p:spPr bwMode="auto">
              <a:xfrm>
                <a:off x="3047" y="1900"/>
                <a:ext cx="286" cy="116"/>
              </a:xfrm>
              <a:prstGeom prst="ellipse">
                <a:avLst/>
              </a:prstGeom>
              <a:solidFill>
                <a:srgbClr val="990000"/>
              </a:solidFill>
              <a:ln w="19050">
                <a:solidFill>
                  <a:schemeClr val="tx1"/>
                </a:solidFill>
                <a:round/>
                <a:headEnd/>
                <a:tailEnd/>
              </a:ln>
            </p:spPr>
            <p:txBody>
              <a:bodyPr anchor="ctr">
                <a:noAutofit/>
              </a:bodyPr>
              <a:lstStyle/>
              <a:p>
                <a:endParaRPr lang="en-GB" dirty="0"/>
              </a:p>
            </p:txBody>
          </p:sp>
          <p:sp>
            <p:nvSpPr>
              <p:cNvPr id="54" name="Text Box 64">
                <a:extLst>
                  <a:ext uri="{FF2B5EF4-FFF2-40B4-BE49-F238E27FC236}">
                    <a16:creationId xmlns:a16="http://schemas.microsoft.com/office/drawing/2014/main" id="{AAB5E8F7-1FA6-1FAB-7370-1AA0E508659B}"/>
                  </a:ext>
                </a:extLst>
              </p:cNvPr>
              <p:cNvSpPr txBox="1">
                <a:spLocks noChangeArrowheads="1"/>
              </p:cNvSpPr>
              <p:nvPr/>
            </p:nvSpPr>
            <p:spPr bwMode="auto">
              <a:xfrm>
                <a:off x="1564" y="1400"/>
                <a:ext cx="795" cy="214"/>
              </a:xfrm>
              <a:prstGeom prst="rect">
                <a:avLst/>
              </a:prstGeom>
              <a:noFill/>
              <a:ln w="9525">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wrap="none">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r>
                  <a:rPr lang="en-GB" sz="1600" dirty="0">
                    <a:latin typeface="+mn-lt"/>
                  </a:rPr>
                  <a:t>Bubble chart</a:t>
                </a:r>
              </a:p>
            </p:txBody>
          </p:sp>
        </p:grpSp>
        <p:sp>
          <p:nvSpPr>
            <p:cNvPr id="39" name="TextBox 38">
              <a:extLst>
                <a:ext uri="{FF2B5EF4-FFF2-40B4-BE49-F238E27FC236}">
                  <a16:creationId xmlns:a16="http://schemas.microsoft.com/office/drawing/2014/main" id="{C17724BF-1EDF-2C38-6945-3D228F3FEC8D}"/>
                </a:ext>
              </a:extLst>
            </p:cNvPr>
            <p:cNvSpPr txBox="1"/>
            <p:nvPr/>
          </p:nvSpPr>
          <p:spPr>
            <a:xfrm>
              <a:off x="2536741" y="3758273"/>
              <a:ext cx="648929" cy="277000"/>
            </a:xfrm>
            <a:prstGeom prst="rect">
              <a:avLst/>
            </a:prstGeom>
            <a:solidFill>
              <a:schemeClr val="accent2"/>
            </a:solidFill>
            <a:ln>
              <a:solidFill>
                <a:schemeClr val="tx1"/>
              </a:solidFill>
            </a:ln>
          </p:spPr>
          <p:txBody>
            <a:bodyPr wrap="square" rtlCol="0">
              <a:spAutoFit/>
            </a:bodyPr>
            <a:lstStyle/>
            <a:p>
              <a:r>
                <a:rPr lang="en-GB" sz="1200" dirty="0"/>
                <a:t>Y-Axis</a:t>
              </a:r>
            </a:p>
          </p:txBody>
        </p:sp>
      </p:grpSp>
    </p:spTree>
    <p:extLst>
      <p:ext uri="{BB962C8B-B14F-4D97-AF65-F5344CB8AC3E}">
        <p14:creationId xmlns:p14="http://schemas.microsoft.com/office/powerpoint/2010/main" val="816646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up)">
                                      <p:cBhvr>
                                        <p:cTn id="7" dur="500"/>
                                        <p:tgtEl>
                                          <p:spTgt spid="3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61BB4E4-97E2-7290-4208-979FBB27ED38}"/>
              </a:ext>
            </a:extLst>
          </p:cNvPr>
          <p:cNvSpPr>
            <a:spLocks noGrp="1"/>
          </p:cNvSpPr>
          <p:nvPr>
            <p:ph type="sldNum" sz="quarter" idx="11"/>
          </p:nvPr>
        </p:nvSpPr>
        <p:spPr/>
        <p:txBody>
          <a:bodyPr/>
          <a:lstStyle/>
          <a:p>
            <a:fld id="{F0D23093-2AB0-F74C-B865-1A12A15B650E}" type="slidenum">
              <a:rPr lang="en-US" smtClean="0"/>
              <a:pPr/>
              <a:t>11</a:t>
            </a:fld>
            <a:endParaRPr lang="en-US" dirty="0"/>
          </a:p>
        </p:txBody>
      </p:sp>
      <p:sp>
        <p:nvSpPr>
          <p:cNvPr id="3" name="Title 2">
            <a:extLst>
              <a:ext uri="{FF2B5EF4-FFF2-40B4-BE49-F238E27FC236}">
                <a16:creationId xmlns:a16="http://schemas.microsoft.com/office/drawing/2014/main" id="{2AFBD90D-D8F4-80BD-0220-AB57C9E97E15}"/>
              </a:ext>
            </a:extLst>
          </p:cNvPr>
          <p:cNvSpPr>
            <a:spLocks noGrp="1"/>
          </p:cNvSpPr>
          <p:nvPr>
            <p:ph type="title"/>
          </p:nvPr>
        </p:nvSpPr>
        <p:spPr/>
        <p:txBody>
          <a:bodyPr/>
          <a:lstStyle/>
          <a:p>
            <a:r>
              <a:rPr lang="en-US" dirty="0"/>
              <a:t>Creating Charts – advanced property charts</a:t>
            </a:r>
          </a:p>
        </p:txBody>
      </p:sp>
      <p:grpSp>
        <p:nvGrpSpPr>
          <p:cNvPr id="6" name="Group 5">
            <a:extLst>
              <a:ext uri="{FF2B5EF4-FFF2-40B4-BE49-F238E27FC236}">
                <a16:creationId xmlns:a16="http://schemas.microsoft.com/office/drawing/2014/main" id="{47FFF780-DBFA-0EBF-DE3D-DA407B8B2C1A}"/>
              </a:ext>
            </a:extLst>
          </p:cNvPr>
          <p:cNvGrpSpPr/>
          <p:nvPr/>
        </p:nvGrpSpPr>
        <p:grpSpPr>
          <a:xfrm>
            <a:off x="785736" y="994418"/>
            <a:ext cx="10620528" cy="3499866"/>
            <a:chOff x="785736" y="994418"/>
            <a:chExt cx="10620528" cy="3499866"/>
          </a:xfrm>
        </p:grpSpPr>
        <p:pic>
          <p:nvPicPr>
            <p:cNvPr id="8" name="Picture 7">
              <a:extLst>
                <a:ext uri="{FF2B5EF4-FFF2-40B4-BE49-F238E27FC236}">
                  <a16:creationId xmlns:a16="http://schemas.microsoft.com/office/drawing/2014/main" id="{69DAF51B-2EC1-018C-8462-330AF1D5A2A8}"/>
                </a:ext>
              </a:extLst>
            </p:cNvPr>
            <p:cNvPicPr>
              <a:picLocks noChangeAspect="1"/>
            </p:cNvPicPr>
            <p:nvPr/>
          </p:nvPicPr>
          <p:blipFill>
            <a:blip r:embed="rId2"/>
            <a:stretch>
              <a:fillRect/>
            </a:stretch>
          </p:blipFill>
          <p:spPr>
            <a:xfrm>
              <a:off x="785736" y="994418"/>
              <a:ext cx="10620528" cy="457200"/>
            </a:xfrm>
            <a:prstGeom prst="rect">
              <a:avLst/>
            </a:prstGeom>
            <a:ln>
              <a:solidFill>
                <a:schemeClr val="tx1"/>
              </a:solidFill>
            </a:ln>
          </p:spPr>
        </p:pic>
        <p:pic>
          <p:nvPicPr>
            <p:cNvPr id="9" name="Picture 8">
              <a:extLst>
                <a:ext uri="{FF2B5EF4-FFF2-40B4-BE49-F238E27FC236}">
                  <a16:creationId xmlns:a16="http://schemas.microsoft.com/office/drawing/2014/main" id="{9CC1D0AF-A515-3F92-DB32-A703A646F107}"/>
                </a:ext>
              </a:extLst>
            </p:cNvPr>
            <p:cNvPicPr>
              <a:picLocks noChangeAspect="1"/>
            </p:cNvPicPr>
            <p:nvPr/>
          </p:nvPicPr>
          <p:blipFill>
            <a:blip r:embed="rId3"/>
            <a:stretch>
              <a:fillRect/>
            </a:stretch>
          </p:blipFill>
          <p:spPr>
            <a:xfrm>
              <a:off x="1600200" y="1839848"/>
              <a:ext cx="2800494" cy="2654436"/>
            </a:xfrm>
            <a:prstGeom prst="rect">
              <a:avLst/>
            </a:prstGeom>
            <a:ln>
              <a:solidFill>
                <a:schemeClr val="tx1"/>
              </a:solidFill>
            </a:ln>
          </p:spPr>
        </p:pic>
      </p:grpSp>
      <p:grpSp>
        <p:nvGrpSpPr>
          <p:cNvPr id="10" name="Group 9">
            <a:extLst>
              <a:ext uri="{FF2B5EF4-FFF2-40B4-BE49-F238E27FC236}">
                <a16:creationId xmlns:a16="http://schemas.microsoft.com/office/drawing/2014/main" id="{8E99382B-3292-C602-4F00-5AA036EAB67F}"/>
              </a:ext>
            </a:extLst>
          </p:cNvPr>
          <p:cNvGrpSpPr/>
          <p:nvPr/>
        </p:nvGrpSpPr>
        <p:grpSpPr>
          <a:xfrm>
            <a:off x="1874520" y="3749040"/>
            <a:ext cx="1726837" cy="2097574"/>
            <a:chOff x="2791576" y="5257201"/>
            <a:chExt cx="1726837" cy="2097574"/>
          </a:xfrm>
        </p:grpSpPr>
        <p:grpSp>
          <p:nvGrpSpPr>
            <p:cNvPr id="11" name="Group 10">
              <a:extLst>
                <a:ext uri="{FF2B5EF4-FFF2-40B4-BE49-F238E27FC236}">
                  <a16:creationId xmlns:a16="http://schemas.microsoft.com/office/drawing/2014/main" id="{2064B48E-8560-B57D-C41F-EC4BA7CE18F4}"/>
                </a:ext>
              </a:extLst>
            </p:cNvPr>
            <p:cNvGrpSpPr/>
            <p:nvPr/>
          </p:nvGrpSpPr>
          <p:grpSpPr>
            <a:xfrm>
              <a:off x="2791576" y="5257201"/>
              <a:ext cx="1638000" cy="2097574"/>
              <a:chOff x="5747656" y="5531085"/>
              <a:chExt cx="1638000" cy="1543642"/>
            </a:xfrm>
          </p:grpSpPr>
          <p:sp>
            <p:nvSpPr>
              <p:cNvPr id="13" name="Rectangle 12">
                <a:extLst>
                  <a:ext uri="{FF2B5EF4-FFF2-40B4-BE49-F238E27FC236}">
                    <a16:creationId xmlns:a16="http://schemas.microsoft.com/office/drawing/2014/main" id="{5D910AAB-D1F4-DACB-4D9D-290AB3D7C120}"/>
                  </a:ext>
                </a:extLst>
              </p:cNvPr>
              <p:cNvSpPr/>
              <p:nvPr/>
            </p:nvSpPr>
            <p:spPr bwMode="auto">
              <a:xfrm>
                <a:off x="5747656" y="5739977"/>
                <a:ext cx="1638000" cy="133475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20000"/>
                  </a:spcBef>
                  <a:spcAft>
                    <a:spcPct val="20000"/>
                  </a:spcAft>
                  <a:buClr>
                    <a:srgbClr val="009B9B"/>
                  </a:buClr>
                  <a:buSzPct val="80000"/>
                  <a:buFont typeface="Wingdings" pitchFamily="2" charset="2"/>
                  <a:buNone/>
                  <a:tabLst/>
                </a:pPr>
                <a:endParaRPr kumimoji="0" lang="en-GB" sz="1800" b="1" i="0" u="none" strike="noStrike" cap="none" normalizeH="0" baseline="0" dirty="0">
                  <a:ln>
                    <a:noFill/>
                  </a:ln>
                  <a:solidFill>
                    <a:schemeClr val="tx1"/>
                  </a:solidFill>
                  <a:effectLst/>
                </a:endParaRPr>
              </a:p>
            </p:txBody>
          </p:sp>
          <p:sp>
            <p:nvSpPr>
              <p:cNvPr id="14" name="TextBox 13">
                <a:extLst>
                  <a:ext uri="{FF2B5EF4-FFF2-40B4-BE49-F238E27FC236}">
                    <a16:creationId xmlns:a16="http://schemas.microsoft.com/office/drawing/2014/main" id="{7DFE2839-3AB5-B8D5-BC24-80D5EC8ECABC}"/>
                  </a:ext>
                </a:extLst>
              </p:cNvPr>
              <p:cNvSpPr txBox="1"/>
              <p:nvPr/>
            </p:nvSpPr>
            <p:spPr>
              <a:xfrm>
                <a:off x="5792794" y="5531086"/>
                <a:ext cx="663823" cy="203849"/>
              </a:xfrm>
              <a:prstGeom prst="rect">
                <a:avLst/>
              </a:prstGeom>
              <a:solidFill>
                <a:schemeClr val="accent2"/>
              </a:solidFill>
              <a:ln>
                <a:solidFill>
                  <a:schemeClr val="tx1"/>
                </a:solidFill>
              </a:ln>
            </p:spPr>
            <p:txBody>
              <a:bodyPr wrap="square" rtlCol="0">
                <a:spAutoFit/>
              </a:bodyPr>
              <a:lstStyle/>
              <a:p>
                <a:r>
                  <a:rPr lang="en-GB" sz="1200" dirty="0"/>
                  <a:t>X-Axis</a:t>
                </a:r>
              </a:p>
            </p:txBody>
          </p:sp>
          <p:sp>
            <p:nvSpPr>
              <p:cNvPr id="15" name="TextBox 14">
                <a:extLst>
                  <a:ext uri="{FF2B5EF4-FFF2-40B4-BE49-F238E27FC236}">
                    <a16:creationId xmlns:a16="http://schemas.microsoft.com/office/drawing/2014/main" id="{451856C3-6CA0-43EF-45B9-F9B6A1F50881}"/>
                  </a:ext>
                </a:extLst>
              </p:cNvPr>
              <p:cNvSpPr txBox="1"/>
              <p:nvPr/>
            </p:nvSpPr>
            <p:spPr>
              <a:xfrm>
                <a:off x="6450782" y="5531085"/>
                <a:ext cx="648929" cy="203849"/>
              </a:xfrm>
              <a:prstGeom prst="rect">
                <a:avLst/>
              </a:prstGeom>
              <a:noFill/>
              <a:ln>
                <a:solidFill>
                  <a:schemeClr val="tx1"/>
                </a:solidFill>
              </a:ln>
            </p:spPr>
            <p:txBody>
              <a:bodyPr wrap="square" rtlCol="0">
                <a:spAutoFit/>
              </a:bodyPr>
              <a:lstStyle/>
              <a:p>
                <a:r>
                  <a:rPr lang="en-GB" sz="1200" dirty="0"/>
                  <a:t>Y-Axis</a:t>
                </a:r>
              </a:p>
            </p:txBody>
          </p:sp>
        </p:grpSp>
        <p:sp>
          <p:nvSpPr>
            <p:cNvPr id="12" name="Text Box 26">
              <a:extLst>
                <a:ext uri="{FF2B5EF4-FFF2-40B4-BE49-F238E27FC236}">
                  <a16:creationId xmlns:a16="http://schemas.microsoft.com/office/drawing/2014/main" id="{94BB9043-23EC-CAAD-85AA-6D573AF702B6}"/>
                </a:ext>
              </a:extLst>
            </p:cNvPr>
            <p:cNvSpPr txBox="1">
              <a:spLocks noChangeArrowheads="1"/>
            </p:cNvSpPr>
            <p:nvPr/>
          </p:nvSpPr>
          <p:spPr bwMode="auto">
            <a:xfrm>
              <a:off x="2831468" y="5651076"/>
              <a:ext cx="1686945" cy="1521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pPr>
                <a:spcBef>
                  <a:spcPct val="5000"/>
                </a:spcBef>
                <a:buClr>
                  <a:schemeClr val="accent1"/>
                </a:buClr>
                <a:buSzTx/>
              </a:pPr>
              <a:r>
                <a:rPr lang="en-GB" sz="1400" b="1" dirty="0">
                  <a:latin typeface="+mn-lt"/>
                </a:rPr>
                <a:t>List of properties</a:t>
              </a:r>
            </a:p>
            <a:p>
              <a:pPr>
                <a:spcBef>
                  <a:spcPct val="5000"/>
                </a:spcBef>
                <a:buClr>
                  <a:schemeClr val="accent1"/>
                </a:buClr>
                <a:buSzTx/>
              </a:pPr>
              <a:r>
                <a:rPr lang="en-GB" sz="1400" b="1" dirty="0">
                  <a:latin typeface="+mn-lt"/>
                </a:rPr>
                <a:t>             </a:t>
              </a:r>
              <a:r>
                <a:rPr lang="en-GB" sz="1200" b="1" dirty="0">
                  <a:latin typeface="+mn-lt"/>
                </a:rPr>
                <a:t>Advanced</a:t>
              </a:r>
              <a:endParaRPr lang="en-GB" sz="1400" b="1" dirty="0">
                <a:latin typeface="+mn-lt"/>
              </a:endParaRPr>
            </a:p>
            <a:p>
              <a:pPr>
                <a:spcBef>
                  <a:spcPct val="5000"/>
                </a:spcBef>
                <a:buClr>
                  <a:schemeClr val="accent1"/>
                </a:buClr>
                <a:buSzTx/>
                <a:buFont typeface="Wingdings" pitchFamily="2" charset="2"/>
                <a:buChar char="§"/>
              </a:pPr>
              <a:r>
                <a:rPr lang="en-GB" sz="1400" dirty="0">
                  <a:latin typeface="+mn-lt"/>
                </a:rPr>
                <a:t> Density</a:t>
              </a:r>
            </a:p>
            <a:p>
              <a:pPr>
                <a:spcBef>
                  <a:spcPct val="5000"/>
                </a:spcBef>
                <a:buClr>
                  <a:schemeClr val="accent1"/>
                </a:buClr>
                <a:buSzTx/>
                <a:buFont typeface="Wingdings" pitchFamily="2" charset="2"/>
                <a:buChar char="§"/>
              </a:pPr>
              <a:r>
                <a:rPr lang="en-GB" sz="1400" dirty="0">
                  <a:latin typeface="+mn-lt"/>
                </a:rPr>
                <a:t> Yield strength</a:t>
              </a:r>
            </a:p>
            <a:p>
              <a:pPr>
                <a:spcBef>
                  <a:spcPct val="5000"/>
                </a:spcBef>
                <a:buClr>
                  <a:schemeClr val="accent1"/>
                </a:buClr>
                <a:buSzTx/>
                <a:buFont typeface="Wingdings" pitchFamily="2" charset="2"/>
                <a:buChar char="§"/>
              </a:pPr>
              <a:r>
                <a:rPr lang="en-GB" sz="1400" dirty="0">
                  <a:latin typeface="+mn-lt"/>
                </a:rPr>
                <a:t> Young’s modulus</a:t>
              </a:r>
            </a:p>
            <a:p>
              <a:pPr>
                <a:spcBef>
                  <a:spcPct val="5000"/>
                </a:spcBef>
                <a:buClr>
                  <a:schemeClr val="accent1"/>
                </a:buClr>
                <a:buSzTx/>
                <a:buFont typeface="Wingdings" pitchFamily="2" charset="2"/>
                <a:buChar char="§"/>
              </a:pPr>
              <a:r>
                <a:rPr lang="en-GB" sz="1400" dirty="0">
                  <a:latin typeface="+mn-lt"/>
                </a:rPr>
                <a:t> etc.</a:t>
              </a:r>
            </a:p>
          </p:txBody>
        </p:sp>
      </p:grpSp>
      <p:grpSp>
        <p:nvGrpSpPr>
          <p:cNvPr id="49" name="Group 48">
            <a:extLst>
              <a:ext uri="{FF2B5EF4-FFF2-40B4-BE49-F238E27FC236}">
                <a16:creationId xmlns:a16="http://schemas.microsoft.com/office/drawing/2014/main" id="{1BA899A1-E9D6-33AD-066D-C76C39910CC2}"/>
              </a:ext>
            </a:extLst>
          </p:cNvPr>
          <p:cNvGrpSpPr/>
          <p:nvPr/>
        </p:nvGrpSpPr>
        <p:grpSpPr>
          <a:xfrm>
            <a:off x="1474240" y="3044988"/>
            <a:ext cx="1933159" cy="815495"/>
            <a:chOff x="760227" y="2074847"/>
            <a:chExt cx="2609237" cy="1100696"/>
          </a:xfrm>
        </p:grpSpPr>
        <p:grpSp>
          <p:nvGrpSpPr>
            <p:cNvPr id="50" name="Group 49">
              <a:extLst>
                <a:ext uri="{FF2B5EF4-FFF2-40B4-BE49-F238E27FC236}">
                  <a16:creationId xmlns:a16="http://schemas.microsoft.com/office/drawing/2014/main" id="{F85897DA-E6AE-AF54-9E12-BFDF85EFF5B9}"/>
                </a:ext>
              </a:extLst>
            </p:cNvPr>
            <p:cNvGrpSpPr/>
            <p:nvPr/>
          </p:nvGrpSpPr>
          <p:grpSpPr>
            <a:xfrm>
              <a:off x="1739357" y="2528571"/>
              <a:ext cx="1630107" cy="646972"/>
              <a:chOff x="3584406" y="1950447"/>
              <a:chExt cx="1630107" cy="646972"/>
            </a:xfrm>
          </p:grpSpPr>
          <p:sp>
            <p:nvSpPr>
              <p:cNvPr id="52" name="Text Box 27">
                <a:extLst>
                  <a:ext uri="{FF2B5EF4-FFF2-40B4-BE49-F238E27FC236}">
                    <a16:creationId xmlns:a16="http://schemas.microsoft.com/office/drawing/2014/main" id="{8227CAFF-932C-CDB6-7677-43A92108277D}"/>
                  </a:ext>
                </a:extLst>
              </p:cNvPr>
              <p:cNvSpPr txBox="1">
                <a:spLocks noChangeArrowheads="1"/>
              </p:cNvSpPr>
              <p:nvPr/>
            </p:nvSpPr>
            <p:spPr bwMode="auto">
              <a:xfrm>
                <a:off x="4115963" y="1988405"/>
                <a:ext cx="1098550" cy="3667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r>
                  <a:rPr lang="en-GB" sz="1200" b="1" dirty="0">
                    <a:latin typeface="+mn-lt"/>
                  </a:rPr>
                  <a:t>Choose:</a:t>
                </a:r>
              </a:p>
            </p:txBody>
          </p:sp>
          <p:sp>
            <p:nvSpPr>
              <p:cNvPr id="53" name="Line 31">
                <a:extLst>
                  <a:ext uri="{FF2B5EF4-FFF2-40B4-BE49-F238E27FC236}">
                    <a16:creationId xmlns:a16="http://schemas.microsoft.com/office/drawing/2014/main" id="{D6BF0581-BFDE-39D5-A639-A56AB081C584}"/>
                  </a:ext>
                </a:extLst>
              </p:cNvPr>
              <p:cNvSpPr>
                <a:spLocks noChangeShapeType="1"/>
              </p:cNvSpPr>
              <p:nvPr/>
            </p:nvSpPr>
            <p:spPr bwMode="auto">
              <a:xfrm>
                <a:off x="3584406" y="1950447"/>
                <a:ext cx="0" cy="646972"/>
              </a:xfrm>
              <a:prstGeom prst="line">
                <a:avLst/>
              </a:prstGeom>
              <a:noFill/>
              <a:ln w="28575">
                <a:solidFill>
                  <a:schemeClr val="accent1"/>
                </a:solidFill>
                <a:round/>
                <a:headEnd/>
                <a:tailEnd type="triangle" w="med" len="lg"/>
              </a:ln>
              <a:extLst>
                <a:ext uri="{909E8E84-426E-40DD-AFC4-6F175D3DCCD1}">
                  <a14:hiddenFill xmlns:a14="http://schemas.microsoft.com/office/drawing/2010/main">
                    <a:noFill/>
                  </a14:hiddenFill>
                </a:ext>
              </a:extLst>
            </p:spPr>
            <p:txBody>
              <a:bodyPr wrap="square">
                <a:noAutofit/>
              </a:bodyPr>
              <a:lstStyle/>
              <a:p>
                <a:endParaRPr lang="en-GB" sz="1200" dirty="0"/>
              </a:p>
            </p:txBody>
          </p:sp>
        </p:grpSp>
        <p:sp>
          <p:nvSpPr>
            <p:cNvPr id="51" name="Oval 50">
              <a:extLst>
                <a:ext uri="{FF2B5EF4-FFF2-40B4-BE49-F238E27FC236}">
                  <a16:creationId xmlns:a16="http://schemas.microsoft.com/office/drawing/2014/main" id="{3F984867-6CE3-DD28-8C7E-B725033DE0F5}"/>
                </a:ext>
              </a:extLst>
            </p:cNvPr>
            <p:cNvSpPr>
              <a:spLocks noChangeArrowheads="1"/>
            </p:cNvSpPr>
            <p:nvPr/>
          </p:nvSpPr>
          <p:spPr bwMode="auto">
            <a:xfrm>
              <a:off x="760227" y="2074847"/>
              <a:ext cx="1856263" cy="435303"/>
            </a:xfrm>
            <a:prstGeom prst="ellipse">
              <a:avLst/>
            </a:prstGeom>
            <a:noFill/>
            <a:ln w="3810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noAutofit/>
            </a:bodyPr>
            <a:lstStyle/>
            <a:p>
              <a:endParaRPr lang="en-GB" sz="1050" b="1" dirty="0"/>
            </a:p>
          </p:txBody>
        </p:sp>
      </p:grpSp>
      <p:grpSp>
        <p:nvGrpSpPr>
          <p:cNvPr id="54" name="Group 53">
            <a:extLst>
              <a:ext uri="{FF2B5EF4-FFF2-40B4-BE49-F238E27FC236}">
                <a16:creationId xmlns:a16="http://schemas.microsoft.com/office/drawing/2014/main" id="{EC156AC0-93E1-633A-346C-93D7BAD9BB67}"/>
              </a:ext>
            </a:extLst>
          </p:cNvPr>
          <p:cNvGrpSpPr/>
          <p:nvPr/>
        </p:nvGrpSpPr>
        <p:grpSpPr>
          <a:xfrm>
            <a:off x="2495134" y="2636156"/>
            <a:ext cx="5788121" cy="3028215"/>
            <a:chOff x="2161639" y="1499477"/>
            <a:chExt cx="5788121" cy="3028215"/>
          </a:xfrm>
        </p:grpSpPr>
        <p:sp>
          <p:nvSpPr>
            <p:cNvPr id="55" name="Rectangle 54">
              <a:extLst>
                <a:ext uri="{FF2B5EF4-FFF2-40B4-BE49-F238E27FC236}">
                  <a16:creationId xmlns:a16="http://schemas.microsoft.com/office/drawing/2014/main" id="{A477F2F3-DB96-C3A3-AC07-CED02A63DC76}"/>
                </a:ext>
              </a:extLst>
            </p:cNvPr>
            <p:cNvSpPr/>
            <p:nvPr/>
          </p:nvSpPr>
          <p:spPr bwMode="auto">
            <a:xfrm>
              <a:off x="5404275" y="1499477"/>
              <a:ext cx="2545485" cy="3028215"/>
            </a:xfrm>
            <a:prstGeom prst="rect">
              <a:avLst/>
            </a:prstGeom>
            <a:solidFill>
              <a:schemeClr val="bg1"/>
            </a:solidFill>
            <a:ln w="19050" cap="flat" cmpd="sng" algn="ctr">
              <a:solidFill>
                <a:schemeClr val="accent1"/>
              </a:solidFill>
              <a:prstDash val="solid"/>
              <a:round/>
              <a:headEnd type="none" w="med" len="med"/>
              <a:tailEnd type="none" w="med" len="med"/>
            </a:ln>
            <a:effectLst>
              <a:outerShdw blurRad="50800" dist="50800" dir="2700000" algn="t" rotWithShape="0">
                <a:prstClr val="black">
                  <a:alpha val="40000"/>
                </a:prstClr>
              </a:outerShdw>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20000"/>
                </a:spcBef>
                <a:spcAft>
                  <a:spcPct val="20000"/>
                </a:spcAft>
                <a:buClr>
                  <a:srgbClr val="009B9B"/>
                </a:buClr>
                <a:buSzPct val="80000"/>
                <a:buFont typeface="Wingdings" pitchFamily="2" charset="2"/>
                <a:buNone/>
                <a:tabLst/>
              </a:pPr>
              <a:endParaRPr kumimoji="0" lang="en-US" sz="1800" b="1" i="0" u="none" strike="noStrike" cap="none" normalizeH="0" baseline="0" dirty="0">
                <a:ln>
                  <a:noFill/>
                </a:ln>
                <a:solidFill>
                  <a:schemeClr val="tx1"/>
                </a:solidFill>
                <a:effectLst/>
              </a:endParaRPr>
            </a:p>
          </p:txBody>
        </p:sp>
        <p:grpSp>
          <p:nvGrpSpPr>
            <p:cNvPr id="56" name="Group 25">
              <a:extLst>
                <a:ext uri="{FF2B5EF4-FFF2-40B4-BE49-F238E27FC236}">
                  <a16:creationId xmlns:a16="http://schemas.microsoft.com/office/drawing/2014/main" id="{ED74093D-3106-7A9B-7414-E3B014AFFE71}"/>
                </a:ext>
              </a:extLst>
            </p:cNvPr>
            <p:cNvGrpSpPr>
              <a:grpSpLocks/>
            </p:cNvGrpSpPr>
            <p:nvPr/>
          </p:nvGrpSpPr>
          <p:grpSpPr bwMode="auto">
            <a:xfrm>
              <a:off x="2161639" y="1650055"/>
              <a:ext cx="5662630" cy="2746376"/>
              <a:chOff x="2588" y="1168"/>
              <a:chExt cx="3567" cy="1730"/>
            </a:xfrm>
          </p:grpSpPr>
          <p:grpSp>
            <p:nvGrpSpPr>
              <p:cNvPr id="57" name="Group 26">
                <a:extLst>
                  <a:ext uri="{FF2B5EF4-FFF2-40B4-BE49-F238E27FC236}">
                    <a16:creationId xmlns:a16="http://schemas.microsoft.com/office/drawing/2014/main" id="{8228F03F-50C8-CE37-E43A-E6D187D984E1}"/>
                  </a:ext>
                </a:extLst>
              </p:cNvPr>
              <p:cNvGrpSpPr>
                <a:grpSpLocks/>
              </p:cNvGrpSpPr>
              <p:nvPr/>
            </p:nvGrpSpPr>
            <p:grpSpPr bwMode="auto">
              <a:xfrm>
                <a:off x="2588" y="2207"/>
                <a:ext cx="1567" cy="125"/>
                <a:chOff x="2371" y="2207"/>
                <a:chExt cx="1718" cy="125"/>
              </a:xfrm>
            </p:grpSpPr>
            <p:sp>
              <p:nvSpPr>
                <p:cNvPr id="76" name="Line 27">
                  <a:extLst>
                    <a:ext uri="{FF2B5EF4-FFF2-40B4-BE49-F238E27FC236}">
                      <a16:creationId xmlns:a16="http://schemas.microsoft.com/office/drawing/2014/main" id="{9D483D99-430E-0C6E-7371-6F3DB9AF5791}"/>
                    </a:ext>
                  </a:extLst>
                </p:cNvPr>
                <p:cNvSpPr>
                  <a:spLocks noChangeShapeType="1"/>
                </p:cNvSpPr>
                <p:nvPr/>
              </p:nvSpPr>
              <p:spPr bwMode="auto">
                <a:xfrm>
                  <a:off x="2890" y="2269"/>
                  <a:ext cx="1199" cy="1"/>
                </a:xfrm>
                <a:prstGeom prst="line">
                  <a:avLst/>
                </a:prstGeom>
                <a:noFill/>
                <a:ln w="28575">
                  <a:solidFill>
                    <a:schemeClr val="accent1"/>
                  </a:solidFill>
                  <a:round/>
                  <a:headEnd/>
                  <a:tailEnd type="triangle" w="med" len="lg"/>
                </a:ln>
                <a:extLst>
                  <a:ext uri="{909E8E84-426E-40DD-AFC4-6F175D3DCCD1}">
                    <a14:hiddenFill xmlns:a14="http://schemas.microsoft.com/office/drawing/2010/main">
                      <a:noFill/>
                    </a14:hiddenFill>
                  </a:ext>
                </a:extLst>
              </p:spPr>
              <p:txBody>
                <a:bodyPr anchor="ctr">
                  <a:noAutofit/>
                </a:bodyPr>
                <a:lstStyle/>
                <a:p>
                  <a:endParaRPr lang="en-GB" dirty="0"/>
                </a:p>
              </p:txBody>
            </p:sp>
            <p:sp>
              <p:nvSpPr>
                <p:cNvPr id="77" name="AutoShape 28">
                  <a:extLst>
                    <a:ext uri="{FF2B5EF4-FFF2-40B4-BE49-F238E27FC236}">
                      <a16:creationId xmlns:a16="http://schemas.microsoft.com/office/drawing/2014/main" id="{506E9678-A1CB-A4F9-713D-5CFC5F98532F}"/>
                    </a:ext>
                  </a:extLst>
                </p:cNvPr>
                <p:cNvSpPr>
                  <a:spLocks noChangeArrowheads="1"/>
                </p:cNvSpPr>
                <p:nvPr/>
              </p:nvSpPr>
              <p:spPr bwMode="auto">
                <a:xfrm>
                  <a:off x="2371" y="2207"/>
                  <a:ext cx="500" cy="125"/>
                </a:xfrm>
                <a:prstGeom prst="roundRect">
                  <a:avLst>
                    <a:gd name="adj" fmla="val 16667"/>
                  </a:avLst>
                </a:prstGeom>
                <a:noFill/>
                <a:ln w="2857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nchor="ctr">
                  <a:noAutofit/>
                </a:bodyPr>
                <a:lstStyle/>
                <a:p>
                  <a:endParaRPr lang="en-GB" dirty="0"/>
                </a:p>
              </p:txBody>
            </p:sp>
          </p:grpSp>
          <p:grpSp>
            <p:nvGrpSpPr>
              <p:cNvPr id="58" name="Group 29">
                <a:extLst>
                  <a:ext uri="{FF2B5EF4-FFF2-40B4-BE49-F238E27FC236}">
                    <a16:creationId xmlns:a16="http://schemas.microsoft.com/office/drawing/2014/main" id="{DCF2266F-A881-D73F-FC5C-D07EC2513457}"/>
                  </a:ext>
                </a:extLst>
              </p:cNvPr>
              <p:cNvGrpSpPr>
                <a:grpSpLocks/>
              </p:cNvGrpSpPr>
              <p:nvPr/>
            </p:nvGrpSpPr>
            <p:grpSpPr bwMode="auto">
              <a:xfrm>
                <a:off x="4703" y="1168"/>
                <a:ext cx="1452" cy="1730"/>
                <a:chOff x="4703" y="1168"/>
                <a:chExt cx="1452" cy="1730"/>
              </a:xfrm>
            </p:grpSpPr>
            <p:sp>
              <p:nvSpPr>
                <p:cNvPr id="59" name="Text Box 31">
                  <a:extLst>
                    <a:ext uri="{FF2B5EF4-FFF2-40B4-BE49-F238E27FC236}">
                      <a16:creationId xmlns:a16="http://schemas.microsoft.com/office/drawing/2014/main" id="{8943801B-B066-B8BC-27FA-9D9B5D3FF69C}"/>
                    </a:ext>
                  </a:extLst>
                </p:cNvPr>
                <p:cNvSpPr txBox="1">
                  <a:spLocks noChangeArrowheads="1"/>
                </p:cNvSpPr>
                <p:nvPr/>
              </p:nvSpPr>
              <p:spPr bwMode="auto">
                <a:xfrm>
                  <a:off x="4756" y="1914"/>
                  <a:ext cx="1326" cy="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pPr>
                    <a:spcBef>
                      <a:spcPct val="5000"/>
                    </a:spcBef>
                    <a:buClr>
                      <a:schemeClr val="accent1"/>
                    </a:buClr>
                    <a:buSzTx/>
                  </a:pPr>
                  <a:r>
                    <a:rPr lang="en-GB" b="1" dirty="0">
                      <a:latin typeface="+mn-lt"/>
                    </a:rPr>
                    <a:t>List of properties</a:t>
                  </a:r>
                </a:p>
                <a:p>
                  <a:pPr>
                    <a:spcBef>
                      <a:spcPct val="5000"/>
                    </a:spcBef>
                    <a:buClr>
                      <a:schemeClr val="accent1"/>
                    </a:buClr>
                    <a:buSzTx/>
                    <a:buFont typeface="Wingdings" pitchFamily="2" charset="2"/>
                    <a:buChar char="§"/>
                  </a:pPr>
                  <a:r>
                    <a:rPr lang="en-GB" dirty="0">
                      <a:latin typeface="+mn-lt"/>
                    </a:rPr>
                    <a:t> Density</a:t>
                  </a:r>
                </a:p>
                <a:p>
                  <a:pPr>
                    <a:spcBef>
                      <a:spcPct val="5000"/>
                    </a:spcBef>
                    <a:buClr>
                      <a:schemeClr val="accent1"/>
                    </a:buClr>
                    <a:buSzTx/>
                    <a:buFont typeface="Wingdings" pitchFamily="2" charset="2"/>
                    <a:buChar char="§"/>
                  </a:pPr>
                  <a:r>
                    <a:rPr lang="en-GB" dirty="0">
                      <a:latin typeface="+mn-lt"/>
                    </a:rPr>
                    <a:t> Yield strength</a:t>
                  </a:r>
                </a:p>
                <a:p>
                  <a:pPr>
                    <a:spcBef>
                      <a:spcPct val="5000"/>
                    </a:spcBef>
                    <a:buClr>
                      <a:schemeClr val="accent1"/>
                    </a:buClr>
                    <a:buSzTx/>
                    <a:buFont typeface="Wingdings" pitchFamily="2" charset="2"/>
                    <a:buChar char="§"/>
                  </a:pPr>
                  <a:r>
                    <a:rPr lang="en-GB" dirty="0">
                      <a:latin typeface="+mn-lt"/>
                    </a:rPr>
                    <a:t> Young’s modulus</a:t>
                  </a:r>
                </a:p>
                <a:p>
                  <a:pPr>
                    <a:spcBef>
                      <a:spcPct val="5000"/>
                    </a:spcBef>
                    <a:buClr>
                      <a:schemeClr val="accent1"/>
                    </a:buClr>
                    <a:buSzTx/>
                    <a:buFont typeface="Wingdings" pitchFamily="2" charset="2"/>
                    <a:buChar char="§"/>
                  </a:pPr>
                  <a:r>
                    <a:rPr lang="en-GB" dirty="0">
                      <a:latin typeface="+mn-lt"/>
                    </a:rPr>
                    <a:t> etc</a:t>
                  </a:r>
                </a:p>
              </p:txBody>
            </p:sp>
            <p:grpSp>
              <p:nvGrpSpPr>
                <p:cNvPr id="60" name="Group 32">
                  <a:extLst>
                    <a:ext uri="{FF2B5EF4-FFF2-40B4-BE49-F238E27FC236}">
                      <a16:creationId xmlns:a16="http://schemas.microsoft.com/office/drawing/2014/main" id="{5AA76967-FAE3-F428-40B0-E216CACBA826}"/>
                    </a:ext>
                  </a:extLst>
                </p:cNvPr>
                <p:cNvGrpSpPr>
                  <a:grpSpLocks/>
                </p:cNvGrpSpPr>
                <p:nvPr/>
              </p:nvGrpSpPr>
              <p:grpSpPr bwMode="auto">
                <a:xfrm>
                  <a:off x="4721" y="1592"/>
                  <a:ext cx="1395" cy="236"/>
                  <a:chOff x="4651" y="1592"/>
                  <a:chExt cx="1395" cy="236"/>
                </a:xfrm>
              </p:grpSpPr>
              <p:sp>
                <p:nvSpPr>
                  <p:cNvPr id="62" name="AutoShape 33">
                    <a:extLst>
                      <a:ext uri="{FF2B5EF4-FFF2-40B4-BE49-F238E27FC236}">
                        <a16:creationId xmlns:a16="http://schemas.microsoft.com/office/drawing/2014/main" id="{C9C15B81-B67C-F5F9-E227-D9993CEFC624}"/>
                      </a:ext>
                    </a:extLst>
                  </p:cNvPr>
                  <p:cNvSpPr>
                    <a:spLocks noChangeArrowheads="1"/>
                  </p:cNvSpPr>
                  <p:nvPr/>
                </p:nvSpPr>
                <p:spPr bwMode="auto">
                  <a:xfrm>
                    <a:off x="5489" y="1618"/>
                    <a:ext cx="156" cy="186"/>
                  </a:xfrm>
                  <a:prstGeom prst="roundRect">
                    <a:avLst>
                      <a:gd name="adj" fmla="val 16667"/>
                    </a:avLst>
                  </a:prstGeom>
                  <a:solidFill>
                    <a:srgbClr val="EAEAEA"/>
                  </a:solidFill>
                  <a:ln w="9525">
                    <a:solidFill>
                      <a:srgbClr val="5F5F5F"/>
                    </a:solidFill>
                    <a:round/>
                    <a:headEnd/>
                    <a:tailEnd/>
                  </a:ln>
                </p:spPr>
                <p:txBody>
                  <a:bodyPr anchor="ctr">
                    <a:noAutofit/>
                  </a:bodyPr>
                  <a:lstStyle/>
                  <a:p>
                    <a:endParaRPr lang="en-GB" dirty="0"/>
                  </a:p>
                </p:txBody>
              </p:sp>
              <p:sp>
                <p:nvSpPr>
                  <p:cNvPr id="63" name="AutoShape 34">
                    <a:extLst>
                      <a:ext uri="{FF2B5EF4-FFF2-40B4-BE49-F238E27FC236}">
                        <a16:creationId xmlns:a16="http://schemas.microsoft.com/office/drawing/2014/main" id="{B21F73D6-7E9D-D8E1-1674-B4D0AC3A9BB8}"/>
                      </a:ext>
                    </a:extLst>
                  </p:cNvPr>
                  <p:cNvSpPr>
                    <a:spLocks noChangeArrowheads="1"/>
                  </p:cNvSpPr>
                  <p:nvPr/>
                </p:nvSpPr>
                <p:spPr bwMode="auto">
                  <a:xfrm>
                    <a:off x="5288" y="1621"/>
                    <a:ext cx="156" cy="186"/>
                  </a:xfrm>
                  <a:prstGeom prst="roundRect">
                    <a:avLst>
                      <a:gd name="adj" fmla="val 16667"/>
                    </a:avLst>
                  </a:prstGeom>
                  <a:solidFill>
                    <a:srgbClr val="EAEAEA"/>
                  </a:solidFill>
                  <a:ln w="9525">
                    <a:solidFill>
                      <a:srgbClr val="5F5F5F"/>
                    </a:solidFill>
                    <a:round/>
                    <a:headEnd/>
                    <a:tailEnd/>
                  </a:ln>
                </p:spPr>
                <p:txBody>
                  <a:bodyPr anchor="ctr">
                    <a:noAutofit/>
                  </a:bodyPr>
                  <a:lstStyle/>
                  <a:p>
                    <a:endParaRPr lang="en-GB" dirty="0"/>
                  </a:p>
                </p:txBody>
              </p:sp>
              <p:sp>
                <p:nvSpPr>
                  <p:cNvPr id="64" name="AutoShape 35">
                    <a:extLst>
                      <a:ext uri="{FF2B5EF4-FFF2-40B4-BE49-F238E27FC236}">
                        <a16:creationId xmlns:a16="http://schemas.microsoft.com/office/drawing/2014/main" id="{E8C19F27-5407-561B-5273-B1123E0C5004}"/>
                      </a:ext>
                    </a:extLst>
                  </p:cNvPr>
                  <p:cNvSpPr>
                    <a:spLocks noChangeArrowheads="1"/>
                  </p:cNvSpPr>
                  <p:nvPr/>
                </p:nvSpPr>
                <p:spPr bwMode="auto">
                  <a:xfrm>
                    <a:off x="4651" y="1618"/>
                    <a:ext cx="156" cy="186"/>
                  </a:xfrm>
                  <a:prstGeom prst="roundRect">
                    <a:avLst>
                      <a:gd name="adj" fmla="val 16667"/>
                    </a:avLst>
                  </a:prstGeom>
                  <a:solidFill>
                    <a:srgbClr val="EAEAEA"/>
                  </a:solidFill>
                  <a:ln w="9525">
                    <a:solidFill>
                      <a:srgbClr val="5F5F5F"/>
                    </a:solidFill>
                    <a:round/>
                    <a:headEnd/>
                    <a:tailEnd/>
                  </a:ln>
                </p:spPr>
                <p:txBody>
                  <a:bodyPr anchor="ctr">
                    <a:noAutofit/>
                  </a:bodyPr>
                  <a:lstStyle/>
                  <a:p>
                    <a:endParaRPr lang="en-GB" dirty="0"/>
                  </a:p>
                </p:txBody>
              </p:sp>
              <p:sp>
                <p:nvSpPr>
                  <p:cNvPr id="65" name="AutoShape 36">
                    <a:extLst>
                      <a:ext uri="{FF2B5EF4-FFF2-40B4-BE49-F238E27FC236}">
                        <a16:creationId xmlns:a16="http://schemas.microsoft.com/office/drawing/2014/main" id="{9FD9FA28-08ED-C915-EF62-5DB9B7CD630D}"/>
                      </a:ext>
                    </a:extLst>
                  </p:cNvPr>
                  <p:cNvSpPr>
                    <a:spLocks noChangeArrowheads="1"/>
                  </p:cNvSpPr>
                  <p:nvPr/>
                </p:nvSpPr>
                <p:spPr bwMode="auto">
                  <a:xfrm>
                    <a:off x="4877" y="1618"/>
                    <a:ext cx="156" cy="186"/>
                  </a:xfrm>
                  <a:prstGeom prst="roundRect">
                    <a:avLst>
                      <a:gd name="adj" fmla="val 16667"/>
                    </a:avLst>
                  </a:prstGeom>
                  <a:solidFill>
                    <a:srgbClr val="EAEAEA"/>
                  </a:solidFill>
                  <a:ln w="9525">
                    <a:solidFill>
                      <a:srgbClr val="5F5F5F"/>
                    </a:solidFill>
                    <a:round/>
                    <a:headEnd/>
                    <a:tailEnd/>
                  </a:ln>
                </p:spPr>
                <p:txBody>
                  <a:bodyPr anchor="ctr">
                    <a:noAutofit/>
                  </a:bodyPr>
                  <a:lstStyle/>
                  <a:p>
                    <a:endParaRPr lang="en-GB" dirty="0"/>
                  </a:p>
                </p:txBody>
              </p:sp>
              <p:sp>
                <p:nvSpPr>
                  <p:cNvPr id="66" name="AutoShape 37">
                    <a:extLst>
                      <a:ext uri="{FF2B5EF4-FFF2-40B4-BE49-F238E27FC236}">
                        <a16:creationId xmlns:a16="http://schemas.microsoft.com/office/drawing/2014/main" id="{968EABF1-CF77-7781-2677-1AA3103E4F1C}"/>
                      </a:ext>
                    </a:extLst>
                  </p:cNvPr>
                  <p:cNvSpPr>
                    <a:spLocks noChangeArrowheads="1"/>
                  </p:cNvSpPr>
                  <p:nvPr/>
                </p:nvSpPr>
                <p:spPr bwMode="auto">
                  <a:xfrm>
                    <a:off x="5072" y="1619"/>
                    <a:ext cx="156" cy="186"/>
                  </a:xfrm>
                  <a:prstGeom prst="roundRect">
                    <a:avLst>
                      <a:gd name="adj" fmla="val 16667"/>
                    </a:avLst>
                  </a:prstGeom>
                  <a:solidFill>
                    <a:srgbClr val="EAEAEA"/>
                  </a:solidFill>
                  <a:ln w="9525">
                    <a:solidFill>
                      <a:srgbClr val="5F5F5F"/>
                    </a:solidFill>
                    <a:round/>
                    <a:headEnd/>
                    <a:tailEnd/>
                  </a:ln>
                </p:spPr>
                <p:txBody>
                  <a:bodyPr anchor="ctr">
                    <a:noAutofit/>
                  </a:bodyPr>
                  <a:lstStyle/>
                  <a:p>
                    <a:endParaRPr lang="en-GB" dirty="0"/>
                  </a:p>
                </p:txBody>
              </p:sp>
              <p:sp>
                <p:nvSpPr>
                  <p:cNvPr id="67" name="AutoShape 38">
                    <a:extLst>
                      <a:ext uri="{FF2B5EF4-FFF2-40B4-BE49-F238E27FC236}">
                        <a16:creationId xmlns:a16="http://schemas.microsoft.com/office/drawing/2014/main" id="{BDAFB37D-0BAB-646F-B691-24972EC43DA6}"/>
                      </a:ext>
                    </a:extLst>
                  </p:cNvPr>
                  <p:cNvSpPr>
                    <a:spLocks noChangeArrowheads="1"/>
                  </p:cNvSpPr>
                  <p:nvPr/>
                </p:nvSpPr>
                <p:spPr bwMode="auto">
                  <a:xfrm>
                    <a:off x="5885" y="1618"/>
                    <a:ext cx="156" cy="186"/>
                  </a:xfrm>
                  <a:prstGeom prst="roundRect">
                    <a:avLst>
                      <a:gd name="adj" fmla="val 16667"/>
                    </a:avLst>
                  </a:prstGeom>
                  <a:solidFill>
                    <a:srgbClr val="EAEAEA"/>
                  </a:solidFill>
                  <a:ln w="9525">
                    <a:solidFill>
                      <a:srgbClr val="5F5F5F"/>
                    </a:solidFill>
                    <a:round/>
                    <a:headEnd/>
                    <a:tailEnd/>
                  </a:ln>
                </p:spPr>
                <p:txBody>
                  <a:bodyPr anchor="ctr">
                    <a:noAutofit/>
                  </a:bodyPr>
                  <a:lstStyle/>
                  <a:p>
                    <a:endParaRPr lang="en-GB" dirty="0"/>
                  </a:p>
                </p:txBody>
              </p:sp>
              <p:sp>
                <p:nvSpPr>
                  <p:cNvPr id="68" name="AutoShape 39">
                    <a:extLst>
                      <a:ext uri="{FF2B5EF4-FFF2-40B4-BE49-F238E27FC236}">
                        <a16:creationId xmlns:a16="http://schemas.microsoft.com/office/drawing/2014/main" id="{FB1509D5-2B48-A916-A582-2A263017B783}"/>
                      </a:ext>
                    </a:extLst>
                  </p:cNvPr>
                  <p:cNvSpPr>
                    <a:spLocks noChangeArrowheads="1"/>
                  </p:cNvSpPr>
                  <p:nvPr/>
                </p:nvSpPr>
                <p:spPr bwMode="auto">
                  <a:xfrm>
                    <a:off x="5681" y="1618"/>
                    <a:ext cx="156" cy="186"/>
                  </a:xfrm>
                  <a:prstGeom prst="roundRect">
                    <a:avLst>
                      <a:gd name="adj" fmla="val 16667"/>
                    </a:avLst>
                  </a:prstGeom>
                  <a:solidFill>
                    <a:srgbClr val="EAEAEA"/>
                  </a:solidFill>
                  <a:ln w="9525">
                    <a:solidFill>
                      <a:srgbClr val="5F5F5F"/>
                    </a:solidFill>
                    <a:round/>
                    <a:headEnd/>
                    <a:tailEnd/>
                  </a:ln>
                </p:spPr>
                <p:txBody>
                  <a:bodyPr anchor="ctr">
                    <a:noAutofit/>
                  </a:bodyPr>
                  <a:lstStyle/>
                  <a:p>
                    <a:endParaRPr lang="en-GB" dirty="0"/>
                  </a:p>
                </p:txBody>
              </p:sp>
              <p:sp>
                <p:nvSpPr>
                  <p:cNvPr id="69" name="Rectangle 40">
                    <a:extLst>
                      <a:ext uri="{FF2B5EF4-FFF2-40B4-BE49-F238E27FC236}">
                        <a16:creationId xmlns:a16="http://schemas.microsoft.com/office/drawing/2014/main" id="{00E602E9-2AF0-29F7-3CA8-6119B13EEE37}"/>
                      </a:ext>
                    </a:extLst>
                  </p:cNvPr>
                  <p:cNvSpPr>
                    <a:spLocks noChangeArrowheads="1"/>
                  </p:cNvSpPr>
                  <p:nvPr/>
                </p:nvSpPr>
                <p:spPr bwMode="auto">
                  <a:xfrm>
                    <a:off x="4655" y="1595"/>
                    <a:ext cx="19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oAutofit/>
                  </a:bodyPr>
                  <a:lstStyle/>
                  <a:p>
                    <a:r>
                      <a:rPr lang="en-GB" sz="1600" b="1" dirty="0"/>
                      <a:t>+</a:t>
                    </a:r>
                  </a:p>
                </p:txBody>
              </p:sp>
              <p:sp>
                <p:nvSpPr>
                  <p:cNvPr id="70" name="Rectangle 41">
                    <a:extLst>
                      <a:ext uri="{FF2B5EF4-FFF2-40B4-BE49-F238E27FC236}">
                        <a16:creationId xmlns:a16="http://schemas.microsoft.com/office/drawing/2014/main" id="{1D6E1870-4BF2-ABBA-B439-309268B86CE8}"/>
                      </a:ext>
                    </a:extLst>
                  </p:cNvPr>
                  <p:cNvSpPr>
                    <a:spLocks noChangeArrowheads="1"/>
                  </p:cNvSpPr>
                  <p:nvPr/>
                </p:nvSpPr>
                <p:spPr bwMode="auto">
                  <a:xfrm>
                    <a:off x="4885" y="1593"/>
                    <a:ext cx="159"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oAutofit/>
                  </a:bodyPr>
                  <a:lstStyle/>
                  <a:p>
                    <a:r>
                      <a:rPr lang="en-GB" sz="1600" b="1" dirty="0"/>
                      <a:t>-</a:t>
                    </a:r>
                  </a:p>
                </p:txBody>
              </p:sp>
              <p:sp>
                <p:nvSpPr>
                  <p:cNvPr id="71" name="Rectangle 42">
                    <a:extLst>
                      <a:ext uri="{FF2B5EF4-FFF2-40B4-BE49-F238E27FC236}">
                        <a16:creationId xmlns:a16="http://schemas.microsoft.com/office/drawing/2014/main" id="{288E09E1-9EFC-EBEF-3DEA-68024C7623B8}"/>
                      </a:ext>
                    </a:extLst>
                  </p:cNvPr>
                  <p:cNvSpPr>
                    <a:spLocks noChangeArrowheads="1"/>
                  </p:cNvSpPr>
                  <p:nvPr/>
                </p:nvSpPr>
                <p:spPr bwMode="auto">
                  <a:xfrm>
                    <a:off x="5273" y="1616"/>
                    <a:ext cx="16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oAutofit/>
                  </a:bodyPr>
                  <a:lstStyle/>
                  <a:p>
                    <a:r>
                      <a:rPr lang="en-GB" sz="1600" b="1" dirty="0"/>
                      <a:t>*</a:t>
                    </a:r>
                  </a:p>
                </p:txBody>
              </p:sp>
              <p:sp>
                <p:nvSpPr>
                  <p:cNvPr id="72" name="Rectangle 43">
                    <a:extLst>
                      <a:ext uri="{FF2B5EF4-FFF2-40B4-BE49-F238E27FC236}">
                        <a16:creationId xmlns:a16="http://schemas.microsoft.com/office/drawing/2014/main" id="{AE23F7CE-3FFB-271C-BBEB-6D6FEA91E8A9}"/>
                      </a:ext>
                    </a:extLst>
                  </p:cNvPr>
                  <p:cNvSpPr>
                    <a:spLocks noChangeArrowheads="1"/>
                  </p:cNvSpPr>
                  <p:nvPr/>
                </p:nvSpPr>
                <p:spPr bwMode="auto">
                  <a:xfrm>
                    <a:off x="5081" y="1592"/>
                    <a:ext cx="15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oAutofit/>
                  </a:bodyPr>
                  <a:lstStyle/>
                  <a:p>
                    <a:r>
                      <a:rPr lang="en-GB" sz="1600" b="1" dirty="0"/>
                      <a:t>/</a:t>
                    </a:r>
                  </a:p>
                </p:txBody>
              </p:sp>
              <p:sp>
                <p:nvSpPr>
                  <p:cNvPr id="73" name="Rectangle 44">
                    <a:extLst>
                      <a:ext uri="{FF2B5EF4-FFF2-40B4-BE49-F238E27FC236}">
                        <a16:creationId xmlns:a16="http://schemas.microsoft.com/office/drawing/2014/main" id="{0FBC0DB9-9E73-7F82-A1F3-0B84F12CA505}"/>
                      </a:ext>
                    </a:extLst>
                  </p:cNvPr>
                  <p:cNvSpPr>
                    <a:spLocks noChangeArrowheads="1"/>
                  </p:cNvSpPr>
                  <p:nvPr/>
                </p:nvSpPr>
                <p:spPr bwMode="auto">
                  <a:xfrm>
                    <a:off x="5488" y="1609"/>
                    <a:ext cx="19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oAutofit/>
                  </a:bodyPr>
                  <a:lstStyle/>
                  <a:p>
                    <a:r>
                      <a:rPr lang="en-GB" sz="1600" b="1" dirty="0"/>
                      <a:t>^</a:t>
                    </a:r>
                  </a:p>
                </p:txBody>
              </p:sp>
              <p:sp>
                <p:nvSpPr>
                  <p:cNvPr id="74" name="Rectangle 45">
                    <a:extLst>
                      <a:ext uri="{FF2B5EF4-FFF2-40B4-BE49-F238E27FC236}">
                        <a16:creationId xmlns:a16="http://schemas.microsoft.com/office/drawing/2014/main" id="{5358EE55-9CD4-F98E-98FF-E9E6F830286B}"/>
                      </a:ext>
                    </a:extLst>
                  </p:cNvPr>
                  <p:cNvSpPr>
                    <a:spLocks noChangeArrowheads="1"/>
                  </p:cNvSpPr>
                  <p:nvPr/>
                </p:nvSpPr>
                <p:spPr bwMode="auto">
                  <a:xfrm>
                    <a:off x="5668" y="1601"/>
                    <a:ext cx="159"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oAutofit/>
                  </a:bodyPr>
                  <a:lstStyle/>
                  <a:p>
                    <a:r>
                      <a:rPr lang="en-GB" sz="1600" b="1" dirty="0"/>
                      <a:t>(</a:t>
                    </a:r>
                  </a:p>
                </p:txBody>
              </p:sp>
              <p:sp>
                <p:nvSpPr>
                  <p:cNvPr id="75" name="Rectangle 46">
                    <a:extLst>
                      <a:ext uri="{FF2B5EF4-FFF2-40B4-BE49-F238E27FC236}">
                        <a16:creationId xmlns:a16="http://schemas.microsoft.com/office/drawing/2014/main" id="{9B76571E-C492-2EF9-347A-7E885E491376}"/>
                      </a:ext>
                    </a:extLst>
                  </p:cNvPr>
                  <p:cNvSpPr>
                    <a:spLocks noChangeArrowheads="1"/>
                  </p:cNvSpPr>
                  <p:nvPr/>
                </p:nvSpPr>
                <p:spPr bwMode="auto">
                  <a:xfrm>
                    <a:off x="5887" y="1597"/>
                    <a:ext cx="159"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oAutofit/>
                  </a:bodyPr>
                  <a:lstStyle/>
                  <a:p>
                    <a:r>
                      <a:rPr lang="en-GB" sz="1600" b="1" dirty="0"/>
                      <a:t>)</a:t>
                    </a:r>
                  </a:p>
                </p:txBody>
              </p:sp>
            </p:grpSp>
            <p:sp>
              <p:nvSpPr>
                <p:cNvPr id="61" name="Rectangle 47">
                  <a:extLst>
                    <a:ext uri="{FF2B5EF4-FFF2-40B4-BE49-F238E27FC236}">
                      <a16:creationId xmlns:a16="http://schemas.microsoft.com/office/drawing/2014/main" id="{B2D6A2A6-08DF-8252-D50A-DCC5F42D9F3E}"/>
                    </a:ext>
                  </a:extLst>
                </p:cNvPr>
                <p:cNvSpPr>
                  <a:spLocks noChangeArrowheads="1"/>
                </p:cNvSpPr>
                <p:nvPr/>
              </p:nvSpPr>
              <p:spPr bwMode="auto">
                <a:xfrm>
                  <a:off x="4703" y="1168"/>
                  <a:ext cx="1452" cy="315"/>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nchor="ctr">
                  <a:noAutofit/>
                </a:bodyPr>
                <a:lstStyle/>
                <a:p>
                  <a:endParaRPr lang="en-GB" dirty="0"/>
                </a:p>
              </p:txBody>
            </p:sp>
          </p:grpSp>
        </p:grpSp>
      </p:grpSp>
      <p:sp>
        <p:nvSpPr>
          <p:cNvPr id="78" name="Text Box 50">
            <a:extLst>
              <a:ext uri="{FF2B5EF4-FFF2-40B4-BE49-F238E27FC236}">
                <a16:creationId xmlns:a16="http://schemas.microsoft.com/office/drawing/2014/main" id="{472D4EF5-0B4D-6972-CF6E-199BCC1AAE8E}"/>
              </a:ext>
            </a:extLst>
          </p:cNvPr>
          <p:cNvSpPr txBox="1">
            <a:spLocks noChangeArrowheads="1"/>
          </p:cNvSpPr>
          <p:nvPr/>
        </p:nvSpPr>
        <p:spPr bwMode="auto">
          <a:xfrm>
            <a:off x="5882872" y="2849835"/>
            <a:ext cx="2159004"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r>
              <a:rPr lang="en-GB" b="1" dirty="0">
                <a:latin typeface="+mn-lt"/>
              </a:rPr>
              <a:t>Modulus / Density</a:t>
            </a:r>
          </a:p>
        </p:txBody>
      </p:sp>
      <p:grpSp>
        <p:nvGrpSpPr>
          <p:cNvPr id="16" name="Group 15">
            <a:extLst>
              <a:ext uri="{FF2B5EF4-FFF2-40B4-BE49-F238E27FC236}">
                <a16:creationId xmlns:a16="http://schemas.microsoft.com/office/drawing/2014/main" id="{64E60E88-E4A4-1777-5FBB-F951100EEFE3}"/>
              </a:ext>
            </a:extLst>
          </p:cNvPr>
          <p:cNvGrpSpPr/>
          <p:nvPr/>
        </p:nvGrpSpPr>
        <p:grpSpPr>
          <a:xfrm>
            <a:off x="5071390" y="1773954"/>
            <a:ext cx="3906277" cy="4394110"/>
            <a:chOff x="5436606" y="1706820"/>
            <a:chExt cx="4025766" cy="4883460"/>
          </a:xfrm>
        </p:grpSpPr>
        <p:sp>
          <p:nvSpPr>
            <p:cNvPr id="17" name="Rectangle 99">
              <a:extLst>
                <a:ext uri="{FF2B5EF4-FFF2-40B4-BE49-F238E27FC236}">
                  <a16:creationId xmlns:a16="http://schemas.microsoft.com/office/drawing/2014/main" id="{C16EAEB3-9D8A-2E47-3ED1-07E42EBD717A}"/>
                </a:ext>
              </a:extLst>
            </p:cNvPr>
            <p:cNvSpPr>
              <a:spLocks noChangeArrowheads="1"/>
            </p:cNvSpPr>
            <p:nvPr/>
          </p:nvSpPr>
          <p:spPr bwMode="auto">
            <a:xfrm>
              <a:off x="5436606" y="1706820"/>
              <a:ext cx="4025766" cy="406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noAutofit/>
            </a:bodyPr>
            <a:lstStyle/>
            <a:p>
              <a:endParaRPr lang="en-GB" dirty="0"/>
            </a:p>
          </p:txBody>
        </p:sp>
        <p:grpSp>
          <p:nvGrpSpPr>
            <p:cNvPr id="18" name="Group 100">
              <a:extLst>
                <a:ext uri="{FF2B5EF4-FFF2-40B4-BE49-F238E27FC236}">
                  <a16:creationId xmlns:a16="http://schemas.microsoft.com/office/drawing/2014/main" id="{9AC599C1-66A6-D5E6-96BC-98388EDEC458}"/>
                </a:ext>
              </a:extLst>
            </p:cNvPr>
            <p:cNvGrpSpPr>
              <a:grpSpLocks/>
            </p:cNvGrpSpPr>
            <p:nvPr/>
          </p:nvGrpSpPr>
          <p:grpSpPr bwMode="auto">
            <a:xfrm>
              <a:off x="5631172" y="1958855"/>
              <a:ext cx="3698480" cy="4631425"/>
              <a:chOff x="1292" y="1017"/>
              <a:chExt cx="2339" cy="2980"/>
            </a:xfrm>
          </p:grpSpPr>
          <p:sp>
            <p:nvSpPr>
              <p:cNvPr id="19" name="Rectangle 101">
                <a:extLst>
                  <a:ext uri="{FF2B5EF4-FFF2-40B4-BE49-F238E27FC236}">
                    <a16:creationId xmlns:a16="http://schemas.microsoft.com/office/drawing/2014/main" id="{9D2D8DBD-9671-D8F2-B6D7-87B33B088979}"/>
                  </a:ext>
                </a:extLst>
              </p:cNvPr>
              <p:cNvSpPr>
                <a:spLocks noChangeArrowheads="1"/>
              </p:cNvSpPr>
              <p:nvPr/>
            </p:nvSpPr>
            <p:spPr bwMode="auto">
              <a:xfrm>
                <a:off x="1512" y="1032"/>
                <a:ext cx="2108" cy="1272"/>
              </a:xfrm>
              <a:prstGeom prst="rect">
                <a:avLst/>
              </a:prstGeom>
              <a:solidFill>
                <a:schemeClr val="bg1"/>
              </a:solidFill>
              <a:ln w="28575">
                <a:solidFill>
                  <a:srgbClr val="666633"/>
                </a:solidFill>
                <a:miter lim="800000"/>
                <a:headEnd/>
                <a:tailEnd/>
              </a:ln>
            </p:spPr>
            <p:txBody>
              <a:bodyPr wrap="square" anchor="ctr">
                <a:noAutofit/>
              </a:bodyPr>
              <a:lstStyle/>
              <a:p>
                <a:endParaRPr lang="en-GB" dirty="0"/>
              </a:p>
            </p:txBody>
          </p:sp>
          <p:sp>
            <p:nvSpPr>
              <p:cNvPr id="20" name="Rectangle 102">
                <a:extLst>
                  <a:ext uri="{FF2B5EF4-FFF2-40B4-BE49-F238E27FC236}">
                    <a16:creationId xmlns:a16="http://schemas.microsoft.com/office/drawing/2014/main" id="{40235BF5-607A-1DA1-970C-5DD0D27473E3}"/>
                  </a:ext>
                </a:extLst>
              </p:cNvPr>
              <p:cNvSpPr>
                <a:spLocks noChangeArrowheads="1"/>
              </p:cNvSpPr>
              <p:nvPr/>
            </p:nvSpPr>
            <p:spPr bwMode="auto">
              <a:xfrm>
                <a:off x="1512" y="2416"/>
                <a:ext cx="2108" cy="1279"/>
              </a:xfrm>
              <a:prstGeom prst="rect">
                <a:avLst/>
              </a:prstGeom>
              <a:solidFill>
                <a:schemeClr val="bg1"/>
              </a:solidFill>
              <a:ln w="28575">
                <a:solidFill>
                  <a:srgbClr val="666633"/>
                </a:solidFill>
                <a:miter lim="800000"/>
                <a:headEnd/>
                <a:tailEnd/>
              </a:ln>
            </p:spPr>
            <p:txBody>
              <a:bodyPr wrap="square" anchor="ctr">
                <a:noAutofit/>
              </a:bodyPr>
              <a:lstStyle/>
              <a:p>
                <a:endParaRPr lang="en-GB" dirty="0"/>
              </a:p>
            </p:txBody>
          </p:sp>
          <p:sp>
            <p:nvSpPr>
              <p:cNvPr id="21" name="Line 68">
                <a:extLst>
                  <a:ext uri="{FF2B5EF4-FFF2-40B4-BE49-F238E27FC236}">
                    <a16:creationId xmlns:a16="http://schemas.microsoft.com/office/drawing/2014/main" id="{A7D36061-9D4C-589B-6E8F-12EF56AED58C}"/>
                  </a:ext>
                </a:extLst>
              </p:cNvPr>
              <p:cNvSpPr>
                <a:spLocks noChangeShapeType="1"/>
              </p:cNvSpPr>
              <p:nvPr/>
            </p:nvSpPr>
            <p:spPr bwMode="auto">
              <a:xfrm>
                <a:off x="1648" y="1182"/>
                <a:ext cx="0" cy="132"/>
              </a:xfrm>
              <a:prstGeom prst="line">
                <a:avLst/>
              </a:prstGeom>
              <a:noFill/>
              <a:ln w="76200">
                <a:solidFill>
                  <a:srgbClr val="CC9900"/>
                </a:solidFill>
                <a:round/>
                <a:headEnd/>
                <a:tailEnd/>
              </a:ln>
              <a:extLst>
                <a:ext uri="{909E8E84-426E-40DD-AFC4-6F175D3DCCD1}">
                  <a14:hiddenFill xmlns:a14="http://schemas.microsoft.com/office/drawing/2010/main">
                    <a:noFill/>
                  </a14:hiddenFill>
                </a:ext>
              </a:extLst>
            </p:spPr>
            <p:txBody>
              <a:bodyPr wrap="none" anchor="ctr">
                <a:noAutofit/>
              </a:bodyPr>
              <a:lstStyle/>
              <a:p>
                <a:endParaRPr lang="en-GB" dirty="0"/>
              </a:p>
            </p:txBody>
          </p:sp>
          <p:sp>
            <p:nvSpPr>
              <p:cNvPr id="22" name="Line 69">
                <a:extLst>
                  <a:ext uri="{FF2B5EF4-FFF2-40B4-BE49-F238E27FC236}">
                    <a16:creationId xmlns:a16="http://schemas.microsoft.com/office/drawing/2014/main" id="{A156D426-36CE-E6B0-A622-FCFFBD8FA3C2}"/>
                  </a:ext>
                </a:extLst>
              </p:cNvPr>
              <p:cNvSpPr>
                <a:spLocks noChangeShapeType="1"/>
              </p:cNvSpPr>
              <p:nvPr/>
            </p:nvSpPr>
            <p:spPr bwMode="auto">
              <a:xfrm>
                <a:off x="1803" y="1370"/>
                <a:ext cx="0" cy="132"/>
              </a:xfrm>
              <a:prstGeom prst="line">
                <a:avLst/>
              </a:prstGeom>
              <a:noFill/>
              <a:ln w="76200">
                <a:solidFill>
                  <a:srgbClr val="CC9900"/>
                </a:solidFill>
                <a:round/>
                <a:headEnd/>
                <a:tailEnd/>
              </a:ln>
              <a:extLst>
                <a:ext uri="{909E8E84-426E-40DD-AFC4-6F175D3DCCD1}">
                  <a14:hiddenFill xmlns:a14="http://schemas.microsoft.com/office/drawing/2010/main">
                    <a:noFill/>
                  </a14:hiddenFill>
                </a:ext>
              </a:extLst>
            </p:spPr>
            <p:txBody>
              <a:bodyPr wrap="none" anchor="ctr">
                <a:noAutofit/>
              </a:bodyPr>
              <a:lstStyle/>
              <a:p>
                <a:endParaRPr lang="en-GB" dirty="0"/>
              </a:p>
            </p:txBody>
          </p:sp>
          <p:sp>
            <p:nvSpPr>
              <p:cNvPr id="23" name="Line 70">
                <a:extLst>
                  <a:ext uri="{FF2B5EF4-FFF2-40B4-BE49-F238E27FC236}">
                    <a16:creationId xmlns:a16="http://schemas.microsoft.com/office/drawing/2014/main" id="{D6B6A0A1-DEDF-7B72-0CBE-ACF5C1E220E5}"/>
                  </a:ext>
                </a:extLst>
              </p:cNvPr>
              <p:cNvSpPr>
                <a:spLocks noChangeShapeType="1"/>
              </p:cNvSpPr>
              <p:nvPr/>
            </p:nvSpPr>
            <p:spPr bwMode="auto">
              <a:xfrm>
                <a:off x="1958" y="1333"/>
                <a:ext cx="0" cy="276"/>
              </a:xfrm>
              <a:prstGeom prst="line">
                <a:avLst/>
              </a:prstGeom>
              <a:noFill/>
              <a:ln w="76200">
                <a:solidFill>
                  <a:srgbClr val="CC9900"/>
                </a:solidFill>
                <a:round/>
                <a:headEnd/>
                <a:tailEnd/>
              </a:ln>
              <a:extLst>
                <a:ext uri="{909E8E84-426E-40DD-AFC4-6F175D3DCCD1}">
                  <a14:hiddenFill xmlns:a14="http://schemas.microsoft.com/office/drawing/2010/main">
                    <a:noFill/>
                  </a14:hiddenFill>
                </a:ext>
              </a:extLst>
            </p:spPr>
            <p:txBody>
              <a:bodyPr anchor="ctr">
                <a:noAutofit/>
              </a:bodyPr>
              <a:lstStyle/>
              <a:p>
                <a:endParaRPr lang="en-GB" dirty="0"/>
              </a:p>
            </p:txBody>
          </p:sp>
          <p:sp>
            <p:nvSpPr>
              <p:cNvPr id="24" name="Line 71">
                <a:extLst>
                  <a:ext uri="{FF2B5EF4-FFF2-40B4-BE49-F238E27FC236}">
                    <a16:creationId xmlns:a16="http://schemas.microsoft.com/office/drawing/2014/main" id="{A0355911-2294-5441-03EE-0FA6E6E4E133}"/>
                  </a:ext>
                </a:extLst>
              </p:cNvPr>
              <p:cNvSpPr>
                <a:spLocks noChangeShapeType="1"/>
              </p:cNvSpPr>
              <p:nvPr/>
            </p:nvSpPr>
            <p:spPr bwMode="auto">
              <a:xfrm>
                <a:off x="2092" y="1324"/>
                <a:ext cx="0" cy="410"/>
              </a:xfrm>
              <a:prstGeom prst="line">
                <a:avLst/>
              </a:prstGeom>
              <a:noFill/>
              <a:ln w="76200">
                <a:solidFill>
                  <a:schemeClr val="accent1"/>
                </a:solidFill>
                <a:round/>
                <a:headEnd/>
                <a:tailEnd/>
              </a:ln>
              <a:extLst>
                <a:ext uri="{909E8E84-426E-40DD-AFC4-6F175D3DCCD1}">
                  <a14:hiddenFill xmlns:a14="http://schemas.microsoft.com/office/drawing/2010/main">
                    <a:noFill/>
                  </a14:hiddenFill>
                </a:ext>
              </a:extLst>
            </p:spPr>
            <p:txBody>
              <a:bodyPr anchor="ctr">
                <a:noAutofit/>
              </a:bodyPr>
              <a:lstStyle/>
              <a:p>
                <a:endParaRPr lang="en-GB" dirty="0"/>
              </a:p>
            </p:txBody>
          </p:sp>
          <p:sp>
            <p:nvSpPr>
              <p:cNvPr id="25" name="Line 72">
                <a:extLst>
                  <a:ext uri="{FF2B5EF4-FFF2-40B4-BE49-F238E27FC236}">
                    <a16:creationId xmlns:a16="http://schemas.microsoft.com/office/drawing/2014/main" id="{15C8EF0E-9B76-8F38-B341-4BE6C6195112}"/>
                  </a:ext>
                </a:extLst>
              </p:cNvPr>
              <p:cNvSpPr>
                <a:spLocks noChangeShapeType="1"/>
              </p:cNvSpPr>
              <p:nvPr/>
            </p:nvSpPr>
            <p:spPr bwMode="auto">
              <a:xfrm>
                <a:off x="2268" y="1481"/>
                <a:ext cx="0" cy="132"/>
              </a:xfrm>
              <a:prstGeom prst="line">
                <a:avLst/>
              </a:prstGeom>
              <a:noFill/>
              <a:ln w="76200">
                <a:solidFill>
                  <a:schemeClr val="accent1"/>
                </a:solidFill>
                <a:round/>
                <a:headEnd/>
                <a:tailEnd/>
              </a:ln>
              <a:extLst>
                <a:ext uri="{909E8E84-426E-40DD-AFC4-6F175D3DCCD1}">
                  <a14:hiddenFill xmlns:a14="http://schemas.microsoft.com/office/drawing/2010/main">
                    <a:noFill/>
                  </a14:hiddenFill>
                </a:ext>
              </a:extLst>
            </p:spPr>
            <p:txBody>
              <a:bodyPr wrap="none" anchor="ctr">
                <a:noAutofit/>
              </a:bodyPr>
              <a:lstStyle/>
              <a:p>
                <a:endParaRPr lang="en-GB" dirty="0"/>
              </a:p>
            </p:txBody>
          </p:sp>
          <p:sp>
            <p:nvSpPr>
              <p:cNvPr id="26" name="Line 73">
                <a:extLst>
                  <a:ext uri="{FF2B5EF4-FFF2-40B4-BE49-F238E27FC236}">
                    <a16:creationId xmlns:a16="http://schemas.microsoft.com/office/drawing/2014/main" id="{FDC7CB54-DE81-3AC9-3AB0-BE9EB327EA37}"/>
                  </a:ext>
                </a:extLst>
              </p:cNvPr>
              <p:cNvSpPr>
                <a:spLocks noChangeShapeType="1"/>
              </p:cNvSpPr>
              <p:nvPr/>
            </p:nvSpPr>
            <p:spPr bwMode="auto">
              <a:xfrm>
                <a:off x="2410" y="1511"/>
                <a:ext cx="0" cy="132"/>
              </a:xfrm>
              <a:prstGeom prst="line">
                <a:avLst/>
              </a:prstGeom>
              <a:noFill/>
              <a:ln w="76200">
                <a:solidFill>
                  <a:srgbClr val="CC9900"/>
                </a:solidFill>
                <a:round/>
                <a:headEnd/>
                <a:tailEnd/>
              </a:ln>
              <a:extLst>
                <a:ext uri="{909E8E84-426E-40DD-AFC4-6F175D3DCCD1}">
                  <a14:hiddenFill xmlns:a14="http://schemas.microsoft.com/office/drawing/2010/main">
                    <a:noFill/>
                  </a14:hiddenFill>
                </a:ext>
              </a:extLst>
            </p:spPr>
            <p:txBody>
              <a:bodyPr wrap="none" anchor="ctr">
                <a:noAutofit/>
              </a:bodyPr>
              <a:lstStyle/>
              <a:p>
                <a:endParaRPr lang="en-GB" dirty="0"/>
              </a:p>
            </p:txBody>
          </p:sp>
          <p:sp>
            <p:nvSpPr>
              <p:cNvPr id="27" name="Line 74">
                <a:extLst>
                  <a:ext uri="{FF2B5EF4-FFF2-40B4-BE49-F238E27FC236}">
                    <a16:creationId xmlns:a16="http://schemas.microsoft.com/office/drawing/2014/main" id="{04B338C3-708E-3C8B-B759-648C58FD1CAF}"/>
                  </a:ext>
                </a:extLst>
              </p:cNvPr>
              <p:cNvSpPr>
                <a:spLocks noChangeShapeType="1"/>
              </p:cNvSpPr>
              <p:nvPr/>
            </p:nvSpPr>
            <p:spPr bwMode="auto">
              <a:xfrm>
                <a:off x="2592" y="1502"/>
                <a:ext cx="0" cy="255"/>
              </a:xfrm>
              <a:prstGeom prst="line">
                <a:avLst/>
              </a:prstGeom>
              <a:noFill/>
              <a:ln w="76200">
                <a:solidFill>
                  <a:schemeClr val="accent1"/>
                </a:solidFill>
                <a:round/>
                <a:headEnd/>
                <a:tailEnd/>
              </a:ln>
              <a:extLst>
                <a:ext uri="{909E8E84-426E-40DD-AFC4-6F175D3DCCD1}">
                  <a14:hiddenFill xmlns:a14="http://schemas.microsoft.com/office/drawing/2010/main">
                    <a:noFill/>
                  </a14:hiddenFill>
                </a:ext>
              </a:extLst>
            </p:spPr>
            <p:txBody>
              <a:bodyPr anchor="ctr">
                <a:noAutofit/>
              </a:bodyPr>
              <a:lstStyle/>
              <a:p>
                <a:endParaRPr lang="en-GB" dirty="0"/>
              </a:p>
            </p:txBody>
          </p:sp>
          <p:sp>
            <p:nvSpPr>
              <p:cNvPr id="28" name="Line 75">
                <a:extLst>
                  <a:ext uri="{FF2B5EF4-FFF2-40B4-BE49-F238E27FC236}">
                    <a16:creationId xmlns:a16="http://schemas.microsoft.com/office/drawing/2014/main" id="{7A7636AE-B386-237D-BA03-E3DDE89D97F3}"/>
                  </a:ext>
                </a:extLst>
              </p:cNvPr>
              <p:cNvSpPr>
                <a:spLocks noChangeShapeType="1"/>
              </p:cNvSpPr>
              <p:nvPr/>
            </p:nvSpPr>
            <p:spPr bwMode="auto">
              <a:xfrm>
                <a:off x="2747" y="1628"/>
                <a:ext cx="0" cy="204"/>
              </a:xfrm>
              <a:prstGeom prst="line">
                <a:avLst/>
              </a:prstGeom>
              <a:noFill/>
              <a:ln w="76200">
                <a:solidFill>
                  <a:schemeClr val="bg2"/>
                </a:solidFill>
                <a:round/>
                <a:headEnd/>
                <a:tailEnd/>
              </a:ln>
              <a:extLst>
                <a:ext uri="{909E8E84-426E-40DD-AFC4-6F175D3DCCD1}">
                  <a14:hiddenFill xmlns:a14="http://schemas.microsoft.com/office/drawing/2010/main">
                    <a:noFill/>
                  </a14:hiddenFill>
                </a:ext>
              </a:extLst>
            </p:spPr>
            <p:txBody>
              <a:bodyPr anchor="ctr">
                <a:noAutofit/>
              </a:bodyPr>
              <a:lstStyle/>
              <a:p>
                <a:endParaRPr lang="en-GB" dirty="0"/>
              </a:p>
            </p:txBody>
          </p:sp>
          <p:sp>
            <p:nvSpPr>
              <p:cNvPr id="29" name="Line 76">
                <a:extLst>
                  <a:ext uri="{FF2B5EF4-FFF2-40B4-BE49-F238E27FC236}">
                    <a16:creationId xmlns:a16="http://schemas.microsoft.com/office/drawing/2014/main" id="{B505DE93-60FC-1DF6-F280-13088650F532}"/>
                  </a:ext>
                </a:extLst>
              </p:cNvPr>
              <p:cNvSpPr>
                <a:spLocks noChangeShapeType="1"/>
              </p:cNvSpPr>
              <p:nvPr/>
            </p:nvSpPr>
            <p:spPr bwMode="auto">
              <a:xfrm>
                <a:off x="2902" y="1693"/>
                <a:ext cx="0" cy="131"/>
              </a:xfrm>
              <a:prstGeom prst="line">
                <a:avLst/>
              </a:prstGeom>
              <a:noFill/>
              <a:ln w="76200">
                <a:solidFill>
                  <a:schemeClr val="bg2"/>
                </a:solidFill>
                <a:round/>
                <a:headEnd/>
                <a:tailEnd/>
              </a:ln>
              <a:extLst>
                <a:ext uri="{909E8E84-426E-40DD-AFC4-6F175D3DCCD1}">
                  <a14:hiddenFill xmlns:a14="http://schemas.microsoft.com/office/drawing/2010/main">
                    <a:noFill/>
                  </a14:hiddenFill>
                </a:ext>
              </a:extLst>
            </p:spPr>
            <p:txBody>
              <a:bodyPr wrap="none" anchor="ctr">
                <a:noAutofit/>
              </a:bodyPr>
              <a:lstStyle/>
              <a:p>
                <a:endParaRPr lang="en-GB" dirty="0"/>
              </a:p>
            </p:txBody>
          </p:sp>
          <p:sp>
            <p:nvSpPr>
              <p:cNvPr id="30" name="Line 77">
                <a:extLst>
                  <a:ext uri="{FF2B5EF4-FFF2-40B4-BE49-F238E27FC236}">
                    <a16:creationId xmlns:a16="http://schemas.microsoft.com/office/drawing/2014/main" id="{F9D56F29-B425-90BF-E5B8-CCCBE7B48303}"/>
                  </a:ext>
                </a:extLst>
              </p:cNvPr>
              <p:cNvSpPr>
                <a:spLocks noChangeShapeType="1"/>
              </p:cNvSpPr>
              <p:nvPr/>
            </p:nvSpPr>
            <p:spPr bwMode="auto">
              <a:xfrm>
                <a:off x="3057" y="1768"/>
                <a:ext cx="0" cy="131"/>
              </a:xfrm>
              <a:prstGeom prst="line">
                <a:avLst/>
              </a:prstGeom>
              <a:noFill/>
              <a:ln w="76200">
                <a:solidFill>
                  <a:schemeClr val="bg2"/>
                </a:solidFill>
                <a:round/>
                <a:headEnd/>
                <a:tailEnd/>
              </a:ln>
              <a:extLst>
                <a:ext uri="{909E8E84-426E-40DD-AFC4-6F175D3DCCD1}">
                  <a14:hiddenFill xmlns:a14="http://schemas.microsoft.com/office/drawing/2010/main">
                    <a:noFill/>
                  </a14:hiddenFill>
                </a:ext>
              </a:extLst>
            </p:spPr>
            <p:txBody>
              <a:bodyPr wrap="none" anchor="ctr">
                <a:noAutofit/>
              </a:bodyPr>
              <a:lstStyle/>
              <a:p>
                <a:endParaRPr lang="en-GB" dirty="0"/>
              </a:p>
            </p:txBody>
          </p:sp>
          <p:sp>
            <p:nvSpPr>
              <p:cNvPr id="31" name="Line 78">
                <a:extLst>
                  <a:ext uri="{FF2B5EF4-FFF2-40B4-BE49-F238E27FC236}">
                    <a16:creationId xmlns:a16="http://schemas.microsoft.com/office/drawing/2014/main" id="{BC8E3BC6-C5CD-7FCA-B36F-F01DE9532588}"/>
                  </a:ext>
                </a:extLst>
              </p:cNvPr>
              <p:cNvSpPr>
                <a:spLocks noChangeShapeType="1"/>
              </p:cNvSpPr>
              <p:nvPr/>
            </p:nvSpPr>
            <p:spPr bwMode="auto">
              <a:xfrm>
                <a:off x="3212" y="1749"/>
                <a:ext cx="0" cy="307"/>
              </a:xfrm>
              <a:prstGeom prst="line">
                <a:avLst/>
              </a:prstGeom>
              <a:noFill/>
              <a:ln w="76200">
                <a:solidFill>
                  <a:srgbClr val="009900"/>
                </a:solidFill>
                <a:round/>
                <a:headEnd/>
                <a:tailEnd/>
              </a:ln>
              <a:extLst>
                <a:ext uri="{909E8E84-426E-40DD-AFC4-6F175D3DCCD1}">
                  <a14:hiddenFill xmlns:a14="http://schemas.microsoft.com/office/drawing/2010/main">
                    <a:noFill/>
                  </a14:hiddenFill>
                </a:ext>
              </a:extLst>
            </p:spPr>
            <p:txBody>
              <a:bodyPr anchor="ctr">
                <a:noAutofit/>
              </a:bodyPr>
              <a:lstStyle/>
              <a:p>
                <a:endParaRPr lang="en-GB" dirty="0"/>
              </a:p>
            </p:txBody>
          </p:sp>
          <p:sp>
            <p:nvSpPr>
              <p:cNvPr id="32" name="Line 79">
                <a:extLst>
                  <a:ext uri="{FF2B5EF4-FFF2-40B4-BE49-F238E27FC236}">
                    <a16:creationId xmlns:a16="http://schemas.microsoft.com/office/drawing/2014/main" id="{FEE0530B-9D34-02D5-E97F-26EC52A0137F}"/>
                  </a:ext>
                </a:extLst>
              </p:cNvPr>
              <p:cNvSpPr>
                <a:spLocks noChangeShapeType="1"/>
              </p:cNvSpPr>
              <p:nvPr/>
            </p:nvSpPr>
            <p:spPr bwMode="auto">
              <a:xfrm>
                <a:off x="3367" y="2000"/>
                <a:ext cx="0" cy="131"/>
              </a:xfrm>
              <a:prstGeom prst="line">
                <a:avLst/>
              </a:prstGeom>
              <a:noFill/>
              <a:ln w="76200">
                <a:solidFill>
                  <a:srgbClr val="009900"/>
                </a:solidFill>
                <a:round/>
                <a:headEnd/>
                <a:tailEnd/>
              </a:ln>
              <a:extLst>
                <a:ext uri="{909E8E84-426E-40DD-AFC4-6F175D3DCCD1}">
                  <a14:hiddenFill xmlns:a14="http://schemas.microsoft.com/office/drawing/2010/main">
                    <a:noFill/>
                  </a14:hiddenFill>
                </a:ext>
              </a:extLst>
            </p:spPr>
            <p:txBody>
              <a:bodyPr wrap="none" anchor="ctr">
                <a:noAutofit/>
              </a:bodyPr>
              <a:lstStyle/>
              <a:p>
                <a:endParaRPr lang="en-GB" dirty="0"/>
              </a:p>
            </p:txBody>
          </p:sp>
          <p:sp>
            <p:nvSpPr>
              <p:cNvPr id="33" name="Text Box 80">
                <a:extLst>
                  <a:ext uri="{FF2B5EF4-FFF2-40B4-BE49-F238E27FC236}">
                    <a16:creationId xmlns:a16="http://schemas.microsoft.com/office/drawing/2014/main" id="{6F9EA09F-9264-1D2B-2B1E-E828E0E6FB23}"/>
                  </a:ext>
                </a:extLst>
              </p:cNvPr>
              <p:cNvSpPr txBox="1">
                <a:spLocks noChangeArrowheads="1"/>
              </p:cNvSpPr>
              <p:nvPr/>
            </p:nvSpPr>
            <p:spPr bwMode="auto">
              <a:xfrm rot="-5400000">
                <a:off x="801" y="1517"/>
                <a:ext cx="121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r>
                  <a:rPr lang="en-US" sz="1600" b="1" dirty="0">
                    <a:latin typeface="+mn-lt"/>
                  </a:rPr>
                  <a:t>Modulus / Density</a:t>
                </a:r>
              </a:p>
            </p:txBody>
          </p:sp>
          <p:sp>
            <p:nvSpPr>
              <p:cNvPr id="34" name="Text Box 81">
                <a:extLst>
                  <a:ext uri="{FF2B5EF4-FFF2-40B4-BE49-F238E27FC236}">
                    <a16:creationId xmlns:a16="http://schemas.microsoft.com/office/drawing/2014/main" id="{5C5503D3-210E-743F-C319-683CB2C853B6}"/>
                  </a:ext>
                </a:extLst>
              </p:cNvPr>
              <p:cNvSpPr txBox="1">
                <a:spLocks noChangeArrowheads="1"/>
              </p:cNvSpPr>
              <p:nvPr/>
            </p:nvSpPr>
            <p:spPr bwMode="auto">
              <a:xfrm>
                <a:off x="2830" y="1098"/>
                <a:ext cx="709" cy="237"/>
              </a:xfrm>
              <a:prstGeom prst="rect">
                <a:avLst/>
              </a:prstGeom>
              <a:noFill/>
              <a:ln w="9525">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wrap="none">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r>
                  <a:rPr lang="en-GB" dirty="0">
                    <a:latin typeface="+mn-lt"/>
                  </a:rPr>
                  <a:t>Bar chart</a:t>
                </a:r>
              </a:p>
            </p:txBody>
          </p:sp>
          <p:sp>
            <p:nvSpPr>
              <p:cNvPr id="35" name="Text Box 83">
                <a:extLst>
                  <a:ext uri="{FF2B5EF4-FFF2-40B4-BE49-F238E27FC236}">
                    <a16:creationId xmlns:a16="http://schemas.microsoft.com/office/drawing/2014/main" id="{DFFEB98D-F894-E9EB-9D93-87D1E9FB8A4B}"/>
                  </a:ext>
                </a:extLst>
              </p:cNvPr>
              <p:cNvSpPr txBox="1">
                <a:spLocks noChangeArrowheads="1"/>
              </p:cNvSpPr>
              <p:nvPr/>
            </p:nvSpPr>
            <p:spPr bwMode="auto">
              <a:xfrm rot="-5400000">
                <a:off x="793" y="2924"/>
                <a:ext cx="1212"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r>
                  <a:rPr lang="en-US" sz="1600" b="1" dirty="0">
                    <a:latin typeface="+mn-lt"/>
                  </a:rPr>
                  <a:t>Modulus / Density</a:t>
                </a:r>
              </a:p>
            </p:txBody>
          </p:sp>
          <p:sp>
            <p:nvSpPr>
              <p:cNvPr id="36" name="Text Box 84">
                <a:extLst>
                  <a:ext uri="{FF2B5EF4-FFF2-40B4-BE49-F238E27FC236}">
                    <a16:creationId xmlns:a16="http://schemas.microsoft.com/office/drawing/2014/main" id="{5402519B-29A2-96FA-E2BB-61C8120DEE7B}"/>
                  </a:ext>
                </a:extLst>
              </p:cNvPr>
              <p:cNvSpPr txBox="1">
                <a:spLocks noChangeArrowheads="1"/>
              </p:cNvSpPr>
              <p:nvPr/>
            </p:nvSpPr>
            <p:spPr bwMode="auto">
              <a:xfrm>
                <a:off x="1523" y="3713"/>
                <a:ext cx="2108" cy="284"/>
              </a:xfrm>
              <a:prstGeom prst="rect">
                <a:avLst/>
              </a:prstGeom>
              <a:solidFill>
                <a:srgbClr val="FFFFFF"/>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r>
                  <a:rPr lang="en-US" sz="1600" b="1" dirty="0">
                    <a:latin typeface="+mn-lt"/>
                  </a:rPr>
                  <a:t>Yield strength / Density</a:t>
                </a:r>
              </a:p>
            </p:txBody>
          </p:sp>
          <p:sp>
            <p:nvSpPr>
              <p:cNvPr id="37" name="Oval 86">
                <a:extLst>
                  <a:ext uri="{FF2B5EF4-FFF2-40B4-BE49-F238E27FC236}">
                    <a16:creationId xmlns:a16="http://schemas.microsoft.com/office/drawing/2014/main" id="{C0D03B6F-3A11-C0E8-8116-111195B15C0F}"/>
                  </a:ext>
                </a:extLst>
              </p:cNvPr>
              <p:cNvSpPr>
                <a:spLocks noChangeArrowheads="1"/>
              </p:cNvSpPr>
              <p:nvPr/>
            </p:nvSpPr>
            <p:spPr bwMode="auto">
              <a:xfrm>
                <a:off x="2072" y="3042"/>
                <a:ext cx="128" cy="315"/>
              </a:xfrm>
              <a:prstGeom prst="ellipse">
                <a:avLst/>
              </a:prstGeom>
              <a:solidFill>
                <a:srgbClr val="CCECFF"/>
              </a:solidFill>
              <a:ln w="19050">
                <a:solidFill>
                  <a:schemeClr val="tx1"/>
                </a:solidFill>
                <a:round/>
                <a:headEnd/>
                <a:tailEnd/>
              </a:ln>
            </p:spPr>
            <p:txBody>
              <a:bodyPr anchor="ctr">
                <a:noAutofit/>
              </a:bodyPr>
              <a:lstStyle/>
              <a:p>
                <a:endParaRPr lang="en-GB" dirty="0"/>
              </a:p>
            </p:txBody>
          </p:sp>
          <p:sp>
            <p:nvSpPr>
              <p:cNvPr id="38" name="Oval 87">
                <a:extLst>
                  <a:ext uri="{FF2B5EF4-FFF2-40B4-BE49-F238E27FC236}">
                    <a16:creationId xmlns:a16="http://schemas.microsoft.com/office/drawing/2014/main" id="{CCD578C8-80D6-FA50-B8B5-53194DDF01B8}"/>
                  </a:ext>
                </a:extLst>
              </p:cNvPr>
              <p:cNvSpPr>
                <a:spLocks noChangeArrowheads="1"/>
              </p:cNvSpPr>
              <p:nvPr/>
            </p:nvSpPr>
            <p:spPr bwMode="auto">
              <a:xfrm>
                <a:off x="2176" y="3293"/>
                <a:ext cx="286" cy="315"/>
              </a:xfrm>
              <a:prstGeom prst="ellipse">
                <a:avLst/>
              </a:prstGeom>
              <a:solidFill>
                <a:schemeClr val="accent2"/>
              </a:solidFill>
              <a:ln w="19050">
                <a:solidFill>
                  <a:schemeClr val="tx1"/>
                </a:solidFill>
                <a:round/>
                <a:headEnd/>
                <a:tailEnd/>
              </a:ln>
            </p:spPr>
            <p:txBody>
              <a:bodyPr anchor="ctr">
                <a:noAutofit/>
              </a:bodyPr>
              <a:lstStyle/>
              <a:p>
                <a:endParaRPr lang="en-GB" dirty="0"/>
              </a:p>
            </p:txBody>
          </p:sp>
          <p:sp>
            <p:nvSpPr>
              <p:cNvPr id="39" name="Oval 88">
                <a:extLst>
                  <a:ext uri="{FF2B5EF4-FFF2-40B4-BE49-F238E27FC236}">
                    <a16:creationId xmlns:a16="http://schemas.microsoft.com/office/drawing/2014/main" id="{8A40DDF5-306F-3EBE-738F-60D5E6EB8E52}"/>
                  </a:ext>
                </a:extLst>
              </p:cNvPr>
              <p:cNvSpPr>
                <a:spLocks noChangeArrowheads="1"/>
              </p:cNvSpPr>
              <p:nvPr/>
            </p:nvSpPr>
            <p:spPr bwMode="auto">
              <a:xfrm>
                <a:off x="2471" y="3118"/>
                <a:ext cx="128" cy="315"/>
              </a:xfrm>
              <a:prstGeom prst="ellipse">
                <a:avLst/>
              </a:prstGeom>
              <a:solidFill>
                <a:srgbClr val="CCECFF"/>
              </a:solidFill>
              <a:ln w="19050">
                <a:solidFill>
                  <a:schemeClr val="tx1"/>
                </a:solidFill>
                <a:round/>
                <a:headEnd/>
                <a:tailEnd/>
              </a:ln>
            </p:spPr>
            <p:txBody>
              <a:bodyPr anchor="ctr">
                <a:noAutofit/>
              </a:bodyPr>
              <a:lstStyle/>
              <a:p>
                <a:pPr algn="ctr"/>
                <a:endParaRPr lang="en-GB" b="1" dirty="0"/>
              </a:p>
            </p:txBody>
          </p:sp>
          <p:sp>
            <p:nvSpPr>
              <p:cNvPr id="40" name="Oval 89">
                <a:extLst>
                  <a:ext uri="{FF2B5EF4-FFF2-40B4-BE49-F238E27FC236}">
                    <a16:creationId xmlns:a16="http://schemas.microsoft.com/office/drawing/2014/main" id="{AE158263-6ABB-4478-0057-9273779ACC31}"/>
                  </a:ext>
                </a:extLst>
              </p:cNvPr>
              <p:cNvSpPr>
                <a:spLocks noChangeArrowheads="1"/>
              </p:cNvSpPr>
              <p:nvPr/>
            </p:nvSpPr>
            <p:spPr bwMode="auto">
              <a:xfrm>
                <a:off x="2869" y="3086"/>
                <a:ext cx="373" cy="315"/>
              </a:xfrm>
              <a:prstGeom prst="ellipse">
                <a:avLst/>
              </a:prstGeom>
              <a:solidFill>
                <a:schemeClr val="accent2"/>
              </a:solidFill>
              <a:ln w="19050">
                <a:solidFill>
                  <a:schemeClr val="tx1"/>
                </a:solidFill>
                <a:round/>
                <a:headEnd/>
                <a:tailEnd/>
              </a:ln>
            </p:spPr>
            <p:txBody>
              <a:bodyPr anchor="ctr">
                <a:noAutofit/>
              </a:bodyPr>
              <a:lstStyle/>
              <a:p>
                <a:endParaRPr lang="en-GB" dirty="0"/>
              </a:p>
            </p:txBody>
          </p:sp>
          <p:sp>
            <p:nvSpPr>
              <p:cNvPr id="41" name="Oval 90">
                <a:extLst>
                  <a:ext uri="{FF2B5EF4-FFF2-40B4-BE49-F238E27FC236}">
                    <a16:creationId xmlns:a16="http://schemas.microsoft.com/office/drawing/2014/main" id="{F485621E-C2D4-1DAC-A454-71F501940C7A}"/>
                  </a:ext>
                </a:extLst>
              </p:cNvPr>
              <p:cNvSpPr>
                <a:spLocks noChangeArrowheads="1"/>
              </p:cNvSpPr>
              <p:nvPr/>
            </p:nvSpPr>
            <p:spPr bwMode="auto">
              <a:xfrm>
                <a:off x="2754" y="2669"/>
                <a:ext cx="192" cy="315"/>
              </a:xfrm>
              <a:prstGeom prst="ellipse">
                <a:avLst/>
              </a:prstGeom>
              <a:solidFill>
                <a:srgbClr val="990000"/>
              </a:solidFill>
              <a:ln w="19050">
                <a:solidFill>
                  <a:schemeClr val="tx1"/>
                </a:solidFill>
                <a:round/>
                <a:headEnd/>
                <a:tailEnd/>
              </a:ln>
            </p:spPr>
            <p:txBody>
              <a:bodyPr anchor="ctr">
                <a:noAutofit/>
              </a:bodyPr>
              <a:lstStyle/>
              <a:p>
                <a:endParaRPr lang="en-GB" dirty="0"/>
              </a:p>
            </p:txBody>
          </p:sp>
          <p:sp>
            <p:nvSpPr>
              <p:cNvPr id="42" name="Oval 91">
                <a:extLst>
                  <a:ext uri="{FF2B5EF4-FFF2-40B4-BE49-F238E27FC236}">
                    <a16:creationId xmlns:a16="http://schemas.microsoft.com/office/drawing/2014/main" id="{A2F31469-F1D3-BFB0-C35D-90B01C7E3FAF}"/>
                  </a:ext>
                </a:extLst>
              </p:cNvPr>
              <p:cNvSpPr>
                <a:spLocks noChangeArrowheads="1"/>
              </p:cNvSpPr>
              <p:nvPr/>
            </p:nvSpPr>
            <p:spPr bwMode="auto">
              <a:xfrm>
                <a:off x="2988" y="2871"/>
                <a:ext cx="192" cy="315"/>
              </a:xfrm>
              <a:prstGeom prst="ellipse">
                <a:avLst/>
              </a:prstGeom>
              <a:solidFill>
                <a:srgbClr val="FF3300"/>
              </a:solidFill>
              <a:ln w="19050">
                <a:solidFill>
                  <a:schemeClr val="tx1"/>
                </a:solidFill>
                <a:round/>
                <a:headEnd/>
                <a:tailEnd/>
              </a:ln>
            </p:spPr>
            <p:txBody>
              <a:bodyPr anchor="ctr">
                <a:noAutofit/>
              </a:bodyPr>
              <a:lstStyle/>
              <a:p>
                <a:endParaRPr lang="en-GB" dirty="0"/>
              </a:p>
            </p:txBody>
          </p:sp>
          <p:sp>
            <p:nvSpPr>
              <p:cNvPr id="43" name="Oval 92">
                <a:extLst>
                  <a:ext uri="{FF2B5EF4-FFF2-40B4-BE49-F238E27FC236}">
                    <a16:creationId xmlns:a16="http://schemas.microsoft.com/office/drawing/2014/main" id="{87438F88-A4BF-9759-42F1-B4661242693F}"/>
                  </a:ext>
                </a:extLst>
              </p:cNvPr>
              <p:cNvSpPr>
                <a:spLocks noChangeArrowheads="1"/>
              </p:cNvSpPr>
              <p:nvPr/>
            </p:nvSpPr>
            <p:spPr bwMode="auto">
              <a:xfrm>
                <a:off x="2625" y="3113"/>
                <a:ext cx="192" cy="315"/>
              </a:xfrm>
              <a:prstGeom prst="ellipse">
                <a:avLst/>
              </a:prstGeom>
              <a:solidFill>
                <a:schemeClr val="accent2"/>
              </a:solidFill>
              <a:ln w="19050">
                <a:solidFill>
                  <a:schemeClr val="tx1"/>
                </a:solidFill>
                <a:round/>
                <a:headEnd/>
                <a:tailEnd/>
              </a:ln>
            </p:spPr>
            <p:txBody>
              <a:bodyPr anchor="ctr">
                <a:noAutofit/>
              </a:bodyPr>
              <a:lstStyle/>
              <a:p>
                <a:endParaRPr lang="en-GB" dirty="0"/>
              </a:p>
            </p:txBody>
          </p:sp>
          <p:sp>
            <p:nvSpPr>
              <p:cNvPr id="44" name="Oval 93">
                <a:extLst>
                  <a:ext uri="{FF2B5EF4-FFF2-40B4-BE49-F238E27FC236}">
                    <a16:creationId xmlns:a16="http://schemas.microsoft.com/office/drawing/2014/main" id="{41BD3085-FB8C-B6B8-05C4-2858E2D7A92A}"/>
                  </a:ext>
                </a:extLst>
              </p:cNvPr>
              <p:cNvSpPr>
                <a:spLocks noChangeArrowheads="1"/>
              </p:cNvSpPr>
              <p:nvPr/>
            </p:nvSpPr>
            <p:spPr bwMode="auto">
              <a:xfrm>
                <a:off x="1897" y="3232"/>
                <a:ext cx="192" cy="315"/>
              </a:xfrm>
              <a:prstGeom prst="ellipse">
                <a:avLst/>
              </a:prstGeom>
              <a:solidFill>
                <a:srgbClr val="009900"/>
              </a:solidFill>
              <a:ln w="19050">
                <a:solidFill>
                  <a:schemeClr val="tx1"/>
                </a:solidFill>
                <a:round/>
                <a:headEnd/>
                <a:tailEnd/>
              </a:ln>
            </p:spPr>
            <p:txBody>
              <a:bodyPr anchor="ctr">
                <a:noAutofit/>
              </a:bodyPr>
              <a:lstStyle/>
              <a:p>
                <a:endParaRPr lang="en-GB" dirty="0"/>
              </a:p>
            </p:txBody>
          </p:sp>
          <p:sp>
            <p:nvSpPr>
              <p:cNvPr id="45" name="Oval 94">
                <a:extLst>
                  <a:ext uri="{FF2B5EF4-FFF2-40B4-BE49-F238E27FC236}">
                    <a16:creationId xmlns:a16="http://schemas.microsoft.com/office/drawing/2014/main" id="{9B52435B-C85F-3E06-1BAA-DA93027E93D0}"/>
                  </a:ext>
                </a:extLst>
              </p:cNvPr>
              <p:cNvSpPr>
                <a:spLocks noChangeArrowheads="1"/>
              </p:cNvSpPr>
              <p:nvPr/>
            </p:nvSpPr>
            <p:spPr bwMode="auto">
              <a:xfrm>
                <a:off x="1674" y="3279"/>
                <a:ext cx="128" cy="315"/>
              </a:xfrm>
              <a:prstGeom prst="ellipse">
                <a:avLst/>
              </a:prstGeom>
              <a:solidFill>
                <a:srgbClr val="009900"/>
              </a:solidFill>
              <a:ln w="19050">
                <a:solidFill>
                  <a:schemeClr val="tx1"/>
                </a:solidFill>
                <a:round/>
                <a:headEnd/>
                <a:tailEnd/>
              </a:ln>
            </p:spPr>
            <p:txBody>
              <a:bodyPr anchor="ctr">
                <a:noAutofit/>
              </a:bodyPr>
              <a:lstStyle/>
              <a:p>
                <a:pPr algn="ctr"/>
                <a:endParaRPr lang="en-GB" b="1" dirty="0"/>
              </a:p>
            </p:txBody>
          </p:sp>
          <p:sp>
            <p:nvSpPr>
              <p:cNvPr id="46" name="Oval 95">
                <a:extLst>
                  <a:ext uri="{FF2B5EF4-FFF2-40B4-BE49-F238E27FC236}">
                    <a16:creationId xmlns:a16="http://schemas.microsoft.com/office/drawing/2014/main" id="{A29A581C-DE56-9B47-D059-5D8709F8314D}"/>
                  </a:ext>
                </a:extLst>
              </p:cNvPr>
              <p:cNvSpPr>
                <a:spLocks noChangeArrowheads="1"/>
              </p:cNvSpPr>
              <p:nvPr/>
            </p:nvSpPr>
            <p:spPr bwMode="auto">
              <a:xfrm>
                <a:off x="3026" y="2462"/>
                <a:ext cx="373" cy="315"/>
              </a:xfrm>
              <a:prstGeom prst="ellipse">
                <a:avLst/>
              </a:prstGeom>
              <a:solidFill>
                <a:srgbClr val="FF3300"/>
              </a:solidFill>
              <a:ln w="19050">
                <a:solidFill>
                  <a:schemeClr val="tx1"/>
                </a:solidFill>
                <a:round/>
                <a:headEnd/>
                <a:tailEnd/>
              </a:ln>
            </p:spPr>
            <p:txBody>
              <a:bodyPr anchor="ctr">
                <a:noAutofit/>
              </a:bodyPr>
              <a:lstStyle/>
              <a:p>
                <a:endParaRPr lang="en-GB" dirty="0"/>
              </a:p>
            </p:txBody>
          </p:sp>
          <p:sp>
            <p:nvSpPr>
              <p:cNvPr id="47" name="Oval 96">
                <a:extLst>
                  <a:ext uri="{FF2B5EF4-FFF2-40B4-BE49-F238E27FC236}">
                    <a16:creationId xmlns:a16="http://schemas.microsoft.com/office/drawing/2014/main" id="{992103C4-4809-B9D4-1F09-A11E0912031E}"/>
                  </a:ext>
                </a:extLst>
              </p:cNvPr>
              <p:cNvSpPr>
                <a:spLocks noChangeArrowheads="1"/>
              </p:cNvSpPr>
              <p:nvPr/>
            </p:nvSpPr>
            <p:spPr bwMode="auto">
              <a:xfrm>
                <a:off x="3103" y="2906"/>
                <a:ext cx="286" cy="315"/>
              </a:xfrm>
              <a:prstGeom prst="ellipse">
                <a:avLst/>
              </a:prstGeom>
              <a:solidFill>
                <a:srgbClr val="990000"/>
              </a:solidFill>
              <a:ln w="19050">
                <a:solidFill>
                  <a:schemeClr val="tx1"/>
                </a:solidFill>
                <a:round/>
                <a:headEnd/>
                <a:tailEnd/>
              </a:ln>
            </p:spPr>
            <p:txBody>
              <a:bodyPr anchor="ctr">
                <a:noAutofit/>
              </a:bodyPr>
              <a:lstStyle/>
              <a:p>
                <a:endParaRPr lang="en-GB" dirty="0"/>
              </a:p>
            </p:txBody>
          </p:sp>
          <p:sp>
            <p:nvSpPr>
              <p:cNvPr id="48" name="Text Box 97">
                <a:extLst>
                  <a:ext uri="{FF2B5EF4-FFF2-40B4-BE49-F238E27FC236}">
                    <a16:creationId xmlns:a16="http://schemas.microsoft.com/office/drawing/2014/main" id="{94F43CAF-6F49-325F-E443-8784AA10E0EA}"/>
                  </a:ext>
                </a:extLst>
              </p:cNvPr>
              <p:cNvSpPr txBox="1">
                <a:spLocks noChangeArrowheads="1"/>
              </p:cNvSpPr>
              <p:nvPr/>
            </p:nvSpPr>
            <p:spPr bwMode="auto">
              <a:xfrm>
                <a:off x="1566" y="2478"/>
                <a:ext cx="934" cy="237"/>
              </a:xfrm>
              <a:prstGeom prst="rect">
                <a:avLst/>
              </a:prstGeom>
              <a:noFill/>
              <a:ln w="9525">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wrap="none">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r>
                  <a:rPr lang="en-GB" dirty="0">
                    <a:latin typeface="+mn-lt"/>
                  </a:rPr>
                  <a:t>Bubble chart</a:t>
                </a:r>
              </a:p>
            </p:txBody>
          </p:sp>
        </p:grpSp>
      </p:grpSp>
    </p:spTree>
    <p:extLst>
      <p:ext uri="{BB962C8B-B14F-4D97-AF65-F5344CB8AC3E}">
        <p14:creationId xmlns:p14="http://schemas.microsoft.com/office/powerpoint/2010/main" val="2774985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up)">
                                      <p:cBhvr>
                                        <p:cTn id="7" dur="500"/>
                                        <p:tgtEl>
                                          <p:spTgt spid="49"/>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wipe(left)">
                                      <p:cBhvr>
                                        <p:cTn id="16" dur="500"/>
                                        <p:tgtEl>
                                          <p:spTgt spid="5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78"/>
                                        </p:tgtEl>
                                        <p:attrNameLst>
                                          <p:attrName>style.visibility</p:attrName>
                                        </p:attrNameLst>
                                      </p:cBhvr>
                                      <p:to>
                                        <p:strVal val="visible"/>
                                      </p:to>
                                    </p:set>
                                    <p:animEffect transition="in" filter="wipe(left)">
                                      <p:cBhvr>
                                        <p:cTn id="21" dur="500"/>
                                        <p:tgtEl>
                                          <p:spTgt spid="7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up)">
                                      <p:cBhvr>
                                        <p:cTn id="2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E9E035C-C69E-483B-B95D-2A8139950808}"/>
              </a:ext>
            </a:extLst>
          </p:cNvPr>
          <p:cNvSpPr>
            <a:spLocks noGrp="1"/>
          </p:cNvSpPr>
          <p:nvPr>
            <p:ph type="sldNum" sz="quarter" idx="11"/>
          </p:nvPr>
        </p:nvSpPr>
        <p:spPr/>
        <p:txBody>
          <a:bodyPr/>
          <a:lstStyle/>
          <a:p>
            <a:fld id="{F0D23093-2AB0-F74C-B865-1A12A15B650E}" type="slidenum">
              <a:rPr lang="en-US" smtClean="0">
                <a:latin typeface="+mn-lt"/>
              </a:rPr>
              <a:pPr/>
              <a:t>12</a:t>
            </a:fld>
            <a:endParaRPr lang="en-US">
              <a:latin typeface="+mn-lt"/>
            </a:endParaRPr>
          </a:p>
        </p:txBody>
      </p:sp>
      <p:sp>
        <p:nvSpPr>
          <p:cNvPr id="3" name="Title 2">
            <a:extLst>
              <a:ext uri="{FF2B5EF4-FFF2-40B4-BE49-F238E27FC236}">
                <a16:creationId xmlns:a16="http://schemas.microsoft.com/office/drawing/2014/main" id="{46FC663D-BDD6-4141-97EE-562C02614B3B}"/>
              </a:ext>
            </a:extLst>
          </p:cNvPr>
          <p:cNvSpPr>
            <a:spLocks noGrp="1"/>
          </p:cNvSpPr>
          <p:nvPr>
            <p:ph type="title"/>
          </p:nvPr>
        </p:nvSpPr>
        <p:spPr/>
        <p:txBody>
          <a:bodyPr/>
          <a:lstStyle/>
          <a:p>
            <a:r>
              <a:rPr lang="en-US" dirty="0">
                <a:latin typeface="+mn-lt"/>
              </a:rPr>
              <a:t>The Chart tool bar</a:t>
            </a:r>
          </a:p>
        </p:txBody>
      </p:sp>
      <p:grpSp>
        <p:nvGrpSpPr>
          <p:cNvPr id="201" name="Group 200">
            <a:extLst>
              <a:ext uri="{FF2B5EF4-FFF2-40B4-BE49-F238E27FC236}">
                <a16:creationId xmlns:a16="http://schemas.microsoft.com/office/drawing/2014/main" id="{A0461BE2-10C4-7A18-4583-B9916DE3EBFC}"/>
              </a:ext>
            </a:extLst>
          </p:cNvPr>
          <p:cNvGrpSpPr/>
          <p:nvPr/>
        </p:nvGrpSpPr>
        <p:grpSpPr>
          <a:xfrm>
            <a:off x="48943" y="3719993"/>
            <a:ext cx="1901609" cy="1852023"/>
            <a:chOff x="48943" y="3719993"/>
            <a:chExt cx="1901609" cy="1852023"/>
          </a:xfrm>
        </p:grpSpPr>
        <p:cxnSp>
          <p:nvCxnSpPr>
            <p:cNvPr id="123" name="Straight Arrow Connector 122">
              <a:extLst>
                <a:ext uri="{FF2B5EF4-FFF2-40B4-BE49-F238E27FC236}">
                  <a16:creationId xmlns:a16="http://schemas.microsoft.com/office/drawing/2014/main" id="{20EA7F6B-26D1-B886-B0D3-FC3130C4D426}"/>
                </a:ext>
              </a:extLst>
            </p:cNvPr>
            <p:cNvCxnSpPr/>
            <p:nvPr/>
          </p:nvCxnSpPr>
          <p:spPr>
            <a:xfrm>
              <a:off x="762000" y="3748504"/>
              <a:ext cx="0" cy="975896"/>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
          <p:nvSpPr>
            <p:cNvPr id="124" name="TextBox 123">
              <a:extLst>
                <a:ext uri="{FF2B5EF4-FFF2-40B4-BE49-F238E27FC236}">
                  <a16:creationId xmlns:a16="http://schemas.microsoft.com/office/drawing/2014/main" id="{B17C7A86-484A-749F-5318-B8D548BA5E9B}"/>
                </a:ext>
              </a:extLst>
            </p:cNvPr>
            <p:cNvSpPr txBox="1"/>
            <p:nvPr/>
          </p:nvSpPr>
          <p:spPr>
            <a:xfrm>
              <a:off x="48943" y="4706202"/>
              <a:ext cx="1233947" cy="307777"/>
            </a:xfrm>
            <a:prstGeom prst="rect">
              <a:avLst/>
            </a:prstGeom>
            <a:noFill/>
          </p:spPr>
          <p:txBody>
            <a:bodyPr wrap="square" rtlCol="0">
              <a:spAutoFit/>
            </a:bodyPr>
            <a:lstStyle/>
            <a:p>
              <a:pPr algn="ctr"/>
              <a:r>
                <a:rPr lang="en-US" sz="1400" dirty="0"/>
                <a:t>Chart settings</a:t>
              </a:r>
            </a:p>
          </p:txBody>
        </p:sp>
        <p:sp>
          <p:nvSpPr>
            <p:cNvPr id="125" name="TextBox 124">
              <a:extLst>
                <a:ext uri="{FF2B5EF4-FFF2-40B4-BE49-F238E27FC236}">
                  <a16:creationId xmlns:a16="http://schemas.microsoft.com/office/drawing/2014/main" id="{08A4A547-DB21-AE33-6842-65476CB34753}"/>
                </a:ext>
              </a:extLst>
            </p:cNvPr>
            <p:cNvSpPr txBox="1"/>
            <p:nvPr/>
          </p:nvSpPr>
          <p:spPr>
            <a:xfrm>
              <a:off x="426552" y="5264239"/>
              <a:ext cx="1524000" cy="307777"/>
            </a:xfrm>
            <a:prstGeom prst="rect">
              <a:avLst/>
            </a:prstGeom>
            <a:noFill/>
          </p:spPr>
          <p:txBody>
            <a:bodyPr wrap="square" rtlCol="0">
              <a:spAutoFit/>
            </a:bodyPr>
            <a:lstStyle/>
            <a:p>
              <a:pPr algn="ctr"/>
              <a:r>
                <a:rPr lang="en-US" sz="1400" dirty="0"/>
                <a:t>Cursor</a:t>
              </a:r>
            </a:p>
          </p:txBody>
        </p:sp>
        <p:cxnSp>
          <p:nvCxnSpPr>
            <p:cNvPr id="126" name="Straight Arrow Connector 125">
              <a:extLst>
                <a:ext uri="{FF2B5EF4-FFF2-40B4-BE49-F238E27FC236}">
                  <a16:creationId xmlns:a16="http://schemas.microsoft.com/office/drawing/2014/main" id="{9F837289-901D-D066-24C2-F6DBAC184452}"/>
                </a:ext>
              </a:extLst>
            </p:cNvPr>
            <p:cNvCxnSpPr>
              <a:cxnSpLocks/>
            </p:cNvCxnSpPr>
            <p:nvPr/>
          </p:nvCxnSpPr>
          <p:spPr>
            <a:xfrm>
              <a:off x="1233948" y="3719993"/>
              <a:ext cx="0" cy="1537982"/>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grpSp>
      <p:grpSp>
        <p:nvGrpSpPr>
          <p:cNvPr id="202" name="Group 201">
            <a:extLst>
              <a:ext uri="{FF2B5EF4-FFF2-40B4-BE49-F238E27FC236}">
                <a16:creationId xmlns:a16="http://schemas.microsoft.com/office/drawing/2014/main" id="{1C4BD496-1133-EC87-4D5B-ABEDDA8DA7C3}"/>
              </a:ext>
            </a:extLst>
          </p:cNvPr>
          <p:cNvGrpSpPr/>
          <p:nvPr/>
        </p:nvGrpSpPr>
        <p:grpSpPr>
          <a:xfrm>
            <a:off x="914400" y="725667"/>
            <a:ext cx="2741534" cy="2441027"/>
            <a:chOff x="914400" y="725667"/>
            <a:chExt cx="2741534" cy="2441027"/>
          </a:xfrm>
        </p:grpSpPr>
        <p:sp>
          <p:nvSpPr>
            <p:cNvPr id="66" name="Right Brace 65">
              <a:extLst>
                <a:ext uri="{FF2B5EF4-FFF2-40B4-BE49-F238E27FC236}">
                  <a16:creationId xmlns:a16="http://schemas.microsoft.com/office/drawing/2014/main" id="{635EFF01-C904-1D56-A5B5-3CEA1A4E3287}"/>
                </a:ext>
              </a:extLst>
            </p:cNvPr>
            <p:cNvSpPr/>
            <p:nvPr/>
          </p:nvSpPr>
          <p:spPr>
            <a:xfrm rot="16200000">
              <a:off x="2167571" y="2164451"/>
              <a:ext cx="257608" cy="1746878"/>
            </a:xfrm>
            <a:prstGeom prst="rightBrace">
              <a:avLst>
                <a:gd name="adj1" fmla="val 46331"/>
                <a:gd name="adj2" fmla="val 50000"/>
              </a:avLst>
            </a:prstGeom>
          </p:spPr>
          <p:style>
            <a:lnRef idx="2">
              <a:schemeClr val="accent4"/>
            </a:lnRef>
            <a:fillRef idx="0">
              <a:schemeClr val="accent4"/>
            </a:fillRef>
            <a:effectRef idx="1">
              <a:schemeClr val="accent4"/>
            </a:effectRef>
            <a:fontRef idx="minor">
              <a:schemeClr val="tx1"/>
            </a:fontRef>
          </p:style>
          <p:txBody>
            <a:bodyPr rtlCol="0" anchor="ctr"/>
            <a:lstStyle/>
            <a:p>
              <a:pPr algn="ctr"/>
              <a:endParaRPr lang="en-US"/>
            </a:p>
          </p:txBody>
        </p:sp>
        <p:sp>
          <p:nvSpPr>
            <p:cNvPr id="147" name="TextBox 146">
              <a:extLst>
                <a:ext uri="{FF2B5EF4-FFF2-40B4-BE49-F238E27FC236}">
                  <a16:creationId xmlns:a16="http://schemas.microsoft.com/office/drawing/2014/main" id="{5B3C74DB-70FC-F3ED-DFDB-E5C81BAE98EC}"/>
                </a:ext>
              </a:extLst>
            </p:cNvPr>
            <p:cNvSpPr txBox="1"/>
            <p:nvPr/>
          </p:nvSpPr>
          <p:spPr>
            <a:xfrm>
              <a:off x="1534375" y="725667"/>
              <a:ext cx="1524000" cy="584775"/>
            </a:xfrm>
            <a:prstGeom prst="rect">
              <a:avLst/>
            </a:prstGeom>
            <a:noFill/>
          </p:spPr>
          <p:txBody>
            <a:bodyPr wrap="square" rtlCol="0">
              <a:spAutoFit/>
            </a:bodyPr>
            <a:lstStyle/>
            <a:p>
              <a:pPr algn="ctr"/>
              <a:r>
                <a:rPr lang="en-US" sz="1600" b="1" dirty="0"/>
                <a:t>Materials Selection Tools</a:t>
              </a:r>
            </a:p>
          </p:txBody>
        </p:sp>
        <p:cxnSp>
          <p:nvCxnSpPr>
            <p:cNvPr id="152" name="Straight Arrow Connector 151">
              <a:extLst>
                <a:ext uri="{FF2B5EF4-FFF2-40B4-BE49-F238E27FC236}">
                  <a16:creationId xmlns:a16="http://schemas.microsoft.com/office/drawing/2014/main" id="{8ECB7FBE-BD47-FE06-DB1D-338E13E14C80}"/>
                </a:ext>
              </a:extLst>
            </p:cNvPr>
            <p:cNvCxnSpPr/>
            <p:nvPr/>
          </p:nvCxnSpPr>
          <p:spPr>
            <a:xfrm flipV="1">
              <a:off x="1676400" y="2438400"/>
              <a:ext cx="0" cy="495950"/>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
          <p:nvSpPr>
            <p:cNvPr id="153" name="TextBox 152">
              <a:extLst>
                <a:ext uri="{FF2B5EF4-FFF2-40B4-BE49-F238E27FC236}">
                  <a16:creationId xmlns:a16="http://schemas.microsoft.com/office/drawing/2014/main" id="{101B1756-6EDD-3653-0E89-E52ED5A2E33B}"/>
                </a:ext>
              </a:extLst>
            </p:cNvPr>
            <p:cNvSpPr txBox="1"/>
            <p:nvPr/>
          </p:nvSpPr>
          <p:spPr>
            <a:xfrm>
              <a:off x="914400" y="2122084"/>
              <a:ext cx="1524000" cy="307777"/>
            </a:xfrm>
            <a:prstGeom prst="rect">
              <a:avLst/>
            </a:prstGeom>
            <a:noFill/>
          </p:spPr>
          <p:txBody>
            <a:bodyPr wrap="square" rtlCol="0">
              <a:spAutoFit/>
            </a:bodyPr>
            <a:lstStyle/>
            <a:p>
              <a:pPr algn="ctr"/>
              <a:r>
                <a:rPr lang="en-US" sz="1400" dirty="0"/>
                <a:t>Index line</a:t>
              </a:r>
            </a:p>
          </p:txBody>
        </p:sp>
        <p:sp>
          <p:nvSpPr>
            <p:cNvPr id="154" name="TextBox 153">
              <a:extLst>
                <a:ext uri="{FF2B5EF4-FFF2-40B4-BE49-F238E27FC236}">
                  <a16:creationId xmlns:a16="http://schemas.microsoft.com/office/drawing/2014/main" id="{D526B5BF-1D90-A469-C95B-8B038029F510}"/>
                </a:ext>
              </a:extLst>
            </p:cNvPr>
            <p:cNvSpPr txBox="1"/>
            <p:nvPr/>
          </p:nvSpPr>
          <p:spPr>
            <a:xfrm>
              <a:off x="1510351" y="1773213"/>
              <a:ext cx="1524000" cy="307777"/>
            </a:xfrm>
            <a:prstGeom prst="rect">
              <a:avLst/>
            </a:prstGeom>
            <a:noFill/>
          </p:spPr>
          <p:txBody>
            <a:bodyPr wrap="square" rtlCol="0">
              <a:spAutoFit/>
            </a:bodyPr>
            <a:lstStyle/>
            <a:p>
              <a:pPr algn="ctr"/>
              <a:r>
                <a:rPr lang="en-US" sz="1400" dirty="0"/>
                <a:t>Box selection</a:t>
              </a:r>
            </a:p>
          </p:txBody>
        </p:sp>
        <p:sp>
          <p:nvSpPr>
            <p:cNvPr id="155" name="TextBox 154">
              <a:extLst>
                <a:ext uri="{FF2B5EF4-FFF2-40B4-BE49-F238E27FC236}">
                  <a16:creationId xmlns:a16="http://schemas.microsoft.com/office/drawing/2014/main" id="{28F441EF-59F7-4BFC-3A94-652677CB6554}"/>
                </a:ext>
              </a:extLst>
            </p:cNvPr>
            <p:cNvSpPr txBox="1"/>
            <p:nvPr/>
          </p:nvSpPr>
          <p:spPr>
            <a:xfrm>
              <a:off x="2131934" y="1331071"/>
              <a:ext cx="1524000" cy="523220"/>
            </a:xfrm>
            <a:prstGeom prst="rect">
              <a:avLst/>
            </a:prstGeom>
            <a:noFill/>
          </p:spPr>
          <p:txBody>
            <a:bodyPr wrap="square" rtlCol="0">
              <a:spAutoFit/>
            </a:bodyPr>
            <a:lstStyle/>
            <a:p>
              <a:pPr algn="ctr"/>
              <a:r>
                <a:rPr lang="en-US" sz="1400" dirty="0"/>
                <a:t>Delete lines &amp; boxes</a:t>
              </a:r>
            </a:p>
          </p:txBody>
        </p:sp>
        <p:cxnSp>
          <p:nvCxnSpPr>
            <p:cNvPr id="156" name="Straight Arrow Connector 155">
              <a:extLst>
                <a:ext uri="{FF2B5EF4-FFF2-40B4-BE49-F238E27FC236}">
                  <a16:creationId xmlns:a16="http://schemas.microsoft.com/office/drawing/2014/main" id="{4EE49309-1F75-81D7-5E25-5C1740B4BCF4}"/>
                </a:ext>
              </a:extLst>
            </p:cNvPr>
            <p:cNvCxnSpPr>
              <a:cxnSpLocks/>
              <a:endCxn id="154" idx="2"/>
            </p:cNvCxnSpPr>
            <p:nvPr/>
          </p:nvCxnSpPr>
          <p:spPr>
            <a:xfrm flipV="1">
              <a:off x="2272351" y="2080990"/>
              <a:ext cx="0" cy="733386"/>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158" name="Straight Arrow Connector 157">
              <a:extLst>
                <a:ext uri="{FF2B5EF4-FFF2-40B4-BE49-F238E27FC236}">
                  <a16:creationId xmlns:a16="http://schemas.microsoft.com/office/drawing/2014/main" id="{EE99DAA1-BB07-A5AF-33EA-5A7581C89354}"/>
                </a:ext>
              </a:extLst>
            </p:cNvPr>
            <p:cNvCxnSpPr>
              <a:cxnSpLocks/>
            </p:cNvCxnSpPr>
            <p:nvPr/>
          </p:nvCxnSpPr>
          <p:spPr>
            <a:xfrm flipV="1">
              <a:off x="2881643" y="1862830"/>
              <a:ext cx="12291" cy="1046255"/>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grpSp>
      <p:grpSp>
        <p:nvGrpSpPr>
          <p:cNvPr id="203" name="Group 202">
            <a:extLst>
              <a:ext uri="{FF2B5EF4-FFF2-40B4-BE49-F238E27FC236}">
                <a16:creationId xmlns:a16="http://schemas.microsoft.com/office/drawing/2014/main" id="{E438764F-9CB6-0630-93FB-BF46F4C5EC31}"/>
              </a:ext>
            </a:extLst>
          </p:cNvPr>
          <p:cNvGrpSpPr/>
          <p:nvPr/>
        </p:nvGrpSpPr>
        <p:grpSpPr>
          <a:xfrm>
            <a:off x="2862004" y="3748505"/>
            <a:ext cx="2489226" cy="2439063"/>
            <a:chOff x="2862004" y="3748505"/>
            <a:chExt cx="2489226" cy="2439063"/>
          </a:xfrm>
        </p:grpSpPr>
        <p:sp>
          <p:nvSpPr>
            <p:cNvPr id="109" name="Right Brace 108">
              <a:extLst>
                <a:ext uri="{FF2B5EF4-FFF2-40B4-BE49-F238E27FC236}">
                  <a16:creationId xmlns:a16="http://schemas.microsoft.com/office/drawing/2014/main" id="{FE7213D7-2E59-7F46-B3F1-83C3CCCCB8AD}"/>
                </a:ext>
              </a:extLst>
            </p:cNvPr>
            <p:cNvSpPr/>
            <p:nvPr/>
          </p:nvSpPr>
          <p:spPr>
            <a:xfrm rot="5400000">
              <a:off x="3971230" y="3003870"/>
              <a:ext cx="257608" cy="1746878"/>
            </a:xfrm>
            <a:prstGeom prst="rightBrace">
              <a:avLst>
                <a:gd name="adj1" fmla="val 46331"/>
                <a:gd name="adj2" fmla="val 50000"/>
              </a:avLst>
            </a:prstGeom>
          </p:spPr>
          <p:style>
            <a:lnRef idx="2">
              <a:schemeClr val="accent4"/>
            </a:lnRef>
            <a:fillRef idx="0">
              <a:schemeClr val="accent4"/>
            </a:fillRef>
            <a:effectRef idx="1">
              <a:schemeClr val="accent4"/>
            </a:effectRef>
            <a:fontRef idx="minor">
              <a:schemeClr val="tx1"/>
            </a:fontRef>
          </p:style>
          <p:txBody>
            <a:bodyPr rtlCol="0" anchor="ctr"/>
            <a:lstStyle/>
            <a:p>
              <a:pPr algn="ctr"/>
              <a:endParaRPr lang="en-US"/>
            </a:p>
          </p:txBody>
        </p:sp>
        <p:sp>
          <p:nvSpPr>
            <p:cNvPr id="148" name="TextBox 147">
              <a:extLst>
                <a:ext uri="{FF2B5EF4-FFF2-40B4-BE49-F238E27FC236}">
                  <a16:creationId xmlns:a16="http://schemas.microsoft.com/office/drawing/2014/main" id="{833D3AEE-136B-F0E2-3E31-4844C591EBEF}"/>
                </a:ext>
              </a:extLst>
            </p:cNvPr>
            <p:cNvSpPr txBox="1"/>
            <p:nvPr/>
          </p:nvSpPr>
          <p:spPr>
            <a:xfrm>
              <a:off x="3338034" y="5602793"/>
              <a:ext cx="1524000" cy="584775"/>
            </a:xfrm>
            <a:prstGeom prst="rect">
              <a:avLst/>
            </a:prstGeom>
            <a:noFill/>
          </p:spPr>
          <p:txBody>
            <a:bodyPr wrap="square" rtlCol="0">
              <a:spAutoFit/>
            </a:bodyPr>
            <a:lstStyle/>
            <a:p>
              <a:pPr algn="ctr"/>
              <a:r>
                <a:rPr lang="en-US" sz="1600" b="1" dirty="0"/>
                <a:t>Chart Scale</a:t>
              </a:r>
            </a:p>
            <a:p>
              <a:pPr algn="ctr"/>
              <a:r>
                <a:rPr lang="en-US" sz="1600" b="1" dirty="0"/>
                <a:t>Tools</a:t>
              </a:r>
            </a:p>
          </p:txBody>
        </p:sp>
        <p:sp>
          <p:nvSpPr>
            <p:cNvPr id="160" name="TextBox 159">
              <a:extLst>
                <a:ext uri="{FF2B5EF4-FFF2-40B4-BE49-F238E27FC236}">
                  <a16:creationId xmlns:a16="http://schemas.microsoft.com/office/drawing/2014/main" id="{E8715CD4-2BF0-48AA-BB84-1522F912AA90}"/>
                </a:ext>
              </a:extLst>
            </p:cNvPr>
            <p:cNvSpPr txBox="1"/>
            <p:nvPr/>
          </p:nvSpPr>
          <p:spPr>
            <a:xfrm>
              <a:off x="2862004" y="4534826"/>
              <a:ext cx="1233947" cy="307777"/>
            </a:xfrm>
            <a:prstGeom prst="rect">
              <a:avLst/>
            </a:prstGeom>
            <a:noFill/>
          </p:spPr>
          <p:txBody>
            <a:bodyPr wrap="square" rtlCol="0">
              <a:spAutoFit/>
            </a:bodyPr>
            <a:lstStyle/>
            <a:p>
              <a:pPr algn="ctr"/>
              <a:r>
                <a:rPr lang="en-US" sz="1400" dirty="0"/>
                <a:t>Zoom in</a:t>
              </a:r>
            </a:p>
          </p:txBody>
        </p:sp>
        <p:sp>
          <p:nvSpPr>
            <p:cNvPr id="161" name="TextBox 160">
              <a:extLst>
                <a:ext uri="{FF2B5EF4-FFF2-40B4-BE49-F238E27FC236}">
                  <a16:creationId xmlns:a16="http://schemas.microsoft.com/office/drawing/2014/main" id="{0D4FC2F1-1198-498A-AA34-CF11632E2998}"/>
                </a:ext>
              </a:extLst>
            </p:cNvPr>
            <p:cNvSpPr txBox="1"/>
            <p:nvPr/>
          </p:nvSpPr>
          <p:spPr>
            <a:xfrm>
              <a:off x="3475179" y="5000608"/>
              <a:ext cx="1233947" cy="307777"/>
            </a:xfrm>
            <a:prstGeom prst="rect">
              <a:avLst/>
            </a:prstGeom>
            <a:noFill/>
          </p:spPr>
          <p:txBody>
            <a:bodyPr wrap="square" rtlCol="0">
              <a:spAutoFit/>
            </a:bodyPr>
            <a:lstStyle/>
            <a:p>
              <a:pPr algn="ctr"/>
              <a:r>
                <a:rPr lang="en-US" sz="1400" dirty="0"/>
                <a:t>Zoom out</a:t>
              </a:r>
            </a:p>
          </p:txBody>
        </p:sp>
        <p:sp>
          <p:nvSpPr>
            <p:cNvPr id="162" name="TextBox 161">
              <a:extLst>
                <a:ext uri="{FF2B5EF4-FFF2-40B4-BE49-F238E27FC236}">
                  <a16:creationId xmlns:a16="http://schemas.microsoft.com/office/drawing/2014/main" id="{D0235EC2-55DE-3727-0396-C9446ACC263F}"/>
                </a:ext>
              </a:extLst>
            </p:cNvPr>
            <p:cNvSpPr txBox="1"/>
            <p:nvPr/>
          </p:nvSpPr>
          <p:spPr>
            <a:xfrm>
              <a:off x="4117283" y="5286782"/>
              <a:ext cx="1233947" cy="307777"/>
            </a:xfrm>
            <a:prstGeom prst="rect">
              <a:avLst/>
            </a:prstGeom>
            <a:noFill/>
          </p:spPr>
          <p:txBody>
            <a:bodyPr wrap="square" rtlCol="0">
              <a:spAutoFit/>
            </a:bodyPr>
            <a:lstStyle/>
            <a:p>
              <a:pPr algn="ctr"/>
              <a:r>
                <a:rPr lang="en-US" sz="1400" dirty="0" err="1"/>
                <a:t>Autoscale</a:t>
              </a:r>
              <a:endParaRPr lang="en-US" sz="1400" dirty="0"/>
            </a:p>
          </p:txBody>
        </p:sp>
        <p:cxnSp>
          <p:nvCxnSpPr>
            <p:cNvPr id="163" name="Straight Arrow Connector 162">
              <a:extLst>
                <a:ext uri="{FF2B5EF4-FFF2-40B4-BE49-F238E27FC236}">
                  <a16:creationId xmlns:a16="http://schemas.microsoft.com/office/drawing/2014/main" id="{D6017F1C-69EC-89C3-5A09-31F7DC884F9E}"/>
                </a:ext>
              </a:extLst>
            </p:cNvPr>
            <p:cNvCxnSpPr>
              <a:cxnSpLocks/>
            </p:cNvCxnSpPr>
            <p:nvPr/>
          </p:nvCxnSpPr>
          <p:spPr>
            <a:xfrm>
              <a:off x="3490433" y="3991470"/>
              <a:ext cx="0" cy="534561"/>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164" name="Straight Arrow Connector 163">
              <a:extLst>
                <a:ext uri="{FF2B5EF4-FFF2-40B4-BE49-F238E27FC236}">
                  <a16:creationId xmlns:a16="http://schemas.microsoft.com/office/drawing/2014/main" id="{2420CDC7-A7ED-23B0-096E-9896F8B5F5B8}"/>
                </a:ext>
              </a:extLst>
            </p:cNvPr>
            <p:cNvCxnSpPr/>
            <p:nvPr/>
          </p:nvCxnSpPr>
          <p:spPr>
            <a:xfrm>
              <a:off x="4107407" y="4038083"/>
              <a:ext cx="0" cy="975896"/>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165" name="Straight Arrow Connector 164">
              <a:extLst>
                <a:ext uri="{FF2B5EF4-FFF2-40B4-BE49-F238E27FC236}">
                  <a16:creationId xmlns:a16="http://schemas.microsoft.com/office/drawing/2014/main" id="{216BF573-8289-5773-F793-4AE157FB8DED}"/>
                </a:ext>
              </a:extLst>
            </p:cNvPr>
            <p:cNvCxnSpPr>
              <a:cxnSpLocks/>
              <a:endCxn id="162" idx="0"/>
            </p:cNvCxnSpPr>
            <p:nvPr/>
          </p:nvCxnSpPr>
          <p:spPr>
            <a:xfrm>
              <a:off x="4734256" y="3991470"/>
              <a:ext cx="1" cy="1295312"/>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grpSp>
      <p:grpSp>
        <p:nvGrpSpPr>
          <p:cNvPr id="204" name="Group 203">
            <a:extLst>
              <a:ext uri="{FF2B5EF4-FFF2-40B4-BE49-F238E27FC236}">
                <a16:creationId xmlns:a16="http://schemas.microsoft.com/office/drawing/2014/main" id="{3F6F8DAA-F532-F49D-0D59-50B459CB278B}"/>
              </a:ext>
            </a:extLst>
          </p:cNvPr>
          <p:cNvGrpSpPr/>
          <p:nvPr/>
        </p:nvGrpSpPr>
        <p:grpSpPr>
          <a:xfrm>
            <a:off x="4509757" y="707632"/>
            <a:ext cx="2741534" cy="2416568"/>
            <a:chOff x="4509757" y="707632"/>
            <a:chExt cx="2741534" cy="2416568"/>
          </a:xfrm>
        </p:grpSpPr>
        <p:sp>
          <p:nvSpPr>
            <p:cNvPr id="111" name="Right Brace 110">
              <a:extLst>
                <a:ext uri="{FF2B5EF4-FFF2-40B4-BE49-F238E27FC236}">
                  <a16:creationId xmlns:a16="http://schemas.microsoft.com/office/drawing/2014/main" id="{B48383B9-F7DA-CEE9-9CD3-68EBC128439B}"/>
                </a:ext>
              </a:extLst>
            </p:cNvPr>
            <p:cNvSpPr/>
            <p:nvPr/>
          </p:nvSpPr>
          <p:spPr>
            <a:xfrm rot="16200000">
              <a:off x="5760627" y="2121957"/>
              <a:ext cx="257608" cy="1746878"/>
            </a:xfrm>
            <a:prstGeom prst="rightBrace">
              <a:avLst>
                <a:gd name="adj1" fmla="val 46331"/>
                <a:gd name="adj2" fmla="val 50000"/>
              </a:avLst>
            </a:prstGeom>
          </p:spPr>
          <p:style>
            <a:lnRef idx="2">
              <a:schemeClr val="accent4"/>
            </a:lnRef>
            <a:fillRef idx="0">
              <a:schemeClr val="accent4"/>
            </a:fillRef>
            <a:effectRef idx="1">
              <a:schemeClr val="accent4"/>
            </a:effectRef>
            <a:fontRef idx="minor">
              <a:schemeClr val="tx1"/>
            </a:fontRef>
          </p:style>
          <p:txBody>
            <a:bodyPr rtlCol="0" anchor="ctr"/>
            <a:lstStyle/>
            <a:p>
              <a:pPr algn="ctr"/>
              <a:endParaRPr lang="en-US"/>
            </a:p>
          </p:txBody>
        </p:sp>
        <p:sp>
          <p:nvSpPr>
            <p:cNvPr id="149" name="TextBox 148">
              <a:extLst>
                <a:ext uri="{FF2B5EF4-FFF2-40B4-BE49-F238E27FC236}">
                  <a16:creationId xmlns:a16="http://schemas.microsoft.com/office/drawing/2014/main" id="{412BB0C5-62DB-6B8E-0E32-CFD96D943C82}"/>
                </a:ext>
              </a:extLst>
            </p:cNvPr>
            <p:cNvSpPr txBox="1"/>
            <p:nvPr/>
          </p:nvSpPr>
          <p:spPr>
            <a:xfrm>
              <a:off x="4990052" y="707632"/>
              <a:ext cx="1794200" cy="584775"/>
            </a:xfrm>
            <a:prstGeom prst="rect">
              <a:avLst/>
            </a:prstGeom>
            <a:noFill/>
          </p:spPr>
          <p:txBody>
            <a:bodyPr wrap="square" rtlCol="0">
              <a:spAutoFit/>
            </a:bodyPr>
            <a:lstStyle/>
            <a:p>
              <a:pPr algn="ctr"/>
              <a:r>
                <a:rPr lang="en-US" sz="1600" b="1" dirty="0"/>
                <a:t>Chart Annotation Tools</a:t>
              </a:r>
            </a:p>
          </p:txBody>
        </p:sp>
        <p:cxnSp>
          <p:nvCxnSpPr>
            <p:cNvPr id="169" name="Straight Arrow Connector 168">
              <a:extLst>
                <a:ext uri="{FF2B5EF4-FFF2-40B4-BE49-F238E27FC236}">
                  <a16:creationId xmlns:a16="http://schemas.microsoft.com/office/drawing/2014/main" id="{711FA78F-F1B8-370E-4FB2-1266518B1263}"/>
                </a:ext>
              </a:extLst>
            </p:cNvPr>
            <p:cNvCxnSpPr/>
            <p:nvPr/>
          </p:nvCxnSpPr>
          <p:spPr>
            <a:xfrm flipV="1">
              <a:off x="5271757" y="2411272"/>
              <a:ext cx="0" cy="495950"/>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
          <p:nvSpPr>
            <p:cNvPr id="170" name="TextBox 169">
              <a:extLst>
                <a:ext uri="{FF2B5EF4-FFF2-40B4-BE49-F238E27FC236}">
                  <a16:creationId xmlns:a16="http://schemas.microsoft.com/office/drawing/2014/main" id="{A0EB2C1C-2EB8-3AB0-627B-90791920FE7D}"/>
                </a:ext>
              </a:extLst>
            </p:cNvPr>
            <p:cNvSpPr txBox="1"/>
            <p:nvPr/>
          </p:nvSpPr>
          <p:spPr>
            <a:xfrm>
              <a:off x="4509757" y="2094956"/>
              <a:ext cx="1524000" cy="307777"/>
            </a:xfrm>
            <a:prstGeom prst="rect">
              <a:avLst/>
            </a:prstGeom>
            <a:noFill/>
          </p:spPr>
          <p:txBody>
            <a:bodyPr wrap="square" rtlCol="0">
              <a:spAutoFit/>
            </a:bodyPr>
            <a:lstStyle/>
            <a:p>
              <a:pPr algn="ctr"/>
              <a:r>
                <a:rPr lang="en-US" sz="1400" dirty="0"/>
                <a:t>Text</a:t>
              </a:r>
            </a:p>
          </p:txBody>
        </p:sp>
        <p:sp>
          <p:nvSpPr>
            <p:cNvPr id="171" name="TextBox 170">
              <a:extLst>
                <a:ext uri="{FF2B5EF4-FFF2-40B4-BE49-F238E27FC236}">
                  <a16:creationId xmlns:a16="http://schemas.microsoft.com/office/drawing/2014/main" id="{210A6D3B-5781-BA03-B884-EC9F84F7E49D}"/>
                </a:ext>
              </a:extLst>
            </p:cNvPr>
            <p:cNvSpPr txBox="1"/>
            <p:nvPr/>
          </p:nvSpPr>
          <p:spPr>
            <a:xfrm>
              <a:off x="5105708" y="1746085"/>
              <a:ext cx="1524000" cy="307777"/>
            </a:xfrm>
            <a:prstGeom prst="rect">
              <a:avLst/>
            </a:prstGeom>
            <a:noFill/>
          </p:spPr>
          <p:txBody>
            <a:bodyPr wrap="square" rtlCol="0">
              <a:spAutoFit/>
            </a:bodyPr>
            <a:lstStyle/>
            <a:p>
              <a:pPr algn="ctr"/>
              <a:r>
                <a:rPr lang="en-US" sz="1400" dirty="0"/>
                <a:t>Arrow</a:t>
              </a:r>
            </a:p>
          </p:txBody>
        </p:sp>
        <p:sp>
          <p:nvSpPr>
            <p:cNvPr id="172" name="TextBox 171">
              <a:extLst>
                <a:ext uri="{FF2B5EF4-FFF2-40B4-BE49-F238E27FC236}">
                  <a16:creationId xmlns:a16="http://schemas.microsoft.com/office/drawing/2014/main" id="{B1A7E56E-AD10-D070-26E3-F635D6C32AF7}"/>
                </a:ext>
              </a:extLst>
            </p:cNvPr>
            <p:cNvSpPr txBox="1"/>
            <p:nvPr/>
          </p:nvSpPr>
          <p:spPr>
            <a:xfrm>
              <a:off x="5727291" y="1414672"/>
              <a:ext cx="1524000" cy="307777"/>
            </a:xfrm>
            <a:prstGeom prst="rect">
              <a:avLst/>
            </a:prstGeom>
            <a:noFill/>
          </p:spPr>
          <p:txBody>
            <a:bodyPr wrap="square" rtlCol="0">
              <a:spAutoFit/>
            </a:bodyPr>
            <a:lstStyle/>
            <a:p>
              <a:pPr algn="ctr"/>
              <a:r>
                <a:rPr lang="en-US" sz="1400" dirty="0"/>
                <a:t>Curve</a:t>
              </a:r>
            </a:p>
          </p:txBody>
        </p:sp>
        <p:cxnSp>
          <p:nvCxnSpPr>
            <p:cNvPr id="173" name="Straight Arrow Connector 172">
              <a:extLst>
                <a:ext uri="{FF2B5EF4-FFF2-40B4-BE49-F238E27FC236}">
                  <a16:creationId xmlns:a16="http://schemas.microsoft.com/office/drawing/2014/main" id="{DC57079E-1D86-F897-25AD-BC0174344EB4}"/>
                </a:ext>
              </a:extLst>
            </p:cNvPr>
            <p:cNvCxnSpPr>
              <a:cxnSpLocks/>
              <a:endCxn id="171" idx="2"/>
            </p:cNvCxnSpPr>
            <p:nvPr/>
          </p:nvCxnSpPr>
          <p:spPr>
            <a:xfrm flipV="1">
              <a:off x="5867708" y="2053862"/>
              <a:ext cx="0" cy="733386"/>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174" name="Straight Arrow Connector 173">
              <a:extLst>
                <a:ext uri="{FF2B5EF4-FFF2-40B4-BE49-F238E27FC236}">
                  <a16:creationId xmlns:a16="http://schemas.microsoft.com/office/drawing/2014/main" id="{541097AB-F9D5-DAEF-58B5-2108F602E2AE}"/>
                </a:ext>
              </a:extLst>
            </p:cNvPr>
            <p:cNvCxnSpPr>
              <a:cxnSpLocks/>
            </p:cNvCxnSpPr>
            <p:nvPr/>
          </p:nvCxnSpPr>
          <p:spPr>
            <a:xfrm flipV="1">
              <a:off x="6477000" y="1854151"/>
              <a:ext cx="12291" cy="1046255"/>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grpSp>
      <p:grpSp>
        <p:nvGrpSpPr>
          <p:cNvPr id="207" name="Group 206">
            <a:extLst>
              <a:ext uri="{FF2B5EF4-FFF2-40B4-BE49-F238E27FC236}">
                <a16:creationId xmlns:a16="http://schemas.microsoft.com/office/drawing/2014/main" id="{39527C9F-9258-A190-25D8-B096BECD90C6}"/>
              </a:ext>
            </a:extLst>
          </p:cNvPr>
          <p:cNvGrpSpPr/>
          <p:nvPr/>
        </p:nvGrpSpPr>
        <p:grpSpPr>
          <a:xfrm>
            <a:off x="507996" y="3213968"/>
            <a:ext cx="11187241" cy="527758"/>
            <a:chOff x="507996" y="3213968"/>
            <a:chExt cx="11187241" cy="527758"/>
          </a:xfrm>
        </p:grpSpPr>
        <p:grpSp>
          <p:nvGrpSpPr>
            <p:cNvPr id="60" name="Group 59">
              <a:extLst>
                <a:ext uri="{FF2B5EF4-FFF2-40B4-BE49-F238E27FC236}">
                  <a16:creationId xmlns:a16="http://schemas.microsoft.com/office/drawing/2014/main" id="{75A70FD0-471F-E4F7-ADDA-25F31BBB7A36}"/>
                </a:ext>
              </a:extLst>
            </p:cNvPr>
            <p:cNvGrpSpPr>
              <a:grpSpLocks noChangeAspect="1"/>
            </p:cNvGrpSpPr>
            <p:nvPr/>
          </p:nvGrpSpPr>
          <p:grpSpPr>
            <a:xfrm>
              <a:off x="507996" y="3261240"/>
              <a:ext cx="11187241" cy="411480"/>
              <a:chOff x="0" y="4026550"/>
              <a:chExt cx="12430268" cy="457200"/>
            </a:xfrm>
          </p:grpSpPr>
          <p:pic>
            <p:nvPicPr>
              <p:cNvPr id="7" name="Picture 6" descr="A blue and white hat&#10;&#10;Description automatically generated">
                <a:extLst>
                  <a:ext uri="{FF2B5EF4-FFF2-40B4-BE49-F238E27FC236}">
                    <a16:creationId xmlns:a16="http://schemas.microsoft.com/office/drawing/2014/main" id="{A541C77C-D116-C032-B9D8-EBBF52DB5D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59643" y="4026550"/>
                <a:ext cx="640385" cy="457200"/>
              </a:xfrm>
              <a:prstGeom prst="rect">
                <a:avLst/>
              </a:prstGeom>
            </p:spPr>
          </p:pic>
          <p:pic>
            <p:nvPicPr>
              <p:cNvPr id="9" name="Picture 8" descr="A blue and white hat&#10;&#10;Description automatically generated">
                <a:extLst>
                  <a:ext uri="{FF2B5EF4-FFF2-40B4-BE49-F238E27FC236}">
                    <a16:creationId xmlns:a16="http://schemas.microsoft.com/office/drawing/2014/main" id="{C9743655-DF66-745F-CBC2-D87CB6B3B3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13198" y="4026550"/>
                <a:ext cx="640385" cy="457200"/>
              </a:xfrm>
              <a:prstGeom prst="rect">
                <a:avLst/>
              </a:prstGeom>
            </p:spPr>
          </p:pic>
          <p:pic>
            <p:nvPicPr>
              <p:cNvPr id="11" name="Picture 10" descr="A blue and white hat&#10;&#10;Description automatically generated">
                <a:extLst>
                  <a:ext uri="{FF2B5EF4-FFF2-40B4-BE49-F238E27FC236}">
                    <a16:creationId xmlns:a16="http://schemas.microsoft.com/office/drawing/2014/main" id="{B307CB7C-D5FD-0AA4-0484-A048CB55160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36634" y="4026550"/>
                <a:ext cx="639958" cy="457200"/>
              </a:xfrm>
              <a:prstGeom prst="rect">
                <a:avLst/>
              </a:prstGeom>
            </p:spPr>
          </p:pic>
          <p:pic>
            <p:nvPicPr>
              <p:cNvPr id="13" name="Picture 12" descr="A black background with a black square&#10;&#10;Description automatically generated with medium confidence">
                <a:extLst>
                  <a:ext uri="{FF2B5EF4-FFF2-40B4-BE49-F238E27FC236}">
                    <a16:creationId xmlns:a16="http://schemas.microsoft.com/office/drawing/2014/main" id="{7357AB54-4F80-BFC3-D7D2-A8D4B8E6477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3516" y="4026550"/>
                <a:ext cx="640080" cy="457200"/>
              </a:xfrm>
              <a:prstGeom prst="rect">
                <a:avLst/>
              </a:prstGeom>
            </p:spPr>
          </p:pic>
          <p:pic>
            <p:nvPicPr>
              <p:cNvPr id="17" name="Picture 16" descr="A blue and green logo&#10;&#10;Description automatically generated">
                <a:extLst>
                  <a:ext uri="{FF2B5EF4-FFF2-40B4-BE49-F238E27FC236}">
                    <a16:creationId xmlns:a16="http://schemas.microsoft.com/office/drawing/2014/main" id="{6C5DB087-3289-3419-B0F1-D6D66575DF1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53691" y="4026550"/>
                <a:ext cx="639958" cy="457200"/>
              </a:xfrm>
              <a:prstGeom prst="rect">
                <a:avLst/>
              </a:prstGeom>
            </p:spPr>
          </p:pic>
          <p:pic>
            <p:nvPicPr>
              <p:cNvPr id="19" name="Picture 18" descr="A blue and grey circle with white lines&#10;&#10;Description automatically generated with medium confidence">
                <a:extLst>
                  <a:ext uri="{FF2B5EF4-FFF2-40B4-BE49-F238E27FC236}">
                    <a16:creationId xmlns:a16="http://schemas.microsoft.com/office/drawing/2014/main" id="{A3ACED4F-E5D0-600F-9AB4-4F2811A41A9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730255" y="4026550"/>
                <a:ext cx="639958" cy="457200"/>
              </a:xfrm>
              <a:prstGeom prst="rect">
                <a:avLst/>
              </a:prstGeom>
            </p:spPr>
          </p:pic>
          <p:pic>
            <p:nvPicPr>
              <p:cNvPr id="21" name="Picture 20" descr="A black background with a black square&#10;&#10;Description automatically generated with medium confidence">
                <a:extLst>
                  <a:ext uri="{FF2B5EF4-FFF2-40B4-BE49-F238E27FC236}">
                    <a16:creationId xmlns:a16="http://schemas.microsoft.com/office/drawing/2014/main" id="{99DEF981-6B61-2BFD-F385-5B455684F0A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994184" y="4026550"/>
                <a:ext cx="640385" cy="457200"/>
              </a:xfrm>
              <a:prstGeom prst="rect">
                <a:avLst/>
              </a:prstGeom>
            </p:spPr>
          </p:pic>
          <p:pic>
            <p:nvPicPr>
              <p:cNvPr id="23" name="Picture 22" descr="A black background with a black square&#10;&#10;Description automatically generated with medium confidence">
                <a:extLst>
                  <a:ext uri="{FF2B5EF4-FFF2-40B4-BE49-F238E27FC236}">
                    <a16:creationId xmlns:a16="http://schemas.microsoft.com/office/drawing/2014/main" id="{F76D3D31-4793-EC5E-EE3D-50F4F87F70E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671175" y="4026550"/>
                <a:ext cx="639958" cy="457200"/>
              </a:xfrm>
              <a:prstGeom prst="rect">
                <a:avLst/>
              </a:prstGeom>
            </p:spPr>
          </p:pic>
          <p:pic>
            <p:nvPicPr>
              <p:cNvPr id="25" name="Picture 24" descr="A black background with a black square&#10;&#10;Description automatically generated with medium confidence">
                <a:extLst>
                  <a:ext uri="{FF2B5EF4-FFF2-40B4-BE49-F238E27FC236}">
                    <a16:creationId xmlns:a16="http://schemas.microsoft.com/office/drawing/2014/main" id="{71B4B223-88A6-42B3-A86D-8F9A44A5A8E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347739" y="4026550"/>
                <a:ext cx="639958" cy="457200"/>
              </a:xfrm>
              <a:prstGeom prst="rect">
                <a:avLst/>
              </a:prstGeom>
            </p:spPr>
          </p:pic>
          <p:pic>
            <p:nvPicPr>
              <p:cNvPr id="29" name="Picture 28" descr="A black background with a black square&#10;&#10;Description automatically generated with medium confidence">
                <a:extLst>
                  <a:ext uri="{FF2B5EF4-FFF2-40B4-BE49-F238E27FC236}">
                    <a16:creationId xmlns:a16="http://schemas.microsoft.com/office/drawing/2014/main" id="{BEDEAA6C-8133-2A60-190C-1830D8CEE59E}"/>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700563" y="4026550"/>
                <a:ext cx="639958" cy="457200"/>
              </a:xfrm>
              <a:prstGeom prst="rect">
                <a:avLst/>
              </a:prstGeom>
            </p:spPr>
          </p:pic>
          <p:pic>
            <p:nvPicPr>
              <p:cNvPr id="31" name="Picture 30" descr="A blue arrow pointing to a square&#10;&#10;Description automatically generated">
                <a:extLst>
                  <a:ext uri="{FF2B5EF4-FFF2-40B4-BE49-F238E27FC236}">
                    <a16:creationId xmlns:a16="http://schemas.microsoft.com/office/drawing/2014/main" id="{A626C376-C191-12FA-8BF1-2F3CCD4B5ABA}"/>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640202" y="4026550"/>
                <a:ext cx="640385" cy="457200"/>
              </a:xfrm>
              <a:prstGeom prst="rect">
                <a:avLst/>
              </a:prstGeom>
            </p:spPr>
          </p:pic>
          <p:pic>
            <p:nvPicPr>
              <p:cNvPr id="33" name="Picture 32" descr="A black background with a black square&#10;&#10;Description automatically generated with medium confidence">
                <a:extLst>
                  <a:ext uri="{FF2B5EF4-FFF2-40B4-BE49-F238E27FC236}">
                    <a16:creationId xmlns:a16="http://schemas.microsoft.com/office/drawing/2014/main" id="{FA975E5F-799F-39E0-6B78-205B6E8624C4}"/>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377127" y="4026550"/>
                <a:ext cx="639958" cy="457200"/>
              </a:xfrm>
              <a:prstGeom prst="rect">
                <a:avLst/>
              </a:prstGeom>
            </p:spPr>
          </p:pic>
          <p:pic>
            <p:nvPicPr>
              <p:cNvPr id="35" name="Picture 34" descr="A black background with a black square&#10;&#10;Description automatically generated with medium confidence">
                <a:extLst>
                  <a:ext uri="{FF2B5EF4-FFF2-40B4-BE49-F238E27FC236}">
                    <a16:creationId xmlns:a16="http://schemas.microsoft.com/office/drawing/2014/main" id="{25606593-84A1-55C3-B576-D96054779B3A}"/>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0" y="4026550"/>
                <a:ext cx="640385" cy="457200"/>
              </a:xfrm>
              <a:prstGeom prst="rect">
                <a:avLst/>
              </a:prstGeom>
            </p:spPr>
          </p:pic>
          <p:pic>
            <p:nvPicPr>
              <p:cNvPr id="37" name="Picture 36" descr="A black and white rectangle with letters on it&#10;&#10;Description automatically generated">
                <a:extLst>
                  <a:ext uri="{FF2B5EF4-FFF2-40B4-BE49-F238E27FC236}">
                    <a16:creationId xmlns:a16="http://schemas.microsoft.com/office/drawing/2014/main" id="{CC55165C-339E-88AE-E52C-A8EA8CCF3AFF}"/>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024303" y="4026550"/>
                <a:ext cx="639654" cy="457200"/>
              </a:xfrm>
              <a:prstGeom prst="rect">
                <a:avLst/>
              </a:prstGeom>
            </p:spPr>
          </p:pic>
          <p:pic>
            <p:nvPicPr>
              <p:cNvPr id="41" name="Picture 40" descr="A red x on a black background&#10;&#10;Description automatically generated">
                <a:extLst>
                  <a:ext uri="{FF2B5EF4-FFF2-40B4-BE49-F238E27FC236}">
                    <a16:creationId xmlns:a16="http://schemas.microsoft.com/office/drawing/2014/main" id="{83AC3BE5-6D47-BFAF-D320-308CE6276028}"/>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2317193" y="4026550"/>
                <a:ext cx="640385" cy="457200"/>
              </a:xfrm>
              <a:prstGeom prst="rect">
                <a:avLst/>
              </a:prstGeom>
            </p:spPr>
          </p:pic>
          <p:pic>
            <p:nvPicPr>
              <p:cNvPr id="45" name="Picture 44" descr="A pink and white hat&#10;&#10;Description automatically generated">
                <a:extLst>
                  <a:ext uri="{FF2B5EF4-FFF2-40B4-BE49-F238E27FC236}">
                    <a16:creationId xmlns:a16="http://schemas.microsoft.com/office/drawing/2014/main" id="{E93B6EB0-205E-DB32-E475-E31029960146}"/>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8406819" y="4026550"/>
                <a:ext cx="639654" cy="457200"/>
              </a:xfrm>
              <a:prstGeom prst="rect">
                <a:avLst/>
              </a:prstGeom>
            </p:spPr>
          </p:pic>
          <p:pic>
            <p:nvPicPr>
              <p:cNvPr id="47" name="Picture 46" descr="A blue and white hat&#10;&#10;Description automatically generated">
                <a:extLst>
                  <a:ext uri="{FF2B5EF4-FFF2-40B4-BE49-F238E27FC236}">
                    <a16:creationId xmlns:a16="http://schemas.microsoft.com/office/drawing/2014/main" id="{C1DC7B2D-2370-3615-BF29-244C45F75F6C}"/>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9083079" y="4026550"/>
                <a:ext cx="639958" cy="457200"/>
              </a:xfrm>
              <a:prstGeom prst="rect">
                <a:avLst/>
              </a:prstGeom>
            </p:spPr>
          </p:pic>
          <p:pic>
            <p:nvPicPr>
              <p:cNvPr id="51" name="Picture 50" descr="A graphic of a circle with arrows&#10;&#10;Description automatically generated with medium confidence">
                <a:extLst>
                  <a:ext uri="{FF2B5EF4-FFF2-40B4-BE49-F238E27FC236}">
                    <a16:creationId xmlns:a16="http://schemas.microsoft.com/office/drawing/2014/main" id="{3F109892-35B5-390B-B03B-7FA9B13EB15C}"/>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1790188" y="4026550"/>
                <a:ext cx="640080" cy="457200"/>
              </a:xfrm>
              <a:prstGeom prst="rect">
                <a:avLst/>
              </a:prstGeom>
            </p:spPr>
          </p:pic>
          <p:cxnSp>
            <p:nvCxnSpPr>
              <p:cNvPr id="55" name="Straight Connector 54">
                <a:extLst>
                  <a:ext uri="{FF2B5EF4-FFF2-40B4-BE49-F238E27FC236}">
                    <a16:creationId xmlns:a16="http://schemas.microsoft.com/office/drawing/2014/main" id="{8573003F-BEDA-CA15-0DAC-FBBFFEA149CA}"/>
                  </a:ext>
                </a:extLst>
              </p:cNvPr>
              <p:cNvCxnSpPr>
                <a:cxnSpLocks noChangeAspect="1"/>
              </p:cNvCxnSpPr>
              <p:nvPr/>
            </p:nvCxnSpPr>
            <p:spPr>
              <a:xfrm>
                <a:off x="631214" y="4080800"/>
                <a:ext cx="249919" cy="333280"/>
              </a:xfrm>
              <a:prstGeom prst="line">
                <a:avLst/>
              </a:prstGeom>
              <a:ln w="95250">
                <a:solidFill>
                  <a:schemeClr val="tx1"/>
                </a:solidFill>
                <a:headEnd type="stealth"/>
              </a:ln>
            </p:spPr>
            <p:style>
              <a:lnRef idx="1">
                <a:schemeClr val="accent1"/>
              </a:lnRef>
              <a:fillRef idx="0">
                <a:schemeClr val="accent1"/>
              </a:fillRef>
              <a:effectRef idx="0">
                <a:schemeClr val="accent1"/>
              </a:effectRef>
              <a:fontRef idx="minor">
                <a:schemeClr val="tx1"/>
              </a:fontRef>
            </p:style>
          </p:cxnSp>
        </p:grpSp>
        <p:cxnSp>
          <p:nvCxnSpPr>
            <p:cNvPr id="62" name="Straight Connector 61">
              <a:extLst>
                <a:ext uri="{FF2B5EF4-FFF2-40B4-BE49-F238E27FC236}">
                  <a16:creationId xmlns:a16="http://schemas.microsoft.com/office/drawing/2014/main" id="{83006EDC-7E29-F764-2FC7-CD2A7966BDC9}"/>
                </a:ext>
              </a:extLst>
            </p:cNvPr>
            <p:cNvCxnSpPr>
              <a:cxnSpLocks/>
            </p:cNvCxnSpPr>
            <p:nvPr/>
          </p:nvCxnSpPr>
          <p:spPr>
            <a:xfrm>
              <a:off x="1422936" y="3213968"/>
              <a:ext cx="0" cy="506025"/>
            </a:xfrm>
            <a:prstGeom prst="line">
              <a:avLst/>
            </a:prstGeom>
          </p:spPr>
          <p:style>
            <a:lnRef idx="1">
              <a:schemeClr val="accent3"/>
            </a:lnRef>
            <a:fillRef idx="0">
              <a:schemeClr val="accent3"/>
            </a:fillRef>
            <a:effectRef idx="0">
              <a:schemeClr val="accent3"/>
            </a:effectRef>
            <a:fontRef idx="minor">
              <a:schemeClr val="tx1"/>
            </a:fontRef>
          </p:style>
        </p:cxnSp>
        <p:cxnSp>
          <p:nvCxnSpPr>
            <p:cNvPr id="63" name="Straight Connector 62">
              <a:extLst>
                <a:ext uri="{FF2B5EF4-FFF2-40B4-BE49-F238E27FC236}">
                  <a16:creationId xmlns:a16="http://schemas.microsoft.com/office/drawing/2014/main" id="{543A8E33-092C-974C-9C60-1F9C124C3A1E}"/>
                </a:ext>
              </a:extLst>
            </p:cNvPr>
            <p:cNvCxnSpPr>
              <a:cxnSpLocks/>
            </p:cNvCxnSpPr>
            <p:nvPr/>
          </p:nvCxnSpPr>
          <p:spPr>
            <a:xfrm>
              <a:off x="3192519" y="3213968"/>
              <a:ext cx="0" cy="506025"/>
            </a:xfrm>
            <a:prstGeom prst="line">
              <a:avLst/>
            </a:prstGeom>
          </p:spPr>
          <p:style>
            <a:lnRef idx="1">
              <a:schemeClr val="accent3"/>
            </a:lnRef>
            <a:fillRef idx="0">
              <a:schemeClr val="accent3"/>
            </a:fillRef>
            <a:effectRef idx="0">
              <a:schemeClr val="accent3"/>
            </a:effectRef>
            <a:fontRef idx="minor">
              <a:schemeClr val="tx1"/>
            </a:fontRef>
          </p:style>
        </p:cxnSp>
        <p:cxnSp>
          <p:nvCxnSpPr>
            <p:cNvPr id="64" name="Straight Connector 63">
              <a:extLst>
                <a:ext uri="{FF2B5EF4-FFF2-40B4-BE49-F238E27FC236}">
                  <a16:creationId xmlns:a16="http://schemas.microsoft.com/office/drawing/2014/main" id="{3EC65B82-539E-4D19-B211-000730D3A78D}"/>
                </a:ext>
              </a:extLst>
            </p:cNvPr>
            <p:cNvCxnSpPr>
              <a:cxnSpLocks/>
            </p:cNvCxnSpPr>
            <p:nvPr/>
          </p:nvCxnSpPr>
          <p:spPr>
            <a:xfrm>
              <a:off x="4996923" y="3213968"/>
              <a:ext cx="0" cy="506025"/>
            </a:xfrm>
            <a:prstGeom prst="line">
              <a:avLst/>
            </a:prstGeom>
          </p:spPr>
          <p:style>
            <a:lnRef idx="1">
              <a:schemeClr val="accent3"/>
            </a:lnRef>
            <a:fillRef idx="0">
              <a:schemeClr val="accent3"/>
            </a:fillRef>
            <a:effectRef idx="0">
              <a:schemeClr val="accent3"/>
            </a:effectRef>
            <a:fontRef idx="minor">
              <a:schemeClr val="tx1"/>
            </a:fontRef>
          </p:style>
        </p:cxnSp>
        <p:cxnSp>
          <p:nvCxnSpPr>
            <p:cNvPr id="65" name="Straight Connector 64">
              <a:extLst>
                <a:ext uri="{FF2B5EF4-FFF2-40B4-BE49-F238E27FC236}">
                  <a16:creationId xmlns:a16="http://schemas.microsoft.com/office/drawing/2014/main" id="{D9B7A8E8-7C72-8128-56BB-053C5759F27D}"/>
                </a:ext>
              </a:extLst>
            </p:cNvPr>
            <p:cNvCxnSpPr>
              <a:cxnSpLocks/>
            </p:cNvCxnSpPr>
            <p:nvPr/>
          </p:nvCxnSpPr>
          <p:spPr>
            <a:xfrm>
              <a:off x="6821478" y="3213968"/>
              <a:ext cx="0" cy="506025"/>
            </a:xfrm>
            <a:prstGeom prst="line">
              <a:avLst/>
            </a:prstGeom>
          </p:spPr>
          <p:style>
            <a:lnRef idx="1">
              <a:schemeClr val="accent3"/>
            </a:lnRef>
            <a:fillRef idx="0">
              <a:schemeClr val="accent3"/>
            </a:fillRef>
            <a:effectRef idx="0">
              <a:schemeClr val="accent3"/>
            </a:effectRef>
            <a:fontRef idx="minor">
              <a:schemeClr val="tx1"/>
            </a:fontRef>
          </p:style>
        </p:cxnSp>
        <p:cxnSp>
          <p:nvCxnSpPr>
            <p:cNvPr id="178" name="Straight Connector 177">
              <a:extLst>
                <a:ext uri="{FF2B5EF4-FFF2-40B4-BE49-F238E27FC236}">
                  <a16:creationId xmlns:a16="http://schemas.microsoft.com/office/drawing/2014/main" id="{D7F29BDA-2644-BB7B-9D60-7130E99B5F01}"/>
                </a:ext>
              </a:extLst>
            </p:cNvPr>
            <p:cNvCxnSpPr>
              <a:cxnSpLocks/>
            </p:cNvCxnSpPr>
            <p:nvPr/>
          </p:nvCxnSpPr>
          <p:spPr>
            <a:xfrm>
              <a:off x="8666253" y="3235701"/>
              <a:ext cx="0" cy="506025"/>
            </a:xfrm>
            <a:prstGeom prst="line">
              <a:avLst/>
            </a:prstGeom>
          </p:spPr>
          <p:style>
            <a:lnRef idx="1">
              <a:schemeClr val="accent3"/>
            </a:lnRef>
            <a:fillRef idx="0">
              <a:schemeClr val="accent3"/>
            </a:fillRef>
            <a:effectRef idx="0">
              <a:schemeClr val="accent3"/>
            </a:effectRef>
            <a:fontRef idx="minor">
              <a:schemeClr val="tx1"/>
            </a:fontRef>
          </p:style>
        </p:cxnSp>
      </p:grpSp>
      <p:grpSp>
        <p:nvGrpSpPr>
          <p:cNvPr id="205" name="Group 204">
            <a:extLst>
              <a:ext uri="{FF2B5EF4-FFF2-40B4-BE49-F238E27FC236}">
                <a16:creationId xmlns:a16="http://schemas.microsoft.com/office/drawing/2014/main" id="{DE1910AC-4524-657E-5ED0-034E2612CC70}"/>
              </a:ext>
            </a:extLst>
          </p:cNvPr>
          <p:cNvGrpSpPr/>
          <p:nvPr/>
        </p:nvGrpSpPr>
        <p:grpSpPr>
          <a:xfrm>
            <a:off x="6355684" y="3741726"/>
            <a:ext cx="2723707" cy="2340412"/>
            <a:chOff x="6355684" y="3741726"/>
            <a:chExt cx="2723707" cy="2340412"/>
          </a:xfrm>
        </p:grpSpPr>
        <p:sp>
          <p:nvSpPr>
            <p:cNvPr id="113" name="Right Brace 112">
              <a:extLst>
                <a:ext uri="{FF2B5EF4-FFF2-40B4-BE49-F238E27FC236}">
                  <a16:creationId xmlns:a16="http://schemas.microsoft.com/office/drawing/2014/main" id="{B1D28935-06AB-A0F2-FB5B-0F15601ACEAC}"/>
                </a:ext>
              </a:extLst>
            </p:cNvPr>
            <p:cNvSpPr/>
            <p:nvPr/>
          </p:nvSpPr>
          <p:spPr>
            <a:xfrm rot="5400000" flipV="1">
              <a:off x="7611222" y="2982978"/>
              <a:ext cx="296284" cy="1813779"/>
            </a:xfrm>
            <a:prstGeom prst="rightBrace">
              <a:avLst>
                <a:gd name="adj1" fmla="val 46331"/>
                <a:gd name="adj2" fmla="val 50000"/>
              </a:avLst>
            </a:prstGeom>
          </p:spPr>
          <p:style>
            <a:lnRef idx="2">
              <a:schemeClr val="accent4"/>
            </a:lnRef>
            <a:fillRef idx="0">
              <a:schemeClr val="accent4"/>
            </a:fillRef>
            <a:effectRef idx="1">
              <a:schemeClr val="accent4"/>
            </a:effectRef>
            <a:fontRef idx="minor">
              <a:schemeClr val="tx1"/>
            </a:fontRef>
          </p:style>
          <p:txBody>
            <a:bodyPr rtlCol="0" anchor="ctr"/>
            <a:lstStyle/>
            <a:p>
              <a:pPr algn="ctr"/>
              <a:endParaRPr lang="en-US"/>
            </a:p>
          </p:txBody>
        </p:sp>
        <p:sp>
          <p:nvSpPr>
            <p:cNvPr id="150" name="TextBox 149">
              <a:extLst>
                <a:ext uri="{FF2B5EF4-FFF2-40B4-BE49-F238E27FC236}">
                  <a16:creationId xmlns:a16="http://schemas.microsoft.com/office/drawing/2014/main" id="{E67DF134-6D36-63AB-33AA-AC11B3B0C1E9}"/>
                </a:ext>
              </a:extLst>
            </p:cNvPr>
            <p:cNvSpPr txBox="1"/>
            <p:nvPr/>
          </p:nvSpPr>
          <p:spPr>
            <a:xfrm>
              <a:off x="6355684" y="5743584"/>
              <a:ext cx="2723707" cy="338554"/>
            </a:xfrm>
            <a:prstGeom prst="rect">
              <a:avLst/>
            </a:prstGeom>
            <a:noFill/>
          </p:spPr>
          <p:txBody>
            <a:bodyPr wrap="square" rtlCol="0">
              <a:spAutoFit/>
            </a:bodyPr>
            <a:lstStyle/>
            <a:p>
              <a:pPr algn="ctr"/>
              <a:r>
                <a:rPr lang="en-US" sz="1600" b="1" dirty="0"/>
                <a:t>Choosing data shown in chart</a:t>
              </a:r>
            </a:p>
          </p:txBody>
        </p:sp>
        <p:sp>
          <p:nvSpPr>
            <p:cNvPr id="175" name="TextBox 174">
              <a:extLst>
                <a:ext uri="{FF2B5EF4-FFF2-40B4-BE49-F238E27FC236}">
                  <a16:creationId xmlns:a16="http://schemas.microsoft.com/office/drawing/2014/main" id="{4F79A5B5-485C-2D84-41BE-7923FD54DAF2}"/>
                </a:ext>
              </a:extLst>
            </p:cNvPr>
            <p:cNvSpPr txBox="1"/>
            <p:nvPr/>
          </p:nvSpPr>
          <p:spPr>
            <a:xfrm>
              <a:off x="6574650" y="4536563"/>
              <a:ext cx="1233947" cy="523220"/>
            </a:xfrm>
            <a:prstGeom prst="rect">
              <a:avLst/>
            </a:prstGeom>
            <a:noFill/>
          </p:spPr>
          <p:txBody>
            <a:bodyPr wrap="square" rtlCol="0">
              <a:spAutoFit/>
            </a:bodyPr>
            <a:lstStyle/>
            <a:p>
              <a:pPr algn="ctr"/>
              <a:r>
                <a:rPr lang="en-US" sz="1400" dirty="0"/>
                <a:t>Show family</a:t>
              </a:r>
            </a:p>
            <a:p>
              <a:pPr algn="ctr"/>
              <a:r>
                <a:rPr lang="en-US" sz="1400" dirty="0"/>
                <a:t>envelopes</a:t>
              </a:r>
            </a:p>
          </p:txBody>
        </p:sp>
        <p:sp>
          <p:nvSpPr>
            <p:cNvPr id="176" name="TextBox 175">
              <a:extLst>
                <a:ext uri="{FF2B5EF4-FFF2-40B4-BE49-F238E27FC236}">
                  <a16:creationId xmlns:a16="http://schemas.microsoft.com/office/drawing/2014/main" id="{F2D003BD-366C-D3E7-FBD0-52189A393D1F}"/>
                </a:ext>
              </a:extLst>
            </p:cNvPr>
            <p:cNvSpPr txBox="1"/>
            <p:nvPr/>
          </p:nvSpPr>
          <p:spPr>
            <a:xfrm>
              <a:off x="6958684" y="5154496"/>
              <a:ext cx="1517705" cy="523220"/>
            </a:xfrm>
            <a:prstGeom prst="rect">
              <a:avLst/>
            </a:prstGeom>
            <a:noFill/>
          </p:spPr>
          <p:txBody>
            <a:bodyPr wrap="square" rtlCol="0">
              <a:spAutoFit/>
            </a:bodyPr>
            <a:lstStyle/>
            <a:p>
              <a:pPr algn="ctr"/>
              <a:r>
                <a:rPr lang="en-US" sz="1400" dirty="0"/>
                <a:t>Show results from all enabled stages</a:t>
              </a:r>
            </a:p>
          </p:txBody>
        </p:sp>
        <p:sp>
          <p:nvSpPr>
            <p:cNvPr id="177" name="TextBox 176">
              <a:extLst>
                <a:ext uri="{FF2B5EF4-FFF2-40B4-BE49-F238E27FC236}">
                  <a16:creationId xmlns:a16="http://schemas.microsoft.com/office/drawing/2014/main" id="{69CDECCB-01AE-F820-F29B-C5942584A9EB}"/>
                </a:ext>
              </a:extLst>
            </p:cNvPr>
            <p:cNvSpPr txBox="1"/>
            <p:nvPr/>
          </p:nvSpPr>
          <p:spPr>
            <a:xfrm>
              <a:off x="7736801" y="4534826"/>
              <a:ext cx="1233947" cy="523220"/>
            </a:xfrm>
            <a:prstGeom prst="rect">
              <a:avLst/>
            </a:prstGeom>
            <a:noFill/>
          </p:spPr>
          <p:txBody>
            <a:bodyPr wrap="square" rtlCol="0">
              <a:spAutoFit/>
            </a:bodyPr>
            <a:lstStyle/>
            <a:p>
              <a:pPr algn="ctr"/>
              <a:r>
                <a:rPr lang="en-US" sz="1400" dirty="0"/>
                <a:t>Hide failed results</a:t>
              </a:r>
            </a:p>
          </p:txBody>
        </p:sp>
        <p:cxnSp>
          <p:nvCxnSpPr>
            <p:cNvPr id="179" name="Straight Arrow Connector 178">
              <a:extLst>
                <a:ext uri="{FF2B5EF4-FFF2-40B4-BE49-F238E27FC236}">
                  <a16:creationId xmlns:a16="http://schemas.microsoft.com/office/drawing/2014/main" id="{C3C6784B-437D-B364-FB6B-08149FF9DC35}"/>
                </a:ext>
              </a:extLst>
            </p:cNvPr>
            <p:cNvCxnSpPr>
              <a:cxnSpLocks/>
            </p:cNvCxnSpPr>
            <p:nvPr/>
          </p:nvCxnSpPr>
          <p:spPr>
            <a:xfrm>
              <a:off x="7144299" y="3969171"/>
              <a:ext cx="0" cy="534561"/>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180" name="Straight Arrow Connector 179">
              <a:extLst>
                <a:ext uri="{FF2B5EF4-FFF2-40B4-BE49-F238E27FC236}">
                  <a16:creationId xmlns:a16="http://schemas.microsoft.com/office/drawing/2014/main" id="{11416B1D-4CD7-5B10-A5E5-A710C7B18F41}"/>
                </a:ext>
              </a:extLst>
            </p:cNvPr>
            <p:cNvCxnSpPr>
              <a:cxnSpLocks/>
            </p:cNvCxnSpPr>
            <p:nvPr/>
          </p:nvCxnSpPr>
          <p:spPr>
            <a:xfrm>
              <a:off x="8353774" y="4000031"/>
              <a:ext cx="0" cy="534561"/>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181" name="Straight Arrow Connector 180">
              <a:extLst>
                <a:ext uri="{FF2B5EF4-FFF2-40B4-BE49-F238E27FC236}">
                  <a16:creationId xmlns:a16="http://schemas.microsoft.com/office/drawing/2014/main" id="{80467104-48AE-784D-3097-4AA36436E04E}"/>
                </a:ext>
              </a:extLst>
            </p:cNvPr>
            <p:cNvCxnSpPr/>
            <p:nvPr/>
          </p:nvCxnSpPr>
          <p:spPr>
            <a:xfrm>
              <a:off x="7765268" y="4151178"/>
              <a:ext cx="0" cy="975896"/>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grpSp>
      <p:grpSp>
        <p:nvGrpSpPr>
          <p:cNvPr id="206" name="Group 205">
            <a:extLst>
              <a:ext uri="{FF2B5EF4-FFF2-40B4-BE49-F238E27FC236}">
                <a16:creationId xmlns:a16="http://schemas.microsoft.com/office/drawing/2014/main" id="{3DCA38A0-B788-AF35-17DE-D277FA50C78E}"/>
              </a:ext>
            </a:extLst>
          </p:cNvPr>
          <p:cNvGrpSpPr/>
          <p:nvPr/>
        </p:nvGrpSpPr>
        <p:grpSpPr>
          <a:xfrm>
            <a:off x="8015307" y="721732"/>
            <a:ext cx="4216815" cy="5294539"/>
            <a:chOff x="8015307" y="721732"/>
            <a:chExt cx="4216815" cy="5294539"/>
          </a:xfrm>
        </p:grpSpPr>
        <p:sp>
          <p:nvSpPr>
            <p:cNvPr id="182" name="TextBox 181">
              <a:extLst>
                <a:ext uri="{FF2B5EF4-FFF2-40B4-BE49-F238E27FC236}">
                  <a16:creationId xmlns:a16="http://schemas.microsoft.com/office/drawing/2014/main" id="{8DA56066-0FA5-9CAB-10C8-680106E1B068}"/>
                </a:ext>
              </a:extLst>
            </p:cNvPr>
            <p:cNvSpPr txBox="1"/>
            <p:nvPr/>
          </p:nvSpPr>
          <p:spPr>
            <a:xfrm>
              <a:off x="8828640" y="721732"/>
              <a:ext cx="2723707" cy="338554"/>
            </a:xfrm>
            <a:prstGeom prst="rect">
              <a:avLst/>
            </a:prstGeom>
            <a:noFill/>
          </p:spPr>
          <p:txBody>
            <a:bodyPr wrap="square" rtlCol="0">
              <a:spAutoFit/>
            </a:bodyPr>
            <a:lstStyle/>
            <a:p>
              <a:pPr algn="ctr"/>
              <a:r>
                <a:rPr lang="en-US" sz="1600" b="1" dirty="0"/>
                <a:t>Data highlight tools*</a:t>
              </a:r>
            </a:p>
          </p:txBody>
        </p:sp>
        <p:sp>
          <p:nvSpPr>
            <p:cNvPr id="183" name="Right Brace 182">
              <a:extLst>
                <a:ext uri="{FF2B5EF4-FFF2-40B4-BE49-F238E27FC236}">
                  <a16:creationId xmlns:a16="http://schemas.microsoft.com/office/drawing/2014/main" id="{8BD1BD86-753B-6A09-D9BA-3EEC50E33803}"/>
                </a:ext>
              </a:extLst>
            </p:cNvPr>
            <p:cNvSpPr/>
            <p:nvPr/>
          </p:nvSpPr>
          <p:spPr>
            <a:xfrm rot="16200000">
              <a:off x="9964672" y="1543475"/>
              <a:ext cx="289256" cy="2886094"/>
            </a:xfrm>
            <a:prstGeom prst="rightBrace">
              <a:avLst>
                <a:gd name="adj1" fmla="val 46331"/>
                <a:gd name="adj2" fmla="val 50000"/>
              </a:avLst>
            </a:prstGeom>
          </p:spPr>
          <p:style>
            <a:lnRef idx="2">
              <a:schemeClr val="accent4"/>
            </a:lnRef>
            <a:fillRef idx="0">
              <a:schemeClr val="accent4"/>
            </a:fillRef>
            <a:effectRef idx="1">
              <a:schemeClr val="accent4"/>
            </a:effectRef>
            <a:fontRef idx="minor">
              <a:schemeClr val="tx1"/>
            </a:fontRef>
          </p:style>
          <p:txBody>
            <a:bodyPr rtlCol="0" anchor="ctr"/>
            <a:lstStyle/>
            <a:p>
              <a:pPr algn="ctr"/>
              <a:endParaRPr lang="en-US"/>
            </a:p>
          </p:txBody>
        </p:sp>
        <p:sp>
          <p:nvSpPr>
            <p:cNvPr id="184" name="TextBox 183">
              <a:extLst>
                <a:ext uri="{FF2B5EF4-FFF2-40B4-BE49-F238E27FC236}">
                  <a16:creationId xmlns:a16="http://schemas.microsoft.com/office/drawing/2014/main" id="{26338853-40A1-04CF-CFA6-33F1058BCCB9}"/>
                </a:ext>
              </a:extLst>
            </p:cNvPr>
            <p:cNvSpPr txBox="1"/>
            <p:nvPr/>
          </p:nvSpPr>
          <p:spPr>
            <a:xfrm>
              <a:off x="8015307" y="2414453"/>
              <a:ext cx="1524000" cy="307777"/>
            </a:xfrm>
            <a:prstGeom prst="rect">
              <a:avLst/>
            </a:prstGeom>
            <a:noFill/>
          </p:spPr>
          <p:txBody>
            <a:bodyPr wrap="square" rtlCol="0">
              <a:spAutoFit/>
            </a:bodyPr>
            <a:lstStyle/>
            <a:p>
              <a:pPr algn="ctr"/>
              <a:r>
                <a:rPr lang="en-US" sz="1400" dirty="0"/>
                <a:t>Favorite records</a:t>
              </a:r>
            </a:p>
          </p:txBody>
        </p:sp>
        <p:sp>
          <p:nvSpPr>
            <p:cNvPr id="185" name="TextBox 184">
              <a:extLst>
                <a:ext uri="{FF2B5EF4-FFF2-40B4-BE49-F238E27FC236}">
                  <a16:creationId xmlns:a16="http://schemas.microsoft.com/office/drawing/2014/main" id="{2E9810AE-CA5A-83E2-2460-134DDAED8C3E}"/>
                </a:ext>
              </a:extLst>
            </p:cNvPr>
            <p:cNvSpPr txBox="1"/>
            <p:nvPr/>
          </p:nvSpPr>
          <p:spPr>
            <a:xfrm>
              <a:off x="8664947" y="2152490"/>
              <a:ext cx="1524000" cy="307777"/>
            </a:xfrm>
            <a:prstGeom prst="rect">
              <a:avLst/>
            </a:prstGeom>
            <a:noFill/>
          </p:spPr>
          <p:txBody>
            <a:bodyPr wrap="square" rtlCol="0">
              <a:spAutoFit/>
            </a:bodyPr>
            <a:lstStyle/>
            <a:p>
              <a:pPr algn="ctr"/>
              <a:r>
                <a:rPr lang="en-US" sz="1400" dirty="0"/>
                <a:t>Reference Record</a:t>
              </a:r>
            </a:p>
          </p:txBody>
        </p:sp>
        <p:sp>
          <p:nvSpPr>
            <p:cNvPr id="186" name="TextBox 185">
              <a:extLst>
                <a:ext uri="{FF2B5EF4-FFF2-40B4-BE49-F238E27FC236}">
                  <a16:creationId xmlns:a16="http://schemas.microsoft.com/office/drawing/2014/main" id="{1D9FF6AA-E540-3B04-AEE8-8F3EBECF8124}"/>
                </a:ext>
              </a:extLst>
            </p:cNvPr>
            <p:cNvSpPr txBox="1"/>
            <p:nvPr/>
          </p:nvSpPr>
          <p:spPr>
            <a:xfrm>
              <a:off x="9220200" y="1879322"/>
              <a:ext cx="1649191" cy="307777"/>
            </a:xfrm>
            <a:prstGeom prst="rect">
              <a:avLst/>
            </a:prstGeom>
            <a:noFill/>
          </p:spPr>
          <p:txBody>
            <a:bodyPr wrap="square" rtlCol="0">
              <a:spAutoFit/>
            </a:bodyPr>
            <a:lstStyle/>
            <a:p>
              <a:pPr algn="ctr"/>
              <a:r>
                <a:rPr lang="en-US" sz="1400" dirty="0"/>
                <a:t>Synthesized records</a:t>
              </a:r>
            </a:p>
          </p:txBody>
        </p:sp>
        <p:sp>
          <p:nvSpPr>
            <p:cNvPr id="187" name="TextBox 186">
              <a:extLst>
                <a:ext uri="{FF2B5EF4-FFF2-40B4-BE49-F238E27FC236}">
                  <a16:creationId xmlns:a16="http://schemas.microsoft.com/office/drawing/2014/main" id="{C6E3A242-B713-A1B7-5892-1200AA06F81B}"/>
                </a:ext>
              </a:extLst>
            </p:cNvPr>
            <p:cNvSpPr txBox="1"/>
            <p:nvPr/>
          </p:nvSpPr>
          <p:spPr>
            <a:xfrm>
              <a:off x="9799747" y="1606154"/>
              <a:ext cx="1752600" cy="307777"/>
            </a:xfrm>
            <a:prstGeom prst="rect">
              <a:avLst/>
            </a:prstGeom>
            <a:noFill/>
          </p:spPr>
          <p:txBody>
            <a:bodyPr wrap="square" rtlCol="0">
              <a:spAutoFit/>
            </a:bodyPr>
            <a:lstStyle/>
            <a:p>
              <a:pPr algn="ctr"/>
              <a:r>
                <a:rPr lang="en-US" sz="1400" dirty="0"/>
                <a:t>User defined records</a:t>
              </a:r>
            </a:p>
          </p:txBody>
        </p:sp>
        <p:sp>
          <p:nvSpPr>
            <p:cNvPr id="188" name="TextBox 187">
              <a:extLst>
                <a:ext uri="{FF2B5EF4-FFF2-40B4-BE49-F238E27FC236}">
                  <a16:creationId xmlns:a16="http://schemas.microsoft.com/office/drawing/2014/main" id="{5E29C84D-031C-4589-F2C6-7E4384698B81}"/>
                </a:ext>
              </a:extLst>
            </p:cNvPr>
            <p:cNvSpPr txBox="1"/>
            <p:nvPr/>
          </p:nvSpPr>
          <p:spPr>
            <a:xfrm>
              <a:off x="10149179" y="1338800"/>
              <a:ext cx="2082943" cy="307777"/>
            </a:xfrm>
            <a:prstGeom prst="rect">
              <a:avLst/>
            </a:prstGeom>
            <a:noFill/>
          </p:spPr>
          <p:txBody>
            <a:bodyPr wrap="square" rtlCol="0">
              <a:spAutoFit/>
            </a:bodyPr>
            <a:lstStyle/>
            <a:p>
              <a:pPr algn="ctr"/>
              <a:r>
                <a:rPr lang="en-US" sz="1400" dirty="0"/>
                <a:t>Change to nearby record</a:t>
              </a:r>
            </a:p>
          </p:txBody>
        </p:sp>
        <p:sp>
          <p:nvSpPr>
            <p:cNvPr id="190" name="TextBox 189">
              <a:extLst>
                <a:ext uri="{FF2B5EF4-FFF2-40B4-BE49-F238E27FC236}">
                  <a16:creationId xmlns:a16="http://schemas.microsoft.com/office/drawing/2014/main" id="{7628DB42-4C3B-696A-13E6-72D70AD4F943}"/>
                </a:ext>
              </a:extLst>
            </p:cNvPr>
            <p:cNvSpPr txBox="1"/>
            <p:nvPr/>
          </p:nvSpPr>
          <p:spPr>
            <a:xfrm>
              <a:off x="9966777" y="5000608"/>
              <a:ext cx="1906013" cy="1015663"/>
            </a:xfrm>
            <a:prstGeom prst="rect">
              <a:avLst/>
            </a:prstGeom>
            <a:noFill/>
          </p:spPr>
          <p:txBody>
            <a:bodyPr wrap="square" rtlCol="0">
              <a:spAutoFit/>
            </a:bodyPr>
            <a:lstStyle/>
            <a:p>
              <a:pPr algn="ctr"/>
              <a:r>
                <a:rPr lang="en-US" sz="1200" dirty="0"/>
                <a:t>*these icons will be grayed out unless (1) record type is available in project or </a:t>
              </a:r>
            </a:p>
            <a:p>
              <a:pPr algn="ctr"/>
              <a:r>
                <a:rPr lang="en-US" sz="1200" dirty="0"/>
                <a:t>(2) single material is selected on chart</a:t>
              </a:r>
            </a:p>
          </p:txBody>
        </p:sp>
        <p:cxnSp>
          <p:nvCxnSpPr>
            <p:cNvPr id="191" name="Straight Arrow Connector 190">
              <a:extLst>
                <a:ext uri="{FF2B5EF4-FFF2-40B4-BE49-F238E27FC236}">
                  <a16:creationId xmlns:a16="http://schemas.microsoft.com/office/drawing/2014/main" id="{11B82F51-BB90-E37F-7534-D5021027D3BC}"/>
                </a:ext>
              </a:extLst>
            </p:cNvPr>
            <p:cNvCxnSpPr>
              <a:cxnSpLocks/>
            </p:cNvCxnSpPr>
            <p:nvPr/>
          </p:nvCxnSpPr>
          <p:spPr>
            <a:xfrm flipV="1">
              <a:off x="8915400" y="2686375"/>
              <a:ext cx="0" cy="222710"/>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193" name="Straight Arrow Connector 192">
              <a:extLst>
                <a:ext uri="{FF2B5EF4-FFF2-40B4-BE49-F238E27FC236}">
                  <a16:creationId xmlns:a16="http://schemas.microsoft.com/office/drawing/2014/main" id="{07CC4B6B-5194-F272-7B2D-D8DCC933D2EA}"/>
                </a:ext>
              </a:extLst>
            </p:cNvPr>
            <p:cNvCxnSpPr>
              <a:cxnSpLocks/>
            </p:cNvCxnSpPr>
            <p:nvPr/>
          </p:nvCxnSpPr>
          <p:spPr>
            <a:xfrm flipV="1">
              <a:off x="11582400" y="1691149"/>
              <a:ext cx="0" cy="1289541"/>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195" name="Straight Arrow Connector 194">
              <a:extLst>
                <a:ext uri="{FF2B5EF4-FFF2-40B4-BE49-F238E27FC236}">
                  <a16:creationId xmlns:a16="http://schemas.microsoft.com/office/drawing/2014/main" id="{701B8628-047E-53AF-2989-8E28F3009142}"/>
                </a:ext>
              </a:extLst>
            </p:cNvPr>
            <p:cNvCxnSpPr>
              <a:cxnSpLocks/>
            </p:cNvCxnSpPr>
            <p:nvPr/>
          </p:nvCxnSpPr>
          <p:spPr>
            <a:xfrm flipV="1">
              <a:off x="10948331" y="1913931"/>
              <a:ext cx="0" cy="978586"/>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197" name="Straight Arrow Connector 196">
              <a:extLst>
                <a:ext uri="{FF2B5EF4-FFF2-40B4-BE49-F238E27FC236}">
                  <a16:creationId xmlns:a16="http://schemas.microsoft.com/office/drawing/2014/main" id="{57E7D8CA-D1B0-C604-043D-598AD742E9E5}"/>
                </a:ext>
              </a:extLst>
            </p:cNvPr>
            <p:cNvCxnSpPr>
              <a:cxnSpLocks/>
            </p:cNvCxnSpPr>
            <p:nvPr/>
          </p:nvCxnSpPr>
          <p:spPr>
            <a:xfrm flipV="1">
              <a:off x="10210800" y="2155249"/>
              <a:ext cx="0" cy="617294"/>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199" name="Straight Arrow Connector 198">
              <a:extLst>
                <a:ext uri="{FF2B5EF4-FFF2-40B4-BE49-F238E27FC236}">
                  <a16:creationId xmlns:a16="http://schemas.microsoft.com/office/drawing/2014/main" id="{DFCDE4C4-5E08-34BF-EA9A-8CC1AD8E8A8A}"/>
                </a:ext>
              </a:extLst>
            </p:cNvPr>
            <p:cNvCxnSpPr>
              <a:cxnSpLocks/>
            </p:cNvCxnSpPr>
            <p:nvPr/>
          </p:nvCxnSpPr>
          <p:spPr>
            <a:xfrm flipV="1">
              <a:off x="9582456" y="2414453"/>
              <a:ext cx="0" cy="478064"/>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grpSp>
    </p:spTree>
    <p:extLst>
      <p:ext uri="{BB962C8B-B14F-4D97-AF65-F5344CB8AC3E}">
        <p14:creationId xmlns:p14="http://schemas.microsoft.com/office/powerpoint/2010/main" val="2349917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3E9966C-6923-68F2-396A-33642D783929}"/>
              </a:ext>
            </a:extLst>
          </p:cNvPr>
          <p:cNvSpPr>
            <a:spLocks noGrp="1"/>
          </p:cNvSpPr>
          <p:nvPr>
            <p:ph type="sldNum" sz="quarter" idx="11"/>
          </p:nvPr>
        </p:nvSpPr>
        <p:spPr/>
        <p:txBody>
          <a:bodyPr/>
          <a:lstStyle/>
          <a:p>
            <a:fld id="{F0D23093-2AB0-F74C-B865-1A12A15B650E}" type="slidenum">
              <a:rPr lang="en-US" smtClean="0"/>
              <a:pPr/>
              <a:t>13</a:t>
            </a:fld>
            <a:endParaRPr lang="en-US" dirty="0"/>
          </a:p>
        </p:txBody>
      </p:sp>
      <p:sp>
        <p:nvSpPr>
          <p:cNvPr id="3" name="Title 2">
            <a:extLst>
              <a:ext uri="{FF2B5EF4-FFF2-40B4-BE49-F238E27FC236}">
                <a16:creationId xmlns:a16="http://schemas.microsoft.com/office/drawing/2014/main" id="{C86A3736-8DA4-6EA2-EF01-8D3BC49EBB5A}"/>
              </a:ext>
            </a:extLst>
          </p:cNvPr>
          <p:cNvSpPr>
            <a:spLocks noGrp="1"/>
          </p:cNvSpPr>
          <p:nvPr>
            <p:ph type="title"/>
          </p:nvPr>
        </p:nvSpPr>
        <p:spPr/>
        <p:txBody>
          <a:bodyPr/>
          <a:lstStyle/>
          <a:p>
            <a:r>
              <a:rPr lang="en-US" dirty="0"/>
              <a:t>Materials selection chart tools- line and box</a:t>
            </a:r>
          </a:p>
        </p:txBody>
      </p:sp>
      <p:grpSp>
        <p:nvGrpSpPr>
          <p:cNvPr id="24" name="Group 23">
            <a:extLst>
              <a:ext uri="{FF2B5EF4-FFF2-40B4-BE49-F238E27FC236}">
                <a16:creationId xmlns:a16="http://schemas.microsoft.com/office/drawing/2014/main" id="{188819C0-936D-7D8F-0738-452B63533941}"/>
              </a:ext>
            </a:extLst>
          </p:cNvPr>
          <p:cNvGrpSpPr/>
          <p:nvPr/>
        </p:nvGrpSpPr>
        <p:grpSpPr>
          <a:xfrm>
            <a:off x="583661" y="1066800"/>
            <a:ext cx="11187241" cy="527758"/>
            <a:chOff x="507996" y="3213968"/>
            <a:chExt cx="11187241" cy="527758"/>
          </a:xfrm>
        </p:grpSpPr>
        <p:grpSp>
          <p:nvGrpSpPr>
            <p:cNvPr id="25" name="Group 24">
              <a:extLst>
                <a:ext uri="{FF2B5EF4-FFF2-40B4-BE49-F238E27FC236}">
                  <a16:creationId xmlns:a16="http://schemas.microsoft.com/office/drawing/2014/main" id="{10FBCA45-2A62-727F-EFF4-489BD4AFE4DD}"/>
                </a:ext>
              </a:extLst>
            </p:cNvPr>
            <p:cNvGrpSpPr>
              <a:grpSpLocks noChangeAspect="1"/>
            </p:cNvGrpSpPr>
            <p:nvPr/>
          </p:nvGrpSpPr>
          <p:grpSpPr>
            <a:xfrm>
              <a:off x="507996" y="3261240"/>
              <a:ext cx="11187241" cy="411480"/>
              <a:chOff x="0" y="4026550"/>
              <a:chExt cx="12430268" cy="457200"/>
            </a:xfrm>
          </p:grpSpPr>
          <p:pic>
            <p:nvPicPr>
              <p:cNvPr id="31" name="Picture 30" descr="A blue and white hat&#10;&#10;Description automatically generated">
                <a:extLst>
                  <a:ext uri="{FF2B5EF4-FFF2-40B4-BE49-F238E27FC236}">
                    <a16:creationId xmlns:a16="http://schemas.microsoft.com/office/drawing/2014/main" id="{4A6663D1-5277-095F-597E-4724C50714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59643" y="4026550"/>
                <a:ext cx="640385" cy="457200"/>
              </a:xfrm>
              <a:prstGeom prst="rect">
                <a:avLst/>
              </a:prstGeom>
            </p:spPr>
          </p:pic>
          <p:pic>
            <p:nvPicPr>
              <p:cNvPr id="32" name="Picture 31" descr="A blue and white hat&#10;&#10;Description automatically generated">
                <a:extLst>
                  <a:ext uri="{FF2B5EF4-FFF2-40B4-BE49-F238E27FC236}">
                    <a16:creationId xmlns:a16="http://schemas.microsoft.com/office/drawing/2014/main" id="{FEA3EF12-14E7-E417-AB66-68F90564CF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13198" y="4026550"/>
                <a:ext cx="640385" cy="457200"/>
              </a:xfrm>
              <a:prstGeom prst="rect">
                <a:avLst/>
              </a:prstGeom>
            </p:spPr>
          </p:pic>
          <p:pic>
            <p:nvPicPr>
              <p:cNvPr id="33" name="Picture 32" descr="A blue and white hat&#10;&#10;Description automatically generated">
                <a:extLst>
                  <a:ext uri="{FF2B5EF4-FFF2-40B4-BE49-F238E27FC236}">
                    <a16:creationId xmlns:a16="http://schemas.microsoft.com/office/drawing/2014/main" id="{2499D40C-115B-887D-DBB3-85A2E01DC02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36634" y="4026550"/>
                <a:ext cx="639958" cy="457200"/>
              </a:xfrm>
              <a:prstGeom prst="rect">
                <a:avLst/>
              </a:prstGeom>
            </p:spPr>
          </p:pic>
          <p:pic>
            <p:nvPicPr>
              <p:cNvPr id="34" name="Picture 33" descr="A black background with a black square&#10;&#10;Description automatically generated with medium confidence">
                <a:extLst>
                  <a:ext uri="{FF2B5EF4-FFF2-40B4-BE49-F238E27FC236}">
                    <a16:creationId xmlns:a16="http://schemas.microsoft.com/office/drawing/2014/main" id="{B5BABEBD-37A2-EA0E-F14D-10334127C45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3516" y="4026550"/>
                <a:ext cx="640080" cy="457200"/>
              </a:xfrm>
              <a:prstGeom prst="rect">
                <a:avLst/>
              </a:prstGeom>
            </p:spPr>
          </p:pic>
          <p:pic>
            <p:nvPicPr>
              <p:cNvPr id="35" name="Picture 34" descr="A blue and green logo&#10;&#10;Description automatically generated">
                <a:extLst>
                  <a:ext uri="{FF2B5EF4-FFF2-40B4-BE49-F238E27FC236}">
                    <a16:creationId xmlns:a16="http://schemas.microsoft.com/office/drawing/2014/main" id="{17C4FB48-8107-E043-4C3A-C69EBA8E454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53691" y="4026550"/>
                <a:ext cx="639958" cy="457200"/>
              </a:xfrm>
              <a:prstGeom prst="rect">
                <a:avLst/>
              </a:prstGeom>
            </p:spPr>
          </p:pic>
          <p:pic>
            <p:nvPicPr>
              <p:cNvPr id="36" name="Picture 35" descr="A blue and grey circle with white lines&#10;&#10;Description automatically generated with medium confidence">
                <a:extLst>
                  <a:ext uri="{FF2B5EF4-FFF2-40B4-BE49-F238E27FC236}">
                    <a16:creationId xmlns:a16="http://schemas.microsoft.com/office/drawing/2014/main" id="{A12B90C5-D935-826F-7A1E-9CCE49B4B6B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730255" y="4026550"/>
                <a:ext cx="639958" cy="457200"/>
              </a:xfrm>
              <a:prstGeom prst="rect">
                <a:avLst/>
              </a:prstGeom>
            </p:spPr>
          </p:pic>
          <p:pic>
            <p:nvPicPr>
              <p:cNvPr id="37" name="Picture 36" descr="A black background with a black square&#10;&#10;Description automatically generated with medium confidence">
                <a:extLst>
                  <a:ext uri="{FF2B5EF4-FFF2-40B4-BE49-F238E27FC236}">
                    <a16:creationId xmlns:a16="http://schemas.microsoft.com/office/drawing/2014/main" id="{2275EE27-9B32-AB3B-C13D-A3951A9994C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994184" y="4026550"/>
                <a:ext cx="640385" cy="457200"/>
              </a:xfrm>
              <a:prstGeom prst="rect">
                <a:avLst/>
              </a:prstGeom>
            </p:spPr>
          </p:pic>
          <p:pic>
            <p:nvPicPr>
              <p:cNvPr id="38" name="Picture 37" descr="A black background with a black square&#10;&#10;Description automatically generated with medium confidence">
                <a:extLst>
                  <a:ext uri="{FF2B5EF4-FFF2-40B4-BE49-F238E27FC236}">
                    <a16:creationId xmlns:a16="http://schemas.microsoft.com/office/drawing/2014/main" id="{76C1A317-0D59-F83E-12E0-4A5637047BB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671175" y="4026550"/>
                <a:ext cx="639958" cy="457200"/>
              </a:xfrm>
              <a:prstGeom prst="rect">
                <a:avLst/>
              </a:prstGeom>
            </p:spPr>
          </p:pic>
          <p:pic>
            <p:nvPicPr>
              <p:cNvPr id="39" name="Picture 38" descr="A black background with a black square&#10;&#10;Description automatically generated with medium confidence">
                <a:extLst>
                  <a:ext uri="{FF2B5EF4-FFF2-40B4-BE49-F238E27FC236}">
                    <a16:creationId xmlns:a16="http://schemas.microsoft.com/office/drawing/2014/main" id="{E33F423D-80F6-20CF-72C2-C0678F2C19A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347739" y="4026550"/>
                <a:ext cx="639958" cy="457200"/>
              </a:xfrm>
              <a:prstGeom prst="rect">
                <a:avLst/>
              </a:prstGeom>
            </p:spPr>
          </p:pic>
          <p:pic>
            <p:nvPicPr>
              <p:cNvPr id="40" name="Picture 39" descr="A black background with a black square&#10;&#10;Description automatically generated with medium confidence">
                <a:extLst>
                  <a:ext uri="{FF2B5EF4-FFF2-40B4-BE49-F238E27FC236}">
                    <a16:creationId xmlns:a16="http://schemas.microsoft.com/office/drawing/2014/main" id="{2DE647A4-C963-E661-E80E-B61BA6C3AB73}"/>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700563" y="4026550"/>
                <a:ext cx="639958" cy="457200"/>
              </a:xfrm>
              <a:prstGeom prst="rect">
                <a:avLst/>
              </a:prstGeom>
            </p:spPr>
          </p:pic>
          <p:pic>
            <p:nvPicPr>
              <p:cNvPr id="41" name="Picture 40" descr="A blue arrow pointing to a square&#10;&#10;Description automatically generated">
                <a:extLst>
                  <a:ext uri="{FF2B5EF4-FFF2-40B4-BE49-F238E27FC236}">
                    <a16:creationId xmlns:a16="http://schemas.microsoft.com/office/drawing/2014/main" id="{FC2190C7-DC58-F6C9-8B8B-F38608C28A56}"/>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640202" y="4026550"/>
                <a:ext cx="640385" cy="457200"/>
              </a:xfrm>
              <a:prstGeom prst="rect">
                <a:avLst/>
              </a:prstGeom>
            </p:spPr>
          </p:pic>
          <p:pic>
            <p:nvPicPr>
              <p:cNvPr id="42" name="Picture 41" descr="A black background with a black square&#10;&#10;Description automatically generated with medium confidence">
                <a:extLst>
                  <a:ext uri="{FF2B5EF4-FFF2-40B4-BE49-F238E27FC236}">
                    <a16:creationId xmlns:a16="http://schemas.microsoft.com/office/drawing/2014/main" id="{E18F287A-FF2E-1CC6-BF87-01F3CAAE0A76}"/>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377127" y="4026550"/>
                <a:ext cx="639958" cy="457200"/>
              </a:xfrm>
              <a:prstGeom prst="rect">
                <a:avLst/>
              </a:prstGeom>
            </p:spPr>
          </p:pic>
          <p:pic>
            <p:nvPicPr>
              <p:cNvPr id="43" name="Picture 42" descr="A black background with a black square&#10;&#10;Description automatically generated with medium confidence">
                <a:extLst>
                  <a:ext uri="{FF2B5EF4-FFF2-40B4-BE49-F238E27FC236}">
                    <a16:creationId xmlns:a16="http://schemas.microsoft.com/office/drawing/2014/main" id="{042BF7DA-62CA-560A-5653-44822ECAB9D3}"/>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0" y="4026550"/>
                <a:ext cx="640385" cy="457200"/>
              </a:xfrm>
              <a:prstGeom prst="rect">
                <a:avLst/>
              </a:prstGeom>
            </p:spPr>
          </p:pic>
          <p:pic>
            <p:nvPicPr>
              <p:cNvPr id="44" name="Picture 43" descr="A black and white rectangle with letters on it&#10;&#10;Description automatically generated">
                <a:extLst>
                  <a:ext uri="{FF2B5EF4-FFF2-40B4-BE49-F238E27FC236}">
                    <a16:creationId xmlns:a16="http://schemas.microsoft.com/office/drawing/2014/main" id="{A9AFF7EC-B66B-18B2-BF09-D8A6306FDF43}"/>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024303" y="4026550"/>
                <a:ext cx="639654" cy="457200"/>
              </a:xfrm>
              <a:prstGeom prst="rect">
                <a:avLst/>
              </a:prstGeom>
            </p:spPr>
          </p:pic>
          <p:pic>
            <p:nvPicPr>
              <p:cNvPr id="45" name="Picture 44" descr="A red x on a black background&#10;&#10;Description automatically generated">
                <a:extLst>
                  <a:ext uri="{FF2B5EF4-FFF2-40B4-BE49-F238E27FC236}">
                    <a16:creationId xmlns:a16="http://schemas.microsoft.com/office/drawing/2014/main" id="{35B8F07B-E22A-6A28-BFD7-89E7EFCDF491}"/>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2317193" y="4026550"/>
                <a:ext cx="640385" cy="457200"/>
              </a:xfrm>
              <a:prstGeom prst="rect">
                <a:avLst/>
              </a:prstGeom>
            </p:spPr>
          </p:pic>
          <p:pic>
            <p:nvPicPr>
              <p:cNvPr id="46" name="Picture 45" descr="A pink and white hat&#10;&#10;Description automatically generated">
                <a:extLst>
                  <a:ext uri="{FF2B5EF4-FFF2-40B4-BE49-F238E27FC236}">
                    <a16:creationId xmlns:a16="http://schemas.microsoft.com/office/drawing/2014/main" id="{A935570C-B0CB-4248-6758-1E317B0C910B}"/>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8406819" y="4026550"/>
                <a:ext cx="639654" cy="457200"/>
              </a:xfrm>
              <a:prstGeom prst="rect">
                <a:avLst/>
              </a:prstGeom>
            </p:spPr>
          </p:pic>
          <p:pic>
            <p:nvPicPr>
              <p:cNvPr id="47" name="Picture 46" descr="A blue and white hat&#10;&#10;Description automatically generated">
                <a:extLst>
                  <a:ext uri="{FF2B5EF4-FFF2-40B4-BE49-F238E27FC236}">
                    <a16:creationId xmlns:a16="http://schemas.microsoft.com/office/drawing/2014/main" id="{5446466F-0F38-332F-9EE8-07AEA95282B4}"/>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9083079" y="4026550"/>
                <a:ext cx="639958" cy="457200"/>
              </a:xfrm>
              <a:prstGeom prst="rect">
                <a:avLst/>
              </a:prstGeom>
            </p:spPr>
          </p:pic>
          <p:pic>
            <p:nvPicPr>
              <p:cNvPr id="48" name="Picture 47" descr="A graphic of a circle with arrows&#10;&#10;Description automatically generated with medium confidence">
                <a:extLst>
                  <a:ext uri="{FF2B5EF4-FFF2-40B4-BE49-F238E27FC236}">
                    <a16:creationId xmlns:a16="http://schemas.microsoft.com/office/drawing/2014/main" id="{CA31AAB0-98C6-E934-104F-92D339FF994C}"/>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1790188" y="4026550"/>
                <a:ext cx="640080" cy="457200"/>
              </a:xfrm>
              <a:prstGeom prst="rect">
                <a:avLst/>
              </a:prstGeom>
            </p:spPr>
          </p:pic>
          <p:cxnSp>
            <p:nvCxnSpPr>
              <p:cNvPr id="49" name="Straight Connector 48">
                <a:extLst>
                  <a:ext uri="{FF2B5EF4-FFF2-40B4-BE49-F238E27FC236}">
                    <a16:creationId xmlns:a16="http://schemas.microsoft.com/office/drawing/2014/main" id="{1C137D33-727B-2D30-03B7-BA9342A45575}"/>
                  </a:ext>
                </a:extLst>
              </p:cNvPr>
              <p:cNvCxnSpPr>
                <a:cxnSpLocks noChangeAspect="1"/>
              </p:cNvCxnSpPr>
              <p:nvPr/>
            </p:nvCxnSpPr>
            <p:spPr>
              <a:xfrm>
                <a:off x="631214" y="4080800"/>
                <a:ext cx="249919" cy="333280"/>
              </a:xfrm>
              <a:prstGeom prst="line">
                <a:avLst/>
              </a:prstGeom>
              <a:ln w="95250">
                <a:solidFill>
                  <a:schemeClr val="tx1"/>
                </a:solidFill>
                <a:headEnd type="stealth"/>
              </a:ln>
            </p:spPr>
            <p:style>
              <a:lnRef idx="1">
                <a:schemeClr val="accent1"/>
              </a:lnRef>
              <a:fillRef idx="0">
                <a:schemeClr val="accent1"/>
              </a:fillRef>
              <a:effectRef idx="0">
                <a:schemeClr val="accent1"/>
              </a:effectRef>
              <a:fontRef idx="minor">
                <a:schemeClr val="tx1"/>
              </a:fontRef>
            </p:style>
          </p:cxnSp>
        </p:grpSp>
        <p:cxnSp>
          <p:nvCxnSpPr>
            <p:cNvPr id="26" name="Straight Connector 25">
              <a:extLst>
                <a:ext uri="{FF2B5EF4-FFF2-40B4-BE49-F238E27FC236}">
                  <a16:creationId xmlns:a16="http://schemas.microsoft.com/office/drawing/2014/main" id="{6F13784D-257F-B211-6349-A8A6E79D7136}"/>
                </a:ext>
              </a:extLst>
            </p:cNvPr>
            <p:cNvCxnSpPr>
              <a:cxnSpLocks/>
            </p:cNvCxnSpPr>
            <p:nvPr/>
          </p:nvCxnSpPr>
          <p:spPr>
            <a:xfrm>
              <a:off x="1422936" y="3213968"/>
              <a:ext cx="0" cy="506025"/>
            </a:xfrm>
            <a:prstGeom prst="line">
              <a:avLst/>
            </a:prstGeom>
          </p:spPr>
          <p:style>
            <a:lnRef idx="1">
              <a:schemeClr val="accent3"/>
            </a:lnRef>
            <a:fillRef idx="0">
              <a:schemeClr val="accent3"/>
            </a:fillRef>
            <a:effectRef idx="0">
              <a:schemeClr val="accent3"/>
            </a:effectRef>
            <a:fontRef idx="minor">
              <a:schemeClr val="tx1"/>
            </a:fontRef>
          </p:style>
        </p:cxnSp>
        <p:cxnSp>
          <p:nvCxnSpPr>
            <p:cNvPr id="27" name="Straight Connector 26">
              <a:extLst>
                <a:ext uri="{FF2B5EF4-FFF2-40B4-BE49-F238E27FC236}">
                  <a16:creationId xmlns:a16="http://schemas.microsoft.com/office/drawing/2014/main" id="{307DD909-79D1-2FC6-A450-7644AFB49770}"/>
                </a:ext>
              </a:extLst>
            </p:cNvPr>
            <p:cNvCxnSpPr>
              <a:cxnSpLocks/>
            </p:cNvCxnSpPr>
            <p:nvPr/>
          </p:nvCxnSpPr>
          <p:spPr>
            <a:xfrm>
              <a:off x="3192519" y="3213968"/>
              <a:ext cx="0" cy="506025"/>
            </a:xfrm>
            <a:prstGeom prst="line">
              <a:avLst/>
            </a:prstGeom>
          </p:spPr>
          <p:style>
            <a:lnRef idx="1">
              <a:schemeClr val="accent3"/>
            </a:lnRef>
            <a:fillRef idx="0">
              <a:schemeClr val="accent3"/>
            </a:fillRef>
            <a:effectRef idx="0">
              <a:schemeClr val="accent3"/>
            </a:effectRef>
            <a:fontRef idx="minor">
              <a:schemeClr val="tx1"/>
            </a:fontRef>
          </p:style>
        </p:cxnSp>
        <p:cxnSp>
          <p:nvCxnSpPr>
            <p:cNvPr id="28" name="Straight Connector 27">
              <a:extLst>
                <a:ext uri="{FF2B5EF4-FFF2-40B4-BE49-F238E27FC236}">
                  <a16:creationId xmlns:a16="http://schemas.microsoft.com/office/drawing/2014/main" id="{61A37B56-6278-9CFA-E7B4-DD3D796D3777}"/>
                </a:ext>
              </a:extLst>
            </p:cNvPr>
            <p:cNvCxnSpPr>
              <a:cxnSpLocks/>
            </p:cNvCxnSpPr>
            <p:nvPr/>
          </p:nvCxnSpPr>
          <p:spPr>
            <a:xfrm>
              <a:off x="4996923" y="3213968"/>
              <a:ext cx="0" cy="506025"/>
            </a:xfrm>
            <a:prstGeom prst="line">
              <a:avLst/>
            </a:prstGeom>
          </p:spPr>
          <p:style>
            <a:lnRef idx="1">
              <a:schemeClr val="accent3"/>
            </a:lnRef>
            <a:fillRef idx="0">
              <a:schemeClr val="accent3"/>
            </a:fillRef>
            <a:effectRef idx="0">
              <a:schemeClr val="accent3"/>
            </a:effectRef>
            <a:fontRef idx="minor">
              <a:schemeClr val="tx1"/>
            </a:fontRef>
          </p:style>
        </p:cxnSp>
        <p:cxnSp>
          <p:nvCxnSpPr>
            <p:cNvPr id="29" name="Straight Connector 28">
              <a:extLst>
                <a:ext uri="{FF2B5EF4-FFF2-40B4-BE49-F238E27FC236}">
                  <a16:creationId xmlns:a16="http://schemas.microsoft.com/office/drawing/2014/main" id="{2C64FC42-FBF6-66F5-2496-DB5E6C64FB6C}"/>
                </a:ext>
              </a:extLst>
            </p:cNvPr>
            <p:cNvCxnSpPr>
              <a:cxnSpLocks/>
            </p:cNvCxnSpPr>
            <p:nvPr/>
          </p:nvCxnSpPr>
          <p:spPr>
            <a:xfrm>
              <a:off x="6821478" y="3213968"/>
              <a:ext cx="0" cy="506025"/>
            </a:xfrm>
            <a:prstGeom prst="line">
              <a:avLst/>
            </a:prstGeom>
          </p:spPr>
          <p:style>
            <a:lnRef idx="1">
              <a:schemeClr val="accent3"/>
            </a:lnRef>
            <a:fillRef idx="0">
              <a:schemeClr val="accent3"/>
            </a:fillRef>
            <a:effectRef idx="0">
              <a:schemeClr val="accent3"/>
            </a:effectRef>
            <a:fontRef idx="minor">
              <a:schemeClr val="tx1"/>
            </a:fontRef>
          </p:style>
        </p:cxnSp>
        <p:cxnSp>
          <p:nvCxnSpPr>
            <p:cNvPr id="30" name="Straight Connector 29">
              <a:extLst>
                <a:ext uri="{FF2B5EF4-FFF2-40B4-BE49-F238E27FC236}">
                  <a16:creationId xmlns:a16="http://schemas.microsoft.com/office/drawing/2014/main" id="{BDB8E1E3-9A2E-8A5A-2581-DDF7C35E31E0}"/>
                </a:ext>
              </a:extLst>
            </p:cNvPr>
            <p:cNvCxnSpPr>
              <a:cxnSpLocks/>
            </p:cNvCxnSpPr>
            <p:nvPr/>
          </p:nvCxnSpPr>
          <p:spPr>
            <a:xfrm>
              <a:off x="8666253" y="3235701"/>
              <a:ext cx="0" cy="506025"/>
            </a:xfrm>
            <a:prstGeom prst="line">
              <a:avLst/>
            </a:prstGeom>
          </p:spPr>
          <p:style>
            <a:lnRef idx="1">
              <a:schemeClr val="accent3"/>
            </a:lnRef>
            <a:fillRef idx="0">
              <a:schemeClr val="accent3"/>
            </a:fillRef>
            <a:effectRef idx="0">
              <a:schemeClr val="accent3"/>
            </a:effectRef>
            <a:fontRef idx="minor">
              <a:schemeClr val="tx1"/>
            </a:fontRef>
          </p:style>
        </p:cxnSp>
      </p:grpSp>
      <p:grpSp>
        <p:nvGrpSpPr>
          <p:cNvPr id="69" name="Group 68">
            <a:extLst>
              <a:ext uri="{FF2B5EF4-FFF2-40B4-BE49-F238E27FC236}">
                <a16:creationId xmlns:a16="http://schemas.microsoft.com/office/drawing/2014/main" id="{A3AA8BCE-09E3-9DE6-0485-775FFB08F23C}"/>
              </a:ext>
            </a:extLst>
          </p:cNvPr>
          <p:cNvGrpSpPr/>
          <p:nvPr/>
        </p:nvGrpSpPr>
        <p:grpSpPr>
          <a:xfrm>
            <a:off x="631759" y="1714212"/>
            <a:ext cx="10241953" cy="4572000"/>
            <a:chOff x="631759" y="1714212"/>
            <a:chExt cx="10241953" cy="4572000"/>
          </a:xfrm>
        </p:grpSpPr>
        <p:pic>
          <p:nvPicPr>
            <p:cNvPr id="55" name="Picture 54">
              <a:extLst>
                <a:ext uri="{FF2B5EF4-FFF2-40B4-BE49-F238E27FC236}">
                  <a16:creationId xmlns:a16="http://schemas.microsoft.com/office/drawing/2014/main" id="{EC5CFBEB-640D-6840-5805-D1ED6765E8B2}"/>
                </a:ext>
              </a:extLst>
            </p:cNvPr>
            <p:cNvPicPr>
              <a:picLocks noChangeAspect="1"/>
            </p:cNvPicPr>
            <p:nvPr/>
          </p:nvPicPr>
          <p:blipFill>
            <a:blip r:embed="rId21"/>
            <a:stretch>
              <a:fillRect/>
            </a:stretch>
          </p:blipFill>
          <p:spPr>
            <a:xfrm>
              <a:off x="4650990" y="1714212"/>
              <a:ext cx="6222722" cy="4572000"/>
            </a:xfrm>
            <a:prstGeom prst="rect">
              <a:avLst/>
            </a:prstGeom>
            <a:ln>
              <a:solidFill>
                <a:schemeClr val="tx1"/>
              </a:solidFill>
            </a:ln>
          </p:spPr>
        </p:pic>
        <p:grpSp>
          <p:nvGrpSpPr>
            <p:cNvPr id="65" name="Group 64">
              <a:extLst>
                <a:ext uri="{FF2B5EF4-FFF2-40B4-BE49-F238E27FC236}">
                  <a16:creationId xmlns:a16="http://schemas.microsoft.com/office/drawing/2014/main" id="{8832CF3E-EFFF-7683-1216-99E7607AE921}"/>
                </a:ext>
              </a:extLst>
            </p:cNvPr>
            <p:cNvGrpSpPr/>
            <p:nvPr/>
          </p:nvGrpSpPr>
          <p:grpSpPr>
            <a:xfrm>
              <a:off x="631759" y="2028473"/>
              <a:ext cx="4780576" cy="3213695"/>
              <a:chOff x="631759" y="2028473"/>
              <a:chExt cx="4780576" cy="3213695"/>
            </a:xfrm>
          </p:grpSpPr>
          <p:sp>
            <p:nvSpPr>
              <p:cNvPr id="56" name="TextBox 55">
                <a:extLst>
                  <a:ext uri="{FF2B5EF4-FFF2-40B4-BE49-F238E27FC236}">
                    <a16:creationId xmlns:a16="http://schemas.microsoft.com/office/drawing/2014/main" id="{7E8ED222-36BA-0200-3DA3-7A2EB75AC3A0}"/>
                  </a:ext>
                </a:extLst>
              </p:cNvPr>
              <p:cNvSpPr txBox="1"/>
              <p:nvPr/>
            </p:nvSpPr>
            <p:spPr>
              <a:xfrm>
                <a:off x="631759" y="2028473"/>
                <a:ext cx="2743200" cy="646331"/>
              </a:xfrm>
              <a:prstGeom prst="rect">
                <a:avLst/>
              </a:prstGeom>
              <a:noFill/>
            </p:spPr>
            <p:txBody>
              <a:bodyPr wrap="square" rtlCol="0">
                <a:spAutoFit/>
              </a:bodyPr>
              <a:lstStyle/>
              <a:p>
                <a:r>
                  <a:rPr lang="en-US" dirty="0"/>
                  <a:t>For selection, choose maximize or minimize</a:t>
                </a:r>
              </a:p>
            </p:txBody>
          </p:sp>
          <p:grpSp>
            <p:nvGrpSpPr>
              <p:cNvPr id="62" name="Group 61">
                <a:extLst>
                  <a:ext uri="{FF2B5EF4-FFF2-40B4-BE49-F238E27FC236}">
                    <a16:creationId xmlns:a16="http://schemas.microsoft.com/office/drawing/2014/main" id="{DCB55EF3-C24F-C32C-F018-4F9C39ED6BE5}"/>
                  </a:ext>
                </a:extLst>
              </p:cNvPr>
              <p:cNvGrpSpPr/>
              <p:nvPr/>
            </p:nvGrpSpPr>
            <p:grpSpPr>
              <a:xfrm>
                <a:off x="631759" y="2873496"/>
                <a:ext cx="4780576" cy="2368672"/>
                <a:chOff x="631759" y="2873496"/>
                <a:chExt cx="4780576" cy="2368672"/>
              </a:xfrm>
            </p:grpSpPr>
            <p:pic>
              <p:nvPicPr>
                <p:cNvPr id="51" name="Picture 50">
                  <a:extLst>
                    <a:ext uri="{FF2B5EF4-FFF2-40B4-BE49-F238E27FC236}">
                      <a16:creationId xmlns:a16="http://schemas.microsoft.com/office/drawing/2014/main" id="{ADA9A3CB-9E81-BA86-0D7B-E75C2C54ACBF}"/>
                    </a:ext>
                  </a:extLst>
                </p:cNvPr>
                <p:cNvPicPr>
                  <a:picLocks noChangeAspect="1"/>
                </p:cNvPicPr>
                <p:nvPr/>
              </p:nvPicPr>
              <p:blipFill>
                <a:blip r:embed="rId22"/>
                <a:stretch>
                  <a:fillRect/>
                </a:stretch>
              </p:blipFill>
              <p:spPr>
                <a:xfrm>
                  <a:off x="631759" y="2873496"/>
                  <a:ext cx="2571882" cy="2368672"/>
                </a:xfrm>
                <a:prstGeom prst="rect">
                  <a:avLst/>
                </a:prstGeom>
              </p:spPr>
            </p:pic>
            <p:sp>
              <p:nvSpPr>
                <p:cNvPr id="57" name="Arrow: Right 56">
                  <a:extLst>
                    <a:ext uri="{FF2B5EF4-FFF2-40B4-BE49-F238E27FC236}">
                      <a16:creationId xmlns:a16="http://schemas.microsoft.com/office/drawing/2014/main" id="{E84343AF-86A9-1B0C-2CB7-C20A447EA01A}"/>
                    </a:ext>
                  </a:extLst>
                </p:cNvPr>
                <p:cNvSpPr/>
                <p:nvPr/>
              </p:nvSpPr>
              <p:spPr>
                <a:xfrm>
                  <a:off x="2669135" y="4000212"/>
                  <a:ext cx="2743200" cy="26698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68" name="Group 67">
            <a:extLst>
              <a:ext uri="{FF2B5EF4-FFF2-40B4-BE49-F238E27FC236}">
                <a16:creationId xmlns:a16="http://schemas.microsoft.com/office/drawing/2014/main" id="{82DC8646-E59E-303D-E1B4-24C3A40B311B}"/>
              </a:ext>
            </a:extLst>
          </p:cNvPr>
          <p:cNvGrpSpPr/>
          <p:nvPr/>
        </p:nvGrpSpPr>
        <p:grpSpPr>
          <a:xfrm>
            <a:off x="609601" y="1676400"/>
            <a:ext cx="10264112" cy="4609812"/>
            <a:chOff x="609600" y="1676400"/>
            <a:chExt cx="10264112" cy="4609812"/>
          </a:xfrm>
        </p:grpSpPr>
        <p:sp>
          <p:nvSpPr>
            <p:cNvPr id="63" name="TextBox 62">
              <a:extLst>
                <a:ext uri="{FF2B5EF4-FFF2-40B4-BE49-F238E27FC236}">
                  <a16:creationId xmlns:a16="http://schemas.microsoft.com/office/drawing/2014/main" id="{05438055-FD7B-C86D-B6DF-1E86AF115849}"/>
                </a:ext>
              </a:extLst>
            </p:cNvPr>
            <p:cNvSpPr txBox="1"/>
            <p:nvPr/>
          </p:nvSpPr>
          <p:spPr>
            <a:xfrm>
              <a:off x="632823" y="2026946"/>
              <a:ext cx="2743200" cy="646331"/>
            </a:xfrm>
            <a:prstGeom prst="rect">
              <a:avLst/>
            </a:prstGeom>
            <a:noFill/>
          </p:spPr>
          <p:txBody>
            <a:bodyPr wrap="square" rtlCol="0">
              <a:spAutoFit/>
            </a:bodyPr>
            <a:lstStyle/>
            <a:p>
              <a:r>
                <a:rPr lang="en-US" dirty="0"/>
                <a:t>For annotation, click “Show line for display only”</a:t>
              </a:r>
            </a:p>
          </p:txBody>
        </p:sp>
        <p:pic>
          <p:nvPicPr>
            <p:cNvPr id="67" name="Picture 66">
              <a:extLst>
                <a:ext uri="{FF2B5EF4-FFF2-40B4-BE49-F238E27FC236}">
                  <a16:creationId xmlns:a16="http://schemas.microsoft.com/office/drawing/2014/main" id="{AB10DDD0-53CB-536D-474E-79A71A9C949F}"/>
                </a:ext>
              </a:extLst>
            </p:cNvPr>
            <p:cNvPicPr>
              <a:picLocks noChangeAspect="1"/>
            </p:cNvPicPr>
            <p:nvPr/>
          </p:nvPicPr>
          <p:blipFill>
            <a:blip r:embed="rId23"/>
            <a:stretch>
              <a:fillRect/>
            </a:stretch>
          </p:blipFill>
          <p:spPr>
            <a:xfrm>
              <a:off x="4650990" y="1676400"/>
              <a:ext cx="6222722" cy="4609812"/>
            </a:xfrm>
            <a:prstGeom prst="rect">
              <a:avLst/>
            </a:prstGeom>
            <a:ln>
              <a:solidFill>
                <a:schemeClr val="tx1"/>
              </a:solidFill>
            </a:ln>
          </p:spPr>
        </p:pic>
        <p:grpSp>
          <p:nvGrpSpPr>
            <p:cNvPr id="61" name="Group 60">
              <a:extLst>
                <a:ext uri="{FF2B5EF4-FFF2-40B4-BE49-F238E27FC236}">
                  <a16:creationId xmlns:a16="http://schemas.microsoft.com/office/drawing/2014/main" id="{5358E4D8-BE1D-096D-50F0-746CB54FC19A}"/>
                </a:ext>
              </a:extLst>
            </p:cNvPr>
            <p:cNvGrpSpPr/>
            <p:nvPr/>
          </p:nvGrpSpPr>
          <p:grpSpPr>
            <a:xfrm>
              <a:off x="609600" y="2873872"/>
              <a:ext cx="4809219" cy="2368296"/>
              <a:chOff x="616086" y="2873496"/>
              <a:chExt cx="4809219" cy="2368296"/>
            </a:xfrm>
          </p:grpSpPr>
          <p:pic>
            <p:nvPicPr>
              <p:cNvPr id="60" name="Picture 59">
                <a:extLst>
                  <a:ext uri="{FF2B5EF4-FFF2-40B4-BE49-F238E27FC236}">
                    <a16:creationId xmlns:a16="http://schemas.microsoft.com/office/drawing/2014/main" id="{600EF7C3-CF4A-A0A3-7F47-D4F1248AC8BF}"/>
                  </a:ext>
                </a:extLst>
              </p:cNvPr>
              <p:cNvPicPr>
                <a:picLocks noChangeAspect="1"/>
              </p:cNvPicPr>
              <p:nvPr/>
            </p:nvPicPr>
            <p:blipFill>
              <a:blip r:embed="rId24"/>
              <a:stretch>
                <a:fillRect/>
              </a:stretch>
            </p:blipFill>
            <p:spPr>
              <a:xfrm>
                <a:off x="616086" y="2873496"/>
                <a:ext cx="2573093" cy="2368296"/>
              </a:xfrm>
              <a:prstGeom prst="rect">
                <a:avLst/>
              </a:prstGeom>
            </p:spPr>
          </p:pic>
          <p:sp>
            <p:nvSpPr>
              <p:cNvPr id="58" name="Arrow: Right 57">
                <a:extLst>
                  <a:ext uri="{FF2B5EF4-FFF2-40B4-BE49-F238E27FC236}">
                    <a16:creationId xmlns:a16="http://schemas.microsoft.com/office/drawing/2014/main" id="{782B4233-7A2D-925F-52BB-7853965097AE}"/>
                  </a:ext>
                </a:extLst>
              </p:cNvPr>
              <p:cNvSpPr/>
              <p:nvPr/>
            </p:nvSpPr>
            <p:spPr>
              <a:xfrm>
                <a:off x="2682105" y="4198904"/>
                <a:ext cx="2743200" cy="26698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0" name="Rectangle 69">
            <a:extLst>
              <a:ext uri="{FF2B5EF4-FFF2-40B4-BE49-F238E27FC236}">
                <a16:creationId xmlns:a16="http://schemas.microsoft.com/office/drawing/2014/main" id="{BC8DCECF-4B27-4609-EBCD-FB558BDDCD86}"/>
              </a:ext>
            </a:extLst>
          </p:cNvPr>
          <p:cNvSpPr/>
          <p:nvPr/>
        </p:nvSpPr>
        <p:spPr>
          <a:xfrm>
            <a:off x="1498601" y="994418"/>
            <a:ext cx="1790698" cy="621414"/>
          </a:xfrm>
          <a:prstGeom prst="rect">
            <a:avLst/>
          </a:prstGeom>
          <a:noFill/>
          <a:ln w="2857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spTree>
    <p:extLst>
      <p:ext uri="{BB962C8B-B14F-4D97-AF65-F5344CB8AC3E}">
        <p14:creationId xmlns:p14="http://schemas.microsoft.com/office/powerpoint/2010/main" val="197683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69"/>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7794356-FCF4-87C1-6C7A-50C96EC5977F}"/>
              </a:ext>
            </a:extLst>
          </p:cNvPr>
          <p:cNvSpPr>
            <a:spLocks noGrp="1"/>
          </p:cNvSpPr>
          <p:nvPr>
            <p:ph type="sldNum" sz="quarter" idx="11"/>
          </p:nvPr>
        </p:nvSpPr>
        <p:spPr/>
        <p:txBody>
          <a:bodyPr/>
          <a:lstStyle/>
          <a:p>
            <a:fld id="{F0D23093-2AB0-F74C-B865-1A12A15B650E}" type="slidenum">
              <a:rPr lang="en-US" smtClean="0"/>
              <a:pPr/>
              <a:t>14</a:t>
            </a:fld>
            <a:endParaRPr lang="en-US" dirty="0"/>
          </a:p>
        </p:txBody>
      </p:sp>
      <p:sp>
        <p:nvSpPr>
          <p:cNvPr id="3" name="Title 2">
            <a:extLst>
              <a:ext uri="{FF2B5EF4-FFF2-40B4-BE49-F238E27FC236}">
                <a16:creationId xmlns:a16="http://schemas.microsoft.com/office/drawing/2014/main" id="{C3FF5B52-F5C7-7285-AA5A-D5542908DB6B}"/>
              </a:ext>
            </a:extLst>
          </p:cNvPr>
          <p:cNvSpPr>
            <a:spLocks noGrp="1"/>
          </p:cNvSpPr>
          <p:nvPr>
            <p:ph type="title"/>
          </p:nvPr>
        </p:nvSpPr>
        <p:spPr/>
        <p:txBody>
          <a:bodyPr/>
          <a:lstStyle/>
          <a:p>
            <a:r>
              <a:rPr lang="en-US" dirty="0"/>
              <a:t>Annotation tools- curve, arrow, and text</a:t>
            </a:r>
          </a:p>
        </p:txBody>
      </p:sp>
      <p:grpSp>
        <p:nvGrpSpPr>
          <p:cNvPr id="4" name="Group 3">
            <a:extLst>
              <a:ext uri="{FF2B5EF4-FFF2-40B4-BE49-F238E27FC236}">
                <a16:creationId xmlns:a16="http://schemas.microsoft.com/office/drawing/2014/main" id="{E98CA8CD-1A14-4845-9EC9-BA7260E008EA}"/>
              </a:ext>
            </a:extLst>
          </p:cNvPr>
          <p:cNvGrpSpPr/>
          <p:nvPr/>
        </p:nvGrpSpPr>
        <p:grpSpPr>
          <a:xfrm>
            <a:off x="583661" y="1066800"/>
            <a:ext cx="11187241" cy="527758"/>
            <a:chOff x="507996" y="3213968"/>
            <a:chExt cx="11187241" cy="527758"/>
          </a:xfrm>
        </p:grpSpPr>
        <p:grpSp>
          <p:nvGrpSpPr>
            <p:cNvPr id="5" name="Group 4">
              <a:extLst>
                <a:ext uri="{FF2B5EF4-FFF2-40B4-BE49-F238E27FC236}">
                  <a16:creationId xmlns:a16="http://schemas.microsoft.com/office/drawing/2014/main" id="{C48B7522-27F2-C999-193A-2AC94E1AC913}"/>
                </a:ext>
              </a:extLst>
            </p:cNvPr>
            <p:cNvGrpSpPr>
              <a:grpSpLocks noChangeAspect="1"/>
            </p:cNvGrpSpPr>
            <p:nvPr/>
          </p:nvGrpSpPr>
          <p:grpSpPr>
            <a:xfrm>
              <a:off x="507996" y="3261240"/>
              <a:ext cx="11187241" cy="411480"/>
              <a:chOff x="0" y="4026550"/>
              <a:chExt cx="12430268" cy="457200"/>
            </a:xfrm>
          </p:grpSpPr>
          <p:pic>
            <p:nvPicPr>
              <p:cNvPr id="11" name="Picture 10" descr="A blue and white hat&#10;&#10;Description automatically generated">
                <a:extLst>
                  <a:ext uri="{FF2B5EF4-FFF2-40B4-BE49-F238E27FC236}">
                    <a16:creationId xmlns:a16="http://schemas.microsoft.com/office/drawing/2014/main" id="{FA3C6A46-51A2-8B43-2E8B-8B6FB2BAAE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59643" y="4026550"/>
                <a:ext cx="640385" cy="457200"/>
              </a:xfrm>
              <a:prstGeom prst="rect">
                <a:avLst/>
              </a:prstGeom>
            </p:spPr>
          </p:pic>
          <p:pic>
            <p:nvPicPr>
              <p:cNvPr id="12" name="Picture 11" descr="A blue and white hat&#10;&#10;Description automatically generated">
                <a:extLst>
                  <a:ext uri="{FF2B5EF4-FFF2-40B4-BE49-F238E27FC236}">
                    <a16:creationId xmlns:a16="http://schemas.microsoft.com/office/drawing/2014/main" id="{FD751074-4E1D-F552-3B02-5768EC6F48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13198" y="4026550"/>
                <a:ext cx="640385" cy="457200"/>
              </a:xfrm>
              <a:prstGeom prst="rect">
                <a:avLst/>
              </a:prstGeom>
            </p:spPr>
          </p:pic>
          <p:pic>
            <p:nvPicPr>
              <p:cNvPr id="13" name="Picture 12" descr="A blue and white hat&#10;&#10;Description automatically generated">
                <a:extLst>
                  <a:ext uri="{FF2B5EF4-FFF2-40B4-BE49-F238E27FC236}">
                    <a16:creationId xmlns:a16="http://schemas.microsoft.com/office/drawing/2014/main" id="{B1D2C85F-7211-5F43-E0E9-44F931F3ECB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36634" y="4026550"/>
                <a:ext cx="639958" cy="457200"/>
              </a:xfrm>
              <a:prstGeom prst="rect">
                <a:avLst/>
              </a:prstGeom>
            </p:spPr>
          </p:pic>
          <p:pic>
            <p:nvPicPr>
              <p:cNvPr id="14" name="Picture 13" descr="A black background with a black square&#10;&#10;Description automatically generated with medium confidence">
                <a:extLst>
                  <a:ext uri="{FF2B5EF4-FFF2-40B4-BE49-F238E27FC236}">
                    <a16:creationId xmlns:a16="http://schemas.microsoft.com/office/drawing/2014/main" id="{03841BBF-4C9C-32E9-151D-60B441D7E39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3516" y="4026550"/>
                <a:ext cx="640080" cy="457200"/>
              </a:xfrm>
              <a:prstGeom prst="rect">
                <a:avLst/>
              </a:prstGeom>
            </p:spPr>
          </p:pic>
          <p:pic>
            <p:nvPicPr>
              <p:cNvPr id="15" name="Picture 14" descr="A blue and green logo&#10;&#10;Description automatically generated">
                <a:extLst>
                  <a:ext uri="{FF2B5EF4-FFF2-40B4-BE49-F238E27FC236}">
                    <a16:creationId xmlns:a16="http://schemas.microsoft.com/office/drawing/2014/main" id="{81558665-1FBE-7C02-EC19-360AA10587F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53691" y="4026550"/>
                <a:ext cx="639958" cy="457200"/>
              </a:xfrm>
              <a:prstGeom prst="rect">
                <a:avLst/>
              </a:prstGeom>
            </p:spPr>
          </p:pic>
          <p:pic>
            <p:nvPicPr>
              <p:cNvPr id="16" name="Picture 15" descr="A blue and grey circle with white lines&#10;&#10;Description automatically generated with medium confidence">
                <a:extLst>
                  <a:ext uri="{FF2B5EF4-FFF2-40B4-BE49-F238E27FC236}">
                    <a16:creationId xmlns:a16="http://schemas.microsoft.com/office/drawing/2014/main" id="{9EDF8921-3D45-C647-0266-413FFC20C95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730255" y="4026550"/>
                <a:ext cx="639958" cy="457200"/>
              </a:xfrm>
              <a:prstGeom prst="rect">
                <a:avLst/>
              </a:prstGeom>
            </p:spPr>
          </p:pic>
          <p:pic>
            <p:nvPicPr>
              <p:cNvPr id="17" name="Picture 16" descr="A black background with a black square&#10;&#10;Description automatically generated with medium confidence">
                <a:extLst>
                  <a:ext uri="{FF2B5EF4-FFF2-40B4-BE49-F238E27FC236}">
                    <a16:creationId xmlns:a16="http://schemas.microsoft.com/office/drawing/2014/main" id="{E8F66EE3-B801-D9FD-4A06-3E76F45C6BF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994184" y="4026550"/>
                <a:ext cx="640385" cy="457200"/>
              </a:xfrm>
              <a:prstGeom prst="rect">
                <a:avLst/>
              </a:prstGeom>
            </p:spPr>
          </p:pic>
          <p:pic>
            <p:nvPicPr>
              <p:cNvPr id="18" name="Picture 17" descr="A black background with a black square&#10;&#10;Description automatically generated with medium confidence">
                <a:extLst>
                  <a:ext uri="{FF2B5EF4-FFF2-40B4-BE49-F238E27FC236}">
                    <a16:creationId xmlns:a16="http://schemas.microsoft.com/office/drawing/2014/main" id="{A167F720-8105-7D69-4657-AEEDF08F323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671175" y="4026550"/>
                <a:ext cx="639958" cy="457200"/>
              </a:xfrm>
              <a:prstGeom prst="rect">
                <a:avLst/>
              </a:prstGeom>
            </p:spPr>
          </p:pic>
          <p:pic>
            <p:nvPicPr>
              <p:cNvPr id="19" name="Picture 18" descr="A black background with a black square&#10;&#10;Description automatically generated with medium confidence">
                <a:extLst>
                  <a:ext uri="{FF2B5EF4-FFF2-40B4-BE49-F238E27FC236}">
                    <a16:creationId xmlns:a16="http://schemas.microsoft.com/office/drawing/2014/main" id="{7D316EEB-BAA8-FDA7-987A-2E05AAF7EF5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347739" y="4026550"/>
                <a:ext cx="639958" cy="457200"/>
              </a:xfrm>
              <a:prstGeom prst="rect">
                <a:avLst/>
              </a:prstGeom>
            </p:spPr>
          </p:pic>
          <p:pic>
            <p:nvPicPr>
              <p:cNvPr id="20" name="Picture 19" descr="A black background with a black square&#10;&#10;Description automatically generated with medium confidence">
                <a:extLst>
                  <a:ext uri="{FF2B5EF4-FFF2-40B4-BE49-F238E27FC236}">
                    <a16:creationId xmlns:a16="http://schemas.microsoft.com/office/drawing/2014/main" id="{26048706-A541-1958-A6E6-40C0C29E7896}"/>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700563" y="4026550"/>
                <a:ext cx="639958" cy="457200"/>
              </a:xfrm>
              <a:prstGeom prst="rect">
                <a:avLst/>
              </a:prstGeom>
            </p:spPr>
          </p:pic>
          <p:pic>
            <p:nvPicPr>
              <p:cNvPr id="21" name="Picture 20" descr="A blue arrow pointing to a square&#10;&#10;Description automatically generated">
                <a:extLst>
                  <a:ext uri="{FF2B5EF4-FFF2-40B4-BE49-F238E27FC236}">
                    <a16:creationId xmlns:a16="http://schemas.microsoft.com/office/drawing/2014/main" id="{05692066-EE98-F505-F7B7-D7D8E8919686}"/>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640202" y="4026550"/>
                <a:ext cx="640385" cy="457200"/>
              </a:xfrm>
              <a:prstGeom prst="rect">
                <a:avLst/>
              </a:prstGeom>
            </p:spPr>
          </p:pic>
          <p:pic>
            <p:nvPicPr>
              <p:cNvPr id="22" name="Picture 21" descr="A black background with a black square&#10;&#10;Description automatically generated with medium confidence">
                <a:extLst>
                  <a:ext uri="{FF2B5EF4-FFF2-40B4-BE49-F238E27FC236}">
                    <a16:creationId xmlns:a16="http://schemas.microsoft.com/office/drawing/2014/main" id="{16C3202B-EEE4-E41F-90AA-5990DB55B18F}"/>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377127" y="4026550"/>
                <a:ext cx="639958" cy="457200"/>
              </a:xfrm>
              <a:prstGeom prst="rect">
                <a:avLst/>
              </a:prstGeom>
            </p:spPr>
          </p:pic>
          <p:pic>
            <p:nvPicPr>
              <p:cNvPr id="23" name="Picture 22" descr="A black background with a black square&#10;&#10;Description automatically generated with medium confidence">
                <a:extLst>
                  <a:ext uri="{FF2B5EF4-FFF2-40B4-BE49-F238E27FC236}">
                    <a16:creationId xmlns:a16="http://schemas.microsoft.com/office/drawing/2014/main" id="{DBB3819C-7A1C-8889-6E03-0D1811968957}"/>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0" y="4026550"/>
                <a:ext cx="640385" cy="457200"/>
              </a:xfrm>
              <a:prstGeom prst="rect">
                <a:avLst/>
              </a:prstGeom>
            </p:spPr>
          </p:pic>
          <p:pic>
            <p:nvPicPr>
              <p:cNvPr id="24" name="Picture 23" descr="A black and white rectangle with letters on it&#10;&#10;Description automatically generated">
                <a:extLst>
                  <a:ext uri="{FF2B5EF4-FFF2-40B4-BE49-F238E27FC236}">
                    <a16:creationId xmlns:a16="http://schemas.microsoft.com/office/drawing/2014/main" id="{B2A0A8E0-1593-9F17-3B46-1ED4DCC55B3C}"/>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024303" y="4026550"/>
                <a:ext cx="639654" cy="457200"/>
              </a:xfrm>
              <a:prstGeom prst="rect">
                <a:avLst/>
              </a:prstGeom>
            </p:spPr>
          </p:pic>
          <p:pic>
            <p:nvPicPr>
              <p:cNvPr id="25" name="Picture 24" descr="A red x on a black background&#10;&#10;Description automatically generated">
                <a:extLst>
                  <a:ext uri="{FF2B5EF4-FFF2-40B4-BE49-F238E27FC236}">
                    <a16:creationId xmlns:a16="http://schemas.microsoft.com/office/drawing/2014/main" id="{2BF0F673-798A-CAF5-25DE-C78AB2E2B8BD}"/>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2317193" y="4026550"/>
                <a:ext cx="640385" cy="457200"/>
              </a:xfrm>
              <a:prstGeom prst="rect">
                <a:avLst/>
              </a:prstGeom>
            </p:spPr>
          </p:pic>
          <p:pic>
            <p:nvPicPr>
              <p:cNvPr id="26" name="Picture 25" descr="A pink and white hat&#10;&#10;Description automatically generated">
                <a:extLst>
                  <a:ext uri="{FF2B5EF4-FFF2-40B4-BE49-F238E27FC236}">
                    <a16:creationId xmlns:a16="http://schemas.microsoft.com/office/drawing/2014/main" id="{79092A72-A71A-A0CE-2DC1-2E3F9C842C2F}"/>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8406819" y="4026550"/>
                <a:ext cx="639654" cy="457200"/>
              </a:xfrm>
              <a:prstGeom prst="rect">
                <a:avLst/>
              </a:prstGeom>
            </p:spPr>
          </p:pic>
          <p:pic>
            <p:nvPicPr>
              <p:cNvPr id="27" name="Picture 26" descr="A blue and white hat&#10;&#10;Description automatically generated">
                <a:extLst>
                  <a:ext uri="{FF2B5EF4-FFF2-40B4-BE49-F238E27FC236}">
                    <a16:creationId xmlns:a16="http://schemas.microsoft.com/office/drawing/2014/main" id="{E724AF24-A698-E19F-F517-6C5F62878FA1}"/>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9083079" y="4026550"/>
                <a:ext cx="639958" cy="457200"/>
              </a:xfrm>
              <a:prstGeom prst="rect">
                <a:avLst/>
              </a:prstGeom>
            </p:spPr>
          </p:pic>
          <p:pic>
            <p:nvPicPr>
              <p:cNvPr id="28" name="Picture 27" descr="A graphic of a circle with arrows&#10;&#10;Description automatically generated with medium confidence">
                <a:extLst>
                  <a:ext uri="{FF2B5EF4-FFF2-40B4-BE49-F238E27FC236}">
                    <a16:creationId xmlns:a16="http://schemas.microsoft.com/office/drawing/2014/main" id="{14D2790D-5E92-8983-5416-508F9E29E68B}"/>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1790188" y="4026550"/>
                <a:ext cx="640080" cy="457200"/>
              </a:xfrm>
              <a:prstGeom prst="rect">
                <a:avLst/>
              </a:prstGeom>
            </p:spPr>
          </p:pic>
          <p:cxnSp>
            <p:nvCxnSpPr>
              <p:cNvPr id="29" name="Straight Connector 28">
                <a:extLst>
                  <a:ext uri="{FF2B5EF4-FFF2-40B4-BE49-F238E27FC236}">
                    <a16:creationId xmlns:a16="http://schemas.microsoft.com/office/drawing/2014/main" id="{F689A3D4-2850-50D3-8F77-990C642A8CDC}"/>
                  </a:ext>
                </a:extLst>
              </p:cNvPr>
              <p:cNvCxnSpPr>
                <a:cxnSpLocks noChangeAspect="1"/>
              </p:cNvCxnSpPr>
              <p:nvPr/>
            </p:nvCxnSpPr>
            <p:spPr>
              <a:xfrm>
                <a:off x="631214" y="4080800"/>
                <a:ext cx="249919" cy="333280"/>
              </a:xfrm>
              <a:prstGeom prst="line">
                <a:avLst/>
              </a:prstGeom>
              <a:ln w="95250">
                <a:solidFill>
                  <a:schemeClr val="tx1"/>
                </a:solidFill>
                <a:headEnd type="stealth"/>
              </a:ln>
            </p:spPr>
            <p:style>
              <a:lnRef idx="1">
                <a:schemeClr val="accent1"/>
              </a:lnRef>
              <a:fillRef idx="0">
                <a:schemeClr val="accent1"/>
              </a:fillRef>
              <a:effectRef idx="0">
                <a:schemeClr val="accent1"/>
              </a:effectRef>
              <a:fontRef idx="minor">
                <a:schemeClr val="tx1"/>
              </a:fontRef>
            </p:style>
          </p:cxnSp>
        </p:grpSp>
        <p:cxnSp>
          <p:nvCxnSpPr>
            <p:cNvPr id="6" name="Straight Connector 5">
              <a:extLst>
                <a:ext uri="{FF2B5EF4-FFF2-40B4-BE49-F238E27FC236}">
                  <a16:creationId xmlns:a16="http://schemas.microsoft.com/office/drawing/2014/main" id="{2BBC64A7-EFE5-5664-2FF5-34DA99BB81A0}"/>
                </a:ext>
              </a:extLst>
            </p:cNvPr>
            <p:cNvCxnSpPr>
              <a:cxnSpLocks/>
            </p:cNvCxnSpPr>
            <p:nvPr/>
          </p:nvCxnSpPr>
          <p:spPr>
            <a:xfrm>
              <a:off x="1422936" y="3213968"/>
              <a:ext cx="0" cy="506025"/>
            </a:xfrm>
            <a:prstGeom prst="line">
              <a:avLst/>
            </a:prstGeom>
          </p:spPr>
          <p:style>
            <a:lnRef idx="1">
              <a:schemeClr val="accent3"/>
            </a:lnRef>
            <a:fillRef idx="0">
              <a:schemeClr val="accent3"/>
            </a:fillRef>
            <a:effectRef idx="0">
              <a:schemeClr val="accent3"/>
            </a:effectRef>
            <a:fontRef idx="minor">
              <a:schemeClr val="tx1"/>
            </a:fontRef>
          </p:style>
        </p:cxnSp>
        <p:cxnSp>
          <p:nvCxnSpPr>
            <p:cNvPr id="7" name="Straight Connector 6">
              <a:extLst>
                <a:ext uri="{FF2B5EF4-FFF2-40B4-BE49-F238E27FC236}">
                  <a16:creationId xmlns:a16="http://schemas.microsoft.com/office/drawing/2014/main" id="{BB9A0875-509D-BA3E-3759-833B5111C100}"/>
                </a:ext>
              </a:extLst>
            </p:cNvPr>
            <p:cNvCxnSpPr>
              <a:cxnSpLocks/>
            </p:cNvCxnSpPr>
            <p:nvPr/>
          </p:nvCxnSpPr>
          <p:spPr>
            <a:xfrm>
              <a:off x="3192519" y="3213968"/>
              <a:ext cx="0" cy="506025"/>
            </a:xfrm>
            <a:prstGeom prst="line">
              <a:avLst/>
            </a:prstGeom>
          </p:spPr>
          <p:style>
            <a:lnRef idx="1">
              <a:schemeClr val="accent3"/>
            </a:lnRef>
            <a:fillRef idx="0">
              <a:schemeClr val="accent3"/>
            </a:fillRef>
            <a:effectRef idx="0">
              <a:schemeClr val="accent3"/>
            </a:effectRef>
            <a:fontRef idx="minor">
              <a:schemeClr val="tx1"/>
            </a:fontRef>
          </p:style>
        </p:cxnSp>
        <p:cxnSp>
          <p:nvCxnSpPr>
            <p:cNvPr id="8" name="Straight Connector 7">
              <a:extLst>
                <a:ext uri="{FF2B5EF4-FFF2-40B4-BE49-F238E27FC236}">
                  <a16:creationId xmlns:a16="http://schemas.microsoft.com/office/drawing/2014/main" id="{62DB6825-9FDB-3EE7-4AD9-44BC7CD3612A}"/>
                </a:ext>
              </a:extLst>
            </p:cNvPr>
            <p:cNvCxnSpPr>
              <a:cxnSpLocks/>
            </p:cNvCxnSpPr>
            <p:nvPr/>
          </p:nvCxnSpPr>
          <p:spPr>
            <a:xfrm>
              <a:off x="4996923" y="3213968"/>
              <a:ext cx="0" cy="506025"/>
            </a:xfrm>
            <a:prstGeom prst="line">
              <a:avLst/>
            </a:prstGeom>
          </p:spPr>
          <p:style>
            <a:lnRef idx="1">
              <a:schemeClr val="accent3"/>
            </a:lnRef>
            <a:fillRef idx="0">
              <a:schemeClr val="accent3"/>
            </a:fillRef>
            <a:effectRef idx="0">
              <a:schemeClr val="accent3"/>
            </a:effectRef>
            <a:fontRef idx="minor">
              <a:schemeClr val="tx1"/>
            </a:fontRef>
          </p:style>
        </p:cxnSp>
        <p:cxnSp>
          <p:nvCxnSpPr>
            <p:cNvPr id="9" name="Straight Connector 8">
              <a:extLst>
                <a:ext uri="{FF2B5EF4-FFF2-40B4-BE49-F238E27FC236}">
                  <a16:creationId xmlns:a16="http://schemas.microsoft.com/office/drawing/2014/main" id="{6A4C3F4F-35C6-3964-D6BB-860464E0B66B}"/>
                </a:ext>
              </a:extLst>
            </p:cNvPr>
            <p:cNvCxnSpPr>
              <a:cxnSpLocks/>
            </p:cNvCxnSpPr>
            <p:nvPr/>
          </p:nvCxnSpPr>
          <p:spPr>
            <a:xfrm>
              <a:off x="6821478" y="3213968"/>
              <a:ext cx="0" cy="506025"/>
            </a:xfrm>
            <a:prstGeom prst="line">
              <a:avLst/>
            </a:prstGeom>
          </p:spPr>
          <p:style>
            <a:lnRef idx="1">
              <a:schemeClr val="accent3"/>
            </a:lnRef>
            <a:fillRef idx="0">
              <a:schemeClr val="accent3"/>
            </a:fillRef>
            <a:effectRef idx="0">
              <a:schemeClr val="accent3"/>
            </a:effectRef>
            <a:fontRef idx="minor">
              <a:schemeClr val="tx1"/>
            </a:fontRef>
          </p:style>
        </p:cxnSp>
        <p:cxnSp>
          <p:nvCxnSpPr>
            <p:cNvPr id="10" name="Straight Connector 9">
              <a:extLst>
                <a:ext uri="{FF2B5EF4-FFF2-40B4-BE49-F238E27FC236}">
                  <a16:creationId xmlns:a16="http://schemas.microsoft.com/office/drawing/2014/main" id="{04848C6E-EA34-DBB5-F46C-B1637D0CAC4A}"/>
                </a:ext>
              </a:extLst>
            </p:cNvPr>
            <p:cNvCxnSpPr>
              <a:cxnSpLocks/>
            </p:cNvCxnSpPr>
            <p:nvPr/>
          </p:nvCxnSpPr>
          <p:spPr>
            <a:xfrm>
              <a:off x="8666253" y="3235701"/>
              <a:ext cx="0" cy="506025"/>
            </a:xfrm>
            <a:prstGeom prst="line">
              <a:avLst/>
            </a:prstGeom>
          </p:spPr>
          <p:style>
            <a:lnRef idx="1">
              <a:schemeClr val="accent3"/>
            </a:lnRef>
            <a:fillRef idx="0">
              <a:schemeClr val="accent3"/>
            </a:fillRef>
            <a:effectRef idx="0">
              <a:schemeClr val="accent3"/>
            </a:effectRef>
            <a:fontRef idx="minor">
              <a:schemeClr val="tx1"/>
            </a:fontRef>
          </p:style>
        </p:cxnSp>
      </p:grpSp>
      <p:pic>
        <p:nvPicPr>
          <p:cNvPr id="31" name="Picture 30">
            <a:extLst>
              <a:ext uri="{FF2B5EF4-FFF2-40B4-BE49-F238E27FC236}">
                <a16:creationId xmlns:a16="http://schemas.microsoft.com/office/drawing/2014/main" id="{B5396C99-C18C-BDEF-4FB1-84EECC1755A7}"/>
              </a:ext>
            </a:extLst>
          </p:cNvPr>
          <p:cNvPicPr>
            <a:picLocks noChangeAspect="1"/>
          </p:cNvPicPr>
          <p:nvPr/>
        </p:nvPicPr>
        <p:blipFill>
          <a:blip r:embed="rId21"/>
          <a:stretch>
            <a:fillRect/>
          </a:stretch>
        </p:blipFill>
        <p:spPr>
          <a:xfrm>
            <a:off x="387624" y="1735486"/>
            <a:ext cx="6222722" cy="4572000"/>
          </a:xfrm>
          <a:prstGeom prst="rect">
            <a:avLst/>
          </a:prstGeom>
        </p:spPr>
      </p:pic>
      <p:sp>
        <p:nvSpPr>
          <p:cNvPr id="32" name="Rectangle 31">
            <a:extLst>
              <a:ext uri="{FF2B5EF4-FFF2-40B4-BE49-F238E27FC236}">
                <a16:creationId xmlns:a16="http://schemas.microsoft.com/office/drawing/2014/main" id="{067F0B8D-ACF4-50DB-1346-001B615028A0}"/>
              </a:ext>
            </a:extLst>
          </p:cNvPr>
          <p:cNvSpPr/>
          <p:nvPr/>
        </p:nvSpPr>
        <p:spPr>
          <a:xfrm>
            <a:off x="5071605" y="1002166"/>
            <a:ext cx="1841969" cy="621414"/>
          </a:xfrm>
          <a:prstGeom prst="rect">
            <a:avLst/>
          </a:prstGeom>
          <a:noFill/>
          <a:ln w="2857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pic>
        <p:nvPicPr>
          <p:cNvPr id="34" name="Picture 33">
            <a:extLst>
              <a:ext uri="{FF2B5EF4-FFF2-40B4-BE49-F238E27FC236}">
                <a16:creationId xmlns:a16="http://schemas.microsoft.com/office/drawing/2014/main" id="{FC7CC064-C345-2ABF-27E0-6C632A721EC3}"/>
              </a:ext>
            </a:extLst>
          </p:cNvPr>
          <p:cNvPicPr>
            <a:picLocks noChangeAspect="1"/>
          </p:cNvPicPr>
          <p:nvPr/>
        </p:nvPicPr>
        <p:blipFill>
          <a:blip r:embed="rId22"/>
          <a:stretch>
            <a:fillRect/>
          </a:stretch>
        </p:blipFill>
        <p:spPr>
          <a:xfrm>
            <a:off x="7507945" y="3429000"/>
            <a:ext cx="3569086" cy="2468880"/>
          </a:xfrm>
          <a:prstGeom prst="rect">
            <a:avLst/>
          </a:prstGeom>
        </p:spPr>
      </p:pic>
      <p:sp>
        <p:nvSpPr>
          <p:cNvPr id="35" name="TextBox 34">
            <a:extLst>
              <a:ext uri="{FF2B5EF4-FFF2-40B4-BE49-F238E27FC236}">
                <a16:creationId xmlns:a16="http://schemas.microsoft.com/office/drawing/2014/main" id="{9A0A1C19-5558-458E-FBCE-14057575B08A}"/>
              </a:ext>
            </a:extLst>
          </p:cNvPr>
          <p:cNvSpPr txBox="1"/>
          <p:nvPr/>
        </p:nvSpPr>
        <p:spPr>
          <a:xfrm>
            <a:off x="7086599" y="1905000"/>
            <a:ext cx="4267195" cy="646331"/>
          </a:xfrm>
          <a:prstGeom prst="rect">
            <a:avLst/>
          </a:prstGeom>
          <a:noFill/>
        </p:spPr>
        <p:txBody>
          <a:bodyPr wrap="square" rtlCol="0">
            <a:spAutoFit/>
          </a:bodyPr>
          <a:lstStyle/>
          <a:p>
            <a:r>
              <a:rPr lang="en-US" dirty="0"/>
              <a:t>Use text, arrows, and curves to increase clarity of information presented</a:t>
            </a:r>
          </a:p>
        </p:txBody>
      </p:sp>
      <p:sp>
        <p:nvSpPr>
          <p:cNvPr id="36" name="TextBox 35">
            <a:extLst>
              <a:ext uri="{FF2B5EF4-FFF2-40B4-BE49-F238E27FC236}">
                <a16:creationId xmlns:a16="http://schemas.microsoft.com/office/drawing/2014/main" id="{7198C904-10C1-2E63-23F8-B72647200A99}"/>
              </a:ext>
            </a:extLst>
          </p:cNvPr>
          <p:cNvSpPr txBox="1"/>
          <p:nvPr/>
        </p:nvSpPr>
        <p:spPr>
          <a:xfrm>
            <a:off x="7066333" y="2904839"/>
            <a:ext cx="4267195" cy="369332"/>
          </a:xfrm>
          <a:prstGeom prst="rect">
            <a:avLst/>
          </a:prstGeom>
          <a:noFill/>
        </p:spPr>
        <p:txBody>
          <a:bodyPr wrap="square" rtlCol="0">
            <a:spAutoFit/>
          </a:bodyPr>
          <a:lstStyle/>
          <a:p>
            <a:r>
              <a:rPr lang="en-US" dirty="0"/>
              <a:t>Right click to format line/text</a:t>
            </a:r>
          </a:p>
        </p:txBody>
      </p:sp>
      <p:sp>
        <p:nvSpPr>
          <p:cNvPr id="37" name="Arrow: Down 36">
            <a:extLst>
              <a:ext uri="{FF2B5EF4-FFF2-40B4-BE49-F238E27FC236}">
                <a16:creationId xmlns:a16="http://schemas.microsoft.com/office/drawing/2014/main" id="{62678276-59AA-C4B1-868E-1BA055980FB6}"/>
              </a:ext>
            </a:extLst>
          </p:cNvPr>
          <p:cNvSpPr/>
          <p:nvPr/>
        </p:nvSpPr>
        <p:spPr>
          <a:xfrm>
            <a:off x="9158931" y="3274171"/>
            <a:ext cx="267114" cy="646331"/>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Arrow: Right 37">
            <a:extLst>
              <a:ext uri="{FF2B5EF4-FFF2-40B4-BE49-F238E27FC236}">
                <a16:creationId xmlns:a16="http://schemas.microsoft.com/office/drawing/2014/main" id="{62AF5833-6DD2-E42A-6845-53C8DE40FF86}"/>
              </a:ext>
            </a:extLst>
          </p:cNvPr>
          <p:cNvSpPr/>
          <p:nvPr/>
        </p:nvSpPr>
        <p:spPr>
          <a:xfrm flipH="1">
            <a:off x="6400800" y="2057400"/>
            <a:ext cx="685799" cy="25649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00792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7146012-E574-3F28-47AF-8105F259DBB7}"/>
              </a:ext>
            </a:extLst>
          </p:cNvPr>
          <p:cNvSpPr>
            <a:spLocks noGrp="1"/>
          </p:cNvSpPr>
          <p:nvPr>
            <p:ph type="sldNum" sz="quarter" idx="11"/>
          </p:nvPr>
        </p:nvSpPr>
        <p:spPr/>
        <p:txBody>
          <a:bodyPr/>
          <a:lstStyle/>
          <a:p>
            <a:fld id="{F0D23093-2AB0-F74C-B865-1A12A15B650E}" type="slidenum">
              <a:rPr lang="en-US" smtClean="0"/>
              <a:pPr/>
              <a:t>15</a:t>
            </a:fld>
            <a:endParaRPr lang="en-US" dirty="0"/>
          </a:p>
        </p:txBody>
      </p:sp>
      <p:sp>
        <p:nvSpPr>
          <p:cNvPr id="3" name="Title 2">
            <a:extLst>
              <a:ext uri="{FF2B5EF4-FFF2-40B4-BE49-F238E27FC236}">
                <a16:creationId xmlns:a16="http://schemas.microsoft.com/office/drawing/2014/main" id="{4392B41B-7EEC-C922-9DC3-0CE420A642BB}"/>
              </a:ext>
            </a:extLst>
          </p:cNvPr>
          <p:cNvSpPr>
            <a:spLocks noGrp="1"/>
          </p:cNvSpPr>
          <p:nvPr>
            <p:ph type="title"/>
          </p:nvPr>
        </p:nvSpPr>
        <p:spPr/>
        <p:txBody>
          <a:bodyPr/>
          <a:lstStyle/>
          <a:p>
            <a:r>
              <a:rPr lang="en-US" dirty="0"/>
              <a:t>How to make a custom material subset for a selection project</a:t>
            </a:r>
          </a:p>
        </p:txBody>
      </p:sp>
      <p:grpSp>
        <p:nvGrpSpPr>
          <p:cNvPr id="4" name="Group 3">
            <a:extLst>
              <a:ext uri="{FF2B5EF4-FFF2-40B4-BE49-F238E27FC236}">
                <a16:creationId xmlns:a16="http://schemas.microsoft.com/office/drawing/2014/main" id="{D6691B35-60E9-886A-467F-00B7F812B3BC}"/>
              </a:ext>
            </a:extLst>
          </p:cNvPr>
          <p:cNvGrpSpPr/>
          <p:nvPr/>
        </p:nvGrpSpPr>
        <p:grpSpPr>
          <a:xfrm>
            <a:off x="785736" y="994418"/>
            <a:ext cx="10620528" cy="3499866"/>
            <a:chOff x="785736" y="994418"/>
            <a:chExt cx="10620528" cy="3499866"/>
          </a:xfrm>
        </p:grpSpPr>
        <p:pic>
          <p:nvPicPr>
            <p:cNvPr id="5" name="Picture 4">
              <a:extLst>
                <a:ext uri="{FF2B5EF4-FFF2-40B4-BE49-F238E27FC236}">
                  <a16:creationId xmlns:a16="http://schemas.microsoft.com/office/drawing/2014/main" id="{421B9FDD-E70B-E619-4F5A-BF9F22594705}"/>
                </a:ext>
              </a:extLst>
            </p:cNvPr>
            <p:cNvPicPr>
              <a:picLocks noChangeAspect="1"/>
            </p:cNvPicPr>
            <p:nvPr/>
          </p:nvPicPr>
          <p:blipFill>
            <a:blip r:embed="rId3"/>
            <a:stretch>
              <a:fillRect/>
            </a:stretch>
          </p:blipFill>
          <p:spPr>
            <a:xfrm>
              <a:off x="785736" y="994418"/>
              <a:ext cx="10620528" cy="457200"/>
            </a:xfrm>
            <a:prstGeom prst="rect">
              <a:avLst/>
            </a:prstGeom>
            <a:ln>
              <a:solidFill>
                <a:schemeClr val="tx1"/>
              </a:solidFill>
            </a:ln>
          </p:spPr>
        </p:pic>
        <p:pic>
          <p:nvPicPr>
            <p:cNvPr id="6" name="Picture 5">
              <a:extLst>
                <a:ext uri="{FF2B5EF4-FFF2-40B4-BE49-F238E27FC236}">
                  <a16:creationId xmlns:a16="http://schemas.microsoft.com/office/drawing/2014/main" id="{30B785CE-B433-A7E5-3806-1D89E141B4C2}"/>
                </a:ext>
              </a:extLst>
            </p:cNvPr>
            <p:cNvPicPr>
              <a:picLocks noChangeAspect="1"/>
            </p:cNvPicPr>
            <p:nvPr/>
          </p:nvPicPr>
          <p:blipFill>
            <a:blip r:embed="rId4"/>
            <a:stretch>
              <a:fillRect/>
            </a:stretch>
          </p:blipFill>
          <p:spPr>
            <a:xfrm>
              <a:off x="1600200" y="1839848"/>
              <a:ext cx="2800494" cy="2654436"/>
            </a:xfrm>
            <a:prstGeom prst="rect">
              <a:avLst/>
            </a:prstGeom>
            <a:ln>
              <a:solidFill>
                <a:schemeClr val="tx1"/>
              </a:solidFill>
            </a:ln>
          </p:spPr>
        </p:pic>
      </p:grpSp>
      <p:sp>
        <p:nvSpPr>
          <p:cNvPr id="7" name="Oval 6">
            <a:extLst>
              <a:ext uri="{FF2B5EF4-FFF2-40B4-BE49-F238E27FC236}">
                <a16:creationId xmlns:a16="http://schemas.microsoft.com/office/drawing/2014/main" id="{BF736D08-DC18-721D-2790-22F7387C9E72}"/>
              </a:ext>
            </a:extLst>
          </p:cNvPr>
          <p:cNvSpPr/>
          <p:nvPr/>
        </p:nvSpPr>
        <p:spPr>
          <a:xfrm>
            <a:off x="3962400" y="2514600"/>
            <a:ext cx="533400" cy="457200"/>
          </a:xfrm>
          <a:prstGeom prst="ellipse">
            <a:avLst/>
          </a:prstGeom>
          <a:noFill/>
          <a:ln w="28575">
            <a:solidFill>
              <a:srgbClr val="FFB71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8F34DADD-BF01-A12D-53E6-6B7BC0364F7F}"/>
              </a:ext>
            </a:extLst>
          </p:cNvPr>
          <p:cNvPicPr>
            <a:picLocks noChangeAspect="1"/>
          </p:cNvPicPr>
          <p:nvPr/>
        </p:nvPicPr>
        <p:blipFill>
          <a:blip r:embed="rId5"/>
          <a:stretch>
            <a:fillRect/>
          </a:stretch>
        </p:blipFill>
        <p:spPr>
          <a:xfrm>
            <a:off x="2195979" y="2788921"/>
            <a:ext cx="2147421" cy="2194560"/>
          </a:xfrm>
          <a:prstGeom prst="rect">
            <a:avLst/>
          </a:prstGeom>
        </p:spPr>
      </p:pic>
      <p:grpSp>
        <p:nvGrpSpPr>
          <p:cNvPr id="14" name="Group 13">
            <a:extLst>
              <a:ext uri="{FF2B5EF4-FFF2-40B4-BE49-F238E27FC236}">
                <a16:creationId xmlns:a16="http://schemas.microsoft.com/office/drawing/2014/main" id="{78D29705-0942-0F5E-AE44-BFCB025FD1B6}"/>
              </a:ext>
            </a:extLst>
          </p:cNvPr>
          <p:cNvGrpSpPr/>
          <p:nvPr/>
        </p:nvGrpSpPr>
        <p:grpSpPr>
          <a:xfrm>
            <a:off x="3981793" y="1600201"/>
            <a:ext cx="4094919" cy="4572000"/>
            <a:chOff x="3981793" y="1600201"/>
            <a:chExt cx="4094919" cy="4572000"/>
          </a:xfrm>
        </p:grpSpPr>
        <p:pic>
          <p:nvPicPr>
            <p:cNvPr id="12" name="Picture 11">
              <a:extLst>
                <a:ext uri="{FF2B5EF4-FFF2-40B4-BE49-F238E27FC236}">
                  <a16:creationId xmlns:a16="http://schemas.microsoft.com/office/drawing/2014/main" id="{3141CB51-25D3-BA19-6FFC-4241C06F93ED}"/>
                </a:ext>
              </a:extLst>
            </p:cNvPr>
            <p:cNvPicPr>
              <a:picLocks noChangeAspect="1"/>
            </p:cNvPicPr>
            <p:nvPr/>
          </p:nvPicPr>
          <p:blipFill>
            <a:blip r:embed="rId6"/>
            <a:stretch>
              <a:fillRect/>
            </a:stretch>
          </p:blipFill>
          <p:spPr>
            <a:xfrm>
              <a:off x="5334487" y="1600201"/>
              <a:ext cx="2742225" cy="4572000"/>
            </a:xfrm>
            <a:prstGeom prst="rect">
              <a:avLst/>
            </a:prstGeom>
          </p:spPr>
        </p:pic>
        <p:sp>
          <p:nvSpPr>
            <p:cNvPr id="13" name="Arrow: Right 12">
              <a:extLst>
                <a:ext uri="{FF2B5EF4-FFF2-40B4-BE49-F238E27FC236}">
                  <a16:creationId xmlns:a16="http://schemas.microsoft.com/office/drawing/2014/main" id="{067858A7-13E4-9FB8-A865-0681CF789839}"/>
                </a:ext>
              </a:extLst>
            </p:cNvPr>
            <p:cNvSpPr/>
            <p:nvPr/>
          </p:nvSpPr>
          <p:spPr>
            <a:xfrm>
              <a:off x="3981793" y="2842745"/>
              <a:ext cx="1447800" cy="29375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44365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xit"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10"/>
          <p:cNvSpPr>
            <a:spLocks noGrp="1" noChangeArrowheads="1"/>
          </p:cNvSpPr>
          <p:nvPr>
            <p:ph type="title"/>
          </p:nvPr>
        </p:nvSpPr>
        <p:spPr>
          <a:ln w="9525"/>
        </p:spPr>
        <p:txBody>
          <a:bodyPr/>
          <a:lstStyle/>
          <a:p>
            <a:r>
              <a:rPr lang="en-GB">
                <a:latin typeface="+mn-lt"/>
              </a:rPr>
              <a:t>Changing the chart settings (labels etc)</a:t>
            </a:r>
          </a:p>
        </p:txBody>
      </p:sp>
      <p:pic>
        <p:nvPicPr>
          <p:cNvPr id="3" name="Picture 2">
            <a:extLst>
              <a:ext uri="{FF2B5EF4-FFF2-40B4-BE49-F238E27FC236}">
                <a16:creationId xmlns:a16="http://schemas.microsoft.com/office/drawing/2014/main" id="{B6DF37D0-FBDE-205B-AD60-6969CB034AED}"/>
              </a:ext>
            </a:extLst>
          </p:cNvPr>
          <p:cNvPicPr>
            <a:picLocks noChangeAspect="1"/>
          </p:cNvPicPr>
          <p:nvPr/>
        </p:nvPicPr>
        <p:blipFill>
          <a:blip r:embed="rId3"/>
          <a:stretch>
            <a:fillRect/>
          </a:stretch>
        </p:blipFill>
        <p:spPr>
          <a:xfrm>
            <a:off x="935736" y="774577"/>
            <a:ext cx="10625328" cy="662180"/>
          </a:xfrm>
          <a:prstGeom prst="rect">
            <a:avLst/>
          </a:prstGeom>
        </p:spPr>
      </p:pic>
      <p:pic>
        <p:nvPicPr>
          <p:cNvPr id="6" name="Picture 5">
            <a:extLst>
              <a:ext uri="{FF2B5EF4-FFF2-40B4-BE49-F238E27FC236}">
                <a16:creationId xmlns:a16="http://schemas.microsoft.com/office/drawing/2014/main" id="{ABDA3872-528B-0F59-B56F-D197E5C0BB01}"/>
              </a:ext>
            </a:extLst>
          </p:cNvPr>
          <p:cNvPicPr>
            <a:picLocks noChangeAspect="1"/>
          </p:cNvPicPr>
          <p:nvPr/>
        </p:nvPicPr>
        <p:blipFill rotWithShape="1">
          <a:blip r:embed="rId4"/>
          <a:srcRect l="44475"/>
          <a:stretch/>
        </p:blipFill>
        <p:spPr>
          <a:xfrm>
            <a:off x="2743200" y="774577"/>
            <a:ext cx="2491682" cy="2834640"/>
          </a:xfrm>
          <a:prstGeom prst="rect">
            <a:avLst/>
          </a:prstGeom>
        </p:spPr>
      </p:pic>
      <p:pic>
        <p:nvPicPr>
          <p:cNvPr id="8" name="Picture 7">
            <a:extLst>
              <a:ext uri="{FF2B5EF4-FFF2-40B4-BE49-F238E27FC236}">
                <a16:creationId xmlns:a16="http://schemas.microsoft.com/office/drawing/2014/main" id="{778ECC17-F1A4-CD91-067D-8BCF3B525807}"/>
              </a:ext>
            </a:extLst>
          </p:cNvPr>
          <p:cNvPicPr>
            <a:picLocks noChangeAspect="1"/>
          </p:cNvPicPr>
          <p:nvPr/>
        </p:nvPicPr>
        <p:blipFill>
          <a:blip r:embed="rId5"/>
          <a:stretch>
            <a:fillRect/>
          </a:stretch>
        </p:blipFill>
        <p:spPr>
          <a:xfrm>
            <a:off x="6096000" y="1594474"/>
            <a:ext cx="2660257" cy="4572000"/>
          </a:xfrm>
          <a:prstGeom prst="rect">
            <a:avLst/>
          </a:prstGeom>
          <a:ln>
            <a:solidFill>
              <a:schemeClr val="tx1"/>
            </a:solidFill>
          </a:ln>
        </p:spPr>
      </p:pic>
      <p:sp>
        <p:nvSpPr>
          <p:cNvPr id="9" name="Arrow: Right 8">
            <a:extLst>
              <a:ext uri="{FF2B5EF4-FFF2-40B4-BE49-F238E27FC236}">
                <a16:creationId xmlns:a16="http://schemas.microsoft.com/office/drawing/2014/main" id="{B359488C-AC3A-04B1-49D7-A90A48916B25}"/>
              </a:ext>
            </a:extLst>
          </p:cNvPr>
          <p:cNvSpPr/>
          <p:nvPr/>
        </p:nvSpPr>
        <p:spPr>
          <a:xfrm>
            <a:off x="4343400" y="3352800"/>
            <a:ext cx="1905000" cy="1524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D346E7-ACB9-4AAC-0883-3A80376F0168}"/>
              </a:ext>
            </a:extLst>
          </p:cNvPr>
          <p:cNvSpPr/>
          <p:nvPr/>
        </p:nvSpPr>
        <p:spPr>
          <a:xfrm>
            <a:off x="8115300" y="1525331"/>
            <a:ext cx="1905000" cy="997656"/>
          </a:xfrm>
          <a:custGeom>
            <a:avLst/>
            <a:gdLst>
              <a:gd name="connsiteX0" fmla="*/ 1828800 w 1905000"/>
              <a:gd name="connsiteY0" fmla="*/ 0 h 997656"/>
              <a:gd name="connsiteX1" fmla="*/ 1905000 w 1905000"/>
              <a:gd name="connsiteY1" fmla="*/ 0 h 997656"/>
              <a:gd name="connsiteX2" fmla="*/ 1905000 w 1905000"/>
              <a:gd name="connsiteY2" fmla="*/ 883356 h 997656"/>
              <a:gd name="connsiteX3" fmla="*/ 1905000 w 1905000"/>
              <a:gd name="connsiteY3" fmla="*/ 914400 h 997656"/>
              <a:gd name="connsiteX4" fmla="*/ 1905000 w 1905000"/>
              <a:gd name="connsiteY4" fmla="*/ 959556 h 997656"/>
              <a:gd name="connsiteX5" fmla="*/ 76200 w 1905000"/>
              <a:gd name="connsiteY5" fmla="*/ 959556 h 997656"/>
              <a:gd name="connsiteX6" fmla="*/ 76200 w 1905000"/>
              <a:gd name="connsiteY6" fmla="*/ 997656 h 997656"/>
              <a:gd name="connsiteX7" fmla="*/ 0 w 1905000"/>
              <a:gd name="connsiteY7" fmla="*/ 921456 h 997656"/>
              <a:gd name="connsiteX8" fmla="*/ 76200 w 1905000"/>
              <a:gd name="connsiteY8" fmla="*/ 845256 h 997656"/>
              <a:gd name="connsiteX9" fmla="*/ 76200 w 1905000"/>
              <a:gd name="connsiteY9" fmla="*/ 883356 h 997656"/>
              <a:gd name="connsiteX10" fmla="*/ 1828800 w 1905000"/>
              <a:gd name="connsiteY10" fmla="*/ 883356 h 997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05000" h="997656">
                <a:moveTo>
                  <a:pt x="1828800" y="0"/>
                </a:moveTo>
                <a:lnTo>
                  <a:pt x="1905000" y="0"/>
                </a:lnTo>
                <a:lnTo>
                  <a:pt x="1905000" y="883356"/>
                </a:lnTo>
                <a:lnTo>
                  <a:pt x="1905000" y="914400"/>
                </a:lnTo>
                <a:lnTo>
                  <a:pt x="1905000" y="959556"/>
                </a:lnTo>
                <a:lnTo>
                  <a:pt x="76200" y="959556"/>
                </a:lnTo>
                <a:lnTo>
                  <a:pt x="76200" y="997656"/>
                </a:lnTo>
                <a:lnTo>
                  <a:pt x="0" y="921456"/>
                </a:lnTo>
                <a:lnTo>
                  <a:pt x="76200" y="845256"/>
                </a:lnTo>
                <a:lnTo>
                  <a:pt x="76200" y="883356"/>
                </a:lnTo>
                <a:lnTo>
                  <a:pt x="1828800" y="883356"/>
                </a:lnTo>
                <a:close/>
              </a:path>
            </a:pathLst>
          </a:custGeom>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2949383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10"/>
          <p:cNvSpPr>
            <a:spLocks noGrp="1" noChangeArrowheads="1"/>
          </p:cNvSpPr>
          <p:nvPr>
            <p:ph type="title"/>
          </p:nvPr>
        </p:nvSpPr>
        <p:spPr>
          <a:ln w="9525"/>
        </p:spPr>
        <p:txBody>
          <a:bodyPr/>
          <a:lstStyle/>
          <a:p>
            <a:r>
              <a:rPr lang="en-GB" dirty="0">
                <a:latin typeface="+mn-lt"/>
              </a:rPr>
              <a:t>Making your own records in Tools and other ways</a:t>
            </a:r>
          </a:p>
        </p:txBody>
      </p:sp>
      <p:pic>
        <p:nvPicPr>
          <p:cNvPr id="4" name="Picture 3">
            <a:extLst>
              <a:ext uri="{FF2B5EF4-FFF2-40B4-BE49-F238E27FC236}">
                <a16:creationId xmlns:a16="http://schemas.microsoft.com/office/drawing/2014/main" id="{7C6DF8C2-C4E2-29FB-C09F-DB3220B0657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27768" b="1299"/>
          <a:stretch/>
        </p:blipFill>
        <p:spPr>
          <a:xfrm>
            <a:off x="935736" y="828352"/>
            <a:ext cx="10296144" cy="650280"/>
          </a:xfrm>
          <a:prstGeom prst="rect">
            <a:avLst/>
          </a:prstGeom>
        </p:spPr>
      </p:pic>
      <p:pic>
        <p:nvPicPr>
          <p:cNvPr id="6" name="Picture 5">
            <a:extLst>
              <a:ext uri="{FF2B5EF4-FFF2-40B4-BE49-F238E27FC236}">
                <a16:creationId xmlns:a16="http://schemas.microsoft.com/office/drawing/2014/main" id="{1117AA56-7A29-4E8A-CF9E-97699F1EA40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412955" y="1488349"/>
            <a:ext cx="3429000" cy="786883"/>
          </a:xfrm>
          <a:prstGeom prst="rect">
            <a:avLst/>
          </a:prstGeom>
        </p:spPr>
      </p:pic>
      <p:pic>
        <p:nvPicPr>
          <p:cNvPr id="2" name="Picture 1">
            <a:extLst>
              <a:ext uri="{FF2B5EF4-FFF2-40B4-BE49-F238E27FC236}">
                <a16:creationId xmlns:a16="http://schemas.microsoft.com/office/drawing/2014/main" id="{846B4E1A-8745-E4E6-F911-ADF9777F92DC}"/>
              </a:ext>
            </a:extLst>
          </p:cNvPr>
          <p:cNvPicPr>
            <a:picLocks noChangeAspect="1"/>
          </p:cNvPicPr>
          <p:nvPr/>
        </p:nvPicPr>
        <p:blipFill rotWithShape="1">
          <a:blip r:embed="rId5"/>
          <a:srcRect l="44475"/>
          <a:stretch/>
        </p:blipFill>
        <p:spPr>
          <a:xfrm>
            <a:off x="2217565" y="828352"/>
            <a:ext cx="2286000" cy="2600648"/>
          </a:xfrm>
          <a:prstGeom prst="rect">
            <a:avLst/>
          </a:prstGeom>
        </p:spPr>
      </p:pic>
      <p:pic>
        <p:nvPicPr>
          <p:cNvPr id="9" name="Picture 8">
            <a:extLst>
              <a:ext uri="{FF2B5EF4-FFF2-40B4-BE49-F238E27FC236}">
                <a16:creationId xmlns:a16="http://schemas.microsoft.com/office/drawing/2014/main" id="{78FD5E92-E386-24D6-5DBB-B194F1C5C0D5}"/>
              </a:ext>
            </a:extLst>
          </p:cNvPr>
          <p:cNvPicPr>
            <a:picLocks noChangeAspect="1"/>
          </p:cNvPicPr>
          <p:nvPr/>
        </p:nvPicPr>
        <p:blipFill>
          <a:blip r:embed="rId6"/>
          <a:stretch>
            <a:fillRect/>
          </a:stretch>
        </p:blipFill>
        <p:spPr>
          <a:xfrm>
            <a:off x="4480552" y="2371917"/>
            <a:ext cx="5403055" cy="3840480"/>
          </a:xfrm>
          <a:prstGeom prst="rect">
            <a:avLst/>
          </a:prstGeom>
        </p:spPr>
      </p:pic>
      <p:cxnSp>
        <p:nvCxnSpPr>
          <p:cNvPr id="11" name="Straight Arrow Connector 10">
            <a:extLst>
              <a:ext uri="{FF2B5EF4-FFF2-40B4-BE49-F238E27FC236}">
                <a16:creationId xmlns:a16="http://schemas.microsoft.com/office/drawing/2014/main" id="{6D05E118-5F5A-7EED-5D1A-968F90185C6D}"/>
              </a:ext>
            </a:extLst>
          </p:cNvPr>
          <p:cNvCxnSpPr>
            <a:cxnSpLocks/>
          </p:cNvCxnSpPr>
          <p:nvPr/>
        </p:nvCxnSpPr>
        <p:spPr>
          <a:xfrm>
            <a:off x="3810000" y="1143000"/>
            <a:ext cx="1371600" cy="1219200"/>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cxnSp>
        <p:nvCxnSpPr>
          <p:cNvPr id="12" name="Straight Arrow Connector 11">
            <a:extLst>
              <a:ext uri="{FF2B5EF4-FFF2-40B4-BE49-F238E27FC236}">
                <a16:creationId xmlns:a16="http://schemas.microsoft.com/office/drawing/2014/main" id="{77B958DB-5422-14EF-C225-D8FA96F3A772}"/>
              </a:ext>
            </a:extLst>
          </p:cNvPr>
          <p:cNvCxnSpPr>
            <a:cxnSpLocks/>
          </p:cNvCxnSpPr>
          <p:nvPr/>
        </p:nvCxnSpPr>
        <p:spPr>
          <a:xfrm flipH="1">
            <a:off x="8305800" y="1437752"/>
            <a:ext cx="1295400" cy="924448"/>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sp>
        <p:nvSpPr>
          <p:cNvPr id="16" name="TextBox 15">
            <a:extLst>
              <a:ext uri="{FF2B5EF4-FFF2-40B4-BE49-F238E27FC236}">
                <a16:creationId xmlns:a16="http://schemas.microsoft.com/office/drawing/2014/main" id="{9F69BD01-2E7D-EED6-017F-FEAEFD68597A}"/>
              </a:ext>
            </a:extLst>
          </p:cNvPr>
          <p:cNvSpPr txBox="1"/>
          <p:nvPr/>
        </p:nvSpPr>
        <p:spPr>
          <a:xfrm>
            <a:off x="381000" y="4869657"/>
            <a:ext cx="3124200" cy="1200329"/>
          </a:xfrm>
          <a:prstGeom prst="rect">
            <a:avLst/>
          </a:prstGeom>
          <a:noFill/>
        </p:spPr>
        <p:txBody>
          <a:bodyPr wrap="square" rtlCol="0">
            <a:spAutoFit/>
          </a:bodyPr>
          <a:lstStyle/>
          <a:p>
            <a:r>
              <a:rPr lang="en-US" dirty="0"/>
              <a:t>Can also right-click on a chart to add records, but will only be able to add the attributes from that chart!</a:t>
            </a:r>
          </a:p>
        </p:txBody>
      </p:sp>
    </p:spTree>
    <p:extLst>
      <p:ext uri="{BB962C8B-B14F-4D97-AF65-F5344CB8AC3E}">
        <p14:creationId xmlns:p14="http://schemas.microsoft.com/office/powerpoint/2010/main" val="20616171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63CF44D-559E-FF5C-A200-0198AFD6B8B0}"/>
              </a:ext>
            </a:extLst>
          </p:cNvPr>
          <p:cNvSpPr>
            <a:spLocks noGrp="1"/>
          </p:cNvSpPr>
          <p:nvPr>
            <p:ph type="sldNum" sz="quarter" idx="11"/>
          </p:nvPr>
        </p:nvSpPr>
        <p:spPr/>
        <p:txBody>
          <a:bodyPr/>
          <a:lstStyle/>
          <a:p>
            <a:fld id="{F0D23093-2AB0-F74C-B865-1A12A15B650E}" type="slidenum">
              <a:rPr lang="en-US" smtClean="0"/>
              <a:pPr/>
              <a:t>18</a:t>
            </a:fld>
            <a:endParaRPr lang="en-US" dirty="0"/>
          </a:p>
        </p:txBody>
      </p:sp>
      <p:sp>
        <p:nvSpPr>
          <p:cNvPr id="3" name="Title 2">
            <a:extLst>
              <a:ext uri="{FF2B5EF4-FFF2-40B4-BE49-F238E27FC236}">
                <a16:creationId xmlns:a16="http://schemas.microsoft.com/office/drawing/2014/main" id="{77F25D09-DB11-E49B-B886-09CF067AE7E2}"/>
              </a:ext>
            </a:extLst>
          </p:cNvPr>
          <p:cNvSpPr>
            <a:spLocks noGrp="1"/>
          </p:cNvSpPr>
          <p:nvPr>
            <p:ph type="title"/>
          </p:nvPr>
        </p:nvSpPr>
        <p:spPr/>
        <p:txBody>
          <a:bodyPr/>
          <a:lstStyle/>
          <a:p>
            <a:r>
              <a:rPr lang="en-GB" dirty="0">
                <a:latin typeface="+mn-lt"/>
              </a:rPr>
              <a:t>Manage your charts in Tools</a:t>
            </a:r>
            <a:endParaRPr lang="en-GB" dirty="0"/>
          </a:p>
        </p:txBody>
      </p:sp>
      <p:grpSp>
        <p:nvGrpSpPr>
          <p:cNvPr id="5" name="Group 4">
            <a:extLst>
              <a:ext uri="{FF2B5EF4-FFF2-40B4-BE49-F238E27FC236}">
                <a16:creationId xmlns:a16="http://schemas.microsoft.com/office/drawing/2014/main" id="{9254E8AF-7622-842F-8782-2705599CE220}"/>
              </a:ext>
            </a:extLst>
          </p:cNvPr>
          <p:cNvGrpSpPr>
            <a:grpSpLocks noChangeAspect="1"/>
          </p:cNvGrpSpPr>
          <p:nvPr/>
        </p:nvGrpSpPr>
        <p:grpSpPr>
          <a:xfrm>
            <a:off x="8458200" y="1495523"/>
            <a:ext cx="3452862" cy="731520"/>
            <a:chOff x="8437894" y="1573871"/>
            <a:chExt cx="3173082" cy="672246"/>
          </a:xfrm>
        </p:grpSpPr>
        <p:pic>
          <p:nvPicPr>
            <p:cNvPr id="6" name="Picture 5">
              <a:extLst>
                <a:ext uri="{FF2B5EF4-FFF2-40B4-BE49-F238E27FC236}">
                  <a16:creationId xmlns:a16="http://schemas.microsoft.com/office/drawing/2014/main" id="{95C0A0A5-73F1-674B-66D2-1A947548CF15}"/>
                </a:ext>
              </a:extLst>
            </p:cNvPr>
            <p:cNvPicPr>
              <a:picLocks noChangeAspect="1"/>
            </p:cNvPicPr>
            <p:nvPr/>
          </p:nvPicPr>
          <p:blipFill>
            <a:blip r:embed="rId3"/>
            <a:stretch>
              <a:fillRect/>
            </a:stretch>
          </p:blipFill>
          <p:spPr>
            <a:xfrm>
              <a:off x="8437894" y="1573871"/>
              <a:ext cx="1747839" cy="672246"/>
            </a:xfrm>
            <a:prstGeom prst="rect">
              <a:avLst/>
            </a:prstGeom>
          </p:spPr>
        </p:pic>
        <p:pic>
          <p:nvPicPr>
            <p:cNvPr id="7" name="Picture 6">
              <a:extLst>
                <a:ext uri="{FF2B5EF4-FFF2-40B4-BE49-F238E27FC236}">
                  <a16:creationId xmlns:a16="http://schemas.microsoft.com/office/drawing/2014/main" id="{FB0E73E3-FE8C-1F48-19BC-0FFFFEF2457C}"/>
                </a:ext>
              </a:extLst>
            </p:cNvPr>
            <p:cNvPicPr>
              <a:picLocks noChangeAspect="1"/>
            </p:cNvPicPr>
            <p:nvPr/>
          </p:nvPicPr>
          <p:blipFill>
            <a:blip r:embed="rId4"/>
            <a:stretch>
              <a:fillRect/>
            </a:stretch>
          </p:blipFill>
          <p:spPr>
            <a:xfrm>
              <a:off x="10111922" y="1751310"/>
              <a:ext cx="1499054" cy="229520"/>
            </a:xfrm>
            <a:prstGeom prst="rect">
              <a:avLst/>
            </a:prstGeom>
          </p:spPr>
        </p:pic>
      </p:grpSp>
      <p:pic>
        <p:nvPicPr>
          <p:cNvPr id="19" name="Picture 18">
            <a:extLst>
              <a:ext uri="{FF2B5EF4-FFF2-40B4-BE49-F238E27FC236}">
                <a16:creationId xmlns:a16="http://schemas.microsoft.com/office/drawing/2014/main" id="{4CECD68F-12A9-8378-A9C6-F2F3A86ECCB6}"/>
              </a:ext>
            </a:extLst>
          </p:cNvPr>
          <p:cNvPicPr>
            <a:picLocks noChangeAspect="1"/>
          </p:cNvPicPr>
          <p:nvPr/>
        </p:nvPicPr>
        <p:blipFill>
          <a:blip r:embed="rId5"/>
          <a:stretch>
            <a:fillRect/>
          </a:stretch>
        </p:blipFill>
        <p:spPr>
          <a:xfrm>
            <a:off x="4676250" y="2280608"/>
            <a:ext cx="3090278" cy="3749040"/>
          </a:xfrm>
          <a:prstGeom prst="rect">
            <a:avLst/>
          </a:prstGeom>
        </p:spPr>
      </p:pic>
      <p:cxnSp>
        <p:nvCxnSpPr>
          <p:cNvPr id="21" name="Straight Arrow Connector 20">
            <a:extLst>
              <a:ext uri="{FF2B5EF4-FFF2-40B4-BE49-F238E27FC236}">
                <a16:creationId xmlns:a16="http://schemas.microsoft.com/office/drawing/2014/main" id="{2EBFB559-727E-6325-2B0A-84313D3BA79E}"/>
              </a:ext>
            </a:extLst>
          </p:cNvPr>
          <p:cNvCxnSpPr>
            <a:cxnSpLocks/>
          </p:cNvCxnSpPr>
          <p:nvPr/>
        </p:nvCxnSpPr>
        <p:spPr>
          <a:xfrm flipH="1">
            <a:off x="7086600" y="1632944"/>
            <a:ext cx="2133600" cy="805456"/>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pic>
        <p:nvPicPr>
          <p:cNvPr id="24" name="Picture 23">
            <a:extLst>
              <a:ext uri="{FF2B5EF4-FFF2-40B4-BE49-F238E27FC236}">
                <a16:creationId xmlns:a16="http://schemas.microsoft.com/office/drawing/2014/main" id="{FEA20705-3D51-D68D-66FE-23DE988299A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r="27768" b="1299"/>
          <a:stretch/>
        </p:blipFill>
        <p:spPr>
          <a:xfrm>
            <a:off x="935736" y="828352"/>
            <a:ext cx="10296144" cy="650280"/>
          </a:xfrm>
          <a:prstGeom prst="rect">
            <a:avLst/>
          </a:prstGeom>
        </p:spPr>
      </p:pic>
      <p:pic>
        <p:nvPicPr>
          <p:cNvPr id="25" name="Picture 24">
            <a:extLst>
              <a:ext uri="{FF2B5EF4-FFF2-40B4-BE49-F238E27FC236}">
                <a16:creationId xmlns:a16="http://schemas.microsoft.com/office/drawing/2014/main" id="{E50C10E6-EF69-BEC9-DB0C-ACCEBA1DAB56}"/>
              </a:ext>
            </a:extLst>
          </p:cNvPr>
          <p:cNvPicPr>
            <a:picLocks noChangeAspect="1"/>
          </p:cNvPicPr>
          <p:nvPr/>
        </p:nvPicPr>
        <p:blipFill rotWithShape="1">
          <a:blip r:embed="rId7"/>
          <a:srcRect l="44475"/>
          <a:stretch/>
        </p:blipFill>
        <p:spPr>
          <a:xfrm>
            <a:off x="2217565" y="828352"/>
            <a:ext cx="2286000" cy="2600648"/>
          </a:xfrm>
          <a:prstGeom prst="rect">
            <a:avLst/>
          </a:prstGeom>
        </p:spPr>
      </p:pic>
      <p:cxnSp>
        <p:nvCxnSpPr>
          <p:cNvPr id="20" name="Straight Arrow Connector 19">
            <a:extLst>
              <a:ext uri="{FF2B5EF4-FFF2-40B4-BE49-F238E27FC236}">
                <a16:creationId xmlns:a16="http://schemas.microsoft.com/office/drawing/2014/main" id="{D50D7A6F-A46D-5B82-2A7E-512F14898666}"/>
              </a:ext>
            </a:extLst>
          </p:cNvPr>
          <p:cNvCxnSpPr>
            <a:cxnSpLocks/>
          </p:cNvCxnSpPr>
          <p:nvPr/>
        </p:nvCxnSpPr>
        <p:spPr>
          <a:xfrm>
            <a:off x="3733800" y="1354923"/>
            <a:ext cx="1219200" cy="1083477"/>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7713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D46F2A9-9143-82D9-BD0C-ED6773CA5662}"/>
              </a:ext>
            </a:extLst>
          </p:cNvPr>
          <p:cNvPicPr>
            <a:picLocks noChangeAspect="1"/>
          </p:cNvPicPr>
          <p:nvPr/>
        </p:nvPicPr>
        <p:blipFill>
          <a:blip r:embed="rId3"/>
          <a:stretch>
            <a:fillRect/>
          </a:stretch>
        </p:blipFill>
        <p:spPr>
          <a:xfrm>
            <a:off x="940220" y="862366"/>
            <a:ext cx="10296144" cy="615570"/>
          </a:xfrm>
          <a:prstGeom prst="rect">
            <a:avLst/>
          </a:prstGeom>
          <a:ln>
            <a:solidFill>
              <a:schemeClr val="tx1"/>
            </a:solidFill>
          </a:ln>
        </p:spPr>
      </p:pic>
      <p:sp>
        <p:nvSpPr>
          <p:cNvPr id="15362" name="Rectangle 2"/>
          <p:cNvSpPr>
            <a:spLocks noGrp="1" noChangeArrowheads="1"/>
          </p:cNvSpPr>
          <p:nvPr>
            <p:ph type="title"/>
          </p:nvPr>
        </p:nvSpPr>
        <p:spPr>
          <a:ln w="9525"/>
        </p:spPr>
        <p:txBody>
          <a:bodyPr/>
          <a:lstStyle/>
          <a:p>
            <a:r>
              <a:rPr lang="en-GB">
                <a:latin typeface="+mn-lt"/>
              </a:rPr>
              <a:t>Saving projects, report writing</a:t>
            </a:r>
          </a:p>
        </p:txBody>
      </p:sp>
      <p:grpSp>
        <p:nvGrpSpPr>
          <p:cNvPr id="35" name="Group 34">
            <a:extLst>
              <a:ext uri="{FF2B5EF4-FFF2-40B4-BE49-F238E27FC236}">
                <a16:creationId xmlns:a16="http://schemas.microsoft.com/office/drawing/2014/main" id="{A595ADF8-8305-59AD-6660-4F1B68B37C75}"/>
              </a:ext>
            </a:extLst>
          </p:cNvPr>
          <p:cNvGrpSpPr/>
          <p:nvPr/>
        </p:nvGrpSpPr>
        <p:grpSpPr>
          <a:xfrm>
            <a:off x="3576159" y="1882337"/>
            <a:ext cx="3989604" cy="4107910"/>
            <a:chOff x="1124703" y="375506"/>
            <a:chExt cx="3989604" cy="4107910"/>
          </a:xfrm>
        </p:grpSpPr>
        <p:grpSp>
          <p:nvGrpSpPr>
            <p:cNvPr id="37" name="Group 21">
              <a:extLst>
                <a:ext uri="{FF2B5EF4-FFF2-40B4-BE49-F238E27FC236}">
                  <a16:creationId xmlns:a16="http://schemas.microsoft.com/office/drawing/2014/main" id="{F65FF205-9F0F-AFA6-8123-18A2DAC6D9F7}"/>
                </a:ext>
              </a:extLst>
            </p:cNvPr>
            <p:cNvGrpSpPr>
              <a:grpSpLocks/>
            </p:cNvGrpSpPr>
            <p:nvPr/>
          </p:nvGrpSpPr>
          <p:grpSpPr bwMode="auto">
            <a:xfrm>
              <a:off x="1124703" y="375506"/>
              <a:ext cx="3989604" cy="4107910"/>
              <a:chOff x="2282" y="506"/>
              <a:chExt cx="3507" cy="3611"/>
            </a:xfrm>
          </p:grpSpPr>
          <p:grpSp>
            <p:nvGrpSpPr>
              <p:cNvPr id="41" name="Group 22">
                <a:extLst>
                  <a:ext uri="{FF2B5EF4-FFF2-40B4-BE49-F238E27FC236}">
                    <a16:creationId xmlns:a16="http://schemas.microsoft.com/office/drawing/2014/main" id="{DD8532D4-AC7A-A9B0-EB99-E794B548452D}"/>
                  </a:ext>
                </a:extLst>
              </p:cNvPr>
              <p:cNvGrpSpPr>
                <a:grpSpLocks/>
              </p:cNvGrpSpPr>
              <p:nvPr/>
            </p:nvGrpSpPr>
            <p:grpSpPr bwMode="auto">
              <a:xfrm>
                <a:off x="2282" y="870"/>
                <a:ext cx="3507" cy="3247"/>
                <a:chOff x="2282" y="668"/>
                <a:chExt cx="3507" cy="3247"/>
              </a:xfrm>
            </p:grpSpPr>
            <p:sp>
              <p:nvSpPr>
                <p:cNvPr id="44" name="Text Box 23">
                  <a:extLst>
                    <a:ext uri="{FF2B5EF4-FFF2-40B4-BE49-F238E27FC236}">
                      <a16:creationId xmlns:a16="http://schemas.microsoft.com/office/drawing/2014/main" id="{172C0A88-FE0E-7E56-49FB-BFAB7B168BC8}"/>
                    </a:ext>
                  </a:extLst>
                </p:cNvPr>
                <p:cNvSpPr txBox="1">
                  <a:spLocks noChangeArrowheads="1"/>
                </p:cNvSpPr>
                <p:nvPr/>
              </p:nvSpPr>
              <p:spPr bwMode="auto">
                <a:xfrm>
                  <a:off x="2283" y="2131"/>
                  <a:ext cx="765"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pPr algn="ctr"/>
                  <a:r>
                    <a:rPr lang="en-GB" sz="1400" b="1">
                      <a:latin typeface="+mn-lt"/>
                    </a:rPr>
                    <a:t>To</a:t>
                  </a:r>
                </a:p>
                <a:p>
                  <a:pPr algn="ctr"/>
                  <a:r>
                    <a:rPr lang="en-GB" sz="1400" b="1">
                      <a:latin typeface="+mn-lt"/>
                    </a:rPr>
                    <a:t>WORD</a:t>
                  </a:r>
                </a:p>
              </p:txBody>
            </p:sp>
            <p:grpSp>
              <p:nvGrpSpPr>
                <p:cNvPr id="45" name="Group 24">
                  <a:extLst>
                    <a:ext uri="{FF2B5EF4-FFF2-40B4-BE49-F238E27FC236}">
                      <a16:creationId xmlns:a16="http://schemas.microsoft.com/office/drawing/2014/main" id="{A14BE507-9361-A3C2-E1BF-B80F64F10F03}"/>
                    </a:ext>
                  </a:extLst>
                </p:cNvPr>
                <p:cNvGrpSpPr>
                  <a:grpSpLocks/>
                </p:cNvGrpSpPr>
                <p:nvPr/>
              </p:nvGrpSpPr>
              <p:grpSpPr bwMode="auto">
                <a:xfrm>
                  <a:off x="3048" y="668"/>
                  <a:ext cx="2741" cy="3247"/>
                  <a:chOff x="2920" y="678"/>
                  <a:chExt cx="2741" cy="3247"/>
                </a:xfrm>
              </p:grpSpPr>
              <p:sp>
                <p:nvSpPr>
                  <p:cNvPr id="47" name="Rectangle 25">
                    <a:extLst>
                      <a:ext uri="{FF2B5EF4-FFF2-40B4-BE49-F238E27FC236}">
                        <a16:creationId xmlns:a16="http://schemas.microsoft.com/office/drawing/2014/main" id="{0CB2525D-6D13-2209-2979-964555C991A0}"/>
                      </a:ext>
                    </a:extLst>
                  </p:cNvPr>
                  <p:cNvSpPr>
                    <a:spLocks noChangeArrowheads="1"/>
                  </p:cNvSpPr>
                  <p:nvPr/>
                </p:nvSpPr>
                <p:spPr bwMode="auto">
                  <a:xfrm>
                    <a:off x="2920" y="2146"/>
                    <a:ext cx="162" cy="3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p>
                </p:txBody>
              </p:sp>
              <p:sp>
                <p:nvSpPr>
                  <p:cNvPr id="48" name="Rectangle 30">
                    <a:extLst>
                      <a:ext uri="{FF2B5EF4-FFF2-40B4-BE49-F238E27FC236}">
                        <a16:creationId xmlns:a16="http://schemas.microsoft.com/office/drawing/2014/main" id="{B3F2F0F0-BE43-8BC3-D132-765E347BFD36}"/>
                      </a:ext>
                    </a:extLst>
                  </p:cNvPr>
                  <p:cNvSpPr>
                    <a:spLocks noChangeArrowheads="1"/>
                  </p:cNvSpPr>
                  <p:nvPr/>
                </p:nvSpPr>
                <p:spPr bwMode="auto">
                  <a:xfrm>
                    <a:off x="2973" y="678"/>
                    <a:ext cx="2688" cy="324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endParaRPr lang="en-GB"/>
                  </a:p>
                  <a:p>
                    <a:endParaRPr lang="en-GB"/>
                  </a:p>
                  <a:p>
                    <a:endParaRPr lang="en-GB"/>
                  </a:p>
                  <a:p>
                    <a:endParaRPr lang="en-GB"/>
                  </a:p>
                  <a:p>
                    <a:endParaRPr lang="en-GB"/>
                  </a:p>
                  <a:p>
                    <a:endParaRPr lang="en-GB"/>
                  </a:p>
                  <a:p>
                    <a:endParaRPr lang="en-GB"/>
                  </a:p>
                  <a:p>
                    <a:endParaRPr lang="en-GB"/>
                  </a:p>
                  <a:p>
                    <a:endParaRPr lang="en-GB"/>
                  </a:p>
                  <a:p>
                    <a:endParaRPr lang="en-GB"/>
                  </a:p>
                  <a:p>
                    <a:endParaRPr lang="en-GB"/>
                  </a:p>
                  <a:p>
                    <a:endParaRPr lang="en-GB"/>
                  </a:p>
                  <a:p>
                    <a:endParaRPr lang="en-GB"/>
                  </a:p>
                </p:txBody>
              </p:sp>
            </p:grpSp>
            <p:sp>
              <p:nvSpPr>
                <p:cNvPr id="46" name="Line 32">
                  <a:extLst>
                    <a:ext uri="{FF2B5EF4-FFF2-40B4-BE49-F238E27FC236}">
                      <a16:creationId xmlns:a16="http://schemas.microsoft.com/office/drawing/2014/main" id="{C908A08B-215E-F2A4-9A51-D84A984A64DA}"/>
                    </a:ext>
                  </a:extLst>
                </p:cNvPr>
                <p:cNvSpPr>
                  <a:spLocks noChangeShapeType="1"/>
                </p:cNvSpPr>
                <p:nvPr/>
              </p:nvSpPr>
              <p:spPr bwMode="auto">
                <a:xfrm>
                  <a:off x="2282" y="2051"/>
                  <a:ext cx="795" cy="0"/>
                </a:xfrm>
                <a:prstGeom prst="line">
                  <a:avLst/>
                </a:prstGeom>
                <a:noFill/>
                <a:ln w="38100">
                  <a:solidFill>
                    <a:schemeClr val="accent1"/>
                  </a:solidFill>
                  <a:prstDash val="sysDot"/>
                  <a:round/>
                  <a:headEnd/>
                  <a:tailEnd type="triangle" w="med" len="lg"/>
                </a:ln>
                <a:extLst>
                  <a:ext uri="{909E8E84-426E-40DD-AFC4-6F175D3DCCD1}">
                    <a14:hiddenFill xmlns:a14="http://schemas.microsoft.com/office/drawing/2010/main">
                      <a:noFill/>
                    </a14:hiddenFill>
                  </a:ext>
                </a:extLst>
              </p:spPr>
              <p:txBody>
                <a:bodyPr wrap="square">
                  <a:spAutoFit/>
                </a:bodyPr>
                <a:lstStyle/>
                <a:p>
                  <a:endParaRPr lang="en-GB"/>
                </a:p>
              </p:txBody>
            </p:sp>
          </p:grpSp>
          <p:sp>
            <p:nvSpPr>
              <p:cNvPr id="42" name="Rectangle 33">
                <a:extLst>
                  <a:ext uri="{FF2B5EF4-FFF2-40B4-BE49-F238E27FC236}">
                    <a16:creationId xmlns:a16="http://schemas.microsoft.com/office/drawing/2014/main" id="{5474C85E-B0B9-C423-50B2-2587F83851F8}"/>
                  </a:ext>
                </a:extLst>
              </p:cNvPr>
              <p:cNvSpPr>
                <a:spLocks noChangeArrowheads="1"/>
              </p:cNvSpPr>
              <p:nvPr/>
            </p:nvSpPr>
            <p:spPr bwMode="auto">
              <a:xfrm>
                <a:off x="3064" y="542"/>
                <a:ext cx="162" cy="3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p>
            </p:txBody>
          </p:sp>
          <p:sp>
            <p:nvSpPr>
              <p:cNvPr id="43" name="Text Box 34">
                <a:extLst>
                  <a:ext uri="{FF2B5EF4-FFF2-40B4-BE49-F238E27FC236}">
                    <a16:creationId xmlns:a16="http://schemas.microsoft.com/office/drawing/2014/main" id="{14DA5162-E22E-C2FF-9693-2CF71649F400}"/>
                  </a:ext>
                </a:extLst>
              </p:cNvPr>
              <p:cNvSpPr txBox="1">
                <a:spLocks noChangeArrowheads="1"/>
              </p:cNvSpPr>
              <p:nvPr/>
            </p:nvSpPr>
            <p:spPr bwMode="auto">
              <a:xfrm>
                <a:off x="4086" y="506"/>
                <a:ext cx="743" cy="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r>
                  <a:rPr lang="en-GB" b="1" i="1">
                    <a:latin typeface="+mn-lt"/>
                  </a:rPr>
                  <a:t>Paste</a:t>
                </a:r>
              </a:p>
            </p:txBody>
          </p:sp>
        </p:grpSp>
        <p:grpSp>
          <p:nvGrpSpPr>
            <p:cNvPr id="38" name="Group 37">
              <a:extLst>
                <a:ext uri="{FF2B5EF4-FFF2-40B4-BE49-F238E27FC236}">
                  <a16:creationId xmlns:a16="http://schemas.microsoft.com/office/drawing/2014/main" id="{BD7FAC86-25C1-86B8-C53E-343B47C08E44}"/>
                </a:ext>
              </a:extLst>
            </p:cNvPr>
            <p:cNvGrpSpPr/>
            <p:nvPr/>
          </p:nvGrpSpPr>
          <p:grpSpPr>
            <a:xfrm>
              <a:off x="2297664" y="934306"/>
              <a:ext cx="2681502" cy="3386323"/>
              <a:chOff x="2297664" y="934306"/>
              <a:chExt cx="2681502" cy="3386323"/>
            </a:xfrm>
          </p:grpSpPr>
          <p:pic>
            <p:nvPicPr>
              <p:cNvPr id="39" name="Picture 38">
                <a:extLst>
                  <a:ext uri="{FF2B5EF4-FFF2-40B4-BE49-F238E27FC236}">
                    <a16:creationId xmlns:a16="http://schemas.microsoft.com/office/drawing/2014/main" id="{107346FF-4410-165C-7D7A-82A5C9B6EF7E}"/>
                  </a:ext>
                </a:extLst>
              </p:cNvPr>
              <p:cNvPicPr>
                <a:picLocks noChangeAspect="1"/>
              </p:cNvPicPr>
              <p:nvPr/>
            </p:nvPicPr>
            <p:blipFill>
              <a:blip r:embed="rId4"/>
              <a:stretch>
                <a:fillRect/>
              </a:stretch>
            </p:blipFill>
            <p:spPr>
              <a:xfrm>
                <a:off x="2297664" y="934306"/>
                <a:ext cx="2508134" cy="2408351"/>
              </a:xfrm>
              <a:prstGeom prst="rect">
                <a:avLst/>
              </a:prstGeom>
            </p:spPr>
          </p:pic>
          <p:pic>
            <p:nvPicPr>
              <p:cNvPr id="40" name="Picture 39">
                <a:extLst>
                  <a:ext uri="{FF2B5EF4-FFF2-40B4-BE49-F238E27FC236}">
                    <a16:creationId xmlns:a16="http://schemas.microsoft.com/office/drawing/2014/main" id="{FD43B938-E92D-4E6F-B7F7-63CA2974A5E4}"/>
                  </a:ext>
                </a:extLst>
              </p:cNvPr>
              <p:cNvPicPr>
                <a:picLocks noChangeAspect="1"/>
              </p:cNvPicPr>
              <p:nvPr/>
            </p:nvPicPr>
            <p:blipFill>
              <a:blip r:embed="rId5"/>
              <a:stretch>
                <a:fillRect/>
              </a:stretch>
            </p:blipFill>
            <p:spPr>
              <a:xfrm>
                <a:off x="2297664" y="3350347"/>
                <a:ext cx="2681502" cy="970282"/>
              </a:xfrm>
              <a:prstGeom prst="rect">
                <a:avLst/>
              </a:prstGeom>
            </p:spPr>
          </p:pic>
        </p:grpSp>
      </p:grpSp>
      <p:grpSp>
        <p:nvGrpSpPr>
          <p:cNvPr id="49" name="Group 4">
            <a:extLst>
              <a:ext uri="{FF2B5EF4-FFF2-40B4-BE49-F238E27FC236}">
                <a16:creationId xmlns:a16="http://schemas.microsoft.com/office/drawing/2014/main" id="{594F50C8-A9BA-C148-56EC-B1E8D9089ACA}"/>
              </a:ext>
            </a:extLst>
          </p:cNvPr>
          <p:cNvGrpSpPr>
            <a:grpSpLocks/>
          </p:cNvGrpSpPr>
          <p:nvPr/>
        </p:nvGrpSpPr>
        <p:grpSpPr bwMode="auto">
          <a:xfrm>
            <a:off x="534223" y="1108359"/>
            <a:ext cx="1539875" cy="2484438"/>
            <a:chOff x="217" y="592"/>
            <a:chExt cx="970" cy="1565"/>
          </a:xfrm>
        </p:grpSpPr>
        <p:sp>
          <p:nvSpPr>
            <p:cNvPr id="50" name="AutoShape 5">
              <a:extLst>
                <a:ext uri="{FF2B5EF4-FFF2-40B4-BE49-F238E27FC236}">
                  <a16:creationId xmlns:a16="http://schemas.microsoft.com/office/drawing/2014/main" id="{81C54690-D503-0149-919E-87015540410F}"/>
                </a:ext>
              </a:extLst>
            </p:cNvPr>
            <p:cNvSpPr>
              <a:spLocks noChangeArrowheads="1"/>
            </p:cNvSpPr>
            <p:nvPr/>
          </p:nvSpPr>
          <p:spPr bwMode="auto">
            <a:xfrm>
              <a:off x="217" y="1386"/>
              <a:ext cx="906" cy="771"/>
            </a:xfrm>
            <a:prstGeom prst="roundRect">
              <a:avLst>
                <a:gd name="adj" fmla="val 3856"/>
              </a:avLst>
            </a:prstGeom>
            <a:solidFill>
              <a:srgbClr val="F8F8F8"/>
            </a:solidFill>
            <a:ln w="19050">
              <a:solidFill>
                <a:schemeClr val="accent4"/>
              </a:solidFill>
              <a:round/>
              <a:headEnd/>
              <a:tailEnd/>
            </a:ln>
          </p:spPr>
          <p:txBody>
            <a:bodyPr anchor="ctr">
              <a:spAutoFit/>
            </a:bodyPr>
            <a:lstStyle/>
            <a:p>
              <a:endParaRPr lang="en-GB"/>
            </a:p>
            <a:p>
              <a:endParaRPr lang="en-GB"/>
            </a:p>
            <a:p>
              <a:endParaRPr lang="en-GB"/>
            </a:p>
            <a:p>
              <a:endParaRPr lang="en-GB"/>
            </a:p>
          </p:txBody>
        </p:sp>
        <p:sp>
          <p:nvSpPr>
            <p:cNvPr id="51" name="Text Box 6">
              <a:extLst>
                <a:ext uri="{FF2B5EF4-FFF2-40B4-BE49-F238E27FC236}">
                  <a16:creationId xmlns:a16="http://schemas.microsoft.com/office/drawing/2014/main" id="{C35EC4FB-0439-992D-3A97-04C916B41705}"/>
                </a:ext>
              </a:extLst>
            </p:cNvPr>
            <p:cNvSpPr txBox="1">
              <a:spLocks noChangeArrowheads="1"/>
            </p:cNvSpPr>
            <p:nvPr/>
          </p:nvSpPr>
          <p:spPr bwMode="auto">
            <a:xfrm>
              <a:off x="229" y="1400"/>
              <a:ext cx="958" cy="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pPr>
                <a:spcBef>
                  <a:spcPct val="50000"/>
                </a:spcBef>
              </a:pPr>
              <a:r>
                <a:rPr lang="en-GB" sz="1600" b="1">
                  <a:latin typeface="+mn-lt"/>
                </a:rPr>
                <a:t>Open project</a:t>
              </a:r>
            </a:p>
            <a:p>
              <a:pPr>
                <a:spcBef>
                  <a:spcPct val="50000"/>
                </a:spcBef>
              </a:pPr>
              <a:r>
                <a:rPr lang="en-GB" sz="1600" b="1">
                  <a:latin typeface="+mn-lt"/>
                </a:rPr>
                <a:t>Save project</a:t>
              </a:r>
            </a:p>
            <a:p>
              <a:pPr>
                <a:spcBef>
                  <a:spcPct val="50000"/>
                </a:spcBef>
              </a:pPr>
              <a:r>
                <a:rPr lang="en-GB" sz="1600" b="1">
                  <a:latin typeface="+mn-lt"/>
                </a:rPr>
                <a:t>Print …….</a:t>
              </a:r>
              <a:endParaRPr lang="en-GB">
                <a:latin typeface="+mn-lt"/>
              </a:endParaRPr>
            </a:p>
          </p:txBody>
        </p:sp>
        <p:sp>
          <p:nvSpPr>
            <p:cNvPr id="52" name="Line 7">
              <a:extLst>
                <a:ext uri="{FF2B5EF4-FFF2-40B4-BE49-F238E27FC236}">
                  <a16:creationId xmlns:a16="http://schemas.microsoft.com/office/drawing/2014/main" id="{FEFDD46C-B0D7-9BD5-F8BC-D8D563B95AF6}"/>
                </a:ext>
              </a:extLst>
            </p:cNvPr>
            <p:cNvSpPr>
              <a:spLocks noChangeShapeType="1"/>
            </p:cNvSpPr>
            <p:nvPr/>
          </p:nvSpPr>
          <p:spPr bwMode="auto">
            <a:xfrm flipH="1">
              <a:off x="688" y="592"/>
              <a:ext cx="9" cy="760"/>
            </a:xfrm>
            <a:prstGeom prst="line">
              <a:avLst/>
            </a:prstGeom>
            <a:noFill/>
            <a:ln w="38100">
              <a:solidFill>
                <a:schemeClr val="accent1"/>
              </a:solidFill>
              <a:round/>
              <a:headEnd/>
              <a:tailEnd type="triangle" w="med" len="lg"/>
            </a:ln>
            <a:extLst>
              <a:ext uri="{909E8E84-426E-40DD-AFC4-6F175D3DCCD1}">
                <a14:hiddenFill xmlns:a14="http://schemas.microsoft.com/office/drawing/2010/main">
                  <a:noFill/>
                </a14:hiddenFill>
              </a:ext>
            </a:extLst>
          </p:spPr>
          <p:txBody>
            <a:bodyPr wrap="square" anchor="ctr">
              <a:spAutoFit/>
            </a:bodyPr>
            <a:lstStyle/>
            <a:p>
              <a:endParaRPr lang="en-GB"/>
            </a:p>
          </p:txBody>
        </p:sp>
      </p:grpSp>
      <p:grpSp>
        <p:nvGrpSpPr>
          <p:cNvPr id="53" name="Group 8">
            <a:extLst>
              <a:ext uri="{FF2B5EF4-FFF2-40B4-BE49-F238E27FC236}">
                <a16:creationId xmlns:a16="http://schemas.microsoft.com/office/drawing/2014/main" id="{765E813A-1CAA-D322-56E8-75DB7FB3CBB5}"/>
              </a:ext>
            </a:extLst>
          </p:cNvPr>
          <p:cNvGrpSpPr>
            <a:grpSpLocks/>
          </p:cNvGrpSpPr>
          <p:nvPr/>
        </p:nvGrpSpPr>
        <p:grpSpPr bwMode="auto">
          <a:xfrm>
            <a:off x="1242176" y="1091529"/>
            <a:ext cx="1065213" cy="3094646"/>
            <a:chOff x="1232" y="406"/>
            <a:chExt cx="671" cy="1695"/>
          </a:xfrm>
        </p:grpSpPr>
        <p:sp>
          <p:nvSpPr>
            <p:cNvPr id="54" name="AutoShape 9">
              <a:extLst>
                <a:ext uri="{FF2B5EF4-FFF2-40B4-BE49-F238E27FC236}">
                  <a16:creationId xmlns:a16="http://schemas.microsoft.com/office/drawing/2014/main" id="{F29CD4E6-198C-B664-BF65-194489D24C87}"/>
                </a:ext>
              </a:extLst>
            </p:cNvPr>
            <p:cNvSpPr>
              <a:spLocks noChangeArrowheads="1"/>
            </p:cNvSpPr>
            <p:nvPr/>
          </p:nvSpPr>
          <p:spPr bwMode="auto">
            <a:xfrm>
              <a:off x="1232" y="1437"/>
              <a:ext cx="636" cy="664"/>
            </a:xfrm>
            <a:prstGeom prst="roundRect">
              <a:avLst>
                <a:gd name="adj" fmla="val 3856"/>
              </a:avLst>
            </a:prstGeom>
            <a:solidFill>
              <a:srgbClr val="F8F8F8"/>
            </a:solidFill>
            <a:ln w="19050">
              <a:solidFill>
                <a:schemeClr val="accent4"/>
              </a:solidFill>
              <a:round/>
              <a:headEnd/>
              <a:tailEnd/>
            </a:ln>
          </p:spPr>
          <p:txBody>
            <a:bodyPr anchor="ctr">
              <a:spAutoFit/>
            </a:bodyPr>
            <a:lstStyle/>
            <a:p>
              <a:endParaRPr lang="en-GB"/>
            </a:p>
            <a:p>
              <a:endParaRPr lang="en-GB"/>
            </a:p>
            <a:p>
              <a:endParaRPr lang="en-GB"/>
            </a:p>
            <a:p>
              <a:endParaRPr lang="en-GB"/>
            </a:p>
          </p:txBody>
        </p:sp>
        <p:sp>
          <p:nvSpPr>
            <p:cNvPr id="55" name="Text Box 10">
              <a:extLst>
                <a:ext uri="{FF2B5EF4-FFF2-40B4-BE49-F238E27FC236}">
                  <a16:creationId xmlns:a16="http://schemas.microsoft.com/office/drawing/2014/main" id="{5B5F1925-075D-B3D9-C838-F8EC0CD59D4A}"/>
                </a:ext>
              </a:extLst>
            </p:cNvPr>
            <p:cNvSpPr txBox="1">
              <a:spLocks noChangeArrowheads="1"/>
            </p:cNvSpPr>
            <p:nvPr/>
          </p:nvSpPr>
          <p:spPr bwMode="auto">
            <a:xfrm>
              <a:off x="1239" y="1444"/>
              <a:ext cx="664" cy="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pPr>
                <a:spcBef>
                  <a:spcPct val="50000"/>
                </a:spcBef>
              </a:pPr>
              <a:r>
                <a:rPr lang="en-GB" sz="1600" b="1">
                  <a:latin typeface="+mn-lt"/>
                </a:rPr>
                <a:t>Cut</a:t>
              </a:r>
            </a:p>
            <a:p>
              <a:pPr>
                <a:spcBef>
                  <a:spcPct val="50000"/>
                </a:spcBef>
              </a:pPr>
              <a:r>
                <a:rPr lang="en-GB" sz="1600" b="1">
                  <a:latin typeface="+mn-lt"/>
                </a:rPr>
                <a:t>Copy</a:t>
              </a:r>
            </a:p>
            <a:p>
              <a:pPr>
                <a:spcBef>
                  <a:spcPct val="50000"/>
                </a:spcBef>
              </a:pPr>
              <a:r>
                <a:rPr lang="en-GB" sz="1600" b="1">
                  <a:latin typeface="+mn-lt"/>
                </a:rPr>
                <a:t>Paste….</a:t>
              </a:r>
              <a:endParaRPr lang="en-GB">
                <a:latin typeface="+mn-lt"/>
              </a:endParaRPr>
            </a:p>
          </p:txBody>
        </p:sp>
        <p:sp>
          <p:nvSpPr>
            <p:cNvPr id="56" name="Line 11">
              <a:extLst>
                <a:ext uri="{FF2B5EF4-FFF2-40B4-BE49-F238E27FC236}">
                  <a16:creationId xmlns:a16="http://schemas.microsoft.com/office/drawing/2014/main" id="{D7DAF5C3-8243-599A-0D55-D8ECF4FD0E37}"/>
                </a:ext>
              </a:extLst>
            </p:cNvPr>
            <p:cNvSpPr>
              <a:spLocks noChangeShapeType="1"/>
            </p:cNvSpPr>
            <p:nvPr/>
          </p:nvSpPr>
          <p:spPr bwMode="auto">
            <a:xfrm flipH="1">
              <a:off x="1497" y="406"/>
              <a:ext cx="9" cy="950"/>
            </a:xfrm>
            <a:prstGeom prst="line">
              <a:avLst/>
            </a:prstGeom>
            <a:noFill/>
            <a:ln w="38100">
              <a:solidFill>
                <a:schemeClr val="accent1"/>
              </a:solidFill>
              <a:round/>
              <a:headEnd/>
              <a:tailEnd type="triangle" w="med" len="lg"/>
            </a:ln>
            <a:extLst>
              <a:ext uri="{909E8E84-426E-40DD-AFC4-6F175D3DCCD1}">
                <a14:hiddenFill xmlns:a14="http://schemas.microsoft.com/office/drawing/2010/main">
                  <a:noFill/>
                </a14:hiddenFill>
              </a:ext>
            </a:extLst>
          </p:spPr>
          <p:txBody>
            <a:bodyPr wrap="square" anchor="ctr">
              <a:spAutoFit/>
            </a:bodyPr>
            <a:lstStyle/>
            <a:p>
              <a:endParaRPr lang="en-GB"/>
            </a:p>
          </p:txBody>
        </p:sp>
      </p:grpSp>
      <p:grpSp>
        <p:nvGrpSpPr>
          <p:cNvPr id="57" name="Group 12">
            <a:extLst>
              <a:ext uri="{FF2B5EF4-FFF2-40B4-BE49-F238E27FC236}">
                <a16:creationId xmlns:a16="http://schemas.microsoft.com/office/drawing/2014/main" id="{B8A0A9B7-FF81-BA2A-03B7-933DE55D6A80}"/>
              </a:ext>
            </a:extLst>
          </p:cNvPr>
          <p:cNvGrpSpPr>
            <a:grpSpLocks/>
          </p:cNvGrpSpPr>
          <p:nvPr/>
        </p:nvGrpSpPr>
        <p:grpSpPr bwMode="auto">
          <a:xfrm>
            <a:off x="1316975" y="3525253"/>
            <a:ext cx="2151062" cy="646113"/>
            <a:chOff x="1239" y="1441"/>
            <a:chExt cx="1354" cy="407"/>
          </a:xfrm>
        </p:grpSpPr>
        <p:sp>
          <p:nvSpPr>
            <p:cNvPr id="58" name="Rectangle 13">
              <a:extLst>
                <a:ext uri="{FF2B5EF4-FFF2-40B4-BE49-F238E27FC236}">
                  <a16:creationId xmlns:a16="http://schemas.microsoft.com/office/drawing/2014/main" id="{1A6EDDBB-AD66-6DDF-D8AC-C20FBD798281}"/>
                </a:ext>
              </a:extLst>
            </p:cNvPr>
            <p:cNvSpPr>
              <a:spLocks noChangeArrowheads="1"/>
            </p:cNvSpPr>
            <p:nvPr/>
          </p:nvSpPr>
          <p:spPr bwMode="auto">
            <a:xfrm>
              <a:off x="2032" y="1441"/>
              <a:ext cx="561" cy="407"/>
            </a:xfrm>
            <a:prstGeom prst="rect">
              <a:avLst/>
            </a:prstGeom>
            <a:solidFill>
              <a:srgbClr val="F0FFFF"/>
            </a:solidFill>
            <a:ln w="9525">
              <a:solidFill>
                <a:schemeClr val="tx1"/>
              </a:solidFill>
              <a:miter lim="800000"/>
              <a:headEnd/>
              <a:tailEnd/>
            </a:ln>
            <a:effectLst>
              <a:outerShdw dist="107763" dir="2700000" algn="ctr" rotWithShape="0">
                <a:schemeClr val="folHlink"/>
              </a:outerShdw>
            </a:effectLst>
          </p:spPr>
          <p:txBody>
            <a:bodyPr anchor="ctr">
              <a:spAutoFit/>
            </a:bodyPr>
            <a:lstStyle/>
            <a:p>
              <a:pPr>
                <a:defRPr/>
              </a:pPr>
              <a:r>
                <a:rPr lang="en-GB"/>
                <a:t>Clip-board</a:t>
              </a:r>
            </a:p>
          </p:txBody>
        </p:sp>
        <p:sp>
          <p:nvSpPr>
            <p:cNvPr id="59" name="Line 14">
              <a:extLst>
                <a:ext uri="{FF2B5EF4-FFF2-40B4-BE49-F238E27FC236}">
                  <a16:creationId xmlns:a16="http://schemas.microsoft.com/office/drawing/2014/main" id="{48C2525E-4AB6-C80B-2872-A645AA4B2CB3}"/>
                </a:ext>
              </a:extLst>
            </p:cNvPr>
            <p:cNvSpPr>
              <a:spLocks noChangeShapeType="1"/>
            </p:cNvSpPr>
            <p:nvPr/>
          </p:nvSpPr>
          <p:spPr bwMode="auto">
            <a:xfrm>
              <a:off x="1712" y="1697"/>
              <a:ext cx="312" cy="0"/>
            </a:xfrm>
            <a:prstGeom prst="line">
              <a:avLst/>
            </a:prstGeom>
            <a:noFill/>
            <a:ln w="38100">
              <a:solidFill>
                <a:schemeClr val="accent1"/>
              </a:solidFill>
              <a:prstDash val="sysDot"/>
              <a:round/>
              <a:headEnd/>
              <a:tailEnd type="triangle" w="med" len="lg"/>
            </a:ln>
            <a:extLst>
              <a:ext uri="{909E8E84-426E-40DD-AFC4-6F175D3DCCD1}">
                <a14:hiddenFill xmlns:a14="http://schemas.microsoft.com/office/drawing/2010/main">
                  <a:noFill/>
                </a14:hiddenFill>
              </a:ext>
            </a:extLst>
          </p:spPr>
          <p:txBody>
            <a:bodyPr>
              <a:spAutoFit/>
            </a:bodyPr>
            <a:lstStyle/>
            <a:p>
              <a:endParaRPr lang="en-GB"/>
            </a:p>
          </p:txBody>
        </p:sp>
        <p:sp>
          <p:nvSpPr>
            <p:cNvPr id="60" name="Rectangle 16">
              <a:extLst>
                <a:ext uri="{FF2B5EF4-FFF2-40B4-BE49-F238E27FC236}">
                  <a16:creationId xmlns:a16="http://schemas.microsoft.com/office/drawing/2014/main" id="{1B9F38F0-EE8D-7E1D-B9C4-156E343495CD}"/>
                </a:ext>
              </a:extLst>
            </p:cNvPr>
            <p:cNvSpPr>
              <a:spLocks noChangeArrowheads="1"/>
            </p:cNvSpPr>
            <p:nvPr/>
          </p:nvSpPr>
          <p:spPr bwMode="auto">
            <a:xfrm>
              <a:off x="1239" y="1569"/>
              <a:ext cx="465" cy="233"/>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en-GB"/>
            </a:p>
          </p:txBody>
        </p:sp>
      </p:grpSp>
      <p:grpSp>
        <p:nvGrpSpPr>
          <p:cNvPr id="61" name="Group 60">
            <a:extLst>
              <a:ext uri="{FF2B5EF4-FFF2-40B4-BE49-F238E27FC236}">
                <a16:creationId xmlns:a16="http://schemas.microsoft.com/office/drawing/2014/main" id="{6A34F131-A740-3467-1C8B-8F4091216835}"/>
              </a:ext>
            </a:extLst>
          </p:cNvPr>
          <p:cNvGrpSpPr/>
          <p:nvPr/>
        </p:nvGrpSpPr>
        <p:grpSpPr>
          <a:xfrm>
            <a:off x="7388035" y="2832728"/>
            <a:ext cx="4194365" cy="3139321"/>
            <a:chOff x="304800" y="3264851"/>
            <a:chExt cx="4392000" cy="3287242"/>
          </a:xfrm>
        </p:grpSpPr>
        <p:sp>
          <p:nvSpPr>
            <p:cNvPr id="62" name="Rectangle 36">
              <a:extLst>
                <a:ext uri="{FF2B5EF4-FFF2-40B4-BE49-F238E27FC236}">
                  <a16:creationId xmlns:a16="http://schemas.microsoft.com/office/drawing/2014/main" id="{6D68BDAD-FFC6-8378-776E-746FAB43D2E2}"/>
                </a:ext>
              </a:extLst>
            </p:cNvPr>
            <p:cNvSpPr>
              <a:spLocks noChangeArrowheads="1"/>
            </p:cNvSpPr>
            <p:nvPr/>
          </p:nvSpPr>
          <p:spPr bwMode="auto">
            <a:xfrm>
              <a:off x="304800" y="3264851"/>
              <a:ext cx="4392000" cy="3287242"/>
            </a:xfrm>
            <a:prstGeom prst="rect">
              <a:avLst/>
            </a:prstGeom>
            <a:solidFill>
              <a:schemeClr val="bg1"/>
            </a:solidFill>
            <a:ln w="9525">
              <a:solidFill>
                <a:schemeClr val="tx1"/>
              </a:solidFill>
              <a:miter lim="800000"/>
              <a:headEnd/>
              <a:tailEnd/>
            </a:ln>
          </p:spPr>
          <p:txBody>
            <a:bodyPr anchor="ctr">
              <a:spAutoFit/>
            </a:bodyPr>
            <a:lstStyle/>
            <a:p>
              <a:endParaRPr lang="en-GB"/>
            </a:p>
            <a:p>
              <a:endParaRPr lang="en-GB"/>
            </a:p>
            <a:p>
              <a:endParaRPr lang="en-GB"/>
            </a:p>
            <a:p>
              <a:endParaRPr lang="en-GB"/>
            </a:p>
            <a:p>
              <a:endParaRPr lang="en-GB"/>
            </a:p>
            <a:p>
              <a:endParaRPr lang="en-GB"/>
            </a:p>
            <a:p>
              <a:endParaRPr lang="en-GB"/>
            </a:p>
            <a:p>
              <a:endParaRPr lang="en-GB"/>
            </a:p>
            <a:p>
              <a:endParaRPr lang="en-GB"/>
            </a:p>
            <a:p>
              <a:endParaRPr lang="en-GB"/>
            </a:p>
            <a:p>
              <a:endParaRPr lang="en-GB"/>
            </a:p>
          </p:txBody>
        </p:sp>
        <p:pic>
          <p:nvPicPr>
            <p:cNvPr id="63" name="Picture 37">
              <a:extLst>
                <a:ext uri="{FF2B5EF4-FFF2-40B4-BE49-F238E27FC236}">
                  <a16:creationId xmlns:a16="http://schemas.microsoft.com/office/drawing/2014/main" id="{C33BA535-126A-B3BA-9447-E5BE0B8BD9F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9588" y="3745045"/>
              <a:ext cx="4367212" cy="270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 name="Text Box 38">
              <a:extLst>
                <a:ext uri="{FF2B5EF4-FFF2-40B4-BE49-F238E27FC236}">
                  <a16:creationId xmlns:a16="http://schemas.microsoft.com/office/drawing/2014/main" id="{D2578F0E-DE08-F8E8-57F4-30E7AD6CB434}"/>
                </a:ext>
              </a:extLst>
            </p:cNvPr>
            <p:cNvSpPr txBox="1">
              <a:spLocks noChangeArrowheads="1"/>
            </p:cNvSpPr>
            <p:nvPr/>
          </p:nvSpPr>
          <p:spPr bwMode="auto">
            <a:xfrm>
              <a:off x="843665" y="3358310"/>
              <a:ext cx="1530152" cy="386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r>
                <a:rPr lang="en-GB" b="1" i="1">
                  <a:latin typeface="+mn-lt"/>
                </a:rPr>
                <a:t>Copy  -  Paste</a:t>
              </a:r>
            </a:p>
          </p:txBody>
        </p:sp>
      </p:grpSp>
      <p:sp>
        <p:nvSpPr>
          <p:cNvPr id="65" name="TextBox 64">
            <a:extLst>
              <a:ext uri="{FF2B5EF4-FFF2-40B4-BE49-F238E27FC236}">
                <a16:creationId xmlns:a16="http://schemas.microsoft.com/office/drawing/2014/main" id="{B953FF5C-2AA2-7DFD-F786-E3FBA88641DE}"/>
              </a:ext>
            </a:extLst>
          </p:cNvPr>
          <p:cNvSpPr txBox="1"/>
          <p:nvPr/>
        </p:nvSpPr>
        <p:spPr>
          <a:xfrm>
            <a:off x="1090537" y="5128473"/>
            <a:ext cx="2834640" cy="861774"/>
          </a:xfrm>
          <a:prstGeom prst="rect">
            <a:avLst/>
          </a:prstGeom>
          <a:solidFill>
            <a:schemeClr val="bg1"/>
          </a:solidFill>
          <a:ln>
            <a:solidFill>
              <a:schemeClr val="accent1"/>
            </a:solidFill>
          </a:ln>
        </p:spPr>
        <p:txBody>
          <a:bodyPr wrap="square" rtlCol="0">
            <a:spAutoFit/>
          </a:bodyPr>
          <a:lstStyle/>
          <a:p>
            <a:pPr algn="ctr">
              <a:spcBef>
                <a:spcPts val="0"/>
              </a:spcBef>
              <a:spcAft>
                <a:spcPts val="0"/>
              </a:spcAft>
            </a:pPr>
            <a:r>
              <a:rPr lang="en-GB">
                <a:cs typeface="Arial" charset="0"/>
              </a:rPr>
              <a:t>For best results</a:t>
            </a:r>
          </a:p>
          <a:p>
            <a:pPr algn="ctr">
              <a:spcBef>
                <a:spcPts val="0"/>
              </a:spcBef>
              <a:spcAft>
                <a:spcPts val="0"/>
              </a:spcAft>
            </a:pPr>
            <a:r>
              <a:rPr lang="en-GB" sz="1600" b="1">
                <a:cs typeface="Arial" charset="0"/>
              </a:rPr>
              <a:t>Paste Special </a:t>
            </a:r>
            <a:r>
              <a:rPr lang="en-GB" sz="1600">
                <a:cs typeface="Arial" charset="0"/>
              </a:rPr>
              <a:t> - </a:t>
            </a:r>
          </a:p>
          <a:p>
            <a:pPr algn="ctr">
              <a:spcBef>
                <a:spcPts val="0"/>
              </a:spcBef>
              <a:spcAft>
                <a:spcPts val="0"/>
              </a:spcAft>
            </a:pPr>
            <a:r>
              <a:rPr lang="en-GB" sz="1600" i="1">
                <a:cs typeface="Arial" charset="0"/>
              </a:rPr>
              <a:t>Device Independent Bitmap</a:t>
            </a:r>
            <a:r>
              <a:rPr lang="en-GB" sz="1600">
                <a:cs typeface="Arial" charset="0"/>
              </a:rPr>
              <a:t>. </a:t>
            </a:r>
            <a:endParaRPr lang="en-GB" sz="1600"/>
          </a:p>
        </p:txBody>
      </p:sp>
    </p:spTree>
    <p:extLst>
      <p:ext uri="{BB962C8B-B14F-4D97-AF65-F5344CB8AC3E}">
        <p14:creationId xmlns:p14="http://schemas.microsoft.com/office/powerpoint/2010/main" val="25772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up)">
                                      <p:cBhvr>
                                        <p:cTn id="7" dur="500"/>
                                        <p:tgtEl>
                                          <p:spTgt spid="49"/>
                                        </p:tgtEl>
                                      </p:cBhvr>
                                    </p:animEffect>
                                  </p:childTnLst>
                                  <p:subTnLst>
                                    <p:set>
                                      <p:cBhvr override="childStyle">
                                        <p:cTn dur="1" fill="hold" display="0" masterRel="nextClick" afterEffect="1"/>
                                        <p:tgtEl>
                                          <p:spTgt spid="49"/>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3"/>
                                        </p:tgtEl>
                                        <p:attrNameLst>
                                          <p:attrName>style.visibility</p:attrName>
                                        </p:attrNameLst>
                                      </p:cBhvr>
                                      <p:to>
                                        <p:strVal val="visible"/>
                                      </p:to>
                                    </p:set>
                                    <p:animEffect transition="in" filter="wipe(up)">
                                      <p:cBhvr>
                                        <p:cTn id="12" dur="500"/>
                                        <p:tgtEl>
                                          <p:spTgt spid="5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7"/>
                                        </p:tgtEl>
                                        <p:attrNameLst>
                                          <p:attrName>style.visibility</p:attrName>
                                        </p:attrNameLst>
                                      </p:cBhvr>
                                      <p:to>
                                        <p:strVal val="visible"/>
                                      </p:to>
                                    </p:set>
                                    <p:animEffect transition="in" filter="wipe(left)">
                                      <p:cBhvr>
                                        <p:cTn id="17" dur="500"/>
                                        <p:tgtEl>
                                          <p:spTgt spid="5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wipe(left)">
                                      <p:cBhvr>
                                        <p:cTn id="22" dur="500"/>
                                        <p:tgtEl>
                                          <p:spTgt spid="3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61"/>
                                        </p:tgtEl>
                                        <p:attrNameLst>
                                          <p:attrName>style.visibility</p:attrName>
                                        </p:attrNameLst>
                                      </p:cBhvr>
                                      <p:to>
                                        <p:strVal val="visible"/>
                                      </p:to>
                                    </p:set>
                                    <p:animEffect transition="in" filter="wipe(up)">
                                      <p:cBhvr>
                                        <p:cTn id="27" dur="500"/>
                                        <p:tgtEl>
                                          <p:spTgt spid="6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5"/>
                                        </p:tgtEl>
                                        <p:attrNameLst>
                                          <p:attrName>style.visibility</p:attrName>
                                        </p:attrNameLst>
                                      </p:cBhvr>
                                      <p:to>
                                        <p:strVal val="visible"/>
                                      </p:to>
                                    </p:set>
                                    <p:animEffect transition="in" filter="wipe(left)">
                                      <p:cBhvr>
                                        <p:cTn id="32"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8D930AD-87D0-4B92-86EB-B28C69B6EEF8}"/>
              </a:ext>
            </a:extLst>
          </p:cNvPr>
          <p:cNvSpPr>
            <a:spLocks noGrp="1"/>
          </p:cNvSpPr>
          <p:nvPr>
            <p:ph type="sldNum" sz="quarter" idx="11"/>
          </p:nvPr>
        </p:nvSpPr>
        <p:spPr/>
        <p:txBody>
          <a:bodyPr/>
          <a:lstStyle/>
          <a:p>
            <a:fld id="{F0D23093-2AB0-F74C-B865-1A12A15B650E}" type="slidenum">
              <a:rPr lang="en-US" smtClean="0">
                <a:latin typeface="+mn-lt"/>
              </a:rPr>
              <a:pPr/>
              <a:t>2</a:t>
            </a:fld>
            <a:endParaRPr lang="en-US">
              <a:latin typeface="+mn-lt"/>
            </a:endParaRPr>
          </a:p>
        </p:txBody>
      </p:sp>
      <p:sp>
        <p:nvSpPr>
          <p:cNvPr id="3" name="Title 2">
            <a:extLst>
              <a:ext uri="{FF2B5EF4-FFF2-40B4-BE49-F238E27FC236}">
                <a16:creationId xmlns:a16="http://schemas.microsoft.com/office/drawing/2014/main" id="{DDC3F337-803D-43FE-A6E0-BC9DE6D1BB77}"/>
              </a:ext>
            </a:extLst>
          </p:cNvPr>
          <p:cNvSpPr>
            <a:spLocks noGrp="1"/>
          </p:cNvSpPr>
          <p:nvPr>
            <p:ph type="title"/>
          </p:nvPr>
        </p:nvSpPr>
        <p:spPr/>
        <p:txBody>
          <a:bodyPr/>
          <a:lstStyle/>
          <a:p>
            <a:r>
              <a:rPr lang="en-US">
                <a:latin typeface="+mn-lt"/>
              </a:rPr>
              <a:t>Learning objectives for this lecture unit</a:t>
            </a:r>
          </a:p>
        </p:txBody>
      </p:sp>
      <p:graphicFrame>
        <p:nvGraphicFramePr>
          <p:cNvPr id="5" name="Table 4">
            <a:extLst>
              <a:ext uri="{FF2B5EF4-FFF2-40B4-BE49-F238E27FC236}">
                <a16:creationId xmlns:a16="http://schemas.microsoft.com/office/drawing/2014/main" id="{9D412438-452A-4424-9F73-77843DE6992A}"/>
              </a:ext>
            </a:extLst>
          </p:cNvPr>
          <p:cNvGraphicFramePr>
            <a:graphicFrameLocks noGrp="1"/>
          </p:cNvGraphicFramePr>
          <p:nvPr/>
        </p:nvGraphicFramePr>
        <p:xfrm>
          <a:off x="957742" y="1234620"/>
          <a:ext cx="10276514" cy="2074460"/>
        </p:xfrm>
        <a:graphic>
          <a:graphicData uri="http://schemas.openxmlformats.org/drawingml/2006/table">
            <a:tbl>
              <a:tblPr firstRow="1" bandRow="1">
                <a:tableStyleId>{2D5ABB26-0587-4C30-8999-92F81FD0307C}</a:tableStyleId>
              </a:tblPr>
              <a:tblGrid>
                <a:gridCol w="1970056">
                  <a:extLst>
                    <a:ext uri="{9D8B030D-6E8A-4147-A177-3AD203B41FA5}">
                      <a16:colId xmlns:a16="http://schemas.microsoft.com/office/drawing/2014/main" val="20000"/>
                    </a:ext>
                  </a:extLst>
                </a:gridCol>
                <a:gridCol w="8306458">
                  <a:extLst>
                    <a:ext uri="{9D8B030D-6E8A-4147-A177-3AD203B41FA5}">
                      <a16:colId xmlns:a16="http://schemas.microsoft.com/office/drawing/2014/main" val="20001"/>
                    </a:ext>
                  </a:extLst>
                </a:gridCol>
              </a:tblGrid>
              <a:tr h="536406">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000" b="1">
                          <a:solidFill>
                            <a:schemeClr val="tx1"/>
                          </a:solidFill>
                        </a:rPr>
                        <a:t>Intended Learning Outcomes</a:t>
                      </a:r>
                    </a:p>
                  </a:txBody>
                  <a:tcPr marL="91437" marR="91437"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71B"/>
                    </a:solidFill>
                  </a:tcPr>
                </a:tc>
                <a:tc hMerge="1">
                  <a:txBody>
                    <a:bodyPr/>
                    <a:lstStyle/>
                    <a:p>
                      <a:endParaRPr lang="en-GB"/>
                    </a:p>
                  </a:txBody>
                  <a:tcPr/>
                </a:tc>
                <a:extLst>
                  <a:ext uri="{0D108BD9-81ED-4DB2-BD59-A6C34878D82A}">
                    <a16:rowId xmlns:a16="http://schemas.microsoft.com/office/drawing/2014/main" val="10000"/>
                  </a:ext>
                </a:extLst>
              </a:tr>
              <a:tr h="536322">
                <a:tc>
                  <a:txBody>
                    <a:bodyPr/>
                    <a:lstStyle/>
                    <a:p>
                      <a:pPr algn="l"/>
                      <a:r>
                        <a:rPr lang="en-GB" sz="1400" b="1">
                          <a:solidFill>
                            <a:sysClr val="windowText" lastClr="000000"/>
                          </a:solidFill>
                        </a:rPr>
                        <a:t>Knowledge and Understanding</a:t>
                      </a:r>
                      <a:endParaRPr lang="en-GB" sz="1400" b="1" i="1">
                        <a:solidFill>
                          <a:sysClr val="windowText" lastClr="000000"/>
                        </a:solidFill>
                      </a:endParaRPr>
                    </a:p>
                  </a:txBody>
                  <a:tcPr marL="91437" marR="91437"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1400" kern="1200">
                          <a:solidFill>
                            <a:schemeClr val="dk1"/>
                          </a:solidFill>
                          <a:effectLst/>
                          <a:latin typeface="+mn-lt"/>
                          <a:ea typeface="+mn-ea"/>
                          <a:cs typeface="+mn-cs"/>
                        </a:rPr>
                        <a:t>Understanding of material families and their property relationships</a:t>
                      </a:r>
                    </a:p>
                  </a:txBody>
                  <a:tcPr marL="91437" marR="91437" marT="45730" marB="457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36406">
                <a:tc>
                  <a:txBody>
                    <a:bodyPr/>
                    <a:lstStyle/>
                    <a:p>
                      <a:pPr algn="l"/>
                      <a:r>
                        <a:rPr lang="en-GB" sz="1400" b="1">
                          <a:solidFill>
                            <a:sysClr val="windowText" lastClr="000000"/>
                          </a:solidFill>
                        </a:rPr>
                        <a:t>Skills and Abilities</a:t>
                      </a:r>
                      <a:endParaRPr lang="en-GB" sz="1400" b="1" i="1">
                        <a:solidFill>
                          <a:sysClr val="windowText" lastClr="000000"/>
                        </a:solidFill>
                      </a:endParaRPr>
                    </a:p>
                  </a:txBody>
                  <a:tcPr marL="91437" marR="91437"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1400" kern="1200">
                          <a:solidFill>
                            <a:schemeClr val="dk1"/>
                          </a:solidFill>
                          <a:effectLst/>
                          <a:latin typeface="+mn-lt"/>
                          <a:ea typeface="+mn-ea"/>
                          <a:cs typeface="+mn-cs"/>
                        </a:rPr>
                        <a:t>Ability to create material property charts for specific purposes</a:t>
                      </a:r>
                    </a:p>
                  </a:txBody>
                  <a:tcPr marL="91437" marR="91437" marT="45730" marB="457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65326">
                <a:tc>
                  <a:txBody>
                    <a:bodyPr/>
                    <a:lstStyle/>
                    <a:p>
                      <a:pPr algn="l"/>
                      <a:r>
                        <a:rPr lang="en-GB" sz="1400" b="1">
                          <a:solidFill>
                            <a:sysClr val="windowText" lastClr="000000"/>
                          </a:solidFill>
                        </a:rPr>
                        <a:t>Values and Attitudes</a:t>
                      </a:r>
                      <a:endParaRPr lang="en-GB" sz="1400" b="1" i="1">
                        <a:solidFill>
                          <a:sysClr val="windowText" lastClr="000000"/>
                        </a:solidFill>
                      </a:endParaRPr>
                    </a:p>
                  </a:txBody>
                  <a:tcPr marL="91437" marR="91437"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1400" kern="1200">
                          <a:solidFill>
                            <a:schemeClr val="dk1"/>
                          </a:solidFill>
                          <a:effectLst/>
                          <a:latin typeface="+mn-lt"/>
                          <a:ea typeface="+mn-ea"/>
                          <a:cs typeface="+mn-cs"/>
                        </a:rPr>
                        <a:t>Grasping a broad view of materials information, the big picture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7" name="Content Placeholder 3">
            <a:extLst>
              <a:ext uri="{FF2B5EF4-FFF2-40B4-BE49-F238E27FC236}">
                <a16:creationId xmlns:a16="http://schemas.microsoft.com/office/drawing/2014/main" id="{11FFDB6E-9893-4EB9-93D3-CFBEDCE25578}"/>
              </a:ext>
            </a:extLst>
          </p:cNvPr>
          <p:cNvSpPr txBox="1">
            <a:spLocks/>
          </p:cNvSpPr>
          <p:nvPr/>
        </p:nvSpPr>
        <p:spPr bwMode="auto">
          <a:xfrm>
            <a:off x="957741" y="3637549"/>
            <a:ext cx="10276514" cy="2105192"/>
          </a:xfrm>
          <a:prstGeom prst="rect">
            <a:avLst/>
          </a:prstGeom>
          <a:solidFill>
            <a:schemeClr val="bg1">
              <a:lumMod val="95000"/>
            </a:schemeClr>
          </a:solidFill>
          <a:ln w="28575">
            <a:solidFill>
              <a:srgbClr val="FFB71B"/>
            </a:solidFill>
          </a:ln>
        </p:spPr>
        <p:txBody>
          <a:bodyPr vert="horz" wrap="square" lIns="91440" tIns="45720" rIns="91440" bIns="45720" numCol="1" anchor="t" anchorCtr="0" compatLnSpc="1">
            <a:prstTxWarp prst="textNoShape">
              <a:avLst/>
            </a:prstTxWarp>
            <a:spAutoFit/>
          </a:bodyPr>
          <a:lstStyle>
            <a:lvl1pPr marL="0" indent="0" algn="ctr" rtl="0" eaLnBrk="0" fontAlgn="base" hangingPunct="0">
              <a:spcBef>
                <a:spcPct val="20000"/>
              </a:spcBef>
              <a:spcAft>
                <a:spcPct val="20000"/>
              </a:spcAft>
              <a:buClr>
                <a:schemeClr val="bg1">
                  <a:lumMod val="65000"/>
                </a:schemeClr>
              </a:buClr>
              <a:buSzPct val="120000"/>
              <a:buFont typeface="Wingdings" panose="05000000000000000000" pitchFamily="2" charset="2"/>
              <a:buNone/>
              <a:defRPr sz="1800" b="1">
                <a:solidFill>
                  <a:schemeClr val="tx1"/>
                </a:solidFill>
                <a:latin typeface="+mn-lt"/>
                <a:ea typeface="+mn-ea"/>
                <a:cs typeface="+mn-cs"/>
              </a:defRPr>
            </a:lvl1pPr>
            <a:lvl2pPr marL="827088" indent="-346075" algn="l" rtl="0" eaLnBrk="0" fontAlgn="base" hangingPunct="0">
              <a:spcBef>
                <a:spcPct val="20000"/>
              </a:spcBef>
              <a:spcAft>
                <a:spcPct val="20000"/>
              </a:spcAft>
              <a:buClr>
                <a:schemeClr val="bg1">
                  <a:lumMod val="65000"/>
                </a:schemeClr>
              </a:buClr>
              <a:buSzPct val="80000"/>
              <a:buFont typeface="Wingdings" panose="05000000000000000000" pitchFamily="2" charset="2"/>
              <a:buChar char="n"/>
              <a:defRPr lang="en-US" sz="1400" b="0" dirty="0" smtClean="0">
                <a:solidFill>
                  <a:schemeClr val="tx1"/>
                </a:solidFill>
                <a:latin typeface="+mn-lt"/>
                <a:ea typeface="+mn-ea"/>
                <a:cs typeface="+mn-cs"/>
              </a:defRPr>
            </a:lvl2pPr>
            <a:lvl3pPr marL="1079500" indent="-165100" algn="l" rtl="0" eaLnBrk="0" fontAlgn="base" hangingPunct="0">
              <a:spcBef>
                <a:spcPct val="20000"/>
              </a:spcBef>
              <a:spcAft>
                <a:spcPct val="0"/>
              </a:spcAft>
              <a:buClr>
                <a:schemeClr val="bg1">
                  <a:lumMod val="65000"/>
                </a:schemeClr>
              </a:buClr>
              <a:buSzPct val="110000"/>
              <a:buFont typeface="Wingdings" panose="05000000000000000000" pitchFamily="2" charset="2"/>
              <a:buChar char="§"/>
              <a:defRPr sz="1600" b="0">
                <a:solidFill>
                  <a:schemeClr val="tx1"/>
                </a:solidFill>
                <a:latin typeface="+mn-lt"/>
              </a:defRPr>
            </a:lvl3pPr>
            <a:lvl4pPr marL="1439863" indent="-231775" algn="l" rtl="0" eaLnBrk="0" fontAlgn="base" hangingPunct="0">
              <a:spcBef>
                <a:spcPct val="20000"/>
              </a:spcBef>
              <a:spcAft>
                <a:spcPct val="0"/>
              </a:spcAft>
              <a:buClr>
                <a:schemeClr val="bg1">
                  <a:lumMod val="65000"/>
                </a:schemeClr>
              </a:buClr>
              <a:buSzPct val="110000"/>
              <a:buFont typeface="Wingdings" panose="05000000000000000000" pitchFamily="2" charset="2"/>
              <a:buChar char="§"/>
              <a:defRPr sz="1400" b="0">
                <a:solidFill>
                  <a:schemeClr val="tx1"/>
                </a:solidFill>
                <a:latin typeface="+mn-lt"/>
              </a:defRPr>
            </a:lvl4pPr>
            <a:lvl5pPr marL="1862138" indent="-231775" algn="l" rtl="0" eaLnBrk="0" fontAlgn="base" hangingPunct="0">
              <a:spcBef>
                <a:spcPct val="20000"/>
              </a:spcBef>
              <a:spcAft>
                <a:spcPct val="0"/>
              </a:spcAft>
              <a:buClr>
                <a:schemeClr val="bg1">
                  <a:lumMod val="65000"/>
                </a:schemeClr>
              </a:buClr>
              <a:buFont typeface="Wingdings" panose="05000000000000000000" pitchFamily="2" charset="2"/>
              <a:buChar char="§"/>
              <a:defRPr sz="1200" b="0">
                <a:solidFill>
                  <a:schemeClr val="tx1"/>
                </a:solidFill>
                <a:latin typeface="+mn-lt"/>
              </a:defRPr>
            </a:lvl5pPr>
            <a:lvl6pPr marL="2319338" indent="-231775" algn="l" rtl="0" eaLnBrk="0" fontAlgn="base" hangingPunct="0">
              <a:spcBef>
                <a:spcPct val="20000"/>
              </a:spcBef>
              <a:spcAft>
                <a:spcPct val="0"/>
              </a:spcAft>
              <a:buClr>
                <a:srgbClr val="009999"/>
              </a:buClr>
              <a:buFont typeface="Wingdings" pitchFamily="2" charset="2"/>
              <a:defRPr sz="1600" b="1">
                <a:solidFill>
                  <a:schemeClr val="tx1"/>
                </a:solidFill>
                <a:latin typeface="+mn-lt"/>
              </a:defRPr>
            </a:lvl6pPr>
            <a:lvl7pPr marL="2776538" indent="-231775" algn="l" rtl="0" eaLnBrk="0" fontAlgn="base" hangingPunct="0">
              <a:spcBef>
                <a:spcPct val="20000"/>
              </a:spcBef>
              <a:spcAft>
                <a:spcPct val="0"/>
              </a:spcAft>
              <a:buClr>
                <a:srgbClr val="009999"/>
              </a:buClr>
              <a:buFont typeface="Wingdings" pitchFamily="2" charset="2"/>
              <a:defRPr sz="1600" b="1">
                <a:solidFill>
                  <a:schemeClr val="tx1"/>
                </a:solidFill>
                <a:latin typeface="+mn-lt"/>
              </a:defRPr>
            </a:lvl7pPr>
            <a:lvl8pPr marL="3233738" indent="-231775" algn="l" rtl="0" eaLnBrk="0" fontAlgn="base" hangingPunct="0">
              <a:spcBef>
                <a:spcPct val="20000"/>
              </a:spcBef>
              <a:spcAft>
                <a:spcPct val="0"/>
              </a:spcAft>
              <a:buClr>
                <a:srgbClr val="009999"/>
              </a:buClr>
              <a:buFont typeface="Wingdings" pitchFamily="2" charset="2"/>
              <a:defRPr sz="1600" b="1">
                <a:solidFill>
                  <a:schemeClr val="tx1"/>
                </a:solidFill>
                <a:latin typeface="+mn-lt"/>
              </a:defRPr>
            </a:lvl8pPr>
            <a:lvl9pPr marL="3690938" indent="-231775" algn="l" rtl="0" eaLnBrk="0" fontAlgn="base" hangingPunct="0">
              <a:spcBef>
                <a:spcPct val="20000"/>
              </a:spcBef>
              <a:spcAft>
                <a:spcPct val="0"/>
              </a:spcAft>
              <a:buClr>
                <a:srgbClr val="009999"/>
              </a:buClr>
              <a:buFont typeface="Wingdings" pitchFamily="2" charset="2"/>
              <a:defRPr sz="1600" b="1">
                <a:solidFill>
                  <a:schemeClr val="tx1"/>
                </a:solidFill>
                <a:latin typeface="+mn-lt"/>
              </a:defRPr>
            </a:lvl9pPr>
          </a:lstStyle>
          <a:p>
            <a:pPr marL="0" marR="0" lvl="0" indent="0" algn="ctr" defTabSz="914400" rtl="0" eaLnBrk="0" fontAlgn="base" latinLnBrk="0" hangingPunct="0">
              <a:lnSpc>
                <a:spcPct val="100000"/>
              </a:lnSpc>
              <a:spcBef>
                <a:spcPct val="20000"/>
              </a:spcBef>
              <a:spcAft>
                <a:spcPct val="20000"/>
              </a:spcAft>
              <a:buClr>
                <a:sysClr val="window" lastClr="FFFFFF">
                  <a:lumMod val="65000"/>
                </a:sysClr>
              </a:buClr>
              <a:buSzPct val="120000"/>
              <a:buFont typeface="Wingdings" panose="05000000000000000000" pitchFamily="2" charset="2"/>
              <a:buNone/>
              <a:tabLst/>
              <a:defRPr/>
            </a:pPr>
            <a:r>
              <a:rPr kumimoji="0" lang="en-GB" sz="1800" b="1" i="0" u="none" strike="noStrike" kern="0" cap="none" spc="0" normalizeH="0" baseline="0" noProof="0" dirty="0">
                <a:ln>
                  <a:noFill/>
                </a:ln>
                <a:solidFill>
                  <a:srgbClr val="0C0C0C"/>
                </a:solidFill>
                <a:effectLst/>
                <a:uLnTx/>
                <a:uFillTx/>
                <a:ea typeface="+mn-ea"/>
                <a:cs typeface="+mn-cs"/>
              </a:rPr>
              <a:t>Resources</a:t>
            </a:r>
          </a:p>
          <a:p>
            <a:pPr marL="552450" marR="0" lvl="0" indent="-285750" algn="l" defTabSz="914400" rtl="0" eaLnBrk="0" fontAlgn="base" latinLnBrk="0" hangingPunct="0">
              <a:lnSpc>
                <a:spcPct val="100000"/>
              </a:lnSpc>
              <a:spcBef>
                <a:spcPct val="20000"/>
              </a:spcBef>
              <a:spcAft>
                <a:spcPct val="20000"/>
              </a:spcAft>
              <a:buClr>
                <a:schemeClr val="accent1"/>
              </a:buClr>
              <a:buSzPct val="100000"/>
              <a:buFont typeface="Wingdings" panose="05000000000000000000" pitchFamily="2" charset="2"/>
              <a:buChar char="§"/>
              <a:tabLst/>
              <a:defRPr/>
            </a:pPr>
            <a:r>
              <a:rPr kumimoji="0" lang="en-US" sz="1400" i="0" u="none" strike="noStrike" kern="0" cap="none" spc="0" normalizeH="0" baseline="0" noProof="0" dirty="0">
                <a:ln>
                  <a:noFill/>
                </a:ln>
                <a:solidFill>
                  <a:prstClr val="black"/>
                </a:solidFill>
                <a:effectLst/>
                <a:uLnTx/>
                <a:uFillTx/>
                <a:ea typeface="+mn-ea"/>
                <a:cs typeface="+mn-cs"/>
              </a:rPr>
              <a:t>Text:  </a:t>
            </a:r>
            <a:r>
              <a:rPr kumimoji="0" lang="en-US" sz="1400" b="0" i="0" u="none" strike="noStrike" kern="0" cap="none" spc="0" normalizeH="0" baseline="0" noProof="0" dirty="0">
                <a:ln>
                  <a:noFill/>
                </a:ln>
                <a:solidFill>
                  <a:prstClr val="black"/>
                </a:solidFill>
                <a:effectLst/>
                <a:uLnTx/>
                <a:uFillTx/>
                <a:ea typeface="+mn-ea"/>
                <a:cs typeface="+mn-cs"/>
              </a:rPr>
              <a:t>“Materials: engineering, science, processing and design” 4th edition by M.F. Ashby, H.R. Shercliff  and D. </a:t>
            </a:r>
            <a:r>
              <a:rPr kumimoji="0" lang="en-US" sz="1400" b="0" i="0" u="none" strike="noStrike" kern="0" cap="none" spc="0" normalizeH="0" baseline="0" noProof="0" dirty="0" err="1">
                <a:ln>
                  <a:noFill/>
                </a:ln>
                <a:solidFill>
                  <a:prstClr val="black"/>
                </a:solidFill>
                <a:effectLst/>
                <a:uLnTx/>
                <a:uFillTx/>
                <a:ea typeface="+mn-ea"/>
                <a:cs typeface="+mn-cs"/>
              </a:rPr>
              <a:t>Cebon</a:t>
            </a:r>
            <a:r>
              <a:rPr kumimoji="0" lang="en-US" sz="1400" b="0" i="0" u="none" strike="noStrike" kern="0" cap="none" spc="0" normalizeH="0" baseline="0" noProof="0" dirty="0">
                <a:ln>
                  <a:noFill/>
                </a:ln>
                <a:solidFill>
                  <a:prstClr val="black"/>
                </a:solidFill>
                <a:effectLst/>
                <a:uLnTx/>
                <a:uFillTx/>
                <a:ea typeface="+mn-ea"/>
                <a:cs typeface="+mn-cs"/>
              </a:rPr>
              <a:t>, Butterworth Heinemann, Oxford, 2019, Chapters 1-2</a:t>
            </a:r>
          </a:p>
          <a:p>
            <a:pPr marL="552450" marR="0" lvl="0" indent="-285750" algn="l" defTabSz="914400" rtl="0" eaLnBrk="0" fontAlgn="base" latinLnBrk="0" hangingPunct="0">
              <a:lnSpc>
                <a:spcPct val="100000"/>
              </a:lnSpc>
              <a:spcBef>
                <a:spcPct val="20000"/>
              </a:spcBef>
              <a:spcAft>
                <a:spcPct val="20000"/>
              </a:spcAft>
              <a:buClr>
                <a:schemeClr val="accent1"/>
              </a:buClr>
              <a:buSzPct val="100000"/>
              <a:buFont typeface="Wingdings" panose="05000000000000000000" pitchFamily="2" charset="2"/>
              <a:buChar char="§"/>
              <a:tabLst/>
              <a:defRPr/>
            </a:pPr>
            <a:r>
              <a:rPr kumimoji="0" lang="en-US" sz="1400" i="0" u="none" strike="noStrike" kern="0" cap="none" spc="0" normalizeH="0" baseline="0" noProof="0" dirty="0">
                <a:ln>
                  <a:noFill/>
                </a:ln>
                <a:solidFill>
                  <a:prstClr val="black"/>
                </a:solidFill>
                <a:effectLst/>
                <a:uLnTx/>
                <a:uFillTx/>
                <a:ea typeface="+mn-ea"/>
                <a:cs typeface="+mn-cs"/>
              </a:rPr>
              <a:t>Text:</a:t>
            </a:r>
            <a:r>
              <a:rPr kumimoji="0" lang="en-US" sz="1400" b="0" i="0" u="none" strike="noStrike" kern="0" cap="none" spc="0" normalizeH="0" baseline="0" noProof="0" dirty="0">
                <a:ln>
                  <a:noFill/>
                </a:ln>
                <a:solidFill>
                  <a:prstClr val="black"/>
                </a:solidFill>
                <a:effectLst/>
                <a:uLnTx/>
                <a:uFillTx/>
                <a:ea typeface="+mn-ea"/>
                <a:cs typeface="+mn-cs"/>
              </a:rPr>
              <a:t>  “Materials Selection in Mechanical Design”, 5th edition by M.F. Ashby, Butterworth Heinemann, Oxford, 2016, Chapters 1-2</a:t>
            </a:r>
          </a:p>
          <a:p>
            <a:pPr marL="552450" marR="0" lvl="0" indent="-285750" algn="l" defTabSz="914400" rtl="0" eaLnBrk="0" fontAlgn="base" latinLnBrk="0" hangingPunct="0">
              <a:lnSpc>
                <a:spcPct val="100000"/>
              </a:lnSpc>
              <a:spcBef>
                <a:spcPct val="20000"/>
              </a:spcBef>
              <a:spcAft>
                <a:spcPct val="20000"/>
              </a:spcAft>
              <a:buClr>
                <a:schemeClr val="accent1"/>
              </a:buClr>
              <a:buSzPct val="100000"/>
              <a:buFont typeface="Wingdings" panose="05000000000000000000" pitchFamily="2" charset="2"/>
              <a:buChar char="§"/>
              <a:tabLst/>
              <a:defRPr/>
            </a:pPr>
            <a:r>
              <a:rPr kumimoji="0" lang="en-US" sz="1400" i="0" u="none" strike="noStrike" kern="0" cap="none" spc="0" normalizeH="0" baseline="0" noProof="0" dirty="0">
                <a:ln>
                  <a:noFill/>
                </a:ln>
                <a:solidFill>
                  <a:prstClr val="black"/>
                </a:solidFill>
                <a:effectLst/>
                <a:uLnTx/>
                <a:uFillTx/>
                <a:ea typeface="+mn-ea"/>
                <a:cs typeface="+mn-cs"/>
              </a:rPr>
              <a:t>Texts: </a:t>
            </a:r>
            <a:r>
              <a:rPr kumimoji="0" lang="en-US" sz="1400" b="0" i="0" u="none" strike="noStrike" kern="0" cap="none" spc="0" normalizeH="0" baseline="0" noProof="0" dirty="0">
                <a:ln>
                  <a:noFill/>
                </a:ln>
                <a:solidFill>
                  <a:prstClr val="black"/>
                </a:solidFill>
                <a:effectLst/>
                <a:uLnTx/>
                <a:uFillTx/>
                <a:ea typeface="+mn-ea"/>
                <a:cs typeface="+mn-cs"/>
              </a:rPr>
              <a:t>Callister, Budinski, Askeland and others – recommended reading in records</a:t>
            </a:r>
          </a:p>
          <a:p>
            <a:pPr marL="552450" marR="0" lvl="0" indent="-285750" algn="l" defTabSz="914400" rtl="0" eaLnBrk="0" fontAlgn="base" latinLnBrk="0" hangingPunct="0">
              <a:lnSpc>
                <a:spcPct val="100000"/>
              </a:lnSpc>
              <a:spcBef>
                <a:spcPct val="20000"/>
              </a:spcBef>
              <a:spcAft>
                <a:spcPct val="20000"/>
              </a:spcAft>
              <a:buClr>
                <a:schemeClr val="accent1"/>
              </a:buClr>
              <a:buSzPct val="100000"/>
              <a:buFont typeface="Wingdings" panose="05000000000000000000" pitchFamily="2" charset="2"/>
              <a:buChar char="§"/>
              <a:tabLst/>
              <a:defRPr/>
            </a:pPr>
            <a:r>
              <a:rPr kumimoji="0" lang="en-US" sz="1400" i="0" u="none" strike="noStrike" kern="0" cap="none" spc="0" normalizeH="0" baseline="0" noProof="0" dirty="0">
                <a:ln>
                  <a:noFill/>
                </a:ln>
                <a:solidFill>
                  <a:prstClr val="black"/>
                </a:solidFill>
                <a:effectLst/>
                <a:uLnTx/>
                <a:uFillTx/>
                <a:ea typeface="+mn-ea"/>
                <a:cs typeface="+mn-cs"/>
              </a:rPr>
              <a:t>Software:  </a:t>
            </a:r>
            <a:r>
              <a:rPr lang="en-US" sz="1400" b="0" kern="0" dirty="0">
                <a:solidFill>
                  <a:prstClr val="black"/>
                </a:solidFill>
                <a:hlinkClick r:id="rId3"/>
              </a:rPr>
              <a:t>Ansys </a:t>
            </a:r>
            <a:r>
              <a:rPr kumimoji="0" lang="en-US" sz="1400" b="0" i="0" u="none" strike="noStrike" kern="0" cap="none" spc="0" normalizeH="0" baseline="0" noProof="0" dirty="0">
                <a:ln>
                  <a:noFill/>
                </a:ln>
                <a:solidFill>
                  <a:prstClr val="black"/>
                </a:solidFill>
                <a:effectLst/>
                <a:uLnTx/>
                <a:uFillTx/>
                <a:hlinkClick r:id="rId3"/>
              </a:rPr>
              <a:t>Granta EduPack </a:t>
            </a:r>
            <a:endParaRPr lang="en-US" sz="1400" b="0" kern="0" dirty="0">
              <a:solidFill>
                <a:prstClr val="black"/>
              </a:solidFill>
            </a:endParaRPr>
          </a:p>
          <a:p>
            <a:pPr marL="552450" marR="0" lvl="0" indent="-285750" algn="l" defTabSz="914400" rtl="0" eaLnBrk="0" fontAlgn="base" latinLnBrk="0" hangingPunct="0">
              <a:lnSpc>
                <a:spcPct val="100000"/>
              </a:lnSpc>
              <a:spcBef>
                <a:spcPct val="20000"/>
              </a:spcBef>
              <a:spcAft>
                <a:spcPct val="20000"/>
              </a:spcAft>
              <a:buClr>
                <a:schemeClr val="accent1"/>
              </a:buClr>
              <a:buSzPct val="100000"/>
              <a:buFont typeface="Wingdings" panose="05000000000000000000" pitchFamily="2" charset="2"/>
              <a:buChar char="§"/>
              <a:tabLst/>
              <a:defRPr/>
            </a:pPr>
            <a:endParaRPr kumimoji="0" lang="en-US" sz="1400" b="0" i="0" u="none" strike="noStrike" kern="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38808429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ln w="9525"/>
        </p:spPr>
        <p:txBody>
          <a:bodyPr/>
          <a:lstStyle/>
          <a:p>
            <a:r>
              <a:rPr lang="en-GB">
                <a:latin typeface="+mn-lt"/>
              </a:rPr>
              <a:t>Summary</a:t>
            </a:r>
          </a:p>
        </p:txBody>
      </p:sp>
      <p:sp>
        <p:nvSpPr>
          <p:cNvPr id="16387" name="Rectangle 3"/>
          <p:cNvSpPr>
            <a:spLocks noChangeArrowheads="1"/>
          </p:cNvSpPr>
          <p:nvPr/>
        </p:nvSpPr>
        <p:spPr bwMode="auto">
          <a:xfrm>
            <a:off x="2286000" y="1371600"/>
            <a:ext cx="7664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spcAft>
                <a:spcPct val="0"/>
              </a:spcAft>
              <a:buClrTx/>
              <a:buSzTx/>
              <a:buFontTx/>
              <a:buChar char="•"/>
            </a:pPr>
            <a:r>
              <a:rPr lang="en-US"/>
              <a:t>  </a:t>
            </a:r>
            <a:r>
              <a:rPr lang="en-US" b="1"/>
              <a:t>Material property charts</a:t>
            </a:r>
            <a:r>
              <a:rPr lang="en-US"/>
              <a:t> gives meaning to data</a:t>
            </a:r>
          </a:p>
        </p:txBody>
      </p:sp>
      <p:sp>
        <p:nvSpPr>
          <p:cNvPr id="463876" name="Rectangle 4"/>
          <p:cNvSpPr>
            <a:spLocks noChangeArrowheads="1"/>
          </p:cNvSpPr>
          <p:nvPr/>
        </p:nvSpPr>
        <p:spPr bwMode="auto">
          <a:xfrm>
            <a:off x="2286000" y="3062287"/>
            <a:ext cx="7664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spcAft>
                <a:spcPct val="0"/>
              </a:spcAft>
              <a:buClrTx/>
              <a:buSzTx/>
              <a:buFontTx/>
              <a:buChar char="•"/>
            </a:pPr>
            <a:r>
              <a:rPr lang="en-US"/>
              <a:t>  </a:t>
            </a:r>
            <a:r>
              <a:rPr lang="en-US" b="1"/>
              <a:t>Granta EduPack </a:t>
            </a:r>
            <a:r>
              <a:rPr lang="en-US"/>
              <a:t>lets you make any chart you want</a:t>
            </a:r>
          </a:p>
        </p:txBody>
      </p:sp>
      <p:sp>
        <p:nvSpPr>
          <p:cNvPr id="463878" name="Rectangle 6"/>
          <p:cNvSpPr>
            <a:spLocks noChangeArrowheads="1"/>
          </p:cNvSpPr>
          <p:nvPr/>
        </p:nvSpPr>
        <p:spPr bwMode="auto">
          <a:xfrm>
            <a:off x="2286000" y="4187825"/>
            <a:ext cx="7664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spcAft>
                <a:spcPct val="0"/>
              </a:spcAft>
              <a:buClrTx/>
              <a:buSzTx/>
              <a:buFontTx/>
              <a:buChar char="•"/>
            </a:pPr>
            <a:r>
              <a:rPr lang="en-US"/>
              <a:t>  Comprehensive</a:t>
            </a:r>
            <a:r>
              <a:rPr lang="en-US" b="1"/>
              <a:t> report-writing  </a:t>
            </a:r>
            <a:r>
              <a:rPr lang="en-US"/>
              <a:t>facilities</a:t>
            </a:r>
          </a:p>
        </p:txBody>
      </p:sp>
      <p:sp>
        <p:nvSpPr>
          <p:cNvPr id="463897" name="Rectangle 25"/>
          <p:cNvSpPr>
            <a:spLocks noChangeArrowheads="1"/>
          </p:cNvSpPr>
          <p:nvPr/>
        </p:nvSpPr>
        <p:spPr bwMode="auto">
          <a:xfrm>
            <a:off x="2286000" y="1933575"/>
            <a:ext cx="7664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spcAft>
                <a:spcPct val="0"/>
              </a:spcAft>
              <a:buClrTx/>
              <a:buSzTx/>
              <a:buFontTx/>
              <a:buChar char="•"/>
            </a:pPr>
            <a:r>
              <a:rPr lang="en-US"/>
              <a:t>  </a:t>
            </a:r>
            <a:r>
              <a:rPr lang="en-US" b="1"/>
              <a:t>The texts </a:t>
            </a:r>
            <a:r>
              <a:rPr lang="en-US"/>
              <a:t>contain many charts – you can copy them for teaching</a:t>
            </a:r>
          </a:p>
        </p:txBody>
      </p:sp>
      <p:sp>
        <p:nvSpPr>
          <p:cNvPr id="463898" name="Rectangle 26"/>
          <p:cNvSpPr>
            <a:spLocks noChangeArrowheads="1"/>
          </p:cNvSpPr>
          <p:nvPr/>
        </p:nvSpPr>
        <p:spPr bwMode="auto">
          <a:xfrm>
            <a:off x="2286000" y="3657600"/>
            <a:ext cx="7664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spcAft>
                <a:spcPct val="0"/>
              </a:spcAft>
              <a:buClrTx/>
              <a:buSzTx/>
              <a:buFontTx/>
              <a:buChar char="•"/>
            </a:pPr>
            <a:r>
              <a:rPr lang="en-US"/>
              <a:t>  You can</a:t>
            </a:r>
            <a:r>
              <a:rPr lang="en-US" b="1"/>
              <a:t> visualize </a:t>
            </a:r>
            <a:r>
              <a:rPr lang="en-US"/>
              <a:t>any database, and </a:t>
            </a:r>
            <a:r>
              <a:rPr lang="en-US" b="1"/>
              <a:t>add your own records</a:t>
            </a:r>
            <a:endParaRPr lang="en-US"/>
          </a:p>
        </p:txBody>
      </p:sp>
      <p:sp>
        <p:nvSpPr>
          <p:cNvPr id="15" name="Rectangle 4"/>
          <p:cNvSpPr>
            <a:spLocks noChangeArrowheads="1"/>
          </p:cNvSpPr>
          <p:nvPr/>
        </p:nvSpPr>
        <p:spPr bwMode="auto">
          <a:xfrm>
            <a:off x="2286000" y="2497138"/>
            <a:ext cx="8356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spcAft>
                <a:spcPct val="0"/>
              </a:spcAft>
              <a:buClrTx/>
              <a:buSzTx/>
              <a:buFontTx/>
              <a:buChar char="•"/>
            </a:pPr>
            <a:r>
              <a:rPr lang="en-US"/>
              <a:t>  </a:t>
            </a:r>
            <a:r>
              <a:rPr lang="en-US" b="1"/>
              <a:t>Project files </a:t>
            </a:r>
            <a:r>
              <a:rPr lang="en-US"/>
              <a:t>for many charts can be downloaded from the Granta website</a:t>
            </a:r>
          </a:p>
        </p:txBody>
      </p:sp>
      <p:grpSp>
        <p:nvGrpSpPr>
          <p:cNvPr id="16" name="Group 24"/>
          <p:cNvGrpSpPr>
            <a:grpSpLocks/>
          </p:cNvGrpSpPr>
          <p:nvPr/>
        </p:nvGrpSpPr>
        <p:grpSpPr bwMode="auto">
          <a:xfrm>
            <a:off x="2286000" y="4597405"/>
            <a:ext cx="3446416" cy="815976"/>
            <a:chOff x="696" y="2628"/>
            <a:chExt cx="2170" cy="514"/>
          </a:xfrm>
        </p:grpSpPr>
        <p:sp>
          <p:nvSpPr>
            <p:cNvPr id="17" name="Text Box 18"/>
            <p:cNvSpPr txBox="1">
              <a:spLocks noChangeArrowheads="1"/>
            </p:cNvSpPr>
            <p:nvPr/>
          </p:nvSpPr>
          <p:spPr bwMode="auto">
            <a:xfrm>
              <a:off x="696" y="2735"/>
              <a:ext cx="605"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pPr>
                <a:buClr>
                  <a:schemeClr val="tx1"/>
                </a:buClr>
                <a:buSzTx/>
                <a:buFontTx/>
                <a:buChar char="•"/>
              </a:pPr>
              <a:r>
                <a:rPr lang="en-GB" b="1">
                  <a:latin typeface="+mn-lt"/>
                </a:rPr>
                <a:t>  Data</a:t>
              </a:r>
              <a:r>
                <a:rPr lang="en-GB">
                  <a:latin typeface="+mn-lt"/>
                </a:rPr>
                <a:t>  </a:t>
              </a:r>
            </a:p>
          </p:txBody>
        </p:sp>
        <p:sp>
          <p:nvSpPr>
            <p:cNvPr id="18" name="AutoShape 19"/>
            <p:cNvSpPr>
              <a:spLocks noChangeArrowheads="1"/>
            </p:cNvSpPr>
            <p:nvPr/>
          </p:nvSpPr>
          <p:spPr bwMode="auto">
            <a:xfrm>
              <a:off x="1396" y="2628"/>
              <a:ext cx="251" cy="462"/>
            </a:xfrm>
            <a:prstGeom prst="rightArrow">
              <a:avLst>
                <a:gd name="adj1" fmla="val 50000"/>
                <a:gd name="adj2" fmla="val 40169"/>
              </a:avLst>
            </a:prstGeom>
            <a:solidFill>
              <a:schemeClr val="tx2">
                <a:lumMod val="20000"/>
                <a:lumOff val="80000"/>
              </a:schemeClr>
            </a:solidFill>
            <a:ln w="19050">
              <a:solidFill>
                <a:schemeClr val="accent4"/>
              </a:solidFill>
              <a:miter lim="800000"/>
              <a:headEnd/>
              <a:tailEnd/>
            </a:ln>
          </p:spPr>
          <p:txBody>
            <a:bodyPr wrap="square" anchor="ctr">
              <a:spAutoFit/>
            </a:bodyPr>
            <a:lstStyle/>
            <a:p>
              <a:endParaRPr lang="en-GB"/>
            </a:p>
          </p:txBody>
        </p:sp>
        <p:sp>
          <p:nvSpPr>
            <p:cNvPr id="19" name="Text Box 20"/>
            <p:cNvSpPr txBox="1">
              <a:spLocks noChangeArrowheads="1"/>
            </p:cNvSpPr>
            <p:nvPr/>
          </p:nvSpPr>
          <p:spPr bwMode="auto">
            <a:xfrm>
              <a:off x="1714" y="2735"/>
              <a:ext cx="1152"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pPr algn="ctr">
                <a:spcBef>
                  <a:spcPct val="0"/>
                </a:spcBef>
                <a:spcAft>
                  <a:spcPct val="0"/>
                </a:spcAft>
              </a:pPr>
              <a:r>
                <a:rPr lang="en-GB" b="1">
                  <a:latin typeface="+mn-lt"/>
                </a:rPr>
                <a:t>Visualization</a:t>
              </a:r>
            </a:p>
            <a:p>
              <a:pPr algn="ctr">
                <a:spcBef>
                  <a:spcPct val="0"/>
                </a:spcBef>
                <a:spcAft>
                  <a:spcPct val="0"/>
                </a:spcAft>
              </a:pPr>
              <a:r>
                <a:rPr lang="en-GB" sz="1200" b="1">
                  <a:latin typeface="+mn-lt"/>
                </a:rPr>
                <a:t>(understanding the data)</a:t>
              </a:r>
              <a:r>
                <a:rPr lang="en-GB">
                  <a:latin typeface="+mn-lt"/>
                </a:rPr>
                <a:t> </a:t>
              </a:r>
            </a:p>
          </p:txBody>
        </p:sp>
      </p:grpSp>
      <p:grpSp>
        <p:nvGrpSpPr>
          <p:cNvPr id="20" name="Group 21"/>
          <p:cNvGrpSpPr>
            <a:grpSpLocks/>
          </p:cNvGrpSpPr>
          <p:nvPr/>
        </p:nvGrpSpPr>
        <p:grpSpPr bwMode="auto">
          <a:xfrm>
            <a:off x="6037264" y="4579939"/>
            <a:ext cx="1755775" cy="736601"/>
            <a:chOff x="2603" y="860"/>
            <a:chExt cx="1106" cy="464"/>
          </a:xfrm>
        </p:grpSpPr>
        <p:sp>
          <p:nvSpPr>
            <p:cNvPr id="21" name="AutoShape 22"/>
            <p:cNvSpPr>
              <a:spLocks noChangeArrowheads="1"/>
            </p:cNvSpPr>
            <p:nvPr/>
          </p:nvSpPr>
          <p:spPr bwMode="auto">
            <a:xfrm>
              <a:off x="2603" y="860"/>
              <a:ext cx="286" cy="462"/>
            </a:xfrm>
            <a:prstGeom prst="rightArrow">
              <a:avLst>
                <a:gd name="adj1" fmla="val 50000"/>
                <a:gd name="adj2" fmla="val 40169"/>
              </a:avLst>
            </a:prstGeom>
            <a:solidFill>
              <a:schemeClr val="bg1">
                <a:lumMod val="85000"/>
              </a:schemeClr>
            </a:solidFill>
            <a:ln w="19050">
              <a:solidFill>
                <a:schemeClr val="bg1">
                  <a:lumMod val="65000"/>
                </a:schemeClr>
              </a:solidFill>
              <a:miter lim="800000"/>
              <a:headEnd/>
              <a:tailEnd/>
            </a:ln>
          </p:spPr>
          <p:txBody>
            <a:bodyPr anchor="ctr">
              <a:spAutoFit/>
            </a:bodyPr>
            <a:lstStyle/>
            <a:p>
              <a:endParaRPr lang="en-GB"/>
            </a:p>
          </p:txBody>
        </p:sp>
        <p:sp>
          <p:nvSpPr>
            <p:cNvPr id="22" name="Text Box 23"/>
            <p:cNvSpPr txBox="1">
              <a:spLocks noChangeArrowheads="1"/>
            </p:cNvSpPr>
            <p:nvPr/>
          </p:nvSpPr>
          <p:spPr bwMode="auto">
            <a:xfrm>
              <a:off x="2960" y="975"/>
              <a:ext cx="749"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r>
                <a:rPr lang="en-GB" b="1">
                  <a:solidFill>
                    <a:schemeClr val="bg1">
                      <a:lumMod val="65000"/>
                    </a:schemeClr>
                  </a:solidFill>
                  <a:latin typeface="+mn-lt"/>
                </a:rPr>
                <a:t>Selection</a:t>
              </a:r>
            </a:p>
            <a:p>
              <a:r>
                <a:rPr lang="en-GB" sz="1200" b="1">
                  <a:solidFill>
                    <a:schemeClr val="bg1">
                      <a:lumMod val="65000"/>
                    </a:schemeClr>
                  </a:solidFill>
                  <a:latin typeface="+mn-lt"/>
                </a:rPr>
                <a:t>(using the data)</a:t>
              </a:r>
              <a:endParaRPr lang="en-GB" sz="1200">
                <a:solidFill>
                  <a:schemeClr val="bg1">
                    <a:lumMod val="65000"/>
                  </a:schemeClr>
                </a:solidFill>
                <a:latin typeface="+mn-lt"/>
              </a:endParaRPr>
            </a:p>
          </p:txBody>
        </p:sp>
      </p:grpSp>
    </p:spTree>
    <p:extLst>
      <p:ext uri="{BB962C8B-B14F-4D97-AF65-F5344CB8AC3E}">
        <p14:creationId xmlns:p14="http://schemas.microsoft.com/office/powerpoint/2010/main" val="20135480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6389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6387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6389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46387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wipe(left)">
                                      <p:cBhvr>
                                        <p:cTn id="3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3876" grpId="0" autoUpdateAnimBg="0"/>
      <p:bldP spid="463878" grpId="0" autoUpdateAnimBg="0"/>
      <p:bldP spid="463897" grpId="0" autoUpdateAnimBg="0"/>
      <p:bldP spid="463898" grpId="0" autoUpdateAnimBg="0"/>
      <p:bldP spid="15"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33F4F5D-1678-4229-83FC-C18B2D350F46}"/>
              </a:ext>
            </a:extLst>
          </p:cNvPr>
          <p:cNvSpPr>
            <a:spLocks noGrp="1"/>
          </p:cNvSpPr>
          <p:nvPr>
            <p:ph type="sldNum" sz="quarter" idx="11"/>
          </p:nvPr>
        </p:nvSpPr>
        <p:spPr/>
        <p:txBody>
          <a:bodyPr/>
          <a:lstStyle/>
          <a:p>
            <a:fld id="{F0D23093-2AB0-F74C-B865-1A12A15B650E}" type="slidenum">
              <a:rPr lang="en-US" smtClean="0"/>
              <a:pPr/>
              <a:t>21</a:t>
            </a:fld>
            <a:endParaRPr lang="en-US"/>
          </a:p>
        </p:txBody>
      </p:sp>
      <p:sp>
        <p:nvSpPr>
          <p:cNvPr id="3" name="Title 2">
            <a:extLst>
              <a:ext uri="{FF2B5EF4-FFF2-40B4-BE49-F238E27FC236}">
                <a16:creationId xmlns:a16="http://schemas.microsoft.com/office/drawing/2014/main" id="{40AA9338-E692-4C26-BFD3-77F262F85977}"/>
              </a:ext>
            </a:extLst>
          </p:cNvPr>
          <p:cNvSpPr>
            <a:spLocks noGrp="1"/>
          </p:cNvSpPr>
          <p:nvPr>
            <p:ph type="title"/>
          </p:nvPr>
        </p:nvSpPr>
        <p:spPr/>
        <p:txBody>
          <a:bodyPr/>
          <a:lstStyle/>
          <a:p>
            <a:r>
              <a:rPr lang="en-US"/>
              <a:t>Lecture unit series</a:t>
            </a:r>
          </a:p>
        </p:txBody>
      </p:sp>
      <p:sp>
        <p:nvSpPr>
          <p:cNvPr id="5" name="TextBox 4">
            <a:extLst>
              <a:ext uri="{FF2B5EF4-FFF2-40B4-BE49-F238E27FC236}">
                <a16:creationId xmlns:a16="http://schemas.microsoft.com/office/drawing/2014/main" id="{686FA503-9976-4E6C-BEDA-E87D9E0937F5}"/>
              </a:ext>
            </a:extLst>
          </p:cNvPr>
          <p:cNvSpPr txBox="1"/>
          <p:nvPr/>
        </p:nvSpPr>
        <p:spPr>
          <a:xfrm>
            <a:off x="377192" y="687631"/>
            <a:ext cx="11814808" cy="369332"/>
          </a:xfrm>
          <a:prstGeom prst="rect">
            <a:avLst/>
          </a:prstGeom>
          <a:noFill/>
        </p:spPr>
        <p:txBody>
          <a:bodyPr wrap="square" rtlCol="0">
            <a:spAutoFit/>
          </a:bodyPr>
          <a:lstStyle/>
          <a:p>
            <a:r>
              <a:rPr lang="en-US" dirty="0"/>
              <a:t>PowerPoint lecture units, as well as many other types of resources, can be found in the Ansys Education Resources webpage.</a:t>
            </a:r>
          </a:p>
        </p:txBody>
      </p:sp>
      <p:sp>
        <p:nvSpPr>
          <p:cNvPr id="4" name="TextBox 3">
            <a:extLst>
              <a:ext uri="{FF2B5EF4-FFF2-40B4-BE49-F238E27FC236}">
                <a16:creationId xmlns:a16="http://schemas.microsoft.com/office/drawing/2014/main" id="{8432938B-AD05-4987-8A18-1D3F182D724D}"/>
              </a:ext>
            </a:extLst>
          </p:cNvPr>
          <p:cNvSpPr txBox="1"/>
          <p:nvPr/>
        </p:nvSpPr>
        <p:spPr>
          <a:xfrm>
            <a:off x="564030" y="6016926"/>
            <a:ext cx="3798925" cy="369332"/>
          </a:xfrm>
          <a:prstGeom prst="rect">
            <a:avLst/>
          </a:prstGeom>
          <a:noFill/>
        </p:spPr>
        <p:txBody>
          <a:bodyPr wrap="none" rtlCol="0">
            <a:spAutoFit/>
          </a:bodyPr>
          <a:lstStyle/>
          <a:p>
            <a:r>
              <a:rPr lang="en-US" dirty="0">
                <a:hlinkClick r:id="rId3"/>
              </a:rPr>
              <a:t>www.ansys.com/education-resources</a:t>
            </a:r>
            <a:r>
              <a:rPr lang="en-US" dirty="0"/>
              <a:t>  </a:t>
            </a:r>
          </a:p>
        </p:txBody>
      </p:sp>
      <p:graphicFrame>
        <p:nvGraphicFramePr>
          <p:cNvPr id="9" name="Table 8">
            <a:extLst>
              <a:ext uri="{FF2B5EF4-FFF2-40B4-BE49-F238E27FC236}">
                <a16:creationId xmlns:a16="http://schemas.microsoft.com/office/drawing/2014/main" id="{113480F1-3C2E-45A1-9B12-97659B221241}"/>
              </a:ext>
            </a:extLst>
          </p:cNvPr>
          <p:cNvGraphicFramePr>
            <a:graphicFrameLocks noGrp="1"/>
          </p:cNvGraphicFramePr>
          <p:nvPr/>
        </p:nvGraphicFramePr>
        <p:xfrm>
          <a:off x="621704" y="1213545"/>
          <a:ext cx="5923878" cy="4785690"/>
        </p:xfrm>
        <a:graphic>
          <a:graphicData uri="http://schemas.openxmlformats.org/drawingml/2006/table">
            <a:tbl>
              <a:tblPr firstRow="1" bandRow="1">
                <a:tableStyleId>{F5AB1C69-6EDB-4FF4-983F-18BD219EF322}</a:tableStyleId>
              </a:tblPr>
              <a:tblGrid>
                <a:gridCol w="894678">
                  <a:extLst>
                    <a:ext uri="{9D8B030D-6E8A-4147-A177-3AD203B41FA5}">
                      <a16:colId xmlns:a16="http://schemas.microsoft.com/office/drawing/2014/main" val="20000"/>
                    </a:ext>
                  </a:extLst>
                </a:gridCol>
                <a:gridCol w="5029200">
                  <a:extLst>
                    <a:ext uri="{9D8B030D-6E8A-4147-A177-3AD203B41FA5}">
                      <a16:colId xmlns:a16="http://schemas.microsoft.com/office/drawing/2014/main" val="772511890"/>
                    </a:ext>
                  </a:extLst>
                </a:gridCol>
              </a:tblGrid>
              <a:tr h="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Finding and Displaying Information</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rgbClr val="FFB71B"/>
                    </a:solidFill>
                  </a:tcPr>
                </a:tc>
                <a:tc hMerge="1">
                  <a:txBody>
                    <a:bodyPr/>
                    <a:lstStyle/>
                    <a:p>
                      <a:endParaRPr lang="en-US"/>
                    </a:p>
                  </a:txBody>
                  <a:tcPr/>
                </a:tc>
                <a:extLst>
                  <a:ext uri="{0D108BD9-81ED-4DB2-BD59-A6C34878D82A}">
                    <a16:rowId xmlns:a16="http://schemas.microsoft.com/office/drawing/2014/main" val="10000"/>
                  </a:ext>
                </a:extLst>
              </a:tr>
              <a:tr h="243862">
                <a:tc>
                  <a:txBody>
                    <a:bodyPr/>
                    <a:lstStyle/>
                    <a:p>
                      <a:pPr algn="ctr"/>
                      <a:r>
                        <a:rPr lang="en-GB" sz="1400" b="0" dirty="0">
                          <a:solidFill>
                            <a:schemeClr val="tx1"/>
                          </a:solidFill>
                          <a:latin typeface="Calibri" panose="020F0502020204030204" pitchFamily="34" charset="0"/>
                          <a:cs typeface="Calibri" panose="020F0502020204030204" pitchFamily="34" charset="0"/>
                        </a:rPr>
                        <a:t>Unit</a:t>
                      </a:r>
                      <a:r>
                        <a:rPr lang="en-GB" sz="1400" b="0" baseline="0" dirty="0">
                          <a:solidFill>
                            <a:schemeClr val="tx1"/>
                          </a:solidFill>
                          <a:latin typeface="Calibri" panose="020F0502020204030204" pitchFamily="34" charset="0"/>
                          <a:cs typeface="Calibri" panose="020F0502020204030204" pitchFamily="34" charset="0"/>
                        </a:rPr>
                        <a:t> 1</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The</a:t>
                      </a:r>
                      <a:r>
                        <a:rPr lang="en-GB" sz="1400" b="0" baseline="0" dirty="0">
                          <a:solidFill>
                            <a:schemeClr val="tx1"/>
                          </a:solidFill>
                          <a:latin typeface="Calibri" panose="020F0502020204030204" pitchFamily="34" charset="0"/>
                          <a:cs typeface="Calibri" panose="020F0502020204030204" pitchFamily="34" charset="0"/>
                        </a:rPr>
                        <a:t> materials of engineering</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43900">
                <a:tc>
                  <a:txBody>
                    <a:bodyPr/>
                    <a:lstStyle/>
                    <a:p>
                      <a:pPr algn="ctr"/>
                      <a:r>
                        <a:rPr lang="en-GB" sz="1400" b="0" dirty="0">
                          <a:solidFill>
                            <a:schemeClr val="tx1"/>
                          </a:solidFill>
                          <a:latin typeface="Calibri" panose="020F0502020204030204" pitchFamily="34" charset="0"/>
                          <a:cs typeface="Calibri" panose="020F0502020204030204" pitchFamily="34" charset="0"/>
                        </a:rPr>
                        <a:t>Unit</a:t>
                      </a:r>
                      <a:r>
                        <a:rPr lang="en-GB" sz="1400" b="0" baseline="0" dirty="0">
                          <a:solidFill>
                            <a:schemeClr val="tx1"/>
                          </a:solidFill>
                          <a:latin typeface="Calibri" panose="020F0502020204030204" pitchFamily="34" charset="0"/>
                          <a:cs typeface="Calibri" panose="020F0502020204030204" pitchFamily="34" charset="0"/>
                        </a:rPr>
                        <a:t> 2</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Material</a:t>
                      </a:r>
                      <a:r>
                        <a:rPr lang="en-GB" sz="1400" b="0" baseline="0" dirty="0">
                          <a:solidFill>
                            <a:schemeClr val="tx1"/>
                          </a:solidFill>
                          <a:latin typeface="Calibri" panose="020F0502020204030204" pitchFamily="34" charset="0"/>
                          <a:cs typeface="Calibri" panose="020F0502020204030204" pitchFamily="34" charset="0"/>
                        </a:rPr>
                        <a:t> property charts: mapping materials</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43900">
                <a:tc>
                  <a:txBody>
                    <a:bodyPr/>
                    <a:lstStyle/>
                    <a:p>
                      <a:pPr algn="ctr"/>
                      <a:r>
                        <a:rPr lang="en-GB" sz="1400" b="0" dirty="0">
                          <a:solidFill>
                            <a:schemeClr val="tx1"/>
                          </a:solidFill>
                          <a:latin typeface="Calibri" panose="020F0502020204030204" pitchFamily="34" charset="0"/>
                          <a:cs typeface="Calibri" panose="020F0502020204030204" pitchFamily="34" charset="0"/>
                        </a:rPr>
                        <a:t>Unit 3</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The Elements database: properties, relationships and resources</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43900">
                <a:tc gridSpan="2">
                  <a:txBody>
                    <a:bodyPr/>
                    <a:lstStyle/>
                    <a:p>
                      <a:pPr algn="ctr"/>
                      <a:r>
                        <a:rPr lang="en-GB" sz="1400" b="0" dirty="0">
                          <a:solidFill>
                            <a:schemeClr val="tx1"/>
                          </a:solidFill>
                          <a:latin typeface="Calibri" panose="020F0502020204030204" pitchFamily="34" charset="0"/>
                          <a:cs typeface="Calibri" panose="020F0502020204030204" pitchFamily="34" charset="0"/>
                        </a:rPr>
                        <a:t>Material Properties</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rgbClr val="FFB71B"/>
                    </a:solidFill>
                  </a:tcPr>
                </a:tc>
                <a:tc hMerge="1">
                  <a:txBody>
                    <a:bodyPr/>
                    <a:lstStyle/>
                    <a:p>
                      <a:endParaRPr lang="en-US"/>
                    </a:p>
                  </a:txBody>
                  <a:tcPr/>
                </a:tc>
                <a:extLst>
                  <a:ext uri="{0D108BD9-81ED-4DB2-BD59-A6C34878D82A}">
                    <a16:rowId xmlns:a16="http://schemas.microsoft.com/office/drawing/2014/main" val="10004"/>
                  </a:ext>
                </a:extLst>
              </a:tr>
              <a:tr h="243900">
                <a:tc>
                  <a:txBody>
                    <a:bodyPr/>
                    <a:lstStyle/>
                    <a:p>
                      <a:pPr algn="ctr"/>
                      <a:r>
                        <a:rPr lang="en-GB" sz="1400" b="0" dirty="0">
                          <a:solidFill>
                            <a:schemeClr val="tx1"/>
                          </a:solidFill>
                          <a:latin typeface="Calibri" panose="020F0502020204030204" pitchFamily="34" charset="0"/>
                          <a:cs typeface="Calibri" panose="020F0502020204030204" pitchFamily="34" charset="0"/>
                        </a:rPr>
                        <a:t>Unit 4</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Manipulating properties:</a:t>
                      </a:r>
                      <a:r>
                        <a:rPr lang="en-GB" sz="1400" b="0" baseline="0" dirty="0">
                          <a:solidFill>
                            <a:schemeClr val="tx1"/>
                          </a:solidFill>
                          <a:latin typeface="Calibri" panose="020F0502020204030204" pitchFamily="34" charset="0"/>
                          <a:cs typeface="Calibri" panose="020F0502020204030204" pitchFamily="34" charset="0"/>
                        </a:rPr>
                        <a:t> composition, microstructure, architecture</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0">
                <a:tc>
                  <a:txBody>
                    <a:bodyPr/>
                    <a:lstStyle/>
                    <a:p>
                      <a:pPr algn="ctr"/>
                      <a:r>
                        <a:rPr lang="en-GB" sz="1400" b="0" dirty="0">
                          <a:solidFill>
                            <a:schemeClr val="tx1"/>
                          </a:solidFill>
                          <a:latin typeface="Calibri" panose="020F0502020204030204" pitchFamily="34" charset="0"/>
                          <a:cs typeface="Calibri" panose="020F0502020204030204" pitchFamily="34" charset="0"/>
                        </a:rPr>
                        <a:t>Unit 5</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Designing new materials:</a:t>
                      </a:r>
                      <a:r>
                        <a:rPr lang="en-GB" sz="1400" b="0" baseline="0" dirty="0">
                          <a:solidFill>
                            <a:schemeClr val="tx1"/>
                          </a:solidFill>
                          <a:latin typeface="Calibri" panose="020F0502020204030204" pitchFamily="34" charset="0"/>
                          <a:cs typeface="Calibri" panose="020F0502020204030204" pitchFamily="34" charset="0"/>
                        </a:rPr>
                        <a:t> filling the materials-property space</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193289">
                <a:tc>
                  <a:txBody>
                    <a:bodyPr/>
                    <a:lstStyle/>
                    <a:p>
                      <a:pPr algn="ctr"/>
                      <a:r>
                        <a:rPr lang="en-GB" sz="1400" b="0" dirty="0">
                          <a:solidFill>
                            <a:schemeClr val="tx1"/>
                          </a:solidFill>
                          <a:latin typeface="Calibri" panose="020F0502020204030204" pitchFamily="34" charset="0"/>
                          <a:cs typeface="Calibri" panose="020F0502020204030204" pitchFamily="34" charset="0"/>
                        </a:rPr>
                        <a:t>Unit 6</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Materials Science and Engineering</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449672154"/>
                  </a:ext>
                </a:extLst>
              </a:tr>
              <a:tr h="243900">
                <a:tc gridSpan="2">
                  <a:txBody>
                    <a:bodyPr/>
                    <a:lstStyle/>
                    <a:p>
                      <a:pPr algn="ctr"/>
                      <a:r>
                        <a:rPr lang="en-GB" sz="1400" b="0" dirty="0">
                          <a:solidFill>
                            <a:schemeClr val="tx1"/>
                          </a:solidFill>
                          <a:latin typeface="Calibri" panose="020F0502020204030204" pitchFamily="34" charset="0"/>
                          <a:cs typeface="Calibri" panose="020F0502020204030204" pitchFamily="34" charset="0"/>
                        </a:rPr>
                        <a:t>Selection</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rgbClr val="FFB71B"/>
                    </a:solidFill>
                  </a:tcPr>
                </a:tc>
                <a:tc hMerge="1">
                  <a:txBody>
                    <a:bodyPr/>
                    <a:lstStyle/>
                    <a:p>
                      <a:endParaRPr lang="en-US"/>
                    </a:p>
                  </a:txBody>
                  <a:tcPr/>
                </a:tc>
                <a:extLst>
                  <a:ext uri="{0D108BD9-81ED-4DB2-BD59-A6C34878D82A}">
                    <a16:rowId xmlns:a16="http://schemas.microsoft.com/office/drawing/2014/main" val="10007"/>
                  </a:ext>
                </a:extLst>
              </a:tr>
              <a:tr h="243862">
                <a:tc>
                  <a:txBody>
                    <a:bodyPr/>
                    <a:lstStyle/>
                    <a:p>
                      <a:pPr algn="ctr"/>
                      <a:r>
                        <a:rPr lang="en-GB" sz="1400" b="0" dirty="0">
                          <a:solidFill>
                            <a:schemeClr val="tx1"/>
                          </a:solidFill>
                          <a:latin typeface="Calibri" panose="020F0502020204030204" pitchFamily="34" charset="0"/>
                          <a:cs typeface="Calibri" panose="020F0502020204030204" pitchFamily="34" charset="0"/>
                        </a:rPr>
                        <a:t>Unit 7</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Material selection: translation,</a:t>
                      </a:r>
                      <a:r>
                        <a:rPr lang="en-GB" sz="1400" b="0" baseline="0" dirty="0">
                          <a:solidFill>
                            <a:schemeClr val="tx1"/>
                          </a:solidFill>
                          <a:latin typeface="Calibri" panose="020F0502020204030204" pitchFamily="34" charset="0"/>
                          <a:cs typeface="Calibri" panose="020F0502020204030204" pitchFamily="34" charset="0"/>
                        </a:rPr>
                        <a:t> screening, ranking, documentation</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243900">
                <a:tc>
                  <a:txBody>
                    <a:bodyPr/>
                    <a:lstStyle/>
                    <a:p>
                      <a:pPr algn="ctr"/>
                      <a:r>
                        <a:rPr lang="en-GB" sz="1400" b="0" dirty="0">
                          <a:solidFill>
                            <a:schemeClr val="tx1"/>
                          </a:solidFill>
                          <a:latin typeface="Calibri" panose="020F0502020204030204" pitchFamily="34" charset="0"/>
                          <a:cs typeface="Calibri" panose="020F0502020204030204" pitchFamily="34" charset="0"/>
                        </a:rPr>
                        <a:t>Unit 8</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Objectives in conflict: trade off methods and penalty functions</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243900">
                <a:tc>
                  <a:txBody>
                    <a:bodyPr/>
                    <a:lstStyle/>
                    <a:p>
                      <a:pPr algn="ctr"/>
                      <a:r>
                        <a:rPr lang="en-GB" sz="1400" b="0" dirty="0">
                          <a:solidFill>
                            <a:schemeClr val="tx1"/>
                          </a:solidFill>
                          <a:latin typeface="Calibri" panose="020F0502020204030204" pitchFamily="34" charset="0"/>
                          <a:cs typeface="Calibri" panose="020F0502020204030204" pitchFamily="34" charset="0"/>
                        </a:rPr>
                        <a:t>Unit 9</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Material</a:t>
                      </a:r>
                      <a:r>
                        <a:rPr lang="en-GB" sz="1400" b="0" baseline="0" dirty="0">
                          <a:solidFill>
                            <a:schemeClr val="tx1"/>
                          </a:solidFill>
                          <a:latin typeface="Calibri" panose="020F0502020204030204" pitchFamily="34" charset="0"/>
                          <a:cs typeface="Calibri" panose="020F0502020204030204" pitchFamily="34" charset="0"/>
                        </a:rPr>
                        <a:t> and shape: materials for efficient structures</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243900">
                <a:tc>
                  <a:txBody>
                    <a:bodyPr/>
                    <a:lstStyle/>
                    <a:p>
                      <a:pPr algn="ctr"/>
                      <a:r>
                        <a:rPr lang="en-GB" sz="1400" b="0" dirty="0">
                          <a:solidFill>
                            <a:schemeClr val="tx1"/>
                          </a:solidFill>
                          <a:latin typeface="Calibri" panose="020F0502020204030204" pitchFamily="34" charset="0"/>
                          <a:cs typeface="Calibri" panose="020F0502020204030204" pitchFamily="34" charset="0"/>
                        </a:rPr>
                        <a:t>Unit 10</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Manufacturing processes</a:t>
                      </a:r>
                      <a:r>
                        <a:rPr lang="en-GB" sz="1400" b="0" baseline="0" dirty="0">
                          <a:solidFill>
                            <a:schemeClr val="tx1"/>
                          </a:solidFill>
                          <a:latin typeface="Calibri" panose="020F0502020204030204" pitchFamily="34" charset="0"/>
                          <a:cs typeface="Calibri" panose="020F0502020204030204" pitchFamily="34" charset="0"/>
                        </a:rPr>
                        <a:t> and cost </a:t>
                      </a:r>
                      <a:r>
                        <a:rPr lang="en-GB" sz="1400" b="0" baseline="0" dirty="0" err="1">
                          <a:solidFill>
                            <a:schemeClr val="tx1"/>
                          </a:solidFill>
                          <a:latin typeface="Calibri" panose="020F0502020204030204" pitchFamily="34" charset="0"/>
                          <a:cs typeface="Calibri" panose="020F0502020204030204" pitchFamily="34" charset="0"/>
                        </a:rPr>
                        <a:t>modeling</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243900">
                <a:tc>
                  <a:txBody>
                    <a:bodyPr/>
                    <a:lstStyle/>
                    <a:p>
                      <a:pPr algn="ctr"/>
                      <a:r>
                        <a:rPr lang="en-GB" sz="1400" b="0" dirty="0">
                          <a:solidFill>
                            <a:schemeClr val="tx1"/>
                          </a:solidFill>
                          <a:latin typeface="Calibri" panose="020F0502020204030204" pitchFamily="34" charset="0"/>
                          <a:cs typeface="Calibri" panose="020F0502020204030204" pitchFamily="34" charset="0"/>
                        </a:rPr>
                        <a:t>Unit 11</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Eco-informed</a:t>
                      </a:r>
                      <a:r>
                        <a:rPr lang="en-GB" sz="1400" b="0" baseline="0" dirty="0">
                          <a:solidFill>
                            <a:schemeClr val="tx1"/>
                          </a:solidFill>
                          <a:latin typeface="Calibri" panose="020F0502020204030204" pitchFamily="34" charset="0"/>
                          <a:cs typeface="Calibri" panose="020F0502020204030204" pitchFamily="34" charset="0"/>
                        </a:rPr>
                        <a:t> material selection</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243900">
                <a:tc>
                  <a:txBody>
                    <a:bodyPr/>
                    <a:lstStyle/>
                    <a:p>
                      <a:pPr algn="ctr"/>
                      <a:r>
                        <a:rPr lang="en-GB" sz="1400" b="0" dirty="0">
                          <a:solidFill>
                            <a:schemeClr val="tx1"/>
                          </a:solidFill>
                          <a:latin typeface="Calibri" panose="020F0502020204030204" pitchFamily="34" charset="0"/>
                          <a:cs typeface="Calibri" panose="020F0502020204030204" pitchFamily="34" charset="0"/>
                        </a:rPr>
                        <a:t>Unit 12</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Eco design</a:t>
                      </a:r>
                      <a:r>
                        <a:rPr lang="en-GB" sz="1400" b="0" baseline="0" dirty="0">
                          <a:solidFill>
                            <a:schemeClr val="tx1"/>
                          </a:solidFill>
                          <a:latin typeface="Calibri" panose="020F0502020204030204" pitchFamily="34" charset="0"/>
                          <a:cs typeface="Calibri" panose="020F0502020204030204" pitchFamily="34" charset="0"/>
                        </a:rPr>
                        <a:t> and</a:t>
                      </a:r>
                      <a:r>
                        <a:rPr lang="en-GB" sz="1400" b="0" dirty="0">
                          <a:solidFill>
                            <a:schemeClr val="tx1"/>
                          </a:solidFill>
                          <a:latin typeface="Calibri" panose="020F0502020204030204" pitchFamily="34" charset="0"/>
                          <a:cs typeface="Calibri" panose="020F0502020204030204" pitchFamily="34" charset="0"/>
                        </a:rPr>
                        <a:t> the Eco Audit tool </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bl>
          </a:graphicData>
        </a:graphic>
      </p:graphicFrame>
      <p:graphicFrame>
        <p:nvGraphicFramePr>
          <p:cNvPr id="11" name="Table 10">
            <a:extLst>
              <a:ext uri="{FF2B5EF4-FFF2-40B4-BE49-F238E27FC236}">
                <a16:creationId xmlns:a16="http://schemas.microsoft.com/office/drawing/2014/main" id="{8B402B36-9188-4B05-9F2E-0252EED45C91}"/>
              </a:ext>
            </a:extLst>
          </p:cNvPr>
          <p:cNvGraphicFramePr>
            <a:graphicFrameLocks noGrp="1"/>
          </p:cNvGraphicFramePr>
          <p:nvPr/>
        </p:nvGraphicFramePr>
        <p:xfrm>
          <a:off x="6765218" y="1207147"/>
          <a:ext cx="5044438" cy="5048874"/>
        </p:xfrm>
        <a:graphic>
          <a:graphicData uri="http://schemas.openxmlformats.org/drawingml/2006/table">
            <a:tbl>
              <a:tblPr firstRow="1" bandRow="1">
                <a:tableStyleId>{F5AB1C69-6EDB-4FF4-983F-18BD219EF322}</a:tableStyleId>
              </a:tblPr>
              <a:tblGrid>
                <a:gridCol w="5044438">
                  <a:extLst>
                    <a:ext uri="{9D8B030D-6E8A-4147-A177-3AD203B41FA5}">
                      <a16:colId xmlns:a16="http://schemas.microsoft.com/office/drawing/2014/main" val="20000"/>
                    </a:ext>
                  </a:extLst>
                </a:gridCol>
              </a:tblGrid>
              <a:tr h="302172">
                <a:tc>
                  <a:txBody>
                    <a:bodyPr/>
                    <a:lstStyle/>
                    <a:p>
                      <a:pPr algn="ctr"/>
                      <a:r>
                        <a:rPr lang="en-GB" sz="1400" b="0" dirty="0">
                          <a:solidFill>
                            <a:schemeClr val="tx1"/>
                          </a:solidFill>
                          <a:latin typeface="Calibri" panose="020F0502020204030204" pitchFamily="34" charset="0"/>
                          <a:cs typeface="Calibri" panose="020F0502020204030204" pitchFamily="34" charset="0"/>
                        </a:rPr>
                        <a:t>Sustainability</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rgbClr val="FFB71B"/>
                    </a:solidFill>
                  </a:tcPr>
                </a:tc>
                <a:extLst>
                  <a:ext uri="{0D108BD9-81ED-4DB2-BD59-A6C34878D82A}">
                    <a16:rowId xmlns:a16="http://schemas.microsoft.com/office/drawing/2014/main" val="10000"/>
                  </a:ext>
                </a:extLst>
              </a:tr>
              <a:tr h="3021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What is a sustainable</a:t>
                      </a:r>
                      <a:r>
                        <a:rPr lang="en-GB" sz="1400" b="0" baseline="0" dirty="0">
                          <a:solidFill>
                            <a:schemeClr val="tx1"/>
                          </a:solidFill>
                          <a:latin typeface="Calibri" panose="020F0502020204030204" pitchFamily="34" charset="0"/>
                          <a:cs typeface="Calibri" panose="020F0502020204030204" pitchFamily="34" charset="0"/>
                        </a:rPr>
                        <a:t> development? A materials perspective</a:t>
                      </a:r>
                      <a:endParaRPr lang="en-GB" sz="1400" b="0" dirty="0">
                        <a:solidFill>
                          <a:schemeClr val="tx1"/>
                        </a:solidFill>
                        <a:latin typeface="Calibri" panose="020F0502020204030204" pitchFamily="34" charset="0"/>
                        <a:cs typeface="Calibri" panose="020F0502020204030204" pitchFamily="34" charset="0"/>
                      </a:endParaRP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02172">
                <a:tc>
                  <a:txBody>
                    <a:bodyPr/>
                    <a:lstStyle/>
                    <a:p>
                      <a:r>
                        <a:rPr lang="en-GB" sz="1400" b="0" dirty="0">
                          <a:solidFill>
                            <a:schemeClr val="tx1"/>
                          </a:solidFill>
                          <a:latin typeface="Calibri" panose="020F0502020204030204" pitchFamily="34" charset="0"/>
                          <a:cs typeface="Calibri" panose="020F0502020204030204" pitchFamily="34" charset="0"/>
                        </a:rPr>
                        <a:t>Exploring Critical Materials using Ansys Granta EduPack</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02172">
                <a:tc>
                  <a:txBody>
                    <a:bodyPr/>
                    <a:lstStyle/>
                    <a:p>
                      <a:pPr algn="ctr"/>
                      <a:r>
                        <a:rPr lang="en-GB" sz="1400" b="0" dirty="0">
                          <a:solidFill>
                            <a:schemeClr val="tx1"/>
                          </a:solidFill>
                          <a:latin typeface="Calibri" panose="020F0502020204030204" pitchFamily="34" charset="0"/>
                          <a:cs typeface="Calibri" panose="020F0502020204030204" pitchFamily="34" charset="0"/>
                        </a:rPr>
                        <a:t>Special Topics</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rgbClr val="FFB71B"/>
                    </a:solidFill>
                  </a:tcPr>
                </a:tc>
                <a:extLst>
                  <a:ext uri="{0D108BD9-81ED-4DB2-BD59-A6C34878D82A}">
                    <a16:rowId xmlns:a16="http://schemas.microsoft.com/office/drawing/2014/main" val="10004"/>
                  </a:ext>
                </a:extLst>
              </a:tr>
              <a:tr h="3810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The Built Environment: </a:t>
                      </a:r>
                      <a:r>
                        <a:rPr lang="en-GB" sz="1400" b="0" baseline="0" dirty="0">
                          <a:solidFill>
                            <a:schemeClr val="tx1"/>
                          </a:solidFill>
                          <a:latin typeface="Calibri" panose="020F0502020204030204" pitchFamily="34" charset="0"/>
                          <a:cs typeface="Calibri" panose="020F0502020204030204" pitchFamily="34" charset="0"/>
                        </a:rPr>
                        <a:t>materials for construction</a:t>
                      </a:r>
                      <a:endParaRPr lang="en-GB" sz="1400" b="0" dirty="0">
                        <a:solidFill>
                          <a:schemeClr val="tx1"/>
                        </a:solidFill>
                        <a:latin typeface="Calibri" panose="020F0502020204030204" pitchFamily="34" charset="0"/>
                        <a:cs typeface="Calibri" panose="020F0502020204030204" pitchFamily="34" charset="0"/>
                      </a:endParaRP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021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Structural</a:t>
                      </a:r>
                      <a:r>
                        <a:rPr lang="en-GB" sz="1400" b="0" baseline="0" dirty="0">
                          <a:solidFill>
                            <a:schemeClr val="tx1"/>
                          </a:solidFill>
                          <a:latin typeface="Calibri" panose="020F0502020204030204" pitchFamily="34" charset="0"/>
                          <a:cs typeface="Calibri" panose="020F0502020204030204" pitchFamily="34" charset="0"/>
                        </a:rPr>
                        <a:t> sections: shape in action</a:t>
                      </a:r>
                      <a:endParaRPr lang="en-GB" sz="1400" b="0" dirty="0">
                        <a:solidFill>
                          <a:schemeClr val="tx1"/>
                        </a:solidFill>
                        <a:latin typeface="Calibri" panose="020F0502020204030204" pitchFamily="34" charset="0"/>
                        <a:cs typeface="Calibri" panose="020F0502020204030204" pitchFamily="34" charset="0"/>
                      </a:endParaRP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40073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Materials</a:t>
                      </a:r>
                      <a:r>
                        <a:rPr lang="en-GB" sz="1400" b="0" baseline="0" dirty="0">
                          <a:solidFill>
                            <a:schemeClr val="tx1"/>
                          </a:solidFill>
                          <a:latin typeface="Calibri" panose="020F0502020204030204" pitchFamily="34" charset="0"/>
                          <a:cs typeface="Calibri" panose="020F0502020204030204" pitchFamily="34" charset="0"/>
                        </a:rPr>
                        <a:t> in industrial design: Why do consumers buy products?</a:t>
                      </a:r>
                      <a:endParaRPr lang="en-GB" sz="1400" b="0" dirty="0">
                        <a:solidFill>
                          <a:schemeClr val="tx1"/>
                        </a:solidFill>
                        <a:latin typeface="Calibri" panose="020F0502020204030204" pitchFamily="34" charset="0"/>
                        <a:cs typeface="Calibri" panose="020F0502020204030204" pitchFamily="34" charset="0"/>
                      </a:endParaRP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02172">
                <a:tc>
                  <a:txBody>
                    <a:bodyPr/>
                    <a:lstStyle/>
                    <a:p>
                      <a:r>
                        <a:rPr lang="en-GB" sz="1400" b="0" dirty="0">
                          <a:solidFill>
                            <a:schemeClr val="tx1"/>
                          </a:solidFill>
                          <a:latin typeface="Calibri" panose="020F0502020204030204" pitchFamily="34" charset="0"/>
                          <a:cs typeface="Calibri" panose="020F0502020204030204" pitchFamily="34" charset="0"/>
                        </a:rPr>
                        <a:t>The Design database for Products</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3021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The Medical Devices database</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395473877"/>
                  </a:ext>
                </a:extLst>
              </a:tr>
              <a:tr h="3021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The Battery Designer tool</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290781645"/>
                  </a:ext>
                </a:extLst>
              </a:tr>
              <a:tr h="302172">
                <a:tc>
                  <a:txBody>
                    <a:bodyPr/>
                    <a:lstStyle/>
                    <a:p>
                      <a:pPr algn="ctr"/>
                      <a:r>
                        <a:rPr lang="en-GB" sz="1400" b="0" dirty="0">
                          <a:solidFill>
                            <a:schemeClr val="tx1"/>
                          </a:solidFill>
                          <a:latin typeface="Calibri" panose="020F0502020204030204" pitchFamily="34" charset="0"/>
                          <a:cs typeface="Calibri" panose="020F0502020204030204" pitchFamily="34" charset="0"/>
                        </a:rPr>
                        <a:t>Advanced Teaching and Research</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rgbClr val="FFB71B"/>
                    </a:solidFill>
                  </a:tcPr>
                </a:tc>
                <a:extLst>
                  <a:ext uri="{0D108BD9-81ED-4DB2-BD59-A6C34878D82A}">
                    <a16:rowId xmlns:a16="http://schemas.microsoft.com/office/drawing/2014/main" val="10009"/>
                  </a:ext>
                </a:extLst>
              </a:tr>
              <a:tr h="3021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Advanced databases: a lightning tour</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3021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The Aerospace edition</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3021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The Polymer edition</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302172">
                <a:tc>
                  <a:txBody>
                    <a:bodyPr/>
                    <a:lstStyle/>
                    <a:p>
                      <a:r>
                        <a:rPr lang="en-GB" sz="1400" b="0" dirty="0">
                          <a:solidFill>
                            <a:schemeClr val="tx1"/>
                          </a:solidFill>
                          <a:latin typeface="Calibri" panose="020F0502020204030204" pitchFamily="34" charset="0"/>
                          <a:cs typeface="Calibri" panose="020F0502020204030204" pitchFamily="34" charset="0"/>
                        </a:rPr>
                        <a:t>The Synthesizer tool: hybrids and other models</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5"/>
                  </a:ext>
                </a:extLst>
              </a:tr>
              <a:tr h="302172">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Materials for Bioengineering</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332339585"/>
                  </a:ext>
                </a:extLst>
              </a:tr>
            </a:tbl>
          </a:graphicData>
        </a:graphic>
      </p:graphicFrame>
    </p:spTree>
    <p:extLst>
      <p:ext uri="{BB962C8B-B14F-4D97-AF65-F5344CB8AC3E}">
        <p14:creationId xmlns:p14="http://schemas.microsoft.com/office/powerpoint/2010/main" val="19751664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FC3F3E9-6C8B-4F69-BB4F-1361D681D917}"/>
              </a:ext>
            </a:extLst>
          </p:cNvPr>
          <p:cNvSpPr>
            <a:spLocks noGrp="1"/>
          </p:cNvSpPr>
          <p:nvPr>
            <p:ph type="sldNum" sz="quarter" idx="10"/>
          </p:nvPr>
        </p:nvSpPr>
        <p:spPr/>
        <p:txBody>
          <a:bodyPr/>
          <a:lstStyle/>
          <a:p>
            <a:fld id="{F0D23093-2AB0-F74C-B865-1A12A15B650E}" type="slidenum">
              <a:rPr lang="en-US" smtClean="0"/>
              <a:pPr/>
              <a:t>22</a:t>
            </a:fld>
            <a:endParaRPr lang="en-US" dirty="0"/>
          </a:p>
        </p:txBody>
      </p:sp>
    </p:spTree>
    <p:extLst>
      <p:ext uri="{BB962C8B-B14F-4D97-AF65-F5344CB8AC3E}">
        <p14:creationId xmlns:p14="http://schemas.microsoft.com/office/powerpoint/2010/main" val="31147105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33F4F5D-1678-4229-83FC-C18B2D350F46}"/>
              </a:ext>
            </a:extLst>
          </p:cNvPr>
          <p:cNvSpPr>
            <a:spLocks noGrp="1"/>
          </p:cNvSpPr>
          <p:nvPr>
            <p:ph type="sldNum" sz="quarter" idx="11"/>
          </p:nvPr>
        </p:nvSpPr>
        <p:spPr/>
        <p:txBody>
          <a:bodyPr/>
          <a:lstStyle/>
          <a:p>
            <a:fld id="{F0D23093-2AB0-F74C-B865-1A12A15B650E}" type="slidenum">
              <a:rPr lang="en-US" smtClean="0"/>
              <a:pPr/>
              <a:t>3</a:t>
            </a:fld>
            <a:endParaRPr lang="en-US"/>
          </a:p>
        </p:txBody>
      </p:sp>
      <p:sp>
        <p:nvSpPr>
          <p:cNvPr id="3" name="Title 2">
            <a:extLst>
              <a:ext uri="{FF2B5EF4-FFF2-40B4-BE49-F238E27FC236}">
                <a16:creationId xmlns:a16="http://schemas.microsoft.com/office/drawing/2014/main" id="{40AA9338-E692-4C26-BFD3-77F262F85977}"/>
              </a:ext>
            </a:extLst>
          </p:cNvPr>
          <p:cNvSpPr>
            <a:spLocks noGrp="1"/>
          </p:cNvSpPr>
          <p:nvPr>
            <p:ph type="title"/>
          </p:nvPr>
        </p:nvSpPr>
        <p:spPr/>
        <p:txBody>
          <a:bodyPr/>
          <a:lstStyle/>
          <a:p>
            <a:r>
              <a:rPr lang="en-US"/>
              <a:t>Outline of lecture unit 2</a:t>
            </a:r>
          </a:p>
        </p:txBody>
      </p:sp>
      <p:sp>
        <p:nvSpPr>
          <p:cNvPr id="10" name="Text Placeholder 9">
            <a:extLst>
              <a:ext uri="{FF2B5EF4-FFF2-40B4-BE49-F238E27FC236}">
                <a16:creationId xmlns:a16="http://schemas.microsoft.com/office/drawing/2014/main" id="{3344733F-28EA-466B-B5F6-8D9BD238A417}"/>
              </a:ext>
            </a:extLst>
          </p:cNvPr>
          <p:cNvSpPr>
            <a:spLocks noGrp="1"/>
          </p:cNvSpPr>
          <p:nvPr>
            <p:ph type="body" sz="quarter" idx="14"/>
          </p:nvPr>
        </p:nvSpPr>
        <p:spPr>
          <a:xfrm>
            <a:off x="5867400" y="2628407"/>
            <a:ext cx="5486400" cy="2280444"/>
          </a:xfrm>
        </p:spPr>
        <p:txBody>
          <a:bodyPr/>
          <a:lstStyle/>
          <a:p>
            <a:pPr>
              <a:buClr>
                <a:srgbClr val="FFB71B"/>
              </a:buClr>
              <a:buFont typeface="Wingdings" panose="05000000000000000000" pitchFamily="2" charset="2"/>
              <a:buChar char="§"/>
            </a:pPr>
            <a:r>
              <a:rPr lang="en-US" dirty="0"/>
              <a:t>Exploring relationships: property charts</a:t>
            </a:r>
          </a:p>
          <a:p>
            <a:pPr>
              <a:buClr>
                <a:srgbClr val="FFB71B"/>
              </a:buClr>
              <a:buFont typeface="Wingdings" panose="05000000000000000000" pitchFamily="2" charset="2"/>
              <a:buChar char="§"/>
            </a:pPr>
            <a:r>
              <a:rPr lang="en-US" dirty="0"/>
              <a:t>Making charts</a:t>
            </a:r>
          </a:p>
          <a:p>
            <a:pPr>
              <a:buClr>
                <a:srgbClr val="FFB71B"/>
              </a:buClr>
              <a:buFont typeface="Wingdings" panose="05000000000000000000" pitchFamily="2" charset="2"/>
              <a:buChar char="§"/>
            </a:pPr>
            <a:r>
              <a:rPr lang="en-US" dirty="0"/>
              <a:t>Custom subsets, adding your own materials</a:t>
            </a:r>
          </a:p>
          <a:p>
            <a:pPr>
              <a:buClr>
                <a:srgbClr val="FFB71B"/>
              </a:buClr>
              <a:buFont typeface="Wingdings" panose="05000000000000000000" pitchFamily="2" charset="2"/>
              <a:buChar char="§"/>
            </a:pPr>
            <a:r>
              <a:rPr lang="en-US" dirty="0"/>
              <a:t>Report writing</a:t>
            </a:r>
          </a:p>
        </p:txBody>
      </p:sp>
      <p:pic>
        <p:nvPicPr>
          <p:cNvPr id="8" name="Picture 43">
            <a:extLst>
              <a:ext uri="{FF2B5EF4-FFF2-40B4-BE49-F238E27FC236}">
                <a16:creationId xmlns:a16="http://schemas.microsoft.com/office/drawing/2014/main" id="{0EE21B4C-7776-4A45-A315-954F64DA01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7843" y="1524000"/>
            <a:ext cx="4589792" cy="3499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07214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D6A5A01-CA3E-4E69-8C8B-70DA384B66B0}"/>
              </a:ext>
            </a:extLst>
          </p:cNvPr>
          <p:cNvSpPr>
            <a:spLocks noGrp="1"/>
          </p:cNvSpPr>
          <p:nvPr>
            <p:ph type="sldNum" sz="quarter" idx="11"/>
          </p:nvPr>
        </p:nvSpPr>
        <p:spPr/>
        <p:txBody>
          <a:bodyPr/>
          <a:lstStyle/>
          <a:p>
            <a:fld id="{F0D23093-2AB0-F74C-B865-1A12A15B650E}" type="slidenum">
              <a:rPr lang="en-US" smtClean="0">
                <a:latin typeface="+mn-lt"/>
              </a:rPr>
              <a:pPr/>
              <a:t>4</a:t>
            </a:fld>
            <a:endParaRPr lang="en-US">
              <a:latin typeface="+mn-lt"/>
            </a:endParaRPr>
          </a:p>
        </p:txBody>
      </p:sp>
      <p:sp>
        <p:nvSpPr>
          <p:cNvPr id="6" name="Title 5">
            <a:extLst>
              <a:ext uri="{FF2B5EF4-FFF2-40B4-BE49-F238E27FC236}">
                <a16:creationId xmlns:a16="http://schemas.microsoft.com/office/drawing/2014/main" id="{B3C4F46E-07B5-4698-8F67-31C1C47A538C}"/>
              </a:ext>
            </a:extLst>
          </p:cNvPr>
          <p:cNvSpPr>
            <a:spLocks noGrp="1"/>
          </p:cNvSpPr>
          <p:nvPr>
            <p:ph type="title"/>
          </p:nvPr>
        </p:nvSpPr>
        <p:spPr/>
        <p:txBody>
          <a:bodyPr/>
          <a:lstStyle/>
          <a:p>
            <a:r>
              <a:rPr lang="en-US">
                <a:latin typeface="+mn-lt"/>
              </a:rPr>
              <a:t>Bar charts</a:t>
            </a:r>
          </a:p>
        </p:txBody>
      </p:sp>
      <p:grpSp>
        <p:nvGrpSpPr>
          <p:cNvPr id="8" name="Group 131">
            <a:extLst>
              <a:ext uri="{FF2B5EF4-FFF2-40B4-BE49-F238E27FC236}">
                <a16:creationId xmlns:a16="http://schemas.microsoft.com/office/drawing/2014/main" id="{8E959D3D-8527-480F-BC12-2E9B7CEB8C15}"/>
              </a:ext>
            </a:extLst>
          </p:cNvPr>
          <p:cNvGrpSpPr>
            <a:grpSpLocks/>
          </p:cNvGrpSpPr>
          <p:nvPr/>
        </p:nvGrpSpPr>
        <p:grpSpPr bwMode="auto">
          <a:xfrm>
            <a:off x="1752600" y="1821878"/>
            <a:ext cx="7758113" cy="3944938"/>
            <a:chOff x="310" y="1172"/>
            <a:chExt cx="4887" cy="2485"/>
          </a:xfrm>
        </p:grpSpPr>
        <p:grpSp>
          <p:nvGrpSpPr>
            <p:cNvPr id="9" name="Group 123">
              <a:extLst>
                <a:ext uri="{FF2B5EF4-FFF2-40B4-BE49-F238E27FC236}">
                  <a16:creationId xmlns:a16="http://schemas.microsoft.com/office/drawing/2014/main" id="{F970BF22-7192-414C-9C6D-5E20FC4C6023}"/>
                </a:ext>
              </a:extLst>
            </p:cNvPr>
            <p:cNvGrpSpPr>
              <a:grpSpLocks/>
            </p:cNvGrpSpPr>
            <p:nvPr/>
          </p:nvGrpSpPr>
          <p:grpSpPr bwMode="auto">
            <a:xfrm>
              <a:off x="817" y="1172"/>
              <a:ext cx="4380" cy="2485"/>
              <a:chOff x="705" y="1172"/>
              <a:chExt cx="4380" cy="2485"/>
            </a:xfrm>
          </p:grpSpPr>
          <p:sp>
            <p:nvSpPr>
              <p:cNvPr id="11" name="Rectangle 5">
                <a:extLst>
                  <a:ext uri="{FF2B5EF4-FFF2-40B4-BE49-F238E27FC236}">
                    <a16:creationId xmlns:a16="http://schemas.microsoft.com/office/drawing/2014/main" id="{75979643-71FF-4B21-9CDE-783AA94089EA}"/>
                  </a:ext>
                </a:extLst>
              </p:cNvPr>
              <p:cNvSpPr>
                <a:spLocks noChangeArrowheads="1"/>
              </p:cNvSpPr>
              <p:nvPr/>
            </p:nvSpPr>
            <p:spPr bwMode="auto">
              <a:xfrm>
                <a:off x="1211" y="1250"/>
                <a:ext cx="3874" cy="234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2" name="Text Box 6">
                <a:extLst>
                  <a:ext uri="{FF2B5EF4-FFF2-40B4-BE49-F238E27FC236}">
                    <a16:creationId xmlns:a16="http://schemas.microsoft.com/office/drawing/2014/main" id="{89F8C4F5-B6EB-4C16-8747-FF9B249C09D4}"/>
                  </a:ext>
                </a:extLst>
              </p:cNvPr>
              <p:cNvSpPr txBox="1">
                <a:spLocks noChangeArrowheads="1"/>
              </p:cNvSpPr>
              <p:nvPr/>
            </p:nvSpPr>
            <p:spPr bwMode="auto">
              <a:xfrm>
                <a:off x="1274" y="3371"/>
                <a:ext cx="3073"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pPr>
                  <a:spcBef>
                    <a:spcPct val="0"/>
                  </a:spcBef>
                  <a:spcAft>
                    <a:spcPct val="0"/>
                  </a:spcAft>
                  <a:buClrTx/>
                  <a:buSzTx/>
                  <a:buFontTx/>
                  <a:buNone/>
                </a:pPr>
                <a:r>
                  <a:rPr lang="en-GB" sz="1600" b="1">
                    <a:latin typeface="+mn-lt"/>
                  </a:rPr>
                  <a:t>     Metals              Polymers           Ceramics           Hybrids</a:t>
                </a:r>
                <a:endParaRPr lang="en-GB">
                  <a:latin typeface="+mn-lt"/>
                </a:endParaRPr>
              </a:p>
            </p:txBody>
          </p:sp>
          <p:sp>
            <p:nvSpPr>
              <p:cNvPr id="13" name="Line 7">
                <a:extLst>
                  <a:ext uri="{FF2B5EF4-FFF2-40B4-BE49-F238E27FC236}">
                    <a16:creationId xmlns:a16="http://schemas.microsoft.com/office/drawing/2014/main" id="{9C7E52BF-F012-4702-A40C-F71F95DD0F54}"/>
                  </a:ext>
                </a:extLst>
              </p:cNvPr>
              <p:cNvSpPr>
                <a:spLocks noChangeShapeType="1"/>
              </p:cNvSpPr>
              <p:nvPr/>
            </p:nvSpPr>
            <p:spPr bwMode="auto">
              <a:xfrm flipV="1">
                <a:off x="2156" y="1243"/>
                <a:ext cx="0" cy="234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4" name="Line 8">
                <a:extLst>
                  <a:ext uri="{FF2B5EF4-FFF2-40B4-BE49-F238E27FC236}">
                    <a16:creationId xmlns:a16="http://schemas.microsoft.com/office/drawing/2014/main" id="{7DC68FED-7B0F-417D-9AAF-1BE085D7C946}"/>
                  </a:ext>
                </a:extLst>
              </p:cNvPr>
              <p:cNvSpPr>
                <a:spLocks noChangeShapeType="1"/>
              </p:cNvSpPr>
              <p:nvPr/>
            </p:nvSpPr>
            <p:spPr bwMode="auto">
              <a:xfrm flipH="1" flipV="1">
                <a:off x="3150" y="1243"/>
                <a:ext cx="2" cy="234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5" name="Line 9">
                <a:extLst>
                  <a:ext uri="{FF2B5EF4-FFF2-40B4-BE49-F238E27FC236}">
                    <a16:creationId xmlns:a16="http://schemas.microsoft.com/office/drawing/2014/main" id="{E051AC11-6138-43D5-ACF5-AB12F674F5AF}"/>
                  </a:ext>
                </a:extLst>
              </p:cNvPr>
              <p:cNvSpPr>
                <a:spLocks noChangeShapeType="1"/>
              </p:cNvSpPr>
              <p:nvPr/>
            </p:nvSpPr>
            <p:spPr bwMode="auto">
              <a:xfrm>
                <a:off x="4164" y="1258"/>
                <a:ext cx="2" cy="232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6" name="Line 27">
                <a:extLst>
                  <a:ext uri="{FF2B5EF4-FFF2-40B4-BE49-F238E27FC236}">
                    <a16:creationId xmlns:a16="http://schemas.microsoft.com/office/drawing/2014/main" id="{8BCEE95D-165D-43AD-ADA2-61D16F26DE1C}"/>
                  </a:ext>
                </a:extLst>
              </p:cNvPr>
              <p:cNvSpPr>
                <a:spLocks noChangeShapeType="1"/>
              </p:cNvSpPr>
              <p:nvPr/>
            </p:nvSpPr>
            <p:spPr bwMode="auto">
              <a:xfrm flipV="1">
                <a:off x="2290" y="2585"/>
                <a:ext cx="78" cy="16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7" name="Line 28">
                <a:extLst>
                  <a:ext uri="{FF2B5EF4-FFF2-40B4-BE49-F238E27FC236}">
                    <a16:creationId xmlns:a16="http://schemas.microsoft.com/office/drawing/2014/main" id="{0F1DD777-ED98-4D8C-93B5-93B800D3B138}"/>
                  </a:ext>
                </a:extLst>
              </p:cNvPr>
              <p:cNvSpPr>
                <a:spLocks noChangeShapeType="1"/>
              </p:cNvSpPr>
              <p:nvPr/>
            </p:nvSpPr>
            <p:spPr bwMode="auto">
              <a:xfrm>
                <a:off x="2277" y="2777"/>
                <a:ext cx="0" cy="382"/>
              </a:xfrm>
              <a:prstGeom prst="line">
                <a:avLst/>
              </a:prstGeom>
              <a:noFill/>
              <a:ln w="38100">
                <a:solidFill>
                  <a:srgbClr val="00B0F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8" name="Line 29">
                <a:extLst>
                  <a:ext uri="{FF2B5EF4-FFF2-40B4-BE49-F238E27FC236}">
                    <a16:creationId xmlns:a16="http://schemas.microsoft.com/office/drawing/2014/main" id="{1CD28CAA-0762-4FFC-81FA-59F9066E57D7}"/>
                  </a:ext>
                </a:extLst>
              </p:cNvPr>
              <p:cNvSpPr>
                <a:spLocks noChangeShapeType="1"/>
              </p:cNvSpPr>
              <p:nvPr/>
            </p:nvSpPr>
            <p:spPr bwMode="auto">
              <a:xfrm>
                <a:off x="2492" y="2930"/>
                <a:ext cx="0" cy="224"/>
              </a:xfrm>
              <a:prstGeom prst="line">
                <a:avLst/>
              </a:prstGeom>
              <a:noFill/>
              <a:ln w="38100">
                <a:solidFill>
                  <a:srgbClr val="00B0F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9" name="Line 30">
                <a:extLst>
                  <a:ext uri="{FF2B5EF4-FFF2-40B4-BE49-F238E27FC236}">
                    <a16:creationId xmlns:a16="http://schemas.microsoft.com/office/drawing/2014/main" id="{E7C65531-F8D7-4433-9010-37474833DE88}"/>
                  </a:ext>
                </a:extLst>
              </p:cNvPr>
              <p:cNvSpPr>
                <a:spLocks noChangeShapeType="1"/>
              </p:cNvSpPr>
              <p:nvPr/>
            </p:nvSpPr>
            <p:spPr bwMode="auto">
              <a:xfrm>
                <a:off x="2693" y="3123"/>
                <a:ext cx="0" cy="224"/>
              </a:xfrm>
              <a:prstGeom prst="line">
                <a:avLst/>
              </a:prstGeom>
              <a:noFill/>
              <a:ln w="38100">
                <a:solidFill>
                  <a:srgbClr val="00B0F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0" name="Line 31">
                <a:extLst>
                  <a:ext uri="{FF2B5EF4-FFF2-40B4-BE49-F238E27FC236}">
                    <a16:creationId xmlns:a16="http://schemas.microsoft.com/office/drawing/2014/main" id="{BCFAF4EA-6703-400E-9926-0126B7F1D361}"/>
                  </a:ext>
                </a:extLst>
              </p:cNvPr>
              <p:cNvSpPr>
                <a:spLocks noChangeShapeType="1"/>
              </p:cNvSpPr>
              <p:nvPr/>
            </p:nvSpPr>
            <p:spPr bwMode="auto">
              <a:xfrm>
                <a:off x="2797" y="3123"/>
                <a:ext cx="0" cy="224"/>
              </a:xfrm>
              <a:prstGeom prst="line">
                <a:avLst/>
              </a:prstGeom>
              <a:noFill/>
              <a:ln w="38100">
                <a:solidFill>
                  <a:srgbClr val="00B0F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1" name="Line 32">
                <a:extLst>
                  <a:ext uri="{FF2B5EF4-FFF2-40B4-BE49-F238E27FC236}">
                    <a16:creationId xmlns:a16="http://schemas.microsoft.com/office/drawing/2014/main" id="{D456893A-EF2F-4E03-AF52-8FBB8B41C5C9}"/>
                  </a:ext>
                </a:extLst>
              </p:cNvPr>
              <p:cNvSpPr>
                <a:spLocks noChangeShapeType="1"/>
              </p:cNvSpPr>
              <p:nvPr/>
            </p:nvSpPr>
            <p:spPr bwMode="auto">
              <a:xfrm>
                <a:off x="2895" y="3162"/>
                <a:ext cx="0" cy="224"/>
              </a:xfrm>
              <a:prstGeom prst="line">
                <a:avLst/>
              </a:prstGeom>
              <a:noFill/>
              <a:ln w="38100">
                <a:solidFill>
                  <a:srgbClr val="00B0F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2" name="Line 33">
                <a:extLst>
                  <a:ext uri="{FF2B5EF4-FFF2-40B4-BE49-F238E27FC236}">
                    <a16:creationId xmlns:a16="http://schemas.microsoft.com/office/drawing/2014/main" id="{FCDCB471-10EB-46EF-A967-8F652AB405F0}"/>
                  </a:ext>
                </a:extLst>
              </p:cNvPr>
              <p:cNvSpPr>
                <a:spLocks noChangeShapeType="1"/>
              </p:cNvSpPr>
              <p:nvPr/>
            </p:nvSpPr>
            <p:spPr bwMode="auto">
              <a:xfrm>
                <a:off x="3018" y="3207"/>
                <a:ext cx="0" cy="224"/>
              </a:xfrm>
              <a:prstGeom prst="line">
                <a:avLst/>
              </a:prstGeom>
              <a:noFill/>
              <a:ln w="38100">
                <a:solidFill>
                  <a:srgbClr val="00B0F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3" name="Line 34">
                <a:extLst>
                  <a:ext uri="{FF2B5EF4-FFF2-40B4-BE49-F238E27FC236}">
                    <a16:creationId xmlns:a16="http://schemas.microsoft.com/office/drawing/2014/main" id="{71164A46-D3D4-4F36-8147-D97250727848}"/>
                  </a:ext>
                </a:extLst>
              </p:cNvPr>
              <p:cNvSpPr>
                <a:spLocks noChangeShapeType="1"/>
              </p:cNvSpPr>
              <p:nvPr/>
            </p:nvSpPr>
            <p:spPr bwMode="auto">
              <a:xfrm>
                <a:off x="2394" y="2848"/>
                <a:ext cx="0" cy="326"/>
              </a:xfrm>
              <a:prstGeom prst="line">
                <a:avLst/>
              </a:prstGeom>
              <a:noFill/>
              <a:ln w="38100">
                <a:solidFill>
                  <a:srgbClr val="00B0F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4" name="Line 35">
                <a:extLst>
                  <a:ext uri="{FF2B5EF4-FFF2-40B4-BE49-F238E27FC236}">
                    <a16:creationId xmlns:a16="http://schemas.microsoft.com/office/drawing/2014/main" id="{30F0982A-4F9B-4DED-83C3-A8E32E958ECA}"/>
                  </a:ext>
                </a:extLst>
              </p:cNvPr>
              <p:cNvSpPr>
                <a:spLocks noChangeShapeType="1"/>
              </p:cNvSpPr>
              <p:nvPr/>
            </p:nvSpPr>
            <p:spPr bwMode="auto">
              <a:xfrm>
                <a:off x="2589" y="2949"/>
                <a:ext cx="0" cy="278"/>
              </a:xfrm>
              <a:prstGeom prst="line">
                <a:avLst/>
              </a:prstGeom>
              <a:noFill/>
              <a:ln w="38100">
                <a:solidFill>
                  <a:srgbClr val="00B0F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5" name="Text Box 36">
                <a:extLst>
                  <a:ext uri="{FF2B5EF4-FFF2-40B4-BE49-F238E27FC236}">
                    <a16:creationId xmlns:a16="http://schemas.microsoft.com/office/drawing/2014/main" id="{3ED2A47A-3C52-4CF2-B936-B8B437AD774D}"/>
                  </a:ext>
                </a:extLst>
              </p:cNvPr>
              <p:cNvSpPr txBox="1">
                <a:spLocks noChangeArrowheads="1"/>
              </p:cNvSpPr>
              <p:nvPr/>
            </p:nvSpPr>
            <p:spPr bwMode="auto">
              <a:xfrm>
                <a:off x="2195" y="2427"/>
                <a:ext cx="345"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pPr>
                  <a:spcBef>
                    <a:spcPct val="0"/>
                  </a:spcBef>
                  <a:spcAft>
                    <a:spcPct val="0"/>
                  </a:spcAft>
                  <a:buClrTx/>
                  <a:buSzTx/>
                  <a:buFontTx/>
                  <a:buNone/>
                </a:pPr>
                <a:r>
                  <a:rPr lang="en-GB" sz="1400">
                    <a:latin typeface="+mn-lt"/>
                  </a:rPr>
                  <a:t>PEEK</a:t>
                </a:r>
                <a:endParaRPr lang="en-GB">
                  <a:latin typeface="+mn-lt"/>
                </a:endParaRPr>
              </a:p>
            </p:txBody>
          </p:sp>
          <p:sp>
            <p:nvSpPr>
              <p:cNvPr id="26" name="Line 37">
                <a:extLst>
                  <a:ext uri="{FF2B5EF4-FFF2-40B4-BE49-F238E27FC236}">
                    <a16:creationId xmlns:a16="http://schemas.microsoft.com/office/drawing/2014/main" id="{6AFDE6C8-1C9F-40E0-9DCE-0CA3C0C6C21F}"/>
                  </a:ext>
                </a:extLst>
              </p:cNvPr>
              <p:cNvSpPr>
                <a:spLocks noChangeShapeType="1"/>
              </p:cNvSpPr>
              <p:nvPr/>
            </p:nvSpPr>
            <p:spPr bwMode="auto">
              <a:xfrm flipV="1">
                <a:off x="2583" y="2812"/>
                <a:ext cx="97" cy="16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7" name="Text Box 38">
                <a:extLst>
                  <a:ext uri="{FF2B5EF4-FFF2-40B4-BE49-F238E27FC236}">
                    <a16:creationId xmlns:a16="http://schemas.microsoft.com/office/drawing/2014/main" id="{294CCBF3-B030-4047-A2AF-1AE926872FE1}"/>
                  </a:ext>
                </a:extLst>
              </p:cNvPr>
              <p:cNvSpPr txBox="1">
                <a:spLocks noChangeArrowheads="1"/>
              </p:cNvSpPr>
              <p:nvPr/>
            </p:nvSpPr>
            <p:spPr bwMode="auto">
              <a:xfrm>
                <a:off x="2540" y="2635"/>
                <a:ext cx="233"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pPr>
                  <a:spcBef>
                    <a:spcPct val="0"/>
                  </a:spcBef>
                  <a:spcAft>
                    <a:spcPct val="0"/>
                  </a:spcAft>
                  <a:buClrTx/>
                  <a:buSzTx/>
                  <a:buFontTx/>
                  <a:buNone/>
                </a:pPr>
                <a:r>
                  <a:rPr lang="en-GB" sz="1400">
                    <a:latin typeface="+mn-lt"/>
                  </a:rPr>
                  <a:t>PP</a:t>
                </a:r>
                <a:endParaRPr lang="en-GB">
                  <a:latin typeface="+mn-lt"/>
                </a:endParaRPr>
              </a:p>
            </p:txBody>
          </p:sp>
          <p:sp>
            <p:nvSpPr>
              <p:cNvPr id="28" name="Line 39">
                <a:extLst>
                  <a:ext uri="{FF2B5EF4-FFF2-40B4-BE49-F238E27FC236}">
                    <a16:creationId xmlns:a16="http://schemas.microsoft.com/office/drawing/2014/main" id="{71B70885-09B4-4383-A27D-E4ED8F270B8F}"/>
                  </a:ext>
                </a:extLst>
              </p:cNvPr>
              <p:cNvSpPr>
                <a:spLocks noChangeShapeType="1"/>
              </p:cNvSpPr>
              <p:nvPr/>
            </p:nvSpPr>
            <p:spPr bwMode="auto">
              <a:xfrm flipV="1">
                <a:off x="2888" y="3085"/>
                <a:ext cx="59" cy="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9" name="Text Box 40">
                <a:extLst>
                  <a:ext uri="{FF2B5EF4-FFF2-40B4-BE49-F238E27FC236}">
                    <a16:creationId xmlns:a16="http://schemas.microsoft.com/office/drawing/2014/main" id="{DB21A242-12D7-4ABF-90E6-D65A70200122}"/>
                  </a:ext>
                </a:extLst>
              </p:cNvPr>
              <p:cNvSpPr txBox="1">
                <a:spLocks noChangeArrowheads="1"/>
              </p:cNvSpPr>
              <p:nvPr/>
            </p:nvSpPr>
            <p:spPr bwMode="auto">
              <a:xfrm>
                <a:off x="2676" y="2888"/>
                <a:ext cx="337"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pPr>
                  <a:spcBef>
                    <a:spcPct val="0"/>
                  </a:spcBef>
                  <a:spcAft>
                    <a:spcPct val="0"/>
                  </a:spcAft>
                  <a:buClrTx/>
                  <a:buSzTx/>
                  <a:buFontTx/>
                  <a:buNone/>
                </a:pPr>
                <a:r>
                  <a:rPr lang="en-GB" sz="1400">
                    <a:latin typeface="+mn-lt"/>
                  </a:rPr>
                  <a:t>PTFE</a:t>
                </a:r>
                <a:endParaRPr lang="en-GB">
                  <a:latin typeface="+mn-lt"/>
                </a:endParaRPr>
              </a:p>
            </p:txBody>
          </p:sp>
          <p:sp>
            <p:nvSpPr>
              <p:cNvPr id="30" name="Line 42">
                <a:extLst>
                  <a:ext uri="{FF2B5EF4-FFF2-40B4-BE49-F238E27FC236}">
                    <a16:creationId xmlns:a16="http://schemas.microsoft.com/office/drawing/2014/main" id="{9913839E-245C-49BD-985E-1A4C1ADDBF3B}"/>
                  </a:ext>
                </a:extLst>
              </p:cNvPr>
              <p:cNvSpPr>
                <a:spLocks noChangeShapeType="1"/>
              </p:cNvSpPr>
              <p:nvPr/>
            </p:nvSpPr>
            <p:spPr bwMode="auto">
              <a:xfrm flipH="1">
                <a:off x="3265" y="1340"/>
                <a:ext cx="0" cy="217"/>
              </a:xfrm>
              <a:prstGeom prst="line">
                <a:avLst/>
              </a:prstGeom>
              <a:noFill/>
              <a:ln w="38100">
                <a:solidFill>
                  <a:srgbClr val="CC99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 name="Line 43">
                <a:extLst>
                  <a:ext uri="{FF2B5EF4-FFF2-40B4-BE49-F238E27FC236}">
                    <a16:creationId xmlns:a16="http://schemas.microsoft.com/office/drawing/2014/main" id="{5E59EC6A-152E-4CC7-B3AD-3C44B8F34F1A}"/>
                  </a:ext>
                </a:extLst>
              </p:cNvPr>
              <p:cNvSpPr>
                <a:spLocks noChangeShapeType="1"/>
              </p:cNvSpPr>
              <p:nvPr/>
            </p:nvSpPr>
            <p:spPr bwMode="auto">
              <a:xfrm>
                <a:off x="3461" y="1507"/>
                <a:ext cx="6" cy="219"/>
              </a:xfrm>
              <a:prstGeom prst="line">
                <a:avLst/>
              </a:prstGeom>
              <a:noFill/>
              <a:ln w="38100">
                <a:solidFill>
                  <a:srgbClr val="CC99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2" name="Line 44">
                <a:extLst>
                  <a:ext uri="{FF2B5EF4-FFF2-40B4-BE49-F238E27FC236}">
                    <a16:creationId xmlns:a16="http://schemas.microsoft.com/office/drawing/2014/main" id="{F34726B8-6A69-429F-8A48-8643D6FCB7C0}"/>
                  </a:ext>
                </a:extLst>
              </p:cNvPr>
              <p:cNvSpPr>
                <a:spLocks noChangeShapeType="1"/>
              </p:cNvSpPr>
              <p:nvPr/>
            </p:nvSpPr>
            <p:spPr bwMode="auto">
              <a:xfrm flipH="1">
                <a:off x="3571" y="1587"/>
                <a:ext cx="0" cy="218"/>
              </a:xfrm>
              <a:prstGeom prst="line">
                <a:avLst/>
              </a:prstGeom>
              <a:noFill/>
              <a:ln w="38100">
                <a:solidFill>
                  <a:srgbClr val="CC99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3" name="Line 45">
                <a:extLst>
                  <a:ext uri="{FF2B5EF4-FFF2-40B4-BE49-F238E27FC236}">
                    <a16:creationId xmlns:a16="http://schemas.microsoft.com/office/drawing/2014/main" id="{E749C288-4889-4A4F-95A2-049A0EC7B3D8}"/>
                  </a:ext>
                </a:extLst>
              </p:cNvPr>
              <p:cNvSpPr>
                <a:spLocks noChangeShapeType="1"/>
              </p:cNvSpPr>
              <p:nvPr/>
            </p:nvSpPr>
            <p:spPr bwMode="auto">
              <a:xfrm flipH="1">
                <a:off x="3675" y="1542"/>
                <a:ext cx="0" cy="302"/>
              </a:xfrm>
              <a:prstGeom prst="line">
                <a:avLst/>
              </a:prstGeom>
              <a:noFill/>
              <a:ln w="38100">
                <a:solidFill>
                  <a:srgbClr val="CC99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4" name="Line 46">
                <a:extLst>
                  <a:ext uri="{FF2B5EF4-FFF2-40B4-BE49-F238E27FC236}">
                    <a16:creationId xmlns:a16="http://schemas.microsoft.com/office/drawing/2014/main" id="{932ABB93-54FF-4181-A185-0D31BF117E7D}"/>
                  </a:ext>
                </a:extLst>
              </p:cNvPr>
              <p:cNvSpPr>
                <a:spLocks noChangeShapeType="1"/>
              </p:cNvSpPr>
              <p:nvPr/>
            </p:nvSpPr>
            <p:spPr bwMode="auto">
              <a:xfrm flipH="1">
                <a:off x="3772" y="1666"/>
                <a:ext cx="0" cy="218"/>
              </a:xfrm>
              <a:prstGeom prst="line">
                <a:avLst/>
              </a:prstGeom>
              <a:noFill/>
              <a:ln w="38100">
                <a:solidFill>
                  <a:srgbClr val="CC99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5" name="Line 47">
                <a:extLst>
                  <a:ext uri="{FF2B5EF4-FFF2-40B4-BE49-F238E27FC236}">
                    <a16:creationId xmlns:a16="http://schemas.microsoft.com/office/drawing/2014/main" id="{C98BCA53-988E-469A-A212-C69ED1BC12A0}"/>
                  </a:ext>
                </a:extLst>
              </p:cNvPr>
              <p:cNvSpPr>
                <a:spLocks noChangeShapeType="1"/>
              </p:cNvSpPr>
              <p:nvPr/>
            </p:nvSpPr>
            <p:spPr bwMode="auto">
              <a:xfrm flipH="1">
                <a:off x="3889" y="1711"/>
                <a:ext cx="0" cy="217"/>
              </a:xfrm>
              <a:prstGeom prst="line">
                <a:avLst/>
              </a:prstGeom>
              <a:noFill/>
              <a:ln w="38100">
                <a:solidFill>
                  <a:srgbClr val="CC99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6" name="Line 48">
                <a:extLst>
                  <a:ext uri="{FF2B5EF4-FFF2-40B4-BE49-F238E27FC236}">
                    <a16:creationId xmlns:a16="http://schemas.microsoft.com/office/drawing/2014/main" id="{E5E0EA3A-AD56-4FBC-B5F9-E40E3441971F}"/>
                  </a:ext>
                </a:extLst>
              </p:cNvPr>
              <p:cNvSpPr>
                <a:spLocks noChangeShapeType="1"/>
              </p:cNvSpPr>
              <p:nvPr/>
            </p:nvSpPr>
            <p:spPr bwMode="auto">
              <a:xfrm flipH="1">
                <a:off x="3987" y="1724"/>
                <a:ext cx="0" cy="217"/>
              </a:xfrm>
              <a:prstGeom prst="line">
                <a:avLst/>
              </a:prstGeom>
              <a:noFill/>
              <a:ln w="38100">
                <a:solidFill>
                  <a:srgbClr val="CC99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7" name="Line 49">
                <a:extLst>
                  <a:ext uri="{FF2B5EF4-FFF2-40B4-BE49-F238E27FC236}">
                    <a16:creationId xmlns:a16="http://schemas.microsoft.com/office/drawing/2014/main" id="{DDE80378-FBCC-4A4C-98A9-42ACB0FAE4BC}"/>
                  </a:ext>
                </a:extLst>
              </p:cNvPr>
              <p:cNvSpPr>
                <a:spLocks noChangeShapeType="1"/>
              </p:cNvSpPr>
              <p:nvPr/>
            </p:nvSpPr>
            <p:spPr bwMode="auto">
              <a:xfrm flipH="1">
                <a:off x="3363" y="1448"/>
                <a:ext cx="0" cy="302"/>
              </a:xfrm>
              <a:prstGeom prst="line">
                <a:avLst/>
              </a:prstGeom>
              <a:noFill/>
              <a:ln w="38100">
                <a:solidFill>
                  <a:srgbClr val="CC99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8" name="Line 50">
                <a:extLst>
                  <a:ext uri="{FF2B5EF4-FFF2-40B4-BE49-F238E27FC236}">
                    <a16:creationId xmlns:a16="http://schemas.microsoft.com/office/drawing/2014/main" id="{082AD1B6-23FF-4CCB-9F50-E89D18AE5F06}"/>
                  </a:ext>
                </a:extLst>
              </p:cNvPr>
              <p:cNvSpPr>
                <a:spLocks noChangeShapeType="1"/>
              </p:cNvSpPr>
              <p:nvPr/>
            </p:nvSpPr>
            <p:spPr bwMode="auto">
              <a:xfrm flipV="1">
                <a:off x="3265" y="1372"/>
                <a:ext cx="156" cy="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9" name="Text Box 51">
                <a:extLst>
                  <a:ext uri="{FF2B5EF4-FFF2-40B4-BE49-F238E27FC236}">
                    <a16:creationId xmlns:a16="http://schemas.microsoft.com/office/drawing/2014/main" id="{3181DAB9-3DB7-4FB5-A30D-F85630EF528C}"/>
                  </a:ext>
                </a:extLst>
              </p:cNvPr>
              <p:cNvSpPr txBox="1">
                <a:spLocks noChangeArrowheads="1"/>
              </p:cNvSpPr>
              <p:nvPr/>
            </p:nvSpPr>
            <p:spPr bwMode="auto">
              <a:xfrm>
                <a:off x="3373" y="1265"/>
                <a:ext cx="277"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pPr>
                  <a:spcBef>
                    <a:spcPct val="0"/>
                  </a:spcBef>
                  <a:spcAft>
                    <a:spcPct val="0"/>
                  </a:spcAft>
                  <a:buClrTx/>
                  <a:buSzTx/>
                  <a:buFontTx/>
                  <a:buNone/>
                </a:pPr>
                <a:r>
                  <a:rPr lang="en-GB" sz="1400">
                    <a:latin typeface="+mn-lt"/>
                  </a:rPr>
                  <a:t>WC</a:t>
                </a:r>
                <a:endParaRPr lang="en-GB">
                  <a:latin typeface="+mn-lt"/>
                </a:endParaRPr>
              </a:p>
            </p:txBody>
          </p:sp>
          <p:sp>
            <p:nvSpPr>
              <p:cNvPr id="40" name="Line 52">
                <a:extLst>
                  <a:ext uri="{FF2B5EF4-FFF2-40B4-BE49-F238E27FC236}">
                    <a16:creationId xmlns:a16="http://schemas.microsoft.com/office/drawing/2014/main" id="{1DBF2B7D-471E-461D-932B-D59EABD2BB59}"/>
                  </a:ext>
                </a:extLst>
              </p:cNvPr>
              <p:cNvSpPr>
                <a:spLocks noChangeShapeType="1"/>
              </p:cNvSpPr>
              <p:nvPr/>
            </p:nvSpPr>
            <p:spPr bwMode="auto">
              <a:xfrm>
                <a:off x="4104" y="1919"/>
                <a:ext cx="0" cy="230"/>
              </a:xfrm>
              <a:prstGeom prst="line">
                <a:avLst/>
              </a:prstGeom>
              <a:noFill/>
              <a:ln w="38100">
                <a:solidFill>
                  <a:srgbClr val="CC99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41" name="Text Box 53">
                <a:extLst>
                  <a:ext uri="{FF2B5EF4-FFF2-40B4-BE49-F238E27FC236}">
                    <a16:creationId xmlns:a16="http://schemas.microsoft.com/office/drawing/2014/main" id="{F6F6303F-999C-4BAB-935D-42FB45F4A8FE}"/>
                  </a:ext>
                </a:extLst>
              </p:cNvPr>
              <p:cNvSpPr txBox="1">
                <a:spLocks noChangeArrowheads="1"/>
              </p:cNvSpPr>
              <p:nvPr/>
            </p:nvSpPr>
            <p:spPr bwMode="auto">
              <a:xfrm>
                <a:off x="3235" y="1947"/>
                <a:ext cx="498"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pPr>
                  <a:spcBef>
                    <a:spcPct val="0"/>
                  </a:spcBef>
                  <a:spcAft>
                    <a:spcPct val="0"/>
                  </a:spcAft>
                  <a:buClrTx/>
                  <a:buSzTx/>
                  <a:buFontTx/>
                  <a:buNone/>
                </a:pPr>
                <a:r>
                  <a:rPr lang="en-GB" sz="1400">
                    <a:latin typeface="+mn-lt"/>
                  </a:rPr>
                  <a:t>Alumina</a:t>
                </a:r>
                <a:endParaRPr lang="en-GB">
                  <a:latin typeface="+mn-lt"/>
                </a:endParaRPr>
              </a:p>
            </p:txBody>
          </p:sp>
          <p:sp>
            <p:nvSpPr>
              <p:cNvPr id="42" name="Text Box 54">
                <a:extLst>
                  <a:ext uri="{FF2B5EF4-FFF2-40B4-BE49-F238E27FC236}">
                    <a16:creationId xmlns:a16="http://schemas.microsoft.com/office/drawing/2014/main" id="{55AFBEC9-5DA4-46AC-A371-295D803D978F}"/>
                  </a:ext>
                </a:extLst>
              </p:cNvPr>
              <p:cNvSpPr txBox="1">
                <a:spLocks noChangeArrowheads="1"/>
              </p:cNvSpPr>
              <p:nvPr/>
            </p:nvSpPr>
            <p:spPr bwMode="auto">
              <a:xfrm>
                <a:off x="3663" y="2240"/>
                <a:ext cx="358"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pPr>
                  <a:spcBef>
                    <a:spcPct val="0"/>
                  </a:spcBef>
                  <a:spcAft>
                    <a:spcPct val="0"/>
                  </a:spcAft>
                  <a:buClrTx/>
                  <a:buSzTx/>
                  <a:buFontTx/>
                  <a:buNone/>
                </a:pPr>
                <a:r>
                  <a:rPr lang="en-GB" sz="1400">
                    <a:latin typeface="+mn-lt"/>
                  </a:rPr>
                  <a:t>Glass</a:t>
                </a:r>
                <a:endParaRPr lang="en-GB">
                  <a:latin typeface="+mn-lt"/>
                </a:endParaRPr>
              </a:p>
            </p:txBody>
          </p:sp>
          <p:sp>
            <p:nvSpPr>
              <p:cNvPr id="43" name="Line 55">
                <a:extLst>
                  <a:ext uri="{FF2B5EF4-FFF2-40B4-BE49-F238E27FC236}">
                    <a16:creationId xmlns:a16="http://schemas.microsoft.com/office/drawing/2014/main" id="{ACA33FF8-12B5-4F6C-B96E-9185E1D963DE}"/>
                  </a:ext>
                </a:extLst>
              </p:cNvPr>
              <p:cNvSpPr>
                <a:spLocks noChangeShapeType="1"/>
              </p:cNvSpPr>
              <p:nvPr/>
            </p:nvSpPr>
            <p:spPr bwMode="auto">
              <a:xfrm flipV="1">
                <a:off x="3941" y="2158"/>
                <a:ext cx="143" cy="10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44" name="Line 56">
                <a:extLst>
                  <a:ext uri="{FF2B5EF4-FFF2-40B4-BE49-F238E27FC236}">
                    <a16:creationId xmlns:a16="http://schemas.microsoft.com/office/drawing/2014/main" id="{A6F2D108-6363-4A1C-A677-620B3CB490D1}"/>
                  </a:ext>
                </a:extLst>
              </p:cNvPr>
              <p:cNvSpPr>
                <a:spLocks noChangeShapeType="1"/>
              </p:cNvSpPr>
              <p:nvPr/>
            </p:nvSpPr>
            <p:spPr bwMode="auto">
              <a:xfrm flipV="1">
                <a:off x="3655" y="1853"/>
                <a:ext cx="104" cy="12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45" name="Line 58">
                <a:extLst>
                  <a:ext uri="{FF2B5EF4-FFF2-40B4-BE49-F238E27FC236}">
                    <a16:creationId xmlns:a16="http://schemas.microsoft.com/office/drawing/2014/main" id="{62A3724B-6110-473B-8067-A53314C407DE}"/>
                  </a:ext>
                </a:extLst>
              </p:cNvPr>
              <p:cNvSpPr>
                <a:spLocks noChangeShapeType="1"/>
              </p:cNvSpPr>
              <p:nvPr/>
            </p:nvSpPr>
            <p:spPr bwMode="auto">
              <a:xfrm flipH="1">
                <a:off x="4260" y="1823"/>
                <a:ext cx="143" cy="12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46" name="Line 59">
                <a:extLst>
                  <a:ext uri="{FF2B5EF4-FFF2-40B4-BE49-F238E27FC236}">
                    <a16:creationId xmlns:a16="http://schemas.microsoft.com/office/drawing/2014/main" id="{CB151AB0-061D-4EF9-8807-30E216D55708}"/>
                  </a:ext>
                </a:extLst>
              </p:cNvPr>
              <p:cNvSpPr>
                <a:spLocks noChangeShapeType="1"/>
              </p:cNvSpPr>
              <p:nvPr/>
            </p:nvSpPr>
            <p:spPr bwMode="auto">
              <a:xfrm flipH="1">
                <a:off x="4262" y="1881"/>
                <a:ext cx="0" cy="218"/>
              </a:xfrm>
              <a:prstGeom prst="line">
                <a:avLst/>
              </a:prstGeom>
              <a:noFill/>
              <a:ln w="38100">
                <a:solidFill>
                  <a:srgbClr val="993366"/>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47" name="Line 60">
                <a:extLst>
                  <a:ext uri="{FF2B5EF4-FFF2-40B4-BE49-F238E27FC236}">
                    <a16:creationId xmlns:a16="http://schemas.microsoft.com/office/drawing/2014/main" id="{50AAFE22-A1CB-4FB5-90AB-4120463F6415}"/>
                  </a:ext>
                </a:extLst>
              </p:cNvPr>
              <p:cNvSpPr>
                <a:spLocks noChangeShapeType="1"/>
              </p:cNvSpPr>
              <p:nvPr/>
            </p:nvSpPr>
            <p:spPr bwMode="auto">
              <a:xfrm flipH="1">
                <a:off x="4360" y="1906"/>
                <a:ext cx="0" cy="218"/>
              </a:xfrm>
              <a:prstGeom prst="line">
                <a:avLst/>
              </a:prstGeom>
              <a:noFill/>
              <a:ln w="38100">
                <a:solidFill>
                  <a:srgbClr val="993366"/>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48" name="Line 61">
                <a:extLst>
                  <a:ext uri="{FF2B5EF4-FFF2-40B4-BE49-F238E27FC236}">
                    <a16:creationId xmlns:a16="http://schemas.microsoft.com/office/drawing/2014/main" id="{98902C18-0F73-485B-B3D4-D9D42EE99C5D}"/>
                  </a:ext>
                </a:extLst>
              </p:cNvPr>
              <p:cNvSpPr>
                <a:spLocks noChangeShapeType="1"/>
              </p:cNvSpPr>
              <p:nvPr/>
            </p:nvSpPr>
            <p:spPr bwMode="auto">
              <a:xfrm flipH="1">
                <a:off x="4470" y="1906"/>
                <a:ext cx="0" cy="218"/>
              </a:xfrm>
              <a:prstGeom prst="line">
                <a:avLst/>
              </a:prstGeom>
              <a:noFill/>
              <a:ln w="38100">
                <a:solidFill>
                  <a:srgbClr val="993366"/>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49" name="Line 62">
                <a:extLst>
                  <a:ext uri="{FF2B5EF4-FFF2-40B4-BE49-F238E27FC236}">
                    <a16:creationId xmlns:a16="http://schemas.microsoft.com/office/drawing/2014/main" id="{2B3BD68F-C7A5-4273-8734-8161BD98E8A7}"/>
                  </a:ext>
                </a:extLst>
              </p:cNvPr>
              <p:cNvSpPr>
                <a:spLocks noChangeShapeType="1"/>
              </p:cNvSpPr>
              <p:nvPr/>
            </p:nvSpPr>
            <p:spPr bwMode="auto">
              <a:xfrm flipH="1">
                <a:off x="4568" y="1936"/>
                <a:ext cx="0" cy="217"/>
              </a:xfrm>
              <a:prstGeom prst="line">
                <a:avLst/>
              </a:prstGeom>
              <a:noFill/>
              <a:ln w="38100">
                <a:solidFill>
                  <a:srgbClr val="993366"/>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50" name="Line 63">
                <a:extLst>
                  <a:ext uri="{FF2B5EF4-FFF2-40B4-BE49-F238E27FC236}">
                    <a16:creationId xmlns:a16="http://schemas.microsoft.com/office/drawing/2014/main" id="{02F830F3-20DE-4068-A0DF-51D726622784}"/>
                  </a:ext>
                </a:extLst>
              </p:cNvPr>
              <p:cNvSpPr>
                <a:spLocks noChangeShapeType="1"/>
              </p:cNvSpPr>
              <p:nvPr/>
            </p:nvSpPr>
            <p:spPr bwMode="auto">
              <a:xfrm flipH="1">
                <a:off x="4665" y="1985"/>
                <a:ext cx="0" cy="218"/>
              </a:xfrm>
              <a:prstGeom prst="line">
                <a:avLst/>
              </a:prstGeom>
              <a:noFill/>
              <a:ln w="38100">
                <a:solidFill>
                  <a:srgbClr val="993366"/>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51" name="Line 64">
                <a:extLst>
                  <a:ext uri="{FF2B5EF4-FFF2-40B4-BE49-F238E27FC236}">
                    <a16:creationId xmlns:a16="http://schemas.microsoft.com/office/drawing/2014/main" id="{C24C615A-05C5-4351-9E50-4E163C5BAF6C}"/>
                  </a:ext>
                </a:extLst>
              </p:cNvPr>
              <p:cNvSpPr>
                <a:spLocks noChangeShapeType="1"/>
              </p:cNvSpPr>
              <p:nvPr/>
            </p:nvSpPr>
            <p:spPr bwMode="auto">
              <a:xfrm flipH="1">
                <a:off x="4769" y="2064"/>
                <a:ext cx="0" cy="218"/>
              </a:xfrm>
              <a:prstGeom prst="line">
                <a:avLst/>
              </a:prstGeom>
              <a:noFill/>
              <a:ln w="38100">
                <a:solidFill>
                  <a:srgbClr val="0080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52" name="Line 65">
                <a:extLst>
                  <a:ext uri="{FF2B5EF4-FFF2-40B4-BE49-F238E27FC236}">
                    <a16:creationId xmlns:a16="http://schemas.microsoft.com/office/drawing/2014/main" id="{30F5E287-C2C0-4F20-A9F8-35398A5CBD0C}"/>
                  </a:ext>
                </a:extLst>
              </p:cNvPr>
              <p:cNvSpPr>
                <a:spLocks noChangeShapeType="1"/>
              </p:cNvSpPr>
              <p:nvPr/>
            </p:nvSpPr>
            <p:spPr bwMode="auto">
              <a:xfrm flipH="1">
                <a:off x="4873" y="2153"/>
                <a:ext cx="0" cy="218"/>
              </a:xfrm>
              <a:prstGeom prst="line">
                <a:avLst/>
              </a:prstGeom>
              <a:noFill/>
              <a:ln w="38100">
                <a:solidFill>
                  <a:srgbClr val="0080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53" name="Line 66">
                <a:extLst>
                  <a:ext uri="{FF2B5EF4-FFF2-40B4-BE49-F238E27FC236}">
                    <a16:creationId xmlns:a16="http://schemas.microsoft.com/office/drawing/2014/main" id="{5D097998-E87D-4FF0-AB70-6638EDEAADD4}"/>
                  </a:ext>
                </a:extLst>
              </p:cNvPr>
              <p:cNvSpPr>
                <a:spLocks noChangeShapeType="1"/>
              </p:cNvSpPr>
              <p:nvPr/>
            </p:nvSpPr>
            <p:spPr bwMode="auto">
              <a:xfrm flipH="1">
                <a:off x="4977" y="2257"/>
                <a:ext cx="0" cy="218"/>
              </a:xfrm>
              <a:prstGeom prst="line">
                <a:avLst/>
              </a:prstGeom>
              <a:noFill/>
              <a:ln w="38100">
                <a:solidFill>
                  <a:srgbClr val="0080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54" name="Text Box 67">
                <a:extLst>
                  <a:ext uri="{FF2B5EF4-FFF2-40B4-BE49-F238E27FC236}">
                    <a16:creationId xmlns:a16="http://schemas.microsoft.com/office/drawing/2014/main" id="{03820637-2DA5-492C-9420-4DE2D7E680F1}"/>
                  </a:ext>
                </a:extLst>
              </p:cNvPr>
              <p:cNvSpPr txBox="1">
                <a:spLocks noChangeArrowheads="1"/>
              </p:cNvSpPr>
              <p:nvPr/>
            </p:nvSpPr>
            <p:spPr bwMode="auto">
              <a:xfrm>
                <a:off x="4340" y="1671"/>
                <a:ext cx="349"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pPr>
                  <a:spcBef>
                    <a:spcPct val="0"/>
                  </a:spcBef>
                  <a:spcAft>
                    <a:spcPct val="0"/>
                  </a:spcAft>
                  <a:buClrTx/>
                  <a:buSzTx/>
                  <a:buFontTx/>
                  <a:buNone/>
                </a:pPr>
                <a:r>
                  <a:rPr lang="en-GB" sz="1400">
                    <a:latin typeface="+mn-lt"/>
                  </a:rPr>
                  <a:t>CFRP</a:t>
                </a:r>
                <a:endParaRPr lang="en-GB">
                  <a:latin typeface="+mn-lt"/>
                </a:endParaRPr>
              </a:p>
            </p:txBody>
          </p:sp>
          <p:sp>
            <p:nvSpPr>
              <p:cNvPr id="55" name="Text Box 68">
                <a:extLst>
                  <a:ext uri="{FF2B5EF4-FFF2-40B4-BE49-F238E27FC236}">
                    <a16:creationId xmlns:a16="http://schemas.microsoft.com/office/drawing/2014/main" id="{27EFF90B-8D7B-4811-BC81-9DC4C1434876}"/>
                  </a:ext>
                </a:extLst>
              </p:cNvPr>
              <p:cNvSpPr txBox="1">
                <a:spLocks noChangeArrowheads="1"/>
              </p:cNvSpPr>
              <p:nvPr/>
            </p:nvSpPr>
            <p:spPr bwMode="auto">
              <a:xfrm>
                <a:off x="4223" y="2240"/>
                <a:ext cx="36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pPr>
                  <a:spcBef>
                    <a:spcPct val="0"/>
                  </a:spcBef>
                  <a:spcAft>
                    <a:spcPct val="0"/>
                  </a:spcAft>
                  <a:buClrTx/>
                  <a:buSzTx/>
                  <a:buFontTx/>
                  <a:buNone/>
                </a:pPr>
                <a:r>
                  <a:rPr lang="en-GB" sz="1400">
                    <a:latin typeface="+mn-lt"/>
                  </a:rPr>
                  <a:t>GFRP</a:t>
                </a:r>
                <a:endParaRPr lang="en-GB">
                  <a:latin typeface="+mn-lt"/>
                </a:endParaRPr>
              </a:p>
            </p:txBody>
          </p:sp>
          <p:sp>
            <p:nvSpPr>
              <p:cNvPr id="56" name="Text Box 69">
                <a:extLst>
                  <a:ext uri="{FF2B5EF4-FFF2-40B4-BE49-F238E27FC236}">
                    <a16:creationId xmlns:a16="http://schemas.microsoft.com/office/drawing/2014/main" id="{4632994E-6DA4-442F-BF81-E27E9776544F}"/>
                  </a:ext>
                </a:extLst>
              </p:cNvPr>
              <p:cNvSpPr txBox="1">
                <a:spLocks noChangeArrowheads="1"/>
              </p:cNvSpPr>
              <p:nvPr/>
            </p:nvSpPr>
            <p:spPr bwMode="auto">
              <a:xfrm>
                <a:off x="4236" y="2552"/>
                <a:ext cx="619"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pPr>
                  <a:spcBef>
                    <a:spcPct val="0"/>
                  </a:spcBef>
                  <a:spcAft>
                    <a:spcPct val="0"/>
                  </a:spcAft>
                  <a:buClrTx/>
                  <a:buSzTx/>
                  <a:buFontTx/>
                  <a:buNone/>
                </a:pPr>
                <a:r>
                  <a:rPr lang="en-GB" sz="1400">
                    <a:latin typeface="+mn-lt"/>
                  </a:rPr>
                  <a:t>Fibreboard</a:t>
                </a:r>
                <a:endParaRPr lang="en-GB">
                  <a:latin typeface="+mn-lt"/>
                </a:endParaRPr>
              </a:p>
            </p:txBody>
          </p:sp>
          <p:sp>
            <p:nvSpPr>
              <p:cNvPr id="57" name="Line 70">
                <a:extLst>
                  <a:ext uri="{FF2B5EF4-FFF2-40B4-BE49-F238E27FC236}">
                    <a16:creationId xmlns:a16="http://schemas.microsoft.com/office/drawing/2014/main" id="{74E85D91-A571-4D8C-9733-059F702393D2}"/>
                  </a:ext>
                </a:extLst>
              </p:cNvPr>
              <p:cNvSpPr>
                <a:spLocks noChangeShapeType="1"/>
              </p:cNvSpPr>
              <p:nvPr/>
            </p:nvSpPr>
            <p:spPr bwMode="auto">
              <a:xfrm flipH="1">
                <a:off x="4559" y="2185"/>
                <a:ext cx="104" cy="7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58" name="Line 71">
                <a:extLst>
                  <a:ext uri="{FF2B5EF4-FFF2-40B4-BE49-F238E27FC236}">
                    <a16:creationId xmlns:a16="http://schemas.microsoft.com/office/drawing/2014/main" id="{C8AF7D3D-3C98-4665-A658-C1C939E3DC00}"/>
                  </a:ext>
                </a:extLst>
              </p:cNvPr>
              <p:cNvSpPr>
                <a:spLocks noChangeShapeType="1"/>
              </p:cNvSpPr>
              <p:nvPr/>
            </p:nvSpPr>
            <p:spPr bwMode="auto">
              <a:xfrm flipH="1">
                <a:off x="4799" y="2417"/>
                <a:ext cx="156" cy="17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59" name="Text Box 75">
                <a:extLst>
                  <a:ext uri="{FF2B5EF4-FFF2-40B4-BE49-F238E27FC236}">
                    <a16:creationId xmlns:a16="http://schemas.microsoft.com/office/drawing/2014/main" id="{AC0C49C1-3DC4-4E69-8FB9-AA3920B4027C}"/>
                  </a:ext>
                </a:extLst>
              </p:cNvPr>
              <p:cNvSpPr txBox="1">
                <a:spLocks noChangeArrowheads="1"/>
              </p:cNvSpPr>
              <p:nvPr/>
            </p:nvSpPr>
            <p:spPr bwMode="auto">
              <a:xfrm rot="-5390804">
                <a:off x="25" y="2224"/>
                <a:ext cx="157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pPr>
                  <a:spcBef>
                    <a:spcPct val="50000"/>
                  </a:spcBef>
                </a:pPr>
                <a:r>
                  <a:rPr lang="en-US" sz="1600" b="1">
                    <a:latin typeface="+mn-lt"/>
                  </a:rPr>
                  <a:t>Young’s modulus, GPa</a:t>
                </a:r>
                <a:endParaRPr lang="en-US" b="1">
                  <a:latin typeface="+mn-lt"/>
                </a:endParaRPr>
              </a:p>
            </p:txBody>
          </p:sp>
          <p:sp>
            <p:nvSpPr>
              <p:cNvPr id="60" name="Line 12">
                <a:extLst>
                  <a:ext uri="{FF2B5EF4-FFF2-40B4-BE49-F238E27FC236}">
                    <a16:creationId xmlns:a16="http://schemas.microsoft.com/office/drawing/2014/main" id="{F06D698F-38C9-4244-AD7A-A71B5AB7CBE0}"/>
                  </a:ext>
                </a:extLst>
              </p:cNvPr>
              <p:cNvSpPr>
                <a:spLocks noChangeShapeType="1"/>
              </p:cNvSpPr>
              <p:nvPr/>
            </p:nvSpPr>
            <p:spPr bwMode="auto">
              <a:xfrm>
                <a:off x="1488" y="1570"/>
                <a:ext cx="0" cy="204"/>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61" name="Line 13">
                <a:extLst>
                  <a:ext uri="{FF2B5EF4-FFF2-40B4-BE49-F238E27FC236}">
                    <a16:creationId xmlns:a16="http://schemas.microsoft.com/office/drawing/2014/main" id="{3DF9153F-E767-48DB-B8EB-304959141BB8}"/>
                  </a:ext>
                </a:extLst>
              </p:cNvPr>
              <p:cNvSpPr>
                <a:spLocks noChangeShapeType="1"/>
              </p:cNvSpPr>
              <p:nvPr/>
            </p:nvSpPr>
            <p:spPr bwMode="auto">
              <a:xfrm>
                <a:off x="1592" y="1617"/>
                <a:ext cx="0" cy="204"/>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62" name="Line 14">
                <a:extLst>
                  <a:ext uri="{FF2B5EF4-FFF2-40B4-BE49-F238E27FC236}">
                    <a16:creationId xmlns:a16="http://schemas.microsoft.com/office/drawing/2014/main" id="{0BB2D54E-0A5F-427C-BF03-66563E53A120}"/>
                  </a:ext>
                </a:extLst>
              </p:cNvPr>
              <p:cNvSpPr>
                <a:spLocks noChangeShapeType="1"/>
              </p:cNvSpPr>
              <p:nvPr/>
            </p:nvSpPr>
            <p:spPr bwMode="auto">
              <a:xfrm>
                <a:off x="1696" y="1632"/>
                <a:ext cx="0" cy="205"/>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63" name="Line 15">
                <a:extLst>
                  <a:ext uri="{FF2B5EF4-FFF2-40B4-BE49-F238E27FC236}">
                    <a16:creationId xmlns:a16="http://schemas.microsoft.com/office/drawing/2014/main" id="{17CCD65A-AE9C-4F83-8C1A-2B4E36EF7575}"/>
                  </a:ext>
                </a:extLst>
              </p:cNvPr>
              <p:cNvSpPr>
                <a:spLocks noChangeShapeType="1"/>
              </p:cNvSpPr>
              <p:nvPr/>
            </p:nvSpPr>
            <p:spPr bwMode="auto">
              <a:xfrm>
                <a:off x="1891" y="1713"/>
                <a:ext cx="0" cy="205"/>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64" name="Line 16">
                <a:extLst>
                  <a:ext uri="{FF2B5EF4-FFF2-40B4-BE49-F238E27FC236}">
                    <a16:creationId xmlns:a16="http://schemas.microsoft.com/office/drawing/2014/main" id="{BFAAF85C-C67A-46ED-BCE3-E80F917FB7E6}"/>
                  </a:ext>
                </a:extLst>
              </p:cNvPr>
              <p:cNvSpPr>
                <a:spLocks noChangeShapeType="1"/>
              </p:cNvSpPr>
              <p:nvPr/>
            </p:nvSpPr>
            <p:spPr bwMode="auto">
              <a:xfrm>
                <a:off x="2002" y="1832"/>
                <a:ext cx="0" cy="205"/>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65" name="Line 17">
                <a:extLst>
                  <a:ext uri="{FF2B5EF4-FFF2-40B4-BE49-F238E27FC236}">
                    <a16:creationId xmlns:a16="http://schemas.microsoft.com/office/drawing/2014/main" id="{567C59FC-14F8-4AB9-94DD-02B4D9DCFD79}"/>
                  </a:ext>
                </a:extLst>
              </p:cNvPr>
              <p:cNvSpPr>
                <a:spLocks noChangeShapeType="1"/>
              </p:cNvSpPr>
              <p:nvPr/>
            </p:nvSpPr>
            <p:spPr bwMode="auto">
              <a:xfrm>
                <a:off x="2099" y="1840"/>
                <a:ext cx="0" cy="348"/>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66" name="Line 18">
                <a:extLst>
                  <a:ext uri="{FF2B5EF4-FFF2-40B4-BE49-F238E27FC236}">
                    <a16:creationId xmlns:a16="http://schemas.microsoft.com/office/drawing/2014/main" id="{5EE1BF17-58C0-4D1E-BFA2-1A5C0DAA641C}"/>
                  </a:ext>
                </a:extLst>
              </p:cNvPr>
              <p:cNvSpPr>
                <a:spLocks noChangeShapeType="1"/>
              </p:cNvSpPr>
              <p:nvPr/>
            </p:nvSpPr>
            <p:spPr bwMode="auto">
              <a:xfrm>
                <a:off x="1794" y="1608"/>
                <a:ext cx="0" cy="348"/>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67" name="Line 19">
                <a:extLst>
                  <a:ext uri="{FF2B5EF4-FFF2-40B4-BE49-F238E27FC236}">
                    <a16:creationId xmlns:a16="http://schemas.microsoft.com/office/drawing/2014/main" id="{3DD690F1-6F06-4E42-AAA8-4B325DA8868B}"/>
                  </a:ext>
                </a:extLst>
              </p:cNvPr>
              <p:cNvSpPr>
                <a:spLocks noChangeShapeType="1"/>
              </p:cNvSpPr>
              <p:nvPr/>
            </p:nvSpPr>
            <p:spPr bwMode="auto">
              <a:xfrm>
                <a:off x="1332" y="1489"/>
                <a:ext cx="0" cy="348"/>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68" name="Line 20">
                <a:extLst>
                  <a:ext uri="{FF2B5EF4-FFF2-40B4-BE49-F238E27FC236}">
                    <a16:creationId xmlns:a16="http://schemas.microsoft.com/office/drawing/2014/main" id="{8718679E-B1D5-45DF-89F4-45F967E15AE8}"/>
                  </a:ext>
                </a:extLst>
              </p:cNvPr>
              <p:cNvSpPr>
                <a:spLocks noChangeShapeType="1"/>
              </p:cNvSpPr>
              <p:nvPr/>
            </p:nvSpPr>
            <p:spPr bwMode="auto">
              <a:xfrm flipV="1">
                <a:off x="1331" y="1434"/>
                <a:ext cx="85" cy="12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69" name="Text Box 21">
                <a:extLst>
                  <a:ext uri="{FF2B5EF4-FFF2-40B4-BE49-F238E27FC236}">
                    <a16:creationId xmlns:a16="http://schemas.microsoft.com/office/drawing/2014/main" id="{4C84B5BD-9FF6-4DD5-80DB-48531319C5D1}"/>
                  </a:ext>
                </a:extLst>
              </p:cNvPr>
              <p:cNvSpPr txBox="1">
                <a:spLocks noChangeArrowheads="1"/>
              </p:cNvSpPr>
              <p:nvPr/>
            </p:nvSpPr>
            <p:spPr bwMode="auto">
              <a:xfrm>
                <a:off x="1329" y="1271"/>
                <a:ext cx="344"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pPr>
                  <a:spcBef>
                    <a:spcPct val="0"/>
                  </a:spcBef>
                  <a:spcAft>
                    <a:spcPct val="0"/>
                  </a:spcAft>
                  <a:buClrTx/>
                  <a:buSzTx/>
                  <a:buFontTx/>
                  <a:buNone/>
                </a:pPr>
                <a:r>
                  <a:rPr lang="en-GB" sz="1400">
                    <a:latin typeface="+mn-lt"/>
                  </a:rPr>
                  <a:t>Steel</a:t>
                </a:r>
                <a:endParaRPr lang="en-GB">
                  <a:latin typeface="+mn-lt"/>
                </a:endParaRPr>
              </a:p>
            </p:txBody>
          </p:sp>
          <p:sp>
            <p:nvSpPr>
              <p:cNvPr id="70" name="Line 22">
                <a:extLst>
                  <a:ext uri="{FF2B5EF4-FFF2-40B4-BE49-F238E27FC236}">
                    <a16:creationId xmlns:a16="http://schemas.microsoft.com/office/drawing/2014/main" id="{EA35517D-8C18-445A-A77D-0629081A1D1A}"/>
                  </a:ext>
                </a:extLst>
              </p:cNvPr>
              <p:cNvSpPr>
                <a:spLocks noChangeShapeType="1"/>
              </p:cNvSpPr>
              <p:nvPr/>
            </p:nvSpPr>
            <p:spPr bwMode="auto">
              <a:xfrm flipH="1">
                <a:off x="1603" y="1572"/>
                <a:ext cx="96" cy="11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71" name="Text Box 23">
                <a:extLst>
                  <a:ext uri="{FF2B5EF4-FFF2-40B4-BE49-F238E27FC236}">
                    <a16:creationId xmlns:a16="http://schemas.microsoft.com/office/drawing/2014/main" id="{B636ECBA-3239-43BA-B4E2-E131D20E4422}"/>
                  </a:ext>
                </a:extLst>
              </p:cNvPr>
              <p:cNvSpPr txBox="1">
                <a:spLocks noChangeArrowheads="1"/>
              </p:cNvSpPr>
              <p:nvPr/>
            </p:nvSpPr>
            <p:spPr bwMode="auto">
              <a:xfrm>
                <a:off x="1613" y="1378"/>
                <a:ext cx="452"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pPr>
                  <a:spcBef>
                    <a:spcPct val="0"/>
                  </a:spcBef>
                  <a:spcAft>
                    <a:spcPct val="0"/>
                  </a:spcAft>
                  <a:buClrTx/>
                  <a:buSzTx/>
                  <a:buFontTx/>
                  <a:buNone/>
                </a:pPr>
                <a:r>
                  <a:rPr lang="en-GB" sz="1400">
                    <a:latin typeface="+mn-lt"/>
                  </a:rPr>
                  <a:t>Copper</a:t>
                </a:r>
                <a:endParaRPr lang="en-GB">
                  <a:latin typeface="+mn-lt"/>
                </a:endParaRPr>
              </a:p>
            </p:txBody>
          </p:sp>
          <p:sp>
            <p:nvSpPr>
              <p:cNvPr id="72" name="Line 24">
                <a:extLst>
                  <a:ext uri="{FF2B5EF4-FFF2-40B4-BE49-F238E27FC236}">
                    <a16:creationId xmlns:a16="http://schemas.microsoft.com/office/drawing/2014/main" id="{58F156AD-08F4-4EA8-8869-AACD81C94117}"/>
                  </a:ext>
                </a:extLst>
              </p:cNvPr>
              <p:cNvSpPr>
                <a:spLocks noChangeShapeType="1"/>
              </p:cNvSpPr>
              <p:nvPr/>
            </p:nvSpPr>
            <p:spPr bwMode="auto">
              <a:xfrm flipH="1">
                <a:off x="1928" y="2118"/>
                <a:ext cx="152" cy="10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73" name="Text Box 25">
                <a:extLst>
                  <a:ext uri="{FF2B5EF4-FFF2-40B4-BE49-F238E27FC236}">
                    <a16:creationId xmlns:a16="http://schemas.microsoft.com/office/drawing/2014/main" id="{89B9C7CF-5E9B-4305-9D57-21A5ED07D549}"/>
                  </a:ext>
                </a:extLst>
              </p:cNvPr>
              <p:cNvSpPr txBox="1">
                <a:spLocks noChangeArrowheads="1"/>
              </p:cNvSpPr>
              <p:nvPr/>
            </p:nvSpPr>
            <p:spPr bwMode="auto">
              <a:xfrm>
                <a:off x="1605" y="2238"/>
                <a:ext cx="334"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pPr>
                  <a:spcBef>
                    <a:spcPct val="0"/>
                  </a:spcBef>
                  <a:spcAft>
                    <a:spcPct val="0"/>
                  </a:spcAft>
                  <a:buClrTx/>
                  <a:buSzTx/>
                  <a:buFontTx/>
                  <a:buNone/>
                </a:pPr>
                <a:r>
                  <a:rPr lang="en-GB" sz="1400">
                    <a:latin typeface="+mn-lt"/>
                  </a:rPr>
                  <a:t>Lead</a:t>
                </a:r>
                <a:endParaRPr lang="en-GB">
                  <a:latin typeface="+mn-lt"/>
                </a:endParaRPr>
              </a:p>
            </p:txBody>
          </p:sp>
          <p:sp>
            <p:nvSpPr>
              <p:cNvPr id="74" name="Rectangle 76">
                <a:extLst>
                  <a:ext uri="{FF2B5EF4-FFF2-40B4-BE49-F238E27FC236}">
                    <a16:creationId xmlns:a16="http://schemas.microsoft.com/office/drawing/2014/main" id="{1D72E325-99AE-4695-88FF-39DE5908C50F}"/>
                  </a:ext>
                </a:extLst>
              </p:cNvPr>
              <p:cNvSpPr>
                <a:spLocks noChangeArrowheads="1"/>
              </p:cNvSpPr>
              <p:nvPr/>
            </p:nvSpPr>
            <p:spPr bwMode="auto">
              <a:xfrm>
                <a:off x="1510" y="2073"/>
                <a:ext cx="302"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sz="1400"/>
                  <a:t>Zinc</a:t>
                </a:r>
                <a:endParaRPr lang="en-US" sz="1400"/>
              </a:p>
            </p:txBody>
          </p:sp>
          <p:sp>
            <p:nvSpPr>
              <p:cNvPr id="75" name="Line 77">
                <a:extLst>
                  <a:ext uri="{FF2B5EF4-FFF2-40B4-BE49-F238E27FC236}">
                    <a16:creationId xmlns:a16="http://schemas.microsoft.com/office/drawing/2014/main" id="{3FEA6F2B-9EA9-4C23-B86D-D1E865D6DE44}"/>
                  </a:ext>
                </a:extLst>
              </p:cNvPr>
              <p:cNvSpPr>
                <a:spLocks noChangeShapeType="1"/>
              </p:cNvSpPr>
              <p:nvPr/>
            </p:nvSpPr>
            <p:spPr bwMode="auto">
              <a:xfrm flipH="1">
                <a:off x="1817" y="1998"/>
                <a:ext cx="152" cy="10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76" name="Line 78">
                <a:extLst>
                  <a:ext uri="{FF2B5EF4-FFF2-40B4-BE49-F238E27FC236}">
                    <a16:creationId xmlns:a16="http://schemas.microsoft.com/office/drawing/2014/main" id="{B187C081-38CC-49EA-BE60-824F7536B2C1}"/>
                  </a:ext>
                </a:extLst>
              </p:cNvPr>
              <p:cNvSpPr>
                <a:spLocks noChangeShapeType="1"/>
              </p:cNvSpPr>
              <p:nvPr/>
            </p:nvSpPr>
            <p:spPr bwMode="auto">
              <a:xfrm flipH="1">
                <a:off x="1663" y="1906"/>
                <a:ext cx="111" cy="7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77" name="Rectangle 79">
                <a:extLst>
                  <a:ext uri="{FF2B5EF4-FFF2-40B4-BE49-F238E27FC236}">
                    <a16:creationId xmlns:a16="http://schemas.microsoft.com/office/drawing/2014/main" id="{8435F095-E7AD-4E0D-A6DB-5E2BD4D0F596}"/>
                  </a:ext>
                </a:extLst>
              </p:cNvPr>
              <p:cNvSpPr>
                <a:spLocks noChangeArrowheads="1"/>
              </p:cNvSpPr>
              <p:nvPr/>
            </p:nvSpPr>
            <p:spPr bwMode="auto">
              <a:xfrm>
                <a:off x="1175" y="1939"/>
                <a:ext cx="61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sz="1400"/>
                  <a:t>Aluminum</a:t>
                </a:r>
                <a:endParaRPr lang="en-US" sz="1400"/>
              </a:p>
            </p:txBody>
          </p:sp>
          <p:sp>
            <p:nvSpPr>
              <p:cNvPr id="78" name="Text Box 96">
                <a:extLst>
                  <a:ext uri="{FF2B5EF4-FFF2-40B4-BE49-F238E27FC236}">
                    <a16:creationId xmlns:a16="http://schemas.microsoft.com/office/drawing/2014/main" id="{25A0E86F-BA67-4E58-84E7-C4356FF8359B}"/>
                  </a:ext>
                </a:extLst>
              </p:cNvPr>
              <p:cNvSpPr txBox="1">
                <a:spLocks noChangeArrowheads="1"/>
              </p:cNvSpPr>
              <p:nvPr/>
            </p:nvSpPr>
            <p:spPr bwMode="auto">
              <a:xfrm>
                <a:off x="910" y="1172"/>
                <a:ext cx="291"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r>
                  <a:rPr lang="en-GB" sz="1600">
                    <a:latin typeface="+mn-lt"/>
                  </a:rPr>
                  <a:t>10</a:t>
                </a:r>
                <a:r>
                  <a:rPr lang="en-GB" sz="1600" baseline="30000">
                    <a:latin typeface="+mn-lt"/>
                  </a:rPr>
                  <a:t>3</a:t>
                </a:r>
                <a:endParaRPr lang="en-GB" sz="1600">
                  <a:latin typeface="+mn-lt"/>
                </a:endParaRPr>
              </a:p>
            </p:txBody>
          </p:sp>
          <p:sp>
            <p:nvSpPr>
              <p:cNvPr id="79" name="Text Box 97">
                <a:extLst>
                  <a:ext uri="{FF2B5EF4-FFF2-40B4-BE49-F238E27FC236}">
                    <a16:creationId xmlns:a16="http://schemas.microsoft.com/office/drawing/2014/main" id="{FEE60CCD-6362-4CF5-B58E-177A8C8364B4}"/>
                  </a:ext>
                </a:extLst>
              </p:cNvPr>
              <p:cNvSpPr txBox="1">
                <a:spLocks noChangeArrowheads="1"/>
              </p:cNvSpPr>
              <p:nvPr/>
            </p:nvSpPr>
            <p:spPr bwMode="auto">
              <a:xfrm>
                <a:off x="896" y="3444"/>
                <a:ext cx="317"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r>
                  <a:rPr lang="en-GB" sz="1600">
                    <a:latin typeface="+mn-lt"/>
                  </a:rPr>
                  <a:t>10</a:t>
                </a:r>
                <a:r>
                  <a:rPr lang="en-GB" sz="1600" baseline="30000">
                    <a:latin typeface="+mn-lt"/>
                  </a:rPr>
                  <a:t>-3</a:t>
                </a:r>
                <a:endParaRPr lang="en-GB" sz="1600">
                  <a:latin typeface="+mn-lt"/>
                </a:endParaRPr>
              </a:p>
            </p:txBody>
          </p:sp>
          <p:sp>
            <p:nvSpPr>
              <p:cNvPr id="80" name="Text Box 98">
                <a:extLst>
                  <a:ext uri="{FF2B5EF4-FFF2-40B4-BE49-F238E27FC236}">
                    <a16:creationId xmlns:a16="http://schemas.microsoft.com/office/drawing/2014/main" id="{322265F9-D855-4FE6-9709-8BB0BD055EA1}"/>
                  </a:ext>
                </a:extLst>
              </p:cNvPr>
              <p:cNvSpPr txBox="1">
                <a:spLocks noChangeArrowheads="1"/>
              </p:cNvSpPr>
              <p:nvPr/>
            </p:nvSpPr>
            <p:spPr bwMode="auto">
              <a:xfrm>
                <a:off x="896" y="3032"/>
                <a:ext cx="317"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r>
                  <a:rPr lang="en-GB" sz="1600">
                    <a:latin typeface="+mn-lt"/>
                  </a:rPr>
                  <a:t>10</a:t>
                </a:r>
                <a:r>
                  <a:rPr lang="en-GB" sz="1600" baseline="30000">
                    <a:latin typeface="+mn-lt"/>
                  </a:rPr>
                  <a:t>-2</a:t>
                </a:r>
                <a:endParaRPr lang="en-GB" sz="1600">
                  <a:latin typeface="+mn-lt"/>
                </a:endParaRPr>
              </a:p>
            </p:txBody>
          </p:sp>
          <p:sp>
            <p:nvSpPr>
              <p:cNvPr id="81" name="Text Box 99">
                <a:extLst>
                  <a:ext uri="{FF2B5EF4-FFF2-40B4-BE49-F238E27FC236}">
                    <a16:creationId xmlns:a16="http://schemas.microsoft.com/office/drawing/2014/main" id="{97F29D06-CC83-465F-926D-ABFC88A8DCB3}"/>
                  </a:ext>
                </a:extLst>
              </p:cNvPr>
              <p:cNvSpPr txBox="1">
                <a:spLocks noChangeArrowheads="1"/>
              </p:cNvSpPr>
              <p:nvPr/>
            </p:nvSpPr>
            <p:spPr bwMode="auto">
              <a:xfrm>
                <a:off x="905" y="2667"/>
                <a:ext cx="317"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r>
                  <a:rPr lang="en-GB" sz="1600">
                    <a:latin typeface="+mn-lt"/>
                  </a:rPr>
                  <a:t>10</a:t>
                </a:r>
                <a:r>
                  <a:rPr lang="en-GB" sz="1600" baseline="30000">
                    <a:latin typeface="+mn-lt"/>
                  </a:rPr>
                  <a:t>-1</a:t>
                </a:r>
                <a:endParaRPr lang="en-GB" sz="1600">
                  <a:latin typeface="+mn-lt"/>
                </a:endParaRPr>
              </a:p>
            </p:txBody>
          </p:sp>
          <p:sp>
            <p:nvSpPr>
              <p:cNvPr id="82" name="Text Box 100">
                <a:extLst>
                  <a:ext uri="{FF2B5EF4-FFF2-40B4-BE49-F238E27FC236}">
                    <a16:creationId xmlns:a16="http://schemas.microsoft.com/office/drawing/2014/main" id="{4C417EE7-FEA8-435E-8042-987905A40BC6}"/>
                  </a:ext>
                </a:extLst>
              </p:cNvPr>
              <p:cNvSpPr txBox="1">
                <a:spLocks noChangeArrowheads="1"/>
              </p:cNvSpPr>
              <p:nvPr/>
            </p:nvSpPr>
            <p:spPr bwMode="auto">
              <a:xfrm>
                <a:off x="932" y="1532"/>
                <a:ext cx="291"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r>
                  <a:rPr lang="en-GB" sz="1600">
                    <a:latin typeface="+mn-lt"/>
                  </a:rPr>
                  <a:t>10</a:t>
                </a:r>
                <a:r>
                  <a:rPr lang="en-GB" sz="1600" baseline="30000">
                    <a:latin typeface="+mn-lt"/>
                  </a:rPr>
                  <a:t>2</a:t>
                </a:r>
                <a:endParaRPr lang="en-GB" sz="1600">
                  <a:latin typeface="+mn-lt"/>
                </a:endParaRPr>
              </a:p>
            </p:txBody>
          </p:sp>
          <p:sp>
            <p:nvSpPr>
              <p:cNvPr id="83" name="Text Box 101">
                <a:extLst>
                  <a:ext uri="{FF2B5EF4-FFF2-40B4-BE49-F238E27FC236}">
                    <a16:creationId xmlns:a16="http://schemas.microsoft.com/office/drawing/2014/main" id="{4EF9DB80-851C-405E-967D-684162C634E0}"/>
                  </a:ext>
                </a:extLst>
              </p:cNvPr>
              <p:cNvSpPr txBox="1">
                <a:spLocks noChangeArrowheads="1"/>
              </p:cNvSpPr>
              <p:nvPr/>
            </p:nvSpPr>
            <p:spPr bwMode="auto">
              <a:xfrm>
                <a:off x="960" y="1916"/>
                <a:ext cx="248"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r>
                  <a:rPr lang="en-GB" sz="1600">
                    <a:latin typeface="+mn-lt"/>
                  </a:rPr>
                  <a:t>10</a:t>
                </a:r>
              </a:p>
            </p:txBody>
          </p:sp>
          <p:sp>
            <p:nvSpPr>
              <p:cNvPr id="84" name="Text Box 102">
                <a:extLst>
                  <a:ext uri="{FF2B5EF4-FFF2-40B4-BE49-F238E27FC236}">
                    <a16:creationId xmlns:a16="http://schemas.microsoft.com/office/drawing/2014/main" id="{48FDA9F0-CDA5-407E-BF9E-5F917B302D8E}"/>
                  </a:ext>
                </a:extLst>
              </p:cNvPr>
              <p:cNvSpPr txBox="1">
                <a:spLocks noChangeArrowheads="1"/>
              </p:cNvSpPr>
              <p:nvPr/>
            </p:nvSpPr>
            <p:spPr bwMode="auto">
              <a:xfrm>
                <a:off x="996" y="2283"/>
                <a:ext cx="18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r>
                  <a:rPr lang="en-GB" sz="1600">
                    <a:latin typeface="+mn-lt"/>
                  </a:rPr>
                  <a:t>1</a:t>
                </a:r>
              </a:p>
            </p:txBody>
          </p:sp>
        </p:grpSp>
        <p:sp>
          <p:nvSpPr>
            <p:cNvPr id="10" name="Text Box 130">
              <a:extLst>
                <a:ext uri="{FF2B5EF4-FFF2-40B4-BE49-F238E27FC236}">
                  <a16:creationId xmlns:a16="http://schemas.microsoft.com/office/drawing/2014/main" id="{1D4C026B-0823-40D4-B5EC-E8E434306019}"/>
                </a:ext>
              </a:extLst>
            </p:cNvPr>
            <p:cNvSpPr txBox="1">
              <a:spLocks noChangeArrowheads="1"/>
            </p:cNvSpPr>
            <p:nvPr/>
          </p:nvSpPr>
          <p:spPr bwMode="auto">
            <a:xfrm>
              <a:off x="310" y="1175"/>
              <a:ext cx="667"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r>
                <a:rPr lang="en-GB" b="1">
                  <a:latin typeface="+mn-lt"/>
                </a:rPr>
                <a:t>Bar chart</a:t>
              </a:r>
            </a:p>
          </p:txBody>
        </p:sp>
      </p:grpSp>
      <p:sp>
        <p:nvSpPr>
          <p:cNvPr id="86" name="Text Box 89">
            <a:extLst>
              <a:ext uri="{FF2B5EF4-FFF2-40B4-BE49-F238E27FC236}">
                <a16:creationId xmlns:a16="http://schemas.microsoft.com/office/drawing/2014/main" id="{E7CE34A4-CE52-4CD3-B5DF-80F3023B2A0D}"/>
              </a:ext>
            </a:extLst>
          </p:cNvPr>
          <p:cNvSpPr txBox="1">
            <a:spLocks noChangeArrowheads="1"/>
          </p:cNvSpPr>
          <p:nvPr/>
        </p:nvSpPr>
        <p:spPr bwMode="auto">
          <a:xfrm>
            <a:off x="3001956" y="718441"/>
            <a:ext cx="4540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pPr>
              <a:spcBef>
                <a:spcPct val="0"/>
              </a:spcBef>
              <a:spcAft>
                <a:spcPct val="0"/>
              </a:spcAft>
            </a:pPr>
            <a:r>
              <a:rPr lang="en-US" i="1" dirty="0">
                <a:latin typeface="+mn-lt"/>
              </a:rPr>
              <a:t>Data sheets = numbers, words</a:t>
            </a:r>
          </a:p>
        </p:txBody>
      </p:sp>
      <p:grpSp>
        <p:nvGrpSpPr>
          <p:cNvPr id="87" name="Group 129">
            <a:extLst>
              <a:ext uri="{FF2B5EF4-FFF2-40B4-BE49-F238E27FC236}">
                <a16:creationId xmlns:a16="http://schemas.microsoft.com/office/drawing/2014/main" id="{546CA1E6-FE83-4248-81BE-70CCB3E89A19}"/>
              </a:ext>
            </a:extLst>
          </p:cNvPr>
          <p:cNvGrpSpPr>
            <a:grpSpLocks/>
          </p:cNvGrpSpPr>
          <p:nvPr/>
        </p:nvGrpSpPr>
        <p:grpSpPr bwMode="auto">
          <a:xfrm>
            <a:off x="5070469" y="1154113"/>
            <a:ext cx="4132263" cy="366713"/>
            <a:chOff x="1804" y="852"/>
            <a:chExt cx="2603" cy="231"/>
          </a:xfrm>
        </p:grpSpPr>
        <p:sp>
          <p:nvSpPr>
            <p:cNvPr id="88" name="Line 90">
              <a:extLst>
                <a:ext uri="{FF2B5EF4-FFF2-40B4-BE49-F238E27FC236}">
                  <a16:creationId xmlns:a16="http://schemas.microsoft.com/office/drawing/2014/main" id="{098FF1A9-B202-4EC0-BC0C-E8C3D3E0B8DA}"/>
                </a:ext>
              </a:extLst>
            </p:cNvPr>
            <p:cNvSpPr>
              <a:spLocks noChangeShapeType="1"/>
            </p:cNvSpPr>
            <p:nvPr/>
          </p:nvSpPr>
          <p:spPr bwMode="auto">
            <a:xfrm>
              <a:off x="1804" y="972"/>
              <a:ext cx="262" cy="0"/>
            </a:xfrm>
            <a:prstGeom prst="line">
              <a:avLst/>
            </a:prstGeom>
            <a:noFill/>
            <a:ln w="28575">
              <a:solidFill>
                <a:schemeClr val="tx1"/>
              </a:solidFill>
              <a:round/>
              <a:headEnd/>
              <a:tailEnd type="triangle" w="med" len="lg"/>
            </a:ln>
            <a:extLst>
              <a:ext uri="{909E8E84-426E-40DD-AFC4-6F175D3DCCD1}">
                <a14:hiddenFill xmlns:a14="http://schemas.microsoft.com/office/drawing/2010/main">
                  <a:noFill/>
                </a14:hiddenFill>
              </a:ext>
            </a:extLst>
          </p:spPr>
          <p:txBody>
            <a:bodyPr anchor="ctr">
              <a:spAutoFit/>
            </a:bodyPr>
            <a:lstStyle/>
            <a:p>
              <a:endParaRPr lang="en-GB"/>
            </a:p>
          </p:txBody>
        </p:sp>
        <p:sp>
          <p:nvSpPr>
            <p:cNvPr id="89" name="Text Box 125">
              <a:extLst>
                <a:ext uri="{FF2B5EF4-FFF2-40B4-BE49-F238E27FC236}">
                  <a16:creationId xmlns:a16="http://schemas.microsoft.com/office/drawing/2014/main" id="{B555B305-0799-4767-B965-C3A0D1D6E5C8}"/>
                </a:ext>
              </a:extLst>
            </p:cNvPr>
            <p:cNvSpPr txBox="1">
              <a:spLocks noChangeArrowheads="1"/>
            </p:cNvSpPr>
            <p:nvPr/>
          </p:nvSpPr>
          <p:spPr bwMode="auto">
            <a:xfrm>
              <a:off x="2162" y="852"/>
              <a:ext cx="224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pPr>
                <a:spcBef>
                  <a:spcPct val="25000"/>
                </a:spcBef>
                <a:buClr>
                  <a:schemeClr val="tx1"/>
                </a:buClr>
                <a:buSzPct val="50000"/>
              </a:pPr>
              <a:r>
                <a:rPr lang="en-US" b="1">
                  <a:latin typeface="+mn-lt"/>
                </a:rPr>
                <a:t>Property charts</a:t>
              </a:r>
              <a:endParaRPr lang="en-US" sz="1600" b="1">
                <a:latin typeface="+mn-lt"/>
              </a:endParaRPr>
            </a:p>
          </p:txBody>
        </p:sp>
      </p:grpSp>
      <p:sp>
        <p:nvSpPr>
          <p:cNvPr id="90" name="Text Box 126">
            <a:extLst>
              <a:ext uri="{FF2B5EF4-FFF2-40B4-BE49-F238E27FC236}">
                <a16:creationId xmlns:a16="http://schemas.microsoft.com/office/drawing/2014/main" id="{2F8B5979-767B-4860-9EF4-1350B61D5465}"/>
              </a:ext>
            </a:extLst>
          </p:cNvPr>
          <p:cNvSpPr txBox="1">
            <a:spLocks noChangeArrowheads="1"/>
          </p:cNvSpPr>
          <p:nvPr/>
        </p:nvSpPr>
        <p:spPr bwMode="auto">
          <a:xfrm>
            <a:off x="3001956" y="1132680"/>
            <a:ext cx="192088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pPr>
              <a:spcBef>
                <a:spcPct val="0"/>
              </a:spcBef>
              <a:spcAft>
                <a:spcPct val="0"/>
              </a:spcAft>
            </a:pPr>
            <a:r>
              <a:rPr lang="en-US" i="1">
                <a:latin typeface="+mn-lt"/>
              </a:rPr>
              <a:t>We want </a:t>
            </a:r>
            <a:r>
              <a:rPr lang="en-US" b="1" i="1">
                <a:latin typeface="+mn-lt"/>
              </a:rPr>
              <a:t>meaning</a:t>
            </a:r>
          </a:p>
        </p:txBody>
      </p:sp>
      <p:grpSp>
        <p:nvGrpSpPr>
          <p:cNvPr id="91" name="Group 103">
            <a:extLst>
              <a:ext uri="{FF2B5EF4-FFF2-40B4-BE49-F238E27FC236}">
                <a16:creationId xmlns:a16="http://schemas.microsoft.com/office/drawing/2014/main" id="{9EEE578F-CEF7-4770-809A-2D6E4B9D703B}"/>
              </a:ext>
            </a:extLst>
          </p:cNvPr>
          <p:cNvGrpSpPr>
            <a:grpSpLocks/>
          </p:cNvGrpSpPr>
          <p:nvPr/>
        </p:nvGrpSpPr>
        <p:grpSpPr bwMode="auto">
          <a:xfrm>
            <a:off x="2921575" y="1968722"/>
            <a:ext cx="1104900" cy="3648075"/>
            <a:chOff x="1048" y="1274"/>
            <a:chExt cx="696" cy="2298"/>
          </a:xfrm>
        </p:grpSpPr>
        <p:sp>
          <p:nvSpPr>
            <p:cNvPr id="92" name="Line 113">
              <a:extLst>
                <a:ext uri="{FF2B5EF4-FFF2-40B4-BE49-F238E27FC236}">
                  <a16:creationId xmlns:a16="http://schemas.microsoft.com/office/drawing/2014/main" id="{454F520B-2A4F-4592-AB7B-5FAC9836CA98}"/>
                </a:ext>
              </a:extLst>
            </p:cNvPr>
            <p:cNvSpPr>
              <a:spLocks noChangeShapeType="1"/>
            </p:cNvSpPr>
            <p:nvPr/>
          </p:nvSpPr>
          <p:spPr bwMode="auto">
            <a:xfrm>
              <a:off x="1394" y="1274"/>
              <a:ext cx="0" cy="2298"/>
            </a:xfrm>
            <a:prstGeom prst="line">
              <a:avLst/>
            </a:prstGeom>
            <a:noFill/>
            <a:ln w="28575">
              <a:solidFill>
                <a:schemeClr val="accent1"/>
              </a:solidFill>
              <a:prstDash val="dash"/>
              <a:round/>
              <a:headEnd type="triangle" w="med" len="lg"/>
              <a:tailEnd type="triangle" w="med" len="lg"/>
            </a:ln>
            <a:extLst>
              <a:ext uri="{909E8E84-426E-40DD-AFC4-6F175D3DCCD1}">
                <a14:hiddenFill xmlns:a14="http://schemas.microsoft.com/office/drawing/2010/main">
                  <a:noFill/>
                </a14:hiddenFill>
              </a:ext>
            </a:extLst>
          </p:spPr>
          <p:txBody>
            <a:bodyPr>
              <a:spAutoFit/>
            </a:bodyPr>
            <a:lstStyle/>
            <a:p>
              <a:endParaRPr lang="en-GB"/>
            </a:p>
          </p:txBody>
        </p:sp>
        <p:sp>
          <p:nvSpPr>
            <p:cNvPr id="93" name="AutoShape 99">
              <a:extLst>
                <a:ext uri="{FF2B5EF4-FFF2-40B4-BE49-F238E27FC236}">
                  <a16:creationId xmlns:a16="http://schemas.microsoft.com/office/drawing/2014/main" id="{0FF089FA-20A0-4D0E-BB89-43C66B2E49B2}"/>
                </a:ext>
              </a:extLst>
            </p:cNvPr>
            <p:cNvSpPr>
              <a:spLocks noChangeArrowheads="1"/>
            </p:cNvSpPr>
            <p:nvPr/>
          </p:nvSpPr>
          <p:spPr bwMode="auto">
            <a:xfrm>
              <a:off x="1048" y="2293"/>
              <a:ext cx="696" cy="431"/>
            </a:xfrm>
            <a:prstGeom prst="roundRect">
              <a:avLst>
                <a:gd name="adj" fmla="val 9593"/>
              </a:avLst>
            </a:prstGeom>
            <a:ln w="38100">
              <a:solidFill>
                <a:schemeClr val="accent1"/>
              </a:solidFill>
              <a:headEnd/>
              <a:tailEnd/>
            </a:ln>
          </p:spPr>
          <p:style>
            <a:lnRef idx="2">
              <a:schemeClr val="dk1"/>
            </a:lnRef>
            <a:fillRef idx="1">
              <a:schemeClr val="lt1"/>
            </a:fillRef>
            <a:effectRef idx="0">
              <a:schemeClr val="dk1"/>
            </a:effectRef>
            <a:fontRef idx="minor">
              <a:schemeClr val="dk1"/>
            </a:fontRef>
          </p:style>
          <p:txBody>
            <a:bodyPr anchor="ctr">
              <a:spAutoFit/>
            </a:bodyPr>
            <a:lstStyle/>
            <a:p>
              <a:pPr algn="ctr"/>
              <a:r>
                <a:rPr lang="en-GB" b="1"/>
                <a:t>Many</a:t>
              </a:r>
            </a:p>
            <a:p>
              <a:pPr algn="ctr"/>
              <a:r>
                <a:rPr lang="en-GB" b="1"/>
                <a:t>decades</a:t>
              </a:r>
            </a:p>
          </p:txBody>
        </p:sp>
      </p:grpSp>
      <p:grpSp>
        <p:nvGrpSpPr>
          <p:cNvPr id="95" name="Group 98">
            <a:extLst>
              <a:ext uri="{FF2B5EF4-FFF2-40B4-BE49-F238E27FC236}">
                <a16:creationId xmlns:a16="http://schemas.microsoft.com/office/drawing/2014/main" id="{19F9B463-6F3E-4903-8AF7-4C0D5A3575F8}"/>
              </a:ext>
            </a:extLst>
          </p:cNvPr>
          <p:cNvGrpSpPr>
            <a:grpSpLocks/>
          </p:cNvGrpSpPr>
          <p:nvPr/>
        </p:nvGrpSpPr>
        <p:grpSpPr bwMode="auto">
          <a:xfrm>
            <a:off x="1653382" y="5239763"/>
            <a:ext cx="1641476" cy="901700"/>
            <a:chOff x="335" y="3462"/>
            <a:chExt cx="1034" cy="568"/>
          </a:xfrm>
        </p:grpSpPr>
        <p:sp>
          <p:nvSpPr>
            <p:cNvPr id="96" name="AutoShape 108">
              <a:extLst>
                <a:ext uri="{FF2B5EF4-FFF2-40B4-BE49-F238E27FC236}">
                  <a16:creationId xmlns:a16="http://schemas.microsoft.com/office/drawing/2014/main" id="{11857E8C-EFE2-47AB-BFCA-E59DFBBB8AF7}"/>
                </a:ext>
              </a:extLst>
            </p:cNvPr>
            <p:cNvSpPr>
              <a:spLocks noChangeArrowheads="1"/>
            </p:cNvSpPr>
            <p:nvPr/>
          </p:nvSpPr>
          <p:spPr bwMode="auto">
            <a:xfrm>
              <a:off x="474" y="3784"/>
              <a:ext cx="895" cy="246"/>
            </a:xfrm>
            <a:prstGeom prst="roundRect">
              <a:avLst>
                <a:gd name="adj" fmla="val 9745"/>
              </a:avLst>
            </a:prstGeom>
            <a:ln>
              <a:solidFill>
                <a:schemeClr val="bg1"/>
              </a:solidFill>
              <a:headEnd/>
              <a:tailEnd/>
            </a:ln>
          </p:spPr>
          <p:style>
            <a:lnRef idx="2">
              <a:schemeClr val="accent4"/>
            </a:lnRef>
            <a:fillRef idx="1">
              <a:schemeClr val="lt1"/>
            </a:fillRef>
            <a:effectRef idx="0">
              <a:schemeClr val="accent4"/>
            </a:effectRef>
            <a:fontRef idx="minor">
              <a:schemeClr val="dk1"/>
            </a:fontRef>
          </p:style>
          <p:txBody>
            <a:bodyPr anchor="ctr">
              <a:spAutoFit/>
            </a:bodyPr>
            <a:lstStyle/>
            <a:p>
              <a:endParaRPr lang="en-GB"/>
            </a:p>
          </p:txBody>
        </p:sp>
        <p:sp>
          <p:nvSpPr>
            <p:cNvPr id="98" name="Arc 111">
              <a:extLst>
                <a:ext uri="{FF2B5EF4-FFF2-40B4-BE49-F238E27FC236}">
                  <a16:creationId xmlns:a16="http://schemas.microsoft.com/office/drawing/2014/main" id="{6D721DAE-8AF5-461A-B6A4-350EFA664C9D}"/>
                </a:ext>
              </a:extLst>
            </p:cNvPr>
            <p:cNvSpPr>
              <a:spLocks/>
            </p:cNvSpPr>
            <p:nvPr/>
          </p:nvSpPr>
          <p:spPr bwMode="auto">
            <a:xfrm rot="5400000" flipH="1" flipV="1">
              <a:off x="777" y="3432"/>
              <a:ext cx="291" cy="35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ln w="38100">
              <a:headEnd/>
              <a:tailEnd type="triangle" w="med" len="med"/>
            </a:ln>
          </p:spPr>
          <p:style>
            <a:lnRef idx="2">
              <a:schemeClr val="accent4"/>
            </a:lnRef>
            <a:fillRef idx="1">
              <a:schemeClr val="lt1"/>
            </a:fillRef>
            <a:effectRef idx="0">
              <a:schemeClr val="accent4"/>
            </a:effectRef>
            <a:fontRef idx="minor">
              <a:schemeClr val="dk1"/>
            </a:fontRef>
          </p:style>
          <p:txBody>
            <a:bodyPr vert="eaVert" anchor="ctr">
              <a:spAutoFit/>
            </a:bodyPr>
            <a:lstStyle/>
            <a:p>
              <a:endParaRPr lang="en-GB"/>
            </a:p>
          </p:txBody>
        </p:sp>
        <p:sp>
          <p:nvSpPr>
            <p:cNvPr id="97" name="Text Box 109">
              <a:extLst>
                <a:ext uri="{FF2B5EF4-FFF2-40B4-BE49-F238E27FC236}">
                  <a16:creationId xmlns:a16="http://schemas.microsoft.com/office/drawing/2014/main" id="{B4A97032-550D-4B87-A486-7BF41220E26C}"/>
                </a:ext>
              </a:extLst>
            </p:cNvPr>
            <p:cNvSpPr txBox="1">
              <a:spLocks noChangeArrowheads="1"/>
            </p:cNvSpPr>
            <p:nvPr/>
          </p:nvSpPr>
          <p:spPr bwMode="auto">
            <a:xfrm>
              <a:off x="335" y="3759"/>
              <a:ext cx="674" cy="257"/>
            </a:xfrm>
            <a:prstGeom prst="roundRect">
              <a:avLst/>
            </a:prstGeom>
            <a:ln w="38100"/>
          </p:spPr>
          <p:style>
            <a:lnRef idx="2">
              <a:schemeClr val="accent4"/>
            </a:lnRef>
            <a:fillRef idx="1">
              <a:schemeClr val="lt1"/>
            </a:fillRef>
            <a:effectRef idx="0">
              <a:schemeClr val="accent4"/>
            </a:effectRef>
            <a:fontRef idx="minor">
              <a:schemeClr val="dk1"/>
            </a:fontRef>
          </p:style>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r>
                <a:rPr lang="en-GB" b="1">
                  <a:latin typeface="+mn-lt"/>
                </a:rPr>
                <a:t>Log scale</a:t>
              </a:r>
            </a:p>
          </p:txBody>
        </p:sp>
      </p:grpSp>
    </p:spTree>
    <p:extLst>
      <p:ext uri="{BB962C8B-B14F-4D97-AF65-F5344CB8AC3E}">
        <p14:creationId xmlns:p14="http://schemas.microsoft.com/office/powerpoint/2010/main" val="4068741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90"/>
                                        </p:tgtEl>
                                        <p:attrNameLst>
                                          <p:attrName>style.visibility</p:attrName>
                                        </p:attrNameLst>
                                      </p:cBhvr>
                                      <p:to>
                                        <p:strVal val="visible"/>
                                      </p:to>
                                    </p:set>
                                    <p:animEffect transition="in" filter="wipe(left)">
                                      <p:cBhvr>
                                        <p:cTn id="11" dur="500"/>
                                        <p:tgtEl>
                                          <p:spTgt spid="9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87"/>
                                        </p:tgtEl>
                                        <p:attrNameLst>
                                          <p:attrName>style.visibility</p:attrName>
                                        </p:attrNameLst>
                                      </p:cBhvr>
                                      <p:to>
                                        <p:strVal val="visible"/>
                                      </p:to>
                                    </p:set>
                                    <p:animEffect transition="in" filter="wipe(left)">
                                      <p:cBhvr>
                                        <p:cTn id="16" dur="500"/>
                                        <p:tgtEl>
                                          <p:spTgt spid="8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91"/>
                                        </p:tgtEl>
                                        <p:attrNameLst>
                                          <p:attrName>style.visibility</p:attrName>
                                        </p:attrNameLst>
                                      </p:cBhvr>
                                      <p:to>
                                        <p:strVal val="visible"/>
                                      </p:to>
                                    </p:set>
                                    <p:animEffect transition="in" filter="wipe(up)">
                                      <p:cBhvr>
                                        <p:cTn id="26" dur="500"/>
                                        <p:tgtEl>
                                          <p:spTgt spid="9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95"/>
                                        </p:tgtEl>
                                        <p:attrNameLst>
                                          <p:attrName>style.visibility</p:attrName>
                                        </p:attrNameLst>
                                      </p:cBhvr>
                                      <p:to>
                                        <p:strVal val="visible"/>
                                      </p:to>
                                    </p:set>
                                    <p:animEffect transition="in" filter="wipe(down)">
                                      <p:cBhvr>
                                        <p:cTn id="31"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P spid="9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535AFB8-14CE-4702-BA4D-15602C57DD1B}"/>
              </a:ext>
            </a:extLst>
          </p:cNvPr>
          <p:cNvSpPr>
            <a:spLocks noGrp="1"/>
          </p:cNvSpPr>
          <p:nvPr>
            <p:ph type="sldNum" sz="quarter" idx="11"/>
          </p:nvPr>
        </p:nvSpPr>
        <p:spPr/>
        <p:txBody>
          <a:bodyPr/>
          <a:lstStyle/>
          <a:p>
            <a:fld id="{F0D23093-2AB0-F74C-B865-1A12A15B650E}" type="slidenum">
              <a:rPr lang="en-US" smtClean="0">
                <a:latin typeface="+mn-lt"/>
              </a:rPr>
              <a:pPr/>
              <a:t>5</a:t>
            </a:fld>
            <a:endParaRPr lang="en-US">
              <a:latin typeface="+mn-lt"/>
            </a:endParaRPr>
          </a:p>
        </p:txBody>
      </p:sp>
      <p:sp>
        <p:nvSpPr>
          <p:cNvPr id="3" name="Title 2">
            <a:extLst>
              <a:ext uri="{FF2B5EF4-FFF2-40B4-BE49-F238E27FC236}">
                <a16:creationId xmlns:a16="http://schemas.microsoft.com/office/drawing/2014/main" id="{50C0F44D-1231-4F5F-BD91-58522A53DB42}"/>
              </a:ext>
            </a:extLst>
          </p:cNvPr>
          <p:cNvSpPr>
            <a:spLocks noGrp="1"/>
          </p:cNvSpPr>
          <p:nvPr>
            <p:ph type="title"/>
          </p:nvPr>
        </p:nvSpPr>
        <p:spPr/>
        <p:txBody>
          <a:bodyPr/>
          <a:lstStyle/>
          <a:p>
            <a:r>
              <a:rPr lang="en-US">
                <a:latin typeface="+mn-lt"/>
              </a:rPr>
              <a:t>Bar-chart created with </a:t>
            </a:r>
            <a:r>
              <a:rPr lang="en-US" i="1">
                <a:latin typeface="+mn-lt"/>
              </a:rPr>
              <a:t>Granta EduPack</a:t>
            </a:r>
          </a:p>
        </p:txBody>
      </p:sp>
      <p:grpSp>
        <p:nvGrpSpPr>
          <p:cNvPr id="31" name="Group 3">
            <a:extLst>
              <a:ext uri="{FF2B5EF4-FFF2-40B4-BE49-F238E27FC236}">
                <a16:creationId xmlns:a16="http://schemas.microsoft.com/office/drawing/2014/main" id="{97135A7B-ACC0-4275-9234-25BAF6E8A341}"/>
              </a:ext>
            </a:extLst>
          </p:cNvPr>
          <p:cNvGrpSpPr>
            <a:grpSpLocks/>
          </p:cNvGrpSpPr>
          <p:nvPr/>
        </p:nvGrpSpPr>
        <p:grpSpPr bwMode="auto">
          <a:xfrm>
            <a:off x="2133600" y="873918"/>
            <a:ext cx="7991475" cy="5116513"/>
            <a:chOff x="643" y="652"/>
            <a:chExt cx="5034" cy="3223"/>
          </a:xfrm>
        </p:grpSpPr>
        <p:pic>
          <p:nvPicPr>
            <p:cNvPr id="32" name="Picture 4">
              <a:extLst>
                <a:ext uri="{FF2B5EF4-FFF2-40B4-BE49-F238E27FC236}">
                  <a16:creationId xmlns:a16="http://schemas.microsoft.com/office/drawing/2014/main" id="{F5802255-F813-4A1F-BF36-8BC3E0ED55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 y="652"/>
              <a:ext cx="5034" cy="3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Text Box 5">
              <a:extLst>
                <a:ext uri="{FF2B5EF4-FFF2-40B4-BE49-F238E27FC236}">
                  <a16:creationId xmlns:a16="http://schemas.microsoft.com/office/drawing/2014/main" id="{CB1BB320-1D87-45A3-9C39-009888BA6441}"/>
                </a:ext>
              </a:extLst>
            </p:cNvPr>
            <p:cNvSpPr txBox="1">
              <a:spLocks noChangeArrowheads="1"/>
            </p:cNvSpPr>
            <p:nvPr/>
          </p:nvSpPr>
          <p:spPr bwMode="auto">
            <a:xfrm>
              <a:off x="794" y="3332"/>
              <a:ext cx="4245" cy="54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pPr>
                <a:spcBef>
                  <a:spcPct val="0"/>
                </a:spcBef>
                <a:spcAft>
                  <a:spcPct val="0"/>
                </a:spcAft>
                <a:buClrTx/>
                <a:buSzTx/>
                <a:buFontTx/>
                <a:buNone/>
              </a:pPr>
              <a:r>
                <a:rPr lang="en-GB" sz="1600" b="1">
                  <a:latin typeface="+mn-lt"/>
                </a:rPr>
                <a:t>              Metals                  Polymers                    Ceramics                  Hybrids           </a:t>
              </a:r>
            </a:p>
            <a:p>
              <a:pPr>
                <a:spcBef>
                  <a:spcPct val="0"/>
                </a:spcBef>
                <a:spcAft>
                  <a:spcPct val="0"/>
                </a:spcAft>
                <a:buClrTx/>
                <a:buSzTx/>
                <a:buFontTx/>
                <a:buNone/>
              </a:pPr>
              <a:endParaRPr lang="en-GB" sz="1600" b="1">
                <a:latin typeface="+mn-lt"/>
              </a:endParaRPr>
            </a:p>
            <a:p>
              <a:pPr>
                <a:spcBef>
                  <a:spcPct val="0"/>
                </a:spcBef>
                <a:spcAft>
                  <a:spcPct val="0"/>
                </a:spcAft>
                <a:buClrTx/>
                <a:buSzTx/>
                <a:buFontTx/>
                <a:buNone/>
              </a:pPr>
              <a:endParaRPr lang="en-GB">
                <a:latin typeface="+mn-lt"/>
              </a:endParaRPr>
            </a:p>
          </p:txBody>
        </p:sp>
      </p:grpSp>
      <p:grpSp>
        <p:nvGrpSpPr>
          <p:cNvPr id="34" name="Group 35">
            <a:extLst>
              <a:ext uri="{FF2B5EF4-FFF2-40B4-BE49-F238E27FC236}">
                <a16:creationId xmlns:a16="http://schemas.microsoft.com/office/drawing/2014/main" id="{9121D682-B162-4EDA-90F0-7C37C50015DB}"/>
              </a:ext>
            </a:extLst>
          </p:cNvPr>
          <p:cNvGrpSpPr>
            <a:grpSpLocks/>
          </p:cNvGrpSpPr>
          <p:nvPr/>
        </p:nvGrpSpPr>
        <p:grpSpPr bwMode="auto">
          <a:xfrm>
            <a:off x="1202041" y="832643"/>
            <a:ext cx="8829675" cy="2881313"/>
            <a:chOff x="70" y="686"/>
            <a:chExt cx="5562" cy="1815"/>
          </a:xfrm>
        </p:grpSpPr>
        <p:sp>
          <p:nvSpPr>
            <p:cNvPr id="35" name="Text Box 18">
              <a:extLst>
                <a:ext uri="{FF2B5EF4-FFF2-40B4-BE49-F238E27FC236}">
                  <a16:creationId xmlns:a16="http://schemas.microsoft.com/office/drawing/2014/main" id="{A32E97FC-BCFE-4CF3-BB2A-610F88DE7B84}"/>
                </a:ext>
              </a:extLst>
            </p:cNvPr>
            <p:cNvSpPr txBox="1">
              <a:spLocks noChangeArrowheads="1"/>
            </p:cNvSpPr>
            <p:nvPr/>
          </p:nvSpPr>
          <p:spPr bwMode="auto">
            <a:xfrm>
              <a:off x="70" y="686"/>
              <a:ext cx="661"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pPr>
                <a:spcBef>
                  <a:spcPct val="0"/>
                </a:spcBef>
                <a:spcAft>
                  <a:spcPct val="0"/>
                </a:spcAft>
              </a:pPr>
              <a:r>
                <a:rPr lang="en-GB" sz="1600" b="1" i="1">
                  <a:latin typeface="+mn-lt"/>
                </a:rPr>
                <a:t>Materials </a:t>
              </a:r>
            </a:p>
            <a:p>
              <a:pPr>
                <a:spcBef>
                  <a:spcPct val="0"/>
                </a:spcBef>
                <a:spcAft>
                  <a:spcPct val="0"/>
                </a:spcAft>
              </a:pPr>
              <a:r>
                <a:rPr lang="en-GB" sz="1600" b="1" i="1">
                  <a:latin typeface="+mn-lt"/>
                </a:rPr>
                <a:t>with high</a:t>
              </a:r>
            </a:p>
            <a:p>
              <a:pPr>
                <a:spcBef>
                  <a:spcPct val="0"/>
                </a:spcBef>
                <a:spcAft>
                  <a:spcPct val="0"/>
                </a:spcAft>
              </a:pPr>
              <a:r>
                <a:rPr lang="en-GB" sz="1600" b="1" i="1">
                  <a:latin typeface="+mn-lt"/>
                </a:rPr>
                <a:t>modulus</a:t>
              </a:r>
            </a:p>
          </p:txBody>
        </p:sp>
        <p:sp>
          <p:nvSpPr>
            <p:cNvPr id="36" name="Line 19">
              <a:extLst>
                <a:ext uri="{FF2B5EF4-FFF2-40B4-BE49-F238E27FC236}">
                  <a16:creationId xmlns:a16="http://schemas.microsoft.com/office/drawing/2014/main" id="{9A85EC70-5D8E-4430-AA67-4AE2E1347CA6}"/>
                </a:ext>
              </a:extLst>
            </p:cNvPr>
            <p:cNvSpPr>
              <a:spLocks noChangeShapeType="1"/>
            </p:cNvSpPr>
            <p:nvPr/>
          </p:nvSpPr>
          <p:spPr bwMode="auto">
            <a:xfrm>
              <a:off x="744" y="960"/>
              <a:ext cx="352" cy="0"/>
            </a:xfrm>
            <a:prstGeom prst="line">
              <a:avLst/>
            </a:prstGeom>
            <a:noFill/>
            <a:ln w="28575">
              <a:solidFill>
                <a:schemeClr val="accent1"/>
              </a:solidFill>
              <a:round/>
              <a:headEnd/>
              <a:tailEnd type="triangle" w="med" len="lg"/>
            </a:ln>
            <a:extLst>
              <a:ext uri="{909E8E84-426E-40DD-AFC4-6F175D3DCCD1}">
                <a14:hiddenFill xmlns:a14="http://schemas.microsoft.com/office/drawing/2010/main">
                  <a:noFill/>
                </a14:hiddenFill>
              </a:ext>
            </a:extLst>
          </p:spPr>
          <p:txBody>
            <a:bodyPr>
              <a:spAutoFit/>
            </a:bodyPr>
            <a:lstStyle/>
            <a:p>
              <a:endParaRPr lang="en-GB"/>
            </a:p>
          </p:txBody>
        </p:sp>
        <p:grpSp>
          <p:nvGrpSpPr>
            <p:cNvPr id="37" name="Group 31">
              <a:extLst>
                <a:ext uri="{FF2B5EF4-FFF2-40B4-BE49-F238E27FC236}">
                  <a16:creationId xmlns:a16="http://schemas.microsoft.com/office/drawing/2014/main" id="{39CEA33F-C423-4A09-A0A0-F142822EBFA1}"/>
                </a:ext>
              </a:extLst>
            </p:cNvPr>
            <p:cNvGrpSpPr>
              <a:grpSpLocks/>
            </p:cNvGrpSpPr>
            <p:nvPr/>
          </p:nvGrpSpPr>
          <p:grpSpPr bwMode="auto">
            <a:xfrm>
              <a:off x="1104" y="972"/>
              <a:ext cx="4528" cy="1529"/>
              <a:chOff x="1104" y="972"/>
              <a:chExt cx="4528" cy="1529"/>
            </a:xfrm>
          </p:grpSpPr>
          <p:sp>
            <p:nvSpPr>
              <p:cNvPr id="38" name="Rectangle 29">
                <a:extLst>
                  <a:ext uri="{FF2B5EF4-FFF2-40B4-BE49-F238E27FC236}">
                    <a16:creationId xmlns:a16="http://schemas.microsoft.com/office/drawing/2014/main" id="{5E4CF0AB-AA0C-4374-BD95-B1C794DB2656}"/>
                  </a:ext>
                </a:extLst>
              </p:cNvPr>
              <p:cNvSpPr>
                <a:spLocks noChangeArrowheads="1"/>
              </p:cNvSpPr>
              <p:nvPr/>
            </p:nvSpPr>
            <p:spPr bwMode="auto">
              <a:xfrm>
                <a:off x="1104" y="972"/>
                <a:ext cx="4528" cy="233"/>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en-GB"/>
              </a:p>
            </p:txBody>
          </p:sp>
          <p:sp>
            <p:nvSpPr>
              <p:cNvPr id="39" name="Rectangle 30">
                <a:extLst>
                  <a:ext uri="{FF2B5EF4-FFF2-40B4-BE49-F238E27FC236}">
                    <a16:creationId xmlns:a16="http://schemas.microsoft.com/office/drawing/2014/main" id="{88711EDD-2284-4417-81D8-9C36307C7E11}"/>
                  </a:ext>
                </a:extLst>
              </p:cNvPr>
              <p:cNvSpPr>
                <a:spLocks noChangeArrowheads="1"/>
              </p:cNvSpPr>
              <p:nvPr/>
            </p:nvSpPr>
            <p:spPr bwMode="auto">
              <a:xfrm>
                <a:off x="1129" y="2268"/>
                <a:ext cx="116" cy="233"/>
              </a:xfrm>
              <a:prstGeom prst="rect">
                <a:avLst/>
              </a:prstGeom>
              <a:solidFill>
                <a:schemeClr val="accent6">
                  <a:lumMod val="20000"/>
                  <a:lumOff val="80000"/>
                  <a:alpha val="54901"/>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p>
            </p:txBody>
          </p:sp>
        </p:grpSp>
      </p:grpSp>
      <p:grpSp>
        <p:nvGrpSpPr>
          <p:cNvPr id="40" name="Group 36">
            <a:extLst>
              <a:ext uri="{FF2B5EF4-FFF2-40B4-BE49-F238E27FC236}">
                <a16:creationId xmlns:a16="http://schemas.microsoft.com/office/drawing/2014/main" id="{7975F635-416C-44AE-BCF1-D6C06C2605E3}"/>
              </a:ext>
            </a:extLst>
          </p:cNvPr>
          <p:cNvGrpSpPr>
            <a:grpSpLocks/>
          </p:cNvGrpSpPr>
          <p:nvPr/>
        </p:nvGrpSpPr>
        <p:grpSpPr bwMode="auto">
          <a:xfrm>
            <a:off x="1251253" y="4090196"/>
            <a:ext cx="8782050" cy="830263"/>
            <a:chOff x="92" y="2750"/>
            <a:chExt cx="5532" cy="523"/>
          </a:xfrm>
        </p:grpSpPr>
        <p:sp>
          <p:nvSpPr>
            <p:cNvPr id="41" name="Text Box 20">
              <a:extLst>
                <a:ext uri="{FF2B5EF4-FFF2-40B4-BE49-F238E27FC236}">
                  <a16:creationId xmlns:a16="http://schemas.microsoft.com/office/drawing/2014/main" id="{49B9A2DB-EBF8-483B-940E-55292333763B}"/>
                </a:ext>
              </a:extLst>
            </p:cNvPr>
            <p:cNvSpPr txBox="1">
              <a:spLocks noChangeArrowheads="1"/>
            </p:cNvSpPr>
            <p:nvPr/>
          </p:nvSpPr>
          <p:spPr bwMode="auto">
            <a:xfrm>
              <a:off x="92" y="2750"/>
              <a:ext cx="661"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pPr>
                <a:spcBef>
                  <a:spcPct val="0"/>
                </a:spcBef>
                <a:spcAft>
                  <a:spcPct val="0"/>
                </a:spcAft>
              </a:pPr>
              <a:r>
                <a:rPr lang="en-GB" sz="1600" b="1" i="1">
                  <a:latin typeface="+mn-lt"/>
                </a:rPr>
                <a:t>Materials </a:t>
              </a:r>
            </a:p>
            <a:p>
              <a:pPr>
                <a:spcBef>
                  <a:spcPct val="0"/>
                </a:spcBef>
                <a:spcAft>
                  <a:spcPct val="0"/>
                </a:spcAft>
              </a:pPr>
              <a:r>
                <a:rPr lang="en-GB" sz="1600" b="1" i="1">
                  <a:latin typeface="+mn-lt"/>
                </a:rPr>
                <a:t>with low</a:t>
              </a:r>
            </a:p>
            <a:p>
              <a:pPr>
                <a:spcBef>
                  <a:spcPct val="0"/>
                </a:spcBef>
                <a:spcAft>
                  <a:spcPct val="0"/>
                </a:spcAft>
              </a:pPr>
              <a:r>
                <a:rPr lang="en-GB" sz="1600" b="1" i="1">
                  <a:latin typeface="+mn-lt"/>
                </a:rPr>
                <a:t>modulus</a:t>
              </a:r>
            </a:p>
          </p:txBody>
        </p:sp>
        <p:sp>
          <p:nvSpPr>
            <p:cNvPr id="42" name="Line 21">
              <a:extLst>
                <a:ext uri="{FF2B5EF4-FFF2-40B4-BE49-F238E27FC236}">
                  <a16:creationId xmlns:a16="http://schemas.microsoft.com/office/drawing/2014/main" id="{32A97F26-2D8E-4087-B618-FA75BC6B823C}"/>
                </a:ext>
              </a:extLst>
            </p:cNvPr>
            <p:cNvSpPr>
              <a:spLocks noChangeShapeType="1"/>
            </p:cNvSpPr>
            <p:nvPr/>
          </p:nvSpPr>
          <p:spPr bwMode="auto">
            <a:xfrm flipV="1">
              <a:off x="686" y="3008"/>
              <a:ext cx="392" cy="0"/>
            </a:xfrm>
            <a:prstGeom prst="line">
              <a:avLst/>
            </a:prstGeom>
            <a:noFill/>
            <a:ln w="28575">
              <a:solidFill>
                <a:schemeClr val="accent4"/>
              </a:solidFill>
              <a:round/>
              <a:headEnd/>
              <a:tailEnd type="triangle" w="med" len="lg"/>
            </a:ln>
            <a:extLst>
              <a:ext uri="{909E8E84-426E-40DD-AFC4-6F175D3DCCD1}">
                <a14:hiddenFill xmlns:a14="http://schemas.microsoft.com/office/drawing/2010/main">
                  <a:noFill/>
                </a14:hiddenFill>
              </a:ext>
            </a:extLst>
          </p:spPr>
          <p:txBody>
            <a:bodyPr>
              <a:spAutoFit/>
            </a:bodyPr>
            <a:lstStyle/>
            <a:p>
              <a:endParaRPr lang="en-GB"/>
            </a:p>
          </p:txBody>
        </p:sp>
        <p:sp>
          <p:nvSpPr>
            <p:cNvPr id="43" name="Rectangle 33">
              <a:extLst>
                <a:ext uri="{FF2B5EF4-FFF2-40B4-BE49-F238E27FC236}">
                  <a16:creationId xmlns:a16="http://schemas.microsoft.com/office/drawing/2014/main" id="{9EF14331-73E0-4079-A09A-F4E196BA8494}"/>
                </a:ext>
              </a:extLst>
            </p:cNvPr>
            <p:cNvSpPr>
              <a:spLocks noChangeArrowheads="1"/>
            </p:cNvSpPr>
            <p:nvPr/>
          </p:nvSpPr>
          <p:spPr bwMode="auto">
            <a:xfrm flipV="1">
              <a:off x="1096" y="2948"/>
              <a:ext cx="4528" cy="233"/>
            </a:xfrm>
            <a:prstGeom prst="rect">
              <a:avLst/>
            </a:prstGeom>
            <a:noFill/>
            <a:ln w="28575">
              <a:solidFill>
                <a:schemeClr val="accent4"/>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en-GB"/>
            </a:p>
          </p:txBody>
        </p:sp>
      </p:grpSp>
      <p:grpSp>
        <p:nvGrpSpPr>
          <p:cNvPr id="44" name="Group 34">
            <a:extLst>
              <a:ext uri="{FF2B5EF4-FFF2-40B4-BE49-F238E27FC236}">
                <a16:creationId xmlns:a16="http://schemas.microsoft.com/office/drawing/2014/main" id="{1C1AD429-3241-4328-92E5-0E2B7FA07B30}"/>
              </a:ext>
            </a:extLst>
          </p:cNvPr>
          <p:cNvGrpSpPr>
            <a:grpSpLocks/>
          </p:cNvGrpSpPr>
          <p:nvPr/>
        </p:nvGrpSpPr>
        <p:grpSpPr bwMode="auto">
          <a:xfrm>
            <a:off x="2839574" y="1646315"/>
            <a:ext cx="7569200" cy="2630487"/>
            <a:chOff x="992" y="1199"/>
            <a:chExt cx="4768" cy="1657"/>
          </a:xfrm>
        </p:grpSpPr>
        <p:grpSp>
          <p:nvGrpSpPr>
            <p:cNvPr id="45" name="Group 29">
              <a:extLst>
                <a:ext uri="{FF2B5EF4-FFF2-40B4-BE49-F238E27FC236}">
                  <a16:creationId xmlns:a16="http://schemas.microsoft.com/office/drawing/2014/main" id="{FF660B7A-1B96-4BD8-B7BD-0EA2DAD05467}"/>
                </a:ext>
              </a:extLst>
            </p:cNvPr>
            <p:cNvGrpSpPr>
              <a:grpSpLocks/>
            </p:cNvGrpSpPr>
            <p:nvPr/>
          </p:nvGrpSpPr>
          <p:grpSpPr bwMode="auto">
            <a:xfrm>
              <a:off x="992" y="1408"/>
              <a:ext cx="4768" cy="1424"/>
              <a:chOff x="992" y="1408"/>
              <a:chExt cx="4768" cy="1424"/>
            </a:xfrm>
          </p:grpSpPr>
          <p:sp>
            <p:nvSpPr>
              <p:cNvPr id="49" name="Line 25">
                <a:extLst>
                  <a:ext uri="{FF2B5EF4-FFF2-40B4-BE49-F238E27FC236}">
                    <a16:creationId xmlns:a16="http://schemas.microsoft.com/office/drawing/2014/main" id="{36746241-FE1E-410B-959D-04439EC328F2}"/>
                  </a:ext>
                </a:extLst>
              </p:cNvPr>
              <p:cNvSpPr>
                <a:spLocks noChangeShapeType="1"/>
              </p:cNvSpPr>
              <p:nvPr/>
            </p:nvSpPr>
            <p:spPr bwMode="auto">
              <a:xfrm>
                <a:off x="1032" y="1984"/>
                <a:ext cx="4728" cy="0"/>
              </a:xfrm>
              <a:prstGeom prst="line">
                <a:avLst/>
              </a:prstGeom>
              <a:noFill/>
              <a:ln w="28575">
                <a:solidFill>
                  <a:srgbClr val="FFC000"/>
                </a:solidFill>
                <a:prstDash val="dash"/>
                <a:round/>
                <a:headEnd/>
                <a:tailEnd/>
              </a:ln>
              <a:extLst>
                <a:ext uri="{909E8E84-426E-40DD-AFC4-6F175D3DCCD1}">
                  <a14:hiddenFill xmlns:a14="http://schemas.microsoft.com/office/drawing/2010/main">
                    <a:noFill/>
                  </a14:hiddenFill>
                </a:ext>
              </a:extLst>
            </p:spPr>
            <p:txBody>
              <a:bodyPr>
                <a:spAutoFit/>
              </a:bodyPr>
              <a:lstStyle/>
              <a:p>
                <a:endParaRPr lang="en-GB"/>
              </a:p>
            </p:txBody>
          </p:sp>
          <p:sp>
            <p:nvSpPr>
              <p:cNvPr id="50" name="Line 26">
                <a:extLst>
                  <a:ext uri="{FF2B5EF4-FFF2-40B4-BE49-F238E27FC236}">
                    <a16:creationId xmlns:a16="http://schemas.microsoft.com/office/drawing/2014/main" id="{45D2E1D4-31F0-4223-A278-846EB657B768}"/>
                  </a:ext>
                </a:extLst>
              </p:cNvPr>
              <p:cNvSpPr>
                <a:spLocks noChangeShapeType="1"/>
              </p:cNvSpPr>
              <p:nvPr/>
            </p:nvSpPr>
            <p:spPr bwMode="auto">
              <a:xfrm>
                <a:off x="992" y="1408"/>
                <a:ext cx="4728" cy="0"/>
              </a:xfrm>
              <a:prstGeom prst="line">
                <a:avLst/>
              </a:prstGeom>
              <a:noFill/>
              <a:ln w="28575">
                <a:solidFill>
                  <a:srgbClr val="CC0000"/>
                </a:solidFill>
                <a:prstDash val="dash"/>
                <a:round/>
                <a:headEnd/>
                <a:tailEnd/>
              </a:ln>
              <a:extLst>
                <a:ext uri="{909E8E84-426E-40DD-AFC4-6F175D3DCCD1}">
                  <a14:hiddenFill xmlns:a14="http://schemas.microsoft.com/office/drawing/2010/main">
                    <a:noFill/>
                  </a14:hiddenFill>
                </a:ext>
              </a:extLst>
            </p:spPr>
            <p:txBody>
              <a:bodyPr>
                <a:spAutoFit/>
              </a:bodyPr>
              <a:lstStyle/>
              <a:p>
                <a:endParaRPr lang="en-GB"/>
              </a:p>
            </p:txBody>
          </p:sp>
          <p:sp>
            <p:nvSpPr>
              <p:cNvPr id="51" name="Line 28">
                <a:extLst>
                  <a:ext uri="{FF2B5EF4-FFF2-40B4-BE49-F238E27FC236}">
                    <a16:creationId xmlns:a16="http://schemas.microsoft.com/office/drawing/2014/main" id="{BD920C08-33F3-44B1-95F9-E88907AF777F}"/>
                  </a:ext>
                </a:extLst>
              </p:cNvPr>
              <p:cNvSpPr>
                <a:spLocks noChangeShapeType="1"/>
              </p:cNvSpPr>
              <p:nvPr/>
            </p:nvSpPr>
            <p:spPr bwMode="auto">
              <a:xfrm>
                <a:off x="1000" y="2832"/>
                <a:ext cx="4728" cy="0"/>
              </a:xfrm>
              <a:prstGeom prst="line">
                <a:avLst/>
              </a:prstGeom>
              <a:noFill/>
              <a:ln w="28575">
                <a:solidFill>
                  <a:srgbClr val="00CCFF"/>
                </a:solidFill>
                <a:prstDash val="dash"/>
                <a:round/>
                <a:headEnd/>
                <a:tailEnd/>
              </a:ln>
              <a:extLst>
                <a:ext uri="{909E8E84-426E-40DD-AFC4-6F175D3DCCD1}">
                  <a14:hiddenFill xmlns:a14="http://schemas.microsoft.com/office/drawing/2010/main">
                    <a:noFill/>
                  </a14:hiddenFill>
                </a:ext>
              </a:extLst>
            </p:spPr>
            <p:txBody>
              <a:bodyPr>
                <a:spAutoFit/>
              </a:bodyPr>
              <a:lstStyle/>
              <a:p>
                <a:endParaRPr lang="en-GB"/>
              </a:p>
            </p:txBody>
          </p:sp>
        </p:grpSp>
        <p:sp>
          <p:nvSpPr>
            <p:cNvPr id="46" name="Text Box 30">
              <a:extLst>
                <a:ext uri="{FF2B5EF4-FFF2-40B4-BE49-F238E27FC236}">
                  <a16:creationId xmlns:a16="http://schemas.microsoft.com/office/drawing/2014/main" id="{7921927E-8D40-4C8D-9A52-7673712A0C98}"/>
                </a:ext>
              </a:extLst>
            </p:cNvPr>
            <p:cNvSpPr txBox="1">
              <a:spLocks noChangeArrowheads="1"/>
            </p:cNvSpPr>
            <p:nvPr/>
          </p:nvSpPr>
          <p:spPr bwMode="auto">
            <a:xfrm>
              <a:off x="2238" y="1199"/>
              <a:ext cx="533"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r>
                <a:rPr lang="en-GB" b="1" i="1">
                  <a:solidFill>
                    <a:srgbClr val="C00000"/>
                  </a:solidFill>
                  <a:latin typeface="+mn-lt"/>
                </a:rPr>
                <a:t>Metals</a:t>
              </a:r>
            </a:p>
          </p:txBody>
        </p:sp>
        <p:sp>
          <p:nvSpPr>
            <p:cNvPr id="47" name="Text Box 31">
              <a:extLst>
                <a:ext uri="{FF2B5EF4-FFF2-40B4-BE49-F238E27FC236}">
                  <a16:creationId xmlns:a16="http://schemas.microsoft.com/office/drawing/2014/main" id="{001A6385-6CF8-4413-96FF-4A31A2E5F818}"/>
                </a:ext>
              </a:extLst>
            </p:cNvPr>
            <p:cNvSpPr txBox="1">
              <a:spLocks noChangeArrowheads="1"/>
            </p:cNvSpPr>
            <p:nvPr/>
          </p:nvSpPr>
          <p:spPr bwMode="auto">
            <a:xfrm>
              <a:off x="3006" y="1783"/>
              <a:ext cx="67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r>
                <a:rPr lang="en-GB" b="1" i="1">
                  <a:solidFill>
                    <a:srgbClr val="FFC000"/>
                  </a:solidFill>
                  <a:latin typeface="+mn-lt"/>
                </a:rPr>
                <a:t>Polymers</a:t>
              </a:r>
            </a:p>
          </p:txBody>
        </p:sp>
        <p:sp>
          <p:nvSpPr>
            <p:cNvPr id="48" name="Text Box 32">
              <a:extLst>
                <a:ext uri="{FF2B5EF4-FFF2-40B4-BE49-F238E27FC236}">
                  <a16:creationId xmlns:a16="http://schemas.microsoft.com/office/drawing/2014/main" id="{4CD636D9-079B-4A3C-9B03-333816695431}"/>
                </a:ext>
              </a:extLst>
            </p:cNvPr>
            <p:cNvSpPr txBox="1">
              <a:spLocks noChangeArrowheads="1"/>
            </p:cNvSpPr>
            <p:nvPr/>
          </p:nvSpPr>
          <p:spPr bwMode="auto">
            <a:xfrm>
              <a:off x="3438" y="2623"/>
              <a:ext cx="778"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r>
                <a:rPr lang="en-GB" b="1" i="1">
                  <a:solidFill>
                    <a:srgbClr val="0099FF"/>
                  </a:solidFill>
                  <a:latin typeface="+mn-lt"/>
                </a:rPr>
                <a:t>Elastomers</a:t>
              </a:r>
            </a:p>
          </p:txBody>
        </p:sp>
      </p:grpSp>
    </p:spTree>
    <p:extLst>
      <p:ext uri="{BB962C8B-B14F-4D97-AF65-F5344CB8AC3E}">
        <p14:creationId xmlns:p14="http://schemas.microsoft.com/office/powerpoint/2010/main" val="3287824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1000"/>
                                        <p:tgtEl>
                                          <p:spTgt spid="44"/>
                                        </p:tgtEl>
                                      </p:cBhvr>
                                    </p:animEffect>
                                  </p:childTnLst>
                                  <p:subTnLst>
                                    <p:set>
                                      <p:cBhvr override="childStyle">
                                        <p:cTn dur="1" fill="hold" display="0" masterRel="nextClick" afterEffect="1"/>
                                        <p:tgtEl>
                                          <p:spTgt spid="44"/>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wipe(down)">
                                      <p:cBhvr>
                                        <p:cTn id="12" dur="1000"/>
                                        <p:tgtEl>
                                          <p:spTgt spid="34"/>
                                        </p:tgtEl>
                                      </p:cBhvr>
                                    </p:animEffect>
                                  </p:childTnLst>
                                  <p:subTnLst>
                                    <p:set>
                                      <p:cBhvr override="childStyle">
                                        <p:cTn dur="1" fill="hold" display="0" masterRel="nextClick" afterEffect="1"/>
                                        <p:tgtEl>
                                          <p:spTgt spid="34"/>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wipe(up)">
                                      <p:cBhvr>
                                        <p:cTn id="17"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1C4D213-C697-4462-8280-C6358B5F5706}"/>
              </a:ext>
            </a:extLst>
          </p:cNvPr>
          <p:cNvSpPr>
            <a:spLocks noGrp="1"/>
          </p:cNvSpPr>
          <p:nvPr>
            <p:ph type="sldNum" sz="quarter" idx="11"/>
          </p:nvPr>
        </p:nvSpPr>
        <p:spPr/>
        <p:txBody>
          <a:bodyPr/>
          <a:lstStyle/>
          <a:p>
            <a:fld id="{F0D23093-2AB0-F74C-B865-1A12A15B650E}" type="slidenum">
              <a:rPr lang="en-US" smtClean="0">
                <a:latin typeface="+mn-lt"/>
              </a:rPr>
              <a:pPr/>
              <a:t>6</a:t>
            </a:fld>
            <a:endParaRPr lang="en-US">
              <a:latin typeface="+mn-lt"/>
            </a:endParaRPr>
          </a:p>
        </p:txBody>
      </p:sp>
      <p:sp>
        <p:nvSpPr>
          <p:cNvPr id="3" name="Title 2">
            <a:extLst>
              <a:ext uri="{FF2B5EF4-FFF2-40B4-BE49-F238E27FC236}">
                <a16:creationId xmlns:a16="http://schemas.microsoft.com/office/drawing/2014/main" id="{48DD6D1B-D4FD-4A67-B97C-BF6225492878}"/>
              </a:ext>
            </a:extLst>
          </p:cNvPr>
          <p:cNvSpPr>
            <a:spLocks noGrp="1"/>
          </p:cNvSpPr>
          <p:nvPr>
            <p:ph type="title"/>
          </p:nvPr>
        </p:nvSpPr>
        <p:spPr/>
        <p:txBody>
          <a:bodyPr/>
          <a:lstStyle/>
          <a:p>
            <a:r>
              <a:rPr lang="en-US">
                <a:latin typeface="+mn-lt"/>
              </a:rPr>
              <a:t>Which courses? Campus-wide?</a:t>
            </a:r>
          </a:p>
        </p:txBody>
      </p:sp>
      <p:grpSp>
        <p:nvGrpSpPr>
          <p:cNvPr id="5" name="Group 4">
            <a:extLst>
              <a:ext uri="{FF2B5EF4-FFF2-40B4-BE49-F238E27FC236}">
                <a16:creationId xmlns:a16="http://schemas.microsoft.com/office/drawing/2014/main" id="{3B4D4233-3224-4003-B258-D5847997211B}"/>
              </a:ext>
            </a:extLst>
          </p:cNvPr>
          <p:cNvGrpSpPr>
            <a:grpSpLocks/>
          </p:cNvGrpSpPr>
          <p:nvPr/>
        </p:nvGrpSpPr>
        <p:grpSpPr bwMode="auto">
          <a:xfrm>
            <a:off x="1824340" y="2714254"/>
            <a:ext cx="8517075" cy="1625363"/>
            <a:chOff x="534394" y="2986058"/>
            <a:chExt cx="8517016" cy="1626137"/>
          </a:xfrm>
        </p:grpSpPr>
        <p:pic>
          <p:nvPicPr>
            <p:cNvPr id="6" name="Picture 3">
              <a:extLst>
                <a:ext uri="{FF2B5EF4-FFF2-40B4-BE49-F238E27FC236}">
                  <a16:creationId xmlns:a16="http://schemas.microsoft.com/office/drawing/2014/main" id="{F7D97E72-D985-4EC4-951C-E75FC9D16AC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0481" y="3000562"/>
              <a:ext cx="1731407" cy="1235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5">
              <a:extLst>
                <a:ext uri="{FF2B5EF4-FFF2-40B4-BE49-F238E27FC236}">
                  <a16:creationId xmlns:a16="http://schemas.microsoft.com/office/drawing/2014/main" id="{CFD8D482-6DEC-43BE-BD2F-800E23D2CB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0727" y="3005968"/>
              <a:ext cx="1775990" cy="1235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6">
              <a:extLst>
                <a:ext uri="{FF2B5EF4-FFF2-40B4-BE49-F238E27FC236}">
                  <a16:creationId xmlns:a16="http://schemas.microsoft.com/office/drawing/2014/main" id="{2884F7CA-A255-41FE-B8AD-44F9B767E94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20608" y="2986058"/>
              <a:ext cx="1450214" cy="1235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14">
              <a:extLst>
                <a:ext uri="{FF2B5EF4-FFF2-40B4-BE49-F238E27FC236}">
                  <a16:creationId xmlns:a16="http://schemas.microsoft.com/office/drawing/2014/main" id="{70462125-DAFB-42E9-9BFA-01A73EC5129F}"/>
                </a:ext>
              </a:extLst>
            </p:cNvPr>
            <p:cNvSpPr txBox="1">
              <a:spLocks noChangeArrowheads="1"/>
            </p:cNvSpPr>
            <p:nvPr/>
          </p:nvSpPr>
          <p:spPr bwMode="auto">
            <a:xfrm>
              <a:off x="534394" y="4273480"/>
              <a:ext cx="8517016" cy="338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r>
                <a:rPr lang="en-GB" sz="1600">
                  <a:latin typeface="+mn-lt"/>
                </a:rPr>
                <a:t>Aerospace engineering                                         Architecture                                              Bioengineering  </a:t>
              </a:r>
            </a:p>
          </p:txBody>
        </p:sp>
      </p:grpSp>
      <p:grpSp>
        <p:nvGrpSpPr>
          <p:cNvPr id="10" name="Group 9">
            <a:extLst>
              <a:ext uri="{FF2B5EF4-FFF2-40B4-BE49-F238E27FC236}">
                <a16:creationId xmlns:a16="http://schemas.microsoft.com/office/drawing/2014/main" id="{5B9F05D4-EF25-4A05-B4E1-B19B9ED3D004}"/>
              </a:ext>
            </a:extLst>
          </p:cNvPr>
          <p:cNvGrpSpPr>
            <a:grpSpLocks/>
          </p:cNvGrpSpPr>
          <p:nvPr/>
        </p:nvGrpSpPr>
        <p:grpSpPr bwMode="auto">
          <a:xfrm>
            <a:off x="1696216" y="918339"/>
            <a:ext cx="8616846" cy="1639665"/>
            <a:chOff x="544567" y="1100653"/>
            <a:chExt cx="8616945" cy="1639679"/>
          </a:xfrm>
        </p:grpSpPr>
        <p:sp>
          <p:nvSpPr>
            <p:cNvPr id="11" name="TextBox 1">
              <a:extLst>
                <a:ext uri="{FF2B5EF4-FFF2-40B4-BE49-F238E27FC236}">
                  <a16:creationId xmlns:a16="http://schemas.microsoft.com/office/drawing/2014/main" id="{9C0FF077-27FF-4004-A852-851D20DE4D74}"/>
                </a:ext>
              </a:extLst>
            </p:cNvPr>
            <p:cNvSpPr txBox="1">
              <a:spLocks noChangeArrowheads="1"/>
            </p:cNvSpPr>
            <p:nvPr/>
          </p:nvSpPr>
          <p:spPr bwMode="auto">
            <a:xfrm>
              <a:off x="544567" y="2401775"/>
              <a:ext cx="8616945" cy="338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r>
                <a:rPr lang="en-GB" sz="1600">
                  <a:latin typeface="+mn-lt"/>
                </a:rPr>
                <a:t>     Materials science                                       General engineering                                 Polymer engineering</a:t>
              </a:r>
            </a:p>
          </p:txBody>
        </p:sp>
        <p:pic>
          <p:nvPicPr>
            <p:cNvPr id="12" name="Picture 2">
              <a:extLst>
                <a:ext uri="{FF2B5EF4-FFF2-40B4-BE49-F238E27FC236}">
                  <a16:creationId xmlns:a16="http://schemas.microsoft.com/office/drawing/2014/main" id="{5D3D8139-ED2A-42D6-9594-7E8C8D13FCE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95723" y="1100653"/>
              <a:ext cx="1775161" cy="1234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a:extLst>
                <a:ext uri="{FF2B5EF4-FFF2-40B4-BE49-F238E27FC236}">
                  <a16:creationId xmlns:a16="http://schemas.microsoft.com/office/drawing/2014/main" id="{3532F6D2-DC46-43AF-886F-18A2664DC04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89402" y="1100653"/>
              <a:ext cx="1303644" cy="1234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3">
              <a:extLst>
                <a:ext uri="{FF2B5EF4-FFF2-40B4-BE49-F238E27FC236}">
                  <a16:creationId xmlns:a16="http://schemas.microsoft.com/office/drawing/2014/main" id="{C086642A-692C-4F9C-92AE-E25DC673DB5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5881" y="1129824"/>
              <a:ext cx="1757243" cy="1234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5" name="Group 14">
            <a:extLst>
              <a:ext uri="{FF2B5EF4-FFF2-40B4-BE49-F238E27FC236}">
                <a16:creationId xmlns:a16="http://schemas.microsoft.com/office/drawing/2014/main" id="{A662CDCA-FA13-4720-A8F7-F809A3FC45A6}"/>
              </a:ext>
            </a:extLst>
          </p:cNvPr>
          <p:cNvGrpSpPr>
            <a:grpSpLocks/>
          </p:cNvGrpSpPr>
          <p:nvPr/>
        </p:nvGrpSpPr>
        <p:grpSpPr bwMode="auto">
          <a:xfrm>
            <a:off x="1780704" y="4437281"/>
            <a:ext cx="9052266" cy="1712975"/>
            <a:chOff x="407296" y="4770340"/>
            <a:chExt cx="9052032" cy="1713246"/>
          </a:xfrm>
        </p:grpSpPr>
        <p:pic>
          <p:nvPicPr>
            <p:cNvPr id="16" name="Picture 8">
              <a:extLst>
                <a:ext uri="{FF2B5EF4-FFF2-40B4-BE49-F238E27FC236}">
                  <a16:creationId xmlns:a16="http://schemas.microsoft.com/office/drawing/2014/main" id="{26EC77E7-26C7-4DA4-87F1-622176FB3E6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84618" y="4770340"/>
              <a:ext cx="2090387" cy="1463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5">
              <a:extLst>
                <a:ext uri="{FF2B5EF4-FFF2-40B4-BE49-F238E27FC236}">
                  <a16:creationId xmlns:a16="http://schemas.microsoft.com/office/drawing/2014/main" id="{BEB1741A-A21C-405B-AE04-2F992D494C7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36698" y="4825920"/>
              <a:ext cx="1759777" cy="1234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4">
              <a:extLst>
                <a:ext uri="{FF2B5EF4-FFF2-40B4-BE49-F238E27FC236}">
                  <a16:creationId xmlns:a16="http://schemas.microsoft.com/office/drawing/2014/main" id="{E45CACD9-D27D-4149-8F4D-EF3653460E5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07296" y="4812662"/>
              <a:ext cx="2215022" cy="1234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13">
              <a:extLst>
                <a:ext uri="{FF2B5EF4-FFF2-40B4-BE49-F238E27FC236}">
                  <a16:creationId xmlns:a16="http://schemas.microsoft.com/office/drawing/2014/main" id="{4BA735F5-EDC6-473E-9A66-65EF819CE690}"/>
                </a:ext>
              </a:extLst>
            </p:cNvPr>
            <p:cNvSpPr txBox="1">
              <a:spLocks noChangeArrowheads="1"/>
            </p:cNvSpPr>
            <p:nvPr/>
          </p:nvSpPr>
          <p:spPr bwMode="auto">
            <a:xfrm>
              <a:off x="468382" y="6144978"/>
              <a:ext cx="8990946" cy="338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r>
                <a:rPr lang="en-GB" sz="1600">
                  <a:latin typeface="+mn-lt"/>
                </a:rPr>
                <a:t>     Product design                                        Environmental engineering                        Sustainability assessment</a:t>
              </a:r>
            </a:p>
          </p:txBody>
        </p:sp>
      </p:grpSp>
    </p:spTree>
    <p:extLst>
      <p:ext uri="{BB962C8B-B14F-4D97-AF65-F5344CB8AC3E}">
        <p14:creationId xmlns:p14="http://schemas.microsoft.com/office/powerpoint/2010/main" val="1715698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AFFC8A-A3CC-405E-B268-CD7AF9D4FBAE}"/>
              </a:ext>
            </a:extLst>
          </p:cNvPr>
          <p:cNvSpPr>
            <a:spLocks noGrp="1"/>
          </p:cNvSpPr>
          <p:nvPr>
            <p:ph type="sldNum" sz="quarter" idx="11"/>
          </p:nvPr>
        </p:nvSpPr>
        <p:spPr/>
        <p:txBody>
          <a:bodyPr/>
          <a:lstStyle/>
          <a:p>
            <a:fld id="{F0D23093-2AB0-F74C-B865-1A12A15B650E}" type="slidenum">
              <a:rPr lang="en-US" smtClean="0">
                <a:latin typeface="+mn-lt"/>
              </a:rPr>
              <a:pPr/>
              <a:t>7</a:t>
            </a:fld>
            <a:endParaRPr lang="en-US">
              <a:latin typeface="+mn-lt"/>
            </a:endParaRPr>
          </a:p>
        </p:txBody>
      </p:sp>
      <p:sp>
        <p:nvSpPr>
          <p:cNvPr id="3" name="Title 2">
            <a:extLst>
              <a:ext uri="{FF2B5EF4-FFF2-40B4-BE49-F238E27FC236}">
                <a16:creationId xmlns:a16="http://schemas.microsoft.com/office/drawing/2014/main" id="{87DD7612-957E-4146-8773-A78D19D1C3E5}"/>
              </a:ext>
            </a:extLst>
          </p:cNvPr>
          <p:cNvSpPr>
            <a:spLocks noGrp="1"/>
          </p:cNvSpPr>
          <p:nvPr>
            <p:ph type="title"/>
          </p:nvPr>
        </p:nvSpPr>
        <p:spPr/>
        <p:txBody>
          <a:bodyPr/>
          <a:lstStyle/>
          <a:p>
            <a:r>
              <a:rPr lang="en-US">
                <a:latin typeface="+mn-lt"/>
              </a:rPr>
              <a:t>Bubble charts</a:t>
            </a:r>
          </a:p>
        </p:txBody>
      </p:sp>
      <p:grpSp>
        <p:nvGrpSpPr>
          <p:cNvPr id="4" name="Group 27">
            <a:extLst>
              <a:ext uri="{FF2B5EF4-FFF2-40B4-BE49-F238E27FC236}">
                <a16:creationId xmlns:a16="http://schemas.microsoft.com/office/drawing/2014/main" id="{28D82012-D36A-47A7-8FFB-9908DC392AED}"/>
              </a:ext>
            </a:extLst>
          </p:cNvPr>
          <p:cNvGrpSpPr>
            <a:grpSpLocks/>
          </p:cNvGrpSpPr>
          <p:nvPr/>
        </p:nvGrpSpPr>
        <p:grpSpPr bwMode="auto">
          <a:xfrm>
            <a:off x="1844040" y="860425"/>
            <a:ext cx="7578725" cy="5137150"/>
            <a:chOff x="430" y="687"/>
            <a:chExt cx="4774" cy="3236"/>
          </a:xfrm>
        </p:grpSpPr>
        <p:pic>
          <p:nvPicPr>
            <p:cNvPr id="5" name="Picture 2">
              <a:extLst>
                <a:ext uri="{FF2B5EF4-FFF2-40B4-BE49-F238E27FC236}">
                  <a16:creationId xmlns:a16="http://schemas.microsoft.com/office/drawing/2014/main" id="{B3E6C451-EFCF-4501-98DC-4826B4F0EB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6" y="701"/>
              <a:ext cx="4248" cy="3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26">
              <a:extLst>
                <a:ext uri="{FF2B5EF4-FFF2-40B4-BE49-F238E27FC236}">
                  <a16:creationId xmlns:a16="http://schemas.microsoft.com/office/drawing/2014/main" id="{E88CE8C7-A798-45F5-9C71-9463056007A5}"/>
                </a:ext>
              </a:extLst>
            </p:cNvPr>
            <p:cNvSpPr txBox="1">
              <a:spLocks noChangeArrowheads="1"/>
            </p:cNvSpPr>
            <p:nvPr/>
          </p:nvSpPr>
          <p:spPr bwMode="auto">
            <a:xfrm>
              <a:off x="430" y="687"/>
              <a:ext cx="539"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pPr>
                <a:spcBef>
                  <a:spcPct val="0"/>
                </a:spcBef>
                <a:spcAft>
                  <a:spcPct val="0"/>
                </a:spcAft>
              </a:pPr>
              <a:r>
                <a:rPr lang="en-GB" b="1">
                  <a:latin typeface="+mn-lt"/>
                </a:rPr>
                <a:t>Bubble</a:t>
              </a:r>
            </a:p>
            <a:p>
              <a:pPr>
                <a:spcBef>
                  <a:spcPct val="0"/>
                </a:spcBef>
                <a:spcAft>
                  <a:spcPct val="0"/>
                </a:spcAft>
              </a:pPr>
              <a:r>
                <a:rPr lang="en-GB" b="1">
                  <a:latin typeface="+mn-lt"/>
                </a:rPr>
                <a:t>chart</a:t>
              </a:r>
            </a:p>
          </p:txBody>
        </p:sp>
      </p:grpSp>
      <p:grpSp>
        <p:nvGrpSpPr>
          <p:cNvPr id="7" name="Group 46">
            <a:extLst>
              <a:ext uri="{FF2B5EF4-FFF2-40B4-BE49-F238E27FC236}">
                <a16:creationId xmlns:a16="http://schemas.microsoft.com/office/drawing/2014/main" id="{4724A7A2-7BB9-4FD2-BBBB-C37CEB420E76}"/>
              </a:ext>
            </a:extLst>
          </p:cNvPr>
          <p:cNvGrpSpPr>
            <a:grpSpLocks/>
          </p:cNvGrpSpPr>
          <p:nvPr/>
        </p:nvGrpSpPr>
        <p:grpSpPr bwMode="auto">
          <a:xfrm>
            <a:off x="1752972" y="5095312"/>
            <a:ext cx="1997338" cy="914400"/>
            <a:chOff x="474" y="3342"/>
            <a:chExt cx="1236" cy="576"/>
          </a:xfrm>
        </p:grpSpPr>
        <p:grpSp>
          <p:nvGrpSpPr>
            <p:cNvPr id="8" name="Group 45">
              <a:extLst>
                <a:ext uri="{FF2B5EF4-FFF2-40B4-BE49-F238E27FC236}">
                  <a16:creationId xmlns:a16="http://schemas.microsoft.com/office/drawing/2014/main" id="{EF82A501-036B-4E9A-A519-A100613FE5BB}"/>
                </a:ext>
              </a:extLst>
            </p:cNvPr>
            <p:cNvGrpSpPr>
              <a:grpSpLocks/>
            </p:cNvGrpSpPr>
            <p:nvPr/>
          </p:nvGrpSpPr>
          <p:grpSpPr bwMode="auto">
            <a:xfrm>
              <a:off x="474" y="3342"/>
              <a:ext cx="895" cy="576"/>
              <a:chOff x="474" y="3342"/>
              <a:chExt cx="895" cy="576"/>
            </a:xfrm>
          </p:grpSpPr>
          <p:sp>
            <p:nvSpPr>
              <p:cNvPr id="10" name="AutoShape 108">
                <a:extLst>
                  <a:ext uri="{FF2B5EF4-FFF2-40B4-BE49-F238E27FC236}">
                    <a16:creationId xmlns:a16="http://schemas.microsoft.com/office/drawing/2014/main" id="{94245744-9619-44CD-A9BB-6D82FBFBD0D9}"/>
                  </a:ext>
                </a:extLst>
              </p:cNvPr>
              <p:cNvSpPr>
                <a:spLocks noChangeArrowheads="1"/>
              </p:cNvSpPr>
              <p:nvPr/>
            </p:nvSpPr>
            <p:spPr bwMode="auto">
              <a:xfrm>
                <a:off x="474" y="3672"/>
                <a:ext cx="895" cy="246"/>
              </a:xfrm>
              <a:prstGeom prst="roundRect">
                <a:avLst>
                  <a:gd name="adj" fmla="val 9745"/>
                </a:avLst>
              </a:prstGeom>
              <a:ln w="38100">
                <a:headEnd/>
                <a:tailEnd/>
              </a:ln>
            </p:spPr>
            <p:style>
              <a:lnRef idx="2">
                <a:schemeClr val="accent4"/>
              </a:lnRef>
              <a:fillRef idx="1">
                <a:schemeClr val="lt1"/>
              </a:fillRef>
              <a:effectRef idx="0">
                <a:schemeClr val="accent4"/>
              </a:effectRef>
              <a:fontRef idx="minor">
                <a:schemeClr val="dk1"/>
              </a:fontRef>
            </p:style>
            <p:txBody>
              <a:bodyPr anchor="ctr">
                <a:spAutoFit/>
              </a:bodyPr>
              <a:lstStyle/>
              <a:p>
                <a:endParaRPr lang="en-GB"/>
              </a:p>
            </p:txBody>
          </p:sp>
          <p:sp>
            <p:nvSpPr>
              <p:cNvPr id="11" name="Text Box 109">
                <a:extLst>
                  <a:ext uri="{FF2B5EF4-FFF2-40B4-BE49-F238E27FC236}">
                    <a16:creationId xmlns:a16="http://schemas.microsoft.com/office/drawing/2014/main" id="{D30262C2-0E50-4F78-A39B-0486DB71503F}"/>
                  </a:ext>
                </a:extLst>
              </p:cNvPr>
              <p:cNvSpPr txBox="1">
                <a:spLocks noChangeArrowheads="1"/>
              </p:cNvSpPr>
              <p:nvPr/>
            </p:nvSpPr>
            <p:spPr bwMode="auto">
              <a:xfrm>
                <a:off x="503" y="3672"/>
                <a:ext cx="700" cy="233"/>
              </a:xfrm>
              <a:prstGeom prst="rect">
                <a:avLst/>
              </a:prstGeom>
              <a:noFill/>
              <a:ln w="38100">
                <a:noFill/>
              </a:ln>
            </p:spPr>
            <p:style>
              <a:lnRef idx="2">
                <a:schemeClr val="accent4"/>
              </a:lnRef>
              <a:fillRef idx="1">
                <a:schemeClr val="lt1"/>
              </a:fillRef>
              <a:effectRef idx="0">
                <a:schemeClr val="accent4"/>
              </a:effectRef>
              <a:fontRef idx="minor">
                <a:schemeClr val="dk1"/>
              </a:fontRef>
            </p:style>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r>
                  <a:rPr lang="en-GB" b="1">
                    <a:latin typeface="+mn-lt"/>
                  </a:rPr>
                  <a:t>Log scales</a:t>
                </a:r>
              </a:p>
            </p:txBody>
          </p:sp>
          <p:sp>
            <p:nvSpPr>
              <p:cNvPr id="12" name="Arc 111">
                <a:extLst>
                  <a:ext uri="{FF2B5EF4-FFF2-40B4-BE49-F238E27FC236}">
                    <a16:creationId xmlns:a16="http://schemas.microsoft.com/office/drawing/2014/main" id="{04373960-6DDB-41DD-9232-386A3F16DEE0}"/>
                  </a:ext>
                </a:extLst>
              </p:cNvPr>
              <p:cNvSpPr>
                <a:spLocks/>
              </p:cNvSpPr>
              <p:nvPr/>
            </p:nvSpPr>
            <p:spPr bwMode="auto">
              <a:xfrm rot="5400000" flipH="1" flipV="1">
                <a:off x="1003" y="3312"/>
                <a:ext cx="291" cy="35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ln w="38100">
                <a:headEnd/>
                <a:tailEnd type="triangle" w="med" len="lg"/>
              </a:ln>
            </p:spPr>
            <p:style>
              <a:lnRef idx="2">
                <a:schemeClr val="accent4"/>
              </a:lnRef>
              <a:fillRef idx="1">
                <a:schemeClr val="lt1"/>
              </a:fillRef>
              <a:effectRef idx="0">
                <a:schemeClr val="accent4"/>
              </a:effectRef>
              <a:fontRef idx="minor">
                <a:schemeClr val="dk1"/>
              </a:fontRef>
            </p:style>
            <p:txBody>
              <a:bodyPr vert="eaVert" anchor="ctr">
                <a:spAutoFit/>
              </a:bodyPr>
              <a:lstStyle/>
              <a:p>
                <a:endParaRPr lang="en-GB"/>
              </a:p>
            </p:txBody>
          </p:sp>
        </p:grpSp>
        <p:sp>
          <p:nvSpPr>
            <p:cNvPr id="9" name="Arc 111">
              <a:extLst>
                <a:ext uri="{FF2B5EF4-FFF2-40B4-BE49-F238E27FC236}">
                  <a16:creationId xmlns:a16="http://schemas.microsoft.com/office/drawing/2014/main" id="{0BD41D84-B9E3-4145-B8E3-D6574D599A97}"/>
                </a:ext>
              </a:extLst>
            </p:cNvPr>
            <p:cNvSpPr>
              <a:spLocks/>
            </p:cNvSpPr>
            <p:nvPr/>
          </p:nvSpPr>
          <p:spPr bwMode="auto">
            <a:xfrm rot="10842817" flipH="1">
              <a:off x="1403" y="3627"/>
              <a:ext cx="307" cy="23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ln w="38100">
              <a:headEnd/>
              <a:tailEnd type="triangle" w="med" len="lg"/>
            </a:ln>
          </p:spPr>
          <p:style>
            <a:lnRef idx="2">
              <a:schemeClr val="accent4"/>
            </a:lnRef>
            <a:fillRef idx="1">
              <a:schemeClr val="lt1"/>
            </a:fillRef>
            <a:effectRef idx="0">
              <a:schemeClr val="accent4"/>
            </a:effectRef>
            <a:fontRef idx="minor">
              <a:schemeClr val="dk1"/>
            </a:fontRef>
          </p:style>
          <p:txBody>
            <a:bodyPr rot="10800000" anchor="ctr">
              <a:spAutoFit/>
            </a:bodyPr>
            <a:lstStyle/>
            <a:p>
              <a:endParaRPr lang="en-GB"/>
            </a:p>
          </p:txBody>
        </p:sp>
      </p:grpSp>
      <p:grpSp>
        <p:nvGrpSpPr>
          <p:cNvPr id="13" name="Group 55">
            <a:extLst>
              <a:ext uri="{FF2B5EF4-FFF2-40B4-BE49-F238E27FC236}">
                <a16:creationId xmlns:a16="http://schemas.microsoft.com/office/drawing/2014/main" id="{6DD4565E-739F-481B-B788-94093D936B4D}"/>
              </a:ext>
            </a:extLst>
          </p:cNvPr>
          <p:cNvGrpSpPr>
            <a:grpSpLocks/>
          </p:cNvGrpSpPr>
          <p:nvPr/>
        </p:nvGrpSpPr>
        <p:grpSpPr bwMode="auto">
          <a:xfrm>
            <a:off x="7467600" y="2327597"/>
            <a:ext cx="2419350" cy="1119188"/>
            <a:chOff x="3928" y="1520"/>
            <a:chExt cx="1524" cy="705"/>
          </a:xfrm>
        </p:grpSpPr>
        <p:sp>
          <p:nvSpPr>
            <p:cNvPr id="17" name="AutoShape 48">
              <a:extLst>
                <a:ext uri="{FF2B5EF4-FFF2-40B4-BE49-F238E27FC236}">
                  <a16:creationId xmlns:a16="http://schemas.microsoft.com/office/drawing/2014/main" id="{C350C28B-477C-4620-A443-FE7F5B1E81D0}"/>
                </a:ext>
              </a:extLst>
            </p:cNvPr>
            <p:cNvSpPr>
              <a:spLocks noChangeArrowheads="1"/>
            </p:cNvSpPr>
            <p:nvPr/>
          </p:nvSpPr>
          <p:spPr bwMode="auto">
            <a:xfrm>
              <a:off x="4296" y="1846"/>
              <a:ext cx="1156" cy="379"/>
            </a:xfrm>
            <a:prstGeom prst="roundRect">
              <a:avLst>
                <a:gd name="adj" fmla="val 6380"/>
              </a:avLst>
            </a:prstGeom>
            <a:solidFill>
              <a:schemeClr val="bg1"/>
            </a:solidFill>
            <a:ln w="28575">
              <a:solidFill>
                <a:schemeClr val="accent4"/>
              </a:solidFill>
              <a:round/>
              <a:headEnd/>
              <a:tailEnd/>
            </a:ln>
          </p:spPr>
          <p:txBody>
            <a:bodyPr anchor="ctr">
              <a:spAutoFit/>
            </a:bodyPr>
            <a:lstStyle/>
            <a:p>
              <a:pPr algn="ctr"/>
              <a:r>
                <a:rPr lang="en-GB" sz="1600" b="1"/>
                <a:t>Families occupy discrete fields</a:t>
              </a:r>
            </a:p>
          </p:txBody>
        </p:sp>
        <p:sp>
          <p:nvSpPr>
            <p:cNvPr id="15" name="Line 50">
              <a:extLst>
                <a:ext uri="{FF2B5EF4-FFF2-40B4-BE49-F238E27FC236}">
                  <a16:creationId xmlns:a16="http://schemas.microsoft.com/office/drawing/2014/main" id="{24A7E138-D471-4053-9AC4-E7401D16FAF3}"/>
                </a:ext>
              </a:extLst>
            </p:cNvPr>
            <p:cNvSpPr>
              <a:spLocks noChangeShapeType="1"/>
            </p:cNvSpPr>
            <p:nvPr/>
          </p:nvSpPr>
          <p:spPr bwMode="auto">
            <a:xfrm flipH="1" flipV="1">
              <a:off x="3928" y="2016"/>
              <a:ext cx="336" cy="16"/>
            </a:xfrm>
            <a:prstGeom prst="line">
              <a:avLst/>
            </a:prstGeom>
            <a:noFill/>
            <a:ln w="28575">
              <a:solidFill>
                <a:schemeClr val="accent4"/>
              </a:solidFill>
              <a:round/>
              <a:headEnd/>
              <a:tailEnd type="triangle" w="med" len="lg"/>
            </a:ln>
            <a:extLst>
              <a:ext uri="{909E8E84-426E-40DD-AFC4-6F175D3DCCD1}">
                <a14:hiddenFill xmlns:a14="http://schemas.microsoft.com/office/drawing/2010/main">
                  <a:noFill/>
                </a14:hiddenFill>
              </a:ext>
            </a:extLst>
          </p:spPr>
          <p:txBody>
            <a:bodyPr>
              <a:spAutoFit/>
            </a:bodyPr>
            <a:lstStyle/>
            <a:p>
              <a:endParaRPr lang="en-GB"/>
            </a:p>
          </p:txBody>
        </p:sp>
        <p:sp>
          <p:nvSpPr>
            <p:cNvPr id="16" name="Line 51">
              <a:extLst>
                <a:ext uri="{FF2B5EF4-FFF2-40B4-BE49-F238E27FC236}">
                  <a16:creationId xmlns:a16="http://schemas.microsoft.com/office/drawing/2014/main" id="{11B2BF04-9587-49A3-856E-B4B1360C6522}"/>
                </a:ext>
              </a:extLst>
            </p:cNvPr>
            <p:cNvSpPr>
              <a:spLocks noChangeShapeType="1"/>
            </p:cNvSpPr>
            <p:nvPr/>
          </p:nvSpPr>
          <p:spPr bwMode="auto">
            <a:xfrm flipH="1" flipV="1">
              <a:off x="4688" y="1520"/>
              <a:ext cx="112" cy="272"/>
            </a:xfrm>
            <a:prstGeom prst="line">
              <a:avLst/>
            </a:prstGeom>
            <a:noFill/>
            <a:ln w="28575">
              <a:solidFill>
                <a:schemeClr val="accent4"/>
              </a:solidFill>
              <a:round/>
              <a:headEnd/>
              <a:tailEnd type="triangle" w="med" len="lg"/>
            </a:ln>
            <a:extLst>
              <a:ext uri="{909E8E84-426E-40DD-AFC4-6F175D3DCCD1}">
                <a14:hiddenFill xmlns:a14="http://schemas.microsoft.com/office/drawing/2010/main">
                  <a:noFill/>
                </a14:hiddenFill>
              </a:ext>
            </a:extLst>
          </p:spPr>
          <p:txBody>
            <a:bodyPr>
              <a:spAutoFit/>
            </a:bodyPr>
            <a:lstStyle/>
            <a:p>
              <a:endParaRPr lang="en-GB"/>
            </a:p>
          </p:txBody>
        </p:sp>
      </p:grpSp>
    </p:spTree>
    <p:extLst>
      <p:ext uri="{BB962C8B-B14F-4D97-AF65-F5344CB8AC3E}">
        <p14:creationId xmlns:p14="http://schemas.microsoft.com/office/powerpoint/2010/main" val="3835234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right)">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3ABAC75-E9F4-4C9D-9CDF-D9DE4A3CC6D0}"/>
              </a:ext>
            </a:extLst>
          </p:cNvPr>
          <p:cNvSpPr>
            <a:spLocks noGrp="1"/>
          </p:cNvSpPr>
          <p:nvPr>
            <p:ph type="sldNum" sz="quarter" idx="11"/>
          </p:nvPr>
        </p:nvSpPr>
        <p:spPr/>
        <p:txBody>
          <a:bodyPr/>
          <a:lstStyle/>
          <a:p>
            <a:fld id="{F0D23093-2AB0-F74C-B865-1A12A15B650E}" type="slidenum">
              <a:rPr lang="en-US" smtClean="0">
                <a:latin typeface="+mn-lt"/>
              </a:rPr>
              <a:pPr/>
              <a:t>8</a:t>
            </a:fld>
            <a:endParaRPr lang="en-US">
              <a:latin typeface="+mn-lt"/>
            </a:endParaRPr>
          </a:p>
        </p:txBody>
      </p:sp>
      <p:sp>
        <p:nvSpPr>
          <p:cNvPr id="3" name="Title 2">
            <a:extLst>
              <a:ext uri="{FF2B5EF4-FFF2-40B4-BE49-F238E27FC236}">
                <a16:creationId xmlns:a16="http://schemas.microsoft.com/office/drawing/2014/main" id="{F5131F8E-B951-41CA-8562-D40F4C024FFD}"/>
              </a:ext>
            </a:extLst>
          </p:cNvPr>
          <p:cNvSpPr>
            <a:spLocks noGrp="1"/>
          </p:cNvSpPr>
          <p:nvPr>
            <p:ph type="title"/>
          </p:nvPr>
        </p:nvSpPr>
        <p:spPr/>
        <p:txBody>
          <a:bodyPr/>
          <a:lstStyle/>
          <a:p>
            <a:r>
              <a:rPr lang="en-US">
                <a:latin typeface="+mn-lt"/>
              </a:rPr>
              <a:t>Bubbles chart created with Granta EduPack</a:t>
            </a:r>
          </a:p>
        </p:txBody>
      </p:sp>
      <p:pic>
        <p:nvPicPr>
          <p:cNvPr id="4" name="Picture 2">
            <a:extLst>
              <a:ext uri="{FF2B5EF4-FFF2-40B4-BE49-F238E27FC236}">
                <a16:creationId xmlns:a16="http://schemas.microsoft.com/office/drawing/2014/main" id="{52CD8A84-40E5-478D-9139-6025F91F40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762000"/>
            <a:ext cx="7058025" cy="538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19">
            <a:extLst>
              <a:ext uri="{FF2B5EF4-FFF2-40B4-BE49-F238E27FC236}">
                <a16:creationId xmlns:a16="http://schemas.microsoft.com/office/drawing/2014/main" id="{635A5898-B7D0-4282-B94D-5CA34B8870B2}"/>
              </a:ext>
            </a:extLst>
          </p:cNvPr>
          <p:cNvGrpSpPr>
            <a:grpSpLocks/>
          </p:cNvGrpSpPr>
          <p:nvPr/>
        </p:nvGrpSpPr>
        <p:grpSpPr bwMode="auto">
          <a:xfrm>
            <a:off x="6391276" y="1160462"/>
            <a:ext cx="4899026" cy="1016000"/>
            <a:chOff x="3427" y="932"/>
            <a:chExt cx="3086" cy="640"/>
          </a:xfrm>
        </p:grpSpPr>
        <p:sp>
          <p:nvSpPr>
            <p:cNvPr id="6" name="Rectangle 14">
              <a:extLst>
                <a:ext uri="{FF2B5EF4-FFF2-40B4-BE49-F238E27FC236}">
                  <a16:creationId xmlns:a16="http://schemas.microsoft.com/office/drawing/2014/main" id="{6C139714-A25E-46E2-8749-74B942E0CAA3}"/>
                </a:ext>
              </a:extLst>
            </p:cNvPr>
            <p:cNvSpPr>
              <a:spLocks noChangeArrowheads="1"/>
            </p:cNvSpPr>
            <p:nvPr/>
          </p:nvSpPr>
          <p:spPr bwMode="auto">
            <a:xfrm>
              <a:off x="5545" y="932"/>
              <a:ext cx="968" cy="64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algn="ctr"/>
              <a:r>
                <a:rPr lang="en-GB" b="1" i="1"/>
                <a:t>Display Box</a:t>
              </a:r>
              <a:r>
                <a:rPr lang="en-GB" sz="1600" b="1" i="1"/>
                <a:t>:</a:t>
              </a:r>
            </a:p>
            <a:p>
              <a:pPr algn="ctr"/>
              <a:r>
                <a:rPr lang="en-GB" sz="1400"/>
                <a:t>Materials with high Modulus and Density</a:t>
              </a:r>
            </a:p>
          </p:txBody>
        </p:sp>
        <p:sp>
          <p:nvSpPr>
            <p:cNvPr id="7" name="Line 15">
              <a:extLst>
                <a:ext uri="{FF2B5EF4-FFF2-40B4-BE49-F238E27FC236}">
                  <a16:creationId xmlns:a16="http://schemas.microsoft.com/office/drawing/2014/main" id="{5F09001B-BD1A-4E5D-ACC1-EEA589015B51}"/>
                </a:ext>
              </a:extLst>
            </p:cNvPr>
            <p:cNvSpPr>
              <a:spLocks noChangeShapeType="1"/>
            </p:cNvSpPr>
            <p:nvPr/>
          </p:nvSpPr>
          <p:spPr bwMode="auto">
            <a:xfrm flipH="1">
              <a:off x="5240" y="1060"/>
              <a:ext cx="256" cy="0"/>
            </a:xfrm>
            <a:prstGeom prst="line">
              <a:avLst/>
            </a:prstGeom>
            <a:noFill/>
            <a:ln w="28575">
              <a:solidFill>
                <a:schemeClr val="accent5"/>
              </a:solidFill>
              <a:round/>
              <a:headEnd/>
              <a:tailEnd type="triangle" w="med" len="lg"/>
            </a:ln>
            <a:extLst>
              <a:ext uri="{909E8E84-426E-40DD-AFC4-6F175D3DCCD1}">
                <a14:hiddenFill xmlns:a14="http://schemas.microsoft.com/office/drawing/2010/main">
                  <a:noFill/>
                </a14:hiddenFill>
              </a:ext>
            </a:extLst>
          </p:spPr>
          <p:txBody>
            <a:bodyPr>
              <a:spAutoFit/>
            </a:bodyPr>
            <a:lstStyle/>
            <a:p>
              <a:endParaRPr lang="en-GB"/>
            </a:p>
          </p:txBody>
        </p:sp>
        <p:sp>
          <p:nvSpPr>
            <p:cNvPr id="8" name="Rectangle 17">
              <a:extLst>
                <a:ext uri="{FF2B5EF4-FFF2-40B4-BE49-F238E27FC236}">
                  <a16:creationId xmlns:a16="http://schemas.microsoft.com/office/drawing/2014/main" id="{037D974E-A2BB-4454-94E8-68116743C752}"/>
                </a:ext>
              </a:extLst>
            </p:cNvPr>
            <p:cNvSpPr>
              <a:spLocks noChangeArrowheads="1"/>
            </p:cNvSpPr>
            <p:nvPr/>
          </p:nvSpPr>
          <p:spPr bwMode="auto">
            <a:xfrm>
              <a:off x="3427" y="1136"/>
              <a:ext cx="1805" cy="233"/>
            </a:xfrm>
            <a:prstGeom prst="rect">
              <a:avLst/>
            </a:prstGeom>
            <a:noFill/>
            <a:ln w="38100">
              <a:solidFill>
                <a:schemeClr val="accent5"/>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endParaRPr lang="en-GB"/>
            </a:p>
          </p:txBody>
        </p:sp>
      </p:grpSp>
      <p:grpSp>
        <p:nvGrpSpPr>
          <p:cNvPr id="9" name="Group 22">
            <a:extLst>
              <a:ext uri="{FF2B5EF4-FFF2-40B4-BE49-F238E27FC236}">
                <a16:creationId xmlns:a16="http://schemas.microsoft.com/office/drawing/2014/main" id="{CE07A9BB-C44B-48ED-B208-E4DB4DD56296}"/>
              </a:ext>
            </a:extLst>
          </p:cNvPr>
          <p:cNvGrpSpPr>
            <a:grpSpLocks/>
          </p:cNvGrpSpPr>
          <p:nvPr/>
        </p:nvGrpSpPr>
        <p:grpSpPr bwMode="auto">
          <a:xfrm>
            <a:off x="457993" y="1312862"/>
            <a:ext cx="8836026" cy="3498850"/>
            <a:chOff x="-326" y="800"/>
            <a:chExt cx="5566" cy="2204"/>
          </a:xfrm>
        </p:grpSpPr>
        <p:sp>
          <p:nvSpPr>
            <p:cNvPr id="10" name="Text Box 8">
              <a:extLst>
                <a:ext uri="{FF2B5EF4-FFF2-40B4-BE49-F238E27FC236}">
                  <a16:creationId xmlns:a16="http://schemas.microsoft.com/office/drawing/2014/main" id="{3B6E9735-010B-42E1-87AF-D7CC3E2E74F1}"/>
                </a:ext>
              </a:extLst>
            </p:cNvPr>
            <p:cNvSpPr txBox="1">
              <a:spLocks noChangeArrowheads="1"/>
            </p:cNvSpPr>
            <p:nvPr/>
          </p:nvSpPr>
          <p:spPr bwMode="auto">
            <a:xfrm>
              <a:off x="-326" y="2229"/>
              <a:ext cx="1025" cy="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pPr algn="ctr">
                <a:spcBef>
                  <a:spcPct val="0"/>
                </a:spcBef>
                <a:spcAft>
                  <a:spcPct val="0"/>
                </a:spcAft>
              </a:pPr>
              <a:r>
                <a:rPr lang="en-GB" b="1" i="1">
                  <a:latin typeface="+mn-lt"/>
                </a:rPr>
                <a:t>Display line:</a:t>
              </a:r>
            </a:p>
            <a:p>
              <a:pPr algn="ctr">
                <a:spcBef>
                  <a:spcPct val="0"/>
                </a:spcBef>
                <a:spcAft>
                  <a:spcPct val="0"/>
                </a:spcAft>
              </a:pPr>
              <a:r>
                <a:rPr lang="en-GB" sz="1400">
                  <a:latin typeface="+mn-lt"/>
                </a:rPr>
                <a:t>Materials </a:t>
              </a:r>
            </a:p>
            <a:p>
              <a:pPr algn="ctr">
                <a:spcBef>
                  <a:spcPct val="0"/>
                </a:spcBef>
                <a:spcAft>
                  <a:spcPct val="0"/>
                </a:spcAft>
              </a:pPr>
              <a:r>
                <a:rPr lang="en-GB" sz="1400">
                  <a:latin typeface="+mn-lt"/>
                </a:rPr>
                <a:t>with constant specific stiffness [E/</a:t>
              </a:r>
              <a:r>
                <a:rPr lang="en-GB" sz="1400">
                  <a:latin typeface="+mn-lt"/>
                  <a:sym typeface="Symbol" panose="05050102010706020507" pitchFamily="18" charset="2"/>
                </a:rPr>
                <a:t></a:t>
              </a:r>
              <a:r>
                <a:rPr lang="en-GB" sz="1400">
                  <a:latin typeface="+mn-lt"/>
                </a:rPr>
                <a:t>]</a:t>
              </a:r>
            </a:p>
          </p:txBody>
        </p:sp>
        <p:sp>
          <p:nvSpPr>
            <p:cNvPr id="11" name="Line 9">
              <a:extLst>
                <a:ext uri="{FF2B5EF4-FFF2-40B4-BE49-F238E27FC236}">
                  <a16:creationId xmlns:a16="http://schemas.microsoft.com/office/drawing/2014/main" id="{910C2DAC-D7B7-4E5C-9527-FF258D2DECFD}"/>
                </a:ext>
              </a:extLst>
            </p:cNvPr>
            <p:cNvSpPr>
              <a:spLocks noChangeShapeType="1"/>
            </p:cNvSpPr>
            <p:nvPr/>
          </p:nvSpPr>
          <p:spPr bwMode="auto">
            <a:xfrm flipV="1">
              <a:off x="627" y="2326"/>
              <a:ext cx="506" cy="25"/>
            </a:xfrm>
            <a:prstGeom prst="line">
              <a:avLst/>
            </a:prstGeom>
            <a:noFill/>
            <a:ln w="28575">
              <a:solidFill>
                <a:schemeClr val="tx1"/>
              </a:solidFill>
              <a:round/>
              <a:headEnd/>
              <a:tailEnd type="triangle" w="med" len="lg"/>
            </a:ln>
            <a:extLst>
              <a:ext uri="{909E8E84-426E-40DD-AFC4-6F175D3DCCD1}">
                <a14:hiddenFill xmlns:a14="http://schemas.microsoft.com/office/drawing/2010/main">
                  <a:noFill/>
                </a14:hiddenFill>
              </a:ext>
            </a:extLst>
          </p:spPr>
          <p:txBody>
            <a:bodyPr>
              <a:spAutoFit/>
            </a:bodyPr>
            <a:lstStyle/>
            <a:p>
              <a:endParaRPr lang="en-GB"/>
            </a:p>
          </p:txBody>
        </p:sp>
        <p:sp>
          <p:nvSpPr>
            <p:cNvPr id="12" name="Line 20">
              <a:extLst>
                <a:ext uri="{FF2B5EF4-FFF2-40B4-BE49-F238E27FC236}">
                  <a16:creationId xmlns:a16="http://schemas.microsoft.com/office/drawing/2014/main" id="{0F53F4F8-C516-4D0F-B50B-50FB9C3F8743}"/>
                </a:ext>
              </a:extLst>
            </p:cNvPr>
            <p:cNvSpPr>
              <a:spLocks noChangeShapeType="1"/>
            </p:cNvSpPr>
            <p:nvPr/>
          </p:nvSpPr>
          <p:spPr bwMode="auto">
            <a:xfrm flipV="1">
              <a:off x="1144" y="800"/>
              <a:ext cx="4096" cy="1520"/>
            </a:xfrm>
            <a:prstGeom prst="line">
              <a:avLst/>
            </a:prstGeom>
            <a:noFill/>
            <a:ln w="28575">
              <a:solidFill>
                <a:schemeClr val="tx1"/>
              </a:solidFill>
              <a:prstDash val="sysDash"/>
              <a:round/>
              <a:headEnd/>
              <a:tailEnd/>
            </a:ln>
            <a:extLst>
              <a:ext uri="{909E8E84-426E-40DD-AFC4-6F175D3DCCD1}">
                <a14:hiddenFill xmlns:a14="http://schemas.microsoft.com/office/drawing/2010/main">
                  <a:noFill/>
                </a14:hiddenFill>
              </a:ext>
            </a:extLst>
          </p:spPr>
          <p:txBody>
            <a:bodyPr>
              <a:spAutoFit/>
            </a:bodyPr>
            <a:lstStyle/>
            <a:p>
              <a:endParaRPr lang="en-GB"/>
            </a:p>
          </p:txBody>
        </p:sp>
      </p:grpSp>
    </p:spTree>
    <p:extLst>
      <p:ext uri="{BB962C8B-B14F-4D97-AF65-F5344CB8AC3E}">
        <p14:creationId xmlns:p14="http://schemas.microsoft.com/office/powerpoint/2010/main" val="642607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61BB4E4-97E2-7290-4208-979FBB27ED38}"/>
              </a:ext>
            </a:extLst>
          </p:cNvPr>
          <p:cNvSpPr>
            <a:spLocks noGrp="1"/>
          </p:cNvSpPr>
          <p:nvPr>
            <p:ph type="sldNum" sz="quarter" idx="11"/>
          </p:nvPr>
        </p:nvSpPr>
        <p:spPr/>
        <p:txBody>
          <a:bodyPr/>
          <a:lstStyle/>
          <a:p>
            <a:fld id="{F0D23093-2AB0-F74C-B865-1A12A15B650E}" type="slidenum">
              <a:rPr lang="en-US" smtClean="0"/>
              <a:pPr/>
              <a:t>9</a:t>
            </a:fld>
            <a:endParaRPr lang="en-US" dirty="0"/>
          </a:p>
        </p:txBody>
      </p:sp>
      <p:sp>
        <p:nvSpPr>
          <p:cNvPr id="3" name="Title 2">
            <a:extLst>
              <a:ext uri="{FF2B5EF4-FFF2-40B4-BE49-F238E27FC236}">
                <a16:creationId xmlns:a16="http://schemas.microsoft.com/office/drawing/2014/main" id="{2AFBD90D-D8F4-80BD-0220-AB57C9E97E15}"/>
              </a:ext>
            </a:extLst>
          </p:cNvPr>
          <p:cNvSpPr>
            <a:spLocks noGrp="1"/>
          </p:cNvSpPr>
          <p:nvPr>
            <p:ph type="title"/>
          </p:nvPr>
        </p:nvSpPr>
        <p:spPr/>
        <p:txBody>
          <a:bodyPr/>
          <a:lstStyle/>
          <a:p>
            <a:r>
              <a:rPr lang="en-US" dirty="0"/>
              <a:t>Creating Charts – choosing materials to plot</a:t>
            </a:r>
          </a:p>
        </p:txBody>
      </p:sp>
      <p:grpSp>
        <p:nvGrpSpPr>
          <p:cNvPr id="17" name="Group 16">
            <a:extLst>
              <a:ext uri="{FF2B5EF4-FFF2-40B4-BE49-F238E27FC236}">
                <a16:creationId xmlns:a16="http://schemas.microsoft.com/office/drawing/2014/main" id="{1B33B411-2693-07D1-F5F4-F2A82A8C6CB1}"/>
              </a:ext>
            </a:extLst>
          </p:cNvPr>
          <p:cNvGrpSpPr/>
          <p:nvPr/>
        </p:nvGrpSpPr>
        <p:grpSpPr>
          <a:xfrm>
            <a:off x="785736" y="994418"/>
            <a:ext cx="10620528" cy="3499866"/>
            <a:chOff x="785736" y="994418"/>
            <a:chExt cx="10620528" cy="3499866"/>
          </a:xfrm>
        </p:grpSpPr>
        <p:pic>
          <p:nvPicPr>
            <p:cNvPr id="14" name="Picture 13">
              <a:extLst>
                <a:ext uri="{FF2B5EF4-FFF2-40B4-BE49-F238E27FC236}">
                  <a16:creationId xmlns:a16="http://schemas.microsoft.com/office/drawing/2014/main" id="{7F0B671B-9775-16FC-4C54-EF9A7FDC1738}"/>
                </a:ext>
              </a:extLst>
            </p:cNvPr>
            <p:cNvPicPr>
              <a:picLocks noChangeAspect="1"/>
            </p:cNvPicPr>
            <p:nvPr/>
          </p:nvPicPr>
          <p:blipFill>
            <a:blip r:embed="rId2"/>
            <a:stretch>
              <a:fillRect/>
            </a:stretch>
          </p:blipFill>
          <p:spPr>
            <a:xfrm>
              <a:off x="785736" y="994418"/>
              <a:ext cx="10620528" cy="457200"/>
            </a:xfrm>
            <a:prstGeom prst="rect">
              <a:avLst/>
            </a:prstGeom>
            <a:ln>
              <a:solidFill>
                <a:schemeClr val="tx1"/>
              </a:solidFill>
            </a:ln>
          </p:spPr>
        </p:pic>
        <p:pic>
          <p:nvPicPr>
            <p:cNvPr id="16" name="Picture 15">
              <a:extLst>
                <a:ext uri="{FF2B5EF4-FFF2-40B4-BE49-F238E27FC236}">
                  <a16:creationId xmlns:a16="http://schemas.microsoft.com/office/drawing/2014/main" id="{90A8A71C-DBFA-EEC6-DB90-E87197736850}"/>
                </a:ext>
              </a:extLst>
            </p:cNvPr>
            <p:cNvPicPr>
              <a:picLocks noChangeAspect="1"/>
            </p:cNvPicPr>
            <p:nvPr/>
          </p:nvPicPr>
          <p:blipFill>
            <a:blip r:embed="rId3"/>
            <a:stretch>
              <a:fillRect/>
            </a:stretch>
          </p:blipFill>
          <p:spPr>
            <a:xfrm>
              <a:off x="1600200" y="1839848"/>
              <a:ext cx="2800494" cy="2654436"/>
            </a:xfrm>
            <a:prstGeom prst="rect">
              <a:avLst/>
            </a:prstGeom>
            <a:ln>
              <a:solidFill>
                <a:schemeClr val="tx1"/>
              </a:solidFill>
            </a:ln>
          </p:spPr>
        </p:pic>
      </p:grpSp>
      <p:sp>
        <p:nvSpPr>
          <p:cNvPr id="12" name="Oval 11">
            <a:extLst>
              <a:ext uri="{FF2B5EF4-FFF2-40B4-BE49-F238E27FC236}">
                <a16:creationId xmlns:a16="http://schemas.microsoft.com/office/drawing/2014/main" id="{1A37167B-38D4-7029-1527-5CFE9908EE13}"/>
              </a:ext>
            </a:extLst>
          </p:cNvPr>
          <p:cNvSpPr/>
          <p:nvPr/>
        </p:nvSpPr>
        <p:spPr>
          <a:xfrm>
            <a:off x="3962400" y="2514600"/>
            <a:ext cx="533400" cy="457200"/>
          </a:xfrm>
          <a:prstGeom prst="ellipse">
            <a:avLst/>
          </a:prstGeom>
          <a:noFill/>
          <a:ln w="28575">
            <a:solidFill>
              <a:srgbClr val="FFB71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7A20147B-35D0-965E-D1DD-6E552F2BC058}"/>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2133600" y="2788921"/>
            <a:ext cx="2194560" cy="2194560"/>
          </a:xfrm>
          <a:prstGeom prst="rect">
            <a:avLst/>
          </a:prstGeom>
          <a:ln>
            <a:noFill/>
          </a:ln>
        </p:spPr>
      </p:pic>
    </p:spTree>
    <p:extLst>
      <p:ext uri="{BB962C8B-B14F-4D97-AF65-F5344CB8AC3E}">
        <p14:creationId xmlns:p14="http://schemas.microsoft.com/office/powerpoint/2010/main" val="38831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xit"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Lst>
  </p:timing>
</p:sld>
</file>

<file path=ppt/theme/theme1.xml><?xml version="1.0" encoding="utf-8"?>
<a:theme xmlns:a="http://schemas.openxmlformats.org/drawingml/2006/main" name="Ansys - Slide Master">
  <a:themeElements>
    <a:clrScheme name="Ansys Color Theme - 2020">
      <a:dk1>
        <a:srgbClr val="000000"/>
      </a:dk1>
      <a:lt1>
        <a:srgbClr val="FFFFFF"/>
      </a:lt1>
      <a:dk2>
        <a:srgbClr val="898A8D"/>
      </a:dk2>
      <a:lt2>
        <a:srgbClr val="FFFFFF"/>
      </a:lt2>
      <a:accent1>
        <a:srgbClr val="FFB71B"/>
      </a:accent1>
      <a:accent2>
        <a:srgbClr val="D9D8D6"/>
      </a:accent2>
      <a:accent3>
        <a:srgbClr val="898A8D"/>
      </a:accent3>
      <a:accent4>
        <a:srgbClr val="444446"/>
      </a:accent4>
      <a:accent5>
        <a:srgbClr val="D29100"/>
      </a:accent5>
      <a:accent6>
        <a:srgbClr val="F9DD42"/>
      </a:accent6>
      <a:hlink>
        <a:srgbClr val="FFB71B"/>
      </a:hlink>
      <a:folHlink>
        <a:srgbClr val="898A8D"/>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ER EduPack Template-PPT 2.pptx" id="{30EA596E-1394-42F1-886E-426DC17C88B7}" vid="{6CA73BA7-1A40-4D66-A13A-063D57CEFA5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d79530da-eb58-45a1-b44d-5d0396db0f15" xsi:nil="true"/>
    <lcf76f155ced4ddcb4097134ff3c332f xmlns="45d63596-94bc-482e-bb03-76c9c5a9ca38">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9C16F4617E70E42BF979136613A924D" ma:contentTypeVersion="14" ma:contentTypeDescription="Create a new document." ma:contentTypeScope="" ma:versionID="38f09061d0bec6a644cfacabd20569a8">
  <xsd:schema xmlns:xsd="http://www.w3.org/2001/XMLSchema" xmlns:xs="http://www.w3.org/2001/XMLSchema" xmlns:p="http://schemas.microsoft.com/office/2006/metadata/properties" xmlns:ns1="http://schemas.microsoft.com/sharepoint/v3" xmlns:ns2="45d63596-94bc-482e-bb03-76c9c5a9ca38" xmlns:ns3="d79530da-eb58-45a1-b44d-5d0396db0f15" targetNamespace="http://schemas.microsoft.com/office/2006/metadata/properties" ma:root="true" ma:fieldsID="5b296e881f3641694bd3da58069fc3ca" ns1:_="" ns2:_="" ns3:_="">
    <xsd:import namespace="http://schemas.microsoft.com/sharepoint/v3"/>
    <xsd:import namespace="45d63596-94bc-482e-bb03-76c9c5a9ca38"/>
    <xsd:import namespace="d79530da-eb58-45a1-b44d-5d0396db0f1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1:_ip_UnifiedCompliancePolicyProperties" minOccurs="0"/>
                <xsd:element ref="ns1:_ip_UnifiedCompliancePolicyUIAction"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2" nillable="true" ma:displayName="Unified Compliance Policy Properties" ma:hidden="true" ma:internalName="_ip_UnifiedCompliancePolicyProperties">
      <xsd:simpleType>
        <xsd:restriction base="dms:Note"/>
      </xsd:simpleType>
    </xsd:element>
    <xsd:element name="_ip_UnifiedCompliancePolicyUIAction" ma:index="1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5d63596-94bc-482e-bb03-76c9c5a9ca3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277fdc98-976f-47ef-a042-6a241b1a97ab"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79530da-eb58-45a1-b44d-5d0396db0f15"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9b90055e-509c-4426-9086-45bb502b5030}" ma:internalName="TaxCatchAll" ma:showField="CatchAllData" ma:web="d79530da-eb58-45a1-b44d-5d0396db0f15">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C54582C-3F01-4F8D-9460-F0A670A527E2}">
  <ds:schemaRefs>
    <ds:schemaRef ds:uri="http://schemas.microsoft.com/office/2006/documentManagement/types"/>
    <ds:schemaRef ds:uri="ef833346-f83e-40f5-a0e1-5788cb232001"/>
    <ds:schemaRef ds:uri="http://purl.org/dc/elements/1.1/"/>
    <ds:schemaRef ds:uri="http://schemas.microsoft.com/office/infopath/2007/PartnerControls"/>
    <ds:schemaRef ds:uri="http://purl.org/dc/terms/"/>
    <ds:schemaRef ds:uri="http://schemas.openxmlformats.org/package/2006/metadata/core-properties"/>
    <ds:schemaRef ds:uri="http://www.w3.org/XML/1998/namespace"/>
    <ds:schemaRef ds:uri="7f20fa63-e241-4761-94ba-32b364e68bb9"/>
    <ds:schemaRef ds:uri="http://schemas.microsoft.com/office/2006/metadata/properties"/>
    <ds:schemaRef ds:uri="http://purl.org/dc/dcmitype/"/>
    <ds:schemaRef ds:uri="4486bbf1-55fc-49d2-af7e-ec287a4789b3"/>
    <ds:schemaRef ds:uri="http://schemas.microsoft.com/sharepoint/v3"/>
    <ds:schemaRef ds:uri="d79530da-eb58-45a1-b44d-5d0396db0f15"/>
    <ds:schemaRef ds:uri="45d63596-94bc-482e-bb03-76c9c5a9ca38"/>
  </ds:schemaRefs>
</ds:datastoreItem>
</file>

<file path=customXml/itemProps2.xml><?xml version="1.0" encoding="utf-8"?>
<ds:datastoreItem xmlns:ds="http://schemas.openxmlformats.org/officeDocument/2006/customXml" ds:itemID="{7F5FE876-BBFA-4E5E-8653-4E4CAC43203B}">
  <ds:schemaRefs>
    <ds:schemaRef ds:uri="http://schemas.microsoft.com/sharepoint/v3/contenttype/forms"/>
  </ds:schemaRefs>
</ds:datastoreItem>
</file>

<file path=customXml/itemProps3.xml><?xml version="1.0" encoding="utf-8"?>
<ds:datastoreItem xmlns:ds="http://schemas.openxmlformats.org/officeDocument/2006/customXml" ds:itemID="{96A19DCC-8C72-45E9-8DCF-4F3FCDD3EFF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5d63596-94bc-482e-bb03-76c9c5a9ca38"/>
    <ds:schemaRef ds:uri="d79530da-eb58-45a1-b44d-5d0396db0f1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34c6ce67-15b8-4eff-80e9-52da8be89706}" enabled="0" method="" siteId="{34c6ce67-15b8-4eff-80e9-52da8be89706}" removed="1"/>
</clbl:labelList>
</file>

<file path=docProps/app.xml><?xml version="1.0" encoding="utf-8"?>
<Properties xmlns="http://schemas.openxmlformats.org/officeDocument/2006/extended-properties" xmlns:vt="http://schemas.openxmlformats.org/officeDocument/2006/docPropsVTypes">
  <Template>AER EduPack Template-PPT 2</Template>
  <TotalTime>1029</TotalTime>
  <Words>2500</Words>
  <Application>Microsoft Office PowerPoint</Application>
  <PresentationFormat>Widescreen</PresentationFormat>
  <Paragraphs>365</Paragraphs>
  <Slides>22</Slides>
  <Notes>19</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Ansys - Slide Master</vt:lpstr>
      <vt:lpstr>PowerPoint Presentation</vt:lpstr>
      <vt:lpstr>Learning objectives for this lecture unit</vt:lpstr>
      <vt:lpstr>Outline of lecture unit 2</vt:lpstr>
      <vt:lpstr>Bar charts</vt:lpstr>
      <vt:lpstr>Bar-chart created with Granta EduPack</vt:lpstr>
      <vt:lpstr>Which courses? Campus-wide?</vt:lpstr>
      <vt:lpstr>Bubble charts</vt:lpstr>
      <vt:lpstr>Bubbles chart created with Granta EduPack</vt:lpstr>
      <vt:lpstr>Creating Charts – choosing materials to plot</vt:lpstr>
      <vt:lpstr>Creating Charts – single property charts</vt:lpstr>
      <vt:lpstr>Creating Charts – advanced property charts</vt:lpstr>
      <vt:lpstr>The Chart tool bar</vt:lpstr>
      <vt:lpstr>Materials selection chart tools- line and box</vt:lpstr>
      <vt:lpstr>Annotation tools- curve, arrow, and text</vt:lpstr>
      <vt:lpstr>How to make a custom material subset for a selection project</vt:lpstr>
      <vt:lpstr>Changing the chart settings (labels etc)</vt:lpstr>
      <vt:lpstr>Making your own records in Tools and other ways</vt:lpstr>
      <vt:lpstr>Manage your charts in Tools</vt:lpstr>
      <vt:lpstr>Saving projects, report writing</vt:lpstr>
      <vt:lpstr>Summary</vt:lpstr>
      <vt:lpstr>Lecture unit series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Soma Chakrabarti</dc:creator>
  <cp:lastModifiedBy>Kaitlin Tyler</cp:lastModifiedBy>
  <cp:revision>8</cp:revision>
  <dcterms:created xsi:type="dcterms:W3CDTF">2021-07-02T16:30:13Z</dcterms:created>
  <dcterms:modified xsi:type="dcterms:W3CDTF">2024-02-05T15:55:22Z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0x01010059C16F4617E70E42BF979136613A924D</vt:lpwstr>
  </property>
</Properties>
</file>