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28"/>
  </p:notesMasterIdLst>
  <p:sldIdLst>
    <p:sldId id="256" r:id="rId5"/>
    <p:sldId id="286" r:id="rId6"/>
    <p:sldId id="576" r:id="rId7"/>
    <p:sldId id="577" r:id="rId8"/>
    <p:sldId id="578" r:id="rId9"/>
    <p:sldId id="605" r:id="rId10"/>
    <p:sldId id="290" r:id="rId11"/>
    <p:sldId id="623" r:id="rId12"/>
    <p:sldId id="583" r:id="rId13"/>
    <p:sldId id="611" r:id="rId14"/>
    <p:sldId id="624" r:id="rId15"/>
    <p:sldId id="625" r:id="rId16"/>
    <p:sldId id="626" r:id="rId17"/>
    <p:sldId id="627" r:id="rId18"/>
    <p:sldId id="628" r:id="rId19"/>
    <p:sldId id="595" r:id="rId20"/>
    <p:sldId id="621" r:id="rId21"/>
    <p:sldId id="597" r:id="rId22"/>
    <p:sldId id="598" r:id="rId23"/>
    <p:sldId id="599" r:id="rId24"/>
    <p:sldId id="601" r:id="rId25"/>
    <p:sldId id="308" r:id="rId26"/>
    <p:sldId id="258" r:id="rId27"/>
  </p:sldIdLst>
  <p:sldSz cx="12192000" cy="6858000"/>
  <p:notesSz cx="6858000" cy="9144000"/>
  <p:embeddedFontLs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D7F0E-926F-4420-B82C-A56548CD5908}" v="157" dt="2024-01-09T20:45:53.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2543" autoAdjust="0"/>
  </p:normalViewPr>
  <p:slideViewPr>
    <p:cSldViewPr showGuides="1">
      <p:cViewPr varScale="1">
        <p:scale>
          <a:sx n="62" d="100"/>
          <a:sy n="62" d="100"/>
        </p:scale>
        <p:origin x="1488" y="53"/>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Temperature dependence</a:t>
            </a:r>
          </a:p>
          <a:p>
            <a:endParaRPr lang="en-GB" sz="1000" dirty="0"/>
          </a:p>
          <a:p>
            <a:r>
              <a:rPr lang="en-GB" sz="1000" dirty="0"/>
              <a:t>The temperature dependence of properties can be illustrated with charts.</a:t>
            </a:r>
          </a:p>
          <a:p>
            <a:endParaRPr lang="pt-PT" sz="1000" dirty="0"/>
          </a:p>
          <a:p>
            <a:r>
              <a:rPr lang="pt-PT" sz="1000" dirty="0"/>
              <a:t>Looking at the three material bubbles shown (Inconel, Titanium and Aluminum) in a plot of Young’s modulus against yield strength at various temperatures, you will see the materials moving from the top right to the bottom left as temperature increases.</a:t>
            </a:r>
          </a:p>
          <a:p>
            <a:endParaRPr lang="pt-PT" sz="1000" dirty="0"/>
          </a:p>
          <a:p>
            <a:r>
              <a:rPr lang="pt-PT" sz="1000" dirty="0"/>
              <a:t>This can be obtained by simply defining the parameter “Temperature”, and the plots will be automatically refreshed in the software.</a:t>
            </a:r>
            <a:endParaRPr lang="en-GB" sz="1000"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1CBF4D-DBF8-43CC-9084-418409AE5822}" type="slidenum">
              <a:rPr lang="en-GB">
                <a:latin typeface="Times New Roman" panose="02020603050405020304" pitchFamily="18" charset="0"/>
              </a:rPr>
              <a:pPr>
                <a:spcBef>
                  <a:spcPct val="0"/>
                </a:spcBef>
              </a:pPr>
              <a:t>10</a:t>
            </a:fld>
            <a:endParaRPr lang="en-GB" dirty="0">
              <a:latin typeface="Times New Roman" panose="02020603050405020304" pitchFamily="18" charset="0"/>
            </a:endParaRPr>
          </a:p>
        </p:txBody>
      </p:sp>
    </p:spTree>
    <p:extLst>
      <p:ext uri="{BB962C8B-B14F-4D97-AF65-F5344CB8AC3E}">
        <p14:creationId xmlns:p14="http://schemas.microsoft.com/office/powerpoint/2010/main" val="154569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Example</a:t>
            </a:r>
          </a:p>
          <a:p>
            <a:endParaRPr lang="pt-PT" dirty="0"/>
          </a:p>
          <a:p>
            <a:r>
              <a:rPr lang="pt-PT" dirty="0"/>
              <a:t>Browsing for one of the Inconel records in MaterialUniverse will show the following data.</a:t>
            </a:r>
          </a:p>
          <a:p>
            <a:endParaRPr lang="pt-PT" dirty="0"/>
          </a:p>
          <a:p>
            <a:r>
              <a:rPr lang="pt-PT" dirty="0"/>
              <a:t>You can set the temperature at which you want the property ranges to appear.</a:t>
            </a:r>
          </a:p>
          <a:p>
            <a:endParaRPr lang="pt-PT" dirty="0"/>
          </a:p>
          <a:p>
            <a:r>
              <a:rPr lang="pt-PT" dirty="0"/>
              <a:t>Clicking on the icons on the right will give a graph of the range of variation of each property with temperature.</a:t>
            </a:r>
          </a:p>
          <a:p>
            <a:endParaRPr lang="pt-PT" dirty="0"/>
          </a:p>
          <a:p>
            <a:r>
              <a:rPr lang="pt-PT" dirty="0"/>
              <a:t>Data on durability, corrosion and enviromental impact is also available</a:t>
            </a:r>
          </a:p>
          <a:p>
            <a:endParaRPr lang="pt-PT"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A46EDF-895F-4117-843C-22D83C93C672}" type="slidenum">
              <a:rPr lang="en-GB">
                <a:latin typeface="Times New Roman" panose="02020603050405020304" pitchFamily="18" charset="0"/>
              </a:rPr>
              <a:pPr>
                <a:spcBef>
                  <a:spcPct val="0"/>
                </a:spcBef>
              </a:pPr>
              <a:t>11</a:t>
            </a:fld>
            <a:endParaRPr lang="en-GB" dirty="0">
              <a:latin typeface="Times New Roman" panose="02020603050405020304" pitchFamily="18" charset="0"/>
            </a:endParaRPr>
          </a:p>
        </p:txBody>
      </p:sp>
    </p:spTree>
    <p:extLst>
      <p:ext uri="{BB962C8B-B14F-4D97-AF65-F5344CB8AC3E}">
        <p14:creationId xmlns:p14="http://schemas.microsoft.com/office/powerpoint/2010/main" val="216687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Example</a:t>
            </a:r>
          </a:p>
          <a:p>
            <a:endParaRPr lang="pt-PT" dirty="0"/>
          </a:p>
          <a:p>
            <a:r>
              <a:rPr lang="pt-PT" dirty="0"/>
              <a:t>At the end, further notes are provided. </a:t>
            </a:r>
          </a:p>
          <a:p>
            <a:r>
              <a:rPr lang="pt-PT" dirty="0"/>
              <a:t>In this particular case a warning is made about the toxicity of Nickel.</a:t>
            </a:r>
          </a:p>
          <a:p>
            <a:endParaRPr lang="pt-PT" dirty="0"/>
          </a:p>
          <a:p>
            <a:r>
              <a:rPr lang="pt-PT" dirty="0"/>
              <a:t>Links to either the MMPDS (for metals) or the MIL-HDBK-17 (for composites) gives you extra high quality data on certified materials, usable for design calculations.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A46EDF-895F-4117-843C-22D83C93C672}" type="slidenum">
              <a:rPr lang="en-GB">
                <a:latin typeface="Times New Roman" panose="02020603050405020304" pitchFamily="18" charset="0"/>
              </a:rPr>
              <a:pPr>
                <a:spcBef>
                  <a:spcPct val="0"/>
                </a:spcBef>
              </a:pPr>
              <a:t>12</a:t>
            </a:fld>
            <a:endParaRPr lang="en-GB" dirty="0">
              <a:latin typeface="Times New Roman" panose="02020603050405020304" pitchFamily="18" charset="0"/>
            </a:endParaRPr>
          </a:p>
        </p:txBody>
      </p:sp>
    </p:spTree>
    <p:extLst>
      <p:ext uri="{BB962C8B-B14F-4D97-AF65-F5344CB8AC3E}">
        <p14:creationId xmlns:p14="http://schemas.microsoft.com/office/powerpoint/2010/main" val="315296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MMPDS data record example</a:t>
            </a:r>
          </a:p>
          <a:p>
            <a:endParaRPr lang="pt-PT" dirty="0"/>
          </a:p>
          <a:p>
            <a:r>
              <a:rPr lang="pt-PT" dirty="0"/>
              <a:t>The MMPDS datatable is organized in the same way as in the printed edition of this handbook.</a:t>
            </a:r>
          </a:p>
          <a:p>
            <a:endParaRPr lang="pt-PT" dirty="0"/>
          </a:p>
          <a:p>
            <a:r>
              <a:rPr lang="pt-PT" dirty="0"/>
              <a:t>Each family (corresponding to a chapter in the handbook) deals with Steel, Aluminum, Magnesium, Titanium, Heat resistant alloys and other miscelaneous and hybrids.</a:t>
            </a:r>
          </a:p>
          <a:p>
            <a:endParaRPr lang="pt-PT" dirty="0"/>
          </a:p>
          <a:p>
            <a:r>
              <a:rPr lang="pt-PT" dirty="0"/>
              <a:t>Going deeper into the Titanium family will eventually bring you to a single material record like this one. Some genaral information, physical, elastic, thermal, tensile, compression, shear and bearing properties are presented. “L” in these properties means that they were measured in the direction of drawing (longitudinal) of the material, this being a record for cold drawn tubing.</a:t>
            </a:r>
          </a:p>
          <a:p>
            <a:endParaRPr lang="pt-PT"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PT" dirty="0"/>
              <a:t>Scrolling down, a number of other properties appear, with temperature dependence. You can show or hide the graphs for temperature-dependent properties with the button by the data.</a:t>
            </a:r>
          </a:p>
          <a:p>
            <a:r>
              <a:rPr lang="pt-PT" dirty="0"/>
              <a:t>For these properties, you can get their numerical value for a particular temperature by choosing the appropriate parameters, or you can view the graph for the entire range of temperatures available. Notice that in this case, the graph shows a line, not a band of values. This means that the data provided has no range of variation, it is accurate (statistically).</a:t>
            </a:r>
          </a:p>
          <a:p>
            <a:endParaRPr lang="pt-PT"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PT" dirty="0"/>
              <a:t>Let’s now see what comes up when you search for an Inconel in MMPDS. Looking deeper into one of the Inconel records in MMPDS will show the following data.</a:t>
            </a:r>
          </a:p>
          <a:p>
            <a:endParaRPr lang="pt-PT"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59EAD8-B861-4C44-AAF4-69BBC27DC9A0}" type="slidenum">
              <a:rPr lang="en-GB">
                <a:latin typeface="Times New Roman" panose="02020603050405020304" pitchFamily="18" charset="0"/>
              </a:rPr>
              <a:pPr>
                <a:spcBef>
                  <a:spcPct val="0"/>
                </a:spcBef>
              </a:pPr>
              <a:t>13</a:t>
            </a:fld>
            <a:endParaRPr lang="en-GB" dirty="0">
              <a:latin typeface="Times New Roman" panose="02020603050405020304" pitchFamily="18" charset="0"/>
            </a:endParaRPr>
          </a:p>
        </p:txBody>
      </p:sp>
    </p:spTree>
    <p:extLst>
      <p:ext uri="{BB962C8B-B14F-4D97-AF65-F5344CB8AC3E}">
        <p14:creationId xmlns:p14="http://schemas.microsoft.com/office/powerpoint/2010/main" val="296703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Search: Inconel</a:t>
            </a:r>
          </a:p>
          <a:p>
            <a:endParaRPr lang="pt-PT" dirty="0"/>
          </a:p>
          <a:p>
            <a:r>
              <a:rPr lang="pt-PT" dirty="0"/>
              <a:t>Searching for Inconel will yield 60+ different Ni-Cr alloy records in the MaterialUniverse and 90+ in MMPDS.</a:t>
            </a:r>
          </a:p>
          <a:p>
            <a:endParaRPr lang="pt-PT" dirty="0"/>
          </a:p>
          <a:p>
            <a:r>
              <a:rPr lang="pt-PT" dirty="0"/>
              <a:t>The MMPDS has two independent datatables: one for data (the one typically shown) and another for Fasteners.</a:t>
            </a:r>
          </a:p>
          <a:p>
            <a:r>
              <a:rPr lang="pt-PT" dirty="0"/>
              <a:t>The latter provides information about fastener types and the materials they are used with.</a:t>
            </a:r>
          </a:p>
          <a:p>
            <a:endParaRPr lang="pt-PT"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PT" dirty="0"/>
              <a:t>Looking for Inconel in the Fasteners datatable will give you 10 records for fasteners made of Inconel.</a:t>
            </a:r>
            <a:endParaRPr lang="en-GB"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2B2D0E-99B2-4612-9139-4100E1AF37F3}" type="slidenum">
              <a:rPr lang="en-GB">
                <a:latin typeface="Times New Roman" panose="02020603050405020304" pitchFamily="18" charset="0"/>
              </a:rPr>
              <a:pPr>
                <a:spcBef>
                  <a:spcPct val="0"/>
                </a:spcBef>
              </a:pPr>
              <a:t>14</a:t>
            </a:fld>
            <a:endParaRPr lang="en-GB" dirty="0">
              <a:latin typeface="Times New Roman" panose="02020603050405020304" pitchFamily="18" charset="0"/>
            </a:endParaRPr>
          </a:p>
        </p:txBody>
      </p:sp>
    </p:spTree>
    <p:extLst>
      <p:ext uri="{BB962C8B-B14F-4D97-AF65-F5344CB8AC3E}">
        <p14:creationId xmlns:p14="http://schemas.microsoft.com/office/powerpoint/2010/main" val="176549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PEEK</a:t>
            </a:r>
          </a:p>
          <a:p>
            <a:endParaRPr lang="pt-PT" dirty="0"/>
          </a:p>
          <a:p>
            <a:r>
              <a:rPr lang="pt-PT" dirty="0"/>
              <a:t>Searching for PEEK, a thermoset resin commonly used in composites with carbon fibres for aeronautical applications, will yield 28 records as shown.</a:t>
            </a:r>
          </a:p>
          <a:p>
            <a:endParaRPr lang="pt-PT" dirty="0"/>
          </a:p>
          <a:p>
            <a:r>
              <a:rPr lang="pt-PT" dirty="0"/>
              <a:t>This is a record for a carbon/PEEK composite. This one in particular is for unidirectional tape prepeg, tested in tension along the axis of the fibers. The specimen details and test settings are described and the statistical results are shown for ultimate strength, modulus and Poisson’s ratio. Note also that the statistical parameters are clearly shown.</a:t>
            </a:r>
          </a:p>
          <a:p>
            <a:endParaRPr lang="pt-PT" dirty="0"/>
          </a:p>
          <a:p>
            <a:r>
              <a:rPr lang="pt-PT" dirty="0"/>
              <a:t>This data helps in design, as composites are made by stacking layers of tape like this one in various orientations, and the designer needs to know the mechanical properties of each lamina to be able to predict the global properties of the composite.</a:t>
            </a:r>
          </a:p>
          <a:p>
            <a:endParaRPr lang="pt-PT" dirty="0"/>
          </a:p>
          <a:p>
            <a:r>
              <a:rPr lang="pt-PT" dirty="0"/>
              <a:t>The designer can do all the calculations or he/she can use instead the Hybrid Synthesizer tool built into the software.</a:t>
            </a:r>
            <a:endParaRPr lang="en-GB" dirty="0"/>
          </a:p>
          <a:p>
            <a:endParaRPr lang="pt-PT" dirty="0"/>
          </a:p>
          <a:p>
            <a:r>
              <a:rPr lang="pt-PT" dirty="0"/>
              <a:t>In this table there are also some “folder level” records, that have general information applicable to all the records bellow their level.</a:t>
            </a:r>
          </a:p>
          <a:p>
            <a:endParaRPr lang="pt-PT" dirty="0"/>
          </a:p>
          <a:p>
            <a:r>
              <a:rPr lang="pt-PT" dirty="0"/>
              <a:t>They are easily identifiable by a different icon, and they represent a set of records, not a single record. The folder level records have general supplier information and a variety of other topics like the tests performed or the ply thickness and fiber volume fraction.</a:t>
            </a:r>
          </a:p>
          <a:p>
            <a:endParaRPr lang="pt-PT" dirty="0"/>
          </a:p>
          <a:p>
            <a:r>
              <a:rPr lang="pt-PT" dirty="0"/>
              <a:t>They frequently appear when search for keywords, but be aware that they are not “material records” as such, they just contain general information on the material records they encompass.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6B8FC7-4739-41E1-B341-449F778606B6}" type="slidenum">
              <a:rPr lang="en-GB">
                <a:latin typeface="Times New Roman" panose="02020603050405020304" pitchFamily="18" charset="0"/>
              </a:rPr>
              <a:pPr>
                <a:spcBef>
                  <a:spcPct val="0"/>
                </a:spcBef>
              </a:pPr>
              <a:t>15</a:t>
            </a:fld>
            <a:endParaRPr lang="en-GB" dirty="0">
              <a:latin typeface="Times New Roman" panose="02020603050405020304" pitchFamily="18" charset="0"/>
            </a:endParaRPr>
          </a:p>
        </p:txBody>
      </p:sp>
    </p:spTree>
    <p:extLst>
      <p:ext uri="{BB962C8B-B14F-4D97-AF65-F5344CB8AC3E}">
        <p14:creationId xmlns:p14="http://schemas.microsoft.com/office/powerpoint/2010/main" val="139828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Hybrid synthesizer</a:t>
            </a:r>
          </a:p>
          <a:p>
            <a:endParaRPr lang="pt-PT" dirty="0"/>
          </a:p>
          <a:p>
            <a:r>
              <a:rPr lang="pt-PT" dirty="0"/>
              <a:t>The Hybrid Synthesizer tool helps you model new particle - or fiber-reinforced polymers, foams and sandwich structures, and compare their physical, mechanical, thermal and electrical behavior with the existing materials in the database.</a:t>
            </a:r>
          </a:p>
          <a:p>
            <a:endParaRPr lang="pt-PT" dirty="0"/>
          </a:p>
          <a:p>
            <a:r>
              <a:rPr lang="pt-PT" dirty="0"/>
              <a:t>Further information is available from Lecture Unit: The Synthesizer Tool of this lecture series, but a very brief summary of what the tool can do is seen in this plot.</a:t>
            </a:r>
          </a:p>
          <a:p>
            <a:endParaRPr lang="pt-PT" dirty="0"/>
          </a:p>
          <a:p>
            <a:r>
              <a:rPr lang="pt-PT" dirty="0"/>
              <a:t>Here you can see the modeling (the orange dots) of sandwich panels with Aluminium 6061 T4 face sheets with PVC foam core, on a plot of flexural modulus versus density. If a panel of this material is loaded in bending, its performance surpasses the performance of both face and core materials, effectively bridging the gap between the two materials.</a:t>
            </a:r>
          </a:p>
          <a:p>
            <a:endParaRPr lang="en-GB" dirty="0"/>
          </a:p>
          <a:p>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8D57F3-C044-40DD-9255-3EB756CA4C8B}" type="slidenum">
              <a:rPr lang="en-GB">
                <a:latin typeface="Times New Roman" panose="02020603050405020304" pitchFamily="18" charset="0"/>
              </a:rPr>
              <a:pPr>
                <a:spcBef>
                  <a:spcPct val="0"/>
                </a:spcBef>
              </a:pPr>
              <a:t>16</a:t>
            </a:fld>
            <a:endParaRPr lang="en-GB" dirty="0">
              <a:latin typeface="Times New Roman" panose="02020603050405020304" pitchFamily="18" charset="0"/>
            </a:endParaRPr>
          </a:p>
        </p:txBody>
      </p:sp>
    </p:spTree>
    <p:extLst>
      <p:ext uri="{BB962C8B-B14F-4D97-AF65-F5344CB8AC3E}">
        <p14:creationId xmlns:p14="http://schemas.microsoft.com/office/powerpoint/2010/main" val="417679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Eco Audit tool</a:t>
            </a:r>
          </a:p>
          <a:p>
            <a:endParaRPr lang="pt-PT" dirty="0"/>
          </a:p>
          <a:p>
            <a:r>
              <a:rPr lang="pt-PT" dirty="0"/>
              <a:t>Another useful tool  is the Eco Audit tool.</a:t>
            </a:r>
          </a:p>
          <a:p>
            <a:endParaRPr lang="pt-PT" dirty="0"/>
          </a:p>
          <a:p>
            <a:r>
              <a:rPr lang="pt-PT" dirty="0"/>
              <a:t>This tool allows you to assess the environmental impact of products in different phases of life, and compare “what-if” scenarios very quickly, at an early design phase.</a:t>
            </a:r>
          </a:p>
          <a:p>
            <a:endParaRPr lang="pt-PT" dirty="0"/>
          </a:p>
          <a:p>
            <a:r>
              <a:rPr lang="pt-PT" dirty="0"/>
              <a:t>Again, further information is available from Lecture Unit 12 of this lecture series, but a very brief summary of what the tool can do is seen in this plot.</a:t>
            </a:r>
          </a:p>
          <a:p>
            <a:endParaRPr lang="pt-PT" dirty="0"/>
          </a:p>
          <a:p>
            <a:r>
              <a:rPr lang="pt-PT" dirty="0"/>
              <a:t>Different materials and manufacturing processes, together with different recycled material contents are compared, for a bottle of water. The output is done in the form of Energy consumption and CO2 emissions, and useful tips are given to tackle each of the phases of life.</a:t>
            </a:r>
          </a:p>
          <a:p>
            <a:endParaRPr lang="pt-PT" dirty="0"/>
          </a:p>
          <a:p>
            <a:r>
              <a:rPr lang="pt-PT" dirty="0"/>
              <a:t>The tool provides the opportunity for in-class discussion of different scenarios and to roughly assess what are the influences of particular design decisions in the entire life cycle of products.</a:t>
            </a:r>
          </a:p>
          <a:p>
            <a:endParaRPr lang="pt-PT"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799DF4-5839-40AE-9318-19834069A058}" type="slidenum">
              <a:rPr lang="en-GB">
                <a:latin typeface="Times New Roman" panose="02020603050405020304" pitchFamily="18" charset="0"/>
              </a:rPr>
              <a:pPr>
                <a:spcBef>
                  <a:spcPct val="0"/>
                </a:spcBef>
              </a:pPr>
              <a:t>17</a:t>
            </a:fld>
            <a:endParaRPr lang="en-GB" dirty="0">
              <a:latin typeface="Times New Roman" panose="02020603050405020304" pitchFamily="18" charset="0"/>
            </a:endParaRPr>
          </a:p>
        </p:txBody>
      </p:sp>
    </p:spTree>
    <p:extLst>
      <p:ext uri="{BB962C8B-B14F-4D97-AF65-F5344CB8AC3E}">
        <p14:creationId xmlns:p14="http://schemas.microsoft.com/office/powerpoint/2010/main" val="152505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FCADA4-C768-40F1-ACA1-7F8C040B8A39}" type="slidenum">
              <a:rPr lang="en-GB">
                <a:latin typeface="Times New Roman" panose="02020603050405020304" pitchFamily="18" charset="0"/>
              </a:rPr>
              <a:pPr>
                <a:spcBef>
                  <a:spcPct val="0"/>
                </a:spcBef>
              </a:pPr>
              <a:t>18</a:t>
            </a:fld>
            <a:endParaRPr lang="en-GB" dirty="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xfrm>
            <a:off x="2401888" y="500063"/>
            <a:ext cx="4445000" cy="2501900"/>
          </a:xfrm>
          <a:ln/>
        </p:spPr>
      </p:sp>
      <p:sp>
        <p:nvSpPr>
          <p:cNvPr id="51204" name="Rectangle 3"/>
          <p:cNvSpPr>
            <a:spLocks noGrp="1" noChangeArrowheads="1"/>
          </p:cNvSpPr>
          <p:nvPr>
            <p:ph type="body" idx="1"/>
          </p:nvPr>
        </p:nvSpPr>
        <p:spPr>
          <a:xfrm>
            <a:off x="1232764" y="3170304"/>
            <a:ext cx="6780954" cy="2997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a:solidFill>
                  <a:schemeClr val="tx1"/>
                </a:solidFill>
              </a:rPr>
              <a:t>External Databases</a:t>
            </a:r>
          </a:p>
        </p:txBody>
      </p:sp>
    </p:spTree>
    <p:extLst>
      <p:ext uri="{BB962C8B-B14F-4D97-AF65-F5344CB8AC3E}">
        <p14:creationId xmlns:p14="http://schemas.microsoft.com/office/powerpoint/2010/main" val="12893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DA0344-1BB5-47EA-8309-72844835993B}" type="slidenum">
              <a:rPr lang="en-GB">
                <a:latin typeface="Times New Roman" panose="02020603050405020304" pitchFamily="18" charset="0"/>
              </a:rPr>
              <a:pPr>
                <a:spcBef>
                  <a:spcPct val="0"/>
                </a:spcBef>
              </a:pPr>
              <a:t>19</a:t>
            </a:fld>
            <a:endParaRPr lang="en-GB" dirty="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1333087" y="3168764"/>
            <a:ext cx="6680630" cy="3000934"/>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sz="900" b="1" i="1" dirty="0"/>
              <a:t>Example</a:t>
            </a:r>
          </a:p>
          <a:p>
            <a:endParaRPr lang="pt-PT" sz="900" dirty="0"/>
          </a:p>
          <a:p>
            <a:r>
              <a:rPr lang="pt-PT" sz="900" dirty="0"/>
              <a:t>Now for an exercise on how to use EduPack to select materials for an exterior panel of a vehicle.</a:t>
            </a:r>
          </a:p>
          <a:p>
            <a:endParaRPr lang="pt-PT" sz="900" dirty="0"/>
          </a:p>
          <a:p>
            <a:r>
              <a:rPr lang="pt-PT" sz="900" dirty="0"/>
              <a:t>The panel must be as light and as cheap as possible, which is a difficult trade-off, and it should not deform too much, so it’s a stiffness limited design.</a:t>
            </a:r>
          </a:p>
          <a:p>
            <a:endParaRPr lang="pt-PT" sz="900" dirty="0"/>
          </a:p>
          <a:p>
            <a:r>
              <a:rPr lang="pt-PT" sz="900" dirty="0"/>
              <a:t>Let us now define a penalty function, Z.</a:t>
            </a:r>
          </a:p>
          <a:p>
            <a:endParaRPr lang="pt-PT" sz="900" dirty="0"/>
          </a:p>
          <a:p>
            <a:r>
              <a:rPr lang="pt-PT" sz="900" dirty="0"/>
              <a:t>This penalty function is a kind of cost over the lifetime of the panel. It has a certain upfront cost and for every extra kg of mass that is transported over the life time of the vehicle, the vehicle owner is willing to pay (alpha), the exchange constant, or trade-off constant.</a:t>
            </a:r>
          </a:p>
          <a:p>
            <a:endParaRPr lang="pt-PT" sz="900" dirty="0"/>
          </a:p>
          <a:p>
            <a:r>
              <a:rPr lang="pt-PT" sz="900" dirty="0"/>
              <a:t>But before going into the software, let us consider what are the potential values for this exchange constant in the transportation sector in the next slide.</a:t>
            </a:r>
          </a:p>
        </p:txBody>
      </p:sp>
    </p:spTree>
    <p:extLst>
      <p:ext uri="{BB962C8B-B14F-4D97-AF65-F5344CB8AC3E}">
        <p14:creationId xmlns:p14="http://schemas.microsoft.com/office/powerpoint/2010/main" val="335118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535B41-2DFB-4349-91E9-FABF9F57DC06}" type="slidenum">
              <a:rPr lang="en-GB">
                <a:solidFill>
                  <a:srgbClr val="000000"/>
                </a:solidFill>
              </a:rPr>
              <a:pPr>
                <a:spcBef>
                  <a:spcPct val="0"/>
                </a:spcBef>
              </a:pPr>
              <a:t>20</a:t>
            </a:fld>
            <a:endParaRPr lang="en-GB" dirty="0">
              <a:solidFill>
                <a:srgbClr val="000000"/>
              </a:solidFill>
            </a:endParaRPr>
          </a:p>
        </p:txBody>
      </p:sp>
      <p:sp>
        <p:nvSpPr>
          <p:cNvPr id="55299" name="Rectangle 2"/>
          <p:cNvSpPr>
            <a:spLocks noGrp="1" noRot="1" noChangeAspect="1" noChangeArrowheads="1" noTextEdit="1"/>
          </p:cNvSpPr>
          <p:nvPr>
            <p:ph type="sldImg"/>
          </p:nvPr>
        </p:nvSpPr>
        <p:spPr>
          <a:xfrm>
            <a:off x="2400300" y="500063"/>
            <a:ext cx="4446588" cy="2501900"/>
          </a:xfrm>
          <a:solidFill>
            <a:srgbClr val="FFFFFF"/>
          </a:solidFill>
          <a:ln/>
        </p:spPr>
      </p:sp>
      <p:sp>
        <p:nvSpPr>
          <p:cNvPr id="5530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800" b="1" i="1" dirty="0"/>
              <a:t>Exchange constant, </a:t>
            </a:r>
            <a:r>
              <a:rPr lang="en-GB" sz="800" b="1" i="1" dirty="0">
                <a:sym typeface="Symbol" panose="05050102010706020507" pitchFamily="18" charset="2"/>
              </a:rPr>
              <a:t></a:t>
            </a:r>
            <a:endParaRPr lang="en-US" sz="800" b="1" i="1" dirty="0"/>
          </a:p>
          <a:p>
            <a:endParaRPr lang="en-US" sz="800" dirty="0"/>
          </a:p>
          <a:p>
            <a:r>
              <a:rPr lang="en-US" sz="800" dirty="0"/>
              <a:t>The table lists approximate </a:t>
            </a:r>
            <a:r>
              <a:rPr lang="en-US" sz="800" b="1" dirty="0">
                <a:solidFill>
                  <a:srgbClr val="CC0000"/>
                </a:solidFill>
              </a:rPr>
              <a:t>values for the exchange constant α for transport systems</a:t>
            </a:r>
            <a:r>
              <a:rPr lang="en-US" sz="800" dirty="0"/>
              <a:t>, based on the economic</a:t>
            </a:r>
            <a:r>
              <a:rPr lang="en-GB" sz="800" dirty="0"/>
              <a:t> </a:t>
            </a:r>
            <a:r>
              <a:rPr lang="en-US" sz="800" dirty="0"/>
              <a:t>benefit of a reduction in structural mass of 1kg, all other things remaining the same. For</a:t>
            </a:r>
            <a:r>
              <a:rPr lang="en-GB" sz="800" dirty="0"/>
              <a:t> </a:t>
            </a:r>
            <a:r>
              <a:rPr lang="en-US" sz="800" dirty="0"/>
              <a:t>the family car it is calculated from the fuel saving over a life of 100,000 km. For the</a:t>
            </a:r>
            <a:r>
              <a:rPr lang="en-GB" sz="800" dirty="0"/>
              <a:t> </a:t>
            </a:r>
            <a:r>
              <a:rPr lang="en-US" sz="800" dirty="0"/>
              <a:t>truck, aircraft and spacecraft it is calculated from the value of an additional 1kg of payload over the operating life.</a:t>
            </a:r>
          </a:p>
          <a:p>
            <a:endParaRPr lang="en-US" sz="800" dirty="0"/>
          </a:p>
          <a:p>
            <a:r>
              <a:rPr lang="en-US" sz="800" dirty="0"/>
              <a:t>The values vary widely. The value of weight saving in a car is small; that is one reason</a:t>
            </a:r>
            <a:r>
              <a:rPr lang="en-GB" sz="800" dirty="0"/>
              <a:t> </a:t>
            </a:r>
            <a:r>
              <a:rPr lang="en-US" sz="800" dirty="0"/>
              <a:t>that it is difficult to replace steel with a lighter metal in cars – the weight (and thus fuel) saving does not</a:t>
            </a:r>
            <a:r>
              <a:rPr lang="en-GB" sz="800" dirty="0"/>
              <a:t> </a:t>
            </a:r>
            <a:r>
              <a:rPr lang="en-US" sz="800" dirty="0"/>
              <a:t>compensate for the higher cost of the material. But in space it is different: here, because</a:t>
            </a:r>
            <a:r>
              <a:rPr lang="en-GB" sz="800" dirty="0"/>
              <a:t> </a:t>
            </a:r>
            <a:r>
              <a:rPr lang="en-US" sz="800" dirty="0"/>
              <a:t>launch costs per kg are so enormous, the saving of mass is valued highly, making it</a:t>
            </a:r>
            <a:r>
              <a:rPr lang="en-GB" sz="800" dirty="0"/>
              <a:t> </a:t>
            </a:r>
            <a:r>
              <a:rPr lang="en-US" sz="800" dirty="0"/>
              <a:t>economic to use even very expensive materials if they save weight. </a:t>
            </a:r>
          </a:p>
          <a:p>
            <a:endParaRPr lang="en-US" sz="800" dirty="0"/>
          </a:p>
          <a:p>
            <a:r>
              <a:rPr lang="en-US" sz="800" dirty="0"/>
              <a:t>These values for</a:t>
            </a:r>
            <a:r>
              <a:rPr lang="en-GB" sz="800" dirty="0"/>
              <a:t> </a:t>
            </a:r>
            <a:r>
              <a:rPr lang="en-US" sz="800" dirty="0"/>
              <a:t>exchange constants are based on engineering criteria. Sometimes, however, value is set in</a:t>
            </a:r>
            <a:r>
              <a:rPr lang="en-GB" sz="800" dirty="0"/>
              <a:t> </a:t>
            </a:r>
            <a:r>
              <a:rPr lang="en-US" sz="800" dirty="0"/>
              <a:t>other ways. The </a:t>
            </a:r>
            <a:r>
              <a:rPr lang="en-US" sz="800" i="1" dirty="0"/>
              <a:t>perceived value </a:t>
            </a:r>
            <a:r>
              <a:rPr lang="en-US" sz="800" dirty="0"/>
              <a:t>of a product is an important factor in marketing. It is</a:t>
            </a:r>
            <a:r>
              <a:rPr lang="en-GB" sz="800" dirty="0"/>
              <a:t> </a:t>
            </a:r>
            <a:r>
              <a:rPr lang="en-US" sz="800" dirty="0"/>
              <a:t>measured – or estimated – by market surveys, questionnaires and the like.</a:t>
            </a:r>
          </a:p>
          <a:p>
            <a:endParaRPr lang="en-US" sz="800" dirty="0"/>
          </a:p>
        </p:txBody>
      </p:sp>
    </p:spTree>
    <p:extLst>
      <p:ext uri="{BB962C8B-B14F-4D97-AF65-F5344CB8AC3E}">
        <p14:creationId xmlns:p14="http://schemas.microsoft.com/office/powerpoint/2010/main" val="96922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4C9C61-8DD9-4DCB-B1EF-68D5E82FF2D3}" type="slidenum">
              <a:rPr lang="en-GB">
                <a:latin typeface="Times New Roman" panose="02020603050405020304" pitchFamily="18" charset="0"/>
              </a:rPr>
              <a:pPr>
                <a:spcBef>
                  <a:spcPct val="0"/>
                </a:spcBef>
              </a:pPr>
              <a:t>21</a:t>
            </a:fld>
            <a:endParaRPr lang="en-GB" dirty="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a:t>Summary</a:t>
            </a:r>
          </a:p>
        </p:txBody>
      </p:sp>
    </p:spTree>
    <p:extLst>
      <p:ext uri="{BB962C8B-B14F-4D97-AF65-F5344CB8AC3E}">
        <p14:creationId xmlns:p14="http://schemas.microsoft.com/office/powerpoint/2010/main" val="368808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www.ansys.com/education-resources.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Aerospace database</a:t>
            </a:r>
          </a:p>
          <a:p>
            <a:endParaRPr lang="en-GB" sz="1000" dirty="0"/>
          </a:p>
          <a:p>
            <a:r>
              <a:rPr lang="en-GB" sz="1000" dirty="0"/>
              <a:t>This unit introduces the Granta EduPack Aerospace Database.</a:t>
            </a:r>
          </a:p>
          <a:p>
            <a:endParaRPr lang="en-GB" sz="1000" dirty="0"/>
          </a:p>
          <a:p>
            <a:r>
              <a:rPr lang="en-GB" sz="1000" dirty="0"/>
              <a:t>In this presentation we will go through a number of topics. We will start with distinguishing between what we call aerospace materials and the rest.</a:t>
            </a:r>
          </a:p>
          <a:p>
            <a:endParaRPr lang="en-GB" sz="1000" dirty="0"/>
          </a:p>
          <a:p>
            <a:r>
              <a:rPr lang="en-GB" sz="1000" dirty="0"/>
              <a:t>We will then look at the content of the aerospace edition and its most interesting features.</a:t>
            </a:r>
          </a:p>
          <a:p>
            <a:endParaRPr lang="en-GB" sz="1000" dirty="0"/>
          </a:p>
          <a:p>
            <a:r>
              <a:rPr lang="en-GB" sz="1000" dirty="0"/>
              <a:t>The presentation will end with an exercise on conflicting objectives using this database.</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2DC798-3858-4438-A1CE-16B26D1D3C85}" type="slidenum">
              <a:rPr lang="en-GB">
                <a:latin typeface="Times New Roman" panose="02020603050405020304" pitchFamily="18" charset="0"/>
              </a:rPr>
              <a:pPr>
                <a:spcBef>
                  <a:spcPct val="0"/>
                </a:spcBef>
              </a:pPr>
              <a:t>4</a:t>
            </a:fld>
            <a:endParaRPr lang="en-GB" dirty="0">
              <a:latin typeface="Times New Roman" panose="02020603050405020304" pitchFamily="18" charset="0"/>
            </a:endParaRPr>
          </a:p>
        </p:txBody>
      </p:sp>
    </p:spTree>
    <p:extLst>
      <p:ext uri="{BB962C8B-B14F-4D97-AF65-F5344CB8AC3E}">
        <p14:creationId xmlns:p14="http://schemas.microsoft.com/office/powerpoint/2010/main" val="376366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Optimization</a:t>
            </a:r>
          </a:p>
          <a:p>
            <a:endParaRPr lang="en-GB" dirty="0"/>
          </a:p>
          <a:p>
            <a:r>
              <a:rPr lang="en-GB" dirty="0"/>
              <a:t>Nowadays we are always looking for a trade/off between weight and cost.</a:t>
            </a:r>
          </a:p>
          <a:p>
            <a:endParaRPr lang="en-GB" dirty="0"/>
          </a:p>
          <a:p>
            <a:r>
              <a:rPr lang="en-GB" dirty="0"/>
              <a:t>Going for performance means that weight will be preferred over cost and for Aerospace applications this is usually what happens. In most other applications, however, it is very difficult to draw this line. When this is the case, having access to data is extremely important to make informed decisions, and this is exactly where Granta EduPack can help</a:t>
            </a:r>
            <a:r>
              <a:rPr lang="pt-PT" dirty="0"/>
              <a:t>:</a:t>
            </a:r>
            <a:r>
              <a:rPr lang="en-GB" dirty="0"/>
              <a:t> it provides high quality data and structured methods to decide which materials are suitable for each application.</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330E88-6888-4133-B7F2-CD8D324B3A11}" type="slidenum">
              <a:rPr lang="en-GB">
                <a:latin typeface="Times New Roman" panose="02020603050405020304" pitchFamily="18" charset="0"/>
              </a:rPr>
              <a:pPr>
                <a:spcBef>
                  <a:spcPct val="0"/>
                </a:spcBef>
              </a:pPr>
              <a:t>5</a:t>
            </a:fld>
            <a:endParaRPr lang="en-GB" dirty="0">
              <a:latin typeface="Times New Roman" panose="02020603050405020304" pitchFamily="18" charset="0"/>
            </a:endParaRPr>
          </a:p>
        </p:txBody>
      </p:sp>
    </p:spTree>
    <p:extLst>
      <p:ext uri="{BB962C8B-B14F-4D97-AF65-F5344CB8AC3E}">
        <p14:creationId xmlns:p14="http://schemas.microsoft.com/office/powerpoint/2010/main" val="407236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573BE7-2826-4521-B1FD-CE249F629068}" type="slidenum">
              <a:rPr lang="en-GB">
                <a:latin typeface="Times New Roman" panose="02020603050405020304" pitchFamily="18" charset="0"/>
              </a:rPr>
              <a:pPr>
                <a:spcBef>
                  <a:spcPct val="0"/>
                </a:spcBef>
              </a:pPr>
              <a:t>6</a:t>
            </a:fld>
            <a:endParaRPr lang="en-GB" dirty="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2401888" y="500063"/>
            <a:ext cx="4445000" cy="2501900"/>
          </a:xfrm>
          <a:ln/>
        </p:spPr>
      </p:sp>
      <p:sp>
        <p:nvSpPr>
          <p:cNvPr id="32772" name="Rectangle 3"/>
          <p:cNvSpPr>
            <a:spLocks noGrp="1" noChangeArrowheads="1"/>
          </p:cNvSpPr>
          <p:nvPr>
            <p:ph type="body" idx="1"/>
          </p:nvPr>
        </p:nvSpPr>
        <p:spPr>
          <a:xfrm>
            <a:off x="1232764" y="3170304"/>
            <a:ext cx="6780954" cy="299785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pt-PT" sz="1000" b="1" i="1" dirty="0">
                <a:solidFill>
                  <a:srgbClr val="A50021"/>
                </a:solidFill>
              </a:rPr>
              <a:t>Level 3 Aersopace database</a:t>
            </a:r>
          </a:p>
          <a:p>
            <a:pPr>
              <a:defRPr/>
            </a:pPr>
            <a:endParaRPr lang="pt-PT" sz="1000" dirty="0">
              <a:solidFill>
                <a:srgbClr val="A50021"/>
              </a:solidFill>
            </a:endParaRPr>
          </a:p>
          <a:p>
            <a:pPr>
              <a:defRPr/>
            </a:pPr>
            <a:r>
              <a:rPr lang="pt-PT" sz="1000" dirty="0">
                <a:solidFill>
                  <a:srgbClr val="A50021"/>
                </a:solidFill>
              </a:rPr>
              <a:t>There are several independent datatables in the Aerospace Database, apart from the usual MaterialUniverse (MU) and ProcessUniverse (PU) datatables.</a:t>
            </a:r>
          </a:p>
          <a:p>
            <a:pPr>
              <a:defRPr/>
            </a:pPr>
            <a:endParaRPr lang="pt-PT" sz="1000" dirty="0">
              <a:solidFill>
                <a:srgbClr val="A50021"/>
              </a:solidFill>
            </a:endParaRPr>
          </a:p>
          <a:p>
            <a:pPr>
              <a:defRPr/>
            </a:pPr>
            <a:r>
              <a:rPr lang="pt-PT" sz="1000" dirty="0">
                <a:solidFill>
                  <a:srgbClr val="A50021"/>
                </a:solidFill>
              </a:rPr>
              <a:t>A special subset of Aerospace materials provides temperature dependent mechanical properties.</a:t>
            </a:r>
          </a:p>
          <a:p>
            <a:pPr>
              <a:defRPr/>
            </a:pPr>
            <a:endParaRPr lang="en-GB" sz="1000" dirty="0">
              <a:solidFill>
                <a:srgbClr val="A50021"/>
              </a:solidFill>
            </a:endParaRPr>
          </a:p>
          <a:p>
            <a:pPr>
              <a:defRPr/>
            </a:pPr>
            <a:r>
              <a:rPr lang="en-GB" sz="1000" b="1" dirty="0">
                <a:solidFill>
                  <a:srgbClr val="A50021"/>
                </a:solidFill>
              </a:rPr>
              <a:t>MMPDS</a:t>
            </a:r>
            <a:r>
              <a:rPr lang="en-GB" sz="1000" dirty="0"/>
              <a:t> 'Metallic Materials Properties Development and Standardization’</a:t>
            </a:r>
          </a:p>
          <a:p>
            <a:pPr>
              <a:defRPr/>
            </a:pPr>
            <a:r>
              <a:rPr lang="en-GB" sz="1000" dirty="0"/>
              <a:t>The records contain statistically based design data, corresponding to the tabular data in the Handbook, and graphical data, i.e. x-y data plots, corresponding to the figures in the Handbook.</a:t>
            </a:r>
          </a:p>
          <a:p>
            <a:pPr>
              <a:defRPr/>
            </a:pPr>
            <a:endParaRPr lang="en-GB" sz="1000" dirty="0"/>
          </a:p>
          <a:p>
            <a:pPr>
              <a:defRPr/>
            </a:pPr>
            <a:r>
              <a:rPr lang="en-GB" sz="1000" dirty="0"/>
              <a:t>The tree structure of the database is based on that in the handbook itself. The tree branches in the following way:</a:t>
            </a:r>
          </a:p>
          <a:p>
            <a:pPr>
              <a:defRPr/>
            </a:pPr>
            <a:r>
              <a:rPr lang="en-GB" sz="1000" dirty="0"/>
              <a:t>Alloy – Temper/Condition – Form – Dimension – Statistical Basis</a:t>
            </a:r>
          </a:p>
          <a:p>
            <a:pPr>
              <a:defRPr/>
            </a:pPr>
            <a:endParaRPr lang="en-GB" sz="1000" dirty="0">
              <a:solidFill>
                <a:srgbClr val="A50021"/>
              </a:solidFill>
            </a:endParaRPr>
          </a:p>
          <a:p>
            <a:pPr>
              <a:defRPr/>
            </a:pPr>
            <a:r>
              <a:rPr lang="en-GB" sz="1000" b="1" dirty="0">
                <a:solidFill>
                  <a:srgbClr val="A50021"/>
                </a:solidFill>
              </a:rPr>
              <a:t>MIL-HDBK-17</a:t>
            </a:r>
          </a:p>
          <a:p>
            <a:pPr>
              <a:defRPr/>
            </a:pPr>
            <a:r>
              <a:rPr lang="en-GB" sz="1000" dirty="0"/>
              <a:t>Data from the US Department of Defence Military Handbook, Mil-HDBK-17 "Composite Materials Handbook", has been compiled into a Granta EduPack database. This comprises of two data tables; MIL-HDBK-17 Handbook Data has 950+ records containing test data from the MIL-HDBK-17 document. This also</a:t>
            </a:r>
            <a:r>
              <a:rPr lang="en-GB" sz="1000" baseline="0" dirty="0"/>
              <a:t> has </a:t>
            </a:r>
            <a:r>
              <a:rPr lang="en-GB" sz="1000" dirty="0"/>
              <a:t>MIL-HDBK-17 Summarized Data table which has 91 records, some of which contain graphical data, e.g. stress-strain and fatigue charts.</a:t>
            </a:r>
            <a:endParaRPr lang="pt-PT" sz="1000" dirty="0"/>
          </a:p>
        </p:txBody>
      </p:sp>
    </p:spTree>
    <p:extLst>
      <p:ext uri="{BB962C8B-B14F-4D97-AF65-F5344CB8AC3E}">
        <p14:creationId xmlns:p14="http://schemas.microsoft.com/office/powerpoint/2010/main" val="331546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pt-PT" b="1" i="1" dirty="0"/>
              <a:t>Granta EduPack Aerospace Database structure</a:t>
            </a:r>
          </a:p>
          <a:p>
            <a:endParaRPr lang="pt-PT" dirty="0"/>
          </a:p>
          <a:p>
            <a:r>
              <a:rPr lang="pt-PT" dirty="0"/>
              <a:t>The structure of the database is very similar to the others of EduPack Level 3, although the wealth of data is sometimes overwhelming.</a:t>
            </a:r>
          </a:p>
          <a:p>
            <a:endParaRPr lang="pt-PT" dirty="0"/>
          </a:p>
          <a:p>
            <a:r>
              <a:rPr lang="pt-PT" dirty="0"/>
              <a:t>It relies on the proven MaterialUniverse, ProcessUniverse, Shape and Structural sections data-tables linked together, plus the MMPDS and MILL-HDBK-17 data-tables connected to the Material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256856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83AA1C-7600-4715-9BAE-BFF5889406B3}" type="slidenum">
              <a:rPr lang="en-GB">
                <a:latin typeface="Times New Roman" panose="02020603050405020304" pitchFamily="18" charset="0"/>
              </a:rPr>
              <a:pPr>
                <a:spcBef>
                  <a:spcPct val="0"/>
                </a:spcBef>
              </a:pPr>
              <a:t>8</a:t>
            </a:fld>
            <a:endParaRPr lang="en-GB" dirty="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2401888" y="500063"/>
            <a:ext cx="4445000" cy="2501900"/>
          </a:xfrm>
          <a:ln/>
        </p:spPr>
      </p:sp>
      <p:sp>
        <p:nvSpPr>
          <p:cNvPr id="20484" name="Rectangle 3"/>
          <p:cNvSpPr>
            <a:spLocks noGrp="1" noChangeArrowheads="1"/>
          </p:cNvSpPr>
          <p:nvPr>
            <p:ph type="body" idx="1"/>
          </p:nvPr>
        </p:nvSpPr>
        <p:spPr>
          <a:xfrm>
            <a:off x="1232764" y="3170304"/>
            <a:ext cx="6780954" cy="2997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Aerospace subset</a:t>
            </a:r>
          </a:p>
          <a:p>
            <a:endParaRPr lang="en-GB" sz="1000" dirty="0"/>
          </a:p>
          <a:p>
            <a:r>
              <a:rPr lang="en-GB" sz="1000" dirty="0"/>
              <a:t>Each material in this subset can either be found in MMPDS or MIL-HDBK-17. Each record within this subset has all the attributes of the 'All bulk materials' attribute group, as well as additional </a:t>
            </a:r>
            <a:r>
              <a:rPr lang="en-GB" sz="1000" b="1" dirty="0">
                <a:solidFill>
                  <a:srgbClr val="A50021"/>
                </a:solidFill>
              </a:rPr>
              <a:t>temperature dependant functional data attributes</a:t>
            </a:r>
            <a:r>
              <a:rPr lang="en-GB" sz="1000" dirty="0"/>
              <a:t>. </a:t>
            </a:r>
          </a:p>
          <a:p>
            <a:endParaRPr lang="en-GB" sz="1000" dirty="0"/>
          </a:p>
          <a:p>
            <a:r>
              <a:rPr lang="en-GB" sz="1000" dirty="0"/>
              <a:t>You can set the temperature at which you would like to view the temperature related data. Selections will use data at the temperature you set to measure the material against any criteria you set for the temperature dependant properties. Any graphs created with the temperature related data will be correct for the temperature you have set in the parameters dialog box.  </a:t>
            </a:r>
          </a:p>
        </p:txBody>
      </p:sp>
    </p:spTree>
    <p:extLst>
      <p:ext uri="{BB962C8B-B14F-4D97-AF65-F5344CB8AC3E}">
        <p14:creationId xmlns:p14="http://schemas.microsoft.com/office/powerpoint/2010/main" val="179042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Temperature dependence</a:t>
            </a:r>
          </a:p>
          <a:p>
            <a:endParaRPr lang="en-GB" sz="1000" dirty="0"/>
          </a:p>
          <a:p>
            <a:r>
              <a:rPr lang="en-GB" sz="1000" dirty="0"/>
              <a:t>The temperature dependence of properties can be illustrated with charts.</a:t>
            </a:r>
          </a:p>
          <a:p>
            <a:endParaRPr lang="pt-PT" sz="1000" dirty="0"/>
          </a:p>
          <a:p>
            <a:r>
              <a:rPr lang="pt-PT" sz="1000" dirty="0"/>
              <a:t>Looking at the three material bubbles shown (Inconel, Titanium and Aluminum) in a plot of Young’s modulus against yield strength at various temperatures, you will see the materials moving from the top right to the bottom left as temperature increases.</a:t>
            </a:r>
          </a:p>
          <a:p>
            <a:endParaRPr lang="pt-PT" sz="1000" dirty="0"/>
          </a:p>
          <a:p>
            <a:r>
              <a:rPr lang="pt-PT" sz="1000" dirty="0"/>
              <a:t>This can be obtained by simply defining the parameter “Temperature”, and the plots will be automatically refreshed in the software.</a:t>
            </a:r>
            <a:endParaRPr lang="en-GB" sz="1000"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1CBF4D-DBF8-43CC-9084-418409AE5822}" type="slidenum">
              <a:rPr lang="en-GB">
                <a:latin typeface="Times New Roman" panose="02020603050405020304" pitchFamily="18" charset="0"/>
              </a:rPr>
              <a:pPr>
                <a:spcBef>
                  <a:spcPct val="0"/>
                </a:spcBef>
              </a:pPr>
              <a:t>9</a:t>
            </a:fld>
            <a:endParaRPr lang="en-GB" dirty="0">
              <a:latin typeface="Times New Roman" panose="02020603050405020304" pitchFamily="18" charset="0"/>
            </a:endParaRPr>
          </a:p>
        </p:txBody>
      </p:sp>
    </p:spTree>
    <p:extLst>
      <p:ext uri="{BB962C8B-B14F-4D97-AF65-F5344CB8AC3E}">
        <p14:creationId xmlns:p14="http://schemas.microsoft.com/office/powerpoint/2010/main" val="277069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51DE4119-49A6-CFE8-B098-B7C6EDCE4AEF}"/>
              </a:ext>
            </a:extLst>
          </p:cNvPr>
          <p:cNvSpPr txBox="1"/>
          <p:nvPr userDrawn="1"/>
        </p:nvSpPr>
        <p:spPr>
          <a:xfrm>
            <a:off x="152400" y="6461567"/>
            <a:ext cx="4419600" cy="307777"/>
          </a:xfrm>
          <a:prstGeom prst="rect">
            <a:avLst/>
          </a:prstGeom>
          <a:noFill/>
        </p:spPr>
        <p:txBody>
          <a:bodyPr wrap="square" rtlCol="0">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em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50.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5.jpeg"/><Relationship Id="rId7"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1.bin"/><Relationship Id="rId4" Type="http://schemas.openxmlformats.org/officeDocument/2006/relationships/hyperlink" Target="https://www.ansys.com/academic/educators/education-resources/lecture-unit-8-objectives-in-conflict?utm_campaign=academic&amp;utm_medium=referral&amp;utm_source=education-resource&amp;utm_content=partner_cross-bu_educator-resource-link_case-study_download_na_en_global&amp;campaignID=7013g000000gv7hAA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ansys.com/academic/educators/education-resources/level-3-industrial-case-study-mars-lander-heat-shield?utm_campaign=academic&amp;utm_medium=referral&amp;utm_source=education-resource&amp;utm_content=partner_cross-bu_educator-resource-link_case-study_download_na_en_global&amp;campaignID=7013g000000gv7hAAA" TargetMode="External"/><Relationship Id="rId4"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sz="3200" b="1" dirty="0"/>
              <a:t>The Aerospace Database</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1371600"/>
          </a:xfrm>
        </p:spPr>
        <p:txBody>
          <a:bodyPr>
            <a:noAutofit/>
          </a:bodyPr>
          <a:lstStyle/>
          <a:p>
            <a:r>
              <a:rPr lang="en-US" sz="1600" dirty="0"/>
              <a:t>Mike Ashby</a:t>
            </a:r>
          </a:p>
          <a:p>
            <a:r>
              <a:rPr lang="en-US" sz="1600" dirty="0"/>
              <a:t>Department of Engineering, </a:t>
            </a:r>
          </a:p>
          <a:p>
            <a:r>
              <a:rPr lang="en-US" sz="1600" dirty="0"/>
              <a:t>University of Cambridge</a:t>
            </a:r>
          </a:p>
          <a:p>
            <a:endParaRPr lang="en-US" sz="1600" dirty="0">
              <a:solidFill>
                <a:schemeClr val="accent3"/>
              </a:solidFill>
            </a:endParaRPr>
          </a:p>
        </p:txBody>
      </p:sp>
      <p:pic>
        <p:nvPicPr>
          <p:cNvPr id="4" name="Picture 6">
            <a:extLst>
              <a:ext uri="{FF2B5EF4-FFF2-40B4-BE49-F238E27FC236}">
                <a16:creationId xmlns:a16="http://schemas.microsoft.com/office/drawing/2014/main" id="{70328BAC-9E3A-4C09-BE87-77E125106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7085" t="39774" r="19693" b="32507"/>
          <a:stretch>
            <a:fillRect/>
          </a:stretch>
        </p:blipFill>
        <p:spPr bwMode="auto">
          <a:xfrm>
            <a:off x="6705600" y="1355746"/>
            <a:ext cx="1726677" cy="11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374938BD-7AE6-4C48-873A-9DB05595B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585" t="37379" r="22865" b="33620"/>
          <a:stretch>
            <a:fillRect/>
          </a:stretch>
        </p:blipFill>
        <p:spPr bwMode="auto">
          <a:xfrm>
            <a:off x="8714099" y="2732210"/>
            <a:ext cx="1981838" cy="1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CBB2F502-4823-4B5A-9014-92F5D4BFB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146" t="33003" r="16640" b="53522"/>
          <a:stretch>
            <a:fillRect/>
          </a:stretch>
        </p:blipFill>
        <p:spPr bwMode="auto">
          <a:xfrm>
            <a:off x="8714099" y="1527064"/>
            <a:ext cx="2110000" cy="98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a:extLst>
              <a:ext uri="{FF2B5EF4-FFF2-40B4-BE49-F238E27FC236}">
                <a16:creationId xmlns:a16="http://schemas.microsoft.com/office/drawing/2014/main" id="{AA6AA5E1-D71E-49EF-8198-8AE1FE98DC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5514" t="41902" r="17221" b="36176"/>
          <a:stretch>
            <a:fillRect/>
          </a:stretch>
        </p:blipFill>
        <p:spPr bwMode="auto">
          <a:xfrm>
            <a:off x="6705600" y="2808410"/>
            <a:ext cx="1726677" cy="166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ln w="9525"/>
        </p:spPr>
        <p:txBody>
          <a:bodyPr/>
          <a:lstStyle/>
          <a:p>
            <a:r>
              <a:rPr lang="en-GB" dirty="0"/>
              <a:t>Temperature dependence</a:t>
            </a:r>
          </a:p>
        </p:txBody>
      </p:sp>
      <p:pic>
        <p:nvPicPr>
          <p:cNvPr id="6" name="Picture 4">
            <a:extLst>
              <a:ext uri="{FF2B5EF4-FFF2-40B4-BE49-F238E27FC236}">
                <a16:creationId xmlns:a16="http://schemas.microsoft.com/office/drawing/2014/main" id="{3834D314-0EA4-48CF-8D93-6868577AA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1" y="1114426"/>
            <a:ext cx="71913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83837AA7-C77D-4ED4-A1C8-D0AD96F5D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1" y="1114426"/>
            <a:ext cx="71913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C385C536-3E63-4883-866E-A33489D5B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1" y="1114426"/>
            <a:ext cx="72294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7D9455B5-0766-4F1B-B389-020DA3327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401" y="1114426"/>
            <a:ext cx="72485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a:extLst>
              <a:ext uri="{FF2B5EF4-FFF2-40B4-BE49-F238E27FC236}">
                <a16:creationId xmlns:a16="http://schemas.microsoft.com/office/drawing/2014/main" id="{B5BBD1B8-F1BE-4EFA-9E39-A6A7593AE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1401" y="1114425"/>
            <a:ext cx="72294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a:extLst>
              <a:ext uri="{FF2B5EF4-FFF2-40B4-BE49-F238E27FC236}">
                <a16:creationId xmlns:a16="http://schemas.microsoft.com/office/drawing/2014/main" id="{672F645C-CC72-44F8-93F3-DE45DD6986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1" y="1114425"/>
            <a:ext cx="72294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a:extLst>
              <a:ext uri="{FF2B5EF4-FFF2-40B4-BE49-F238E27FC236}">
                <a16:creationId xmlns:a16="http://schemas.microsoft.com/office/drawing/2014/main" id="{03797876-F097-4414-8184-3E7A77CEEE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1400" y="1114425"/>
            <a:ext cx="72199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a:extLst>
              <a:ext uri="{FF2B5EF4-FFF2-40B4-BE49-F238E27FC236}">
                <a16:creationId xmlns:a16="http://schemas.microsoft.com/office/drawing/2014/main" id="{8C31F085-2CDD-40ED-87BA-CA76C99051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0" y="1114425"/>
            <a:ext cx="72199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91D6C8BF-E2DB-499D-A2BE-F8562FF114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1401" y="1114425"/>
            <a:ext cx="7224713"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2DE7E22-1CB3-47FE-93DC-2E47E1D4DA34}"/>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1852859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ln w="9525"/>
        </p:spPr>
        <p:txBody>
          <a:bodyPr/>
          <a:lstStyle/>
          <a:p>
            <a:r>
              <a:rPr lang="pt-PT" dirty="0"/>
              <a:t>Inconel Level 3 record (MaterialUniverse)</a:t>
            </a:r>
            <a:endParaRPr lang="en-GB" dirty="0"/>
          </a:p>
        </p:txBody>
      </p:sp>
      <p:sp>
        <p:nvSpPr>
          <p:cNvPr id="2" name="Slide Number Placeholder 1">
            <a:extLst>
              <a:ext uri="{FF2B5EF4-FFF2-40B4-BE49-F238E27FC236}">
                <a16:creationId xmlns:a16="http://schemas.microsoft.com/office/drawing/2014/main" id="{2F85EDAE-F39C-4D2E-AF5B-8E83BBF41A15}"/>
              </a:ext>
            </a:extLst>
          </p:cNvPr>
          <p:cNvSpPr>
            <a:spLocks noGrp="1"/>
          </p:cNvSpPr>
          <p:nvPr>
            <p:ph type="sldNum" sz="quarter" idx="11"/>
          </p:nvPr>
        </p:nvSpPr>
        <p:spPr/>
        <p:txBody>
          <a:bodyPr/>
          <a:lstStyle/>
          <a:p>
            <a:fld id="{F0D23093-2AB0-F74C-B865-1A12A15B650E}" type="slidenum">
              <a:rPr lang="en-US" smtClean="0"/>
              <a:pPr/>
              <a:t>11</a:t>
            </a:fld>
            <a:endParaRPr lang="en-US" dirty="0"/>
          </a:p>
        </p:txBody>
      </p:sp>
      <p:pic>
        <p:nvPicPr>
          <p:cNvPr id="4" name="Picture 3">
            <a:extLst>
              <a:ext uri="{FF2B5EF4-FFF2-40B4-BE49-F238E27FC236}">
                <a16:creationId xmlns:a16="http://schemas.microsoft.com/office/drawing/2014/main" id="{06A30B90-26BB-95CF-129A-90D21EE2D031}"/>
              </a:ext>
            </a:extLst>
          </p:cNvPr>
          <p:cNvPicPr>
            <a:picLocks noChangeAspect="1"/>
          </p:cNvPicPr>
          <p:nvPr/>
        </p:nvPicPr>
        <p:blipFill>
          <a:blip r:embed="rId3"/>
          <a:stretch>
            <a:fillRect/>
          </a:stretch>
        </p:blipFill>
        <p:spPr>
          <a:xfrm>
            <a:off x="758881" y="762000"/>
            <a:ext cx="4386020" cy="5486400"/>
          </a:xfrm>
          <a:prstGeom prst="rect">
            <a:avLst/>
          </a:prstGeom>
          <a:ln>
            <a:solidFill>
              <a:schemeClr val="tx1"/>
            </a:solidFill>
          </a:ln>
        </p:spPr>
      </p:pic>
      <p:pic>
        <p:nvPicPr>
          <p:cNvPr id="6" name="Picture 5">
            <a:extLst>
              <a:ext uri="{FF2B5EF4-FFF2-40B4-BE49-F238E27FC236}">
                <a16:creationId xmlns:a16="http://schemas.microsoft.com/office/drawing/2014/main" id="{3FF2F4AF-6A40-4628-085F-1E71DC74C1B2}"/>
              </a:ext>
            </a:extLst>
          </p:cNvPr>
          <p:cNvPicPr>
            <a:picLocks noChangeAspect="1"/>
          </p:cNvPicPr>
          <p:nvPr/>
        </p:nvPicPr>
        <p:blipFill>
          <a:blip r:embed="rId4"/>
          <a:stretch>
            <a:fillRect/>
          </a:stretch>
        </p:blipFill>
        <p:spPr>
          <a:xfrm>
            <a:off x="5266046" y="747932"/>
            <a:ext cx="2654436" cy="2425825"/>
          </a:xfrm>
          <a:prstGeom prst="rect">
            <a:avLst/>
          </a:prstGeom>
        </p:spPr>
      </p:pic>
      <p:sp>
        <p:nvSpPr>
          <p:cNvPr id="7" name="Oval 6">
            <a:extLst>
              <a:ext uri="{FF2B5EF4-FFF2-40B4-BE49-F238E27FC236}">
                <a16:creationId xmlns:a16="http://schemas.microsoft.com/office/drawing/2014/main" id="{FAD14CD9-DC02-1858-5479-6AE4A2CF27B2}"/>
              </a:ext>
            </a:extLst>
          </p:cNvPr>
          <p:cNvSpPr/>
          <p:nvPr/>
        </p:nvSpPr>
        <p:spPr>
          <a:xfrm>
            <a:off x="762000" y="3810000"/>
            <a:ext cx="1295400" cy="15240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94743CD-361C-E6E4-E3E6-E62FCF67ED0E}"/>
              </a:ext>
            </a:extLst>
          </p:cNvPr>
          <p:cNvCxnSpPr>
            <a:stCxn id="7" idx="6"/>
          </p:cNvCxnSpPr>
          <p:nvPr/>
        </p:nvCxnSpPr>
        <p:spPr>
          <a:xfrm flipV="1">
            <a:off x="2057400" y="1219200"/>
            <a:ext cx="3352800" cy="2667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4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ln w="9525"/>
        </p:spPr>
        <p:txBody>
          <a:bodyPr/>
          <a:lstStyle/>
          <a:p>
            <a:r>
              <a:rPr lang="pt-PT" dirty="0"/>
              <a:t>Inconel Level 3 record (MaterialUniverse)</a:t>
            </a:r>
            <a:endParaRPr lang="en-GB" dirty="0"/>
          </a:p>
        </p:txBody>
      </p:sp>
      <p:sp>
        <p:nvSpPr>
          <p:cNvPr id="2" name="Slide Number Placeholder 1">
            <a:extLst>
              <a:ext uri="{FF2B5EF4-FFF2-40B4-BE49-F238E27FC236}">
                <a16:creationId xmlns:a16="http://schemas.microsoft.com/office/drawing/2014/main" id="{DED9E856-C38A-40FE-A1C2-F7B4B375AF89}"/>
              </a:ext>
            </a:extLst>
          </p:cNvPr>
          <p:cNvSpPr>
            <a:spLocks noGrp="1"/>
          </p:cNvSpPr>
          <p:nvPr>
            <p:ph type="sldNum" sz="quarter" idx="11"/>
          </p:nvPr>
        </p:nvSpPr>
        <p:spPr/>
        <p:txBody>
          <a:bodyPr/>
          <a:lstStyle/>
          <a:p>
            <a:fld id="{F0D23093-2AB0-F74C-B865-1A12A15B650E}" type="slidenum">
              <a:rPr lang="en-US" smtClean="0"/>
              <a:pPr/>
              <a:t>12</a:t>
            </a:fld>
            <a:endParaRPr lang="en-US" dirty="0"/>
          </a:p>
        </p:txBody>
      </p:sp>
      <p:pic>
        <p:nvPicPr>
          <p:cNvPr id="4" name="Picture 3">
            <a:extLst>
              <a:ext uri="{FF2B5EF4-FFF2-40B4-BE49-F238E27FC236}">
                <a16:creationId xmlns:a16="http://schemas.microsoft.com/office/drawing/2014/main" id="{94A09215-ADB7-664A-E8B5-36906B9AAD16}"/>
              </a:ext>
            </a:extLst>
          </p:cNvPr>
          <p:cNvPicPr>
            <a:picLocks noChangeAspect="1"/>
          </p:cNvPicPr>
          <p:nvPr/>
        </p:nvPicPr>
        <p:blipFill>
          <a:blip r:embed="rId3"/>
          <a:stretch>
            <a:fillRect/>
          </a:stretch>
        </p:blipFill>
        <p:spPr>
          <a:xfrm>
            <a:off x="1066800" y="1371600"/>
            <a:ext cx="4917057" cy="4572000"/>
          </a:xfrm>
          <a:prstGeom prst="rect">
            <a:avLst/>
          </a:prstGeom>
          <a:ln>
            <a:solidFill>
              <a:schemeClr val="tx1"/>
            </a:solidFill>
          </a:ln>
        </p:spPr>
      </p:pic>
      <p:sp>
        <p:nvSpPr>
          <p:cNvPr id="5" name="Rectangle: Rounded Corners 4">
            <a:extLst>
              <a:ext uri="{FF2B5EF4-FFF2-40B4-BE49-F238E27FC236}">
                <a16:creationId xmlns:a16="http://schemas.microsoft.com/office/drawing/2014/main" id="{A9983D6E-FD7D-D2BC-B4D7-6644FAF6C45C}"/>
              </a:ext>
            </a:extLst>
          </p:cNvPr>
          <p:cNvSpPr/>
          <p:nvPr/>
        </p:nvSpPr>
        <p:spPr>
          <a:xfrm>
            <a:off x="990600" y="2990924"/>
            <a:ext cx="4419600" cy="4572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2886271-EC16-8817-4FA6-159FD483BD2F}"/>
              </a:ext>
            </a:extLst>
          </p:cNvPr>
          <p:cNvSpPr/>
          <p:nvPr/>
        </p:nvSpPr>
        <p:spPr>
          <a:xfrm rot="10800000">
            <a:off x="5163629" y="5181600"/>
            <a:ext cx="15240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835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ln w="9525"/>
        </p:spPr>
        <p:txBody>
          <a:bodyPr/>
          <a:lstStyle/>
          <a:p>
            <a:r>
              <a:rPr lang="pt-PT" dirty="0"/>
              <a:t>The MMPDS data record (Inconel 600, Cold drawn)</a:t>
            </a:r>
            <a:endParaRPr lang="en-GB" dirty="0"/>
          </a:p>
        </p:txBody>
      </p:sp>
      <p:sp>
        <p:nvSpPr>
          <p:cNvPr id="3" name="Slide Number Placeholder 2">
            <a:extLst>
              <a:ext uri="{FF2B5EF4-FFF2-40B4-BE49-F238E27FC236}">
                <a16:creationId xmlns:a16="http://schemas.microsoft.com/office/drawing/2014/main" id="{8937FA77-10BF-4B84-B3F6-E41516F105B6}"/>
              </a:ext>
            </a:extLst>
          </p:cNvPr>
          <p:cNvSpPr>
            <a:spLocks noGrp="1"/>
          </p:cNvSpPr>
          <p:nvPr>
            <p:ph type="sldNum" sz="quarter" idx="11"/>
          </p:nvPr>
        </p:nvSpPr>
        <p:spPr/>
        <p:txBody>
          <a:bodyPr/>
          <a:lstStyle/>
          <a:p>
            <a:fld id="{F0D23093-2AB0-F74C-B865-1A12A15B650E}" type="slidenum">
              <a:rPr lang="en-US" smtClean="0"/>
              <a:pPr/>
              <a:t>13</a:t>
            </a:fld>
            <a:endParaRPr lang="en-US" dirty="0"/>
          </a:p>
        </p:txBody>
      </p:sp>
      <p:pic>
        <p:nvPicPr>
          <p:cNvPr id="4" name="Picture 3">
            <a:extLst>
              <a:ext uri="{FF2B5EF4-FFF2-40B4-BE49-F238E27FC236}">
                <a16:creationId xmlns:a16="http://schemas.microsoft.com/office/drawing/2014/main" id="{30790ABF-46DF-78EA-603B-5E594314CF66}"/>
              </a:ext>
            </a:extLst>
          </p:cNvPr>
          <p:cNvPicPr>
            <a:picLocks noChangeAspect="1"/>
          </p:cNvPicPr>
          <p:nvPr/>
        </p:nvPicPr>
        <p:blipFill>
          <a:blip r:embed="rId3"/>
          <a:stretch>
            <a:fillRect/>
          </a:stretch>
        </p:blipFill>
        <p:spPr>
          <a:xfrm>
            <a:off x="228600" y="914400"/>
            <a:ext cx="4572000" cy="3707164"/>
          </a:xfrm>
          <a:prstGeom prst="rect">
            <a:avLst/>
          </a:prstGeom>
          <a:ln>
            <a:solidFill>
              <a:schemeClr val="tx1"/>
            </a:solidFill>
          </a:ln>
        </p:spPr>
      </p:pic>
      <p:pic>
        <p:nvPicPr>
          <p:cNvPr id="9" name="Picture 8">
            <a:extLst>
              <a:ext uri="{FF2B5EF4-FFF2-40B4-BE49-F238E27FC236}">
                <a16:creationId xmlns:a16="http://schemas.microsoft.com/office/drawing/2014/main" id="{7F2FD0FD-F074-B792-9CF5-95AFAF2A4328}"/>
              </a:ext>
            </a:extLst>
          </p:cNvPr>
          <p:cNvPicPr>
            <a:picLocks noChangeAspect="1"/>
          </p:cNvPicPr>
          <p:nvPr/>
        </p:nvPicPr>
        <p:blipFill>
          <a:blip r:embed="rId4"/>
          <a:stretch>
            <a:fillRect/>
          </a:stretch>
        </p:blipFill>
        <p:spPr>
          <a:xfrm>
            <a:off x="4876800" y="914400"/>
            <a:ext cx="4572000" cy="4321538"/>
          </a:xfrm>
          <a:prstGeom prst="rect">
            <a:avLst/>
          </a:prstGeom>
          <a:ln>
            <a:solidFill>
              <a:schemeClr val="tx1"/>
            </a:solidFill>
          </a:ln>
        </p:spPr>
      </p:pic>
      <p:pic>
        <p:nvPicPr>
          <p:cNvPr id="14" name="Picture 13">
            <a:extLst>
              <a:ext uri="{FF2B5EF4-FFF2-40B4-BE49-F238E27FC236}">
                <a16:creationId xmlns:a16="http://schemas.microsoft.com/office/drawing/2014/main" id="{BE0BD9AE-D57A-A297-4957-FE37E4C36724}"/>
              </a:ext>
            </a:extLst>
          </p:cNvPr>
          <p:cNvPicPr>
            <a:picLocks noChangeAspect="1"/>
          </p:cNvPicPr>
          <p:nvPr/>
        </p:nvPicPr>
        <p:blipFill>
          <a:blip r:embed="rId5"/>
          <a:stretch>
            <a:fillRect/>
          </a:stretch>
        </p:blipFill>
        <p:spPr>
          <a:xfrm>
            <a:off x="9456821" y="2286000"/>
            <a:ext cx="2635385" cy="2444876"/>
          </a:xfrm>
          <a:prstGeom prst="rect">
            <a:avLst/>
          </a:prstGeom>
        </p:spPr>
      </p:pic>
      <p:sp>
        <p:nvSpPr>
          <p:cNvPr id="16" name="Oval 15">
            <a:extLst>
              <a:ext uri="{FF2B5EF4-FFF2-40B4-BE49-F238E27FC236}">
                <a16:creationId xmlns:a16="http://schemas.microsoft.com/office/drawing/2014/main" id="{848C6EAE-DFAE-DC2D-0B66-3B0E42358E6F}"/>
              </a:ext>
            </a:extLst>
          </p:cNvPr>
          <p:cNvSpPr/>
          <p:nvPr/>
        </p:nvSpPr>
        <p:spPr>
          <a:xfrm>
            <a:off x="4808620" y="2286000"/>
            <a:ext cx="1820779" cy="22860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4AEB778-AE5F-7A78-793A-A1878F5C9DB2}"/>
              </a:ext>
            </a:extLst>
          </p:cNvPr>
          <p:cNvCxnSpPr>
            <a:cxnSpLocks/>
            <a:stCxn id="16" idx="6"/>
          </p:cNvCxnSpPr>
          <p:nvPr/>
        </p:nvCxnSpPr>
        <p:spPr>
          <a:xfrm>
            <a:off x="6629399" y="2400300"/>
            <a:ext cx="3124201" cy="495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38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ln w="9525"/>
        </p:spPr>
        <p:txBody>
          <a:bodyPr/>
          <a:lstStyle/>
          <a:p>
            <a:r>
              <a:rPr lang="pt-PT" dirty="0">
                <a:latin typeface="+mn-lt"/>
              </a:rPr>
              <a:t>Searching for </a:t>
            </a:r>
            <a:r>
              <a:rPr lang="pt-PT" i="1" dirty="0">
                <a:latin typeface="+mn-lt"/>
              </a:rPr>
              <a:t>Inconel</a:t>
            </a:r>
            <a:r>
              <a:rPr lang="pt-PT" dirty="0">
                <a:latin typeface="+mn-lt"/>
              </a:rPr>
              <a:t> in MMPDS</a:t>
            </a:r>
            <a:endParaRPr lang="en-GB" dirty="0">
              <a:latin typeface="+mn-lt"/>
            </a:endParaRPr>
          </a:p>
        </p:txBody>
      </p:sp>
      <p:sp>
        <p:nvSpPr>
          <p:cNvPr id="3" name="Slide Number Placeholder 2">
            <a:extLst>
              <a:ext uri="{FF2B5EF4-FFF2-40B4-BE49-F238E27FC236}">
                <a16:creationId xmlns:a16="http://schemas.microsoft.com/office/drawing/2014/main" id="{FA451CA7-A2D7-4DCC-8EA8-372EEB06B593}"/>
              </a:ext>
            </a:extLst>
          </p:cNvPr>
          <p:cNvSpPr>
            <a:spLocks noGrp="1"/>
          </p:cNvSpPr>
          <p:nvPr>
            <p:ph type="sldNum" sz="quarter" idx="11"/>
          </p:nvPr>
        </p:nvSpPr>
        <p:spPr/>
        <p:txBody>
          <a:bodyPr/>
          <a:lstStyle/>
          <a:p>
            <a:fld id="{F0D23093-2AB0-F74C-B865-1A12A15B650E}" type="slidenum">
              <a:rPr lang="en-US" smtClean="0"/>
              <a:pPr/>
              <a:t>14</a:t>
            </a:fld>
            <a:endParaRPr lang="en-US" dirty="0"/>
          </a:p>
        </p:txBody>
      </p:sp>
      <p:pic>
        <p:nvPicPr>
          <p:cNvPr id="11" name="Picture 10">
            <a:extLst>
              <a:ext uri="{FF2B5EF4-FFF2-40B4-BE49-F238E27FC236}">
                <a16:creationId xmlns:a16="http://schemas.microsoft.com/office/drawing/2014/main" id="{6FC37400-7244-AC85-24FB-D3F994F88FED}"/>
              </a:ext>
            </a:extLst>
          </p:cNvPr>
          <p:cNvPicPr>
            <a:picLocks noChangeAspect="1"/>
          </p:cNvPicPr>
          <p:nvPr/>
        </p:nvPicPr>
        <p:blipFill>
          <a:blip r:embed="rId3"/>
          <a:stretch>
            <a:fillRect/>
          </a:stretch>
        </p:blipFill>
        <p:spPr>
          <a:xfrm>
            <a:off x="1524000" y="2462701"/>
            <a:ext cx="2343270" cy="2540131"/>
          </a:xfrm>
          <a:prstGeom prst="rect">
            <a:avLst/>
          </a:prstGeom>
          <a:ln>
            <a:solidFill>
              <a:schemeClr val="tx1"/>
            </a:solidFill>
          </a:ln>
        </p:spPr>
      </p:pic>
      <p:pic>
        <p:nvPicPr>
          <p:cNvPr id="14" name="Picture 13">
            <a:extLst>
              <a:ext uri="{FF2B5EF4-FFF2-40B4-BE49-F238E27FC236}">
                <a16:creationId xmlns:a16="http://schemas.microsoft.com/office/drawing/2014/main" id="{70E5F00E-91FA-6C57-484D-08E6EA3DD141}"/>
              </a:ext>
            </a:extLst>
          </p:cNvPr>
          <p:cNvPicPr>
            <a:picLocks noChangeAspect="1"/>
          </p:cNvPicPr>
          <p:nvPr/>
        </p:nvPicPr>
        <p:blipFill>
          <a:blip r:embed="rId4"/>
          <a:stretch>
            <a:fillRect/>
          </a:stretch>
        </p:blipFill>
        <p:spPr>
          <a:xfrm>
            <a:off x="504831" y="994418"/>
            <a:ext cx="11182338" cy="457200"/>
          </a:xfrm>
          <a:prstGeom prst="rect">
            <a:avLst/>
          </a:prstGeom>
          <a:ln>
            <a:solidFill>
              <a:schemeClr val="tx1"/>
            </a:solidFill>
          </a:ln>
        </p:spPr>
      </p:pic>
      <p:sp>
        <p:nvSpPr>
          <p:cNvPr id="15" name="Arrow: Right 14">
            <a:extLst>
              <a:ext uri="{FF2B5EF4-FFF2-40B4-BE49-F238E27FC236}">
                <a16:creationId xmlns:a16="http://schemas.microsoft.com/office/drawing/2014/main" id="{54409C50-52A5-EBF5-3BDC-B8C23391744C}"/>
              </a:ext>
            </a:extLst>
          </p:cNvPr>
          <p:cNvSpPr/>
          <p:nvPr/>
        </p:nvSpPr>
        <p:spPr>
          <a:xfrm rot="5400000">
            <a:off x="2247900" y="1943100"/>
            <a:ext cx="15240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B957C1B-3B35-7327-660B-B1918AC9982D}"/>
              </a:ext>
            </a:extLst>
          </p:cNvPr>
          <p:cNvPicPr>
            <a:picLocks noChangeAspect="1"/>
          </p:cNvPicPr>
          <p:nvPr/>
        </p:nvPicPr>
        <p:blipFill>
          <a:blip r:embed="rId5"/>
          <a:stretch>
            <a:fillRect/>
          </a:stretch>
        </p:blipFill>
        <p:spPr>
          <a:xfrm>
            <a:off x="5640584" y="1676400"/>
            <a:ext cx="4937760" cy="4543641"/>
          </a:xfrm>
          <a:prstGeom prst="rect">
            <a:avLst/>
          </a:prstGeom>
          <a:ln>
            <a:solidFill>
              <a:schemeClr val="tx1"/>
            </a:solidFill>
          </a:ln>
        </p:spPr>
      </p:pic>
      <p:sp>
        <p:nvSpPr>
          <p:cNvPr id="18" name="Arrow: Right 17">
            <a:extLst>
              <a:ext uri="{FF2B5EF4-FFF2-40B4-BE49-F238E27FC236}">
                <a16:creationId xmlns:a16="http://schemas.microsoft.com/office/drawing/2014/main" id="{6CF00517-115F-94EA-19B6-D90FA7586C85}"/>
              </a:ext>
            </a:extLst>
          </p:cNvPr>
          <p:cNvSpPr/>
          <p:nvPr/>
        </p:nvSpPr>
        <p:spPr>
          <a:xfrm>
            <a:off x="3429000" y="3436613"/>
            <a:ext cx="234327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33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ln w="9525"/>
        </p:spPr>
        <p:txBody>
          <a:bodyPr/>
          <a:lstStyle/>
          <a:p>
            <a:r>
              <a:rPr lang="pt-PT" dirty="0">
                <a:latin typeface="+mn-lt"/>
              </a:rPr>
              <a:t>Information on </a:t>
            </a:r>
            <a:r>
              <a:rPr lang="pt-PT" i="1" dirty="0">
                <a:latin typeface="+mn-lt"/>
              </a:rPr>
              <a:t>PEEK</a:t>
            </a:r>
            <a:r>
              <a:rPr lang="pt-PT" dirty="0">
                <a:latin typeface="+mn-lt"/>
              </a:rPr>
              <a:t> in MIL-HDBK-17</a:t>
            </a:r>
            <a:endParaRPr lang="en-GB" dirty="0">
              <a:latin typeface="+mn-lt"/>
            </a:endParaRPr>
          </a:p>
        </p:txBody>
      </p:sp>
      <p:sp>
        <p:nvSpPr>
          <p:cNvPr id="2" name="Slide Number Placeholder 1">
            <a:extLst>
              <a:ext uri="{FF2B5EF4-FFF2-40B4-BE49-F238E27FC236}">
                <a16:creationId xmlns:a16="http://schemas.microsoft.com/office/drawing/2014/main" id="{F4119F42-5581-4356-BA86-E07BC7A14E7C}"/>
              </a:ext>
            </a:extLst>
          </p:cNvPr>
          <p:cNvSpPr>
            <a:spLocks noGrp="1"/>
          </p:cNvSpPr>
          <p:nvPr>
            <p:ph type="sldNum" sz="quarter" idx="11"/>
          </p:nvPr>
        </p:nvSpPr>
        <p:spPr/>
        <p:txBody>
          <a:bodyPr/>
          <a:lstStyle/>
          <a:p>
            <a:fld id="{F0D23093-2AB0-F74C-B865-1A12A15B650E}" type="slidenum">
              <a:rPr lang="en-US" smtClean="0"/>
              <a:pPr/>
              <a:t>15</a:t>
            </a:fld>
            <a:endParaRPr lang="en-US" dirty="0"/>
          </a:p>
        </p:txBody>
      </p:sp>
      <p:pic>
        <p:nvPicPr>
          <p:cNvPr id="5" name="Picture 4">
            <a:extLst>
              <a:ext uri="{FF2B5EF4-FFF2-40B4-BE49-F238E27FC236}">
                <a16:creationId xmlns:a16="http://schemas.microsoft.com/office/drawing/2014/main" id="{D006FDD1-E17B-51D6-CDA1-536533BF729C}"/>
              </a:ext>
            </a:extLst>
          </p:cNvPr>
          <p:cNvPicPr>
            <a:picLocks noChangeAspect="1"/>
          </p:cNvPicPr>
          <p:nvPr/>
        </p:nvPicPr>
        <p:blipFill>
          <a:blip r:embed="rId3"/>
          <a:stretch>
            <a:fillRect/>
          </a:stretch>
        </p:blipFill>
        <p:spPr>
          <a:xfrm>
            <a:off x="1219200" y="685800"/>
            <a:ext cx="5672968" cy="5486400"/>
          </a:xfrm>
          <a:prstGeom prst="rect">
            <a:avLst/>
          </a:prstGeom>
          <a:ln>
            <a:solidFill>
              <a:schemeClr val="tx1"/>
            </a:solidFill>
          </a:ln>
        </p:spPr>
      </p:pic>
    </p:spTree>
    <p:extLst>
      <p:ext uri="{BB962C8B-B14F-4D97-AF65-F5344CB8AC3E}">
        <p14:creationId xmlns:p14="http://schemas.microsoft.com/office/powerpoint/2010/main" val="888368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1447800" y="1229569"/>
            <a:ext cx="8420100" cy="3908425"/>
          </a:xfrm>
          <a:prstGeom prst="rect">
            <a:avLst/>
          </a:prstGeom>
        </p:spPr>
        <p:txBody>
          <a:bodyPr/>
          <a:lstStyle/>
          <a:p>
            <a:r>
              <a:rPr lang="en-GB" sz="2000" b="0" dirty="0">
                <a:latin typeface="+mn-lt"/>
              </a:rPr>
              <a:t>If you want to model new composites you can use the Hybrid Synthesizer tool included in Granta EduPack Aerospace Database</a:t>
            </a:r>
          </a:p>
          <a:p>
            <a:endParaRPr lang="en-GB" sz="2000" b="0" dirty="0">
              <a:latin typeface="+mn-lt"/>
            </a:endParaRPr>
          </a:p>
          <a:p>
            <a:r>
              <a:rPr lang="pt-PT" sz="2000" b="0" dirty="0">
                <a:latin typeface="+mn-lt"/>
              </a:rPr>
              <a:t>This tool helps you create virtual composites and compare them with those available in the database for a number of physical, mechanical, thermal and electrical properties</a:t>
            </a:r>
          </a:p>
          <a:p>
            <a:endParaRPr lang="pt-PT" sz="2000" b="0" dirty="0">
              <a:latin typeface="+mn-lt"/>
            </a:endParaRPr>
          </a:p>
          <a:p>
            <a:r>
              <a:rPr lang="pt-PT" sz="2000" b="0" dirty="0">
                <a:latin typeface="+mn-lt"/>
              </a:rPr>
              <a:t>Build your own foams, sandwich structures or composite laminates</a:t>
            </a:r>
          </a:p>
          <a:p>
            <a:endParaRPr lang="pt-PT" sz="2000" b="0" dirty="0">
              <a:latin typeface="+mn-lt"/>
            </a:endParaRPr>
          </a:p>
          <a:p>
            <a:r>
              <a:rPr lang="pt-PT" sz="2000" b="0" dirty="0">
                <a:latin typeface="+mn-lt"/>
              </a:rPr>
              <a:t>Further information is available from Lecture Unit Hybrid synthesizer</a:t>
            </a:r>
            <a:endParaRPr lang="en-GB" sz="2000" b="0" dirty="0">
              <a:latin typeface="+mn-lt"/>
            </a:endParaRPr>
          </a:p>
        </p:txBody>
      </p:sp>
      <p:sp>
        <p:nvSpPr>
          <p:cNvPr id="46083" name="Title 2"/>
          <p:cNvSpPr>
            <a:spLocks noGrp="1"/>
          </p:cNvSpPr>
          <p:nvPr>
            <p:ph type="title"/>
          </p:nvPr>
        </p:nvSpPr>
        <p:spPr>
          <a:ln w="9525"/>
        </p:spPr>
        <p:txBody>
          <a:bodyPr/>
          <a:lstStyle/>
          <a:p>
            <a:r>
              <a:rPr lang="en-GB" dirty="0">
                <a:latin typeface="+mn-lt"/>
              </a:rPr>
              <a:t>The Synthesizer tool for hybrid materials</a:t>
            </a:r>
          </a:p>
        </p:txBody>
      </p:sp>
      <p:grpSp>
        <p:nvGrpSpPr>
          <p:cNvPr id="17" name="Group 16">
            <a:extLst>
              <a:ext uri="{FF2B5EF4-FFF2-40B4-BE49-F238E27FC236}">
                <a16:creationId xmlns:a16="http://schemas.microsoft.com/office/drawing/2014/main" id="{169DCC71-294F-4AD9-B916-05E25E0862AC}"/>
              </a:ext>
            </a:extLst>
          </p:cNvPr>
          <p:cNvGrpSpPr/>
          <p:nvPr/>
        </p:nvGrpSpPr>
        <p:grpSpPr>
          <a:xfrm>
            <a:off x="66003" y="613417"/>
            <a:ext cx="9727209" cy="5505450"/>
            <a:chOff x="-169068" y="947064"/>
            <a:chExt cx="9727209" cy="5505450"/>
          </a:xfrm>
        </p:grpSpPr>
        <p:grpSp>
          <p:nvGrpSpPr>
            <p:cNvPr id="19" name="Group 18">
              <a:extLst>
                <a:ext uri="{FF2B5EF4-FFF2-40B4-BE49-F238E27FC236}">
                  <a16:creationId xmlns:a16="http://schemas.microsoft.com/office/drawing/2014/main" id="{2A87FA11-F406-4F87-9713-29377856C026}"/>
                </a:ext>
              </a:extLst>
            </p:cNvPr>
            <p:cNvGrpSpPr/>
            <p:nvPr/>
          </p:nvGrpSpPr>
          <p:grpSpPr>
            <a:xfrm>
              <a:off x="1095154" y="947064"/>
              <a:ext cx="8462987" cy="5505450"/>
              <a:chOff x="1095154" y="947064"/>
              <a:chExt cx="8462987" cy="5505450"/>
            </a:xfrm>
          </p:grpSpPr>
          <p:pic>
            <p:nvPicPr>
              <p:cNvPr id="24" name="Picture 5">
                <a:extLst>
                  <a:ext uri="{FF2B5EF4-FFF2-40B4-BE49-F238E27FC236}">
                    <a16:creationId xmlns:a16="http://schemas.microsoft.com/office/drawing/2014/main" id="{E87B025B-D663-4A9B-9C81-C66D5251F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864" y="947064"/>
                <a:ext cx="8435277"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10">
                <a:extLst>
                  <a:ext uri="{FF2B5EF4-FFF2-40B4-BE49-F238E27FC236}">
                    <a16:creationId xmlns:a16="http://schemas.microsoft.com/office/drawing/2014/main" id="{0F379453-FB31-4CF0-A3D5-CA6925FF9866}"/>
                  </a:ext>
                </a:extLst>
              </p:cNvPr>
              <p:cNvSpPr>
                <a:spLocks noChangeArrowheads="1"/>
              </p:cNvSpPr>
              <p:nvPr/>
            </p:nvSpPr>
            <p:spPr bwMode="auto">
              <a:xfrm flipH="1">
                <a:off x="1850946" y="4524648"/>
                <a:ext cx="809582" cy="946994"/>
              </a:xfrm>
              <a:prstGeom prst="rtTriangle">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26" name="Text Box 11">
                <a:extLst>
                  <a:ext uri="{FF2B5EF4-FFF2-40B4-BE49-F238E27FC236}">
                    <a16:creationId xmlns:a16="http://schemas.microsoft.com/office/drawing/2014/main" id="{437C1BDB-F8F8-40C8-86F8-22A7ACFB789C}"/>
                  </a:ext>
                </a:extLst>
              </p:cNvPr>
              <p:cNvSpPr txBox="1">
                <a:spLocks noChangeArrowheads="1"/>
              </p:cNvSpPr>
              <p:nvPr/>
            </p:nvSpPr>
            <p:spPr bwMode="auto">
              <a:xfrm>
                <a:off x="1095154" y="5301628"/>
                <a:ext cx="7280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00" dirty="0">
                    <a:latin typeface="+mn-lt"/>
                  </a:rPr>
                  <a:t>Slope 3</a:t>
                </a:r>
              </a:p>
            </p:txBody>
          </p:sp>
          <p:sp>
            <p:nvSpPr>
              <p:cNvPr id="28" name="Line 15">
                <a:extLst>
                  <a:ext uri="{FF2B5EF4-FFF2-40B4-BE49-F238E27FC236}">
                    <a16:creationId xmlns:a16="http://schemas.microsoft.com/office/drawing/2014/main" id="{4BC099E1-44F7-4E67-A185-3A9735210DEF}"/>
                  </a:ext>
                </a:extLst>
              </p:cNvPr>
              <p:cNvSpPr>
                <a:spLocks noChangeShapeType="1"/>
              </p:cNvSpPr>
              <p:nvPr/>
            </p:nvSpPr>
            <p:spPr bwMode="auto">
              <a:xfrm flipH="1" flipV="1">
                <a:off x="3587295" y="2180933"/>
                <a:ext cx="850040" cy="673608"/>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29" name="Text Box 16">
                <a:extLst>
                  <a:ext uri="{FF2B5EF4-FFF2-40B4-BE49-F238E27FC236}">
                    <a16:creationId xmlns:a16="http://schemas.microsoft.com/office/drawing/2014/main" id="{85A9AFB7-3481-4BDD-8F0D-970C869A55D9}"/>
                  </a:ext>
                </a:extLst>
              </p:cNvPr>
              <p:cNvSpPr txBox="1">
                <a:spLocks noChangeArrowheads="1"/>
              </p:cNvSpPr>
              <p:nvPr/>
            </p:nvSpPr>
            <p:spPr bwMode="auto">
              <a:xfrm>
                <a:off x="2155065" y="1581810"/>
                <a:ext cx="1286058" cy="584775"/>
              </a:xfrm>
              <a:prstGeom prst="rect">
                <a:avLst/>
              </a:prstGeom>
              <a:solidFill>
                <a:schemeClr val="bg1"/>
              </a:solidFill>
              <a:ln w="9525">
                <a:solidFill>
                  <a:schemeClr val="accent1"/>
                </a:solidFill>
                <a:miter lim="800000"/>
                <a:headEnd/>
                <a:tailEnd/>
              </a:ln>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latin typeface="+mn-lt"/>
                  </a:rPr>
                  <a:t>Enhanced</a:t>
                </a:r>
              </a:p>
              <a:p>
                <a:pPr algn="ctr">
                  <a:spcBef>
                    <a:spcPct val="0"/>
                  </a:spcBef>
                  <a:spcAft>
                    <a:spcPct val="0"/>
                  </a:spcAft>
                  <a:buClr>
                    <a:srgbClr val="009B9B"/>
                  </a:buClr>
                  <a:buSzPct val="80000"/>
                  <a:buFont typeface="Wingdings" panose="05000000000000000000" pitchFamily="2" charset="2"/>
                  <a:buNone/>
                </a:pPr>
                <a:r>
                  <a:rPr lang="en-GB" sz="1600" dirty="0">
                    <a:latin typeface="+mn-lt"/>
                  </a:rPr>
                  <a:t>performance</a:t>
                </a:r>
              </a:p>
            </p:txBody>
          </p:sp>
        </p:grpSp>
        <p:grpSp>
          <p:nvGrpSpPr>
            <p:cNvPr id="20" name="Group 19">
              <a:extLst>
                <a:ext uri="{FF2B5EF4-FFF2-40B4-BE49-F238E27FC236}">
                  <a16:creationId xmlns:a16="http://schemas.microsoft.com/office/drawing/2014/main" id="{130A6683-E1AE-465D-A24B-7DF83864FCAF}"/>
                </a:ext>
              </a:extLst>
            </p:cNvPr>
            <p:cNvGrpSpPr/>
            <p:nvPr/>
          </p:nvGrpSpPr>
          <p:grpSpPr>
            <a:xfrm>
              <a:off x="5492069" y="2556599"/>
              <a:ext cx="3552030" cy="1688878"/>
              <a:chOff x="5492069" y="2556599"/>
              <a:chExt cx="3552030" cy="1688878"/>
            </a:xfrm>
          </p:grpSpPr>
          <p:pic>
            <p:nvPicPr>
              <p:cNvPr id="22" name="Picture 30">
                <a:extLst>
                  <a:ext uri="{FF2B5EF4-FFF2-40B4-BE49-F238E27FC236}">
                    <a16:creationId xmlns:a16="http://schemas.microsoft.com/office/drawing/2014/main" id="{8206D552-6515-42E6-A523-4B885BD06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102" y="3458521"/>
                <a:ext cx="2415997" cy="7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31">
                <a:extLst>
                  <a:ext uri="{FF2B5EF4-FFF2-40B4-BE49-F238E27FC236}">
                    <a16:creationId xmlns:a16="http://schemas.microsoft.com/office/drawing/2014/main" id="{6F14624E-CFA7-4013-B4D4-2E8016E71259}"/>
                  </a:ext>
                </a:extLst>
              </p:cNvPr>
              <p:cNvSpPr>
                <a:spLocks/>
              </p:cNvSpPr>
              <p:nvPr/>
            </p:nvSpPr>
            <p:spPr bwMode="auto">
              <a:xfrm>
                <a:off x="5492069" y="2556599"/>
                <a:ext cx="1672350" cy="369332"/>
              </a:xfrm>
              <a:custGeom>
                <a:avLst/>
                <a:gdLst>
                  <a:gd name="T0" fmla="*/ 976 w 976"/>
                  <a:gd name="T1" fmla="*/ 568 h 568"/>
                  <a:gd name="T2" fmla="*/ 512 w 976"/>
                  <a:gd name="T3" fmla="*/ 160 h 568"/>
                  <a:gd name="T4" fmla="*/ 0 w 976"/>
                  <a:gd name="T5" fmla="*/ 0 h 568"/>
                  <a:gd name="T6" fmla="*/ 0 60000 65536"/>
                  <a:gd name="T7" fmla="*/ 0 60000 65536"/>
                  <a:gd name="T8" fmla="*/ 0 60000 65536"/>
                  <a:gd name="T9" fmla="*/ 0 w 976"/>
                  <a:gd name="T10" fmla="*/ 0 h 568"/>
                  <a:gd name="T11" fmla="*/ 976 w 976"/>
                  <a:gd name="T12" fmla="*/ 568 h 568"/>
                </a:gdLst>
                <a:ahLst/>
                <a:cxnLst>
                  <a:cxn ang="T6">
                    <a:pos x="T0" y="T1"/>
                  </a:cxn>
                  <a:cxn ang="T7">
                    <a:pos x="T2" y="T3"/>
                  </a:cxn>
                  <a:cxn ang="T8">
                    <a:pos x="T4" y="T5"/>
                  </a:cxn>
                </a:cxnLst>
                <a:rect l="T9" t="T10" r="T11" b="T12"/>
                <a:pathLst>
                  <a:path w="976" h="568">
                    <a:moveTo>
                      <a:pt x="976" y="568"/>
                    </a:moveTo>
                    <a:cubicBezTo>
                      <a:pt x="825" y="411"/>
                      <a:pt x="674" y="255"/>
                      <a:pt x="512" y="160"/>
                    </a:cubicBezTo>
                    <a:cubicBezTo>
                      <a:pt x="350" y="65"/>
                      <a:pt x="175" y="32"/>
                      <a:pt x="0" y="0"/>
                    </a:cubicBezTo>
                  </a:path>
                </a:pathLst>
              </a:custGeom>
              <a:noFill/>
              <a:ln w="9525">
                <a:solidFill>
                  <a:srgbClr val="CC0000"/>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mc:AlternateContent xmlns:mc="http://schemas.openxmlformats.org/markup-compatibility/2006" xmlns:a14="http://schemas.microsoft.com/office/drawing/2010/main">
          <mc:Choice Requires="a14">
            <p:sp>
              <p:nvSpPr>
                <p:cNvPr id="21" name="Object 14">
                  <a:extLst>
                    <a:ext uri="{FF2B5EF4-FFF2-40B4-BE49-F238E27FC236}">
                      <a16:creationId xmlns:a16="http://schemas.microsoft.com/office/drawing/2014/main" id="{E55BD60B-1D84-4C9F-8928-692D68A5343C}"/>
                    </a:ext>
                  </a:extLst>
                </p:cNvPr>
                <p:cNvSpPr txBox="1"/>
                <p:nvPr/>
              </p:nvSpPr>
              <p:spPr bwMode="auto">
                <a:xfrm>
                  <a:off x="-169068" y="4560897"/>
                  <a:ext cx="1628263" cy="531865"/>
                </a:xfrm>
                <a:prstGeom prst="rect">
                  <a:avLst/>
                </a:prstGeom>
                <a:noFill/>
                <a:ln>
                  <a:solidFill>
                    <a:schemeClr val="accent1"/>
                  </a:solid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Material</m:t>
                        </m:r>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Index</m:t>
                        </m:r>
                      </m:oMath>
                      <m:oMath xmlns:m="http://schemas.openxmlformats.org/officeDocument/2006/math">
                        <m:sSup>
                          <m:sSupPr>
                            <m:ctrlPr>
                              <a:rPr lang="en-US" sz="1100" i="1">
                                <a:solidFill>
                                  <a:srgbClr val="000000"/>
                                </a:solidFill>
                                <a:latin typeface="Cambria Math" panose="02040503050406030204" pitchFamily="18" charset="0"/>
                              </a:rPr>
                            </m:ctrlPr>
                          </m:sSupPr>
                          <m:e>
                            <m:r>
                              <m:rPr>
                                <m:sty m:val="p"/>
                              </m:rPr>
                              <a:rPr lang="en-US" sz="1100" i="1">
                                <a:solidFill>
                                  <a:srgbClr val="000000"/>
                                </a:solidFill>
                                <a:latin typeface="Cambria Math" panose="02040503050406030204" pitchFamily="18" charset="0"/>
                              </a:rPr>
                              <m:t>E</m:t>
                            </m:r>
                          </m:e>
                          <m:sup>
                            <m:r>
                              <a:rPr lang="en-US" sz="1100" i="1">
                                <a:solidFill>
                                  <a:srgbClr val="000000"/>
                                </a:solidFill>
                                <a:latin typeface="Cambria Math" panose="02040503050406030204" pitchFamily="18" charset="0"/>
                              </a:rPr>
                              <m:t>1/3</m:t>
                            </m:r>
                          </m:sup>
                        </m:sSup>
                        <m:r>
                          <a:rPr lang="en-US" sz="1100" i="1">
                            <a:solidFill>
                              <a:srgbClr val="000000"/>
                            </a:solidFill>
                            <a:latin typeface="Cambria Math" panose="02040503050406030204" pitchFamily="18" charset="0"/>
                          </a:rPr>
                          <m:t>/</m:t>
                        </m:r>
                        <m:r>
                          <m:rPr>
                            <m:sty m:val="p"/>
                          </m:rPr>
                          <a:rPr lang="en-US" sz="1100" i="1">
                            <a:solidFill>
                              <a:srgbClr val="000000"/>
                            </a:solidFill>
                            <a:latin typeface="Cambria Math" panose="02040503050406030204" pitchFamily="18" charset="0"/>
                          </a:rPr>
                          <m:t>ρ</m:t>
                        </m:r>
                      </m:oMath>
                    </m:oMathPara>
                  </a14:m>
                  <a:endParaRPr lang="en-US" sz="1100" dirty="0"/>
                </a:p>
              </p:txBody>
            </p:sp>
          </mc:Choice>
          <mc:Fallback xmlns="">
            <p:sp>
              <p:nvSpPr>
                <p:cNvPr id="21" name="Object 14">
                  <a:extLst>
                    <a:ext uri="{FF2B5EF4-FFF2-40B4-BE49-F238E27FC236}">
                      <a16:creationId xmlns:a16="http://schemas.microsoft.com/office/drawing/2014/main" id="{E55BD60B-1D84-4C9F-8928-692D68A5343C}"/>
                    </a:ext>
                  </a:extLst>
                </p:cNvPr>
                <p:cNvSpPr txBox="1">
                  <a:spLocks noRot="1" noChangeAspect="1" noMove="1" noResize="1" noEditPoints="1" noAdjustHandles="1" noChangeArrowheads="1" noChangeShapeType="1" noTextEdit="1"/>
                </p:cNvSpPr>
                <p:nvPr/>
              </p:nvSpPr>
              <p:spPr bwMode="auto">
                <a:xfrm>
                  <a:off x="-169068" y="4560897"/>
                  <a:ext cx="1628263" cy="531865"/>
                </a:xfrm>
                <a:prstGeom prst="rect">
                  <a:avLst/>
                </a:prstGeom>
                <a:blipFill>
                  <a:blip r:embed="rId5"/>
                  <a:stretch>
                    <a:fillRect b="-3333"/>
                  </a:stretch>
                </a:blipFill>
                <a:ln>
                  <a:solidFill>
                    <a:schemeClr val="accent1"/>
                  </a:solidFill>
                </a:ln>
                <a:effectLst/>
              </p:spPr>
              <p:txBody>
                <a:bodyPr/>
                <a:lstStyle/>
                <a:p>
                  <a:r>
                    <a:rPr lang="en-US">
                      <a:noFill/>
                    </a:rPr>
                    <a:t> </a:t>
                  </a:r>
                </a:p>
              </p:txBody>
            </p:sp>
          </mc:Fallback>
        </mc:AlternateContent>
      </p:grpSp>
      <p:sp>
        <p:nvSpPr>
          <p:cNvPr id="2" name="Slide Number Placeholder 1">
            <a:extLst>
              <a:ext uri="{FF2B5EF4-FFF2-40B4-BE49-F238E27FC236}">
                <a16:creationId xmlns:a16="http://schemas.microsoft.com/office/drawing/2014/main" id="{DD01C8ED-F718-4EB7-B344-A6A8495C0D66}"/>
              </a:ext>
            </a:extLst>
          </p:cNvPr>
          <p:cNvSpPr>
            <a:spLocks noGrp="1"/>
          </p:cNvSpPr>
          <p:nvPr>
            <p:ph type="sldNum" sz="quarter" idx="11"/>
          </p:nvPr>
        </p:nvSpPr>
        <p:spPr/>
        <p:txBody>
          <a:bodyPr/>
          <a:lstStyle/>
          <a:p>
            <a:fld id="{F0D23093-2AB0-F74C-B865-1A12A15B650E}" type="slidenum">
              <a:rPr lang="en-US" smtClean="0">
                <a:latin typeface="+mn-lt"/>
              </a:rPr>
              <a:pPr/>
              <a:t>16</a:t>
            </a:fld>
            <a:endParaRPr lang="en-US" dirty="0">
              <a:latin typeface="+mn-lt"/>
            </a:endParaRPr>
          </a:p>
        </p:txBody>
      </p:sp>
    </p:spTree>
    <p:extLst>
      <p:ext uri="{BB962C8B-B14F-4D97-AF65-F5344CB8AC3E}">
        <p14:creationId xmlns:p14="http://schemas.microsoft.com/office/powerpoint/2010/main" val="2797649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2"/>
          <p:cNvSpPr>
            <a:spLocks noGrp="1"/>
          </p:cNvSpPr>
          <p:nvPr>
            <p:ph type="title"/>
          </p:nvPr>
        </p:nvSpPr>
        <p:spPr>
          <a:ln w="9525"/>
        </p:spPr>
        <p:txBody>
          <a:bodyPr/>
          <a:lstStyle/>
          <a:p>
            <a:r>
              <a:rPr lang="pt-PT" dirty="0">
                <a:latin typeface="+mn-lt"/>
              </a:rPr>
              <a:t>The Eco Audit tool</a:t>
            </a:r>
            <a:endParaRPr lang="en-GB" dirty="0">
              <a:latin typeface="+mn-lt"/>
            </a:endParaRPr>
          </a:p>
        </p:txBody>
      </p:sp>
      <p:sp>
        <p:nvSpPr>
          <p:cNvPr id="2" name="Content Placeholder 1"/>
          <p:cNvSpPr>
            <a:spLocks noGrp="1"/>
          </p:cNvSpPr>
          <p:nvPr>
            <p:ph idx="4294967295"/>
          </p:nvPr>
        </p:nvSpPr>
        <p:spPr>
          <a:xfrm>
            <a:off x="1805420" y="1730288"/>
            <a:ext cx="8956675" cy="2738438"/>
          </a:xfrm>
          <a:prstGeom prst="rect">
            <a:avLst/>
          </a:prstGeom>
        </p:spPr>
        <p:txBody>
          <a:bodyPr/>
          <a:lstStyle/>
          <a:p>
            <a:pPr>
              <a:defRPr/>
            </a:pPr>
            <a:r>
              <a:rPr lang="en-GB" sz="2000" b="0" dirty="0">
                <a:latin typeface="+mn-lt"/>
              </a:rPr>
              <a:t>You can assess the environmental impact of products with the Eco Audit tool included in Granta EduPack Aerospace Database</a:t>
            </a:r>
          </a:p>
          <a:p>
            <a:pPr>
              <a:defRPr/>
            </a:pPr>
            <a:endParaRPr lang="pt-PT" sz="2000" b="0" dirty="0">
              <a:latin typeface="+mn-lt"/>
            </a:endParaRPr>
          </a:p>
          <a:p>
            <a:pPr>
              <a:defRPr/>
            </a:pPr>
            <a:r>
              <a:rPr lang="pt-PT" sz="2000" b="0" dirty="0">
                <a:latin typeface="+mn-lt"/>
              </a:rPr>
              <a:t>Compare the influence of using different materials and manufacturing processes on the various phases of life of a product</a:t>
            </a:r>
          </a:p>
          <a:p>
            <a:pPr marL="0" indent="0">
              <a:buNone/>
              <a:defRPr/>
            </a:pPr>
            <a:endParaRPr lang="pt-PT" sz="2000" b="0" dirty="0">
              <a:latin typeface="+mn-lt"/>
            </a:endParaRPr>
          </a:p>
          <a:p>
            <a:pPr>
              <a:defRPr/>
            </a:pPr>
            <a:r>
              <a:rPr lang="pt-PT" sz="2000" b="0" dirty="0">
                <a:latin typeface="+mn-lt"/>
              </a:rPr>
              <a:t>Further information is available from Lecture Unit 12 of this series</a:t>
            </a:r>
            <a:endParaRPr lang="en-GB" sz="2000" b="0" dirty="0">
              <a:latin typeface="+mn-lt"/>
            </a:endParaRPr>
          </a:p>
        </p:txBody>
      </p:sp>
      <p:grpSp>
        <p:nvGrpSpPr>
          <p:cNvPr id="7" name="Group 6">
            <a:extLst>
              <a:ext uri="{FF2B5EF4-FFF2-40B4-BE49-F238E27FC236}">
                <a16:creationId xmlns:a16="http://schemas.microsoft.com/office/drawing/2014/main" id="{530BC9E5-CE23-4170-9090-46F8813A8147}"/>
              </a:ext>
            </a:extLst>
          </p:cNvPr>
          <p:cNvGrpSpPr/>
          <p:nvPr/>
        </p:nvGrpSpPr>
        <p:grpSpPr>
          <a:xfrm>
            <a:off x="1708529" y="609600"/>
            <a:ext cx="8774941" cy="5327728"/>
            <a:chOff x="668284" y="820142"/>
            <a:chExt cx="8774941" cy="5327728"/>
          </a:xfrm>
        </p:grpSpPr>
        <p:grpSp>
          <p:nvGrpSpPr>
            <p:cNvPr id="6" name="Group 5">
              <a:extLst>
                <a:ext uri="{FF2B5EF4-FFF2-40B4-BE49-F238E27FC236}">
                  <a16:creationId xmlns:a16="http://schemas.microsoft.com/office/drawing/2014/main" id="{96767CB5-DD1A-47A5-BD95-5633FBAD1191}"/>
                </a:ext>
              </a:extLst>
            </p:cNvPr>
            <p:cNvGrpSpPr/>
            <p:nvPr/>
          </p:nvGrpSpPr>
          <p:grpSpPr>
            <a:xfrm>
              <a:off x="668284" y="1173841"/>
              <a:ext cx="8774941" cy="4974029"/>
              <a:chOff x="162533" y="1807814"/>
              <a:chExt cx="9353607" cy="5302043"/>
            </a:xfrm>
          </p:grpSpPr>
          <p:sp>
            <p:nvSpPr>
              <p:cNvPr id="5" name="Rectangle 4">
                <a:extLst>
                  <a:ext uri="{FF2B5EF4-FFF2-40B4-BE49-F238E27FC236}">
                    <a16:creationId xmlns:a16="http://schemas.microsoft.com/office/drawing/2014/main" id="{23A3840E-0650-405B-8AF0-D57FC187FD78}"/>
                  </a:ext>
                </a:extLst>
              </p:cNvPr>
              <p:cNvSpPr/>
              <p:nvPr/>
            </p:nvSpPr>
            <p:spPr bwMode="auto">
              <a:xfrm>
                <a:off x="265814" y="1807814"/>
                <a:ext cx="9250326" cy="53020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grpSp>
            <p:nvGrpSpPr>
              <p:cNvPr id="29" name="Group 28">
                <a:extLst>
                  <a:ext uri="{FF2B5EF4-FFF2-40B4-BE49-F238E27FC236}">
                    <a16:creationId xmlns:a16="http://schemas.microsoft.com/office/drawing/2014/main" id="{A0D75DE5-5372-437D-B78B-310B673C9564}"/>
                  </a:ext>
                </a:extLst>
              </p:cNvPr>
              <p:cNvGrpSpPr/>
              <p:nvPr/>
            </p:nvGrpSpPr>
            <p:grpSpPr>
              <a:xfrm>
                <a:off x="162533" y="1981791"/>
                <a:ext cx="3801732" cy="2099489"/>
                <a:chOff x="243623" y="773957"/>
                <a:chExt cx="4118538" cy="2274447"/>
              </a:xfrm>
            </p:grpSpPr>
            <p:sp>
              <p:nvSpPr>
                <p:cNvPr id="30" name="TextBox 29">
                  <a:extLst>
                    <a:ext uri="{FF2B5EF4-FFF2-40B4-BE49-F238E27FC236}">
                      <a16:creationId xmlns:a16="http://schemas.microsoft.com/office/drawing/2014/main" id="{C0FD3A15-465E-4085-A4D7-7C47FD5BD484}"/>
                    </a:ext>
                  </a:extLst>
                </p:cNvPr>
                <p:cNvSpPr txBox="1"/>
                <p:nvPr/>
              </p:nvSpPr>
              <p:spPr>
                <a:xfrm>
                  <a:off x="249821" y="2158317"/>
                  <a:ext cx="4112340" cy="426495"/>
                </a:xfrm>
                <a:prstGeom prst="rect">
                  <a:avLst/>
                </a:prstGeom>
                <a:noFill/>
              </p:spPr>
              <p:txBody>
                <a:bodyPr wrap="none" rtlCol="0">
                  <a:spAutoFit/>
                </a:bodyPr>
                <a:lstStyle/>
                <a:p>
                  <a:r>
                    <a:rPr lang="en-GB" dirty="0"/>
                    <a:t>Replacement: Carbon-epoxy – 50 kg</a:t>
                  </a:r>
                  <a:endParaRPr lang="en-US" dirty="0"/>
                </a:p>
              </p:txBody>
            </p:sp>
            <p:sp>
              <p:nvSpPr>
                <p:cNvPr id="31" name="TextBox 30">
                  <a:extLst>
                    <a:ext uri="{FF2B5EF4-FFF2-40B4-BE49-F238E27FC236}">
                      <a16:creationId xmlns:a16="http://schemas.microsoft.com/office/drawing/2014/main" id="{9AF301CF-2CD8-4600-A1A0-6B66B8C7C5FD}"/>
                    </a:ext>
                  </a:extLst>
                </p:cNvPr>
                <p:cNvSpPr txBox="1"/>
                <p:nvPr/>
              </p:nvSpPr>
              <p:spPr>
                <a:xfrm>
                  <a:off x="243623" y="1691594"/>
                  <a:ext cx="4072578" cy="426495"/>
                </a:xfrm>
                <a:prstGeom prst="rect">
                  <a:avLst/>
                </a:prstGeom>
                <a:noFill/>
              </p:spPr>
              <p:txBody>
                <a:bodyPr wrap="none" rtlCol="0">
                  <a:spAutoFit/>
                </a:bodyPr>
                <a:lstStyle/>
                <a:p>
                  <a:r>
                    <a:rPr lang="en-GB" dirty="0"/>
                    <a:t>Selected Steel body panels – 100 kg</a:t>
                  </a:r>
                </a:p>
              </p:txBody>
            </p:sp>
            <p:pic>
              <p:nvPicPr>
                <p:cNvPr id="32" name="Picture 3">
                  <a:extLst>
                    <a:ext uri="{FF2B5EF4-FFF2-40B4-BE49-F238E27FC236}">
                      <a16:creationId xmlns:a16="http://schemas.microsoft.com/office/drawing/2014/main" id="{7900D786-1E83-41EB-8C8A-1549DC8D6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280" y="773957"/>
                  <a:ext cx="1092125" cy="79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3E244DFA-B5E2-4E5A-A5F7-E90D5161B378}"/>
                    </a:ext>
                  </a:extLst>
                </p:cNvPr>
                <p:cNvSpPr txBox="1"/>
                <p:nvPr/>
              </p:nvSpPr>
              <p:spPr>
                <a:xfrm>
                  <a:off x="998449" y="2621909"/>
                  <a:ext cx="3219884" cy="426495"/>
                </a:xfrm>
                <a:prstGeom prst="rect">
                  <a:avLst/>
                </a:prstGeom>
                <a:noFill/>
              </p:spPr>
              <p:txBody>
                <a:bodyPr wrap="none" rtlCol="0">
                  <a:spAutoFit/>
                </a:bodyPr>
                <a:lstStyle/>
                <a:p>
                  <a:r>
                    <a:rPr lang="en-GB" dirty="0"/>
                    <a:t>Distance driven 100,000 km</a:t>
                  </a:r>
                  <a:endParaRPr lang="en-US" dirty="0"/>
                </a:p>
              </p:txBody>
            </p:sp>
          </p:grpSp>
        </p:grpSp>
        <p:sp>
          <p:nvSpPr>
            <p:cNvPr id="49" name="AutoShape 3">
              <a:extLst>
                <a:ext uri="{FF2B5EF4-FFF2-40B4-BE49-F238E27FC236}">
                  <a16:creationId xmlns:a16="http://schemas.microsoft.com/office/drawing/2014/main" id="{38DBAEA2-FE98-4E08-B1D8-C9B07A3BA004}"/>
                </a:ext>
              </a:extLst>
            </p:cNvPr>
            <p:cNvSpPr>
              <a:spLocks noChangeArrowheads="1"/>
            </p:cNvSpPr>
            <p:nvPr/>
          </p:nvSpPr>
          <p:spPr bwMode="auto">
            <a:xfrm>
              <a:off x="6790333" y="820142"/>
              <a:ext cx="2348850" cy="2465915"/>
            </a:xfrm>
            <a:prstGeom prst="roundRect">
              <a:avLst>
                <a:gd name="adj" fmla="val 3884"/>
              </a:avLst>
            </a:prstGeom>
            <a:solidFill>
              <a:schemeClr val="bg1"/>
            </a:solidFill>
            <a:ln w="19050">
              <a:solidFill>
                <a:schemeClr val="accent1"/>
              </a:solidFill>
              <a:round/>
              <a:headEnd/>
              <a:tailEnd/>
            </a:ln>
          </p:spPr>
          <p:txBody>
            <a:bodyPr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buClr>
                  <a:srgbClr val="009B9B"/>
                </a:buClr>
                <a:buSzPct val="80000"/>
                <a:buFont typeface="Wingdings" panose="05000000000000000000" pitchFamily="2" charset="2"/>
                <a:buNone/>
              </a:pPr>
              <a:r>
                <a:rPr lang="en-GB" sz="1400" dirty="0">
                  <a:latin typeface="+mn-lt"/>
                </a:rPr>
                <a:t>Can explore:</a:t>
              </a:r>
            </a:p>
            <a:p>
              <a:pPr>
                <a:buClr>
                  <a:schemeClr val="accent1"/>
                </a:buClr>
                <a:buSzPct val="110000"/>
              </a:pPr>
              <a:r>
                <a:rPr lang="en-GB" sz="1400" dirty="0">
                  <a:latin typeface="+mn-lt"/>
                </a:rPr>
                <a:t>  Material choice</a:t>
              </a:r>
            </a:p>
            <a:p>
              <a:pPr>
                <a:buClr>
                  <a:schemeClr val="accent1"/>
                </a:buClr>
                <a:buSzPct val="110000"/>
              </a:pPr>
              <a:r>
                <a:rPr lang="en-GB" sz="1400" dirty="0">
                  <a:latin typeface="+mn-lt"/>
                </a:rPr>
                <a:t>  Recycle content</a:t>
              </a:r>
            </a:p>
            <a:p>
              <a:pPr>
                <a:buClr>
                  <a:schemeClr val="accent1"/>
                </a:buClr>
                <a:buSzPct val="110000"/>
              </a:pPr>
              <a:r>
                <a:rPr lang="en-GB" sz="1400" dirty="0">
                  <a:latin typeface="+mn-lt"/>
                </a:rPr>
                <a:t>  Transport mode</a:t>
              </a:r>
            </a:p>
            <a:p>
              <a:pPr>
                <a:buClr>
                  <a:schemeClr val="accent1"/>
                </a:buClr>
                <a:buSzPct val="110000"/>
              </a:pPr>
              <a:r>
                <a:rPr lang="en-GB" sz="1400" dirty="0">
                  <a:latin typeface="+mn-lt"/>
                </a:rPr>
                <a:t>  Transport distance</a:t>
              </a:r>
            </a:p>
            <a:p>
              <a:pPr>
                <a:buClr>
                  <a:schemeClr val="accent1"/>
                </a:buClr>
                <a:buSzPct val="110000"/>
              </a:pPr>
              <a:r>
                <a:rPr lang="en-GB" sz="1400" dirty="0">
                  <a:latin typeface="+mn-lt"/>
                </a:rPr>
                <a:t>  Use pattern</a:t>
              </a:r>
            </a:p>
            <a:p>
              <a:pPr>
                <a:buClr>
                  <a:schemeClr val="accent1"/>
                </a:buClr>
                <a:buSzPct val="110000"/>
              </a:pPr>
              <a:r>
                <a:rPr lang="en-GB" sz="1400" dirty="0">
                  <a:latin typeface="+mn-lt"/>
                </a:rPr>
                <a:t>  Electric energy mix         </a:t>
              </a:r>
            </a:p>
            <a:p>
              <a:pPr>
                <a:buClr>
                  <a:schemeClr val="accent1"/>
                </a:buClr>
                <a:buSzPct val="110000"/>
              </a:pPr>
              <a:r>
                <a:rPr lang="en-GB" sz="1400" dirty="0">
                  <a:latin typeface="+mn-lt"/>
                </a:rPr>
                <a:t>  End of life choice </a:t>
              </a:r>
            </a:p>
          </p:txBody>
        </p:sp>
      </p:grpSp>
      <p:grpSp>
        <p:nvGrpSpPr>
          <p:cNvPr id="8" name="Group 7">
            <a:extLst>
              <a:ext uri="{FF2B5EF4-FFF2-40B4-BE49-F238E27FC236}">
                <a16:creationId xmlns:a16="http://schemas.microsoft.com/office/drawing/2014/main" id="{AF5E5316-7039-4205-8CD5-4B00624B701A}"/>
              </a:ext>
            </a:extLst>
          </p:cNvPr>
          <p:cNvGrpSpPr/>
          <p:nvPr/>
        </p:nvGrpSpPr>
        <p:grpSpPr>
          <a:xfrm>
            <a:off x="1964669" y="1604068"/>
            <a:ext cx="4487359" cy="4320012"/>
            <a:chOff x="924425" y="1926904"/>
            <a:chExt cx="4487359" cy="4320012"/>
          </a:xfrm>
        </p:grpSpPr>
        <p:pic>
          <p:nvPicPr>
            <p:cNvPr id="51" name="Picture 50">
              <a:extLst>
                <a:ext uri="{FF2B5EF4-FFF2-40B4-BE49-F238E27FC236}">
                  <a16:creationId xmlns:a16="http://schemas.microsoft.com/office/drawing/2014/main" id="{103A8DCD-36F6-488E-94AC-2C0C4F543023}"/>
                </a:ext>
              </a:extLst>
            </p:cNvPr>
            <p:cNvPicPr>
              <a:picLocks noChangeAspect="1"/>
            </p:cNvPicPr>
            <p:nvPr/>
          </p:nvPicPr>
          <p:blipFill>
            <a:blip r:embed="rId4"/>
            <a:stretch>
              <a:fillRect/>
            </a:stretch>
          </p:blipFill>
          <p:spPr>
            <a:xfrm>
              <a:off x="924425" y="3441097"/>
              <a:ext cx="4164051" cy="2805819"/>
            </a:xfrm>
            <a:prstGeom prst="rect">
              <a:avLst/>
            </a:prstGeom>
          </p:spPr>
        </p:pic>
        <p:sp>
          <p:nvSpPr>
            <p:cNvPr id="52" name="Oval 51">
              <a:extLst>
                <a:ext uri="{FF2B5EF4-FFF2-40B4-BE49-F238E27FC236}">
                  <a16:creationId xmlns:a16="http://schemas.microsoft.com/office/drawing/2014/main" id="{882D244E-C4FF-4F7A-9218-B471BC47215E}"/>
                </a:ext>
              </a:extLst>
            </p:cNvPr>
            <p:cNvSpPr/>
            <p:nvPr/>
          </p:nvSpPr>
          <p:spPr>
            <a:xfrm>
              <a:off x="4658824" y="6003049"/>
              <a:ext cx="383924" cy="243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C92C751-1AA9-44A4-A0F6-34EAFA7149C1}"/>
                </a:ext>
              </a:extLst>
            </p:cNvPr>
            <p:cNvSpPr/>
            <p:nvPr/>
          </p:nvSpPr>
          <p:spPr>
            <a:xfrm>
              <a:off x="4805101" y="2733365"/>
              <a:ext cx="337892" cy="284131"/>
            </a:xfrm>
            <a:prstGeom prst="rect">
              <a:avLst/>
            </a:prstGeom>
            <a:solidFill>
              <a:srgbClr val="E7F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4DA6D24-4056-48C7-857E-E4507A54F503}"/>
                </a:ext>
              </a:extLst>
            </p:cNvPr>
            <p:cNvSpPr>
              <a:spLocks noChangeAspect="1"/>
            </p:cNvSpPr>
            <p:nvPr/>
          </p:nvSpPr>
          <p:spPr>
            <a:xfrm>
              <a:off x="4811490" y="2344220"/>
              <a:ext cx="331502" cy="280574"/>
            </a:xfrm>
            <a:prstGeom prst="rect">
              <a:avLst/>
            </a:prstGeom>
            <a:solidFill>
              <a:srgbClr val="83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3CE72769-DA7D-4667-8DF9-F4296B345E55}"/>
                </a:ext>
              </a:extLst>
            </p:cNvPr>
            <p:cNvSpPr txBox="1"/>
            <p:nvPr/>
          </p:nvSpPr>
          <p:spPr>
            <a:xfrm>
              <a:off x="4539429" y="1926904"/>
              <a:ext cx="872355" cy="369332"/>
            </a:xfrm>
            <a:prstGeom prst="rect">
              <a:avLst/>
            </a:prstGeom>
            <a:solidFill>
              <a:schemeClr val="bg1"/>
            </a:solidFill>
            <a:ln>
              <a:noFill/>
            </a:ln>
          </p:spPr>
          <p:txBody>
            <a:bodyPr wrap="none" rtlCol="0">
              <a:spAutoFit/>
            </a:bodyPr>
            <a:lstStyle/>
            <a:p>
              <a:r>
                <a:rPr lang="en-GB" b="1" dirty="0"/>
                <a:t>Carbon</a:t>
              </a:r>
              <a:endParaRPr lang="en-US" b="1" dirty="0"/>
            </a:p>
          </p:txBody>
        </p:sp>
      </p:grpSp>
      <p:grpSp>
        <p:nvGrpSpPr>
          <p:cNvPr id="9" name="Group 8">
            <a:extLst>
              <a:ext uri="{FF2B5EF4-FFF2-40B4-BE49-F238E27FC236}">
                <a16:creationId xmlns:a16="http://schemas.microsoft.com/office/drawing/2014/main" id="{D4AA93AD-FD75-47FF-8733-480E2B3427E9}"/>
              </a:ext>
            </a:extLst>
          </p:cNvPr>
          <p:cNvGrpSpPr/>
          <p:nvPr/>
        </p:nvGrpSpPr>
        <p:grpSpPr>
          <a:xfrm>
            <a:off x="6128720" y="1601613"/>
            <a:ext cx="4166312" cy="4335715"/>
            <a:chOff x="5088476" y="1924448"/>
            <a:chExt cx="4166312" cy="4335715"/>
          </a:xfrm>
        </p:grpSpPr>
        <p:grpSp>
          <p:nvGrpSpPr>
            <p:cNvPr id="57" name="Group 56">
              <a:extLst>
                <a:ext uri="{FF2B5EF4-FFF2-40B4-BE49-F238E27FC236}">
                  <a16:creationId xmlns:a16="http://schemas.microsoft.com/office/drawing/2014/main" id="{9467BF3F-DA87-445E-8F21-2A9E27D6560D}"/>
                </a:ext>
              </a:extLst>
            </p:cNvPr>
            <p:cNvGrpSpPr/>
            <p:nvPr/>
          </p:nvGrpSpPr>
          <p:grpSpPr>
            <a:xfrm>
              <a:off x="5569396" y="1924448"/>
              <a:ext cx="598882" cy="1109090"/>
              <a:chOff x="6837853" y="1302293"/>
              <a:chExt cx="648789" cy="1201514"/>
            </a:xfrm>
          </p:grpSpPr>
          <p:grpSp>
            <p:nvGrpSpPr>
              <p:cNvPr id="58" name="Group 57">
                <a:extLst>
                  <a:ext uri="{FF2B5EF4-FFF2-40B4-BE49-F238E27FC236}">
                    <a16:creationId xmlns:a16="http://schemas.microsoft.com/office/drawing/2014/main" id="{1C38C71A-7C75-47E6-96C5-E13405B35A31}"/>
                  </a:ext>
                </a:extLst>
              </p:cNvPr>
              <p:cNvGrpSpPr/>
              <p:nvPr/>
            </p:nvGrpSpPr>
            <p:grpSpPr>
              <a:xfrm>
                <a:off x="7015257" y="1730432"/>
                <a:ext cx="390189" cy="773375"/>
                <a:chOff x="6950171" y="1740180"/>
                <a:chExt cx="390189" cy="773375"/>
              </a:xfrm>
            </p:grpSpPr>
            <p:sp>
              <p:nvSpPr>
                <p:cNvPr id="60" name="Rectangle 59">
                  <a:extLst>
                    <a:ext uri="{FF2B5EF4-FFF2-40B4-BE49-F238E27FC236}">
                      <a16:creationId xmlns:a16="http://schemas.microsoft.com/office/drawing/2014/main" id="{322DAF93-C521-4A4B-B810-1EA9D706781E}"/>
                    </a:ext>
                  </a:extLst>
                </p:cNvPr>
                <p:cNvSpPr/>
                <p:nvPr/>
              </p:nvSpPr>
              <p:spPr>
                <a:xfrm>
                  <a:off x="6950171" y="2189556"/>
                  <a:ext cx="390189" cy="323999"/>
                </a:xfrm>
                <a:prstGeom prst="rect">
                  <a:avLst/>
                </a:prstGeom>
                <a:solidFill>
                  <a:srgbClr val="F9A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F23FEA3-7AE7-47EC-A99B-C5E28A620DFF}"/>
                    </a:ext>
                  </a:extLst>
                </p:cNvPr>
                <p:cNvSpPr>
                  <a:spLocks noChangeAspect="1"/>
                </p:cNvSpPr>
                <p:nvPr/>
              </p:nvSpPr>
              <p:spPr>
                <a:xfrm>
                  <a:off x="6957548" y="1740180"/>
                  <a:ext cx="382811" cy="324000"/>
                </a:xfrm>
                <a:prstGeom prst="rect">
                  <a:avLst/>
                </a:prstGeom>
                <a:solidFill>
                  <a:srgbClr val="CD70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26C3C9AD-689F-4189-B807-43F16354B675}"/>
                  </a:ext>
                </a:extLst>
              </p:cNvPr>
              <p:cNvSpPr txBox="1"/>
              <p:nvPr/>
            </p:nvSpPr>
            <p:spPr>
              <a:xfrm>
                <a:off x="6837853" y="1302293"/>
                <a:ext cx="648789" cy="400110"/>
              </a:xfrm>
              <a:prstGeom prst="rect">
                <a:avLst/>
              </a:prstGeom>
              <a:solidFill>
                <a:schemeClr val="bg1"/>
              </a:solidFill>
              <a:ln>
                <a:noFill/>
              </a:ln>
            </p:spPr>
            <p:txBody>
              <a:bodyPr wrap="none" rtlCol="0">
                <a:spAutoFit/>
              </a:bodyPr>
              <a:lstStyle/>
              <a:p>
                <a:r>
                  <a:rPr lang="en-GB" b="1" dirty="0"/>
                  <a:t>Cost</a:t>
                </a:r>
                <a:endParaRPr lang="en-US" b="1" dirty="0"/>
              </a:p>
            </p:txBody>
          </p:sp>
        </p:grpSp>
        <p:pic>
          <p:nvPicPr>
            <p:cNvPr id="62" name="Picture 61">
              <a:extLst>
                <a:ext uri="{FF2B5EF4-FFF2-40B4-BE49-F238E27FC236}">
                  <a16:creationId xmlns:a16="http://schemas.microsoft.com/office/drawing/2014/main" id="{21F0DDFA-EB0C-4CC7-8B11-7B81CABE6D62}"/>
                </a:ext>
              </a:extLst>
            </p:cNvPr>
            <p:cNvPicPr>
              <a:picLocks noChangeAspect="1"/>
            </p:cNvPicPr>
            <p:nvPr/>
          </p:nvPicPr>
          <p:blipFill>
            <a:blip r:embed="rId5"/>
            <a:stretch>
              <a:fillRect/>
            </a:stretch>
          </p:blipFill>
          <p:spPr>
            <a:xfrm>
              <a:off x="5088476" y="3454344"/>
              <a:ext cx="4164051" cy="2805819"/>
            </a:xfrm>
            <a:prstGeom prst="rect">
              <a:avLst/>
            </a:prstGeom>
          </p:spPr>
        </p:pic>
        <p:sp>
          <p:nvSpPr>
            <p:cNvPr id="63" name="Oval 62">
              <a:extLst>
                <a:ext uri="{FF2B5EF4-FFF2-40B4-BE49-F238E27FC236}">
                  <a16:creationId xmlns:a16="http://schemas.microsoft.com/office/drawing/2014/main" id="{B389CDBD-3290-4F91-818C-9EA8182C8005}"/>
                </a:ext>
              </a:extLst>
            </p:cNvPr>
            <p:cNvSpPr/>
            <p:nvPr/>
          </p:nvSpPr>
          <p:spPr>
            <a:xfrm>
              <a:off x="8822874" y="6003049"/>
              <a:ext cx="431914" cy="243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6EE9FAF9-0D08-49F6-9A57-836419811EB4}"/>
              </a:ext>
            </a:extLst>
          </p:cNvPr>
          <p:cNvSpPr>
            <a:spLocks noGrp="1"/>
          </p:cNvSpPr>
          <p:nvPr>
            <p:ph type="sldNum" sz="quarter" idx="11"/>
          </p:nvPr>
        </p:nvSpPr>
        <p:spPr/>
        <p:txBody>
          <a:bodyPr/>
          <a:lstStyle/>
          <a:p>
            <a:fld id="{F0D23093-2AB0-F74C-B865-1A12A15B650E}" type="slidenum">
              <a:rPr lang="en-US" smtClean="0">
                <a:latin typeface="+mn-lt"/>
              </a:rPr>
              <a:pPr/>
              <a:t>17</a:t>
            </a:fld>
            <a:endParaRPr lang="en-US" dirty="0">
              <a:latin typeface="+mn-lt"/>
            </a:endParaRPr>
          </a:p>
        </p:txBody>
      </p:sp>
    </p:spTree>
    <p:extLst>
      <p:ext uri="{BB962C8B-B14F-4D97-AF65-F5344CB8AC3E}">
        <p14:creationId xmlns:p14="http://schemas.microsoft.com/office/powerpoint/2010/main" val="426006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w="9525"/>
        </p:spPr>
        <p:txBody>
          <a:bodyPr/>
          <a:lstStyle/>
          <a:p>
            <a:r>
              <a:rPr lang="en-GB" dirty="0">
                <a:latin typeface="+mn-lt"/>
              </a:rPr>
              <a:t>Using the aerospace database</a:t>
            </a:r>
          </a:p>
        </p:txBody>
      </p:sp>
      <p:sp>
        <p:nvSpPr>
          <p:cNvPr id="3" name="Rectangle 4"/>
          <p:cNvSpPr>
            <a:spLocks noChangeArrowheads="1"/>
          </p:cNvSpPr>
          <p:nvPr/>
        </p:nvSpPr>
        <p:spPr bwMode="auto">
          <a:xfrm>
            <a:off x="1706563" y="1271449"/>
            <a:ext cx="84375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en-US" sz="1800" dirty="0">
                <a:latin typeface="+mn-lt"/>
              </a:rPr>
              <a:t> </a:t>
            </a:r>
            <a:r>
              <a:rPr lang="en-GB" sz="1800" dirty="0">
                <a:latin typeface="+mn-lt"/>
              </a:rPr>
              <a:t>MaterialUniverse</a:t>
            </a:r>
            <a:endParaRPr lang="en-US" sz="1800" dirty="0">
              <a:latin typeface="+mn-lt"/>
            </a:endParaRPr>
          </a:p>
          <a:p>
            <a:pPr lvl="1">
              <a:spcBef>
                <a:spcPct val="50000"/>
              </a:spcBef>
              <a:buClr>
                <a:schemeClr val="tx1"/>
              </a:buClr>
              <a:buSzPct val="115000"/>
              <a:buFontTx/>
              <a:buNone/>
            </a:pPr>
            <a:r>
              <a:rPr lang="en-GB" sz="1800" b="0" dirty="0">
                <a:latin typeface="+mn-lt"/>
              </a:rPr>
              <a:t>Designed for primary, broad materials selection. Enables generic candidates (resin and filler type) to be easily identified</a:t>
            </a:r>
          </a:p>
        </p:txBody>
      </p:sp>
      <p:sp>
        <p:nvSpPr>
          <p:cNvPr id="5" name="Rectangle 5"/>
          <p:cNvSpPr>
            <a:spLocks noChangeArrowheads="1"/>
          </p:cNvSpPr>
          <p:nvPr/>
        </p:nvSpPr>
        <p:spPr bwMode="auto">
          <a:xfrm>
            <a:off x="1706563" y="2949300"/>
            <a:ext cx="843756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en-US" sz="1800" dirty="0">
                <a:latin typeface="+mn-lt"/>
              </a:rPr>
              <a:t> </a:t>
            </a:r>
            <a:r>
              <a:rPr lang="en-GB" sz="1800" dirty="0">
                <a:latin typeface="+mn-lt"/>
              </a:rPr>
              <a:t>MMPDS and MIL-HDBK-17</a:t>
            </a:r>
            <a:endParaRPr lang="en-US" sz="1800" dirty="0">
              <a:latin typeface="+mn-lt"/>
            </a:endParaRPr>
          </a:p>
          <a:p>
            <a:pPr lvl="1">
              <a:spcBef>
                <a:spcPct val="50000"/>
              </a:spcBef>
              <a:buClr>
                <a:schemeClr val="tx1"/>
              </a:buClr>
              <a:buSzPct val="115000"/>
              <a:buFontTx/>
              <a:buNone/>
            </a:pPr>
            <a:r>
              <a:rPr lang="en-GB" sz="1800" b="0" dirty="0">
                <a:latin typeface="+mn-lt"/>
              </a:rPr>
              <a:t>Access information on certified materials for aerospace use (metals and composites) but also very useful in other design environments</a:t>
            </a:r>
          </a:p>
          <a:p>
            <a:pPr lvl="1">
              <a:spcBef>
                <a:spcPct val="50000"/>
              </a:spcBef>
              <a:buClr>
                <a:schemeClr val="tx1"/>
              </a:buClr>
              <a:buSzPct val="115000"/>
              <a:buFontTx/>
              <a:buNone/>
            </a:pPr>
            <a:r>
              <a:rPr lang="pt-PT" sz="1800" b="0" dirty="0">
                <a:latin typeface="+mn-lt"/>
              </a:rPr>
              <a:t>Information on temperature dependence of mechanical properties is particularly important</a:t>
            </a:r>
            <a:endParaRPr lang="en-GB" sz="1800" b="0" dirty="0">
              <a:latin typeface="+mn-lt"/>
            </a:endParaRPr>
          </a:p>
        </p:txBody>
      </p:sp>
      <p:sp>
        <p:nvSpPr>
          <p:cNvPr id="2" name="Slide Number Placeholder 1">
            <a:extLst>
              <a:ext uri="{FF2B5EF4-FFF2-40B4-BE49-F238E27FC236}">
                <a16:creationId xmlns:a16="http://schemas.microsoft.com/office/drawing/2014/main" id="{DE0C0179-D848-43CA-8692-6B6496A71822}"/>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23100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ln w="9525"/>
        </p:spPr>
        <p:txBody>
          <a:bodyPr/>
          <a:lstStyle/>
          <a:p>
            <a:r>
              <a:rPr lang="en-US" dirty="0">
                <a:latin typeface="+mn-lt"/>
              </a:rPr>
              <a:t>Example: trade-off between cost and weight</a:t>
            </a:r>
            <a:endParaRPr lang="en-GB" dirty="0">
              <a:latin typeface="+mn-lt"/>
            </a:endParaRPr>
          </a:p>
        </p:txBody>
      </p:sp>
      <p:sp>
        <p:nvSpPr>
          <p:cNvPr id="2" name="Content Placeholder 1"/>
          <p:cNvSpPr>
            <a:spLocks noGrp="1"/>
          </p:cNvSpPr>
          <p:nvPr>
            <p:ph type="body" sz="quarter" idx="13"/>
          </p:nvPr>
        </p:nvSpPr>
        <p:spPr>
          <a:prstGeom prst="rect">
            <a:avLst/>
          </a:prstGeom>
        </p:spPr>
        <p:txBody>
          <a:bodyPr/>
          <a:lstStyle/>
          <a:p>
            <a:r>
              <a:rPr lang="pt-PT" sz="2000" dirty="0">
                <a:latin typeface="+mn-lt"/>
              </a:rPr>
              <a:t>The scenario:</a:t>
            </a:r>
          </a:p>
          <a:p>
            <a:pPr lvl="1">
              <a:buClr>
                <a:schemeClr val="accent3">
                  <a:lumMod val="50000"/>
                </a:schemeClr>
              </a:buClr>
              <a:buSzPct val="100000"/>
            </a:pPr>
            <a:r>
              <a:rPr lang="pt-PT" sz="2000" b="0" dirty="0">
                <a:latin typeface="+mn-lt"/>
              </a:rPr>
              <a:t>Select a material for an exterior panel of a vehicle</a:t>
            </a:r>
          </a:p>
          <a:p>
            <a:pPr lvl="1">
              <a:buClr>
                <a:schemeClr val="accent3">
                  <a:lumMod val="50000"/>
                </a:schemeClr>
              </a:buClr>
              <a:buSzPct val="100000"/>
            </a:pPr>
            <a:r>
              <a:rPr lang="pt-PT" sz="2000" b="0" dirty="0">
                <a:latin typeface="+mn-lt"/>
              </a:rPr>
              <a:t>It must be as light and cheap as possible</a:t>
            </a:r>
          </a:p>
          <a:p>
            <a:pPr lvl="1">
              <a:buClr>
                <a:schemeClr val="accent3">
                  <a:lumMod val="50000"/>
                </a:schemeClr>
              </a:buClr>
              <a:buSzPct val="100000"/>
            </a:pPr>
            <a:r>
              <a:rPr lang="pt-PT" sz="2000" b="0" dirty="0">
                <a:latin typeface="+mn-lt"/>
              </a:rPr>
              <a:t>Stiffness is the most important constraint</a:t>
            </a:r>
          </a:p>
          <a:p>
            <a:pPr lvl="1"/>
            <a:endParaRPr lang="pt-PT" sz="2000" b="0" dirty="0">
              <a:latin typeface="+mn-lt"/>
            </a:endParaRPr>
          </a:p>
          <a:p>
            <a:pPr lvl="1"/>
            <a:endParaRPr lang="pt-PT" sz="2000" b="0" dirty="0">
              <a:latin typeface="+mn-lt"/>
            </a:endParaRPr>
          </a:p>
          <a:p>
            <a:pPr lvl="1"/>
            <a:endParaRPr lang="pt-PT" sz="2000" b="0" dirty="0">
              <a:latin typeface="+mn-lt"/>
            </a:endParaRPr>
          </a:p>
          <a:p>
            <a:pPr lvl="1"/>
            <a:endParaRPr lang="pt-PT" sz="2000" b="0" dirty="0">
              <a:latin typeface="+mn-lt"/>
            </a:endParaRPr>
          </a:p>
        </p:txBody>
      </p:sp>
      <p:grpSp>
        <p:nvGrpSpPr>
          <p:cNvPr id="8" name="Group 7"/>
          <p:cNvGrpSpPr>
            <a:grpSpLocks/>
          </p:cNvGrpSpPr>
          <p:nvPr/>
        </p:nvGrpSpPr>
        <p:grpSpPr bwMode="auto">
          <a:xfrm>
            <a:off x="3897987" y="3294291"/>
            <a:ext cx="3535363" cy="1473200"/>
            <a:chOff x="456455" y="3380792"/>
            <a:chExt cx="3535362" cy="1473200"/>
          </a:xfrm>
        </p:grpSpPr>
        <p:sp>
          <p:nvSpPr>
            <p:cNvPr id="52242" name="Rectangle 172"/>
            <p:cNvSpPr>
              <a:spLocks noChangeArrowheads="1"/>
            </p:cNvSpPr>
            <p:nvPr/>
          </p:nvSpPr>
          <p:spPr bwMode="auto">
            <a:xfrm>
              <a:off x="456455" y="3380792"/>
              <a:ext cx="3535362" cy="1473200"/>
            </a:xfrm>
            <a:prstGeom prst="rect">
              <a:avLst/>
            </a:prstGeom>
            <a:solidFill>
              <a:schemeClr val="accent1">
                <a:lumMod val="20000"/>
                <a:lumOff val="80000"/>
              </a:schemeClr>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latin typeface="+mn-lt"/>
              </a:endParaRPr>
            </a:p>
          </p:txBody>
        </p:sp>
        <p:sp>
          <p:nvSpPr>
            <p:cNvPr id="52243" name="Text Box 180"/>
            <p:cNvSpPr txBox="1">
              <a:spLocks noChangeArrowheads="1"/>
            </p:cNvSpPr>
            <p:nvPr/>
          </p:nvSpPr>
          <p:spPr bwMode="auto">
            <a:xfrm>
              <a:off x="491380" y="3380792"/>
              <a:ext cx="35004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Define locally-linear</a:t>
              </a:r>
            </a:p>
            <a:p>
              <a:pPr algn="ctr">
                <a:spcBef>
                  <a:spcPct val="0"/>
                </a:spcBef>
                <a:spcAft>
                  <a:spcPct val="0"/>
                </a:spcAft>
                <a:buClr>
                  <a:srgbClr val="009B9B"/>
                </a:buClr>
                <a:buSzPct val="80000"/>
                <a:buFont typeface="Wingdings" panose="05000000000000000000" pitchFamily="2" charset="2"/>
                <a:buNone/>
              </a:pPr>
              <a:r>
                <a:rPr lang="en-GB" sz="1400" dirty="0">
                  <a:solidFill>
                    <a:srgbClr val="7FC4BC"/>
                  </a:solidFill>
                  <a:latin typeface="+mn-lt"/>
                </a:rPr>
                <a:t>Penalty function  Z</a:t>
              </a:r>
            </a:p>
            <a:p>
              <a:pPr algn="ctr">
                <a:spcBef>
                  <a:spcPct val="0"/>
                </a:spcBef>
                <a:spcAft>
                  <a:spcPct val="0"/>
                </a:spcAft>
                <a:buClr>
                  <a:srgbClr val="009B9B"/>
                </a:buClr>
                <a:buSzPct val="80000"/>
                <a:buFont typeface="Wingdings" panose="05000000000000000000" pitchFamily="2" charset="2"/>
                <a:buNone/>
              </a:pPr>
              <a:endParaRPr lang="pt-PT" sz="1000"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r>
                <a:rPr lang="pt-PT" sz="1800" b="0" dirty="0">
                  <a:solidFill>
                    <a:srgbClr val="000000"/>
                  </a:solidFill>
                  <a:latin typeface="+mn-lt"/>
                </a:rPr>
                <a:t>Z = </a:t>
              </a:r>
              <a:r>
                <a:rPr lang="pt-PT" sz="1800" b="0" dirty="0">
                  <a:solidFill>
                    <a:srgbClr val="000000"/>
                  </a:solidFill>
                  <a:latin typeface="+mn-lt"/>
                  <a:sym typeface="Symbol" panose="05050102010706020507" pitchFamily="18" charset="2"/>
                </a:rPr>
                <a:t> </a:t>
              </a:r>
              <a:r>
                <a:rPr lang="pt-PT" sz="1800" b="0" i="1" dirty="0">
                  <a:solidFill>
                    <a:srgbClr val="000000"/>
                  </a:solidFill>
                  <a:latin typeface="+mn-lt"/>
                  <a:sym typeface="Symbol" panose="05050102010706020507" pitchFamily="18" charset="2"/>
                </a:rPr>
                <a:t>m</a:t>
              </a:r>
              <a:r>
                <a:rPr lang="pt-PT" sz="1800" b="0" dirty="0">
                  <a:solidFill>
                    <a:srgbClr val="000000"/>
                  </a:solidFill>
                  <a:latin typeface="+mn-lt"/>
                  <a:sym typeface="Symbol" panose="05050102010706020507" pitchFamily="18" charset="2"/>
                </a:rPr>
                <a:t> + </a:t>
              </a:r>
              <a:r>
                <a:rPr lang="pt-PT" sz="1800" b="0" i="1" dirty="0">
                  <a:solidFill>
                    <a:srgbClr val="000000"/>
                  </a:solidFill>
                  <a:latin typeface="+mn-lt"/>
                  <a:sym typeface="Symbol" panose="05050102010706020507" pitchFamily="18" charset="2"/>
                </a:rPr>
                <a:t>C</a:t>
              </a:r>
              <a:endParaRPr lang="pt-PT" sz="1800" b="0" i="1"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endParaRPr lang="en-GB" sz="1000"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Seek solution with smallest  </a:t>
              </a:r>
              <a:r>
                <a:rPr lang="en-GB" sz="1800" b="0" dirty="0">
                  <a:solidFill>
                    <a:srgbClr val="000000"/>
                  </a:solidFill>
                  <a:latin typeface="+mn-lt"/>
                </a:rPr>
                <a:t>Z</a:t>
              </a:r>
              <a:r>
                <a:rPr lang="en-GB" sz="1800" b="0" baseline="30000" dirty="0">
                  <a:solidFill>
                    <a:srgbClr val="000000"/>
                  </a:solidFill>
                  <a:latin typeface="+mn-lt"/>
                </a:rPr>
                <a:t> (1)</a:t>
              </a:r>
              <a:endParaRPr lang="en-GB" sz="1400" b="0" baseline="30000" dirty="0">
                <a:solidFill>
                  <a:srgbClr val="000000"/>
                </a:solidFill>
                <a:latin typeface="+mn-lt"/>
              </a:endParaRPr>
            </a:p>
          </p:txBody>
        </p:sp>
      </p:grpSp>
      <p:pic>
        <p:nvPicPr>
          <p:cNvPr id="3076" name="Picture 4" descr="C:\Users\arlindo.silva\Documents\My other files\Documents\Trabalhos\Publicação\Revistas\Materials and Design\Fender_Elsa_Peças\10925331-623x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88" y="1390880"/>
            <a:ext cx="29527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1716088" y="4956404"/>
            <a:ext cx="906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2857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lvl="1">
              <a:buClr>
                <a:schemeClr val="accent1"/>
              </a:buClr>
              <a:buSzPct val="100000"/>
              <a:buFont typeface="Wingdings" panose="05000000000000000000" pitchFamily="2" charset="2"/>
              <a:buChar char="§"/>
            </a:pPr>
            <a:r>
              <a:rPr lang="pt-PT" sz="2400" dirty="0">
                <a:latin typeface="+mn-lt"/>
                <a:sym typeface="Symbol" panose="05050102010706020507" pitchFamily="18" charset="2"/>
              </a:rPr>
              <a:t></a:t>
            </a:r>
            <a:r>
              <a:rPr lang="pt-PT" sz="2000" b="0" dirty="0">
                <a:latin typeface="+mn-lt"/>
                <a:sym typeface="Symbol" panose="05050102010706020507" pitchFamily="18" charset="2"/>
              </a:rPr>
              <a:t>: how much are you willing to pay for each extra kg </a:t>
            </a:r>
            <a:r>
              <a:rPr lang="pt-PT" sz="2000" i="1" dirty="0">
                <a:latin typeface="+mn-lt"/>
                <a:sym typeface="Symbol" panose="05050102010706020507" pitchFamily="18" charset="2"/>
              </a:rPr>
              <a:t>(exchange constant)</a:t>
            </a:r>
            <a:r>
              <a:rPr lang="pt-PT" sz="2000" b="0" dirty="0">
                <a:latin typeface="+mn-lt"/>
                <a:sym typeface="Symbol" panose="05050102010706020507" pitchFamily="18" charset="2"/>
              </a:rPr>
              <a:t>?</a:t>
            </a:r>
            <a:endParaRPr lang="en-GB" sz="2000" b="0" dirty="0">
              <a:latin typeface="+mn-lt"/>
            </a:endParaRPr>
          </a:p>
        </p:txBody>
      </p:sp>
      <p:grpSp>
        <p:nvGrpSpPr>
          <p:cNvPr id="15" name="Group 14"/>
          <p:cNvGrpSpPr>
            <a:grpSpLocks/>
          </p:cNvGrpSpPr>
          <p:nvPr/>
        </p:nvGrpSpPr>
        <p:grpSpPr bwMode="auto">
          <a:xfrm>
            <a:off x="6922390" y="5552474"/>
            <a:ext cx="4189794" cy="568170"/>
            <a:chOff x="3340359" y="5505478"/>
            <a:chExt cx="4190007" cy="568354"/>
          </a:xfrm>
        </p:grpSpPr>
        <p:sp>
          <p:nvSpPr>
            <p:cNvPr id="14" name="Bent Arrow 13"/>
            <p:cNvSpPr/>
            <p:nvPr/>
          </p:nvSpPr>
          <p:spPr bwMode="auto">
            <a:xfrm flipV="1">
              <a:off x="3340359" y="5505478"/>
              <a:ext cx="1183645" cy="369452"/>
            </a:xfrm>
            <a:prstGeom prst="bentArrow">
              <a:avLst/>
            </a:prstGeom>
            <a:noFill/>
            <a:ln w="9525" cap="flat" cmpd="sng" algn="ctr">
              <a:solidFill>
                <a:schemeClr val="accent1"/>
              </a:solidFill>
              <a:prstDash val="solid"/>
              <a:round/>
              <a:headEnd type="none" w="med" len="med"/>
              <a:tailEnd type="none" w="med" len="med"/>
            </a:ln>
            <a:effectLst/>
          </p:spPr>
          <p:txBody>
            <a:bodyPr wrap="square">
              <a:spAutoFit/>
            </a:bodyPr>
            <a:lstStyle/>
            <a:p>
              <a:pPr>
                <a:spcBef>
                  <a:spcPct val="20000"/>
                </a:spcBef>
                <a:spcAft>
                  <a:spcPct val="20000"/>
                </a:spcAft>
                <a:buClr>
                  <a:srgbClr val="009B9B"/>
                </a:buClr>
                <a:buSzPct val="80000"/>
                <a:buFont typeface="Wingdings" pitchFamily="2" charset="2"/>
                <a:buNone/>
                <a:defRPr/>
              </a:pPr>
              <a:endParaRPr lang="en-GB" dirty="0"/>
            </a:p>
          </p:txBody>
        </p:sp>
        <p:sp>
          <p:nvSpPr>
            <p:cNvPr id="52241" name="Rectangle 16"/>
            <p:cNvSpPr>
              <a:spLocks noChangeArrowheads="1"/>
            </p:cNvSpPr>
            <p:nvPr/>
          </p:nvSpPr>
          <p:spPr bwMode="auto">
            <a:xfrm>
              <a:off x="4524004" y="5612167"/>
              <a:ext cx="3006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0" lvl="1">
                <a:buClr>
                  <a:srgbClr val="47722A"/>
                </a:buClr>
                <a:buSzPct val="100000"/>
                <a:buNone/>
              </a:pPr>
              <a:r>
                <a:rPr lang="pt-PT" sz="2400" dirty="0">
                  <a:solidFill>
                    <a:srgbClr val="000000"/>
                  </a:solidFill>
                  <a:latin typeface="+mn-lt"/>
                  <a:sym typeface="Symbol" panose="05050102010706020507" pitchFamily="18" charset="2"/>
                </a:rPr>
                <a:t>Granta EduPack</a:t>
              </a:r>
              <a:endParaRPr lang="en-GB" sz="2000" b="0" dirty="0">
                <a:latin typeface="+mn-lt"/>
              </a:endParaRPr>
            </a:p>
          </p:txBody>
        </p:sp>
      </p:grpSp>
      <p:sp>
        <p:nvSpPr>
          <p:cNvPr id="16" name="TextBox 15"/>
          <p:cNvSpPr txBox="1">
            <a:spLocks noChangeArrowheads="1"/>
          </p:cNvSpPr>
          <p:nvPr/>
        </p:nvSpPr>
        <p:spPr bwMode="auto">
          <a:xfrm>
            <a:off x="457200" y="5520807"/>
            <a:ext cx="37399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None/>
            </a:pPr>
            <a:r>
              <a:rPr lang="pt-PT" sz="1400" b="0" baseline="30000" dirty="0">
                <a:latin typeface="+mn-lt"/>
              </a:rPr>
              <a:t>(1)</a:t>
            </a:r>
            <a:r>
              <a:rPr lang="pt-PT" sz="1400" b="0" dirty="0">
                <a:latin typeface="+mn-lt"/>
              </a:rPr>
              <a:t> More detailed information in the </a:t>
            </a:r>
            <a:r>
              <a:rPr lang="pt-PT" sz="1400" b="0" dirty="0">
                <a:latin typeface="+mn-lt"/>
                <a:hlinkClick r:id="rId4"/>
              </a:rPr>
              <a:t>Lecture Unit </a:t>
            </a:r>
            <a:r>
              <a:rPr lang="en-US" sz="1400" b="0" dirty="0">
                <a:latin typeface="+mn-lt"/>
                <a:hlinkClick r:id="rId4"/>
              </a:rPr>
              <a:t>Addressing Objectives in Conflict using Ansys Granta EduPack</a:t>
            </a:r>
            <a:r>
              <a:rPr lang="en-US" sz="1400" dirty="0">
                <a:latin typeface="+mn-lt"/>
                <a:hlinkClick r:id="rId4"/>
              </a:rPr>
              <a:t> </a:t>
            </a:r>
            <a:endParaRPr lang="en-GB" sz="1400" b="0" dirty="0">
              <a:latin typeface="+mn-lt"/>
            </a:endParaRPr>
          </a:p>
        </p:txBody>
      </p:sp>
      <p:grpSp>
        <p:nvGrpSpPr>
          <p:cNvPr id="21" name="Group 20"/>
          <p:cNvGrpSpPr>
            <a:grpSpLocks/>
          </p:cNvGrpSpPr>
          <p:nvPr/>
        </p:nvGrpSpPr>
        <p:grpSpPr bwMode="auto">
          <a:xfrm>
            <a:off x="5895977" y="3294291"/>
            <a:ext cx="2702599" cy="1473200"/>
            <a:chOff x="4404095" y="3380792"/>
            <a:chExt cx="2703049" cy="1473200"/>
          </a:xfrm>
        </p:grpSpPr>
        <p:grpSp>
          <p:nvGrpSpPr>
            <p:cNvPr id="52235" name="Group 11"/>
            <p:cNvGrpSpPr>
              <a:grpSpLocks/>
            </p:cNvGrpSpPr>
            <p:nvPr/>
          </p:nvGrpSpPr>
          <p:grpSpPr bwMode="auto">
            <a:xfrm>
              <a:off x="6078444" y="3380792"/>
              <a:ext cx="1028700" cy="1473200"/>
              <a:chOff x="4501505" y="3380792"/>
              <a:chExt cx="1028700" cy="1473200"/>
            </a:xfrm>
          </p:grpSpPr>
          <p:graphicFrame>
            <p:nvGraphicFramePr>
              <p:cNvPr id="52238" name="Object 7"/>
              <p:cNvGraphicFramePr>
                <a:graphicFrameLocks noChangeAspect="1"/>
              </p:cNvGraphicFramePr>
              <p:nvPr/>
            </p:nvGraphicFramePr>
            <p:xfrm>
              <a:off x="4509928" y="3380792"/>
              <a:ext cx="914220" cy="723600"/>
            </p:xfrm>
            <a:graphic>
              <a:graphicData uri="http://schemas.openxmlformats.org/presentationml/2006/ole">
                <mc:AlternateContent xmlns:mc="http://schemas.openxmlformats.org/markup-compatibility/2006">
                  <mc:Choice xmlns:v="urn:schemas-microsoft-com:vml" Requires="v">
                    <p:oleObj name="Equation" r:id="rId5" imgW="609336" imgH="482391" progId="Equation.3">
                      <p:embed/>
                    </p:oleObj>
                  </mc:Choice>
                  <mc:Fallback>
                    <p:oleObj name="Equation" r:id="rId5" imgW="609336" imgH="482391" progId="Equation.3">
                      <p:embed/>
                      <p:pic>
                        <p:nvPicPr>
                          <p:cNvPr id="5223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9928" y="3380792"/>
                            <a:ext cx="914220" cy="72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9" name="Object 3"/>
              <p:cNvGraphicFramePr>
                <a:graphicFrameLocks noChangeAspect="1"/>
              </p:cNvGraphicFramePr>
              <p:nvPr/>
            </p:nvGraphicFramePr>
            <p:xfrm>
              <a:off x="4501505" y="4168192"/>
              <a:ext cx="1028700" cy="685800"/>
            </p:xfrm>
            <a:graphic>
              <a:graphicData uri="http://schemas.openxmlformats.org/presentationml/2006/ole">
                <mc:AlternateContent xmlns:mc="http://schemas.openxmlformats.org/markup-compatibility/2006">
                  <mc:Choice xmlns:v="urn:schemas-microsoft-com:vml" Requires="v">
                    <p:oleObj name="Equation" r:id="rId7" imgW="685800" imgH="457200" progId="Equation.3">
                      <p:embed/>
                    </p:oleObj>
                  </mc:Choice>
                  <mc:Fallback>
                    <p:oleObj name="Equation" r:id="rId7" imgW="685800" imgH="457200" progId="Equation.3">
                      <p:embed/>
                      <p:pic>
                        <p:nvPicPr>
                          <p:cNvPr id="5223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1505" y="4168192"/>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52236" name="Straight Arrow Connector 3"/>
            <p:cNvCxnSpPr>
              <a:cxnSpLocks noChangeShapeType="1"/>
            </p:cNvCxnSpPr>
            <p:nvPr/>
          </p:nvCxnSpPr>
          <p:spPr bwMode="auto">
            <a:xfrm flipV="1">
              <a:off x="4851273" y="3749168"/>
              <a:ext cx="1158811" cy="361799"/>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17"/>
            <p:cNvCxnSpPr>
              <a:cxnSpLocks noChangeShapeType="1"/>
            </p:cNvCxnSpPr>
            <p:nvPr/>
          </p:nvCxnSpPr>
          <p:spPr bwMode="auto">
            <a:xfrm>
              <a:off x="4404095" y="4312655"/>
              <a:ext cx="1674349" cy="183921"/>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grpSp>
      <p:cxnSp>
        <p:nvCxnSpPr>
          <p:cNvPr id="22" name="Straight Arrow Connector 21"/>
          <p:cNvCxnSpPr>
            <a:cxnSpLocks noChangeShapeType="1"/>
          </p:cNvCxnSpPr>
          <p:nvPr/>
        </p:nvCxnSpPr>
        <p:spPr bwMode="auto">
          <a:xfrm flipH="1">
            <a:off x="2704188" y="4226154"/>
            <a:ext cx="2706013" cy="855662"/>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C48B0F93-2217-4B94-9E87-E9932E784667}"/>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2517173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ipe(up)">
                                      <p:cBhvr>
                                        <p:cTn id="21" dur="500"/>
                                        <p:tgtEl>
                                          <p:spTgt spid="30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extLst>
              <p:ext uri="{D42A27DB-BD31-4B8C-83A1-F6EECF244321}">
                <p14:modId xmlns:p14="http://schemas.microsoft.com/office/powerpoint/2010/main" val="1601798353"/>
              </p:ext>
            </p:extLst>
          </p:nvPr>
        </p:nvGraphicFramePr>
        <p:xfrm>
          <a:off x="976530" y="994418"/>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n-lt"/>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latin typeface="+mn-lt"/>
                        </a:rPr>
                        <a:t>Knowledge and Understanding</a:t>
                      </a:r>
                      <a:endParaRPr lang="en-GB" sz="1400" b="1" i="1" dirty="0">
                        <a:solidFill>
                          <a:sysClr val="windowText" lastClr="000000"/>
                        </a:solidFill>
                        <a:latin typeface="+mn-lt"/>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about relevant datasets for aerospace materials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latin typeface="+mn-lt"/>
                        </a:rPr>
                        <a:t>Skills and Abilities</a:t>
                      </a:r>
                      <a:endParaRPr lang="en-GB" sz="1400" b="1" i="1" dirty="0">
                        <a:solidFill>
                          <a:sysClr val="windowText" lastClr="000000"/>
                        </a:solidFill>
                        <a:latin typeface="+mn-lt"/>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find data for aerospace materials, including temperature dependency</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latin typeface="+mn-lt"/>
                        </a:rPr>
                        <a:t>Values and Attitudes</a:t>
                      </a:r>
                      <a:endParaRPr lang="en-GB" sz="1400" b="1" i="1" dirty="0">
                        <a:solidFill>
                          <a:sysClr val="windowText" lastClr="000000"/>
                        </a:solidFill>
                        <a:latin typeface="+mn-lt"/>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complexities and highly specific data of aerospace applications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3" y="3276600"/>
            <a:ext cx="10276514" cy="2159309"/>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36575" lvl="1">
              <a:lnSpc>
                <a:spcPct val="150000"/>
              </a:lnSpc>
              <a:buClr>
                <a:schemeClr val="accent1"/>
              </a:buClr>
              <a:buSzPct val="100000"/>
              <a:buFont typeface="Wingdings" panose="05000000000000000000" pitchFamily="2" charset="2"/>
              <a:buChar char="§"/>
            </a:pPr>
            <a:r>
              <a:rPr lang="en-GB" sz="1600" dirty="0"/>
              <a:t>Software: </a:t>
            </a:r>
            <a:r>
              <a:rPr lang="en-GB" sz="1600" i="1" dirty="0">
                <a:hlinkClick r:id="rId3"/>
              </a:rPr>
              <a:t>Ansys Granta EduPack </a:t>
            </a:r>
            <a:r>
              <a:rPr lang="en-GB" sz="1600" i="1" dirty="0"/>
              <a:t>Aerospace Database </a:t>
            </a:r>
            <a:endParaRPr lang="en-GB" sz="1600" b="1" dirty="0"/>
          </a:p>
          <a:p>
            <a:pPr marL="536575" lvl="1">
              <a:lnSpc>
                <a:spcPct val="150000"/>
              </a:lnSpc>
              <a:buClr>
                <a:schemeClr val="accent1"/>
              </a:buClr>
              <a:buSzPct val="100000"/>
              <a:buFont typeface="Wingdings" panose="05000000000000000000" pitchFamily="2" charset="2"/>
              <a:buChar char="§"/>
            </a:pPr>
            <a:r>
              <a:rPr lang="en-GB" sz="1600" b="0" dirty="0"/>
              <a:t>A number of </a:t>
            </a:r>
            <a:r>
              <a:rPr lang="en-GB" sz="1600" b="0" i="1" dirty="0"/>
              <a:t>Advanced Industrial Case Studies </a:t>
            </a:r>
            <a:r>
              <a:rPr lang="en-GB" sz="1600" b="0" dirty="0"/>
              <a:t>available via the </a:t>
            </a:r>
            <a:r>
              <a:rPr lang="en-GB" sz="1600" b="0" dirty="0">
                <a:hlinkClick r:id="rId4"/>
              </a:rPr>
              <a:t>Ansys Education Resources </a:t>
            </a:r>
            <a:r>
              <a:rPr lang="en-GB" sz="1600" b="0" dirty="0"/>
              <a:t>Website</a:t>
            </a:r>
          </a:p>
          <a:p>
            <a:pPr marL="788987" lvl="2">
              <a:lnSpc>
                <a:spcPct val="150000"/>
              </a:lnSpc>
              <a:buClr>
                <a:schemeClr val="accent1"/>
              </a:buClr>
              <a:buSzPct val="100000"/>
            </a:pPr>
            <a:r>
              <a:rPr lang="en-GB" i="1" kern="0" dirty="0">
                <a:solidFill>
                  <a:prstClr val="black"/>
                </a:solidFill>
              </a:rPr>
              <a:t>Ex.-</a:t>
            </a:r>
            <a:r>
              <a:rPr kumimoji="0" lang="en-GB" i="0" u="none" strike="noStrike" kern="0" cap="none" spc="0" normalizeH="0" baseline="0" noProof="0" dirty="0">
                <a:ln>
                  <a:noFill/>
                </a:ln>
                <a:solidFill>
                  <a:prstClr val="black"/>
                </a:solidFill>
                <a:effectLst/>
                <a:uLnTx/>
                <a:uFillTx/>
                <a:ea typeface="+mn-ea"/>
                <a:cs typeface="+mn-cs"/>
              </a:rPr>
              <a:t> </a:t>
            </a:r>
            <a:r>
              <a:rPr kumimoji="0" lang="en-GB" i="0" u="none" strike="noStrike" kern="0" cap="none" spc="0" normalizeH="0" baseline="0" noProof="0" dirty="0">
                <a:ln>
                  <a:noFill/>
                </a:ln>
                <a:solidFill>
                  <a:prstClr val="black"/>
                </a:solidFill>
                <a:effectLst/>
                <a:uLnTx/>
                <a:uFillTx/>
                <a:ea typeface="+mn-ea"/>
                <a:cs typeface="+mn-cs"/>
                <a:hlinkClick r:id="rId5"/>
              </a:rPr>
              <a:t>Level 3 Industrial Case Study: Mars Lander Heat Shield</a:t>
            </a:r>
            <a:endParaRPr kumimoji="0" lang="en-GB" i="0" u="none" strike="noStrike" kern="0" cap="none" spc="0" normalizeH="0" baseline="0" noProof="0" dirty="0">
              <a:ln>
                <a:noFill/>
              </a:ln>
              <a:solidFill>
                <a:prstClr val="black"/>
              </a:solidFill>
              <a:effectLst/>
              <a:uLnTx/>
              <a:uFillTx/>
              <a:ea typeface="+mn-ea"/>
              <a:cs typeface="+mn-cs"/>
            </a:endParaRPr>
          </a:p>
          <a:p>
            <a:pPr marL="788987" lvl="2">
              <a:lnSpc>
                <a:spcPct val="150000"/>
              </a:lnSpc>
              <a:buClr>
                <a:schemeClr val="accent1"/>
              </a:buClr>
              <a:buSzPct val="100000"/>
            </a:pPr>
            <a:endParaRPr kumimoji="0" lang="en-US" b="0" i="0" u="none" strike="noStrike" kern="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3"/>
          <p:cNvSpPr>
            <a:spLocks noChangeArrowheads="1"/>
          </p:cNvSpPr>
          <p:nvPr/>
        </p:nvSpPr>
        <p:spPr bwMode="auto">
          <a:xfrm>
            <a:off x="8395702" y="525549"/>
            <a:ext cx="2449513" cy="553870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latin typeface="+mn-lt"/>
            </a:endParaRPr>
          </a:p>
        </p:txBody>
      </p:sp>
      <p:grpSp>
        <p:nvGrpSpPr>
          <p:cNvPr id="2" name="Group 34"/>
          <p:cNvGrpSpPr>
            <a:grpSpLocks/>
          </p:cNvGrpSpPr>
          <p:nvPr/>
        </p:nvGrpSpPr>
        <p:grpSpPr bwMode="auto">
          <a:xfrm>
            <a:off x="1936749" y="3289300"/>
            <a:ext cx="6615112" cy="1955800"/>
            <a:chOff x="504" y="2296"/>
            <a:chExt cx="3846" cy="1232"/>
          </a:xfrm>
        </p:grpSpPr>
        <p:sp>
          <p:nvSpPr>
            <p:cNvPr id="54302" name="Text Box 28"/>
            <p:cNvSpPr txBox="1">
              <a:spLocks noChangeArrowheads="1"/>
            </p:cNvSpPr>
            <p:nvPr/>
          </p:nvSpPr>
          <p:spPr bwMode="auto">
            <a:xfrm>
              <a:off x="504" y="2296"/>
              <a:ext cx="29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Space vehicle		3000 to 10,000</a:t>
              </a:r>
            </a:p>
          </p:txBody>
        </p:sp>
        <p:sp>
          <p:nvSpPr>
            <p:cNvPr id="54303" name="Line 41"/>
            <p:cNvSpPr>
              <a:spLocks noChangeShapeType="1"/>
            </p:cNvSpPr>
            <p:nvPr/>
          </p:nvSpPr>
          <p:spPr bwMode="auto">
            <a:xfrm>
              <a:off x="3180" y="2508"/>
              <a:ext cx="1170" cy="10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54277" name="Rectangle 2"/>
          <p:cNvSpPr>
            <a:spLocks noGrp="1" noChangeArrowheads="1"/>
          </p:cNvSpPr>
          <p:nvPr>
            <p:ph type="title"/>
          </p:nvPr>
        </p:nvSpPr>
        <p:spPr>
          <a:ln w="9525"/>
        </p:spPr>
        <p:txBody>
          <a:bodyPr/>
          <a:lstStyle/>
          <a:p>
            <a:r>
              <a:rPr lang="en-GB" dirty="0">
                <a:latin typeface="+mn-lt"/>
              </a:rPr>
              <a:t>The exchange constant </a:t>
            </a:r>
            <a:r>
              <a:rPr lang="en-GB" dirty="0">
                <a:latin typeface="+mn-lt"/>
                <a:sym typeface="Symbol" panose="05050102010706020507" pitchFamily="18" charset="2"/>
              </a:rPr>
              <a:t></a:t>
            </a:r>
            <a:r>
              <a:rPr lang="en-GB" dirty="0">
                <a:latin typeface="+mn-lt"/>
                <a:sym typeface="Times New Roman" panose="02020603050405020304" pitchFamily="18" charset="0"/>
              </a:rPr>
              <a:t> for transport</a:t>
            </a:r>
            <a:endParaRPr lang="en-GB" dirty="0">
              <a:latin typeface="+mn-lt"/>
            </a:endParaRPr>
          </a:p>
        </p:txBody>
      </p:sp>
      <p:sp>
        <p:nvSpPr>
          <p:cNvPr id="394256" name="Text Box 16"/>
          <p:cNvSpPr txBox="1">
            <a:spLocks noChangeArrowheads="1"/>
          </p:cNvSpPr>
          <p:nvPr/>
        </p:nvSpPr>
        <p:spPr bwMode="auto">
          <a:xfrm>
            <a:off x="1970074" y="4121152"/>
            <a:ext cx="409657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ct val="150000"/>
              </a:lnSpc>
              <a:spcBef>
                <a:spcPct val="0"/>
              </a:spcBef>
              <a:spcAft>
                <a:spcPct val="0"/>
              </a:spcAft>
              <a:buClr>
                <a:srgbClr val="A50021"/>
              </a:buClr>
              <a:buSzPct val="60000"/>
              <a:buFont typeface="Wingdings" panose="05000000000000000000" pitchFamily="2" charset="2"/>
              <a:buNone/>
            </a:pPr>
            <a:r>
              <a:rPr lang="en-US" sz="1600" dirty="0">
                <a:latin typeface="+mn-lt"/>
              </a:rPr>
              <a:t>                 How to get values of </a:t>
            </a:r>
            <a:r>
              <a:rPr lang="en-US" sz="1600" dirty="0">
                <a:latin typeface="+mn-lt"/>
                <a:sym typeface="Symbol" panose="05050102010706020507" pitchFamily="18" charset="2"/>
              </a:rPr>
              <a:t></a:t>
            </a:r>
            <a:r>
              <a:rPr lang="en-US" sz="1600" dirty="0">
                <a:latin typeface="+mn-lt"/>
              </a:rPr>
              <a:t>? </a:t>
            </a:r>
          </a:p>
          <a:p>
            <a:pPr>
              <a:lnSpc>
                <a:spcPct val="150000"/>
              </a:lnSpc>
              <a:spcBef>
                <a:spcPct val="0"/>
              </a:spcBef>
              <a:spcAft>
                <a:spcPct val="0"/>
              </a:spcAft>
              <a:buClr>
                <a:schemeClr val="accent1"/>
              </a:buClr>
              <a:buSzPct val="80000"/>
            </a:pPr>
            <a:r>
              <a:rPr lang="en-US" sz="1600" dirty="0">
                <a:latin typeface="+mn-lt"/>
              </a:rPr>
              <a:t>  Full life costing: fuel saving, extra payload </a:t>
            </a:r>
          </a:p>
          <a:p>
            <a:pPr>
              <a:lnSpc>
                <a:spcPct val="150000"/>
              </a:lnSpc>
              <a:spcBef>
                <a:spcPct val="0"/>
              </a:spcBef>
              <a:spcAft>
                <a:spcPct val="0"/>
              </a:spcAft>
              <a:buClr>
                <a:schemeClr val="accent1"/>
              </a:buClr>
              <a:buSzPct val="80000"/>
            </a:pPr>
            <a:r>
              <a:rPr lang="en-US" sz="1600" dirty="0">
                <a:latin typeface="+mn-lt"/>
              </a:rPr>
              <a:t>  Analysis of historic data; </a:t>
            </a:r>
          </a:p>
          <a:p>
            <a:pPr>
              <a:lnSpc>
                <a:spcPct val="150000"/>
              </a:lnSpc>
              <a:spcBef>
                <a:spcPct val="0"/>
              </a:spcBef>
              <a:spcAft>
                <a:spcPct val="0"/>
              </a:spcAft>
              <a:buClr>
                <a:schemeClr val="accent1"/>
              </a:buClr>
              <a:buSzPct val="80000"/>
            </a:pPr>
            <a:r>
              <a:rPr lang="en-US" sz="1600" dirty="0">
                <a:latin typeface="+mn-lt"/>
              </a:rPr>
              <a:t>  Interviews, surveys</a:t>
            </a:r>
          </a:p>
        </p:txBody>
      </p:sp>
      <p:sp>
        <p:nvSpPr>
          <p:cNvPr id="54279" name="Line 34"/>
          <p:cNvSpPr>
            <a:spLocks noChangeShapeType="1"/>
          </p:cNvSpPr>
          <p:nvPr/>
        </p:nvSpPr>
        <p:spPr bwMode="auto">
          <a:xfrm>
            <a:off x="1971675" y="1701800"/>
            <a:ext cx="5006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54280" name="Group 28"/>
          <p:cNvGrpSpPr>
            <a:grpSpLocks/>
          </p:cNvGrpSpPr>
          <p:nvPr/>
        </p:nvGrpSpPr>
        <p:grpSpPr bwMode="auto">
          <a:xfrm>
            <a:off x="1970087" y="1177925"/>
            <a:ext cx="5008563" cy="2571750"/>
            <a:chOff x="440" y="966"/>
            <a:chExt cx="2912" cy="1620"/>
          </a:xfrm>
        </p:grpSpPr>
        <p:sp>
          <p:nvSpPr>
            <p:cNvPr id="54298" name="Rectangle 30"/>
            <p:cNvSpPr>
              <a:spLocks noChangeArrowheads="1"/>
            </p:cNvSpPr>
            <p:nvPr/>
          </p:nvSpPr>
          <p:spPr bwMode="auto">
            <a:xfrm>
              <a:off x="440" y="966"/>
              <a:ext cx="2912" cy="1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54299" name="Text Box 31"/>
            <p:cNvSpPr txBox="1">
              <a:spLocks noChangeArrowheads="1"/>
            </p:cNvSpPr>
            <p:nvPr/>
          </p:nvSpPr>
          <p:spPr bwMode="auto">
            <a:xfrm>
              <a:off x="440" y="966"/>
              <a:ext cx="1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400" dirty="0">
                  <a:latin typeface="+mn-lt"/>
                </a:rPr>
                <a:t>Transport system</a:t>
              </a:r>
            </a:p>
          </p:txBody>
        </p:sp>
        <p:sp>
          <p:nvSpPr>
            <p:cNvPr id="54300" name="Text Box 32"/>
            <p:cNvSpPr txBox="1">
              <a:spLocks noChangeArrowheads="1"/>
            </p:cNvSpPr>
            <p:nvPr/>
          </p:nvSpPr>
          <p:spPr bwMode="auto">
            <a:xfrm>
              <a:off x="2081" y="98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400" dirty="0">
                  <a:latin typeface="+mn-lt"/>
                  <a:sym typeface="Symbol" panose="05050102010706020507" pitchFamily="18" charset="2"/>
                </a:rPr>
                <a:t></a:t>
              </a:r>
              <a:r>
                <a:rPr lang="en-GB" sz="1400" dirty="0">
                  <a:latin typeface="+mn-lt"/>
                </a:rPr>
                <a:t> ($ per kg)</a:t>
              </a:r>
            </a:p>
          </p:txBody>
        </p:sp>
        <p:sp>
          <p:nvSpPr>
            <p:cNvPr id="54301" name="Line 33"/>
            <p:cNvSpPr>
              <a:spLocks noChangeShapeType="1"/>
            </p:cNvSpPr>
            <p:nvPr/>
          </p:nvSpPr>
          <p:spPr bwMode="auto">
            <a:xfrm flipH="1">
              <a:off x="1928" y="973"/>
              <a:ext cx="2" cy="1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 name="Group 29"/>
          <p:cNvGrpSpPr>
            <a:grpSpLocks/>
          </p:cNvGrpSpPr>
          <p:nvPr/>
        </p:nvGrpSpPr>
        <p:grpSpPr bwMode="auto">
          <a:xfrm>
            <a:off x="1960562" y="1323977"/>
            <a:ext cx="6816691" cy="738188"/>
            <a:chOff x="518" y="1058"/>
            <a:chExt cx="3964" cy="465"/>
          </a:xfrm>
        </p:grpSpPr>
        <p:sp>
          <p:nvSpPr>
            <p:cNvPr id="54296" name="Text Box 24"/>
            <p:cNvSpPr txBox="1">
              <a:spLocks noChangeArrowheads="1"/>
            </p:cNvSpPr>
            <p:nvPr/>
          </p:nvSpPr>
          <p:spPr bwMode="auto">
            <a:xfrm>
              <a:off x="518" y="1310"/>
              <a:ext cx="29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Family car			3 to 6 </a:t>
              </a:r>
            </a:p>
          </p:txBody>
        </p:sp>
        <p:sp>
          <p:nvSpPr>
            <p:cNvPr id="3101" name="Line 37"/>
            <p:cNvSpPr>
              <a:spLocks noChangeShapeType="1"/>
            </p:cNvSpPr>
            <p:nvPr/>
          </p:nvSpPr>
          <p:spPr bwMode="auto">
            <a:xfrm flipV="1">
              <a:off x="2826" y="1058"/>
              <a:ext cx="1656" cy="358"/>
            </a:xfrm>
            <a:prstGeom prst="line">
              <a:avLst/>
            </a:prstGeom>
            <a:noFill/>
            <a:ln w="19050">
              <a:solidFill>
                <a:schemeClr val="accent1"/>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ln w="19050">
                  <a:solidFill>
                    <a:srgbClr val="000000"/>
                  </a:solidFill>
                </a:ln>
                <a:solidFill>
                  <a:srgbClr val="000000"/>
                </a:solidFill>
                <a:cs typeface="+mn-cs"/>
              </a:endParaRPr>
            </a:p>
          </p:txBody>
        </p:sp>
      </p:grpSp>
      <p:grpSp>
        <p:nvGrpSpPr>
          <p:cNvPr id="5" name="Group 30"/>
          <p:cNvGrpSpPr>
            <a:grpSpLocks/>
          </p:cNvGrpSpPr>
          <p:nvPr/>
        </p:nvGrpSpPr>
        <p:grpSpPr bwMode="auto">
          <a:xfrm>
            <a:off x="1970074" y="2082800"/>
            <a:ext cx="6509583" cy="338138"/>
            <a:chOff x="524" y="1536"/>
            <a:chExt cx="3784" cy="213"/>
          </a:xfrm>
        </p:grpSpPr>
        <p:sp>
          <p:nvSpPr>
            <p:cNvPr id="54294" name="Text Box 25"/>
            <p:cNvSpPr txBox="1">
              <a:spLocks noChangeArrowheads="1"/>
            </p:cNvSpPr>
            <p:nvPr/>
          </p:nvSpPr>
          <p:spPr bwMode="auto">
            <a:xfrm>
              <a:off x="524" y="1536"/>
              <a:ext cx="29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25000"/>
                </a:spcBef>
                <a:spcAft>
                  <a:spcPct val="0"/>
                </a:spcAft>
                <a:buClr>
                  <a:srgbClr val="009B9B"/>
                </a:buClr>
                <a:buSzPct val="80000"/>
                <a:buFont typeface="Wingdings" panose="05000000000000000000" pitchFamily="2" charset="2"/>
                <a:buNone/>
              </a:pPr>
              <a:r>
                <a:rPr lang="en-GB" sz="1600" dirty="0">
                  <a:latin typeface="+mn-lt"/>
                </a:rPr>
                <a:t>Truck			5 to 20</a:t>
              </a:r>
            </a:p>
          </p:txBody>
        </p:sp>
        <p:sp>
          <p:nvSpPr>
            <p:cNvPr id="3097" name="Line 38"/>
            <p:cNvSpPr>
              <a:spLocks noChangeShapeType="1"/>
            </p:cNvSpPr>
            <p:nvPr/>
          </p:nvSpPr>
          <p:spPr bwMode="auto">
            <a:xfrm flipV="1">
              <a:off x="2898" y="1619"/>
              <a:ext cx="1410" cy="31"/>
            </a:xfrm>
            <a:prstGeom prst="line">
              <a:avLst/>
            </a:prstGeom>
            <a:noFill/>
            <a:ln w="19050">
              <a:solidFill>
                <a:schemeClr val="accent1"/>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ln w="19050">
                  <a:solidFill>
                    <a:srgbClr val="000000"/>
                  </a:solidFill>
                </a:ln>
                <a:solidFill>
                  <a:srgbClr val="000000"/>
                </a:solidFill>
                <a:cs typeface="+mn-cs"/>
              </a:endParaRPr>
            </a:p>
          </p:txBody>
        </p:sp>
      </p:grpSp>
      <p:grpSp>
        <p:nvGrpSpPr>
          <p:cNvPr id="6" name="Group 31"/>
          <p:cNvGrpSpPr>
            <a:grpSpLocks/>
          </p:cNvGrpSpPr>
          <p:nvPr/>
        </p:nvGrpSpPr>
        <p:grpSpPr bwMode="auto">
          <a:xfrm>
            <a:off x="1936737" y="2476502"/>
            <a:ext cx="6614861" cy="674688"/>
            <a:chOff x="504" y="1784"/>
            <a:chExt cx="3846" cy="425"/>
          </a:xfrm>
        </p:grpSpPr>
        <p:sp>
          <p:nvSpPr>
            <p:cNvPr id="54292" name="Text Box 26"/>
            <p:cNvSpPr txBox="1">
              <a:spLocks noChangeArrowheads="1"/>
            </p:cNvSpPr>
            <p:nvPr/>
          </p:nvSpPr>
          <p:spPr bwMode="auto">
            <a:xfrm>
              <a:off x="504" y="1784"/>
              <a:ext cx="29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Civil aircraft		100 to 500</a:t>
              </a:r>
            </a:p>
          </p:txBody>
        </p:sp>
        <p:sp>
          <p:nvSpPr>
            <p:cNvPr id="54293" name="Line 39"/>
            <p:cNvSpPr>
              <a:spLocks noChangeShapeType="1"/>
            </p:cNvSpPr>
            <p:nvPr/>
          </p:nvSpPr>
          <p:spPr bwMode="auto">
            <a:xfrm>
              <a:off x="3069" y="1904"/>
              <a:ext cx="1281" cy="30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nvGrpSpPr>
          <p:cNvPr id="7" name="Group 32"/>
          <p:cNvGrpSpPr>
            <a:grpSpLocks/>
          </p:cNvGrpSpPr>
          <p:nvPr/>
        </p:nvGrpSpPr>
        <p:grpSpPr bwMode="auto">
          <a:xfrm>
            <a:off x="1943099" y="2892426"/>
            <a:ext cx="6553200" cy="1228725"/>
            <a:chOff x="508" y="2046"/>
            <a:chExt cx="3810" cy="774"/>
          </a:xfrm>
        </p:grpSpPr>
        <p:sp>
          <p:nvSpPr>
            <p:cNvPr id="54290" name="Text Box 27"/>
            <p:cNvSpPr txBox="1">
              <a:spLocks noChangeArrowheads="1"/>
            </p:cNvSpPr>
            <p:nvPr/>
          </p:nvSpPr>
          <p:spPr bwMode="auto">
            <a:xfrm>
              <a:off x="508" y="2046"/>
              <a:ext cx="29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Military hardware		500 to 2000</a:t>
              </a:r>
            </a:p>
          </p:txBody>
        </p:sp>
        <p:sp>
          <p:nvSpPr>
            <p:cNvPr id="54291" name="Line 40"/>
            <p:cNvSpPr>
              <a:spLocks noChangeShapeType="1"/>
            </p:cNvSpPr>
            <p:nvPr/>
          </p:nvSpPr>
          <p:spPr bwMode="auto">
            <a:xfrm>
              <a:off x="3141" y="2173"/>
              <a:ext cx="1177" cy="64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pic>
        <p:nvPicPr>
          <p:cNvPr id="32" name="Picture 12">
            <a:extLst>
              <a:ext uri="{FF2B5EF4-FFF2-40B4-BE49-F238E27FC236}">
                <a16:creationId xmlns:a16="http://schemas.microsoft.com/office/drawing/2014/main" id="{92A85380-8B4D-437E-96BB-63CD4D8B6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10122" y="754285"/>
            <a:ext cx="1253064" cy="63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a:extLst>
              <a:ext uri="{FF2B5EF4-FFF2-40B4-BE49-F238E27FC236}">
                <a16:creationId xmlns:a16="http://schemas.microsoft.com/office/drawing/2014/main" id="{71AFA81C-9604-4014-95DF-0D19A6460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46330" y="1724026"/>
            <a:ext cx="1403585" cy="8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0">
            <a:extLst>
              <a:ext uri="{FF2B5EF4-FFF2-40B4-BE49-F238E27FC236}">
                <a16:creationId xmlns:a16="http://schemas.microsoft.com/office/drawing/2014/main" id="{6258A310-3747-4DAF-8A5B-771F8FAE7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10121" y="2759158"/>
            <a:ext cx="1652782" cy="77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a:extLst>
              <a:ext uri="{FF2B5EF4-FFF2-40B4-BE49-F238E27FC236}">
                <a16:creationId xmlns:a16="http://schemas.microsoft.com/office/drawing/2014/main" id="{2DC2CC52-F4F8-44F5-A9B9-C30ACE2D8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914195" y="3921462"/>
            <a:ext cx="1783582" cy="91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9">
            <a:extLst>
              <a:ext uri="{FF2B5EF4-FFF2-40B4-BE49-F238E27FC236}">
                <a16:creationId xmlns:a16="http://schemas.microsoft.com/office/drawing/2014/main" id="{14D3C32F-4B2B-4102-AE43-682B84417F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086575" y="5006763"/>
            <a:ext cx="1363937" cy="10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D5E20AB1-1093-4E56-80B0-B5B9B6DBFEDF}"/>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2828428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4256"/>
                                        </p:tgtEl>
                                        <p:attrNameLst>
                                          <p:attrName>style.visibility</p:attrName>
                                        </p:attrNameLst>
                                      </p:cBhvr>
                                      <p:to>
                                        <p:strVal val="visible"/>
                                      </p:to>
                                    </p:set>
                                    <p:animEffect transition="in" filter="wipe(left)">
                                      <p:cBhvr>
                                        <p:cTn id="32" dur="500"/>
                                        <p:tgtEl>
                                          <p:spTgt spid="394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w="9525"/>
        </p:spPr>
        <p:txBody>
          <a:bodyPr/>
          <a:lstStyle/>
          <a:p>
            <a:r>
              <a:rPr lang="en-GB" dirty="0"/>
              <a:t>Summary</a:t>
            </a:r>
          </a:p>
        </p:txBody>
      </p:sp>
      <p:sp>
        <p:nvSpPr>
          <p:cNvPr id="58371" name="Content Placeholder 1"/>
          <p:cNvSpPr>
            <a:spLocks noGrp="1"/>
          </p:cNvSpPr>
          <p:nvPr>
            <p:ph type="body" sz="quarter" idx="13"/>
          </p:nvPr>
        </p:nvSpPr>
        <p:spPr>
          <a:prstGeom prst="rect">
            <a:avLst/>
          </a:prstGeom>
        </p:spPr>
        <p:txBody>
          <a:bodyPr>
            <a:normAutofit/>
          </a:bodyPr>
          <a:lstStyle/>
          <a:p>
            <a:r>
              <a:rPr lang="pt-PT" b="0" dirty="0"/>
              <a:t>Temperature dependance of mechanical properties is hard to come by in a way that is comparable across multiple material families</a:t>
            </a:r>
          </a:p>
          <a:p>
            <a:r>
              <a:rPr lang="pt-PT" b="0" dirty="0"/>
              <a:t>Lightweighting is a current trend to which reinforced plastics and high strength steels and alloys are very strong contributers – trade-offs between cost and price usually come into play (see Lecture Unit 8 of this series)</a:t>
            </a:r>
          </a:p>
          <a:p>
            <a:r>
              <a:rPr lang="pt-PT" b="0" dirty="0"/>
              <a:t>Reliable data is needed for design-build innovative projects in various fields like Mechanical Engineering, Aerospace, Motorsport and Transportation in general</a:t>
            </a:r>
          </a:p>
          <a:p>
            <a:r>
              <a:rPr lang="pt-PT" b="0" dirty="0"/>
              <a:t>Granta EduPack Aerospace Database offers a structured approach to selection, enabling access to autoritative resources like MMPDS and MIL-HDBK-17 and data tables</a:t>
            </a:r>
          </a:p>
        </p:txBody>
      </p:sp>
      <p:sp>
        <p:nvSpPr>
          <p:cNvPr id="2" name="Slide Number Placeholder 1">
            <a:extLst>
              <a:ext uri="{FF2B5EF4-FFF2-40B4-BE49-F238E27FC236}">
                <a16:creationId xmlns:a16="http://schemas.microsoft.com/office/drawing/2014/main" id="{5A099C77-2FD4-42BC-985A-58D4DFA4800C}"/>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408195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wipe(left)">
                                      <p:cBhvr>
                                        <p:cTn id="7" dur="5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wipe(left)">
                                      <p:cBhvr>
                                        <p:cTn id="12" dur="5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wipe(left)">
                                      <p:cBhvr>
                                        <p:cTn id="17"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en-US" dirty="0"/>
              <a:t>These PowerPoint lecture units, as well as many other types of resources, </a:t>
            </a:r>
          </a:p>
          <a:p>
            <a:r>
              <a:rPr lang="en-US" dirty="0"/>
              <a:t>can be found in the Ansys Education Resources webpage.</a:t>
            </a:r>
          </a:p>
        </p:txBody>
      </p:sp>
      <p:sp>
        <p:nvSpPr>
          <p:cNvPr id="4" name="TextBox 3">
            <a:hlinkClick r:id="rId3"/>
            <a:extLst>
              <a:ext uri="{FF2B5EF4-FFF2-40B4-BE49-F238E27FC236}">
                <a16:creationId xmlns:a16="http://schemas.microsoft.com/office/drawing/2014/main" id="{8432938B-AD05-4987-8A18-1D3F182D724D}"/>
              </a:ext>
            </a:extLst>
          </p:cNvPr>
          <p:cNvSpPr txBox="1"/>
          <p:nvPr/>
        </p:nvSpPr>
        <p:spPr>
          <a:xfrm>
            <a:off x="4157649" y="6029862"/>
            <a:ext cx="3876703" cy="369332"/>
          </a:xfrm>
          <a:prstGeom prst="rect">
            <a:avLst/>
          </a:prstGeom>
          <a:noFill/>
        </p:spPr>
        <p:txBody>
          <a:bodyPr wrap="none" rtlCol="0">
            <a:spAutoFit/>
          </a:bodyPr>
          <a:lstStyle/>
          <a:p>
            <a:pPr algn="ctr"/>
            <a:r>
              <a:rPr lang="en-US" b="1" u="sng" dirty="0">
                <a:solidFill>
                  <a:schemeClr val="accent1"/>
                </a:solidFill>
              </a:rPr>
              <a:t>www.ansys.com/education-resources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6" name="Table 5">
            <a:extLst>
              <a:ext uri="{FF2B5EF4-FFF2-40B4-BE49-F238E27FC236}">
                <a16:creationId xmlns:a16="http://schemas.microsoft.com/office/drawing/2014/main" id="{AF08D091-6C1A-9755-13B6-A8B077A58FBD}"/>
              </a:ext>
            </a:extLst>
          </p:cNvPr>
          <p:cNvGraphicFramePr>
            <a:graphicFrameLocks noGrp="1"/>
          </p:cNvGraphicFramePr>
          <p:nvPr/>
        </p:nvGraphicFramePr>
        <p:xfrm>
          <a:off x="6765218" y="1207147"/>
          <a:ext cx="5044438" cy="4660205"/>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6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Bioengineering and 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164746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22270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the lecture unit</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2" name="Text Box 1027">
            <a:extLst>
              <a:ext uri="{FF2B5EF4-FFF2-40B4-BE49-F238E27FC236}">
                <a16:creationId xmlns:a16="http://schemas.microsoft.com/office/drawing/2014/main" id="{FD6C2E87-EC46-4468-891F-BFFC813E52AA}"/>
              </a:ext>
            </a:extLst>
          </p:cNvPr>
          <p:cNvSpPr txBox="1">
            <a:spLocks noChangeArrowheads="1"/>
          </p:cNvSpPr>
          <p:nvPr/>
        </p:nvSpPr>
        <p:spPr bwMode="auto">
          <a:xfrm>
            <a:off x="6068712" y="3719096"/>
            <a:ext cx="45325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100000"/>
              </a:spcBef>
              <a:spcAft>
                <a:spcPct val="0"/>
              </a:spcAft>
              <a:buClr>
                <a:schemeClr val="accent3">
                  <a:lumMod val="50000"/>
                </a:schemeClr>
              </a:buClr>
              <a:buSzPct val="100000"/>
            </a:pPr>
            <a:r>
              <a:rPr lang="en-GB" b="0" dirty="0">
                <a:latin typeface="+mn-lt"/>
              </a:rPr>
              <a:t>Content and use of the database</a:t>
            </a:r>
            <a:endParaRPr lang="en-GB" dirty="0">
              <a:latin typeface="+mn-lt"/>
            </a:endParaRPr>
          </a:p>
        </p:txBody>
      </p:sp>
      <p:sp>
        <p:nvSpPr>
          <p:cNvPr id="3" name="Text Box 1036">
            <a:extLst>
              <a:ext uri="{FF2B5EF4-FFF2-40B4-BE49-F238E27FC236}">
                <a16:creationId xmlns:a16="http://schemas.microsoft.com/office/drawing/2014/main" id="{43B13EC6-B580-43E4-B03B-E7FA1B1776BE}"/>
              </a:ext>
            </a:extLst>
          </p:cNvPr>
          <p:cNvSpPr txBox="1">
            <a:spLocks noChangeArrowheads="1"/>
          </p:cNvSpPr>
          <p:nvPr/>
        </p:nvSpPr>
        <p:spPr bwMode="auto">
          <a:xfrm>
            <a:off x="6068712" y="2420297"/>
            <a:ext cx="434591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100000"/>
              </a:spcBef>
              <a:spcAft>
                <a:spcPct val="0"/>
              </a:spcAft>
              <a:buClr>
                <a:schemeClr val="accent3">
                  <a:lumMod val="50000"/>
                </a:schemeClr>
              </a:buClr>
              <a:buSzPct val="100000"/>
            </a:pPr>
            <a:r>
              <a:rPr lang="en-GB" b="0" dirty="0">
                <a:latin typeface="+mn-lt"/>
              </a:rPr>
              <a:t>What are aerospace materials</a:t>
            </a:r>
            <a:r>
              <a:rPr lang="pt-PT" b="0" dirty="0">
                <a:latin typeface="+mn-lt"/>
              </a:rPr>
              <a:t>?</a:t>
            </a:r>
            <a:endParaRPr lang="en-GB" b="0" dirty="0">
              <a:latin typeface="+mn-lt"/>
            </a:endParaRPr>
          </a:p>
        </p:txBody>
      </p:sp>
      <p:sp>
        <p:nvSpPr>
          <p:cNvPr id="4" name="Text Box 1037">
            <a:extLst>
              <a:ext uri="{FF2B5EF4-FFF2-40B4-BE49-F238E27FC236}">
                <a16:creationId xmlns:a16="http://schemas.microsoft.com/office/drawing/2014/main" id="{B5780174-AE67-4140-9C8A-08CDB4FADF15}"/>
              </a:ext>
            </a:extLst>
          </p:cNvPr>
          <p:cNvSpPr txBox="1">
            <a:spLocks noChangeArrowheads="1"/>
          </p:cNvSpPr>
          <p:nvPr/>
        </p:nvSpPr>
        <p:spPr bwMode="auto">
          <a:xfrm>
            <a:off x="6096000" y="3070584"/>
            <a:ext cx="557227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100000"/>
              </a:spcBef>
              <a:spcAft>
                <a:spcPct val="0"/>
              </a:spcAft>
              <a:buClr>
                <a:schemeClr val="accent3">
                  <a:lumMod val="50000"/>
                </a:schemeClr>
              </a:buClr>
              <a:buSzPct val="100000"/>
            </a:pPr>
            <a:r>
              <a:rPr lang="en-GB" b="0" dirty="0">
                <a:latin typeface="+mn-lt"/>
              </a:rPr>
              <a:t>The Granta EduPack Aerospace Database</a:t>
            </a:r>
            <a:endParaRPr lang="en-GB" dirty="0">
              <a:latin typeface="+mn-lt"/>
            </a:endParaRPr>
          </a:p>
        </p:txBody>
      </p:sp>
      <p:pic>
        <p:nvPicPr>
          <p:cNvPr id="5" name="Picture 6">
            <a:extLst>
              <a:ext uri="{FF2B5EF4-FFF2-40B4-BE49-F238E27FC236}">
                <a16:creationId xmlns:a16="http://schemas.microsoft.com/office/drawing/2014/main" id="{76FCFBB5-CCA9-4554-9CAF-DFCD6005D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085" t="39774" r="19693" b="32507"/>
          <a:stretch>
            <a:fillRect/>
          </a:stretch>
        </p:blipFill>
        <p:spPr bwMode="auto">
          <a:xfrm>
            <a:off x="1288851" y="1692293"/>
            <a:ext cx="1866382" cy="125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39BC3F1C-CC94-4A0E-85C5-988A7D36D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585" t="37379" r="22865" b="33620"/>
          <a:stretch>
            <a:fillRect/>
          </a:stretch>
        </p:blipFill>
        <p:spPr bwMode="auto">
          <a:xfrm>
            <a:off x="3554256" y="2970901"/>
            <a:ext cx="2115433" cy="186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412680BB-668E-4BAD-B0DB-F16848270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146" t="33003" r="16640" b="53522"/>
          <a:stretch>
            <a:fillRect/>
          </a:stretch>
        </p:blipFill>
        <p:spPr bwMode="auto">
          <a:xfrm>
            <a:off x="3350347" y="1692293"/>
            <a:ext cx="2422770" cy="113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a:extLst>
              <a:ext uri="{FF2B5EF4-FFF2-40B4-BE49-F238E27FC236}">
                <a16:creationId xmlns:a16="http://schemas.microsoft.com/office/drawing/2014/main" id="{ED299822-5F02-45A1-A9B6-2814FFC08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5514" t="41902" r="17221" b="36176"/>
          <a:stretch>
            <a:fillRect/>
          </a:stretch>
        </p:blipFill>
        <p:spPr bwMode="auto">
          <a:xfrm>
            <a:off x="1578896" y="3186112"/>
            <a:ext cx="1576337" cy="152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a:extLst>
              <a:ext uri="{FF2B5EF4-FFF2-40B4-BE49-F238E27FC236}">
                <a16:creationId xmlns:a16="http://schemas.microsoft.com/office/drawing/2014/main" id="{C93CBBD9-FE54-4530-BB21-F7B6EA5C62E5}"/>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ln w="9525"/>
        </p:spPr>
        <p:txBody>
          <a:bodyPr/>
          <a:lstStyle/>
          <a:p>
            <a:r>
              <a:rPr lang="pt-PT" dirty="0"/>
              <a:t>What are aerospace materials?</a:t>
            </a:r>
            <a:endParaRPr lang="en-GB" dirty="0"/>
          </a:p>
        </p:txBody>
      </p:sp>
      <p:sp>
        <p:nvSpPr>
          <p:cNvPr id="9219" name="Content Placeholder 1"/>
          <p:cNvSpPr>
            <a:spLocks noGrp="1"/>
          </p:cNvSpPr>
          <p:nvPr>
            <p:ph type="body" sz="quarter" idx="13"/>
          </p:nvPr>
        </p:nvSpPr>
        <p:spPr>
          <a:prstGeom prst="rect">
            <a:avLst/>
          </a:prstGeom>
        </p:spPr>
        <p:txBody>
          <a:bodyPr>
            <a:normAutofit/>
          </a:bodyPr>
          <a:lstStyle/>
          <a:p>
            <a:pPr>
              <a:buClr>
                <a:schemeClr val="accent3">
                  <a:lumMod val="50000"/>
                </a:schemeClr>
              </a:buClr>
              <a:buSzPct val="100000"/>
            </a:pPr>
            <a:r>
              <a:rPr lang="en-GB" sz="2000" b="0" dirty="0"/>
              <a:t>“Aerospace” materials are those lighter, stronger materials for use in aerospace, motorsport and other high performance fields</a:t>
            </a:r>
          </a:p>
          <a:p>
            <a:pPr>
              <a:buClr>
                <a:schemeClr val="accent3">
                  <a:lumMod val="50000"/>
                </a:schemeClr>
              </a:buClr>
              <a:buSzPct val="100000"/>
            </a:pPr>
            <a:endParaRPr lang="en-GB" sz="2000" b="0" dirty="0"/>
          </a:p>
          <a:p>
            <a:pPr>
              <a:buClr>
                <a:schemeClr val="accent3">
                  <a:lumMod val="50000"/>
                </a:schemeClr>
              </a:buClr>
              <a:buSzPct val="100000"/>
            </a:pPr>
            <a:r>
              <a:rPr lang="en-GB" sz="2000" b="0" dirty="0"/>
              <a:t>These generally comprise light alloys </a:t>
            </a:r>
            <a:r>
              <a:rPr lang="pt-PT" sz="2000" b="0" dirty="0"/>
              <a:t>(aluminum, titanium and magnesium) and composites (like CFRP)</a:t>
            </a:r>
          </a:p>
          <a:p>
            <a:pPr>
              <a:buClr>
                <a:schemeClr val="accent3">
                  <a:lumMod val="50000"/>
                </a:schemeClr>
              </a:buClr>
              <a:buSzPct val="100000"/>
            </a:pPr>
            <a:endParaRPr lang="pt-PT" sz="2000" b="0" dirty="0"/>
          </a:p>
          <a:p>
            <a:pPr>
              <a:buClr>
                <a:schemeClr val="accent3">
                  <a:lumMod val="50000"/>
                </a:schemeClr>
              </a:buClr>
              <a:buSzPct val="100000"/>
            </a:pPr>
            <a:r>
              <a:rPr lang="pt-PT" sz="2000" b="0" dirty="0"/>
              <a:t>Materials for very low or very high temperature (like Ni-alloys or ceramics) can also be part of this group</a:t>
            </a:r>
            <a:endParaRPr lang="en-GB" sz="2000" b="0" dirty="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29620" t="37607" r="46683" b="38293"/>
          <a:stretch>
            <a:fillRect/>
          </a:stretch>
        </p:blipFill>
        <p:spPr bwMode="auto">
          <a:xfrm>
            <a:off x="2155575" y="4706848"/>
            <a:ext cx="1914289" cy="11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67085" t="39774" r="19693" b="32507"/>
          <a:stretch>
            <a:fillRect/>
          </a:stretch>
        </p:blipFill>
        <p:spPr bwMode="auto">
          <a:xfrm>
            <a:off x="4760662" y="4706848"/>
            <a:ext cx="1749694" cy="11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8"/>
          <p:cNvPicPr>
            <a:picLocks noChangeAspect="1" noChangeArrowheads="1"/>
          </p:cNvPicPr>
          <p:nvPr/>
        </p:nvPicPr>
        <p:blipFill>
          <a:blip r:embed="rId5">
            <a:extLst>
              <a:ext uri="{28A0092B-C50C-407E-A947-70E740481C1C}">
                <a14:useLocalDpi xmlns:a14="http://schemas.microsoft.com/office/drawing/2010/main" val="0"/>
              </a:ext>
            </a:extLst>
          </a:blip>
          <a:srcRect l="74146" t="33003" r="16640" b="53522"/>
          <a:stretch>
            <a:fillRect/>
          </a:stretch>
        </p:blipFill>
        <p:spPr bwMode="auto">
          <a:xfrm>
            <a:off x="7165726" y="4706848"/>
            <a:ext cx="2507663" cy="11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32D9CF7A-958B-4F79-85E1-AAE1B0A05AF6}"/>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2400605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ln w="9525"/>
        </p:spPr>
        <p:txBody>
          <a:bodyPr/>
          <a:lstStyle/>
          <a:p>
            <a:r>
              <a:rPr lang="en-GB" dirty="0"/>
              <a:t>The quest for lighter and cheaper</a:t>
            </a:r>
          </a:p>
        </p:txBody>
      </p:sp>
      <p:sp>
        <p:nvSpPr>
          <p:cNvPr id="11266" name="Content Placeholder 1"/>
          <p:cNvSpPr>
            <a:spLocks noGrp="1"/>
          </p:cNvSpPr>
          <p:nvPr>
            <p:ph idx="4294967295"/>
          </p:nvPr>
        </p:nvSpPr>
        <p:spPr>
          <a:xfrm>
            <a:off x="1828800" y="1600200"/>
            <a:ext cx="8420100" cy="3059112"/>
          </a:xfrm>
          <a:prstGeom prst="roundRect">
            <a:avLst/>
          </a:prstGeom>
          <a:solidFill>
            <a:schemeClr val="accent1">
              <a:lumMod val="20000"/>
              <a:lumOff val="80000"/>
            </a:schemeClr>
          </a:solidFill>
          <a:ln>
            <a:solidFill>
              <a:schemeClr val="accent1"/>
            </a:solidFill>
          </a:ln>
        </p:spPr>
        <p:txBody>
          <a:bodyPr>
            <a:normAutofit lnSpcReduction="10000"/>
          </a:bodyPr>
          <a:lstStyle/>
          <a:p>
            <a:pPr algn="ctr">
              <a:buClr>
                <a:schemeClr val="accent3">
                  <a:lumMod val="50000"/>
                </a:schemeClr>
              </a:buClr>
              <a:buSzPct val="100000"/>
            </a:pPr>
            <a:r>
              <a:rPr lang="en-GB" sz="2000" b="0" dirty="0"/>
              <a:t>Lighter and cheaper materials are typically the goal</a:t>
            </a:r>
          </a:p>
          <a:p>
            <a:pPr algn="ctr">
              <a:buClr>
                <a:schemeClr val="accent3">
                  <a:lumMod val="50000"/>
                </a:schemeClr>
              </a:buClr>
              <a:buSzPct val="100000"/>
            </a:pPr>
            <a:endParaRPr lang="en-GB" sz="2000" b="0" dirty="0"/>
          </a:p>
          <a:p>
            <a:pPr algn="ctr">
              <a:buClr>
                <a:schemeClr val="accent3">
                  <a:lumMod val="50000"/>
                </a:schemeClr>
              </a:buClr>
              <a:buSzPct val="100000"/>
            </a:pPr>
            <a:r>
              <a:rPr lang="en-GB" sz="2000" b="0" dirty="0"/>
              <a:t>However, these are usually conflicting objectives</a:t>
            </a:r>
          </a:p>
          <a:p>
            <a:pPr algn="ctr">
              <a:buClr>
                <a:schemeClr val="accent3">
                  <a:lumMod val="50000"/>
                </a:schemeClr>
              </a:buClr>
              <a:buSzPct val="100000"/>
            </a:pPr>
            <a:endParaRPr lang="en-GB" sz="2000" b="0" dirty="0"/>
          </a:p>
          <a:p>
            <a:pPr algn="ctr">
              <a:buClr>
                <a:schemeClr val="accent3">
                  <a:lumMod val="50000"/>
                </a:schemeClr>
              </a:buClr>
              <a:buSzPct val="100000"/>
            </a:pPr>
            <a:r>
              <a:rPr lang="en-GB" sz="2000" b="0" dirty="0"/>
              <a:t>Data will help you resolve this conflict</a:t>
            </a:r>
          </a:p>
          <a:p>
            <a:pPr algn="ctr">
              <a:buClr>
                <a:schemeClr val="accent3">
                  <a:lumMod val="50000"/>
                </a:schemeClr>
              </a:buClr>
              <a:buSzPct val="100000"/>
            </a:pPr>
            <a:endParaRPr lang="en-GB" sz="2000" b="0" dirty="0"/>
          </a:p>
          <a:p>
            <a:pPr algn="ctr">
              <a:buClr>
                <a:schemeClr val="accent3">
                  <a:lumMod val="50000"/>
                </a:schemeClr>
              </a:buClr>
              <a:buSzPct val="100000"/>
            </a:pPr>
            <a:r>
              <a:rPr lang="en-GB" sz="2000" b="0" dirty="0"/>
              <a:t>Granta EduPack Aerospace Database provides support</a:t>
            </a:r>
          </a:p>
        </p:txBody>
      </p:sp>
      <p:sp>
        <p:nvSpPr>
          <p:cNvPr id="2" name="Slide Number Placeholder 1">
            <a:extLst>
              <a:ext uri="{FF2B5EF4-FFF2-40B4-BE49-F238E27FC236}">
                <a16:creationId xmlns:a16="http://schemas.microsoft.com/office/drawing/2014/main" id="{B21A8FBC-2BA3-4A8D-B9A9-A50DDDFA26B1}"/>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244573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Effect transition="in" filter="wipe(left)">
                                      <p:cBhvr>
                                        <p:cTn id="7" dur="500"/>
                                        <p:tgtEl>
                                          <p:spTgt spid="112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66">
                                            <p:txEl>
                                              <p:pRg st="4" end="4"/>
                                            </p:txEl>
                                          </p:spTgt>
                                        </p:tgtEl>
                                        <p:attrNameLst>
                                          <p:attrName>style.visibility</p:attrName>
                                        </p:attrNameLst>
                                      </p:cBhvr>
                                      <p:to>
                                        <p:strVal val="visible"/>
                                      </p:to>
                                    </p:set>
                                    <p:animEffect transition="in" filter="wipe(left)">
                                      <p:cBhvr>
                                        <p:cTn id="12" dur="500"/>
                                        <p:tgtEl>
                                          <p:spTgt spid="1126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66">
                                            <p:txEl>
                                              <p:pRg st="6" end="6"/>
                                            </p:txEl>
                                          </p:spTgt>
                                        </p:tgtEl>
                                        <p:attrNameLst>
                                          <p:attrName>style.visibility</p:attrName>
                                        </p:attrNameLst>
                                      </p:cBhvr>
                                      <p:to>
                                        <p:strVal val="visible"/>
                                      </p:to>
                                    </p:set>
                                    <p:animEffect transition="in" filter="wipe(left)">
                                      <p:cBhvr>
                                        <p:cTn id="17" dur="5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ln w="9525"/>
        </p:spPr>
        <p:txBody>
          <a:bodyPr>
            <a:noAutofit/>
          </a:bodyPr>
          <a:lstStyle/>
          <a:p>
            <a:r>
              <a:rPr lang="en-GB" dirty="0"/>
              <a:t>Level 3 Aerospace Database</a:t>
            </a:r>
          </a:p>
        </p:txBody>
      </p:sp>
      <p:sp>
        <p:nvSpPr>
          <p:cNvPr id="482307" name="Rectangle 3"/>
          <p:cNvSpPr>
            <a:spLocks noChangeArrowheads="1"/>
          </p:cNvSpPr>
          <p:nvPr/>
        </p:nvSpPr>
        <p:spPr bwMode="auto">
          <a:xfrm>
            <a:off x="1727334" y="2198264"/>
            <a:ext cx="8752083" cy="164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54610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666633"/>
              </a:buClr>
              <a:buSzPct val="115000"/>
              <a:buFont typeface="Wingdings" panose="05000000000000000000" pitchFamily="2" charset="2"/>
              <a:buNone/>
            </a:pPr>
            <a:r>
              <a:rPr lang="en-GB" sz="1800" dirty="0">
                <a:latin typeface="+mn-lt"/>
              </a:rPr>
              <a:t>MMPDS</a:t>
            </a:r>
            <a:r>
              <a:rPr lang="en-GB" sz="1800" baseline="30000" dirty="0">
                <a:latin typeface="+mn-lt"/>
              </a:rPr>
              <a:t>1</a:t>
            </a:r>
            <a:r>
              <a:rPr lang="en-GB" sz="1800" dirty="0">
                <a:latin typeface="+mn-lt"/>
              </a:rPr>
              <a:t> </a:t>
            </a:r>
            <a:r>
              <a:rPr lang="en-GB" sz="1800" i="1" dirty="0">
                <a:latin typeface="+mn-lt"/>
              </a:rPr>
              <a:t>– Metals </a:t>
            </a:r>
            <a:endParaRPr lang="en-US" sz="1800" i="1" dirty="0">
              <a:latin typeface="+mn-lt"/>
            </a:endParaRPr>
          </a:p>
          <a:p>
            <a:pPr lvl="1">
              <a:buClr>
                <a:schemeClr val="tx1"/>
              </a:buClr>
              <a:buSzPct val="115000"/>
              <a:buFont typeface="Arial" panose="020B0604020202020204" pitchFamily="34" charset="0"/>
              <a:buChar char="•"/>
            </a:pPr>
            <a:r>
              <a:rPr lang="en-GB" sz="1600" b="0" dirty="0">
                <a:latin typeface="+mn-lt"/>
              </a:rPr>
              <a:t>The preeminent US source for aerospace. </a:t>
            </a:r>
          </a:p>
          <a:p>
            <a:pPr lvl="1">
              <a:buClr>
                <a:schemeClr val="tx1"/>
              </a:buClr>
              <a:buSzPct val="115000"/>
              <a:buFont typeface="Arial" panose="020B0604020202020204" pitchFamily="34" charset="0"/>
              <a:buChar char="•"/>
            </a:pPr>
            <a:r>
              <a:rPr lang="en-GB" sz="1600" dirty="0">
                <a:solidFill>
                  <a:schemeClr val="accent1"/>
                </a:solidFill>
                <a:latin typeface="+mn-lt"/>
              </a:rPr>
              <a:t>2500+ records of statistically-derived design data for aerospace alloys</a:t>
            </a:r>
            <a:r>
              <a:rPr lang="en-GB" sz="1600" b="0" dirty="0">
                <a:latin typeface="+mn-lt"/>
              </a:rPr>
              <a:t>, temperature dependence of mechanical properties, fatigue curves, and corrosion rankings.</a:t>
            </a:r>
          </a:p>
          <a:p>
            <a:pPr lvl="1">
              <a:buClr>
                <a:schemeClr val="tx1"/>
              </a:buClr>
              <a:buSzPct val="115000"/>
              <a:buFont typeface="Arial" panose="020B0604020202020204" pitchFamily="34" charset="0"/>
              <a:buChar char="•"/>
            </a:pPr>
            <a:r>
              <a:rPr lang="pt-PT" sz="1600" b="0" dirty="0">
                <a:latin typeface="+mn-lt"/>
              </a:rPr>
              <a:t>400+ pairs of materials and adequate fasteners from the same source.</a:t>
            </a:r>
            <a:endParaRPr lang="en-GB" sz="1600" b="0" dirty="0">
              <a:latin typeface="+mn-lt"/>
            </a:endParaRPr>
          </a:p>
        </p:txBody>
      </p:sp>
      <p:sp>
        <p:nvSpPr>
          <p:cNvPr id="482308" name="Rectangle 4"/>
          <p:cNvSpPr>
            <a:spLocks noChangeArrowheads="1"/>
          </p:cNvSpPr>
          <p:nvPr/>
        </p:nvSpPr>
        <p:spPr bwMode="auto">
          <a:xfrm>
            <a:off x="1727334" y="4075171"/>
            <a:ext cx="8985250" cy="7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Clr>
                <a:srgbClr val="666633"/>
              </a:buClr>
              <a:buSzPct val="115000"/>
              <a:tabLst>
                <a:tab pos="444500" algn="l"/>
              </a:tabLst>
              <a:defRPr/>
            </a:pPr>
            <a:r>
              <a:rPr lang="en-GB" b="1" i="1" dirty="0"/>
              <a:t>MIL-HDBK-17</a:t>
            </a:r>
            <a:r>
              <a:rPr lang="en-GB" b="1" baseline="30000" dirty="0"/>
              <a:t>2</a:t>
            </a:r>
            <a:r>
              <a:rPr lang="en-GB" b="1" i="1" dirty="0"/>
              <a:t> – Composites</a:t>
            </a:r>
          </a:p>
          <a:p>
            <a:pPr marL="550863" indent="-285750">
              <a:buClr>
                <a:schemeClr val="tx1"/>
              </a:buClr>
              <a:buSzPct val="115000"/>
              <a:buFont typeface="Arial" pitchFamily="34" charset="0"/>
              <a:buChar char="•"/>
              <a:defRPr/>
            </a:pPr>
            <a:r>
              <a:rPr lang="en-GB" sz="1600" dirty="0"/>
              <a:t>950+ records of test data for polymer matrix, metal matrix, and ceramic matrix composites. </a:t>
            </a:r>
          </a:p>
        </p:txBody>
      </p:sp>
      <p:sp>
        <p:nvSpPr>
          <p:cNvPr id="482309" name="Rectangle 5"/>
          <p:cNvSpPr>
            <a:spLocks noChangeArrowheads="1"/>
          </p:cNvSpPr>
          <p:nvPr/>
        </p:nvSpPr>
        <p:spPr bwMode="auto">
          <a:xfrm>
            <a:off x="1712585" y="1105813"/>
            <a:ext cx="5815171"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550863"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666633"/>
              </a:buClr>
              <a:buSzPct val="115000"/>
              <a:buFont typeface="Wingdings" panose="05000000000000000000" pitchFamily="2" charset="2"/>
              <a:buNone/>
            </a:pPr>
            <a:r>
              <a:rPr lang="en-GB" sz="1800" dirty="0">
                <a:latin typeface="+mn-lt"/>
              </a:rPr>
              <a:t>MaterialUniverse</a:t>
            </a:r>
            <a:endParaRPr lang="en-US" sz="1800" dirty="0">
              <a:latin typeface="+mn-lt"/>
            </a:endParaRPr>
          </a:p>
          <a:p>
            <a:pPr lvl="1">
              <a:buClr>
                <a:schemeClr val="tx1"/>
              </a:buClr>
              <a:buSzPct val="115000"/>
              <a:buFont typeface="Arial" panose="020B0604020202020204" pitchFamily="34" charset="0"/>
              <a:buChar char="•"/>
            </a:pPr>
            <a:r>
              <a:rPr lang="en-GB" sz="1600" b="0" dirty="0">
                <a:latin typeface="+mn-lt"/>
              </a:rPr>
              <a:t>750+ records in  ‘Aerospace materials’ subset with many showing temperature dependent mechanical properties</a:t>
            </a:r>
          </a:p>
        </p:txBody>
      </p:sp>
      <p:sp>
        <p:nvSpPr>
          <p:cNvPr id="8" name="TextBox 1"/>
          <p:cNvSpPr txBox="1">
            <a:spLocks noChangeArrowheads="1"/>
          </p:cNvSpPr>
          <p:nvPr/>
        </p:nvSpPr>
        <p:spPr bwMode="auto">
          <a:xfrm>
            <a:off x="990600" y="5867400"/>
            <a:ext cx="1028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pt-PT" sz="1200" b="0" baseline="30000" dirty="0">
                <a:latin typeface="+mn-lt"/>
              </a:rPr>
              <a:t>1</a:t>
            </a:r>
            <a:r>
              <a:rPr lang="pt-PT" sz="1200" b="0" dirty="0">
                <a:latin typeface="+mn-lt"/>
              </a:rPr>
              <a:t> Metallic Materials Properties Development and Standardization                           </a:t>
            </a:r>
            <a:r>
              <a:rPr lang="pt-PT" sz="1200" b="0" baseline="30000" dirty="0">
                <a:latin typeface="+mn-lt"/>
              </a:rPr>
              <a:t>2</a:t>
            </a:r>
            <a:r>
              <a:rPr lang="pt-PT" sz="1200" b="0" dirty="0">
                <a:latin typeface="+mn-lt"/>
              </a:rPr>
              <a:t> Composite Materials Handbook – US Deptartment of Defense</a:t>
            </a:r>
            <a:endParaRPr lang="en-GB" sz="1200" b="0" dirty="0">
              <a:latin typeface="+mn-lt"/>
            </a:endParaRPr>
          </a:p>
        </p:txBody>
      </p:sp>
      <p:sp>
        <p:nvSpPr>
          <p:cNvPr id="2" name="Slide Number Placeholder 1">
            <a:extLst>
              <a:ext uri="{FF2B5EF4-FFF2-40B4-BE49-F238E27FC236}">
                <a16:creationId xmlns:a16="http://schemas.microsoft.com/office/drawing/2014/main" id="{3BC6DB5F-98E4-407E-9CE1-5741E7CCFFF5}"/>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Rectangle 4">
            <a:extLst>
              <a:ext uri="{FF2B5EF4-FFF2-40B4-BE49-F238E27FC236}">
                <a16:creationId xmlns:a16="http://schemas.microsoft.com/office/drawing/2014/main" id="{92EAF470-191B-5130-80A7-0AB8119520ED}"/>
              </a:ext>
            </a:extLst>
          </p:cNvPr>
          <p:cNvSpPr>
            <a:spLocks noChangeArrowheads="1"/>
          </p:cNvSpPr>
          <p:nvPr/>
        </p:nvSpPr>
        <p:spPr bwMode="auto">
          <a:xfrm>
            <a:off x="1712585" y="4884725"/>
            <a:ext cx="8985250" cy="7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Clr>
                <a:srgbClr val="666633"/>
              </a:buClr>
              <a:buSzPct val="115000"/>
              <a:tabLst>
                <a:tab pos="444500" algn="l"/>
              </a:tabLst>
              <a:defRPr/>
            </a:pPr>
            <a:r>
              <a:rPr lang="en-GB" b="1" i="1" dirty="0"/>
              <a:t>PMP-HDBK Design and Graphical Data</a:t>
            </a:r>
            <a:endParaRPr lang="en-GB" sz="1600" dirty="0"/>
          </a:p>
        </p:txBody>
      </p:sp>
    </p:spTree>
    <p:extLst>
      <p:ext uri="{BB962C8B-B14F-4D97-AF65-F5344CB8AC3E}">
        <p14:creationId xmlns:p14="http://schemas.microsoft.com/office/powerpoint/2010/main" val="1464545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07"/>
                                        </p:tgtEl>
                                        <p:attrNameLst>
                                          <p:attrName>style.visibility</p:attrName>
                                        </p:attrNameLst>
                                      </p:cBhvr>
                                      <p:to>
                                        <p:strVal val="visible"/>
                                      </p:to>
                                    </p:set>
                                    <p:animEffect transition="in" filter="wipe(left)">
                                      <p:cBhvr>
                                        <p:cTn id="7" dur="500"/>
                                        <p:tgtEl>
                                          <p:spTgt spid="482307"/>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2308"/>
                                        </p:tgtEl>
                                        <p:attrNameLst>
                                          <p:attrName>style.visibility</p:attrName>
                                        </p:attrNameLst>
                                      </p:cBhvr>
                                      <p:to>
                                        <p:strVal val="visible"/>
                                      </p:to>
                                    </p:set>
                                    <p:animEffect transition="in" filter="wipe(left)">
                                      <p:cBhvr>
                                        <p:cTn id="16" dur="500"/>
                                        <p:tgtEl>
                                          <p:spTgt spid="48230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autoUpdateAnimBg="0"/>
      <p:bldP spid="482308" grpId="0" autoUpdateAnimBg="0"/>
      <p:bldP spid="8" grpId="0"/>
      <p:bldP spid="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F697B-2029-450E-B31C-73C5B44C7CDE}"/>
              </a:ext>
            </a:extLst>
          </p:cNvPr>
          <p:cNvSpPr>
            <a:spLocks noGrp="1"/>
          </p:cNvSpPr>
          <p:nvPr>
            <p:ph type="sldNum" sz="quarter" idx="11"/>
          </p:nvPr>
        </p:nvSpPr>
        <p:spPr>
          <a:xfrm>
            <a:off x="1278977" y="6542844"/>
            <a:ext cx="2743200" cy="247724"/>
          </a:xfrm>
        </p:spPr>
        <p:txBody>
          <a:bodyPr/>
          <a:lstStyle/>
          <a:p>
            <a:fld id="{F0D23093-2AB0-F74C-B865-1A12A15B650E}" type="slidenum">
              <a:rPr lang="en-US"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GB" dirty="0">
                <a:latin typeface="+mn-lt"/>
              </a:rPr>
              <a:t>Granta EduPack Aerospace database structure</a:t>
            </a:r>
            <a:endParaRPr lang="en-US" dirty="0">
              <a:latin typeface="+mn-lt"/>
            </a:endParaRP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2955377" y="1143694"/>
            <a:ext cx="7391400" cy="4418772"/>
            <a:chOff x="1742" y="964"/>
            <a:chExt cx="2896" cy="2328"/>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964"/>
              <a:ext cx="2896" cy="2328"/>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851" y="996"/>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5"/>
                  </a:solidFill>
                  <a:latin typeface="+mn-lt"/>
                </a:rPr>
                <a:t>The </a:t>
              </a:r>
            </a:p>
            <a:p>
              <a:pPr algn="ctr">
                <a:spcBef>
                  <a:spcPct val="0"/>
                </a:spcBef>
                <a:spcAft>
                  <a:spcPct val="0"/>
                </a:spcAft>
              </a:pPr>
              <a:r>
                <a:rPr lang="en-GB" b="1" i="1" dirty="0">
                  <a:solidFill>
                    <a:schemeClr val="accent5"/>
                  </a:solidFill>
                  <a:latin typeface="+mn-lt"/>
                </a:rPr>
                <a:t>database</a:t>
              </a: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023204" y="3298222"/>
            <a:ext cx="3285340" cy="423863"/>
            <a:chOff x="2171" y="2135"/>
            <a:chExt cx="2092" cy="267"/>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171" y="2135"/>
              <a:ext cx="209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65" y="2169"/>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Links</a:t>
              </a:r>
            </a:p>
          </p:txBody>
        </p:sp>
      </p:grpSp>
      <p:grpSp>
        <p:nvGrpSpPr>
          <p:cNvPr id="42" name="Group 41">
            <a:extLst>
              <a:ext uri="{FF2B5EF4-FFF2-40B4-BE49-F238E27FC236}">
                <a16:creationId xmlns:a16="http://schemas.microsoft.com/office/drawing/2014/main" id="{4395791E-9AAA-42EB-B84F-0301A049E502}"/>
              </a:ext>
            </a:extLst>
          </p:cNvPr>
          <p:cNvGrpSpPr/>
          <p:nvPr/>
        </p:nvGrpSpPr>
        <p:grpSpPr>
          <a:xfrm>
            <a:off x="4924158" y="4082188"/>
            <a:ext cx="1485900" cy="1155700"/>
            <a:chOff x="5438775" y="4141788"/>
            <a:chExt cx="1485900" cy="1155700"/>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5565775" y="41417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5438775" y="44450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Suppliers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43" name="Group 42">
            <a:extLst>
              <a:ext uri="{FF2B5EF4-FFF2-40B4-BE49-F238E27FC236}">
                <a16:creationId xmlns:a16="http://schemas.microsoft.com/office/drawing/2014/main" id="{8D3522B5-B46F-49E4-BFBD-DB742F5829A8}"/>
              </a:ext>
            </a:extLst>
          </p:cNvPr>
          <p:cNvGrpSpPr/>
          <p:nvPr/>
        </p:nvGrpSpPr>
        <p:grpSpPr>
          <a:xfrm>
            <a:off x="6932266" y="1542105"/>
            <a:ext cx="1485900" cy="1155700"/>
            <a:chOff x="5438775" y="1576388"/>
            <a:chExt cx="1485900" cy="1155700"/>
          </a:xfrm>
        </p:grpSpPr>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5438775" y="18923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References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5" name="Group 14">
            <a:extLst>
              <a:ext uri="{FF2B5EF4-FFF2-40B4-BE49-F238E27FC236}">
                <a16:creationId xmlns:a16="http://schemas.microsoft.com/office/drawing/2014/main" id="{09FEA7F7-5254-467A-9EA3-BB8CA7F74FEF}"/>
              </a:ext>
            </a:extLst>
          </p:cNvPr>
          <p:cNvGrpSpPr/>
          <p:nvPr/>
        </p:nvGrpSpPr>
        <p:grpSpPr>
          <a:xfrm>
            <a:off x="3536682" y="2558368"/>
            <a:ext cx="1512888" cy="1435100"/>
            <a:chOff x="4124326" y="2711452"/>
            <a:chExt cx="1512888" cy="1435100"/>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4124326" y="2711452"/>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4225926" y="3136902"/>
              <a:ext cx="1282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grpSp>
        <p:nvGrpSpPr>
          <p:cNvPr id="41" name="Group 40">
            <a:extLst>
              <a:ext uri="{FF2B5EF4-FFF2-40B4-BE49-F238E27FC236}">
                <a16:creationId xmlns:a16="http://schemas.microsoft.com/office/drawing/2014/main" id="{69D3A03E-6A2A-4120-8F70-34FD9BA75013}"/>
              </a:ext>
            </a:extLst>
          </p:cNvPr>
          <p:cNvGrpSpPr/>
          <p:nvPr/>
        </p:nvGrpSpPr>
        <p:grpSpPr>
          <a:xfrm>
            <a:off x="8284816" y="2503942"/>
            <a:ext cx="1512888" cy="1435100"/>
            <a:chOff x="6791327" y="2711450"/>
            <a:chExt cx="1512888" cy="1435100"/>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6791327" y="2711450"/>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6816727" y="3136900"/>
              <a:ext cx="1485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grpSp>
        <p:nvGrpSpPr>
          <p:cNvPr id="44" name="Group 43">
            <a:extLst>
              <a:ext uri="{FF2B5EF4-FFF2-40B4-BE49-F238E27FC236}">
                <a16:creationId xmlns:a16="http://schemas.microsoft.com/office/drawing/2014/main" id="{AA3F3015-F9A5-4AE6-A636-016FB01B7D02}"/>
              </a:ext>
            </a:extLst>
          </p:cNvPr>
          <p:cNvGrpSpPr/>
          <p:nvPr/>
        </p:nvGrpSpPr>
        <p:grpSpPr>
          <a:xfrm>
            <a:off x="6938616" y="4082188"/>
            <a:ext cx="1485900" cy="1155700"/>
            <a:chOff x="5438775" y="1576388"/>
            <a:chExt cx="1485900" cy="1155700"/>
          </a:xfrm>
        </p:grpSpPr>
        <p:sp>
          <p:nvSpPr>
            <p:cNvPr id="45" name="Oval 18">
              <a:extLst>
                <a:ext uri="{FF2B5EF4-FFF2-40B4-BE49-F238E27FC236}">
                  <a16:creationId xmlns:a16="http://schemas.microsoft.com/office/drawing/2014/main" id="{D6493469-BC7B-4BF0-8EEE-A69B28EAC9CC}"/>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6" name="Text Box 19">
              <a:extLst>
                <a:ext uri="{FF2B5EF4-FFF2-40B4-BE49-F238E27FC236}">
                  <a16:creationId xmlns:a16="http://schemas.microsoft.com/office/drawing/2014/main" id="{4C381739-457B-46CA-A300-B27C5B743D51}"/>
                </a:ext>
              </a:extLst>
            </p:cNvPr>
            <p:cNvSpPr txBox="1">
              <a:spLocks noChangeArrowheads="1"/>
            </p:cNvSpPr>
            <p:nvPr/>
          </p:nvSpPr>
          <p:spPr bwMode="auto">
            <a:xfrm>
              <a:off x="5438775" y="1817617"/>
              <a:ext cx="1485900" cy="62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Structural Sections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47" name="Group 46">
            <a:extLst>
              <a:ext uri="{FF2B5EF4-FFF2-40B4-BE49-F238E27FC236}">
                <a16:creationId xmlns:a16="http://schemas.microsoft.com/office/drawing/2014/main" id="{716E1BA3-D94F-4158-9EA3-0EC21D1C6322}"/>
              </a:ext>
            </a:extLst>
          </p:cNvPr>
          <p:cNvGrpSpPr/>
          <p:nvPr/>
        </p:nvGrpSpPr>
        <p:grpSpPr>
          <a:xfrm>
            <a:off x="4924158" y="1546256"/>
            <a:ext cx="1485900" cy="1155700"/>
            <a:chOff x="5438775" y="1576388"/>
            <a:chExt cx="1485900" cy="1155700"/>
          </a:xfrm>
        </p:grpSpPr>
        <p:sp>
          <p:nvSpPr>
            <p:cNvPr id="48" name="Oval 18">
              <a:extLst>
                <a:ext uri="{FF2B5EF4-FFF2-40B4-BE49-F238E27FC236}">
                  <a16:creationId xmlns:a16="http://schemas.microsoft.com/office/drawing/2014/main" id="{EF0D23D1-97DE-4D01-BF7F-099FE2CFE1F9}"/>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9">
              <a:extLst>
                <a:ext uri="{FF2B5EF4-FFF2-40B4-BE49-F238E27FC236}">
                  <a16:creationId xmlns:a16="http://schemas.microsoft.com/office/drawing/2014/main" id="{2A879043-4D95-4BAD-9F24-E5DD28075000}"/>
                </a:ext>
              </a:extLst>
            </p:cNvPr>
            <p:cNvSpPr txBox="1">
              <a:spLocks noChangeArrowheads="1"/>
            </p:cNvSpPr>
            <p:nvPr/>
          </p:nvSpPr>
          <p:spPr bwMode="auto">
            <a:xfrm>
              <a:off x="5438775" y="18923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Shape</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cxnSp>
        <p:nvCxnSpPr>
          <p:cNvPr id="51" name="Straight Connector 50">
            <a:extLst>
              <a:ext uri="{FF2B5EF4-FFF2-40B4-BE49-F238E27FC236}">
                <a16:creationId xmlns:a16="http://schemas.microsoft.com/office/drawing/2014/main" id="{7C707E25-3F05-451B-A209-7E7614F3A035}"/>
              </a:ext>
            </a:extLst>
          </p:cNvPr>
          <p:cNvCxnSpPr>
            <a:stCxn id="48" idx="3"/>
            <a:endCxn id="17" idx="7"/>
          </p:cNvCxnSpPr>
          <p:nvPr/>
        </p:nvCxnSpPr>
        <p:spPr>
          <a:xfrm flipH="1">
            <a:off x="4828013" y="2532708"/>
            <a:ext cx="401693" cy="235826"/>
          </a:xfrm>
          <a:prstGeom prst="line">
            <a:avLst/>
          </a:prstGeom>
          <a:ln w="38100">
            <a:solidFill>
              <a:srgbClr val="898A8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79AFFA9-6501-44E1-82C5-66697E4DBE13}"/>
              </a:ext>
            </a:extLst>
          </p:cNvPr>
          <p:cNvCxnSpPr>
            <a:stCxn id="17" idx="5"/>
            <a:endCxn id="11" idx="1"/>
          </p:cNvCxnSpPr>
          <p:nvPr/>
        </p:nvCxnSpPr>
        <p:spPr>
          <a:xfrm>
            <a:off x="4828013" y="3783302"/>
            <a:ext cx="401693" cy="46813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674A52-EE94-457F-B475-9F2AD9767AEE}"/>
              </a:ext>
            </a:extLst>
          </p:cNvPr>
          <p:cNvCxnSpPr>
            <a:cxnSpLocks/>
            <a:stCxn id="13" idx="3"/>
          </p:cNvCxnSpPr>
          <p:nvPr/>
        </p:nvCxnSpPr>
        <p:spPr>
          <a:xfrm flipH="1">
            <a:off x="4990955" y="2528557"/>
            <a:ext cx="2246859" cy="48931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EFE2D2-B7B4-4945-B709-EF90AC37E0DB}"/>
              </a:ext>
            </a:extLst>
          </p:cNvPr>
          <p:cNvCxnSpPr>
            <a:cxnSpLocks/>
            <a:stCxn id="45" idx="1"/>
          </p:cNvCxnSpPr>
          <p:nvPr/>
        </p:nvCxnSpPr>
        <p:spPr>
          <a:xfrm flipH="1" flipV="1">
            <a:off x="4990955" y="3605079"/>
            <a:ext cx="2253209" cy="64635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870F27-FF38-40F8-BABA-494D218690CF}"/>
              </a:ext>
            </a:extLst>
          </p:cNvPr>
          <p:cNvCxnSpPr>
            <a:stCxn id="13" idx="5"/>
            <a:endCxn id="28" idx="1"/>
          </p:cNvCxnSpPr>
          <p:nvPr/>
        </p:nvCxnSpPr>
        <p:spPr>
          <a:xfrm>
            <a:off x="8099918" y="2528557"/>
            <a:ext cx="406455" cy="1855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D794E8-38AD-426C-B720-8F91999E1E5D}"/>
              </a:ext>
            </a:extLst>
          </p:cNvPr>
          <p:cNvCxnSpPr>
            <a:stCxn id="45" idx="7"/>
            <a:endCxn id="28" idx="3"/>
          </p:cNvCxnSpPr>
          <p:nvPr/>
        </p:nvCxnSpPr>
        <p:spPr>
          <a:xfrm flipV="1">
            <a:off x="8106268" y="3728876"/>
            <a:ext cx="400105" cy="5225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8D4F38-7017-4089-9C82-30BE2A62955E}"/>
              </a:ext>
            </a:extLst>
          </p:cNvPr>
          <p:cNvCxnSpPr>
            <a:cxnSpLocks/>
            <a:stCxn id="48" idx="5"/>
          </p:cNvCxnSpPr>
          <p:nvPr/>
        </p:nvCxnSpPr>
        <p:spPr>
          <a:xfrm>
            <a:off x="6091810" y="2532708"/>
            <a:ext cx="2246323" cy="4195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7A83AA-94B8-40B8-BA19-44AEBFD5B621}"/>
              </a:ext>
            </a:extLst>
          </p:cNvPr>
          <p:cNvCxnSpPr>
            <a:cxnSpLocks/>
            <a:stCxn id="11" idx="7"/>
          </p:cNvCxnSpPr>
          <p:nvPr/>
        </p:nvCxnSpPr>
        <p:spPr>
          <a:xfrm flipV="1">
            <a:off x="6091810" y="3578576"/>
            <a:ext cx="2274329" cy="6728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7B7720A-AC7A-4582-9ECC-49D39CDC84D6}"/>
              </a:ext>
            </a:extLst>
          </p:cNvPr>
          <p:cNvCxnSpPr>
            <a:cxnSpLocks/>
          </p:cNvCxnSpPr>
          <p:nvPr/>
        </p:nvCxnSpPr>
        <p:spPr>
          <a:xfrm flipH="1">
            <a:off x="6270358" y="4669261"/>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AEDD-128B-4F8C-9D90-5E7205BB1F0B}"/>
              </a:ext>
            </a:extLst>
          </p:cNvPr>
          <p:cNvCxnSpPr>
            <a:cxnSpLocks/>
          </p:cNvCxnSpPr>
          <p:nvPr/>
        </p:nvCxnSpPr>
        <p:spPr>
          <a:xfrm flipH="1">
            <a:off x="6270358" y="2127254"/>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66FA13B-F186-461E-A9E8-37CA8D713FE3}"/>
              </a:ext>
            </a:extLst>
          </p:cNvPr>
          <p:cNvGrpSpPr/>
          <p:nvPr/>
        </p:nvGrpSpPr>
        <p:grpSpPr>
          <a:xfrm>
            <a:off x="1234447" y="1358774"/>
            <a:ext cx="3123003" cy="3875983"/>
            <a:chOff x="412670" y="1358770"/>
            <a:chExt cx="3123003" cy="3875983"/>
          </a:xfrm>
        </p:grpSpPr>
        <p:sp>
          <p:nvSpPr>
            <p:cNvPr id="79" name="Oval 78">
              <a:extLst>
                <a:ext uri="{FF2B5EF4-FFF2-40B4-BE49-F238E27FC236}">
                  <a16:creationId xmlns:a16="http://schemas.microsoft.com/office/drawing/2014/main" id="{44F6FBCE-CF10-413A-A7C9-4D9EFDC0264F}"/>
                </a:ext>
              </a:extLst>
            </p:cNvPr>
            <p:cNvSpPr/>
            <p:nvPr/>
          </p:nvSpPr>
          <p:spPr>
            <a:xfrm>
              <a:off x="1516092" y="1358770"/>
              <a:ext cx="2019581" cy="818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PMP-HDBK</a:t>
              </a:r>
            </a:p>
          </p:txBody>
        </p:sp>
        <p:sp>
          <p:nvSpPr>
            <p:cNvPr id="80" name="Oval 79">
              <a:extLst>
                <a:ext uri="{FF2B5EF4-FFF2-40B4-BE49-F238E27FC236}">
                  <a16:creationId xmlns:a16="http://schemas.microsoft.com/office/drawing/2014/main" id="{05E1FAFF-779A-4AC7-B513-4E84CDA38EBF}"/>
                </a:ext>
              </a:extLst>
            </p:cNvPr>
            <p:cNvSpPr/>
            <p:nvPr/>
          </p:nvSpPr>
          <p:spPr>
            <a:xfrm>
              <a:off x="412670" y="3017864"/>
              <a:ext cx="2019581" cy="667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MMPDS</a:t>
              </a:r>
            </a:p>
          </p:txBody>
        </p:sp>
        <p:sp>
          <p:nvSpPr>
            <p:cNvPr id="81" name="Oval 80">
              <a:extLst>
                <a:ext uri="{FF2B5EF4-FFF2-40B4-BE49-F238E27FC236}">
                  <a16:creationId xmlns:a16="http://schemas.microsoft.com/office/drawing/2014/main" id="{F1E69555-3275-4E9F-AC03-3003D6285C73}"/>
                </a:ext>
              </a:extLst>
            </p:cNvPr>
            <p:cNvSpPr/>
            <p:nvPr/>
          </p:nvSpPr>
          <p:spPr>
            <a:xfrm>
              <a:off x="1441029" y="4465795"/>
              <a:ext cx="2019581" cy="768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MIL-HDBK-17</a:t>
              </a:r>
            </a:p>
          </p:txBody>
        </p:sp>
        <p:cxnSp>
          <p:nvCxnSpPr>
            <p:cNvPr id="83" name="Straight Connector 82">
              <a:extLst>
                <a:ext uri="{FF2B5EF4-FFF2-40B4-BE49-F238E27FC236}">
                  <a16:creationId xmlns:a16="http://schemas.microsoft.com/office/drawing/2014/main" id="{499C6EFD-B3C6-473E-AA68-A52F7959F85E}"/>
                </a:ext>
              </a:extLst>
            </p:cNvPr>
            <p:cNvCxnSpPr/>
            <p:nvPr/>
          </p:nvCxnSpPr>
          <p:spPr>
            <a:xfrm>
              <a:off x="2895600" y="2136802"/>
              <a:ext cx="228600" cy="4845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7EC49D-98F0-484E-B15D-88D048EE0775}"/>
                </a:ext>
              </a:extLst>
            </p:cNvPr>
            <p:cNvCxnSpPr>
              <a:cxnSpLocks/>
              <a:stCxn id="17" idx="2"/>
              <a:endCxn id="80" idx="6"/>
            </p:cNvCxnSpPr>
            <p:nvPr/>
          </p:nvCxnSpPr>
          <p:spPr>
            <a:xfrm flipH="1">
              <a:off x="2432251" y="3275914"/>
              <a:ext cx="282654" cy="7559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543B6A3-2B63-4CF3-9FC2-9D83301267E8}"/>
                </a:ext>
              </a:extLst>
            </p:cNvPr>
            <p:cNvCxnSpPr>
              <a:cxnSpLocks/>
            </p:cNvCxnSpPr>
            <p:nvPr/>
          </p:nvCxnSpPr>
          <p:spPr>
            <a:xfrm flipH="1">
              <a:off x="2938050" y="3961720"/>
              <a:ext cx="294754" cy="5340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1D57A9AA-2231-4C47-A5F1-39EF82FFC3D6}"/>
              </a:ext>
            </a:extLst>
          </p:cNvPr>
          <p:cNvGrpSpPr/>
          <p:nvPr/>
        </p:nvGrpSpPr>
        <p:grpSpPr>
          <a:xfrm>
            <a:off x="990600" y="914404"/>
            <a:ext cx="4107612" cy="5029192"/>
            <a:chOff x="168823" y="914400"/>
            <a:chExt cx="4107612" cy="5029192"/>
          </a:xfrm>
        </p:grpSpPr>
        <p:sp>
          <p:nvSpPr>
            <p:cNvPr id="78" name="Rectangle: Rounded Corners 77">
              <a:extLst>
                <a:ext uri="{FF2B5EF4-FFF2-40B4-BE49-F238E27FC236}">
                  <a16:creationId xmlns:a16="http://schemas.microsoft.com/office/drawing/2014/main" id="{A9C9BD63-FC45-4E51-B2C2-6B22AD3F775E}"/>
                </a:ext>
              </a:extLst>
            </p:cNvPr>
            <p:cNvSpPr/>
            <p:nvPr/>
          </p:nvSpPr>
          <p:spPr>
            <a:xfrm>
              <a:off x="304800" y="914400"/>
              <a:ext cx="3971635" cy="502919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4">
              <a:extLst>
                <a:ext uri="{FF2B5EF4-FFF2-40B4-BE49-F238E27FC236}">
                  <a16:creationId xmlns:a16="http://schemas.microsoft.com/office/drawing/2014/main" id="{4F780C9E-427F-44EA-974A-0A6616E86FDF}"/>
                </a:ext>
              </a:extLst>
            </p:cNvPr>
            <p:cNvSpPr txBox="1">
              <a:spLocks noChangeArrowheads="1"/>
            </p:cNvSpPr>
            <p:nvPr/>
          </p:nvSpPr>
          <p:spPr bwMode="auto">
            <a:xfrm>
              <a:off x="168823" y="5092968"/>
              <a:ext cx="1888686" cy="7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400" b="1" i="1" dirty="0">
                  <a:solidFill>
                    <a:schemeClr val="accent1"/>
                  </a:solidFill>
                  <a:latin typeface="+mn-lt"/>
                </a:rPr>
                <a:t>Aerospace </a:t>
              </a:r>
              <a:br>
                <a:rPr lang="en-GB" sz="1400" b="1" i="1" dirty="0">
                  <a:solidFill>
                    <a:schemeClr val="accent1"/>
                  </a:solidFill>
                  <a:latin typeface="+mn-lt"/>
                </a:rPr>
              </a:br>
              <a:r>
                <a:rPr lang="en-GB" sz="1400" b="1" i="1" dirty="0">
                  <a:solidFill>
                    <a:schemeClr val="accent1"/>
                  </a:solidFill>
                  <a:latin typeface="+mn-lt"/>
                </a:rPr>
                <a:t>Database</a:t>
              </a:r>
            </a:p>
            <a:p>
              <a:pPr algn="ctr">
                <a:spcBef>
                  <a:spcPct val="0"/>
                </a:spcBef>
                <a:spcAft>
                  <a:spcPct val="0"/>
                </a:spcAft>
              </a:pPr>
              <a:r>
                <a:rPr lang="en-GB" sz="1400" b="1" i="1" dirty="0">
                  <a:solidFill>
                    <a:schemeClr val="accent1"/>
                  </a:solidFill>
                  <a:latin typeface="+mn-lt"/>
                </a:rPr>
                <a:t>Specific Data</a:t>
              </a:r>
            </a:p>
          </p:txBody>
        </p:sp>
      </p:grpSp>
    </p:spTree>
    <p:extLst>
      <p:ext uri="{BB962C8B-B14F-4D97-AF65-F5344CB8AC3E}">
        <p14:creationId xmlns:p14="http://schemas.microsoft.com/office/powerpoint/2010/main" val="4071301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22" presetClass="entr" presetSubtype="2"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right)">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ln w="9525"/>
        </p:spPr>
        <p:txBody>
          <a:bodyPr/>
          <a:lstStyle/>
          <a:p>
            <a:r>
              <a:rPr lang="en-GB" dirty="0">
                <a:latin typeface="+mn-lt"/>
              </a:rPr>
              <a:t>Materials Universe – Aerospace subset </a:t>
            </a:r>
          </a:p>
        </p:txBody>
      </p:sp>
      <p:sp>
        <p:nvSpPr>
          <p:cNvPr id="14" name="Rectangle 6">
            <a:extLst>
              <a:ext uri="{FF2B5EF4-FFF2-40B4-BE49-F238E27FC236}">
                <a16:creationId xmlns:a16="http://schemas.microsoft.com/office/drawing/2014/main" id="{3A89D8F3-34EB-45BF-B05F-E938EB1EC6CE}"/>
              </a:ext>
            </a:extLst>
          </p:cNvPr>
          <p:cNvSpPr>
            <a:spLocks noChangeArrowheads="1"/>
          </p:cNvSpPr>
          <p:nvPr/>
        </p:nvSpPr>
        <p:spPr bwMode="auto">
          <a:xfrm>
            <a:off x="1538288" y="1400175"/>
            <a:ext cx="36972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115000"/>
              <a:buFont typeface="Wingdings" panose="05000000000000000000" pitchFamily="2" charset="2"/>
              <a:buNone/>
            </a:pPr>
            <a:r>
              <a:rPr lang="en-GB" sz="1400" dirty="0">
                <a:latin typeface="+mn-lt"/>
              </a:rPr>
              <a:t>Each material in the Aerospace subset links to the MMPDS (metals) or MIL-HDBK-17 (composites) tables.</a:t>
            </a:r>
            <a:endParaRPr lang="en-US" sz="1400" dirty="0">
              <a:latin typeface="+mn-lt"/>
            </a:endParaRPr>
          </a:p>
        </p:txBody>
      </p:sp>
      <p:sp>
        <p:nvSpPr>
          <p:cNvPr id="15" name="Rectangle 7">
            <a:extLst>
              <a:ext uri="{FF2B5EF4-FFF2-40B4-BE49-F238E27FC236}">
                <a16:creationId xmlns:a16="http://schemas.microsoft.com/office/drawing/2014/main" id="{550F276F-54B5-41C6-A858-3334CF9E18C2}"/>
              </a:ext>
            </a:extLst>
          </p:cNvPr>
          <p:cNvSpPr>
            <a:spLocks noChangeArrowheads="1"/>
          </p:cNvSpPr>
          <p:nvPr/>
        </p:nvSpPr>
        <p:spPr bwMode="auto">
          <a:xfrm>
            <a:off x="1538288" y="2781300"/>
            <a:ext cx="3546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115000"/>
              <a:buFont typeface="Wingdings" panose="05000000000000000000" pitchFamily="2" charset="2"/>
              <a:buNone/>
            </a:pPr>
            <a:r>
              <a:rPr lang="en-GB" sz="1400" dirty="0">
                <a:latin typeface="+mn-lt"/>
              </a:rPr>
              <a:t>Each record has all the attributes of the 'All bulk materials' subset, as well as additional temperature dependant functional data. </a:t>
            </a:r>
            <a:endParaRPr lang="en-US" sz="1400" dirty="0">
              <a:latin typeface="+mn-lt"/>
            </a:endParaRPr>
          </a:p>
        </p:txBody>
      </p:sp>
      <p:sp>
        <p:nvSpPr>
          <p:cNvPr id="16" name="Rectangle 8">
            <a:extLst>
              <a:ext uri="{FF2B5EF4-FFF2-40B4-BE49-F238E27FC236}">
                <a16:creationId xmlns:a16="http://schemas.microsoft.com/office/drawing/2014/main" id="{2F9E7B19-DB1B-43BF-BBA5-E1EAAC8D2F42}"/>
              </a:ext>
            </a:extLst>
          </p:cNvPr>
          <p:cNvSpPr>
            <a:spLocks noChangeArrowheads="1"/>
          </p:cNvSpPr>
          <p:nvPr/>
        </p:nvSpPr>
        <p:spPr bwMode="auto">
          <a:xfrm>
            <a:off x="1538288" y="4686300"/>
            <a:ext cx="354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115000"/>
              <a:buFont typeface="Wingdings" panose="05000000000000000000" pitchFamily="2" charset="2"/>
              <a:buNone/>
            </a:pPr>
            <a:r>
              <a:rPr lang="en-GB" sz="1400" dirty="0">
                <a:latin typeface="+mn-lt"/>
              </a:rPr>
              <a:t>It allows materials comparisons and selection on a database with no holes.</a:t>
            </a:r>
            <a:endParaRPr lang="en-GB" sz="1600" dirty="0">
              <a:latin typeface="+mn-lt"/>
            </a:endParaRPr>
          </a:p>
        </p:txBody>
      </p:sp>
      <p:sp>
        <p:nvSpPr>
          <p:cNvPr id="2" name="Slide Number Placeholder 1">
            <a:extLst>
              <a:ext uri="{FF2B5EF4-FFF2-40B4-BE49-F238E27FC236}">
                <a16:creationId xmlns:a16="http://schemas.microsoft.com/office/drawing/2014/main" id="{60F6D183-B584-4EE8-A38F-59F2959681FA}"/>
              </a:ext>
            </a:extLst>
          </p:cNvPr>
          <p:cNvSpPr>
            <a:spLocks noGrp="1"/>
          </p:cNvSpPr>
          <p:nvPr>
            <p:ph type="sldNum" sz="quarter" idx="11"/>
          </p:nvPr>
        </p:nvSpPr>
        <p:spPr/>
        <p:txBody>
          <a:bodyPr/>
          <a:lstStyle/>
          <a:p>
            <a:fld id="{F0D23093-2AB0-F74C-B865-1A12A15B650E}" type="slidenum">
              <a:rPr lang="en-US" smtClean="0"/>
              <a:pPr/>
              <a:t>8</a:t>
            </a:fld>
            <a:endParaRPr lang="en-US" dirty="0"/>
          </a:p>
        </p:txBody>
      </p:sp>
      <p:pic>
        <p:nvPicPr>
          <p:cNvPr id="5" name="Picture 4">
            <a:extLst>
              <a:ext uri="{FF2B5EF4-FFF2-40B4-BE49-F238E27FC236}">
                <a16:creationId xmlns:a16="http://schemas.microsoft.com/office/drawing/2014/main" id="{0F0106C8-53DF-E396-08A0-C7440A05C190}"/>
              </a:ext>
            </a:extLst>
          </p:cNvPr>
          <p:cNvPicPr>
            <a:picLocks noChangeAspect="1"/>
          </p:cNvPicPr>
          <p:nvPr/>
        </p:nvPicPr>
        <p:blipFill>
          <a:blip r:embed="rId3"/>
          <a:stretch>
            <a:fillRect/>
          </a:stretch>
        </p:blipFill>
        <p:spPr>
          <a:xfrm>
            <a:off x="6019800" y="776764"/>
            <a:ext cx="4386020" cy="5486400"/>
          </a:xfrm>
          <a:prstGeom prst="rect">
            <a:avLst/>
          </a:prstGeom>
          <a:ln>
            <a:solidFill>
              <a:schemeClr val="tx1"/>
            </a:solidFill>
          </a:ln>
        </p:spPr>
      </p:pic>
    </p:spTree>
    <p:extLst>
      <p:ext uri="{BB962C8B-B14F-4D97-AF65-F5344CB8AC3E}">
        <p14:creationId xmlns:p14="http://schemas.microsoft.com/office/powerpoint/2010/main" val="2265800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33324" t="19141" b="3967"/>
          <a:stretch>
            <a:fillRect/>
          </a:stretch>
        </p:blipFill>
        <p:spPr bwMode="auto">
          <a:xfrm>
            <a:off x="482787" y="954057"/>
            <a:ext cx="4440906" cy="28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l="33324" t="19141" b="3967"/>
          <a:stretch>
            <a:fillRect/>
          </a:stretch>
        </p:blipFill>
        <p:spPr bwMode="auto">
          <a:xfrm>
            <a:off x="3429000" y="1997688"/>
            <a:ext cx="4456407" cy="29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itle 1"/>
          <p:cNvSpPr>
            <a:spLocks noGrp="1"/>
          </p:cNvSpPr>
          <p:nvPr>
            <p:ph type="title"/>
          </p:nvPr>
        </p:nvSpPr>
        <p:spPr>
          <a:ln w="9525"/>
        </p:spPr>
        <p:txBody>
          <a:bodyPr/>
          <a:lstStyle/>
          <a:p>
            <a:r>
              <a:rPr lang="en-GB" dirty="0">
                <a:latin typeface="+mn-lt"/>
              </a:rPr>
              <a:t>Temperature dependence</a:t>
            </a:r>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33324" t="19141" b="3967"/>
          <a:stretch>
            <a:fillRect/>
          </a:stretch>
        </p:blipFill>
        <p:spPr bwMode="auto">
          <a:xfrm>
            <a:off x="7315200" y="3200400"/>
            <a:ext cx="4440906" cy="28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3600" y="1184772"/>
            <a:ext cx="3902671" cy="369332"/>
          </a:xfrm>
          <a:prstGeom prst="rect">
            <a:avLst/>
          </a:prstGeom>
          <a:noFill/>
        </p:spPr>
        <p:txBody>
          <a:bodyPr wrap="none" rtlCol="0">
            <a:spAutoFit/>
          </a:bodyPr>
          <a:lstStyle/>
          <a:p>
            <a:r>
              <a:rPr lang="en-GB" dirty="0"/>
              <a:t>Sequences can be “animated” manually</a:t>
            </a:r>
          </a:p>
        </p:txBody>
      </p:sp>
      <p:sp>
        <p:nvSpPr>
          <p:cNvPr id="3" name="Arc 2"/>
          <p:cNvSpPr/>
          <p:nvPr/>
        </p:nvSpPr>
        <p:spPr bwMode="auto">
          <a:xfrm rot="808493">
            <a:off x="-5538509" y="3903769"/>
            <a:ext cx="11510671" cy="2044066"/>
          </a:xfrm>
          <a:prstGeom prst="arc">
            <a:avLst>
              <a:gd name="adj1" fmla="val 19668610"/>
              <a:gd name="adj2" fmla="val 21242512"/>
            </a:avLst>
          </a:prstGeom>
          <a:noFill/>
          <a:ln w="28575"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4" name="Slide Number Placeholder 3">
            <a:extLst>
              <a:ext uri="{FF2B5EF4-FFF2-40B4-BE49-F238E27FC236}">
                <a16:creationId xmlns:a16="http://schemas.microsoft.com/office/drawing/2014/main" id="{18750248-762E-4537-B6F2-E8840F21A1E8}"/>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Tree>
    <p:extLst>
      <p:ext uri="{BB962C8B-B14F-4D97-AF65-F5344CB8AC3E}">
        <p14:creationId xmlns:p14="http://schemas.microsoft.com/office/powerpoint/2010/main" val="1067830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D7726F-B020-44A3-B2A7-F1331323C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4</Template>
  <TotalTime>229</TotalTime>
  <Words>3485</Words>
  <Application>Microsoft Office PowerPoint</Application>
  <PresentationFormat>Widescreen</PresentationFormat>
  <Paragraphs>392</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Ansys - Slide Master</vt:lpstr>
      <vt:lpstr>PowerPoint Presentation</vt:lpstr>
      <vt:lpstr>Learning objectives for this lecture unit</vt:lpstr>
      <vt:lpstr>Outline of the lecture unit</vt:lpstr>
      <vt:lpstr>What are aerospace materials?</vt:lpstr>
      <vt:lpstr>The quest for lighter and cheaper</vt:lpstr>
      <vt:lpstr>Level 3 Aerospace Database</vt:lpstr>
      <vt:lpstr>Granta EduPack Aerospace database structure</vt:lpstr>
      <vt:lpstr>Materials Universe – Aerospace subset </vt:lpstr>
      <vt:lpstr>Temperature dependence</vt:lpstr>
      <vt:lpstr>Temperature dependence</vt:lpstr>
      <vt:lpstr>Inconel Level 3 record (MaterialUniverse)</vt:lpstr>
      <vt:lpstr>Inconel Level 3 record (MaterialUniverse)</vt:lpstr>
      <vt:lpstr>The MMPDS data record (Inconel 600, Cold drawn)</vt:lpstr>
      <vt:lpstr>Searching for Inconel in MMPDS</vt:lpstr>
      <vt:lpstr>Information on PEEK in MIL-HDBK-17</vt:lpstr>
      <vt:lpstr>The Synthesizer tool for hybrid materials</vt:lpstr>
      <vt:lpstr>The Eco Audit tool</vt:lpstr>
      <vt:lpstr>Using the aerospace database</vt:lpstr>
      <vt:lpstr>Example: trade-off between cost and weight</vt:lpstr>
      <vt:lpstr>The exchange constant  for transport</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7</cp:revision>
  <dcterms:created xsi:type="dcterms:W3CDTF">2021-07-08T14:48:08Z</dcterms:created>
  <dcterms:modified xsi:type="dcterms:W3CDTF">2024-02-05T17:05:54Z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