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14_BDDAD80F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29"/>
  </p:notesMasterIdLst>
  <p:handoutMasterIdLst>
    <p:handoutMasterId r:id="rId30"/>
  </p:handoutMasterIdLst>
  <p:sldIdLst>
    <p:sldId id="256" r:id="rId5"/>
    <p:sldId id="372" r:id="rId6"/>
    <p:sldId id="373" r:id="rId7"/>
    <p:sldId id="374" r:id="rId8"/>
    <p:sldId id="313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70" r:id="rId19"/>
    <p:sldId id="371" r:id="rId20"/>
    <p:sldId id="368" r:id="rId21"/>
    <p:sldId id="369" r:id="rId22"/>
    <p:sldId id="367" r:id="rId23"/>
    <p:sldId id="276" r:id="rId24"/>
    <p:sldId id="277" r:id="rId25"/>
    <p:sldId id="375" r:id="rId26"/>
    <p:sldId id="332" r:id="rId27"/>
    <p:sldId id="25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6FCABAB-0D55-4FA2-B521-AC831C0AEED7}">
          <p14:sldIdLst>
            <p14:sldId id="256"/>
            <p14:sldId id="372"/>
          </p14:sldIdLst>
        </p14:section>
        <p14:section name="2D Dipole Array" id="{F7F97C4C-688F-4013-9774-1D800731DCA1}">
          <p14:sldIdLst>
            <p14:sldId id="373"/>
            <p14:sldId id="374"/>
            <p14:sldId id="313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70"/>
            <p14:sldId id="371"/>
            <p14:sldId id="368"/>
            <p14:sldId id="369"/>
            <p14:sldId id="367"/>
            <p14:sldId id="276"/>
            <p14:sldId id="277"/>
            <p14:sldId id="375"/>
          </p14:sldIdLst>
        </p14:section>
        <p14:section name="Feedback and Copyrights" id="{A0ED70E9-A0E8-44D1-8748-C613F1E61751}">
          <p14:sldIdLst>
            <p14:sldId id="332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82F567-434B-C98D-85C7-51E817B4006B}" name="Celia Gomez Molina" initials="CG" userId="S::celia.gomezmolina@ansys.com::659be988-f131-463a-ba81-47731d04f972" providerId="AD"/>
  <p188:author id="{4D83C9D2-0132-4CF8-9B96-CB8565274FC5}" name="Dimitris Tzagkas" initials="DT" userId="S::dimitris.tzagkas@ansys.com::8ec74151-5606-46d1-9fd8-2e66dc9641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E0C262-A3FD-4BDD-A203-EE2E58E95FAB}" v="7" dt="2024-03-27T15:30:42.7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1551" autoAdjust="0"/>
  </p:normalViewPr>
  <p:slideViewPr>
    <p:cSldViewPr showGuides="1">
      <p:cViewPr varScale="1">
        <p:scale>
          <a:sx n="89" d="100"/>
          <a:sy n="89" d="100"/>
        </p:scale>
        <p:origin x="135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notesViewPr>
    <p:cSldViewPr>
      <p:cViewPr varScale="1">
        <p:scale>
          <a:sx n="124" d="100"/>
          <a:sy n="124" d="100"/>
        </p:scale>
        <p:origin x="4960" y="8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omments/modernComment_114_BDDAD80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23825D2-4BC4-4536-AB43-30F477A8B5BD}" authorId="{6782F567-434B-C98D-85C7-51E817B4006B}" status="resolved" created="2024-03-15T09:25:06.99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185235983" sldId="276"/>
      <ac:spMk id="4" creationId="{0E8EB9DD-6972-3153-6D9D-0545171CE80B}"/>
      <ac:txMk cp="0" len="125">
        <ac:context len="224" hash="3519066622"/>
      </ac:txMk>
    </ac:txMkLst>
    <p188:pos x="10353676" y="262882"/>
    <p188:txBody>
      <a:bodyPr/>
      <a:lstStyle/>
      <a:p>
        <a:r>
          <a:rPr lang="en-US"/>
          <a:t>I have changed to Calibri 18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4-03-15T11:07:43.920" authorId="{4D83C9D2-0132-4CF8-9B96-CB8565274FC5}"/>
          </p223:rxn>
        </p223:reactions>
      </p:ext>
    </p188:extLst>
  </p188:cm>
  <p188:cm id="{306D47A6-46B4-4535-A136-CCD8E5C5952E}" authorId="{6782F567-434B-C98D-85C7-51E817B4006B}" status="resolved" created="2024-03-15T09:29:11.44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185235983" sldId="276"/>
      <ac:spMk id="4" creationId="{0E8EB9DD-6972-3153-6D9D-0545171CE80B}"/>
    </ac:deMkLst>
    <p188:txBody>
      <a:bodyPr/>
      <a:lstStyle/>
      <a:p>
        <a:r>
          <a:rPr lang="en-US"/>
          <a:t>I would add that it is necessary select inside Create Far Fields Report --&gt; Radiation Pattern</a:t>
        </a:r>
      </a:p>
    </p188:txBody>
  </p188:cm>
  <p188:cm id="{AAB2E8EE-D0D5-45F9-80C8-A5130E42EF08}" authorId="{6782F567-434B-C98D-85C7-51E817B4006B}" status="resolved" created="2024-03-15T09:33:41.953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185235983" sldId="276"/>
      <ac:spMk id="4" creationId="{0E8EB9DD-6972-3153-6D9D-0545171CE80B}"/>
    </ac:deMkLst>
    <p188:replyLst>
      <p188:reply id="{ABB7040F-BA5E-4A9D-A4A3-1D01EF5C71D6}" authorId="{4D83C9D2-0132-4CF8-9B96-CB8565274FC5}" created="2024-03-15T11:09:25.373">
        <p188:txBody>
          <a:bodyPr/>
          <a:lstStyle/>
          <a:p>
            <a:r>
              <a:rPr lang="en-US"/>
              <a:t>Bold and italic</a:t>
            </a:r>
          </a:p>
        </p188:txBody>
      </p188:reply>
    </p188:replyLst>
    <p188:txBody>
      <a:bodyPr/>
      <a:lstStyle/>
      <a:p>
        <a:r>
          <a:rPr lang="en-US"/>
          <a:t>I think we can make uniform the way we write the options in HFSS… I mean…
If we mention an specific intruction, for example, Create Far Fields Report, use always or:
"Create Far Fields Report"
Create Far Fields Report (in Italic)
So the reader can identify that this is an HFSS option (this also applies to the previous and following slides).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4-03-15T11:09:15.275" authorId="{4D83C9D2-0132-4CF8-9B96-CB8565274FC5}"/>
          </p223:rxn>
        </p223:reactions>
      </p:ext>
    </p188:extLst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17E394-0329-D127-9AEC-C1A4435E6F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F2A1B0-F7D9-7FC8-E5B0-3260A48BB6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737F6-4FF1-41F3-AC44-66577F48BE17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50249-3E1D-5ECC-4573-BBD39ADD4F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688BB-5CEC-2059-586B-C008BB91B1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E4F0B-BE42-489C-8AC7-44F8E4EA0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30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4/8/2024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Survey link for copy-paste method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https://ansys.typeform.com/to/jcattJI5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8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57DF5D-42FB-B747-258C-0D3BF5B288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4014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2024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designing and simulating high-frequency structures.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endParaRPr lang="en-US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BE725-F1B0-7243-BAC8-43B25DA2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BA83-940A-D344-8476-F6C53B5C9486}" type="datetime5">
              <a:rPr lang="en-US" smtClean="0"/>
              <a:t>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A6356A-FB64-5C40-8589-6A136590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3763EC-58C9-9643-8F7D-42A80860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629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134991"/>
            <a:ext cx="3352791" cy="457962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598" y="1134991"/>
            <a:ext cx="3352803" cy="457962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8229598" y="1143001"/>
            <a:ext cx="3352793" cy="4572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2A84C39-98A3-BA4D-B476-F2F3057EAE5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00C5283-2AC5-7848-863C-76C291E9D333}" type="datetime5">
              <a:rPr lang="en-US" smtClean="0"/>
              <a:t>8-Apr-24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C65663B-DED1-3949-9E9B-A887986651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8D7C41-1E82-6B4B-93ED-8F66C7DF34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FADBCF-BBA3-6947-BB61-97EDE275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2009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37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A27CEF2-3BEE-FA1B-0157-DDE4490AC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8478940" y="652244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  <p:sldLayoutId id="2147483738" r:id="rId14"/>
    <p:sldLayoutId id="2147483739" r:id="rId15"/>
    <p:sldLayoutId id="2147483740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microsoft.com/office/2018/10/relationships/comments" Target="../comments/modernComment_114_BDDAD80F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nsys.typeform.com/to/jcattJI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2D Dipole Antenna Array in Ansys HFSS </a:t>
            </a:r>
            <a:br>
              <a:rPr lang="en-US" dirty="0"/>
            </a:br>
            <a:r>
              <a:rPr lang="en-US" dirty="0"/>
              <a:t>(with Array Tool analysis)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1295400"/>
          </a:xfrm>
        </p:spPr>
        <p:txBody>
          <a:bodyPr>
            <a:normAutofit/>
          </a:bodyPr>
          <a:lstStyle/>
          <a:p>
            <a:r>
              <a:rPr lang="en-US" dirty="0"/>
              <a:t>Celia Gómez Molina</a:t>
            </a:r>
            <a:br>
              <a:rPr lang="en-US" dirty="0"/>
            </a:br>
            <a:r>
              <a:rPr lang="en-US" dirty="0"/>
              <a:t>Dimitris Tzagkas</a:t>
            </a:r>
          </a:p>
          <a:p>
            <a:r>
              <a:rPr lang="en-US" sz="2000" dirty="0">
                <a:latin typeface="Calibri"/>
                <a:cs typeface="Calibri"/>
                <a:hlinkClick r:id="rId3"/>
              </a:rPr>
              <a:t>education@ansys.com</a:t>
            </a:r>
            <a:endParaRPr lang="en-US" sz="2000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BCD88D-897C-F0B1-6FB3-B5A705F6C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Directivity with the Array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EA2B7B-DAD6-0F44-1959-B34CD6519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38481"/>
            <a:ext cx="5243861" cy="4343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75CFE8-35B7-0B38-C0B4-45DDF44B1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533400"/>
            <a:ext cx="3462661" cy="2268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837540-4400-53D2-D739-131D4D0E0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3174854"/>
            <a:ext cx="4677268" cy="239536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FA90A17-D4A1-4D3F-3DC6-C25DB1E431E1}"/>
              </a:ext>
            </a:extLst>
          </p:cNvPr>
          <p:cNvSpPr txBox="1">
            <a:spLocks/>
          </p:cNvSpPr>
          <p:nvPr/>
        </p:nvSpPr>
        <p:spPr>
          <a:xfrm>
            <a:off x="304801" y="1066800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Plot the </a:t>
            </a:r>
            <a:r>
              <a:rPr lang="en-US" sz="1800" i="1" dirty="0">
                <a:highlight>
                  <a:srgbClr val="FFB71B"/>
                </a:highlight>
              </a:rPr>
              <a:t>Radiation Field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556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BCD88D-897C-F0B1-6FB3-B5A705F6C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Explore other phi/theta scan angles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FA90A17-D4A1-4D3F-3DC6-C25DB1E431E1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Open the </a:t>
            </a:r>
            <a:r>
              <a:rPr lang="en-US" sz="1800" i="1" dirty="0">
                <a:highlight>
                  <a:srgbClr val="FFB71B"/>
                </a:highlight>
              </a:rPr>
              <a:t>Antenna Array Setup…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A3F48C-0AD0-23AD-3FFF-EE6185D9E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38" y="1606386"/>
            <a:ext cx="4734735" cy="116619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7CAF77D-F278-35C1-3012-13DA8F8A89C4}"/>
              </a:ext>
            </a:extLst>
          </p:cNvPr>
          <p:cNvSpPr txBox="1">
            <a:spLocks/>
          </p:cNvSpPr>
          <p:nvPr/>
        </p:nvSpPr>
        <p:spPr>
          <a:xfrm>
            <a:off x="5410200" y="1120999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In the </a:t>
            </a:r>
            <a:r>
              <a:rPr lang="en-US" sz="1800" i="1" dirty="0">
                <a:highlight>
                  <a:srgbClr val="FFB71B"/>
                </a:highlight>
              </a:rPr>
              <a:t>Array Weight</a:t>
            </a:r>
            <a:r>
              <a:rPr lang="en-US" sz="1800" dirty="0"/>
              <a:t> tab, change </a:t>
            </a:r>
            <a:r>
              <a:rPr lang="en-US" sz="1800" i="1" dirty="0">
                <a:highlight>
                  <a:srgbClr val="FFB71B"/>
                </a:highlight>
              </a:rPr>
              <a:t>Phi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Theta</a:t>
            </a:r>
            <a:r>
              <a:rPr lang="en-US" sz="1800" dirty="0"/>
              <a:t> angles to 45deg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405A64-732A-6F06-5D62-23D154B85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583" y="1606386"/>
            <a:ext cx="3886200" cy="444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3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BCD88D-897C-F0B1-6FB3-B5A705F6C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Explore other phi/theta scan angles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FA90A17-D4A1-4D3F-3DC6-C25DB1E431E1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Visualize the new radiation pattern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8F85C1-C9EB-2A0D-92C7-1DEBA1731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6" y="1905000"/>
            <a:ext cx="4867377" cy="27654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665131-D069-BB97-233A-7ADF79E0B6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61"/>
          <a:stretch/>
        </p:blipFill>
        <p:spPr>
          <a:xfrm>
            <a:off x="5943600" y="1371600"/>
            <a:ext cx="5521482" cy="401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8E0D89-EA22-AC31-DC10-440644FD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radiation patterns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2EC4C9-187A-1458-B047-985559886613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105918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with [Phi=0deg and Theta=0deg]    to    [Phi=45deg and Theta=45deg]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18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8E0D89-EA22-AC31-DC10-440644FD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radiation patterns (solution)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32B796-7679-5D01-DD72-DD1DBEE01792}"/>
              </a:ext>
            </a:extLst>
          </p:cNvPr>
          <p:cNvSpPr/>
          <p:nvPr/>
        </p:nvSpPr>
        <p:spPr>
          <a:xfrm>
            <a:off x="2362200" y="5154203"/>
            <a:ext cx="6781799" cy="7806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 radiation pattern has changed, and the directivity has increased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533F565-89C2-679C-5013-36E1F8AE5144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10439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with [Phi=0deg and Theta=0deg]    to   [Phi=45deg and Theta=45deg]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85B76C-11C0-35E1-E60C-787169E3A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8" b="1"/>
          <a:stretch/>
        </p:blipFill>
        <p:spPr>
          <a:xfrm>
            <a:off x="6248400" y="1600200"/>
            <a:ext cx="4572000" cy="33570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18A20C-8AE6-BA40-1DB2-DE5F657082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8"/>
          <a:stretch/>
        </p:blipFill>
        <p:spPr>
          <a:xfrm>
            <a:off x="457200" y="1600200"/>
            <a:ext cx="4500202" cy="335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95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8E0D89-EA22-AC31-DC10-440644FD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radiation patterns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2EC4C9-187A-1458-B047-985559886613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11277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of just a dipole antenna to the previous array with scan angles </a:t>
            </a:r>
            <a:br>
              <a:rPr lang="en-US" sz="1800" b="1" dirty="0"/>
            </a:br>
            <a:r>
              <a:rPr lang="en-US" sz="1800" b="1" dirty="0"/>
              <a:t>Phi=45deg and Theta=45deg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285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8E0D89-EA22-AC31-DC10-440644FD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radiation patterns (solution)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66C34-CBD8-778D-C040-396FF4F67484}"/>
              </a:ext>
            </a:extLst>
          </p:cNvPr>
          <p:cNvSpPr/>
          <p:nvPr/>
        </p:nvSpPr>
        <p:spPr>
          <a:xfrm>
            <a:off x="2362201" y="5410200"/>
            <a:ext cx="6629400" cy="52469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With the array the directivity can be increased significantly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2F18B4A-4FF0-5AA4-428B-640927848D95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11277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of just a dipole antenna to the previous array with scan angles</a:t>
            </a:r>
            <a:br>
              <a:rPr lang="en-US" sz="1800" b="1" dirty="0"/>
            </a:br>
            <a:r>
              <a:rPr lang="en-US" sz="1800" b="1" dirty="0"/>
              <a:t>Phi=45deg and Theta=45deg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B37F2B-21FA-6798-4FEF-A80F3CD4F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8" b="1"/>
          <a:stretch/>
        </p:blipFill>
        <p:spPr>
          <a:xfrm>
            <a:off x="6096000" y="1810358"/>
            <a:ext cx="4572000" cy="33570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CFCBB1-8EDE-648C-4120-911A49408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810358"/>
            <a:ext cx="4953000" cy="329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0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8E0D89-EA22-AC31-DC10-440644FD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array sizes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2EC4C9-187A-1458-B047-985559886613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79248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How is the radiation pattern affected if two more elements are added (7x7 array)?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7C8236D-E1AB-F9A7-773E-92EA9AAD64FC}"/>
              </a:ext>
            </a:extLst>
          </p:cNvPr>
          <p:cNvSpPr/>
          <p:nvPr/>
        </p:nvSpPr>
        <p:spPr>
          <a:xfrm>
            <a:off x="6975892" y="195236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7C7D490-A890-E7D7-9BB8-F3BF15B9EC8B}"/>
              </a:ext>
            </a:extLst>
          </p:cNvPr>
          <p:cNvSpPr/>
          <p:nvPr/>
        </p:nvSpPr>
        <p:spPr>
          <a:xfrm>
            <a:off x="7737893" y="195236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58FFC58-44A4-BA6B-ECB5-4540F920ED57}"/>
              </a:ext>
            </a:extLst>
          </p:cNvPr>
          <p:cNvSpPr/>
          <p:nvPr/>
        </p:nvSpPr>
        <p:spPr>
          <a:xfrm>
            <a:off x="8458200" y="1946617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DC304B5-2BAE-B8A3-18B8-D4451B16D3D6}"/>
              </a:ext>
            </a:extLst>
          </p:cNvPr>
          <p:cNvSpPr/>
          <p:nvPr/>
        </p:nvSpPr>
        <p:spPr>
          <a:xfrm>
            <a:off x="5520901" y="1976760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211E305-49E7-FB98-3849-42373759E0A3}"/>
              </a:ext>
            </a:extLst>
          </p:cNvPr>
          <p:cNvSpPr/>
          <p:nvPr/>
        </p:nvSpPr>
        <p:spPr>
          <a:xfrm>
            <a:off x="6241208" y="197100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8940A62-1075-A755-4129-234D74B30770}"/>
              </a:ext>
            </a:extLst>
          </p:cNvPr>
          <p:cNvSpPr/>
          <p:nvPr/>
        </p:nvSpPr>
        <p:spPr>
          <a:xfrm>
            <a:off x="6975892" y="256196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B856F53-02CF-316F-69B8-44BA4CCCBEC1}"/>
              </a:ext>
            </a:extLst>
          </p:cNvPr>
          <p:cNvSpPr/>
          <p:nvPr/>
        </p:nvSpPr>
        <p:spPr>
          <a:xfrm>
            <a:off x="7737893" y="256196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A2A6F03-C9EE-D948-8CA7-CBBBAB3F40D1}"/>
              </a:ext>
            </a:extLst>
          </p:cNvPr>
          <p:cNvSpPr/>
          <p:nvPr/>
        </p:nvSpPr>
        <p:spPr>
          <a:xfrm>
            <a:off x="8458200" y="2556217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75AA735-D711-51A7-BDF4-3FAD06A76837}"/>
              </a:ext>
            </a:extLst>
          </p:cNvPr>
          <p:cNvSpPr/>
          <p:nvPr/>
        </p:nvSpPr>
        <p:spPr>
          <a:xfrm>
            <a:off x="5520901" y="2586360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D80C7D7-0DDD-0F7E-4373-EEC1D280E793}"/>
              </a:ext>
            </a:extLst>
          </p:cNvPr>
          <p:cNvSpPr/>
          <p:nvPr/>
        </p:nvSpPr>
        <p:spPr>
          <a:xfrm>
            <a:off x="6241208" y="258060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1B7E49-C86C-9AF4-7934-DA2959996A0F}"/>
              </a:ext>
            </a:extLst>
          </p:cNvPr>
          <p:cNvSpPr/>
          <p:nvPr/>
        </p:nvSpPr>
        <p:spPr>
          <a:xfrm>
            <a:off x="6975892" y="3211775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C24013-3E67-9990-845F-CA15204A988C}"/>
              </a:ext>
            </a:extLst>
          </p:cNvPr>
          <p:cNvSpPr/>
          <p:nvPr/>
        </p:nvSpPr>
        <p:spPr>
          <a:xfrm>
            <a:off x="7737893" y="3211775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E37CA6A-24CA-84E8-538F-8A127B04F1B0}"/>
              </a:ext>
            </a:extLst>
          </p:cNvPr>
          <p:cNvSpPr/>
          <p:nvPr/>
        </p:nvSpPr>
        <p:spPr>
          <a:xfrm>
            <a:off x="8458200" y="3206024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E4F228-6E7B-BCD9-E3A9-35F119B6AC90}"/>
              </a:ext>
            </a:extLst>
          </p:cNvPr>
          <p:cNvSpPr/>
          <p:nvPr/>
        </p:nvSpPr>
        <p:spPr>
          <a:xfrm>
            <a:off x="5520901" y="3236167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6F078A8-CED7-E675-26AD-5A57CB0CCCFB}"/>
              </a:ext>
            </a:extLst>
          </p:cNvPr>
          <p:cNvSpPr/>
          <p:nvPr/>
        </p:nvSpPr>
        <p:spPr>
          <a:xfrm>
            <a:off x="6241208" y="3230416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D9E2C10-ABC0-2BB7-9080-560D90170FA9}"/>
              </a:ext>
            </a:extLst>
          </p:cNvPr>
          <p:cNvCxnSpPr>
            <a:cxnSpLocks/>
            <a:stCxn id="7" idx="4"/>
            <a:endCxn id="13" idx="0"/>
          </p:cNvCxnSpPr>
          <p:nvPr/>
        </p:nvCxnSpPr>
        <p:spPr>
          <a:xfrm>
            <a:off x="8534401" y="2123409"/>
            <a:ext cx="0" cy="4328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3A1821C-12F5-CEB3-7B03-28BA273E06F4}"/>
              </a:ext>
            </a:extLst>
          </p:cNvPr>
          <p:cNvSpPr txBox="1">
            <a:spLocks/>
          </p:cNvSpPr>
          <p:nvPr/>
        </p:nvSpPr>
        <p:spPr>
          <a:xfrm>
            <a:off x="8492709" y="2211709"/>
            <a:ext cx="727492" cy="365256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0.5</a:t>
            </a: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λ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A86C701-5575-5A9B-AB2F-C83EED59276F}"/>
              </a:ext>
            </a:extLst>
          </p:cNvPr>
          <p:cNvSpPr txBox="1">
            <a:spLocks/>
          </p:cNvSpPr>
          <p:nvPr/>
        </p:nvSpPr>
        <p:spPr>
          <a:xfrm>
            <a:off x="7772402" y="1607945"/>
            <a:ext cx="727492" cy="365256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0.5</a:t>
            </a: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λ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E08A42C-9BF9-A4F7-CAA6-D7B11CAFB2F9}"/>
              </a:ext>
            </a:extLst>
          </p:cNvPr>
          <p:cNvCxnSpPr>
            <a:cxnSpLocks/>
            <a:stCxn id="7" idx="2"/>
            <a:endCxn id="3" idx="6"/>
          </p:cNvCxnSpPr>
          <p:nvPr/>
        </p:nvCxnSpPr>
        <p:spPr>
          <a:xfrm flipH="1">
            <a:off x="7890294" y="2035013"/>
            <a:ext cx="567906" cy="57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87863A96-CB13-4B66-EF7C-6BCBD4EC3597}"/>
              </a:ext>
            </a:extLst>
          </p:cNvPr>
          <p:cNvSpPr/>
          <p:nvPr/>
        </p:nvSpPr>
        <p:spPr>
          <a:xfrm>
            <a:off x="6975892" y="3838142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7CE15D9-0295-246D-D31E-439B0E074D35}"/>
              </a:ext>
            </a:extLst>
          </p:cNvPr>
          <p:cNvSpPr/>
          <p:nvPr/>
        </p:nvSpPr>
        <p:spPr>
          <a:xfrm>
            <a:off x="7737893" y="3838142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C8871F4-758B-C9B6-C1BD-77D0D7CA8CBE}"/>
              </a:ext>
            </a:extLst>
          </p:cNvPr>
          <p:cNvSpPr/>
          <p:nvPr/>
        </p:nvSpPr>
        <p:spPr>
          <a:xfrm>
            <a:off x="8458200" y="3832391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E77FD8D-CD26-DA4E-7909-434F65FFD5DB}"/>
              </a:ext>
            </a:extLst>
          </p:cNvPr>
          <p:cNvSpPr/>
          <p:nvPr/>
        </p:nvSpPr>
        <p:spPr>
          <a:xfrm>
            <a:off x="5520901" y="3862534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C5B2489-1165-FFD0-CCE6-150A03093411}"/>
              </a:ext>
            </a:extLst>
          </p:cNvPr>
          <p:cNvSpPr/>
          <p:nvPr/>
        </p:nvSpPr>
        <p:spPr>
          <a:xfrm>
            <a:off x="6241208" y="3856783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35DFDF7-2A23-D385-1987-667047504D25}"/>
              </a:ext>
            </a:extLst>
          </p:cNvPr>
          <p:cNvSpPr/>
          <p:nvPr/>
        </p:nvSpPr>
        <p:spPr>
          <a:xfrm>
            <a:off x="6975892" y="448794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0A3A96F-481E-3463-037C-1DAA5E418B6E}"/>
              </a:ext>
            </a:extLst>
          </p:cNvPr>
          <p:cNvSpPr/>
          <p:nvPr/>
        </p:nvSpPr>
        <p:spPr>
          <a:xfrm>
            <a:off x="7737893" y="448794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D077C8D-F1FD-0690-A69A-0514A8CDDB49}"/>
              </a:ext>
            </a:extLst>
          </p:cNvPr>
          <p:cNvSpPr/>
          <p:nvPr/>
        </p:nvSpPr>
        <p:spPr>
          <a:xfrm>
            <a:off x="8458200" y="448219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0D72D6B-A7BF-038D-F7EE-452C6E396513}"/>
              </a:ext>
            </a:extLst>
          </p:cNvPr>
          <p:cNvSpPr/>
          <p:nvPr/>
        </p:nvSpPr>
        <p:spPr>
          <a:xfrm>
            <a:off x="5520901" y="4512341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5673A86-D54E-6AB1-14CD-8E5843C47C3A}"/>
              </a:ext>
            </a:extLst>
          </p:cNvPr>
          <p:cNvSpPr/>
          <p:nvPr/>
        </p:nvSpPr>
        <p:spPr>
          <a:xfrm>
            <a:off x="6241208" y="4506590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C11C8A72-3A76-5050-51C2-7D9BB6A4EC24}"/>
              </a:ext>
            </a:extLst>
          </p:cNvPr>
          <p:cNvSpPr txBox="1">
            <a:spLocks/>
          </p:cNvSpPr>
          <p:nvPr/>
        </p:nvSpPr>
        <p:spPr>
          <a:xfrm>
            <a:off x="3362871" y="3643927"/>
            <a:ext cx="727492" cy="365256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λ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5429903-ED2F-79FA-6426-15BCA4E6719A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3726617" y="4009183"/>
            <a:ext cx="0" cy="1925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AF16F32-6573-2617-EFB9-E07292CDDEA9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3726617" y="2066934"/>
            <a:ext cx="0" cy="1576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8FE81265-BE13-3550-C0DA-4618EDBCFF8E}"/>
              </a:ext>
            </a:extLst>
          </p:cNvPr>
          <p:cNvSpPr/>
          <p:nvPr/>
        </p:nvSpPr>
        <p:spPr>
          <a:xfrm>
            <a:off x="400651" y="1836101"/>
            <a:ext cx="29586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7x7 XY-oriented array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124132-967B-8AE9-2D22-F3CD4F2672C0}"/>
              </a:ext>
            </a:extLst>
          </p:cNvPr>
          <p:cNvSpPr/>
          <p:nvPr/>
        </p:nvSpPr>
        <p:spPr>
          <a:xfrm>
            <a:off x="6975892" y="508182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B839D4-4FE4-690F-AEC3-1FA5E3951D0C}"/>
              </a:ext>
            </a:extLst>
          </p:cNvPr>
          <p:cNvSpPr/>
          <p:nvPr/>
        </p:nvSpPr>
        <p:spPr>
          <a:xfrm>
            <a:off x="7737893" y="508182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70A77E4-A362-CE88-344A-614D396AF25C}"/>
              </a:ext>
            </a:extLst>
          </p:cNvPr>
          <p:cNvSpPr/>
          <p:nvPr/>
        </p:nvSpPr>
        <p:spPr>
          <a:xfrm>
            <a:off x="8458200" y="507607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410206B-08A7-6F2D-BFA7-3537842768B7}"/>
              </a:ext>
            </a:extLst>
          </p:cNvPr>
          <p:cNvSpPr/>
          <p:nvPr/>
        </p:nvSpPr>
        <p:spPr>
          <a:xfrm>
            <a:off x="5520901" y="5106221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48F1C1F-92AA-C6B4-2A5D-4E6A9D4A4FD1}"/>
              </a:ext>
            </a:extLst>
          </p:cNvPr>
          <p:cNvSpPr/>
          <p:nvPr/>
        </p:nvSpPr>
        <p:spPr>
          <a:xfrm>
            <a:off x="6241208" y="5100470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E11CEA4-1FEF-A106-20A9-93EB649F6252}"/>
              </a:ext>
            </a:extLst>
          </p:cNvPr>
          <p:cNvSpPr/>
          <p:nvPr/>
        </p:nvSpPr>
        <p:spPr>
          <a:xfrm>
            <a:off x="6975892" y="5731636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265EE60-BB5B-D341-81AD-CA913CBDECD5}"/>
              </a:ext>
            </a:extLst>
          </p:cNvPr>
          <p:cNvSpPr/>
          <p:nvPr/>
        </p:nvSpPr>
        <p:spPr>
          <a:xfrm>
            <a:off x="7737893" y="5731636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90B56BF-E21C-6134-2DF8-C30289990558}"/>
              </a:ext>
            </a:extLst>
          </p:cNvPr>
          <p:cNvSpPr/>
          <p:nvPr/>
        </p:nvSpPr>
        <p:spPr>
          <a:xfrm>
            <a:off x="8458200" y="5725885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9226462-790C-14D8-67E2-28718E100353}"/>
              </a:ext>
            </a:extLst>
          </p:cNvPr>
          <p:cNvSpPr/>
          <p:nvPr/>
        </p:nvSpPr>
        <p:spPr>
          <a:xfrm>
            <a:off x="5520901" y="575602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754C3BE-46C6-C29A-DAFE-210AACAA019F}"/>
              </a:ext>
            </a:extLst>
          </p:cNvPr>
          <p:cNvSpPr/>
          <p:nvPr/>
        </p:nvSpPr>
        <p:spPr>
          <a:xfrm>
            <a:off x="6241208" y="5750277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3AA39A-54E3-A569-E4F0-763AE7457B19}"/>
              </a:ext>
            </a:extLst>
          </p:cNvPr>
          <p:cNvSpPr/>
          <p:nvPr/>
        </p:nvSpPr>
        <p:spPr>
          <a:xfrm>
            <a:off x="4090363" y="198394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7A34BF7-6FA7-5489-8395-BA952BB3B69E}"/>
              </a:ext>
            </a:extLst>
          </p:cNvPr>
          <p:cNvSpPr/>
          <p:nvPr/>
        </p:nvSpPr>
        <p:spPr>
          <a:xfrm>
            <a:off x="4810670" y="197819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69F399F-D8A9-600A-DDC4-5ED2890907B5}"/>
              </a:ext>
            </a:extLst>
          </p:cNvPr>
          <p:cNvSpPr/>
          <p:nvPr/>
        </p:nvSpPr>
        <p:spPr>
          <a:xfrm>
            <a:off x="4090363" y="259354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A9F5884-4CDF-5166-6EAA-B8FE315D7D32}"/>
              </a:ext>
            </a:extLst>
          </p:cNvPr>
          <p:cNvSpPr/>
          <p:nvPr/>
        </p:nvSpPr>
        <p:spPr>
          <a:xfrm>
            <a:off x="4810670" y="2587798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696386B-3501-0A02-5D0E-2AAB5805E744}"/>
              </a:ext>
            </a:extLst>
          </p:cNvPr>
          <p:cNvSpPr/>
          <p:nvPr/>
        </p:nvSpPr>
        <p:spPr>
          <a:xfrm>
            <a:off x="4090363" y="3243356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4DC6493-7E02-A4D3-AF26-3D2F129475EC}"/>
              </a:ext>
            </a:extLst>
          </p:cNvPr>
          <p:cNvSpPr/>
          <p:nvPr/>
        </p:nvSpPr>
        <p:spPr>
          <a:xfrm>
            <a:off x="4810670" y="3237605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19DD94D-F23B-C1F0-AC1A-561C5A442BD9}"/>
              </a:ext>
            </a:extLst>
          </p:cNvPr>
          <p:cNvSpPr/>
          <p:nvPr/>
        </p:nvSpPr>
        <p:spPr>
          <a:xfrm>
            <a:off x="4090363" y="3869723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311F4FA-3F3E-7562-24D9-21FA029D88E0}"/>
              </a:ext>
            </a:extLst>
          </p:cNvPr>
          <p:cNvSpPr/>
          <p:nvPr/>
        </p:nvSpPr>
        <p:spPr>
          <a:xfrm>
            <a:off x="4810670" y="3863972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7B72D40-3000-5034-E2C9-E1D65E9555D6}"/>
              </a:ext>
            </a:extLst>
          </p:cNvPr>
          <p:cNvSpPr/>
          <p:nvPr/>
        </p:nvSpPr>
        <p:spPr>
          <a:xfrm>
            <a:off x="4090363" y="4519530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CC0F6E8-8A84-47FE-CDB1-030BEBC11AB5}"/>
              </a:ext>
            </a:extLst>
          </p:cNvPr>
          <p:cNvSpPr/>
          <p:nvPr/>
        </p:nvSpPr>
        <p:spPr>
          <a:xfrm>
            <a:off x="4810670" y="451377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3BB307E-13A1-56B2-A9F2-AD74F2B1F603}"/>
              </a:ext>
            </a:extLst>
          </p:cNvPr>
          <p:cNvSpPr/>
          <p:nvPr/>
        </p:nvSpPr>
        <p:spPr>
          <a:xfrm>
            <a:off x="4090363" y="5113410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FA29400-858E-7B8E-E7A6-FD39F63F1587}"/>
              </a:ext>
            </a:extLst>
          </p:cNvPr>
          <p:cNvSpPr/>
          <p:nvPr/>
        </p:nvSpPr>
        <p:spPr>
          <a:xfrm>
            <a:off x="4810670" y="5107659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E4F8561-C183-0A28-D7D8-EEC3BEFDA325}"/>
              </a:ext>
            </a:extLst>
          </p:cNvPr>
          <p:cNvSpPr/>
          <p:nvPr/>
        </p:nvSpPr>
        <p:spPr>
          <a:xfrm>
            <a:off x="4090363" y="5763217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90F50C9-E6F9-3DAC-BE85-CFD01751820B}"/>
              </a:ext>
            </a:extLst>
          </p:cNvPr>
          <p:cNvSpPr/>
          <p:nvPr/>
        </p:nvSpPr>
        <p:spPr>
          <a:xfrm>
            <a:off x="4810670" y="5757466"/>
            <a:ext cx="152401" cy="176792"/>
          </a:xfrm>
          <a:prstGeom prst="ellips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75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8E0D89-EA22-AC31-DC10-440644FD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array sizes (solution)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2353DEC-7C58-B1C9-9E2B-B05D11A9B00F}"/>
              </a:ext>
            </a:extLst>
          </p:cNvPr>
          <p:cNvSpPr txBox="1">
            <a:spLocks/>
          </p:cNvSpPr>
          <p:nvPr/>
        </p:nvSpPr>
        <p:spPr>
          <a:xfrm>
            <a:off x="304800" y="1703796"/>
            <a:ext cx="4396211" cy="730067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Copy the project and click on </a:t>
            </a:r>
            <a:r>
              <a:rPr lang="en-US" sz="1800" i="1" dirty="0">
                <a:highlight>
                  <a:srgbClr val="FFB71B"/>
                </a:highlight>
              </a:rPr>
              <a:t>Antenna Array Visibility</a:t>
            </a:r>
            <a:r>
              <a:rPr lang="en-US" sz="1800" dirty="0"/>
              <a:t>. Then, modify the </a:t>
            </a:r>
            <a:r>
              <a:rPr lang="en-US" sz="1800" i="1" dirty="0">
                <a:highlight>
                  <a:srgbClr val="FFB71B"/>
                </a:highlight>
              </a:rPr>
              <a:t>Antenna Array Setup…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EB5A0E-0538-8D65-61CF-4D3BCA51E3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76"/>
          <a:stretch/>
        </p:blipFill>
        <p:spPr>
          <a:xfrm>
            <a:off x="457199" y="3048000"/>
            <a:ext cx="4396210" cy="23393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5A3F18-F46C-77FB-4413-63D8CFB18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709" y="2120266"/>
            <a:ext cx="6558908" cy="379726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2DF5EFA-6487-7C3F-CDCD-511E976B2CC3}"/>
              </a:ext>
            </a:extLst>
          </p:cNvPr>
          <p:cNvSpPr txBox="1">
            <a:spLocks/>
          </p:cNvSpPr>
          <p:nvPr/>
        </p:nvSpPr>
        <p:spPr>
          <a:xfrm>
            <a:off x="5193311" y="1690733"/>
            <a:ext cx="6558908" cy="730067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Modify the </a:t>
            </a:r>
            <a:r>
              <a:rPr lang="en-US" sz="1800" i="1" dirty="0">
                <a:highlight>
                  <a:srgbClr val="FFB71B"/>
                </a:highlight>
              </a:rPr>
              <a:t>Length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Width</a:t>
            </a:r>
            <a:r>
              <a:rPr lang="en-US" sz="1800" dirty="0"/>
              <a:t> of the array. Then, </a:t>
            </a:r>
            <a:r>
              <a:rPr lang="en-US" sz="1800" i="1" dirty="0">
                <a:highlight>
                  <a:srgbClr val="FFB71B"/>
                </a:highlight>
              </a:rPr>
              <a:t>Analyze</a:t>
            </a:r>
            <a:r>
              <a:rPr lang="en-US" sz="1800" dirty="0"/>
              <a:t> the model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7CCC9DA-3F09-276A-0FB9-0E159562BE5B}"/>
              </a:ext>
            </a:extLst>
          </p:cNvPr>
          <p:cNvSpPr/>
          <p:nvPr/>
        </p:nvSpPr>
        <p:spPr>
          <a:xfrm>
            <a:off x="5562600" y="4114800"/>
            <a:ext cx="2095500" cy="2286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7E742CF-94CD-D0C0-81E4-767F8C043990}"/>
              </a:ext>
            </a:extLst>
          </p:cNvPr>
          <p:cNvSpPr/>
          <p:nvPr/>
        </p:nvSpPr>
        <p:spPr>
          <a:xfrm>
            <a:off x="5562600" y="4495800"/>
            <a:ext cx="2095500" cy="2286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B46667E-EFBD-EEEB-D218-00B5AB9BDFE0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79248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How is the radiation pattern affected if two more elements are added (7x7 array)?</a:t>
            </a:r>
          </a:p>
        </p:txBody>
      </p:sp>
    </p:spTree>
    <p:extLst>
      <p:ext uri="{BB962C8B-B14F-4D97-AF65-F5344CB8AC3E}">
        <p14:creationId xmlns:p14="http://schemas.microsoft.com/office/powerpoint/2010/main" val="923691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8E0D89-EA22-AC31-DC10-440644FD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sizes (solution)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32B796-7679-5D01-DD72-DD1DBEE01792}"/>
              </a:ext>
            </a:extLst>
          </p:cNvPr>
          <p:cNvSpPr/>
          <p:nvPr/>
        </p:nvSpPr>
        <p:spPr>
          <a:xfrm>
            <a:off x="9525000" y="2124254"/>
            <a:ext cx="2285999" cy="22492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 radiation pattern has changed, and the directivity has increased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A14E5CB-FDA5-A3F4-33FD-94E4477942C7}"/>
              </a:ext>
            </a:extLst>
          </p:cNvPr>
          <p:cNvSpPr txBox="1">
            <a:spLocks/>
          </p:cNvSpPr>
          <p:nvPr/>
        </p:nvSpPr>
        <p:spPr>
          <a:xfrm>
            <a:off x="304800" y="1703796"/>
            <a:ext cx="4396211" cy="730067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Visualize the new radiation pattern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BA1F14D-A02D-76EB-0504-F921EF442D0A}"/>
              </a:ext>
            </a:extLst>
          </p:cNvPr>
          <p:cNvSpPr txBox="1">
            <a:spLocks/>
          </p:cNvSpPr>
          <p:nvPr/>
        </p:nvSpPr>
        <p:spPr>
          <a:xfrm>
            <a:off x="1730017" y="5592047"/>
            <a:ext cx="1546583" cy="275354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(previous 5x5 array)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59214AF-D0A8-94DD-17BF-8D76C92B7103}"/>
              </a:ext>
            </a:extLst>
          </p:cNvPr>
          <p:cNvSpPr txBox="1">
            <a:spLocks/>
          </p:cNvSpPr>
          <p:nvPr/>
        </p:nvSpPr>
        <p:spPr>
          <a:xfrm>
            <a:off x="6477000" y="5588208"/>
            <a:ext cx="1546583" cy="275354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(new 7x7 array)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C69B6C7-2AE9-8056-6695-80A9294AF319}"/>
              </a:ext>
            </a:extLst>
          </p:cNvPr>
          <p:cNvSpPr txBox="1">
            <a:spLocks/>
          </p:cNvSpPr>
          <p:nvPr/>
        </p:nvSpPr>
        <p:spPr>
          <a:xfrm>
            <a:off x="304800" y="1132115"/>
            <a:ext cx="79248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How is the radiation pattern affected if two more elements are added (7x7 array)?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7A9462-36E6-41B0-F194-57D66F87F8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8" b="1"/>
          <a:stretch/>
        </p:blipFill>
        <p:spPr>
          <a:xfrm>
            <a:off x="457200" y="2543503"/>
            <a:ext cx="3810000" cy="27975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E4BE5-496B-E54C-207E-E400F80A9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297" y="2209800"/>
            <a:ext cx="4454646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01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87323-F57C-E834-B2A1-C85CFBCA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8A9E9-C162-4105-D8C9-B43185573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820400" cy="4572000"/>
          </a:xfrm>
        </p:spPr>
        <p:txBody>
          <a:bodyPr vert="horz" lIns="4572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200" dirty="0"/>
              <a:t>In this </a:t>
            </a:r>
            <a:r>
              <a:rPr lang="en-US" sz="2200" dirty="0">
                <a:highlight>
                  <a:srgbClr val="FFB71B"/>
                </a:highlight>
              </a:rPr>
              <a:t>Lab Tutorial</a:t>
            </a:r>
            <a:r>
              <a:rPr lang="en-US" sz="2200" dirty="0"/>
              <a:t> the method of creating and analyzing a </a:t>
            </a:r>
            <a:r>
              <a:rPr lang="en-US" sz="2200" b="1" dirty="0"/>
              <a:t>2D dipole array</a:t>
            </a:r>
            <a:r>
              <a:rPr lang="en-US" sz="2200" dirty="0"/>
              <a:t> will be explained. </a:t>
            </a:r>
          </a:p>
          <a:p>
            <a:pPr marL="0" indent="0">
              <a:buNone/>
            </a:pPr>
            <a:r>
              <a:rPr lang="en-US" sz="2200" dirty="0"/>
              <a:t>The tutorial is developed using the </a:t>
            </a:r>
            <a:r>
              <a:rPr lang="en-US" sz="2200" i="1" dirty="0"/>
              <a:t>Array Tool</a:t>
            </a:r>
            <a:r>
              <a:rPr lang="en-US" sz="2200" dirty="0"/>
              <a:t> that extrapolates the radiation of a single element (post processing) and keeps the analysis time needed low.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In addition, the generation of the </a:t>
            </a:r>
            <a:r>
              <a:rPr lang="en-US" sz="2200" b="1" i="1" dirty="0"/>
              <a:t>Array Factor</a:t>
            </a:r>
            <a:r>
              <a:rPr lang="en-US" sz="2200" dirty="0"/>
              <a:t> plot is demonstrated.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b="1" u="sng" dirty="0"/>
              <a:t>Pre-requisites:</a:t>
            </a:r>
            <a:r>
              <a:rPr lang="en-US" sz="2200" dirty="0"/>
              <a:t> </a:t>
            </a:r>
          </a:p>
          <a:p>
            <a:pPr marL="0" indent="0">
              <a:buNone/>
            </a:pPr>
            <a:r>
              <a:rPr lang="en-US" sz="2200" dirty="0"/>
              <a:t>Having a </a:t>
            </a:r>
            <a:r>
              <a:rPr lang="en-US" sz="2200" u="sng" dirty="0"/>
              <a:t>ready antenna</a:t>
            </a:r>
            <a:r>
              <a:rPr lang="en-US" sz="2200" dirty="0"/>
              <a:t> OR </a:t>
            </a:r>
            <a:r>
              <a:rPr lang="en-US" sz="2200" u="sng" dirty="0"/>
              <a:t>ability to create/import/generate an antenna</a:t>
            </a:r>
            <a:r>
              <a:rPr lang="en-US" sz="2200" dirty="0"/>
              <a:t> that will be used as an array element.</a:t>
            </a:r>
          </a:p>
          <a:p>
            <a:pPr marL="0" indent="0">
              <a:buNone/>
            </a:pPr>
            <a:r>
              <a:rPr lang="en-US" sz="2200" dirty="0"/>
              <a:t>This resource should be considered as a continuation of the </a:t>
            </a:r>
            <a:r>
              <a:rPr lang="en-US" sz="2200" b="1" i="1" u="sng" dirty="0">
                <a:solidFill>
                  <a:schemeClr val="accent1"/>
                </a:solidFill>
              </a:rPr>
              <a:t>Array Theory </a:t>
            </a:r>
            <a:r>
              <a:rPr lang="en-US" sz="2200" dirty="0"/>
              <a:t>and </a:t>
            </a:r>
            <a:br>
              <a:rPr lang="en-US" sz="2200" dirty="0"/>
            </a:br>
            <a:r>
              <a:rPr lang="en-US" sz="2200" dirty="0"/>
              <a:t>the </a:t>
            </a:r>
            <a:r>
              <a:rPr lang="en-US" sz="2200" b="1" i="1" u="sng" dirty="0">
                <a:solidFill>
                  <a:schemeClr val="accent1"/>
                </a:solidFill>
              </a:rPr>
              <a:t>1D Dipole Array</a:t>
            </a:r>
            <a:r>
              <a:rPr lang="en-US" sz="2200" dirty="0"/>
              <a:t> tutorial</a:t>
            </a:r>
          </a:p>
        </p:txBody>
      </p:sp>
    </p:spTree>
    <p:extLst>
      <p:ext uri="{BB962C8B-B14F-4D97-AF65-F5344CB8AC3E}">
        <p14:creationId xmlns:p14="http://schemas.microsoft.com/office/powerpoint/2010/main" val="411460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EB3D19-C882-9CDA-D813-A074AA6C88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468274-6591-1D26-41A9-9A6D40865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plot Array Factor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8EB9DD-6972-3153-6D9D-0545171CE8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994418"/>
            <a:ext cx="10972799" cy="502538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When using the array tool, the array factor can be plotted on </a:t>
            </a:r>
            <a:r>
              <a:rPr lang="en-US" sz="1800" b="1" i="1" dirty="0">
                <a:highlight>
                  <a:srgbClr val="FFB71B"/>
                </a:highlight>
              </a:rPr>
              <a:t>Far Field plots</a:t>
            </a:r>
            <a:r>
              <a:rPr lang="en-US" sz="1800" dirty="0"/>
              <a:t> (</a:t>
            </a:r>
            <a:r>
              <a:rPr lang="en-US" sz="1800" dirty="0" err="1"/>
              <a:t>ArrayFactor</a:t>
            </a:r>
            <a:r>
              <a:rPr lang="en-US" sz="1800" dirty="0"/>
              <a:t> vs Angle) using the below method.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Create Far Field plot</a:t>
            </a:r>
            <a:br>
              <a:rPr lang="el-GR" sz="1800" dirty="0"/>
            </a:br>
            <a:r>
              <a:rPr lang="en-US" sz="1800" i="1" dirty="0">
                <a:highlight>
                  <a:srgbClr val="FFB71B"/>
                </a:highlight>
              </a:rPr>
              <a:t>Create Far Fields Report</a:t>
            </a:r>
            <a:br>
              <a:rPr lang="en-US" sz="1800" i="1" dirty="0">
                <a:highlight>
                  <a:srgbClr val="FFB71B"/>
                </a:highlight>
              </a:rPr>
            </a:br>
            <a:r>
              <a:rPr lang="en-US" sz="1800" dirty="0"/>
              <a:t>and then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i="1" dirty="0">
                <a:highlight>
                  <a:srgbClr val="FFB71B"/>
                </a:highlight>
                <a:sym typeface="Wingdings" panose="05000000000000000000" pitchFamily="2" charset="2"/>
              </a:rPr>
              <a:t>Radiation Pattern</a:t>
            </a:r>
            <a:endParaRPr lang="en-US" i="1" dirty="0">
              <a:highlight>
                <a:srgbClr val="FFB71B"/>
              </a:highlight>
            </a:endParaRP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Create Variable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C87421-8551-66A5-69A3-E4DAB509D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430" y="1641182"/>
            <a:ext cx="4790770" cy="1700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FAA277-1F69-7060-AF8A-A4570CECD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7100" y="3516634"/>
            <a:ext cx="3738988" cy="276486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124415F-0316-F6AB-2278-8729456DC68C}"/>
              </a:ext>
            </a:extLst>
          </p:cNvPr>
          <p:cNvSpPr/>
          <p:nvPr/>
        </p:nvSpPr>
        <p:spPr>
          <a:xfrm>
            <a:off x="3467100" y="5934214"/>
            <a:ext cx="762000" cy="38481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2CAD1E-06A2-3A1F-401C-89EE33C0AB6A}"/>
              </a:ext>
            </a:extLst>
          </p:cNvPr>
          <p:cNvSpPr txBox="1"/>
          <p:nvPr/>
        </p:nvSpPr>
        <p:spPr>
          <a:xfrm>
            <a:off x="9029395" y="1992304"/>
            <a:ext cx="2438399" cy="1200329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/>
              <a:t>If the “Far Field report” option does not exist, a </a:t>
            </a:r>
            <a:r>
              <a:rPr lang="en-US" i="1" dirty="0">
                <a:highlight>
                  <a:srgbClr val="FFB71B"/>
                </a:highlight>
              </a:rPr>
              <a:t>Radiation Surface</a:t>
            </a:r>
            <a:r>
              <a:rPr lang="en-US" dirty="0"/>
              <a:t> needs to be defined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C605562-22FA-FA34-594D-7D4068077AF2}"/>
              </a:ext>
            </a:extLst>
          </p:cNvPr>
          <p:cNvSpPr/>
          <p:nvPr/>
        </p:nvSpPr>
        <p:spPr>
          <a:xfrm>
            <a:off x="4229100" y="2592469"/>
            <a:ext cx="1104900" cy="38481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6096679-F0CD-BCCA-B0AF-CC0EFB1F23FE}"/>
              </a:ext>
            </a:extLst>
          </p:cNvPr>
          <p:cNvSpPr/>
          <p:nvPr/>
        </p:nvSpPr>
        <p:spPr>
          <a:xfrm>
            <a:off x="6415239" y="2870113"/>
            <a:ext cx="1104900" cy="38481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3598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48A5E3-39A3-CF19-0378-9787FA229D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90B010-EA52-5874-EECE-55F970487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Plotting the Array Factor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92C36D-D648-CE1D-C8CA-D654E5B85CFE}"/>
              </a:ext>
            </a:extLst>
          </p:cNvPr>
          <p:cNvGrpSpPr/>
          <p:nvPr/>
        </p:nvGrpSpPr>
        <p:grpSpPr>
          <a:xfrm>
            <a:off x="546100" y="1482628"/>
            <a:ext cx="5137353" cy="4572001"/>
            <a:chOff x="546100" y="1482628"/>
            <a:chExt cx="5137353" cy="457200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C1FECB1-D68F-6CD3-2AB4-9F7F1088B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6100" y="1482628"/>
              <a:ext cx="4948299" cy="4572001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A121E3E-6ED9-B4CC-8473-E2E3DFEF494A}"/>
                </a:ext>
              </a:extLst>
            </p:cNvPr>
            <p:cNvSpPr/>
            <p:nvPr/>
          </p:nvSpPr>
          <p:spPr>
            <a:xfrm>
              <a:off x="1023331" y="3288620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3F55A46-5438-6AF3-7605-15386DCDBAB5}"/>
                </a:ext>
              </a:extLst>
            </p:cNvPr>
            <p:cNvSpPr/>
            <p:nvPr/>
          </p:nvSpPr>
          <p:spPr>
            <a:xfrm>
              <a:off x="1110430" y="4189681"/>
              <a:ext cx="1150607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B3B146-A36A-746E-A7C9-438F04765049}"/>
                </a:ext>
              </a:extLst>
            </p:cNvPr>
            <p:cNvSpPr/>
            <p:nvPr/>
          </p:nvSpPr>
          <p:spPr>
            <a:xfrm>
              <a:off x="2988512" y="4510792"/>
              <a:ext cx="657490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B86A724-8EAF-8D42-CF38-5CA299880D70}"/>
                </a:ext>
              </a:extLst>
            </p:cNvPr>
            <p:cNvSpPr/>
            <p:nvPr/>
          </p:nvSpPr>
          <p:spPr>
            <a:xfrm>
              <a:off x="3656149" y="5388491"/>
              <a:ext cx="1007824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AB75219-19F6-F614-DF31-33C8EB585CCB}"/>
                </a:ext>
              </a:extLst>
            </p:cNvPr>
            <p:cNvSpPr/>
            <p:nvPr/>
          </p:nvSpPr>
          <p:spPr>
            <a:xfrm>
              <a:off x="3204021" y="3292036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4462AF-B2D0-6BA9-A7BA-A393F01E37FE}"/>
                </a:ext>
              </a:extLst>
            </p:cNvPr>
            <p:cNvSpPr txBox="1"/>
            <p:nvPr/>
          </p:nvSpPr>
          <p:spPr>
            <a:xfrm>
              <a:off x="1729581" y="3041642"/>
              <a:ext cx="3016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BA20DA3-9183-24F9-7A32-8073CE801B59}"/>
                </a:ext>
              </a:extLst>
            </p:cNvPr>
            <p:cNvSpPr txBox="1"/>
            <p:nvPr/>
          </p:nvSpPr>
          <p:spPr>
            <a:xfrm>
              <a:off x="2166857" y="4001156"/>
              <a:ext cx="3016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E9C57A-44A0-8768-1888-1AEF94E4670C}"/>
                </a:ext>
              </a:extLst>
            </p:cNvPr>
            <p:cNvSpPr txBox="1"/>
            <p:nvPr/>
          </p:nvSpPr>
          <p:spPr>
            <a:xfrm>
              <a:off x="3525994" y="4312187"/>
              <a:ext cx="3016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00B5A1-3417-1B43-2C3D-719F9C033B78}"/>
                </a:ext>
              </a:extLst>
            </p:cNvPr>
            <p:cNvSpPr txBox="1"/>
            <p:nvPr/>
          </p:nvSpPr>
          <p:spPr>
            <a:xfrm>
              <a:off x="4653857" y="5304725"/>
              <a:ext cx="3016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4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A220DA4-95C2-EAF9-8324-8650C6EB4924}"/>
                </a:ext>
              </a:extLst>
            </p:cNvPr>
            <p:cNvSpPr txBox="1"/>
            <p:nvPr/>
          </p:nvSpPr>
          <p:spPr>
            <a:xfrm>
              <a:off x="3920456" y="3090764"/>
              <a:ext cx="3016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5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7CAFC98-62C7-B688-0E01-E5A12B415837}"/>
                </a:ext>
              </a:extLst>
            </p:cNvPr>
            <p:cNvSpPr/>
            <p:nvPr/>
          </p:nvSpPr>
          <p:spPr>
            <a:xfrm>
              <a:off x="4634218" y="5739190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55838ED-497F-86FB-E1D5-94AF18F9C7B9}"/>
                </a:ext>
              </a:extLst>
            </p:cNvPr>
            <p:cNvSpPr txBox="1"/>
            <p:nvPr/>
          </p:nvSpPr>
          <p:spPr>
            <a:xfrm>
              <a:off x="5381767" y="5546891"/>
              <a:ext cx="3016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6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E8FD985-01BB-F9CD-B243-5DE571674362}"/>
              </a:ext>
            </a:extLst>
          </p:cNvPr>
          <p:cNvGrpSpPr/>
          <p:nvPr/>
        </p:nvGrpSpPr>
        <p:grpSpPr>
          <a:xfrm>
            <a:off x="5911874" y="1553238"/>
            <a:ext cx="6077798" cy="4525006"/>
            <a:chOff x="5911874" y="1553238"/>
            <a:chExt cx="6077798" cy="452500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154E2E4-9988-1BA8-29EC-68BAC0909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1874" y="1553238"/>
              <a:ext cx="6077798" cy="4525006"/>
            </a:xfrm>
            <a:prstGeom prst="rect">
              <a:avLst/>
            </a:prstGeom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6DCBD7-91E9-1817-8F1F-319BEC4B11E4}"/>
                </a:ext>
              </a:extLst>
            </p:cNvPr>
            <p:cNvSpPr/>
            <p:nvPr/>
          </p:nvSpPr>
          <p:spPr>
            <a:xfrm>
              <a:off x="6553200" y="2362200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B3F9E58-C94B-9305-0B9B-5B0682464010}"/>
                </a:ext>
              </a:extLst>
            </p:cNvPr>
            <p:cNvSpPr txBox="1"/>
            <p:nvPr/>
          </p:nvSpPr>
          <p:spPr>
            <a:xfrm>
              <a:off x="7308693" y="2142050"/>
              <a:ext cx="32412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A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8405D32-D3E6-3779-16BF-7E560BCA0726}"/>
                </a:ext>
              </a:extLst>
            </p:cNvPr>
            <p:cNvSpPr/>
            <p:nvPr/>
          </p:nvSpPr>
          <p:spPr>
            <a:xfrm>
              <a:off x="8984660" y="2177534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4DBD39B-991B-CB95-8EA3-2D41F53855F4}"/>
                </a:ext>
              </a:extLst>
            </p:cNvPr>
            <p:cNvSpPr txBox="1"/>
            <p:nvPr/>
          </p:nvSpPr>
          <p:spPr>
            <a:xfrm>
              <a:off x="9740153" y="1957384"/>
              <a:ext cx="3177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B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4671F58-2BFE-6329-12C9-435524A99AD2}"/>
                </a:ext>
              </a:extLst>
            </p:cNvPr>
            <p:cNvSpPr/>
            <p:nvPr/>
          </p:nvSpPr>
          <p:spPr>
            <a:xfrm>
              <a:off x="8229167" y="3464484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21466FB-E5E6-F69A-2930-CE0625417113}"/>
                </a:ext>
              </a:extLst>
            </p:cNvPr>
            <p:cNvSpPr txBox="1"/>
            <p:nvPr/>
          </p:nvSpPr>
          <p:spPr>
            <a:xfrm>
              <a:off x="8984660" y="3244334"/>
              <a:ext cx="3177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C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293D6FA-50FB-7BA0-D4C5-B01283F39883}"/>
                </a:ext>
              </a:extLst>
            </p:cNvPr>
            <p:cNvSpPr/>
            <p:nvPr/>
          </p:nvSpPr>
          <p:spPr>
            <a:xfrm>
              <a:off x="9512967" y="3368959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90E679B-1F20-1F62-E13A-5C76B717B8A4}"/>
                </a:ext>
              </a:extLst>
            </p:cNvPr>
            <p:cNvSpPr txBox="1"/>
            <p:nvPr/>
          </p:nvSpPr>
          <p:spPr>
            <a:xfrm>
              <a:off x="10268460" y="3148809"/>
              <a:ext cx="3305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D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D552AAD-8593-021E-3C14-E0510C9EA336}"/>
                </a:ext>
              </a:extLst>
            </p:cNvPr>
            <p:cNvSpPr/>
            <p:nvPr/>
          </p:nvSpPr>
          <p:spPr>
            <a:xfrm>
              <a:off x="10731549" y="5103850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DE58247-331A-59BE-6784-EBA355DE3AAE}"/>
                </a:ext>
              </a:extLst>
            </p:cNvPr>
            <p:cNvSpPr txBox="1"/>
            <p:nvPr/>
          </p:nvSpPr>
          <p:spPr>
            <a:xfrm>
              <a:off x="11487042" y="4883700"/>
              <a:ext cx="29687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E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CDBF0C9-4FED-8030-383D-759BC8FD59EB}"/>
                </a:ext>
              </a:extLst>
            </p:cNvPr>
            <p:cNvSpPr/>
            <p:nvPr/>
          </p:nvSpPr>
          <p:spPr>
            <a:xfrm>
              <a:off x="8169552" y="5722339"/>
              <a:ext cx="854736" cy="29836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8B20D73-73D1-3CBF-D564-CC9C2CD848C9}"/>
                </a:ext>
              </a:extLst>
            </p:cNvPr>
            <p:cNvSpPr txBox="1"/>
            <p:nvPr/>
          </p:nvSpPr>
          <p:spPr>
            <a:xfrm>
              <a:off x="8925045" y="5502189"/>
              <a:ext cx="2904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highlight>
                    <a:srgbClr val="4F4F4F"/>
                  </a:highlight>
                </a:rPr>
                <a:t>F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FB1043C-F4F9-0EC4-478A-0F57DE385A3C}"/>
                </a:ext>
              </a:extLst>
            </p:cNvPr>
            <p:cNvSpPr/>
            <p:nvPr/>
          </p:nvSpPr>
          <p:spPr>
            <a:xfrm>
              <a:off x="6580746" y="1600200"/>
              <a:ext cx="4133311" cy="222120"/>
            </a:xfrm>
            <a:prstGeom prst="rect">
              <a:avLst/>
            </a:prstGeom>
            <a:solidFill>
              <a:srgbClr val="EFF4F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52502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C3C7BE-5B3C-4293-BE4A-97C74D5CEA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BEC7521-9F69-E594-DD4C-F394DBB1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B6507F-8B07-A6C9-328F-8D37B4F49E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3923672"/>
          </a:xfrm>
        </p:spPr>
        <p:txBody>
          <a:bodyPr>
            <a:normAutofit/>
          </a:bodyPr>
          <a:lstStyle/>
          <a:p>
            <a:r>
              <a:rPr lang="en-US" dirty="0"/>
              <a:t>The tutorial provided in this Academic Resource includes the instructions to follow and fully populated model for reference.</a:t>
            </a:r>
          </a:p>
          <a:p>
            <a:endParaRPr lang="en-US" dirty="0"/>
          </a:p>
          <a:p>
            <a:r>
              <a:rPr lang="en-US" dirty="0"/>
              <a:t>The solutions can be seen only after the analysis is executed for each model, and this can be done by the “</a:t>
            </a:r>
            <a:r>
              <a:rPr lang="en-US" i="1" dirty="0">
                <a:highlight>
                  <a:srgbClr val="FFB71B"/>
                </a:highlight>
              </a:rPr>
              <a:t>Analyze</a:t>
            </a:r>
            <a:r>
              <a:rPr lang="en-US" dirty="0"/>
              <a:t>” function.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model including all the designs is named:</a:t>
            </a:r>
            <a:br>
              <a:rPr lang="en-US" dirty="0"/>
            </a:br>
            <a:r>
              <a:rPr lang="en-US" dirty="0"/>
              <a:t>“</a:t>
            </a:r>
            <a:r>
              <a:rPr lang="it-IT" b="1" i="1" dirty="0">
                <a:highlight>
                  <a:srgbClr val="FFB71B"/>
                </a:highlight>
              </a:rPr>
              <a:t>2D_Dipole_array_model_all.aedt</a:t>
            </a:r>
            <a:r>
              <a:rPr lang="en-US" dirty="0"/>
              <a:t>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E62039-B811-F89D-5773-26EB5E314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3276600"/>
            <a:ext cx="2252841" cy="26092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AA4F29-78D0-BE3F-4124-06B419F6B72E}"/>
              </a:ext>
            </a:extLst>
          </p:cNvPr>
          <p:cNvSpPr txBox="1"/>
          <p:nvPr/>
        </p:nvSpPr>
        <p:spPr>
          <a:xfrm>
            <a:off x="990600" y="5667324"/>
            <a:ext cx="1676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or here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endParaRPr lang="en-US" sz="2400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776AA53-A954-8FC7-814A-17C4D49753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548727"/>
              </p:ext>
            </p:extLst>
          </p:nvPr>
        </p:nvGraphicFramePr>
        <p:xfrm>
          <a:off x="2438400" y="5678415"/>
          <a:ext cx="19812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3" imgW="1981142" imgH="514350" progId="Package">
                  <p:embed/>
                </p:oleObj>
              </mc:Choice>
              <mc:Fallback>
                <p:oleObj name="Packager Shell Object" showAsIcon="1" r:id="rId3" imgW="1981142" imgH="514350" progId="Packag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776AA53-A954-8FC7-814A-17C4D49753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5678415"/>
                        <a:ext cx="198120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60159ED-17B7-FC12-7C83-16C5768406A0}"/>
              </a:ext>
            </a:extLst>
          </p:cNvPr>
          <p:cNvSpPr/>
          <p:nvPr/>
        </p:nvSpPr>
        <p:spPr>
          <a:xfrm>
            <a:off x="8001000" y="5371472"/>
            <a:ext cx="1719442" cy="19112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020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E022B-FE81-ED35-763B-4712D8DAA3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E1306FB-F93B-8452-6232-77942F50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Ansys Education Resources Feedback Survey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1724FE-09A4-3FAE-49A4-6C67FB2F36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213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Here at Ansys, we rely on your feedback to ensure the educational content we create is up-to-date and fits your teaching needs.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Please click the link below to fill out a short survey (~7 minutes) to help us continue to support academics around the world utilizing Ansys tools in the classroom.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Rectangle: Rounded Corners 1">
            <a:hlinkClick r:id="rId3"/>
            <a:extLst>
              <a:ext uri="{FF2B5EF4-FFF2-40B4-BE49-F238E27FC236}">
                <a16:creationId xmlns:a16="http://schemas.microsoft.com/office/drawing/2014/main" id="{91DF5177-BC49-BC1E-0E57-8C70AA24C9A7}"/>
              </a:ext>
            </a:extLst>
          </p:cNvPr>
          <p:cNvSpPr/>
          <p:nvPr/>
        </p:nvSpPr>
        <p:spPr>
          <a:xfrm>
            <a:off x="3524249" y="4419600"/>
            <a:ext cx="5143502" cy="838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Feedback Survey Link</a:t>
            </a:r>
          </a:p>
        </p:txBody>
      </p:sp>
    </p:spTree>
    <p:extLst>
      <p:ext uri="{BB962C8B-B14F-4D97-AF65-F5344CB8AC3E}">
        <p14:creationId xmlns:p14="http://schemas.microsoft.com/office/powerpoint/2010/main" val="3881190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Objective: create 2D dipole array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C2DD5B-20EF-99C2-6B4B-5CEF2B38F665}"/>
              </a:ext>
            </a:extLst>
          </p:cNvPr>
          <p:cNvCxnSpPr>
            <a:cxnSpLocks/>
          </p:cNvCxnSpPr>
          <p:nvPr/>
        </p:nvCxnSpPr>
        <p:spPr>
          <a:xfrm>
            <a:off x="1315528" y="2363650"/>
            <a:ext cx="76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6967B3-35A1-805F-7656-0D908CB3600A}"/>
              </a:ext>
            </a:extLst>
          </p:cNvPr>
          <p:cNvCxnSpPr>
            <a:cxnSpLocks/>
          </p:cNvCxnSpPr>
          <p:nvPr/>
        </p:nvCxnSpPr>
        <p:spPr>
          <a:xfrm flipH="1">
            <a:off x="629728" y="2362200"/>
            <a:ext cx="609600" cy="458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16DE993-B78F-C55E-76B6-BE048C626C50}"/>
              </a:ext>
            </a:extLst>
          </p:cNvPr>
          <p:cNvCxnSpPr>
            <a:cxnSpLocks/>
          </p:cNvCxnSpPr>
          <p:nvPr/>
        </p:nvCxnSpPr>
        <p:spPr>
          <a:xfrm flipV="1">
            <a:off x="1252028" y="942257"/>
            <a:ext cx="0" cy="50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6C869F0-AA01-CCA4-AE89-C5BD76D68D58}"/>
              </a:ext>
            </a:extLst>
          </p:cNvPr>
          <p:cNvSpPr txBox="1">
            <a:spLocks/>
          </p:cNvSpPr>
          <p:nvPr/>
        </p:nvSpPr>
        <p:spPr>
          <a:xfrm>
            <a:off x="2002273" y="2225544"/>
            <a:ext cx="359928" cy="365256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FBF4C47-D162-7ABD-CE13-C9F5127AE5C9}"/>
              </a:ext>
            </a:extLst>
          </p:cNvPr>
          <p:cNvSpPr txBox="1">
            <a:spLocks/>
          </p:cNvSpPr>
          <p:nvPr/>
        </p:nvSpPr>
        <p:spPr>
          <a:xfrm>
            <a:off x="1239328" y="969345"/>
            <a:ext cx="359928" cy="365256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9EACE000-5A4A-2852-8AA0-DC7225DE2E8C}"/>
              </a:ext>
            </a:extLst>
          </p:cNvPr>
          <p:cNvSpPr txBox="1">
            <a:spLocks/>
          </p:cNvSpPr>
          <p:nvPr/>
        </p:nvSpPr>
        <p:spPr>
          <a:xfrm>
            <a:off x="423953" y="2886952"/>
            <a:ext cx="359928" cy="365256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90107C-B5BA-7F40-8677-5662E020D76F}"/>
              </a:ext>
            </a:extLst>
          </p:cNvPr>
          <p:cNvSpPr/>
          <p:nvPr/>
        </p:nvSpPr>
        <p:spPr>
          <a:xfrm>
            <a:off x="4779199" y="1132357"/>
            <a:ext cx="29586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5x5 XY-oriented array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60D0DB3-F687-CF82-899C-F1FF884387B1}"/>
              </a:ext>
            </a:extLst>
          </p:cNvPr>
          <p:cNvGrpSpPr/>
          <p:nvPr/>
        </p:nvGrpSpPr>
        <p:grpSpPr>
          <a:xfrm>
            <a:off x="4508864" y="1702158"/>
            <a:ext cx="4637638" cy="3403242"/>
            <a:chOff x="4508864" y="1702158"/>
            <a:chExt cx="4637638" cy="3403242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1798A8C-65A2-743E-BA00-22F5881703D5}"/>
                </a:ext>
              </a:extLst>
            </p:cNvPr>
            <p:cNvCxnSpPr>
              <a:cxnSpLocks/>
            </p:cNvCxnSpPr>
            <p:nvPr/>
          </p:nvCxnSpPr>
          <p:spPr>
            <a:xfrm>
              <a:off x="7924800" y="2408172"/>
              <a:ext cx="0" cy="63519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Content Placeholder 2">
              <a:extLst>
                <a:ext uri="{FF2B5EF4-FFF2-40B4-BE49-F238E27FC236}">
                  <a16:creationId xmlns:a16="http://schemas.microsoft.com/office/drawing/2014/main" id="{CAA99D90-C898-8635-63D6-2967D2028AC8}"/>
                </a:ext>
              </a:extLst>
            </p:cNvPr>
            <p:cNvSpPr txBox="1">
              <a:spLocks/>
            </p:cNvSpPr>
            <p:nvPr/>
          </p:nvSpPr>
          <p:spPr>
            <a:xfrm>
              <a:off x="7806908" y="2521696"/>
              <a:ext cx="727492" cy="365256"/>
            </a:xfrm>
            <a:prstGeom prst="rect">
              <a:avLst/>
            </a:prstGeom>
          </p:spPr>
          <p:txBody>
            <a:bodyPr vert="horz" lIns="45720" tIns="0" rIns="0" bIns="0" rtlCol="0">
              <a:noAutofit/>
            </a:bodyPr>
            <a:lstStyle>
              <a:lvl1pPr marL="171450" indent="-17145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rgbClr val="333333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00050" indent="-171450" algn="l" defTabSz="914400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rgbClr val="4F4F4F"/>
                </a:buClr>
                <a:buFont typeface="System Font Regular"/>
                <a:buChar char="-"/>
                <a:defRPr sz="2400" kern="1200">
                  <a:solidFill>
                    <a:srgbClr val="333333"/>
                  </a:solidFill>
                  <a:latin typeface="+mn-lt"/>
                  <a:ea typeface="+mn-ea"/>
                  <a:cs typeface="+mn-cs"/>
                </a:defRPr>
              </a:lvl2pPr>
              <a:lvl3pPr marL="6286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20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3pPr>
              <a:lvl4pPr marL="8572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4pPr>
              <a:lvl5pPr marL="10858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0.5</a:t>
              </a:r>
              <a:r>
                <a:rPr lang="el-GR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λ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Content Placeholder 2">
              <a:extLst>
                <a:ext uri="{FF2B5EF4-FFF2-40B4-BE49-F238E27FC236}">
                  <a16:creationId xmlns:a16="http://schemas.microsoft.com/office/drawing/2014/main" id="{240B6D9D-0A92-1966-0167-44B822239969}"/>
                </a:ext>
              </a:extLst>
            </p:cNvPr>
            <p:cNvSpPr txBox="1">
              <a:spLocks/>
            </p:cNvSpPr>
            <p:nvPr/>
          </p:nvSpPr>
          <p:spPr>
            <a:xfrm>
              <a:off x="6968708" y="2057400"/>
              <a:ext cx="727492" cy="365256"/>
            </a:xfrm>
            <a:prstGeom prst="rect">
              <a:avLst/>
            </a:prstGeom>
          </p:spPr>
          <p:txBody>
            <a:bodyPr vert="horz" lIns="45720" tIns="0" rIns="0" bIns="0" rtlCol="0">
              <a:noAutofit/>
            </a:bodyPr>
            <a:lstStyle>
              <a:lvl1pPr marL="171450" indent="-17145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rgbClr val="333333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00050" indent="-171450" algn="l" defTabSz="914400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rgbClr val="4F4F4F"/>
                </a:buClr>
                <a:buFont typeface="System Font Regular"/>
                <a:buChar char="-"/>
                <a:defRPr sz="2400" kern="1200">
                  <a:solidFill>
                    <a:srgbClr val="333333"/>
                  </a:solidFill>
                  <a:latin typeface="+mn-lt"/>
                  <a:ea typeface="+mn-ea"/>
                  <a:cs typeface="+mn-cs"/>
                </a:defRPr>
              </a:lvl2pPr>
              <a:lvl3pPr marL="6286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20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3pPr>
              <a:lvl4pPr marL="8572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4pPr>
              <a:lvl5pPr marL="10858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0.5</a:t>
              </a:r>
              <a:r>
                <a:rPr lang="el-GR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λ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66268A6-01B2-3FC1-2A83-303DD46F05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40880" y="2286000"/>
              <a:ext cx="731520" cy="28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" name="Content Placeholder 2">
              <a:extLst>
                <a:ext uri="{FF2B5EF4-FFF2-40B4-BE49-F238E27FC236}">
                  <a16:creationId xmlns:a16="http://schemas.microsoft.com/office/drawing/2014/main" id="{A80645D5-AAD5-03E5-9628-9659ECCD5858}"/>
                </a:ext>
              </a:extLst>
            </p:cNvPr>
            <p:cNvSpPr txBox="1">
              <a:spLocks/>
            </p:cNvSpPr>
            <p:nvPr/>
          </p:nvSpPr>
          <p:spPr>
            <a:xfrm>
              <a:off x="5837083" y="1702158"/>
              <a:ext cx="727492" cy="365256"/>
            </a:xfrm>
            <a:prstGeom prst="rect">
              <a:avLst/>
            </a:prstGeom>
          </p:spPr>
          <p:txBody>
            <a:bodyPr vert="horz" lIns="45720" tIns="0" rIns="0" bIns="0" rtlCol="0">
              <a:noAutofit/>
            </a:bodyPr>
            <a:lstStyle>
              <a:lvl1pPr marL="171450" indent="-17145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rgbClr val="333333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00050" indent="-171450" algn="l" defTabSz="914400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rgbClr val="4F4F4F"/>
                </a:buClr>
                <a:buFont typeface="System Font Regular"/>
                <a:buChar char="-"/>
                <a:defRPr sz="2400" kern="1200">
                  <a:solidFill>
                    <a:srgbClr val="333333"/>
                  </a:solidFill>
                  <a:latin typeface="+mn-lt"/>
                  <a:ea typeface="+mn-ea"/>
                  <a:cs typeface="+mn-cs"/>
                </a:defRPr>
              </a:lvl2pPr>
              <a:lvl3pPr marL="6286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20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3pPr>
              <a:lvl4pPr marL="8572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4pPr>
              <a:lvl5pPr marL="10858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l-GR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λ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97D5B39-4DCC-3BD1-2A3E-43DA41F6FF65}"/>
                </a:ext>
              </a:extLst>
            </p:cNvPr>
            <p:cNvCxnSpPr>
              <a:cxnSpLocks/>
            </p:cNvCxnSpPr>
            <p:nvPr/>
          </p:nvCxnSpPr>
          <p:spPr>
            <a:xfrm>
              <a:off x="6354919" y="1884546"/>
              <a:ext cx="14806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DF188FC-385F-EF3E-9429-FF1716DB9C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45838" y="1884546"/>
              <a:ext cx="13501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034D7A93-E698-E728-A643-DAAAB2597DBF}"/>
                </a:ext>
              </a:extLst>
            </p:cNvPr>
            <p:cNvCxnSpPr>
              <a:cxnSpLocks/>
            </p:cNvCxnSpPr>
            <p:nvPr/>
          </p:nvCxnSpPr>
          <p:spPr>
            <a:xfrm>
              <a:off x="8632699" y="2398998"/>
              <a:ext cx="0" cy="251067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Content Placeholder 2">
              <a:extLst>
                <a:ext uri="{FF2B5EF4-FFF2-40B4-BE49-F238E27FC236}">
                  <a16:creationId xmlns:a16="http://schemas.microsoft.com/office/drawing/2014/main" id="{24C9A8F0-2B17-E87F-5404-BB4A28E8BFEF}"/>
                </a:ext>
              </a:extLst>
            </p:cNvPr>
            <p:cNvSpPr txBox="1">
              <a:spLocks/>
            </p:cNvSpPr>
            <p:nvPr/>
          </p:nvSpPr>
          <p:spPr>
            <a:xfrm>
              <a:off x="8419010" y="3482838"/>
              <a:ext cx="727492" cy="365256"/>
            </a:xfrm>
            <a:prstGeom prst="rect">
              <a:avLst/>
            </a:prstGeom>
          </p:spPr>
          <p:txBody>
            <a:bodyPr vert="horz" lIns="45720" tIns="0" rIns="0" bIns="0" rtlCol="0">
              <a:noAutofit/>
            </a:bodyPr>
            <a:lstStyle>
              <a:lvl1pPr marL="171450" indent="-17145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rgbClr val="333333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00050" indent="-171450" algn="l" defTabSz="914400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rgbClr val="4F4F4F"/>
                </a:buClr>
                <a:buFont typeface="System Font Regular"/>
                <a:buChar char="-"/>
                <a:defRPr sz="2400" kern="1200">
                  <a:solidFill>
                    <a:srgbClr val="333333"/>
                  </a:solidFill>
                  <a:latin typeface="+mn-lt"/>
                  <a:ea typeface="+mn-ea"/>
                  <a:cs typeface="+mn-cs"/>
                </a:defRPr>
              </a:lvl2pPr>
              <a:lvl3pPr marL="6286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20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3pPr>
              <a:lvl4pPr marL="8572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4pPr>
              <a:lvl5pPr marL="1085850" indent="-1714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rgbClr val="99999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rgbClr val="4F4F4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l-GR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λ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081124E-979E-B771-4186-9B001C0B29D5}"/>
                </a:ext>
              </a:extLst>
            </p:cNvPr>
            <p:cNvGrpSpPr/>
            <p:nvPr/>
          </p:nvGrpSpPr>
          <p:grpSpPr>
            <a:xfrm>
              <a:off x="4743499" y="2329823"/>
              <a:ext cx="3122355" cy="2671285"/>
              <a:chOff x="2465229" y="3122663"/>
              <a:chExt cx="3122355" cy="2671285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7605E75E-59F5-69A7-C08B-A9231C688DEA}"/>
                  </a:ext>
                </a:extLst>
              </p:cNvPr>
              <p:cNvSpPr/>
              <p:nvPr/>
            </p:nvSpPr>
            <p:spPr>
              <a:xfrm>
                <a:off x="3933879" y="3122663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35A28E48-56E6-AB50-C285-C77F0DDEE2F7}"/>
                  </a:ext>
                </a:extLst>
              </p:cNvPr>
              <p:cNvSpPr/>
              <p:nvPr/>
            </p:nvSpPr>
            <p:spPr>
              <a:xfrm>
                <a:off x="4668204" y="3122663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16A8562-0463-79DF-F405-A5BD4AC88860}"/>
                  </a:ext>
                </a:extLst>
              </p:cNvPr>
              <p:cNvSpPr/>
              <p:nvPr/>
            </p:nvSpPr>
            <p:spPr>
              <a:xfrm>
                <a:off x="5402528" y="3122663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F4204EC-EF29-A4F6-5DE7-29407D0F84F8}"/>
                  </a:ext>
                </a:extLst>
              </p:cNvPr>
              <p:cNvSpPr/>
              <p:nvPr/>
            </p:nvSpPr>
            <p:spPr>
              <a:xfrm>
                <a:off x="2465229" y="3122663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4BC4A37F-39BD-210E-C907-C84560F21C20}"/>
                  </a:ext>
                </a:extLst>
              </p:cNvPr>
              <p:cNvSpPr/>
              <p:nvPr/>
            </p:nvSpPr>
            <p:spPr>
              <a:xfrm>
                <a:off x="3199554" y="3122663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4C7D6935-D193-3602-A590-250634616339}"/>
                  </a:ext>
                </a:extLst>
              </p:cNvPr>
              <p:cNvSpPr/>
              <p:nvPr/>
            </p:nvSpPr>
            <p:spPr>
              <a:xfrm>
                <a:off x="3933879" y="3744764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8DA4CF0E-7639-0B78-4306-6C10AACEBE77}"/>
                  </a:ext>
                </a:extLst>
              </p:cNvPr>
              <p:cNvSpPr/>
              <p:nvPr/>
            </p:nvSpPr>
            <p:spPr>
              <a:xfrm>
                <a:off x="4668204" y="3744764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617D704-25FE-74C3-6F90-F793FBC3F239}"/>
                  </a:ext>
                </a:extLst>
              </p:cNvPr>
              <p:cNvSpPr/>
              <p:nvPr/>
            </p:nvSpPr>
            <p:spPr>
              <a:xfrm>
                <a:off x="5402528" y="3744764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0D6BBE8-7C70-09BC-BF5D-E03D02EC3A39}"/>
                  </a:ext>
                </a:extLst>
              </p:cNvPr>
              <p:cNvSpPr/>
              <p:nvPr/>
            </p:nvSpPr>
            <p:spPr>
              <a:xfrm>
                <a:off x="2465229" y="3744764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74FE887-43F2-C305-89BC-25D06CFED314}"/>
                  </a:ext>
                </a:extLst>
              </p:cNvPr>
              <p:cNvSpPr/>
              <p:nvPr/>
            </p:nvSpPr>
            <p:spPr>
              <a:xfrm>
                <a:off x="3199554" y="3744764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C0D1B8C-C0C5-80FF-C322-B26FD756856D}"/>
                  </a:ext>
                </a:extLst>
              </p:cNvPr>
              <p:cNvSpPr/>
              <p:nvPr/>
            </p:nvSpPr>
            <p:spPr>
              <a:xfrm>
                <a:off x="3933879" y="4366865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3B9804F-4E96-63B8-F7D4-861315585504}"/>
                  </a:ext>
                </a:extLst>
              </p:cNvPr>
              <p:cNvSpPr/>
              <p:nvPr/>
            </p:nvSpPr>
            <p:spPr>
              <a:xfrm>
                <a:off x="4668204" y="4366865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A4EF8CE-DE46-C49E-56C7-380158737CD4}"/>
                  </a:ext>
                </a:extLst>
              </p:cNvPr>
              <p:cNvSpPr/>
              <p:nvPr/>
            </p:nvSpPr>
            <p:spPr>
              <a:xfrm>
                <a:off x="5402528" y="4366865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58E214BD-12DC-19BD-76BB-C2D9EAB804AE}"/>
                  </a:ext>
                </a:extLst>
              </p:cNvPr>
              <p:cNvSpPr/>
              <p:nvPr/>
            </p:nvSpPr>
            <p:spPr>
              <a:xfrm>
                <a:off x="2465229" y="4366865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7A2CF47A-B5AF-0778-A621-D36796B61880}"/>
                  </a:ext>
                </a:extLst>
              </p:cNvPr>
              <p:cNvSpPr/>
              <p:nvPr/>
            </p:nvSpPr>
            <p:spPr>
              <a:xfrm>
                <a:off x="3199554" y="4366865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E06A68F7-2100-8B4A-2E17-494504AA7333}"/>
                  </a:ext>
                </a:extLst>
              </p:cNvPr>
              <p:cNvSpPr/>
              <p:nvPr/>
            </p:nvSpPr>
            <p:spPr>
              <a:xfrm>
                <a:off x="3933879" y="4988966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876366A-C58C-CD5F-BD02-DCBB36D7173F}"/>
                  </a:ext>
                </a:extLst>
              </p:cNvPr>
              <p:cNvSpPr/>
              <p:nvPr/>
            </p:nvSpPr>
            <p:spPr>
              <a:xfrm>
                <a:off x="4668204" y="4988966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75A0314A-7227-FF2C-7935-7174F8633412}"/>
                  </a:ext>
                </a:extLst>
              </p:cNvPr>
              <p:cNvSpPr/>
              <p:nvPr/>
            </p:nvSpPr>
            <p:spPr>
              <a:xfrm>
                <a:off x="5404704" y="4988966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5FA5A230-1844-02F6-5AEC-1743A2727F9A}"/>
                  </a:ext>
                </a:extLst>
              </p:cNvPr>
              <p:cNvSpPr/>
              <p:nvPr/>
            </p:nvSpPr>
            <p:spPr>
              <a:xfrm>
                <a:off x="2465229" y="4988966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62622AA7-A6EE-9A53-DF37-F7DA289CD569}"/>
                  </a:ext>
                </a:extLst>
              </p:cNvPr>
              <p:cNvSpPr/>
              <p:nvPr/>
            </p:nvSpPr>
            <p:spPr>
              <a:xfrm>
                <a:off x="3199554" y="4988966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9BA3D95-51AB-757A-25EF-047F6169A4A6}"/>
                  </a:ext>
                </a:extLst>
              </p:cNvPr>
              <p:cNvSpPr/>
              <p:nvPr/>
            </p:nvSpPr>
            <p:spPr>
              <a:xfrm>
                <a:off x="3933879" y="5611068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AD8D47AB-835E-3158-FC27-B2C7864E8869}"/>
                  </a:ext>
                </a:extLst>
              </p:cNvPr>
              <p:cNvSpPr/>
              <p:nvPr/>
            </p:nvSpPr>
            <p:spPr>
              <a:xfrm>
                <a:off x="4668204" y="5611068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1C63FB14-C56F-4E39-7079-FA710DEB879B}"/>
                  </a:ext>
                </a:extLst>
              </p:cNvPr>
              <p:cNvSpPr/>
              <p:nvPr/>
            </p:nvSpPr>
            <p:spPr>
              <a:xfrm>
                <a:off x="5395697" y="5611068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4A8CAD0-AEB8-8EB5-5633-7267ECACA135}"/>
                  </a:ext>
                </a:extLst>
              </p:cNvPr>
              <p:cNvSpPr/>
              <p:nvPr/>
            </p:nvSpPr>
            <p:spPr>
              <a:xfrm>
                <a:off x="2465229" y="5611068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D9CB4C-68C8-BA33-DF72-DEDC7779D0C2}"/>
                  </a:ext>
                </a:extLst>
              </p:cNvPr>
              <p:cNvSpPr/>
              <p:nvPr/>
            </p:nvSpPr>
            <p:spPr>
              <a:xfrm>
                <a:off x="3199554" y="5611068"/>
                <a:ext cx="182880" cy="182880"/>
              </a:xfrm>
              <a:prstGeom prst="ellipse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89ED800-D57D-1A5E-C2CF-A4079713F9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8864" y="2412393"/>
              <a:ext cx="3483428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4199F06-A20C-4591-4AE5-09887BE0D064}"/>
                </a:ext>
              </a:extLst>
            </p:cNvPr>
            <p:cNvCxnSpPr>
              <a:cxnSpLocks/>
            </p:cNvCxnSpPr>
            <p:nvPr/>
          </p:nvCxnSpPr>
          <p:spPr>
            <a:xfrm>
              <a:off x="7040253" y="2295335"/>
              <a:ext cx="0" cy="2810065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A4DC1E7-135A-AB44-27C6-9E04178F30C8}"/>
                </a:ext>
              </a:extLst>
            </p:cNvPr>
            <p:cNvCxnSpPr>
              <a:cxnSpLocks/>
            </p:cNvCxnSpPr>
            <p:nvPr/>
          </p:nvCxnSpPr>
          <p:spPr>
            <a:xfrm>
              <a:off x="7772400" y="2295335"/>
              <a:ext cx="0" cy="2810065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555E90C-2D12-726E-FFBF-D98A7E34E6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1800" y="3048000"/>
              <a:ext cx="1210492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0F3F0849-3AD4-DCB0-02D8-38F956F49A10}"/>
              </a:ext>
            </a:extLst>
          </p:cNvPr>
          <p:cNvSpPr txBox="1"/>
          <p:nvPr/>
        </p:nvSpPr>
        <p:spPr>
          <a:xfrm>
            <a:off x="5227622" y="5393828"/>
            <a:ext cx="2061847" cy="584775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Top View of the Array</a:t>
            </a:r>
            <a:br>
              <a:rPr lang="en-US" sz="1600" i="1" dirty="0"/>
            </a:br>
            <a:r>
              <a:rPr lang="en-US" sz="1600" i="1" dirty="0"/>
              <a:t>[View from Z-axis]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7AFC861-CD88-365E-CAE1-0A849721B9F3}"/>
              </a:ext>
            </a:extLst>
          </p:cNvPr>
          <p:cNvCxnSpPr>
            <a:cxnSpLocks/>
          </p:cNvCxnSpPr>
          <p:nvPr/>
        </p:nvCxnSpPr>
        <p:spPr>
          <a:xfrm flipV="1">
            <a:off x="1315528" y="969345"/>
            <a:ext cx="589472" cy="13928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Arc 105">
            <a:extLst>
              <a:ext uri="{FF2B5EF4-FFF2-40B4-BE49-F238E27FC236}">
                <a16:creationId xmlns:a16="http://schemas.microsoft.com/office/drawing/2014/main" id="{30B8AC77-9618-F68E-5B4B-97EC62E05B00}"/>
              </a:ext>
            </a:extLst>
          </p:cNvPr>
          <p:cNvSpPr/>
          <p:nvPr/>
        </p:nvSpPr>
        <p:spPr>
          <a:xfrm rot="14077689" flipV="1">
            <a:off x="1192101" y="1298311"/>
            <a:ext cx="501575" cy="383061"/>
          </a:xfrm>
          <a:prstGeom prst="arc">
            <a:avLst>
              <a:gd name="adj1" fmla="val 13069689"/>
              <a:gd name="adj2" fmla="val 0"/>
            </a:avLst>
          </a:prstGeom>
          <a:ln w="1270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2DE2238-3F13-3B2D-9F97-62D5C7150EB2}"/>
              </a:ext>
            </a:extLst>
          </p:cNvPr>
          <p:cNvSpPr txBox="1"/>
          <p:nvPr/>
        </p:nvSpPr>
        <p:spPr>
          <a:xfrm>
            <a:off x="1379027" y="1316583"/>
            <a:ext cx="382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/>
              <a:t>θ</a:t>
            </a:r>
            <a:endParaRPr lang="en-US" i="1" dirty="0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B6A1A232-922D-50B0-522A-0B4F0DFB1A07}"/>
              </a:ext>
            </a:extLst>
          </p:cNvPr>
          <p:cNvCxnSpPr>
            <a:cxnSpLocks/>
            <a:stCxn id="7" idx="4"/>
          </p:cNvCxnSpPr>
          <p:nvPr/>
        </p:nvCxnSpPr>
        <p:spPr>
          <a:xfrm>
            <a:off x="1315528" y="2362200"/>
            <a:ext cx="436122" cy="52474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38A2B31E-B39A-F708-75D1-B6B3DD472145}"/>
              </a:ext>
            </a:extLst>
          </p:cNvPr>
          <p:cNvSpPr txBox="1"/>
          <p:nvPr/>
        </p:nvSpPr>
        <p:spPr>
          <a:xfrm>
            <a:off x="1383634" y="2820187"/>
            <a:ext cx="382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/>
              <a:t>φ</a:t>
            </a:r>
            <a:endParaRPr lang="en-US" i="1" dirty="0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F0D0F703-9C98-D548-A253-8DFA223C51A0}"/>
              </a:ext>
            </a:extLst>
          </p:cNvPr>
          <p:cNvSpPr/>
          <p:nvPr/>
        </p:nvSpPr>
        <p:spPr>
          <a:xfrm>
            <a:off x="1239328" y="1447800"/>
            <a:ext cx="76200" cy="1828800"/>
          </a:xfrm>
          <a:prstGeom prst="can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>
            <a:extLst>
              <a:ext uri="{FF2B5EF4-FFF2-40B4-BE49-F238E27FC236}">
                <a16:creationId xmlns:a16="http://schemas.microsoft.com/office/drawing/2014/main" id="{3AC35D85-F274-F5D3-E108-C36C9AA1EFCF}"/>
              </a:ext>
            </a:extLst>
          </p:cNvPr>
          <p:cNvSpPr/>
          <p:nvPr/>
        </p:nvSpPr>
        <p:spPr>
          <a:xfrm rot="10800000">
            <a:off x="761046" y="2561482"/>
            <a:ext cx="838205" cy="325461"/>
          </a:xfrm>
          <a:prstGeom prst="arc">
            <a:avLst>
              <a:gd name="adj1" fmla="val 10865017"/>
              <a:gd name="adj2" fmla="val 0"/>
            </a:avLst>
          </a:prstGeom>
          <a:ln w="1270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1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3992C97-6A0F-4307-B4F2-B1C4E32A2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dipole model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DF2928F-5BEB-CA36-D881-1B4C3E453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There is a dipole model available in the resource structure that you can load and use: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OR by opening the file “</a:t>
            </a:r>
            <a:r>
              <a:rPr lang="en-US" sz="2000" b="1" i="1" dirty="0" err="1"/>
              <a:t>Dipole_model_ref.aedt</a:t>
            </a:r>
            <a:r>
              <a:rPr lang="en-US" sz="2000" dirty="0"/>
              <a:t>” directly in Ansys Electronics Desktop by:</a:t>
            </a:r>
          </a:p>
          <a:p>
            <a:pPr marL="0" indent="0">
              <a:buNone/>
            </a:pPr>
            <a:r>
              <a:rPr lang="en-US" sz="2000" i="1" dirty="0">
                <a:highlight>
                  <a:srgbClr val="FFB71B"/>
                </a:highlight>
              </a:rPr>
              <a:t>File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i="1" dirty="0">
                <a:highlight>
                  <a:srgbClr val="FFB71B"/>
                </a:highlight>
                <a:sym typeface="Wingdings" panose="05000000000000000000" pitchFamily="2" charset="2"/>
              </a:rPr>
              <a:t>Open..</a:t>
            </a:r>
            <a:r>
              <a:rPr lang="en-US" sz="2000" dirty="0">
                <a:sym typeface="Wingdings" panose="05000000000000000000" pitchFamily="2" charset="2"/>
              </a:rPr>
              <a:t>  and navigate to the downloaded file location, then select the mentioned file.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228FC0-AB0E-9361-4927-1C67567BD538}"/>
              </a:ext>
            </a:extLst>
          </p:cNvPr>
          <p:cNvSpPr txBox="1"/>
          <p:nvPr/>
        </p:nvSpPr>
        <p:spPr>
          <a:xfrm>
            <a:off x="1676399" y="2154807"/>
            <a:ext cx="66096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Double click the model to open with  Ansys Electronics Desktop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4A990C-9C13-7CCB-4913-8431E9B34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0" y="4303489"/>
            <a:ext cx="2834498" cy="2003859"/>
          </a:xfrm>
          <a:prstGeom prst="rect">
            <a:avLst/>
          </a:prstGeom>
        </p:spPr>
      </p:pic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5AA46881-ACE3-61EC-3A1D-019B337407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935007"/>
              </p:ext>
            </p:extLst>
          </p:nvPr>
        </p:nvGraphicFramePr>
        <p:xfrm>
          <a:off x="7946004" y="2158371"/>
          <a:ext cx="14097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3" imgW="1409599" imgH="514350" progId="Package">
                  <p:embed/>
                </p:oleObj>
              </mc:Choice>
              <mc:Fallback>
                <p:oleObj name="Packager Shell Object" showAsIcon="1" r:id="rId3" imgW="1409599" imgH="514350" progId="Packag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AA46881-ACE3-61EC-3A1D-019B337407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46004" y="2158371"/>
                        <a:ext cx="140970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Arrow: Right 9">
            <a:extLst>
              <a:ext uri="{FF2B5EF4-FFF2-40B4-BE49-F238E27FC236}">
                <a16:creationId xmlns:a16="http://schemas.microsoft.com/office/drawing/2014/main" id="{D5A928B0-5751-AA7F-5C01-3A70DF18DCFB}"/>
              </a:ext>
            </a:extLst>
          </p:cNvPr>
          <p:cNvSpPr/>
          <p:nvPr/>
        </p:nvSpPr>
        <p:spPr>
          <a:xfrm>
            <a:off x="1028700" y="2248843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8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59E0-78FA-83FF-71E3-DE18AEDD364C}"/>
              </a:ext>
            </a:extLst>
          </p:cNvPr>
          <p:cNvSpPr txBox="1">
            <a:spLocks/>
          </p:cNvSpPr>
          <p:nvPr/>
        </p:nvSpPr>
        <p:spPr>
          <a:xfrm>
            <a:off x="304801" y="1066800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Once we have our antenna ready, right-click on </a:t>
            </a:r>
            <a:r>
              <a:rPr lang="en-US" sz="1800" i="1" dirty="0">
                <a:highlight>
                  <a:srgbClr val="FFB71B"/>
                </a:highlight>
              </a:rPr>
              <a:t>Radiation</a:t>
            </a:r>
            <a:r>
              <a:rPr lang="en-US" sz="1800" dirty="0"/>
              <a:t>&gt; </a:t>
            </a:r>
            <a:r>
              <a:rPr lang="en-US" sz="1800" i="1" dirty="0">
                <a:highlight>
                  <a:srgbClr val="FFB71B"/>
                </a:highlight>
              </a:rPr>
              <a:t>Antenna Array</a:t>
            </a:r>
            <a:r>
              <a:rPr lang="en-US" sz="1800" dirty="0"/>
              <a:t> &gt; </a:t>
            </a:r>
            <a:r>
              <a:rPr lang="en-US" sz="1800" i="1" dirty="0">
                <a:highlight>
                  <a:srgbClr val="FFB71B"/>
                </a:highlight>
              </a:rPr>
              <a:t>Antenna Array Setup</a:t>
            </a:r>
            <a:r>
              <a:rPr lang="en-US" sz="1800" dirty="0"/>
              <a:t>…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A72B4A-882C-6CC1-ED06-567CEE2CA9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24"/>
          <a:stretch/>
        </p:blipFill>
        <p:spPr>
          <a:xfrm>
            <a:off x="457200" y="2286000"/>
            <a:ext cx="4770407" cy="27203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4DEE7A-C34F-3105-334F-89A382102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2058851"/>
            <a:ext cx="3224610" cy="374854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979E40F-657E-4C06-1DC4-521026290C92}"/>
              </a:ext>
            </a:extLst>
          </p:cNvPr>
          <p:cNvSpPr txBox="1">
            <a:spLocks/>
          </p:cNvSpPr>
          <p:nvPr/>
        </p:nvSpPr>
        <p:spPr>
          <a:xfrm>
            <a:off x="7506188" y="1048791"/>
            <a:ext cx="33527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Choose </a:t>
            </a:r>
            <a:r>
              <a:rPr lang="en-US" sz="1800" i="1" dirty="0">
                <a:highlight>
                  <a:srgbClr val="FFB71B"/>
                </a:highlight>
              </a:rPr>
              <a:t>Parametric Array Setup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and enable </a:t>
            </a:r>
            <a:r>
              <a:rPr lang="en-US" sz="1800" i="1" dirty="0">
                <a:highlight>
                  <a:srgbClr val="FFB71B"/>
                </a:highlight>
              </a:rPr>
              <a:t>Array Visibility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7401C82-939A-E6FA-3F09-0DB29EA5F3A3}"/>
              </a:ext>
            </a:extLst>
          </p:cNvPr>
          <p:cNvSpPr/>
          <p:nvPr/>
        </p:nvSpPr>
        <p:spPr>
          <a:xfrm>
            <a:off x="8686800" y="4419600"/>
            <a:ext cx="171806" cy="1524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A077664-F0E3-91D8-9903-8A2018C01953}"/>
              </a:ext>
            </a:extLst>
          </p:cNvPr>
          <p:cNvSpPr/>
          <p:nvPr/>
        </p:nvSpPr>
        <p:spPr>
          <a:xfrm>
            <a:off x="8686800" y="3452004"/>
            <a:ext cx="838200" cy="2651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04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C3D5FED1-79A3-22D5-FED8-FCC8FA1F0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630" y="1559406"/>
            <a:ext cx="3875579" cy="445141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59E0-78FA-83FF-71E3-DE18AEDD364C}"/>
              </a:ext>
            </a:extLst>
          </p:cNvPr>
          <p:cNvSpPr txBox="1">
            <a:spLocks/>
          </p:cNvSpPr>
          <p:nvPr/>
        </p:nvSpPr>
        <p:spPr>
          <a:xfrm>
            <a:off x="304801" y="1066800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Go to </a:t>
            </a:r>
            <a:r>
              <a:rPr lang="en-US" sz="1800" i="1" dirty="0">
                <a:highlight>
                  <a:srgbClr val="FFB71B"/>
                </a:highlight>
              </a:rPr>
              <a:t>Array Geometry</a:t>
            </a:r>
            <a:r>
              <a:rPr lang="en-US" sz="1800" dirty="0"/>
              <a:t> menu to define the array setup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A077664-F0E3-91D8-9903-8A2018C01953}"/>
              </a:ext>
            </a:extLst>
          </p:cNvPr>
          <p:cNvSpPr/>
          <p:nvPr/>
        </p:nvSpPr>
        <p:spPr>
          <a:xfrm>
            <a:off x="2348112" y="2209800"/>
            <a:ext cx="3415110" cy="1524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B2F386A-DB1D-FB1A-CBE8-656B74B59ECE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 flipV="1">
            <a:off x="5763222" y="1580332"/>
            <a:ext cx="1289649" cy="705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9A01905-D88B-1540-BDEE-A7C897723A59}"/>
              </a:ext>
            </a:extLst>
          </p:cNvPr>
          <p:cNvSpPr/>
          <p:nvPr/>
        </p:nvSpPr>
        <p:spPr>
          <a:xfrm>
            <a:off x="7052871" y="1085032"/>
            <a:ext cx="4800600" cy="99060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 select the coordinates of the center position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In this case: (0,0,0)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2290CA9-1ED6-159D-74CD-E9BC2D2433BC}"/>
              </a:ext>
            </a:extLst>
          </p:cNvPr>
          <p:cNvSpPr/>
          <p:nvPr/>
        </p:nvSpPr>
        <p:spPr>
          <a:xfrm>
            <a:off x="2348112" y="2756400"/>
            <a:ext cx="3415110" cy="443999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596AF37-A125-B98F-0A75-48081A6625F8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 flipV="1">
            <a:off x="5763222" y="2589164"/>
            <a:ext cx="1327030" cy="389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752BD4-114B-40C4-FDEA-7EB3C28411C5}"/>
              </a:ext>
            </a:extLst>
          </p:cNvPr>
          <p:cNvSpPr/>
          <p:nvPr/>
        </p:nvSpPr>
        <p:spPr>
          <a:xfrm>
            <a:off x="7090252" y="2093864"/>
            <a:ext cx="4800600" cy="99060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 select the direction of the U and V vector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In this case: U corresponds to X and V corresponds to Y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F6AC435-F70C-4DDF-86A3-662E487DE159}"/>
              </a:ext>
            </a:extLst>
          </p:cNvPr>
          <p:cNvSpPr/>
          <p:nvPr/>
        </p:nvSpPr>
        <p:spPr>
          <a:xfrm>
            <a:off x="2385493" y="3573165"/>
            <a:ext cx="3415110" cy="389236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DCE76A5-41D5-70CC-0DC7-148A50C31BCB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 flipV="1">
            <a:off x="5800603" y="3449189"/>
            <a:ext cx="1289649" cy="318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B8CB1F4-B031-B9D5-913E-93DEACA4D307}"/>
              </a:ext>
            </a:extLst>
          </p:cNvPr>
          <p:cNvSpPr/>
          <p:nvPr/>
        </p:nvSpPr>
        <p:spPr>
          <a:xfrm>
            <a:off x="7090252" y="3124840"/>
            <a:ext cx="4800600" cy="648697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Specify the Layout Type and Frequency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In this case: Rectangular at 2.4GHz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9B4A46E-E108-C9C5-5C0A-476D86BE455F}"/>
              </a:ext>
            </a:extLst>
          </p:cNvPr>
          <p:cNvSpPr/>
          <p:nvPr/>
        </p:nvSpPr>
        <p:spPr>
          <a:xfrm>
            <a:off x="2385493" y="3962400"/>
            <a:ext cx="3415110" cy="914399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7A36D68-474E-611C-E390-BCB0A1FCD00E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>
          <a:xfrm>
            <a:off x="5800603" y="4419600"/>
            <a:ext cx="1252268" cy="156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DA5B82C-7597-24FE-0CD0-F6110A4FEB0C}"/>
              </a:ext>
            </a:extLst>
          </p:cNvPr>
          <p:cNvSpPr/>
          <p:nvPr/>
        </p:nvSpPr>
        <p:spPr>
          <a:xfrm>
            <a:off x="7052871" y="3813913"/>
            <a:ext cx="4800600" cy="1523929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 specify the total length and width of the array and the spacing between elements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In this case: the array is 2</a:t>
            </a:r>
            <a:r>
              <a:rPr lang="el-GR" i="1" dirty="0">
                <a:solidFill>
                  <a:schemeClr val="bg2">
                    <a:lumMod val="50000"/>
                  </a:schemeClr>
                </a:solidFill>
              </a:rPr>
              <a:t>λ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x 2</a:t>
            </a:r>
            <a:r>
              <a:rPr lang="el-GR" i="1" dirty="0">
                <a:solidFill>
                  <a:schemeClr val="bg2">
                    <a:lumMod val="50000"/>
                  </a:schemeClr>
                </a:solidFill>
              </a:rPr>
              <a:t>λ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with 0.5</a:t>
            </a:r>
            <a:r>
              <a:rPr lang="el-GR" i="1" dirty="0">
                <a:solidFill>
                  <a:schemeClr val="bg2">
                    <a:lumMod val="50000"/>
                  </a:schemeClr>
                </a:solidFill>
              </a:rPr>
              <a:t>λ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of spacing between elements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C001D644-D8F6-0B60-B424-FAABC2119056}"/>
              </a:ext>
            </a:extLst>
          </p:cNvPr>
          <p:cNvSpPr txBox="1">
            <a:spLocks/>
          </p:cNvSpPr>
          <p:nvPr/>
        </p:nvSpPr>
        <p:spPr>
          <a:xfrm>
            <a:off x="7052871" y="5514265"/>
            <a:ext cx="2977551" cy="353135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Then, click on Apply and OK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5FD0A3C-2BF1-FA2C-47A3-F6321FEBC54C}"/>
              </a:ext>
            </a:extLst>
          </p:cNvPr>
          <p:cNvSpPr/>
          <p:nvPr/>
        </p:nvSpPr>
        <p:spPr>
          <a:xfrm>
            <a:off x="5487699" y="5804140"/>
            <a:ext cx="519510" cy="206683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858BCD5-5490-1DCD-72D9-06B0D79A9F2C}"/>
              </a:ext>
            </a:extLst>
          </p:cNvPr>
          <p:cNvSpPr/>
          <p:nvPr/>
        </p:nvSpPr>
        <p:spPr>
          <a:xfrm>
            <a:off x="4441734" y="5791200"/>
            <a:ext cx="519510" cy="206683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CBD5CF-68FB-3EED-B41F-03E9528B5305}"/>
              </a:ext>
            </a:extLst>
          </p:cNvPr>
          <p:cNvSpPr txBox="1"/>
          <p:nvPr/>
        </p:nvSpPr>
        <p:spPr>
          <a:xfrm>
            <a:off x="281584" y="2332068"/>
            <a:ext cx="1220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Reference Array</a:t>
            </a:r>
            <a:endParaRPr lang="en-US" dirty="0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0108D4CE-B4DB-B56F-7539-C910EFF36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52" y="3028559"/>
            <a:ext cx="1847437" cy="139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36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5217CA-38A4-DD51-F378-6AD459EAE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900" y="1458170"/>
            <a:ext cx="3972865" cy="455265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59E0-78FA-83FF-71E3-DE18AEDD364C}"/>
              </a:ext>
            </a:extLst>
          </p:cNvPr>
          <p:cNvSpPr txBox="1">
            <a:spLocks/>
          </p:cNvSpPr>
          <p:nvPr/>
        </p:nvSpPr>
        <p:spPr>
          <a:xfrm>
            <a:off x="304801" y="1066800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Go to </a:t>
            </a:r>
            <a:r>
              <a:rPr lang="en-US" sz="1800" i="1" dirty="0">
                <a:highlight>
                  <a:srgbClr val="FFB71B"/>
                </a:highlight>
              </a:rPr>
              <a:t>Array Weight</a:t>
            </a:r>
            <a:r>
              <a:rPr lang="en-US" sz="1800" dirty="0"/>
              <a:t> menu to setup more characteristics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A077664-F0E3-91D8-9903-8A2018C01953}"/>
              </a:ext>
            </a:extLst>
          </p:cNvPr>
          <p:cNvSpPr/>
          <p:nvPr/>
        </p:nvSpPr>
        <p:spPr>
          <a:xfrm>
            <a:off x="964677" y="2140330"/>
            <a:ext cx="3415110" cy="1524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B2F386A-DB1D-FB1A-CBE8-656B74B59ECE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 flipV="1">
            <a:off x="4379787" y="1917159"/>
            <a:ext cx="1474673" cy="299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9A01905-D88B-1540-BDEE-A7C897723A59}"/>
              </a:ext>
            </a:extLst>
          </p:cNvPr>
          <p:cNvSpPr/>
          <p:nvPr/>
        </p:nvSpPr>
        <p:spPr>
          <a:xfrm>
            <a:off x="5854460" y="1421859"/>
            <a:ext cx="4800600" cy="99060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 select the taper function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In this case: Uniform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2290CA9-1ED6-159D-74CD-E9BC2D2433BC}"/>
              </a:ext>
            </a:extLst>
          </p:cNvPr>
          <p:cNvSpPr/>
          <p:nvPr/>
        </p:nvSpPr>
        <p:spPr>
          <a:xfrm>
            <a:off x="964677" y="2790995"/>
            <a:ext cx="3415110" cy="2220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596AF37-A125-B98F-0A75-48081A6625F8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4379787" y="2901995"/>
            <a:ext cx="14746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752BD4-114B-40C4-FDEA-7EB3C28411C5}"/>
              </a:ext>
            </a:extLst>
          </p:cNvPr>
          <p:cNvSpPr/>
          <p:nvPr/>
        </p:nvSpPr>
        <p:spPr>
          <a:xfrm>
            <a:off x="5854460" y="2406695"/>
            <a:ext cx="4800600" cy="99060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 select Sum/Difference Pattern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In this case: No Differential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9B4A46E-E108-C9C5-5C0A-476D86BE455F}"/>
              </a:ext>
            </a:extLst>
          </p:cNvPr>
          <p:cNvSpPr/>
          <p:nvPr/>
        </p:nvSpPr>
        <p:spPr>
          <a:xfrm>
            <a:off x="964677" y="3103826"/>
            <a:ext cx="3415110" cy="1087174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7A36D68-474E-611C-E390-BCB0A1FCD00E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>
          <a:xfrm>
            <a:off x="4379787" y="3647413"/>
            <a:ext cx="1497677" cy="245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DA5B82C-7597-24FE-0CD0-F6110A4FEB0C}"/>
              </a:ext>
            </a:extLst>
          </p:cNvPr>
          <p:cNvSpPr/>
          <p:nvPr/>
        </p:nvSpPr>
        <p:spPr>
          <a:xfrm>
            <a:off x="5877464" y="3397295"/>
            <a:ext cx="4800600" cy="990601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 specify the scan angles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In this case: both Phi and Theta equal to 0°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C001D644-D8F6-0B60-B424-FAABC2119056}"/>
              </a:ext>
            </a:extLst>
          </p:cNvPr>
          <p:cNvSpPr txBox="1">
            <a:spLocks/>
          </p:cNvSpPr>
          <p:nvPr/>
        </p:nvSpPr>
        <p:spPr>
          <a:xfrm>
            <a:off x="5785449" y="5514265"/>
            <a:ext cx="2977551" cy="353135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Then, click on Apply and OK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5FD0A3C-2BF1-FA2C-47A3-F6321FEBC54C}"/>
              </a:ext>
            </a:extLst>
          </p:cNvPr>
          <p:cNvSpPr/>
          <p:nvPr/>
        </p:nvSpPr>
        <p:spPr>
          <a:xfrm>
            <a:off x="4220277" y="5804140"/>
            <a:ext cx="519510" cy="206683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858BCD5-5490-1DCD-72D9-06B0D79A9F2C}"/>
              </a:ext>
            </a:extLst>
          </p:cNvPr>
          <p:cNvSpPr/>
          <p:nvPr/>
        </p:nvSpPr>
        <p:spPr>
          <a:xfrm>
            <a:off x="3174312" y="5791200"/>
            <a:ext cx="519510" cy="206683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20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 the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59E0-78FA-83FF-71E3-DE18AEDD364C}"/>
              </a:ext>
            </a:extLst>
          </p:cNvPr>
          <p:cNvSpPr txBox="1">
            <a:spLocks/>
          </p:cNvSpPr>
          <p:nvPr/>
        </p:nvSpPr>
        <p:spPr>
          <a:xfrm>
            <a:off x="304801" y="1066800"/>
            <a:ext cx="5943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Check the array model that has been created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C001D644-D8F6-0B60-B424-FAABC2119056}"/>
              </a:ext>
            </a:extLst>
          </p:cNvPr>
          <p:cNvSpPr txBox="1">
            <a:spLocks/>
          </p:cNvSpPr>
          <p:nvPr/>
        </p:nvSpPr>
        <p:spPr>
          <a:xfrm>
            <a:off x="6934200" y="1066800"/>
            <a:ext cx="2977551" cy="353135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Then, </a:t>
            </a:r>
            <a:r>
              <a:rPr lang="en-US" sz="1800" i="1" dirty="0">
                <a:highlight>
                  <a:srgbClr val="FFB71B"/>
                </a:highlight>
              </a:rPr>
              <a:t>Analyze</a:t>
            </a:r>
            <a:r>
              <a:rPr lang="en-US" sz="1800" dirty="0"/>
              <a:t> it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0D7CC4-581D-83AD-BE8A-892F6B7D9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28800"/>
            <a:ext cx="3655201" cy="34340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A9CB38-3DC8-EBC3-8116-8AFFF41CA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653721"/>
            <a:ext cx="1028844" cy="7621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81B7D2-CAF6-95C0-DA5E-38770DB5E92C}"/>
              </a:ext>
            </a:extLst>
          </p:cNvPr>
          <p:cNvSpPr/>
          <p:nvPr/>
        </p:nvSpPr>
        <p:spPr>
          <a:xfrm>
            <a:off x="5984101" y="3357893"/>
            <a:ext cx="3886200" cy="1905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We can observe the rectangle 5x5 array with the center in the origin that has been created </a:t>
            </a:r>
          </a:p>
        </p:txBody>
      </p:sp>
    </p:spTree>
    <p:extLst>
      <p:ext uri="{BB962C8B-B14F-4D97-AF65-F5344CB8AC3E}">
        <p14:creationId xmlns:p14="http://schemas.microsoft.com/office/powerpoint/2010/main" val="1818597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BCD88D-897C-F0B1-6FB3-B5A705F6C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the Gain in dB and the Directivity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DFAF17-1898-9D7C-4FE8-277412E71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77" y="1556815"/>
            <a:ext cx="5684815" cy="35092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76FC04-BB7D-33C4-9416-E6867DFA4E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8"/>
          <a:stretch/>
        </p:blipFill>
        <p:spPr>
          <a:xfrm>
            <a:off x="6019800" y="1526598"/>
            <a:ext cx="5334000" cy="397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656718"/>
      </p:ext>
    </p:extLst>
  </p:cSld>
  <p:clrMapOvr>
    <a:masterClrMapping/>
  </p:clrMapOvr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297423AA-3A2C-4FF3-8359-29B41A225D4D}" vid="{E55B12BD-53DB-4D2E-9F50-4FD2E1F140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4c6ce67-15b8-4eff-80e9-52da8be89706}" enabled="0" method="" siteId="{34c6ce67-15b8-4eff-80e9-52da8be897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2024 HFSS PPT Template</Template>
  <TotalTime>24</TotalTime>
  <Words>1024</Words>
  <Application>Microsoft Office PowerPoint</Application>
  <PresentationFormat>Widescreen</PresentationFormat>
  <Paragraphs>141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Calibri</vt:lpstr>
      <vt:lpstr>Arial</vt:lpstr>
      <vt:lpstr>Wingdings</vt:lpstr>
      <vt:lpstr>Courier New</vt:lpstr>
      <vt:lpstr>Ansys - Slide Master</vt:lpstr>
      <vt:lpstr>Packager Shell Object</vt:lpstr>
      <vt:lpstr>PowerPoint Presentation</vt:lpstr>
      <vt:lpstr>Introduction</vt:lpstr>
      <vt:lpstr>Objective: create 2D dipole array</vt:lpstr>
      <vt:lpstr>Load dipole model</vt:lpstr>
      <vt:lpstr>Create an array</vt:lpstr>
      <vt:lpstr>Create an array</vt:lpstr>
      <vt:lpstr>Create an array</vt:lpstr>
      <vt:lpstr>Analyze the array</vt:lpstr>
      <vt:lpstr>Visualize the Gain in dB and the Directivity</vt:lpstr>
      <vt:lpstr>Directivity with the Array</vt:lpstr>
      <vt:lpstr>Explore other phi/theta scan angles</vt:lpstr>
      <vt:lpstr>Explore other phi/theta scan angles</vt:lpstr>
      <vt:lpstr>Comparing radiation patterns</vt:lpstr>
      <vt:lpstr>Comparing radiation patterns (solution)</vt:lpstr>
      <vt:lpstr>Comparing radiation patterns</vt:lpstr>
      <vt:lpstr>Comparing radiation patterns (solution)</vt:lpstr>
      <vt:lpstr>Comparing array sizes</vt:lpstr>
      <vt:lpstr>Comparing array sizes (solution)</vt:lpstr>
      <vt:lpstr>Comparing sizes (solution)</vt:lpstr>
      <vt:lpstr>How to plot Array Factor</vt:lpstr>
      <vt:lpstr>Plotting the Array Factor</vt:lpstr>
      <vt:lpstr>Conclusions</vt:lpstr>
      <vt:lpstr>Ansys Education Resources Feedback Survey</vt:lpstr>
      <vt:lpstr>PowerPoint Presentation</vt:lpstr>
    </vt:vector>
  </TitlesOfParts>
  <Company>Ansys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Dimitris Tzagkas</dc:creator>
  <cp:lastModifiedBy>Kaitlin Tyler</cp:lastModifiedBy>
  <cp:revision>2</cp:revision>
  <dcterms:created xsi:type="dcterms:W3CDTF">2024-03-27T12:35:14Z</dcterms:created>
  <dcterms:modified xsi:type="dcterms:W3CDTF">2024-04-08T11:36:11Z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