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notesMasterIdLst>
    <p:notesMasterId r:id="rId48"/>
  </p:notesMasterIdLst>
  <p:handoutMasterIdLst>
    <p:handoutMasterId r:id="rId49"/>
  </p:handoutMasterIdLst>
  <p:sldIdLst>
    <p:sldId id="256" r:id="rId5"/>
    <p:sldId id="364" r:id="rId6"/>
    <p:sldId id="366" r:id="rId7"/>
    <p:sldId id="257" r:id="rId8"/>
    <p:sldId id="313" r:id="rId9"/>
    <p:sldId id="315" r:id="rId10"/>
    <p:sldId id="363" r:id="rId11"/>
    <p:sldId id="316" r:id="rId12"/>
    <p:sldId id="318" r:id="rId13"/>
    <p:sldId id="319" r:id="rId14"/>
    <p:sldId id="331" r:id="rId15"/>
    <p:sldId id="320" r:id="rId16"/>
    <p:sldId id="321" r:id="rId17"/>
    <p:sldId id="322" r:id="rId18"/>
    <p:sldId id="335" r:id="rId19"/>
    <p:sldId id="326" r:id="rId20"/>
    <p:sldId id="325" r:id="rId21"/>
    <p:sldId id="327" r:id="rId22"/>
    <p:sldId id="328" r:id="rId23"/>
    <p:sldId id="337" r:id="rId24"/>
    <p:sldId id="329" r:id="rId25"/>
    <p:sldId id="330" r:id="rId26"/>
    <p:sldId id="368" r:id="rId27"/>
    <p:sldId id="360" r:id="rId28"/>
    <p:sldId id="339" r:id="rId29"/>
    <p:sldId id="340" r:id="rId30"/>
    <p:sldId id="341" r:id="rId31"/>
    <p:sldId id="342" r:id="rId32"/>
    <p:sldId id="343" r:id="rId33"/>
    <p:sldId id="344" r:id="rId34"/>
    <p:sldId id="345" r:id="rId35"/>
    <p:sldId id="346" r:id="rId36"/>
    <p:sldId id="347" r:id="rId37"/>
    <p:sldId id="348" r:id="rId38"/>
    <p:sldId id="349" r:id="rId39"/>
    <p:sldId id="352" r:id="rId40"/>
    <p:sldId id="357" r:id="rId41"/>
    <p:sldId id="351" r:id="rId42"/>
    <p:sldId id="350" r:id="rId43"/>
    <p:sldId id="362" r:id="rId44"/>
    <p:sldId id="367" r:id="rId45"/>
    <p:sldId id="332" r:id="rId46"/>
    <p:sldId id="258" r:id="rId47"/>
  </p:sldIdLst>
  <p:sldSz cx="12192000" cy="6858000"/>
  <p:notesSz cx="6858000" cy="9144000"/>
  <p:embeddedFontLst>
    <p:embeddedFont>
      <p:font typeface="Cambria Math" panose="02040503050406030204" pitchFamily="18" charset="0"/>
      <p:regular r:id="rId5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9F6DB192-8F2A-4933-9770-D63853D5F90F}">
          <p14:sldIdLst>
            <p14:sldId id="256"/>
            <p14:sldId id="364"/>
          </p14:sldIdLst>
        </p14:section>
        <p14:section name="Import/Create dipole model" id="{98F67900-97D3-45D8-BAC2-4DD92043C806}">
          <p14:sldIdLst>
            <p14:sldId id="366"/>
          </p14:sldIdLst>
        </p14:section>
        <p14:section name="1D Parallel axis dipole array" id="{C50EA765-16AC-4854-8C17-CFD998100F2B}">
          <p14:sldIdLst>
            <p14:sldId id="257"/>
            <p14:sldId id="313"/>
            <p14:sldId id="315"/>
            <p14:sldId id="363"/>
            <p14:sldId id="316"/>
            <p14:sldId id="318"/>
            <p14:sldId id="319"/>
            <p14:sldId id="331"/>
            <p14:sldId id="320"/>
            <p14:sldId id="321"/>
            <p14:sldId id="322"/>
            <p14:sldId id="335"/>
            <p14:sldId id="326"/>
            <p14:sldId id="325"/>
            <p14:sldId id="327"/>
            <p14:sldId id="328"/>
            <p14:sldId id="337"/>
            <p14:sldId id="329"/>
            <p14:sldId id="330"/>
          </p14:sldIdLst>
        </p14:section>
        <p14:section name="1D Same axis dipole array" id="{19C666DF-9217-4917-9408-D53AE39B59E1}">
          <p14:sldIdLst>
            <p14:sldId id="368"/>
            <p14:sldId id="360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2"/>
            <p14:sldId id="357"/>
            <p14:sldId id="351"/>
            <p14:sldId id="350"/>
            <p14:sldId id="362"/>
            <p14:sldId id="367"/>
          </p14:sldIdLst>
        </p14:section>
        <p14:section name="Feedback and Copyrights" id="{583464F9-A900-4B64-B648-242C73F97C09}">
          <p14:sldIdLst>
            <p14:sldId id="332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782F567-434B-C98D-85C7-51E817B4006B}" name="Celia Gomez Molina" initials="CM" userId="S::celia.gomezmolina@ansys.com::659be988-f131-463a-ba81-47731d04f972" providerId="AD"/>
  <p188:author id="{4D83C9D2-0132-4CF8-9B96-CB8565274FC5}" name="Dimitris Tzagkas" initials="DT" userId="S::dimitris.tzagkas@ansys.com::8ec74151-5606-46d1-9fd8-2e66dc9641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871CA2-F766-42F5-BC8F-9B2CF69289D6}" v="1" dt="2024-04-08T11:25:17.6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76332" autoAdjust="0"/>
  </p:normalViewPr>
  <p:slideViewPr>
    <p:cSldViewPr showGuides="1">
      <p:cViewPr varScale="1">
        <p:scale>
          <a:sx n="110" d="100"/>
          <a:sy n="110" d="100"/>
        </p:scale>
        <p:origin x="55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844"/>
    </p:cViewPr>
  </p:sorterViewPr>
  <p:notesViewPr>
    <p:cSldViewPr>
      <p:cViewPr varScale="1">
        <p:scale>
          <a:sx n="124" d="100"/>
          <a:sy n="124" d="100"/>
        </p:scale>
        <p:origin x="4960" y="8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font" Target="fonts/font1.fntdata"/><Relationship Id="rId55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56" Type="http://schemas.microsoft.com/office/2018/10/relationships/authors" Target="authors.xml"/><Relationship Id="rId8" Type="http://schemas.openxmlformats.org/officeDocument/2006/relationships/slide" Target="slides/slide4.xml"/><Relationship Id="rId51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17E394-0329-D127-9AEC-C1A4435E6F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F2A1B0-F7D9-7FC8-E5B0-3260A48BB6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0737F6-4FF1-41F3-AC44-66577F48BE17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A50249-3E1D-5ECC-4573-BBD39ADD4FD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C688BB-5CEC-2059-586B-C008BB91B1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E4F0B-BE42-489C-8AC7-44F8E4EA0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30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BB9E86C5-9689-42B4-BE7D-FDE5EB4274E3}" type="datetimeFigureOut">
              <a:rPr lang="en-US" smtClean="0"/>
              <a:pPr/>
              <a:t>4/8/2024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27FDDAD7-A41A-4414-8211-C5E2AC7F93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29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DDAD7-A41A-4414-8211-C5E2AC7F93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086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Feedback Survey link for copy-paste method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https://ansys.typeform.com/to/jcattJI5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DDAD7-A41A-4414-8211-C5E2AC7F93EC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380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mailto:education@ansys.com" TargetMode="External"/><Relationship Id="rId2" Type="http://schemas.openxmlformats.org/officeDocument/2006/relationships/hyperlink" Target="http://www.ansys.com/education-resources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3B808CC-F74C-B743-BAB4-F4C99E1956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1663" y="914400"/>
            <a:ext cx="5394325" cy="14493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 i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30188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746125" indent="0">
              <a:buNone/>
              <a:defRPr>
                <a:solidFill>
                  <a:schemeClr val="bg1"/>
                </a:solidFill>
              </a:defRPr>
            </a:lvl4pPr>
            <a:lvl5pPr marL="96996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AFE08CF-AC0B-7143-9A94-E8A35CBC7D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1663" y="2667000"/>
            <a:ext cx="5394325" cy="84831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 i="0">
                <a:solidFill>
                  <a:schemeClr val="accent3"/>
                </a:solidFill>
                <a:latin typeface="Calibri" panose="020F0502020204030204" pitchFamily="34" charset="0"/>
              </a:defRPr>
            </a:lvl1pPr>
            <a:lvl2pPr marL="230188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746125" indent="0">
              <a:buNone/>
              <a:defRPr>
                <a:solidFill>
                  <a:schemeClr val="bg1"/>
                </a:solidFill>
              </a:defRPr>
            </a:lvl4pPr>
            <a:lvl5pPr marL="96996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191E51-6FFC-4231-97E9-4C436119983B}"/>
              </a:ext>
            </a:extLst>
          </p:cNvPr>
          <p:cNvSpPr txBox="1"/>
          <p:nvPr userDrawn="1"/>
        </p:nvSpPr>
        <p:spPr>
          <a:xfrm>
            <a:off x="7848600" y="64770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©2024 ANSYS, Inc.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57DF5D-42FB-B747-258C-0D3BF5B288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0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4" userDrawn="1">
          <p15:clr>
            <a:srgbClr val="FBAE40"/>
          </p15:clr>
        </p15:guide>
        <p15:guide id="2" orient="horz" pos="261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Video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76C186EF-8C58-7249-A024-F6C1D0AD12BC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6096001" y="1447799"/>
            <a:ext cx="5486400" cy="459097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31A0CB9-E7C5-BC4C-83B3-6A04784CA5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BB673984-7F55-E14A-9088-44C94432D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41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3363707-8337-D14D-8CD6-076D7F38DE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" y="1143000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AF67D610-3DBA-EB48-B589-E895E66AEF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" y="3657600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FD49B6-2BF3-F94C-AD6B-7B77861203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70400" y="1159933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5F3481B-E073-FC4C-8662-89F64D4786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70400" y="3674533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E9685A2-20AD-6C44-B1B9-DCB2E4437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28000" y="1151467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498EFFC6-47A8-C248-AF67-33A51B0388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8000" y="3666067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5327F1EC-8CEB-F348-A688-603CC6AF3B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D8D84EB5-FEF7-D145-9924-EDC82C5DD72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70400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3B743E4-6516-C94E-BADC-931FCAF3B34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150577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ED4C7F5-70CF-2C4D-8AF3-4D76760714C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600" y="57023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B853D87-F6A1-6443-AB6D-6E9819089E0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70400" y="57150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256BC893-7821-9640-98BC-FFCFED83EB9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150577" y="57150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2F90602-9DC6-3F4D-B178-EF64100603FB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774FC734-09F5-2F40-BB01-29D6BBF76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4988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34EBE792-3674-F042-8191-29D73F7CA4C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44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93ABDDAC-BA7B-4A4A-9D64-71FA88868E4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144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BE481E25-6792-6B48-8A87-D3E9D1B223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44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D548604C-E487-1D4F-91AF-D210004A518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592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624EDF6-2365-2545-8099-338237F309C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592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0D36446A-2E05-9F4F-83D7-905FD354E02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7592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BBC79A31-D13D-4C49-88CC-6B949DE06C2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6040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CFF59C9F-D752-594A-A821-7BDA91DA374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6040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254F3492-5AA9-9249-B742-69BFC01BE9E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6040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C51E22CD-7582-9D41-A0FC-914A34BF189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2456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3D0B9166-BA76-6544-89C3-4C8B4A739F7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2456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537026EB-3BFB-0947-A881-5729F13CFA4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2456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D9580FA-CA76-994A-9775-1D87D5927DBD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81C7F89-740B-3143-8447-70CC02F63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1988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3357E3-4FE4-4164-A381-204B98DEEA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AEF1B2-1440-4FE5-8C1B-C291F424F993}"/>
              </a:ext>
            </a:extLst>
          </p:cNvPr>
          <p:cNvSpPr txBox="1"/>
          <p:nvPr userDrawn="1"/>
        </p:nvSpPr>
        <p:spPr>
          <a:xfrm>
            <a:off x="533400" y="609600"/>
            <a:ext cx="10972800" cy="4014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© 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2024 ANSYS, Inc. All rights reserved.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Use and Reproduction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content used in this resource </a:t>
            </a:r>
            <a:r>
              <a:rPr lang="en-US" sz="1400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may only be used or reproduced for teaching purposes; and any commercial use is strictly prohibited.</a:t>
            </a:r>
            <a:r>
              <a:rPr lang="en-US" sz="1400" i="1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Document Information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This lecture unit is part of a set of teaching resources to help introduce students to designing and simulating high-frequency structures.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Ansys Education Resources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To access more undergraduate education resources, including lecture presentations with notes, exercises with worked solutions, microprojects, real life examples and more, visit 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www.ansys.com/education-resources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Feedback </a:t>
            </a:r>
            <a:endParaRPr lang="en-US" sz="1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If you notice any errors in this resource or need to get in contact with the authors, please email us at </a:t>
            </a:r>
            <a:r>
              <a:rPr lang="en-US" sz="1400" b="0" i="0" u="none" strike="noStrike" baseline="0" dirty="0">
                <a:solidFill>
                  <a:srgbClr val="0000FF"/>
                </a:solidFill>
                <a:latin typeface="Calibri" panose="020F0502020204030204" pitchFamily="34" charset="0"/>
                <a:hlinkClick r:id="rId3"/>
              </a:rPr>
              <a:t>education@ansys.com</a:t>
            </a:r>
            <a:endParaRPr lang="en-US" sz="1400" b="0" i="0" u="none" strike="noStrike" baseline="0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r>
              <a:rPr lang="en-US" sz="1400" b="0" i="0" u="none" strike="noStrike" baseline="0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endParaRPr lang="en-US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4354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10972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2BE725-F1B0-7243-BAC8-43B25DA2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BA83-940A-D344-8476-F6C53B5C9486}" type="datetime5">
              <a:rPr lang="en-US" smtClean="0"/>
              <a:t>8-Apr-24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A6356A-FB64-5C40-8589-6A136590A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3763EC-58C9-9643-8F7D-42A80860E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482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4" y="1134991"/>
            <a:ext cx="3352791" cy="4579629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598" y="1134991"/>
            <a:ext cx="3352803" cy="4579629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Content Placeholder 3"/>
          <p:cNvSpPr>
            <a:spLocks noGrp="1"/>
          </p:cNvSpPr>
          <p:nvPr>
            <p:ph sz="half" idx="12"/>
          </p:nvPr>
        </p:nvSpPr>
        <p:spPr>
          <a:xfrm>
            <a:off x="8229598" y="1143001"/>
            <a:ext cx="3352793" cy="4572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02A84C39-98A3-BA4D-B476-F2F3057EAE5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00C5283-2AC5-7848-863C-76C291E9D333}" type="datetime5">
              <a:rPr lang="en-US" smtClean="0"/>
              <a:t>8-Apr-24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C65663B-DED1-3949-9E9B-A8879866517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©2023 ANSYS / Confidential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D8D7C41-1E82-6B4B-93ED-8F66C7DF348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FADBCF-BBA3-6947-BB61-97EDE275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81133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576C04-D572-9D4D-8F10-3E7CBF2FDD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957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E7604C-BDCE-428F-B486-BE14D622E6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08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341DC2-F80D-BD4F-90EE-4B809029C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47402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slash/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277581-3B6E-45DC-A28B-56B0B91539B8}"/>
              </a:ext>
            </a:extLst>
          </p:cNvPr>
          <p:cNvSpPr/>
          <p:nvPr userDrawn="1"/>
        </p:nvSpPr>
        <p:spPr>
          <a:xfrm>
            <a:off x="152400" y="76200"/>
            <a:ext cx="609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60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ide by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48E687-7CF0-0540-A98D-56F74939DB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E3B09F-B45B-354E-B308-DCD243A5A4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1447800"/>
            <a:ext cx="5486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2633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CE20C0D-A7DE-48DF-B095-F557A06629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5999" y="1447800"/>
            <a:ext cx="5486401" cy="459097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4A5571E-6D46-AF49-B918-ACB2130FFF3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B59188-CA07-ED4C-990F-C94539E4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36E03A1-C74F-0042-A727-58B1205468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10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F2261C8B-A96F-5641-9461-4553158F07C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096001" y="1447800"/>
            <a:ext cx="5486400" cy="459097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FD433F9-2D70-7E4E-9171-17DDDD0C1B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EE28EC2-FFB1-CB46-9BE7-371DA4C09A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91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87182008-9414-AB43-BE9E-97630CA1A98F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096001" y="1447800"/>
            <a:ext cx="5486400" cy="457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594F819-73D6-7A44-B97C-D99C7DAB92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8E21A6B3-25CA-5C4B-9371-8E317E850D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55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A27CEF2-3BEE-FA1B-0157-DDE4490ACE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3F0A99-5B9C-4CA5-9F50-2F4E34F6E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48581"/>
            <a:ext cx="10972799" cy="8458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49833-0938-F747-9F14-C1C0453EF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6100" y="6542840"/>
            <a:ext cx="2743200" cy="2477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2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F227F0-8FC0-9046-A60F-1749263CF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295400"/>
            <a:ext cx="10972800" cy="4743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0CD691-76C0-4AC9-8029-4BF0CEDE749C}"/>
              </a:ext>
            </a:extLst>
          </p:cNvPr>
          <p:cNvSpPr/>
          <p:nvPr userDrawn="1"/>
        </p:nvSpPr>
        <p:spPr>
          <a:xfrm>
            <a:off x="4876800" y="6542840"/>
            <a:ext cx="1371600" cy="247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66E622-A13F-4675-A281-8D8CC6175629}"/>
              </a:ext>
            </a:extLst>
          </p:cNvPr>
          <p:cNvSpPr txBox="1"/>
          <p:nvPr userDrawn="1"/>
        </p:nvSpPr>
        <p:spPr>
          <a:xfrm>
            <a:off x="8478940" y="652244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©2024 ANSYS, Inc.</a:t>
            </a:r>
          </a:p>
        </p:txBody>
      </p:sp>
    </p:spTree>
    <p:extLst>
      <p:ext uri="{BB962C8B-B14F-4D97-AF65-F5344CB8AC3E}">
        <p14:creationId xmlns:p14="http://schemas.microsoft.com/office/powerpoint/2010/main" val="129153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737" r:id="rId3"/>
    <p:sldLayoutId id="2147483724" r:id="rId4"/>
    <p:sldLayoutId id="2147483735" r:id="rId5"/>
    <p:sldLayoutId id="2147483734" r:id="rId6"/>
    <p:sldLayoutId id="2147483663" r:id="rId7"/>
    <p:sldLayoutId id="2147483729" r:id="rId8"/>
    <p:sldLayoutId id="2147483730" r:id="rId9"/>
    <p:sldLayoutId id="2147483731" r:id="rId10"/>
    <p:sldLayoutId id="2147483727" r:id="rId11"/>
    <p:sldLayoutId id="2147483726" r:id="rId12"/>
    <p:sldLayoutId id="2147483736" r:id="rId13"/>
    <p:sldLayoutId id="2147483738" r:id="rId14"/>
    <p:sldLayoutId id="2147483740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61963" marR="0" indent="-231775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Calibri" panose="020F0502020204030204" pitchFamily="34" charset="0"/>
        <a:buChar char="‐"/>
        <a:tabLst/>
        <a:defRPr sz="20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46125" marR="0" indent="-288925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969963" marR="0" indent="-223838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anose="05000000000000000000" pitchFamily="2" charset="2"/>
        <a:buChar char="§"/>
        <a:tabLst/>
        <a:defRPr sz="14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03325" marR="0" indent="-233363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Courier New" panose="02070309020205020404" pitchFamily="49" charset="0"/>
        <a:buChar char="o"/>
        <a:tabLst/>
        <a:defRPr sz="12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ducation@ansys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ansys.typeform.com/to/jcattJI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2C3BA5-6E5F-4798-87B7-B8DFFB9793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1D Dipole Antenna Array in Ansys HFSS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ED2F7F-2065-4CCE-9AD5-77DBF0CD56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1663" y="2667000"/>
            <a:ext cx="5394325" cy="1143000"/>
          </a:xfrm>
        </p:spPr>
        <p:txBody>
          <a:bodyPr>
            <a:normAutofit/>
          </a:bodyPr>
          <a:lstStyle/>
          <a:p>
            <a:r>
              <a:rPr lang="en-US" dirty="0"/>
              <a:t>Celia Gómez Molina</a:t>
            </a:r>
            <a:br>
              <a:rPr lang="en-US" dirty="0"/>
            </a:br>
            <a:r>
              <a:rPr lang="en-US" dirty="0"/>
              <a:t>Dimitris Tzagkas</a:t>
            </a:r>
          </a:p>
          <a:p>
            <a:r>
              <a:rPr lang="en-US" sz="2000" dirty="0">
                <a:latin typeface="Calibri"/>
                <a:cs typeface="Calibri"/>
                <a:hlinkClick r:id="rId3"/>
              </a:rPr>
              <a:t>education@ansys.com</a:t>
            </a:r>
            <a:endParaRPr lang="en-US" sz="2000" dirty="0">
              <a:solidFill>
                <a:schemeClr val="accent3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685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9442BB3-7022-7D99-8891-6AD99F631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752600"/>
            <a:ext cx="4113320" cy="2945921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DFA0D21-CA0A-25ED-CDFE-2C0124D3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the array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C97C9F-1B2B-71E2-F18A-ECA1575E195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4419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Select </a:t>
            </a:r>
            <a:r>
              <a:rPr lang="en-US" sz="1800" i="1" dirty="0">
                <a:highlight>
                  <a:srgbClr val="FFB71B"/>
                </a:highlight>
              </a:rPr>
              <a:t>Create Array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50C22BF-490A-BC66-FFE9-E2A6185353CE}"/>
              </a:ext>
            </a:extLst>
          </p:cNvPr>
          <p:cNvSpPr txBox="1">
            <a:spLocks/>
          </p:cNvSpPr>
          <p:nvPr/>
        </p:nvSpPr>
        <p:spPr>
          <a:xfrm>
            <a:off x="5295900" y="1066799"/>
            <a:ext cx="6134100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Change the name and make it </a:t>
            </a:r>
            <a:r>
              <a:rPr lang="en-US" sz="1800" i="1" dirty="0">
                <a:highlight>
                  <a:srgbClr val="FFB71B"/>
                </a:highlight>
              </a:rPr>
              <a:t>Visible</a:t>
            </a:r>
            <a:r>
              <a:rPr lang="en-US" sz="1800" dirty="0"/>
              <a:t>. Define the </a:t>
            </a:r>
            <a:r>
              <a:rPr lang="en-US" sz="1800" i="1" dirty="0">
                <a:highlight>
                  <a:srgbClr val="FFB71B"/>
                </a:highlight>
              </a:rPr>
              <a:t>Size</a:t>
            </a:r>
            <a:r>
              <a:rPr lang="en-US" sz="1800" dirty="0"/>
              <a:t> of the array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5EDBB0-02E5-1723-107B-AEC68306438E}"/>
              </a:ext>
            </a:extLst>
          </p:cNvPr>
          <p:cNvSpPr/>
          <p:nvPr/>
        </p:nvSpPr>
        <p:spPr>
          <a:xfrm>
            <a:off x="6126192" y="2261481"/>
            <a:ext cx="1752600" cy="265138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32DD404-1D30-BF7B-A7B4-65E750224CE1}"/>
              </a:ext>
            </a:extLst>
          </p:cNvPr>
          <p:cNvSpPr/>
          <p:nvPr/>
        </p:nvSpPr>
        <p:spPr>
          <a:xfrm>
            <a:off x="6850092" y="2664899"/>
            <a:ext cx="304800" cy="265138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268A036-2C12-C515-E7D7-93818C7011AB}"/>
              </a:ext>
            </a:extLst>
          </p:cNvPr>
          <p:cNvSpPr/>
          <p:nvPr/>
        </p:nvSpPr>
        <p:spPr>
          <a:xfrm>
            <a:off x="8686800" y="3200400"/>
            <a:ext cx="762000" cy="53340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880C3B-4A3E-6FDE-462B-250F69C222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371" y="1539815"/>
            <a:ext cx="3459258" cy="4024714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3B2CE8C-845F-46A1-36B4-8D50B5391EEA}"/>
              </a:ext>
            </a:extLst>
          </p:cNvPr>
          <p:cNvSpPr/>
          <p:nvPr/>
        </p:nvSpPr>
        <p:spPr>
          <a:xfrm>
            <a:off x="533400" y="1447800"/>
            <a:ext cx="304800" cy="231234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653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FA0D21-CA0A-25ED-CDFE-2C0124D3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the array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C97C9F-1B2B-71E2-F18A-ECA1575E195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4419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Visualize the created array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EE5BCF-2462-FEAB-8968-199CB4CD6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828800"/>
            <a:ext cx="8882824" cy="366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51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9A5E64-237A-0E05-4D2A-2D7E1913F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9259" y="1665798"/>
            <a:ext cx="3117157" cy="418228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55D69AD-B3CB-F01A-80DC-61BB4E1BD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2110131-7921-F150-914F-45B4D6EE8873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105918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In the </a:t>
            </a:r>
            <a:r>
              <a:rPr lang="en-US" sz="1800" i="1" dirty="0">
                <a:highlight>
                  <a:srgbClr val="FFB71B"/>
                </a:highlight>
              </a:rPr>
              <a:t>solution setup</a:t>
            </a:r>
            <a:r>
              <a:rPr lang="en-US" sz="1800" dirty="0"/>
              <a:t>, just change the option of </a:t>
            </a:r>
            <a:r>
              <a:rPr lang="en-US" sz="1800" i="1" dirty="0">
                <a:highlight>
                  <a:srgbClr val="FFB71B"/>
                </a:highlight>
              </a:rPr>
              <a:t>Save radiated fields only</a:t>
            </a:r>
            <a:r>
              <a:rPr lang="en-US" sz="1800" dirty="0"/>
              <a:t> and </a:t>
            </a:r>
            <a:r>
              <a:rPr lang="en-US" sz="1800" i="1" dirty="0">
                <a:highlight>
                  <a:srgbClr val="FFB71B"/>
                </a:highlight>
              </a:rPr>
              <a:t>Validate</a:t>
            </a:r>
            <a:r>
              <a:rPr lang="en-US" sz="1800" dirty="0"/>
              <a:t> and </a:t>
            </a:r>
            <a:r>
              <a:rPr lang="en-US" sz="1800" i="1" dirty="0">
                <a:highlight>
                  <a:srgbClr val="FFB71B"/>
                </a:highlight>
              </a:rPr>
              <a:t>Analyze</a:t>
            </a:r>
            <a:r>
              <a:rPr lang="en-US" sz="1800" dirty="0"/>
              <a:t> the design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9E165E6-9402-4A28-7C3F-5476B4B5F5D2}"/>
              </a:ext>
            </a:extLst>
          </p:cNvPr>
          <p:cNvSpPr/>
          <p:nvPr/>
        </p:nvSpPr>
        <p:spPr>
          <a:xfrm>
            <a:off x="2514600" y="3809999"/>
            <a:ext cx="228600" cy="139529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C7ACFA-3F98-851C-B7E9-27CA220CA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306" y="1638481"/>
            <a:ext cx="1162212" cy="53347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E6C8915-A3B9-ED89-7908-4CABC7A587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0" y="2286000"/>
            <a:ext cx="990738" cy="77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773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D2331C0-1CEA-26C9-974F-1F18092F8E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5121" y="1641356"/>
            <a:ext cx="2504903" cy="42098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E69F7F-4026-0995-E4D6-14418BDA6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129" y="1641356"/>
            <a:ext cx="2504903" cy="420981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Magnitude and Phase of the elements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EF53CE3-C8BA-A9B1-B87E-5668A1EF4474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1534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Select the </a:t>
            </a:r>
            <a:r>
              <a:rPr lang="en-US" sz="1800" i="1" dirty="0">
                <a:highlight>
                  <a:srgbClr val="FFB71B"/>
                </a:highlight>
              </a:rPr>
              <a:t>Finite Array Beam Angle </a:t>
            </a:r>
            <a:r>
              <a:rPr lang="en-US" sz="1800" dirty="0"/>
              <a:t>option, then click on </a:t>
            </a:r>
            <a:r>
              <a:rPr lang="en-US" sz="1800" i="1" dirty="0">
                <a:highlight>
                  <a:srgbClr val="FFB71B"/>
                </a:highlight>
              </a:rPr>
              <a:t>Calculate and Apply to Sources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D2A3337-315D-C4A7-DAB7-C96E663A13F8}"/>
              </a:ext>
            </a:extLst>
          </p:cNvPr>
          <p:cNvSpPr/>
          <p:nvPr/>
        </p:nvSpPr>
        <p:spPr>
          <a:xfrm>
            <a:off x="4572000" y="5450606"/>
            <a:ext cx="838200" cy="40056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06A48C9-5836-C423-41C7-57E7E4131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0" y="1638481"/>
            <a:ext cx="1752600" cy="1157968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BFAF1DF-EB48-EDDF-966D-4B81AB3B4C51}"/>
              </a:ext>
            </a:extLst>
          </p:cNvPr>
          <p:cNvSpPr/>
          <p:nvPr/>
        </p:nvSpPr>
        <p:spPr>
          <a:xfrm>
            <a:off x="7620000" y="2506451"/>
            <a:ext cx="685800" cy="289998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AD3EC47-A61D-23F1-ABE1-92446F9E0E6F}"/>
              </a:ext>
            </a:extLst>
          </p:cNvPr>
          <p:cNvSpPr/>
          <p:nvPr/>
        </p:nvSpPr>
        <p:spPr>
          <a:xfrm>
            <a:off x="10420846" y="5450606"/>
            <a:ext cx="838200" cy="40056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24D012-B8D1-FB49-8F25-61D1A0A186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098" y="1557898"/>
            <a:ext cx="2698356" cy="345322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7B68312-BE0E-A9BD-3D04-FFBC9661F750}"/>
              </a:ext>
            </a:extLst>
          </p:cNvPr>
          <p:cNvSpPr/>
          <p:nvPr/>
        </p:nvSpPr>
        <p:spPr>
          <a:xfrm>
            <a:off x="533400" y="1500458"/>
            <a:ext cx="304800" cy="190681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8991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Magnitude and Phase of the elements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EF53CE3-C8BA-A9B1-B87E-5668A1EF4474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1534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Check the values by visualizing the sources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05DD6F-96F7-6B21-8C91-45FD88B77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628417"/>
            <a:ext cx="3001954" cy="31980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185085-B714-33AF-5219-92A4EB554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628417"/>
            <a:ext cx="4958843" cy="388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25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radiating Sphere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EF53CE3-C8BA-A9B1-B87E-5668A1EF4474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1534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Create a </a:t>
            </a:r>
            <a:r>
              <a:rPr lang="en-US" sz="1800" i="1" dirty="0">
                <a:highlight>
                  <a:srgbClr val="FFB71B"/>
                </a:highlight>
              </a:rPr>
              <a:t>Far Field Setup</a:t>
            </a:r>
            <a:r>
              <a:rPr lang="en-US" sz="1800" dirty="0"/>
              <a:t>, </a:t>
            </a:r>
            <a:r>
              <a:rPr lang="en-US" sz="1800" i="1" dirty="0">
                <a:highlight>
                  <a:srgbClr val="FFB71B"/>
                </a:highlight>
              </a:rPr>
              <a:t>Infinite Sphere</a:t>
            </a:r>
            <a:r>
              <a:rPr lang="en-US" sz="1800" dirty="0"/>
              <a:t> type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D2112D-2B92-5B22-2C2E-41CAD00EF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65798"/>
            <a:ext cx="4624433" cy="35920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8C9EEB-D9F8-7582-36E7-D80EFC7FE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0" y="1511511"/>
            <a:ext cx="3469414" cy="3710346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137E1EE-6C68-2C23-CB58-037C113B0A34}"/>
              </a:ext>
            </a:extLst>
          </p:cNvPr>
          <p:cNvSpPr/>
          <p:nvPr/>
        </p:nvSpPr>
        <p:spPr>
          <a:xfrm>
            <a:off x="8039100" y="2037558"/>
            <a:ext cx="342900" cy="248442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64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Plot Gain in dB</a:t>
            </a:r>
          </a:p>
        </p:txBody>
      </p:sp>
    </p:spTree>
    <p:extLst>
      <p:ext uri="{BB962C8B-B14F-4D97-AF65-F5344CB8AC3E}">
        <p14:creationId xmlns:p14="http://schemas.microsoft.com/office/powerpoint/2010/main" val="9825251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Plot Gain in dB (solution)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FC492C5-12D2-AD29-211B-E762388D9A05}"/>
              </a:ext>
            </a:extLst>
          </p:cNvPr>
          <p:cNvSpPr txBox="1">
            <a:spLocks/>
          </p:cNvSpPr>
          <p:nvPr/>
        </p:nvSpPr>
        <p:spPr>
          <a:xfrm>
            <a:off x="7899400" y="2342392"/>
            <a:ext cx="4761803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i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Solution: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ADB889-8CE0-C4D1-2475-00C203F5C2F9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516759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Create a </a:t>
            </a:r>
            <a:r>
              <a:rPr lang="en-US" sz="1800" i="1" dirty="0">
                <a:highlight>
                  <a:srgbClr val="FFB71B"/>
                </a:highlight>
              </a:rPr>
              <a:t>3D Polar Plot </a:t>
            </a:r>
            <a:r>
              <a:rPr lang="en-US" sz="1800" dirty="0"/>
              <a:t>and plot the total gain (</a:t>
            </a:r>
            <a:r>
              <a:rPr lang="en-US" sz="1800" i="1" err="1">
                <a:highlight>
                  <a:srgbClr val="FFB71B"/>
                </a:highlight>
              </a:rPr>
              <a:t>GainTotal</a:t>
            </a:r>
            <a:r>
              <a:rPr lang="en-US" sz="1800" dirty="0"/>
              <a:t>) in dB as shown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4E3FCB-0FC5-CDB8-56A1-35C6FE8D9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38481"/>
            <a:ext cx="2990261" cy="4038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24CE63-A8EC-C801-350B-5159F58CF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412" y="2209800"/>
            <a:ext cx="3486637" cy="266737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7E0570B-82A8-FBB4-FFFF-3BD3B3C22C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6014" y="2743200"/>
            <a:ext cx="4327244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0351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Compare the Radiation Pattern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6A5ACA8-E90E-53DC-BEE2-5969D10A7B7A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753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Compare the radiation pattern of the single element and the array. Comment the differences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774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Compare the Radiation Pattern (solution)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6A5ACA8-E90E-53DC-BEE2-5969D10A7B7A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753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Compare the radiation pattern of the single element and the array. Comment the differences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F63AE-784E-3EC9-AD01-5110EBEC6AED}"/>
              </a:ext>
            </a:extLst>
          </p:cNvPr>
          <p:cNvSpPr txBox="1">
            <a:spLocks/>
          </p:cNvSpPr>
          <p:nvPr/>
        </p:nvSpPr>
        <p:spPr>
          <a:xfrm>
            <a:off x="304800" y="1618353"/>
            <a:ext cx="4761803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i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Solution: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75757E4-04F1-B902-5B28-BFFA244C670F}"/>
              </a:ext>
            </a:extLst>
          </p:cNvPr>
          <p:cNvSpPr/>
          <p:nvPr/>
        </p:nvSpPr>
        <p:spPr>
          <a:xfrm>
            <a:off x="9463177" y="2362200"/>
            <a:ext cx="2119223" cy="238089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The radiation pattern of the dipole has changed, and the maximum gain has increased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7AC24C-BC1B-53D0-A277-6265073AD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058851"/>
            <a:ext cx="4280519" cy="29703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7C8ECBC-AAA0-BC9D-1994-8FAEB402A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2018880"/>
            <a:ext cx="4620270" cy="301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467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87323-F57C-E834-B2A1-C85CFBCAC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8A9E9-C162-4105-D8C9-B43185573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45720" tIns="0" rIns="0" bIns="0" rtlCol="0" anchor="t">
            <a:noAutofit/>
          </a:bodyPr>
          <a:lstStyle/>
          <a:p>
            <a:r>
              <a:rPr lang="en-US" sz="2000" dirty="0"/>
              <a:t>In this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B71B"/>
                </a:highlight>
              </a:rPr>
              <a:t>Lab Tutorial</a:t>
            </a:r>
            <a:r>
              <a:rPr lang="en-US" sz="2000" dirty="0"/>
              <a:t> the method of creating and analyzing a </a:t>
            </a:r>
            <a:r>
              <a:rPr lang="en-US" sz="2000" b="1" dirty="0"/>
              <a:t>1D dipole array</a:t>
            </a:r>
            <a:r>
              <a:rPr lang="en-US" sz="2000" dirty="0"/>
              <a:t> will be explained.</a:t>
            </a:r>
          </a:p>
          <a:p>
            <a:r>
              <a:rPr lang="en-US" sz="2000" dirty="0"/>
              <a:t>The arrays created will be </a:t>
            </a:r>
          </a:p>
          <a:p>
            <a:pPr marL="685800" lvl="1" indent="-457200">
              <a:buFont typeface="+mj-lt"/>
              <a:buAutoNum type="alphaUcPeriod"/>
            </a:pPr>
            <a:r>
              <a:rPr lang="en-US" sz="2000" dirty="0"/>
              <a:t>In the form of dipoles on the same plane and they all have parallel orientation </a:t>
            </a:r>
            <a:br>
              <a:rPr lang="en-US" sz="2000" dirty="0"/>
            </a:br>
            <a:r>
              <a:rPr lang="en-US" sz="2000" dirty="0"/>
              <a:t>(parallel axis dipoles) </a:t>
            </a:r>
          </a:p>
          <a:p>
            <a:pPr marL="685800" lvl="1" indent="-457200">
              <a:buFont typeface="+mj-lt"/>
              <a:buAutoNum type="alphaUcPeriod"/>
            </a:pPr>
            <a:endParaRPr lang="en-US" sz="2000" dirty="0"/>
          </a:p>
          <a:p>
            <a:pPr marL="685800" lvl="1" indent="-457200">
              <a:buFont typeface="+mj-lt"/>
              <a:buAutoNum type="alphaUcPeriod"/>
            </a:pPr>
            <a:endParaRPr lang="en-US" sz="2000" dirty="0"/>
          </a:p>
          <a:p>
            <a:pPr marL="685800" lvl="1" indent="-457200">
              <a:buFont typeface="+mj-lt"/>
              <a:buAutoNum type="alphaUcPeriod"/>
            </a:pPr>
            <a:r>
              <a:rPr lang="en-US" sz="2000" dirty="0"/>
              <a:t>In the form of dipoles that have their orientation on the same axis</a:t>
            </a:r>
            <a:br>
              <a:rPr lang="en-US" sz="2000" dirty="0"/>
            </a:br>
            <a:r>
              <a:rPr lang="en-US" sz="2000" dirty="0"/>
              <a:t>(same axis dipoles) </a:t>
            </a:r>
            <a:endParaRPr lang="en-US" sz="2000" dirty="0">
              <a:ea typeface="Calibri"/>
              <a:cs typeface="Calibri"/>
            </a:endParaRPr>
          </a:p>
          <a:p>
            <a:pPr lvl="1">
              <a:buNone/>
            </a:pPr>
            <a:br>
              <a:rPr lang="en-US" sz="2000" b="1" u="sng" dirty="0">
                <a:solidFill>
                  <a:srgbClr val="000000"/>
                </a:solidFill>
                <a:ea typeface="Calibri" panose="020F0502020204030204"/>
                <a:cs typeface="Calibri" panose="020F0502020204030204"/>
              </a:rPr>
            </a:br>
            <a:br>
              <a:rPr lang="en-US" sz="2000" b="1" u="sng" dirty="0">
                <a:solidFill>
                  <a:srgbClr val="000000"/>
                </a:solidFill>
                <a:ea typeface="Calibri" panose="020F0502020204030204"/>
                <a:cs typeface="Calibri" panose="020F0502020204030204"/>
              </a:rPr>
            </a:br>
            <a:br>
              <a:rPr lang="en-US" sz="2000" b="1" u="sng" dirty="0">
                <a:solidFill>
                  <a:srgbClr val="000000"/>
                </a:solidFill>
                <a:ea typeface="Calibri" panose="020F0502020204030204"/>
                <a:cs typeface="Calibri" panose="020F0502020204030204"/>
              </a:rPr>
            </a:br>
            <a:endParaRPr lang="en-US" sz="2000" b="1" u="sng" dirty="0">
              <a:solidFill>
                <a:srgbClr val="000000"/>
              </a:solidFill>
              <a:ea typeface="Calibri" panose="020F0502020204030204"/>
              <a:cs typeface="Calibri" panose="020F0502020204030204"/>
            </a:endParaRPr>
          </a:p>
          <a:p>
            <a:pPr lvl="1">
              <a:buNone/>
            </a:pPr>
            <a:r>
              <a:rPr lang="en-US" sz="2000" b="1" u="sng" dirty="0">
                <a:solidFill>
                  <a:srgbClr val="000000"/>
                </a:solidFill>
                <a:ea typeface="Calibri" panose="020F0502020204030204"/>
                <a:cs typeface="Calibri" panose="020F0502020204030204"/>
              </a:rPr>
              <a:t>Pre-requisites:</a:t>
            </a:r>
            <a:r>
              <a:rPr lang="en-US" sz="2000" dirty="0">
                <a:solidFill>
                  <a:srgbClr val="000000"/>
                </a:solidFill>
                <a:ea typeface="Calibri" panose="020F0502020204030204"/>
                <a:cs typeface="Calibri" panose="020F0502020204030204"/>
              </a:rPr>
              <a:t> 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230188" lvl="1" indent="0">
              <a:buNone/>
            </a:pPr>
            <a:r>
              <a:rPr lang="en-US" sz="2000" dirty="0"/>
              <a:t>Having a ready antenna OR ability to create/import/generate an antenna that will be used as an  array element</a:t>
            </a:r>
            <a:endParaRPr lang="en-US" sz="2000" dirty="0">
              <a:ea typeface="Calibri" panose="020F0502020204030204"/>
              <a:cs typeface="Calibri" panose="020F0502020204030204"/>
            </a:endParaRPr>
          </a:p>
          <a:p>
            <a:pPr marL="228600" lvl="1" indent="0">
              <a:buNone/>
            </a:pPr>
            <a:endParaRPr lang="en-US" sz="2000" dirty="0"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E38EA7-F2F5-BA25-1A85-64B520010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6190">
            <a:off x="8844375" y="2393894"/>
            <a:ext cx="2491822" cy="10341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6011AE-7A79-E992-073D-478FE8AA87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356" r="11871" b="4644"/>
          <a:stretch/>
        </p:blipFill>
        <p:spPr>
          <a:xfrm rot="19746000">
            <a:off x="7871915" y="3579495"/>
            <a:ext cx="952416" cy="124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60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7CD1C10-68D7-4A3E-8393-85EB79E294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22"/>
          <a:stretch/>
        </p:blipFill>
        <p:spPr>
          <a:xfrm>
            <a:off x="3417094" y="2667000"/>
            <a:ext cx="2843837" cy="172418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Visualize Radiation Pattern wit the array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5DD1A8C-19CD-346E-723C-0F0D3BD4A32A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73914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Click on </a:t>
            </a:r>
            <a:r>
              <a:rPr lang="en-US" sz="1800" i="1" dirty="0">
                <a:highlight>
                  <a:srgbClr val="FFB71B"/>
                </a:highlight>
              </a:rPr>
              <a:t>Plot Fields</a:t>
            </a:r>
            <a:r>
              <a:rPr lang="en-US" sz="1800" dirty="0"/>
              <a:t>, </a:t>
            </a:r>
            <a:r>
              <a:rPr lang="en-US" sz="1800" i="1" dirty="0">
                <a:highlight>
                  <a:srgbClr val="FFB71B"/>
                </a:highlight>
              </a:rPr>
              <a:t>Radiation Field.. </a:t>
            </a:r>
            <a:r>
              <a:rPr lang="en-US" sz="1800" dirty="0"/>
              <a:t>and then select as visible the </a:t>
            </a:r>
            <a:r>
              <a:rPr lang="en-US" sz="1800" i="1" dirty="0">
                <a:highlight>
                  <a:srgbClr val="FFB71B"/>
                </a:highlight>
              </a:rPr>
              <a:t>Gain (dB) </a:t>
            </a:r>
            <a:r>
              <a:rPr lang="en-US" sz="1800" dirty="0"/>
              <a:t>plot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FD3B8B-8E38-1058-64FF-A6B41D0DF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874406"/>
            <a:ext cx="2667000" cy="4038912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509E973-03BE-4D24-6806-A969D4C15801}"/>
              </a:ext>
            </a:extLst>
          </p:cNvPr>
          <p:cNvSpPr/>
          <p:nvPr/>
        </p:nvSpPr>
        <p:spPr>
          <a:xfrm>
            <a:off x="3417096" y="2971800"/>
            <a:ext cx="2678904" cy="219989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ADA5E37-9544-E23F-5357-A42B773C531F}"/>
              </a:ext>
            </a:extLst>
          </p:cNvPr>
          <p:cNvSpPr/>
          <p:nvPr/>
        </p:nvSpPr>
        <p:spPr>
          <a:xfrm>
            <a:off x="4563623" y="4144459"/>
            <a:ext cx="617977" cy="246726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0CABFBE-8D36-404E-01F6-3E77107FFB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0" y="2058851"/>
            <a:ext cx="5473412" cy="230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0452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Visualize Radiation Pattern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5DD1A8C-19CD-346E-723C-0F0D3BD4A32A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753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Check the radiation patter for a different scan condition:  </a:t>
            </a:r>
            <a:r>
              <a:rPr lang="el-GR" sz="1800" b="1" dirty="0"/>
              <a:t>θ</a:t>
            </a:r>
            <a:r>
              <a:rPr lang="en-US" sz="1800" b="1" dirty="0"/>
              <a:t>=30deg and </a:t>
            </a:r>
            <a:r>
              <a:rPr lang="el-GR" sz="1800" b="1" dirty="0"/>
              <a:t>φ</a:t>
            </a:r>
            <a:r>
              <a:rPr lang="en-US" sz="1800" b="1" dirty="0"/>
              <a:t>=60deg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7274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24C3ABE-0194-E5E9-8ED2-4428CC3566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667000"/>
            <a:ext cx="4353533" cy="274358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Visualize Radiation Pattern (solution)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6462C-26A1-5DCF-6DCA-A8A6B013AA20}"/>
              </a:ext>
            </a:extLst>
          </p:cNvPr>
          <p:cNvSpPr txBox="1">
            <a:spLocks/>
          </p:cNvSpPr>
          <p:nvPr/>
        </p:nvSpPr>
        <p:spPr>
          <a:xfrm>
            <a:off x="5824268" y="2440683"/>
            <a:ext cx="1485203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i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Solution: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3450635-B370-D786-3892-CD61DC75556E}"/>
              </a:ext>
            </a:extLst>
          </p:cNvPr>
          <p:cNvSpPr txBox="1">
            <a:spLocks/>
          </p:cNvSpPr>
          <p:nvPr/>
        </p:nvSpPr>
        <p:spPr>
          <a:xfrm>
            <a:off x="304800" y="1664360"/>
            <a:ext cx="9753600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Modify the value of </a:t>
            </a:r>
            <a:r>
              <a:rPr lang="en-US" sz="1800" i="1" dirty="0" err="1">
                <a:highlight>
                  <a:srgbClr val="FFB71B"/>
                </a:highlight>
              </a:rPr>
              <a:t>ScanAngleTheta</a:t>
            </a:r>
            <a:r>
              <a:rPr lang="en-US" sz="1800" i="1" dirty="0"/>
              <a:t> </a:t>
            </a:r>
            <a:r>
              <a:rPr lang="en-US" sz="1800" dirty="0"/>
              <a:t>and </a:t>
            </a:r>
            <a:r>
              <a:rPr lang="en-US" sz="1800" i="1" dirty="0" err="1">
                <a:highlight>
                  <a:srgbClr val="FFB71B"/>
                </a:highlight>
              </a:rPr>
              <a:t>ScanAnglePhi</a:t>
            </a:r>
            <a:r>
              <a:rPr lang="en-US" sz="1800" dirty="0"/>
              <a:t> variables as desired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6B72BEC-A02C-2849-6571-E01672ECC2D7}"/>
              </a:ext>
            </a:extLst>
          </p:cNvPr>
          <p:cNvSpPr/>
          <p:nvPr/>
        </p:nvSpPr>
        <p:spPr>
          <a:xfrm>
            <a:off x="613368" y="3886200"/>
            <a:ext cx="4111032" cy="491158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FE648F1-63A6-BB51-16C7-25CD95409C15}"/>
              </a:ext>
            </a:extLst>
          </p:cNvPr>
          <p:cNvSpPr txBox="1">
            <a:spLocks/>
          </p:cNvSpPr>
          <p:nvPr/>
        </p:nvSpPr>
        <p:spPr>
          <a:xfrm>
            <a:off x="5824268" y="3038995"/>
            <a:ext cx="1033732" cy="35602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l-GR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φ</a:t>
            </a:r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=60deg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7674CE4-22BC-AEFB-24A9-6FBA04F93C8E}"/>
              </a:ext>
            </a:extLst>
          </p:cNvPr>
          <p:cNvSpPr txBox="1">
            <a:spLocks/>
          </p:cNvSpPr>
          <p:nvPr/>
        </p:nvSpPr>
        <p:spPr>
          <a:xfrm>
            <a:off x="5824268" y="2785614"/>
            <a:ext cx="1033732" cy="35602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l-GR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θ</a:t>
            </a:r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=30deg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BC2F76A-20C3-59B1-EF60-A6EC344D7D67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753600" cy="383268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Check the radiation patter for a different scan condition:  </a:t>
            </a:r>
            <a:r>
              <a:rPr lang="el-GR" sz="1800" b="1" dirty="0"/>
              <a:t>θ</a:t>
            </a:r>
            <a:r>
              <a:rPr lang="en-US" sz="1800" b="1" dirty="0"/>
              <a:t>=30deg and </a:t>
            </a:r>
            <a:r>
              <a:rPr lang="el-GR" sz="1800" b="1" dirty="0"/>
              <a:t>φ</a:t>
            </a:r>
            <a:r>
              <a:rPr lang="en-US" sz="1800" b="1" dirty="0"/>
              <a:t>=60deg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89CB54-890A-F90F-37D9-611E8ACBBC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2517064"/>
            <a:ext cx="5084356" cy="327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1925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DA9DCA-F2FB-4D3B-9940-5D6D577F3D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F780D2-8EF5-802F-3FD9-0B98D13BA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583163"/>
            <a:ext cx="10972799" cy="845837"/>
          </a:xfrm>
        </p:spPr>
        <p:txBody>
          <a:bodyPr/>
          <a:lstStyle/>
          <a:p>
            <a:r>
              <a:rPr lang="en-US" dirty="0"/>
              <a:t>1D array Same axis Dipole Array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0626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538B4F0-C06C-F74A-3240-7BB4E0894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712100"/>
            <a:ext cx="3733800" cy="2361079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8410BF5-1522-DFA0-52C8-7180EF4C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Rotate the dipole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F59E0-78FA-83FF-71E3-DE18AEDD364C}"/>
              </a:ext>
            </a:extLst>
          </p:cNvPr>
          <p:cNvSpPr txBox="1">
            <a:spLocks/>
          </p:cNvSpPr>
          <p:nvPr/>
        </p:nvSpPr>
        <p:spPr>
          <a:xfrm>
            <a:off x="304801" y="1066800"/>
            <a:ext cx="47244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i="1" dirty="0">
                <a:highlight>
                  <a:srgbClr val="FFB71B"/>
                </a:highlight>
              </a:rPr>
              <a:t>Copy</a:t>
            </a:r>
            <a:r>
              <a:rPr lang="en-US" sz="1800" dirty="0"/>
              <a:t> and </a:t>
            </a:r>
            <a:r>
              <a:rPr lang="en-US" sz="1800" i="1" dirty="0">
                <a:highlight>
                  <a:srgbClr val="FFB71B"/>
                </a:highlight>
              </a:rPr>
              <a:t>paste</a:t>
            </a:r>
            <a:r>
              <a:rPr lang="en-US" sz="1800" dirty="0"/>
              <a:t> the dipole HFSS design, select all the elements and click on </a:t>
            </a:r>
            <a:r>
              <a:rPr lang="en-US" sz="1800" i="1" dirty="0">
                <a:highlight>
                  <a:srgbClr val="FFB71B"/>
                </a:highlight>
              </a:rPr>
              <a:t>Rotate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9CE46490-6890-C964-D4C6-B746D010EB3B}"/>
              </a:ext>
            </a:extLst>
          </p:cNvPr>
          <p:cNvSpPr/>
          <p:nvPr/>
        </p:nvSpPr>
        <p:spPr>
          <a:xfrm>
            <a:off x="3048000" y="1819649"/>
            <a:ext cx="522393" cy="239202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21F7E1F-DCEA-BDEF-572A-81F3C0C61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26" y="4574220"/>
            <a:ext cx="2657846" cy="1276528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128C937-5B1E-BC26-656A-DD87B688599B}"/>
              </a:ext>
            </a:extLst>
          </p:cNvPr>
          <p:cNvSpPr/>
          <p:nvPr/>
        </p:nvSpPr>
        <p:spPr>
          <a:xfrm>
            <a:off x="1726495" y="4872743"/>
            <a:ext cx="369993" cy="273157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04D76A9-8AB4-9C19-FC5E-75135F42E762}"/>
              </a:ext>
            </a:extLst>
          </p:cNvPr>
          <p:cNvSpPr/>
          <p:nvPr/>
        </p:nvSpPr>
        <p:spPr>
          <a:xfrm>
            <a:off x="1341156" y="5154186"/>
            <a:ext cx="1418558" cy="256283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6244C2-DB4B-8BF6-A5C8-04F4EA6F0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5843" y="2357120"/>
            <a:ext cx="4291491" cy="2813412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678A350-DBAF-8D7C-656B-1293D1A67967}"/>
              </a:ext>
            </a:extLst>
          </p:cNvPr>
          <p:cNvSpPr/>
          <p:nvPr/>
        </p:nvSpPr>
        <p:spPr>
          <a:xfrm>
            <a:off x="8874589" y="558751"/>
            <a:ext cx="2819400" cy="1494773"/>
          </a:xfrm>
          <a:prstGeom prst="round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b="1" dirty="0"/>
              <a:t>The array in HFSS can be created only with periodicity in X and Y axis,</a:t>
            </a:r>
            <a:br>
              <a:rPr lang="en-US" b="1" dirty="0"/>
            </a:br>
            <a:r>
              <a:rPr lang="en-US" b="1" dirty="0">
                <a:ea typeface="Calibri"/>
                <a:cs typeface="Calibri"/>
              </a:rPr>
              <a:t>therefore, we rotate the dipole to be on X-Y plane</a:t>
            </a:r>
            <a:endParaRPr lang="en-US" b="1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250E272-4F89-E978-23BC-340B374C0550}"/>
              </a:ext>
            </a:extLst>
          </p:cNvPr>
          <p:cNvSpPr/>
          <p:nvPr/>
        </p:nvSpPr>
        <p:spPr>
          <a:xfrm>
            <a:off x="9069238" y="3391632"/>
            <a:ext cx="2819400" cy="182880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According to our original coordinate system (slide3) this is the Z-oriented array, even that now the periodicity will be in the new x-direction</a:t>
            </a:r>
            <a:endParaRPr lang="en-US" dirty="0">
              <a:ea typeface="Calibri"/>
              <a:cs typeface="Calibri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5BC702-AB04-1889-AB6F-50C1BB5B08D9}"/>
              </a:ext>
            </a:extLst>
          </p:cNvPr>
          <p:cNvSpPr txBox="1">
            <a:spLocks/>
          </p:cNvSpPr>
          <p:nvPr/>
        </p:nvSpPr>
        <p:spPr>
          <a:xfrm>
            <a:off x="4884521" y="1866906"/>
            <a:ext cx="5943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Now the dipole is in XY plane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2972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4D9FBF6-9DBC-34E8-EFD5-FE094C9442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765" r="42713"/>
          <a:stretch/>
        </p:blipFill>
        <p:spPr>
          <a:xfrm>
            <a:off x="3276600" y="2199978"/>
            <a:ext cx="1970107" cy="245804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DFA0D21-CA0A-25ED-CDFE-2C0124D3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Boundary Conditions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C97C9F-1B2B-71E2-F18A-ECA1575E195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11353800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Change the </a:t>
            </a:r>
            <a:r>
              <a:rPr lang="en-US" sz="1800" i="1" dirty="0">
                <a:highlight>
                  <a:srgbClr val="FFB71B"/>
                </a:highlight>
              </a:rPr>
              <a:t>solution type</a:t>
            </a:r>
            <a:r>
              <a:rPr lang="en-US" sz="1800" dirty="0"/>
              <a:t>. Then, delete the </a:t>
            </a:r>
            <a:r>
              <a:rPr lang="en-US" sz="1800" i="1" dirty="0">
                <a:highlight>
                  <a:srgbClr val="FFB71B"/>
                </a:highlight>
              </a:rPr>
              <a:t>AutoOpen1</a:t>
            </a:r>
            <a:r>
              <a:rPr lang="en-US" sz="1800" dirty="0"/>
              <a:t> boundary condition and assign </a:t>
            </a:r>
            <a:r>
              <a:rPr lang="en-US" sz="1800" i="1" dirty="0">
                <a:highlight>
                  <a:srgbClr val="FFB71B"/>
                </a:highlight>
              </a:rPr>
              <a:t>Auto Identify lattice pair</a:t>
            </a:r>
            <a:r>
              <a:rPr lang="en-US" sz="1800" dirty="0"/>
              <a:t> boundary condition to the </a:t>
            </a:r>
            <a:r>
              <a:rPr lang="en-US" sz="1800" i="1" dirty="0" err="1">
                <a:highlight>
                  <a:srgbClr val="FFB71B"/>
                </a:highlight>
              </a:rPr>
              <a:t>RadiatingSurface</a:t>
            </a:r>
            <a:endParaRPr lang="en-US" sz="1800" i="1" dirty="0">
              <a:highlight>
                <a:srgbClr val="FFB71B"/>
              </a:highlight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Minus Sign 11">
            <a:extLst>
              <a:ext uri="{FF2B5EF4-FFF2-40B4-BE49-F238E27FC236}">
                <a16:creationId xmlns:a16="http://schemas.microsoft.com/office/drawing/2014/main" id="{F43A1048-2015-C634-697E-C6308F844E9B}"/>
              </a:ext>
            </a:extLst>
          </p:cNvPr>
          <p:cNvSpPr/>
          <p:nvPr/>
        </p:nvSpPr>
        <p:spPr>
          <a:xfrm>
            <a:off x="4027507" y="2961979"/>
            <a:ext cx="838200" cy="76200"/>
          </a:xfrm>
          <a:prstGeom prst="mathMinus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82D90E-AEDB-33C5-444E-29A5D2A37B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1447800"/>
            <a:ext cx="4780686" cy="45064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68DE1F-05B6-344B-139A-6E0761FB91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828800"/>
            <a:ext cx="2588632" cy="3428999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CD45E3A-B516-3CE3-1917-767AD8D57010}"/>
              </a:ext>
            </a:extLst>
          </p:cNvPr>
          <p:cNvSpPr/>
          <p:nvPr/>
        </p:nvSpPr>
        <p:spPr>
          <a:xfrm>
            <a:off x="755596" y="4114800"/>
            <a:ext cx="235003" cy="228600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E39F9C7-07A3-1A42-D813-0A9992CD874F}"/>
              </a:ext>
            </a:extLst>
          </p:cNvPr>
          <p:cNvSpPr/>
          <p:nvPr/>
        </p:nvSpPr>
        <p:spPr>
          <a:xfrm>
            <a:off x="869896" y="2438400"/>
            <a:ext cx="1263703" cy="228600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857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FA0D21-CA0A-25ED-CDFE-2C0124D3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Boundary Conditions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C97C9F-1B2B-71E2-F18A-ECA1575E195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982200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Maintain the </a:t>
            </a:r>
            <a:r>
              <a:rPr lang="en-US" sz="1800" i="1" dirty="0" err="1">
                <a:highlight>
                  <a:srgbClr val="FFB71B"/>
                </a:highlight>
              </a:rPr>
              <a:t>Global:XY</a:t>
            </a:r>
            <a:r>
              <a:rPr lang="en-US" sz="1800" i="1" dirty="0">
                <a:highlight>
                  <a:srgbClr val="FFB71B"/>
                </a:highlight>
              </a:rPr>
              <a:t> </a:t>
            </a:r>
            <a:r>
              <a:rPr lang="en-US" sz="1800" dirty="0"/>
              <a:t>plane and see the primary and secondary lattice pairs that have been created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910B4B-CAC5-B374-F239-C9752B5070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117"/>
          <a:stretch/>
        </p:blipFill>
        <p:spPr>
          <a:xfrm>
            <a:off x="3200400" y="1981200"/>
            <a:ext cx="2554887" cy="200510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08EFECF-38C5-1BD8-FC4B-6A2715F03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92" y="1828800"/>
            <a:ext cx="2523971" cy="1447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F6E564D-8E9B-7C25-315C-CDA01FD2E3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1638481"/>
            <a:ext cx="3191172" cy="40712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BC3B012-A469-9254-9623-0DB1D2DC71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4400" y="1752600"/>
            <a:ext cx="3191172" cy="413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2404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FA0D21-CA0A-25ED-CDFE-2C0124D3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Region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C97C9F-1B2B-71E2-F18A-ECA1575E195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9822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Select the other faces of the </a:t>
            </a:r>
            <a:r>
              <a:rPr lang="en-US" sz="1800" i="1" dirty="0" err="1">
                <a:highlight>
                  <a:srgbClr val="FFB71B"/>
                </a:highlight>
              </a:rPr>
              <a:t>RadiatingSurface</a:t>
            </a:r>
            <a:r>
              <a:rPr lang="en-US" sz="1800" dirty="0"/>
              <a:t> and assign </a:t>
            </a:r>
            <a:r>
              <a:rPr lang="en-US" sz="1800" i="1" dirty="0">
                <a:highlight>
                  <a:srgbClr val="FFB71B"/>
                </a:highlight>
              </a:rPr>
              <a:t>Radiation</a:t>
            </a:r>
            <a:r>
              <a:rPr lang="en-US" sz="1800" dirty="0"/>
              <a:t> Boundary condition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3AE7B9-4F78-899B-A69F-4FD7651F7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415" y="1522335"/>
            <a:ext cx="3237034" cy="41819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8A7CEFC-FA15-33D6-64E8-107CEA17D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4610" y="2094794"/>
            <a:ext cx="3627791" cy="29207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3D48E2-003F-A644-23E2-4A1C076037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1981200"/>
            <a:ext cx="3351117" cy="358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4863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9F91B8-51B5-2442-C524-48434EB21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1649982"/>
            <a:ext cx="4267200" cy="309453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DFA0D21-CA0A-25ED-CDFE-2C0124D3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the array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C97C9F-1B2B-71E2-F18A-ECA1575E195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4419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Select </a:t>
            </a:r>
            <a:r>
              <a:rPr lang="en-US" sz="1800" i="1" dirty="0">
                <a:highlight>
                  <a:srgbClr val="FFB71B"/>
                </a:highlight>
              </a:rPr>
              <a:t>Create Array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50C22BF-490A-BC66-FFE9-E2A6185353CE}"/>
              </a:ext>
            </a:extLst>
          </p:cNvPr>
          <p:cNvSpPr txBox="1">
            <a:spLocks/>
          </p:cNvSpPr>
          <p:nvPr/>
        </p:nvSpPr>
        <p:spPr>
          <a:xfrm>
            <a:off x="5295900" y="1066799"/>
            <a:ext cx="6134100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Change the name and make it </a:t>
            </a:r>
            <a:r>
              <a:rPr lang="en-US" sz="1800" i="1" dirty="0">
                <a:highlight>
                  <a:srgbClr val="FFB71B"/>
                </a:highlight>
              </a:rPr>
              <a:t>Visible</a:t>
            </a:r>
            <a:r>
              <a:rPr lang="en-US" sz="1800" dirty="0"/>
              <a:t>. Define the </a:t>
            </a:r>
            <a:r>
              <a:rPr lang="en-US" sz="1800" i="1" dirty="0">
                <a:highlight>
                  <a:srgbClr val="FFB71B"/>
                </a:highlight>
              </a:rPr>
              <a:t>Size</a:t>
            </a:r>
            <a:r>
              <a:rPr lang="en-US" sz="1800" dirty="0"/>
              <a:t> of the array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5EDBB0-02E5-1723-107B-AEC68306438E}"/>
              </a:ext>
            </a:extLst>
          </p:cNvPr>
          <p:cNvSpPr/>
          <p:nvPr/>
        </p:nvSpPr>
        <p:spPr>
          <a:xfrm>
            <a:off x="6126192" y="2209800"/>
            <a:ext cx="1752600" cy="265138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32DD404-1D30-BF7B-A7B4-65E750224CE1}"/>
              </a:ext>
            </a:extLst>
          </p:cNvPr>
          <p:cNvSpPr/>
          <p:nvPr/>
        </p:nvSpPr>
        <p:spPr>
          <a:xfrm>
            <a:off x="6858000" y="2630462"/>
            <a:ext cx="228600" cy="265138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268A036-2C12-C515-E7D7-93818C7011AB}"/>
              </a:ext>
            </a:extLst>
          </p:cNvPr>
          <p:cNvSpPr/>
          <p:nvPr/>
        </p:nvSpPr>
        <p:spPr>
          <a:xfrm>
            <a:off x="8763000" y="3276600"/>
            <a:ext cx="762000" cy="45720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880C3B-4A3E-6FDE-462B-250F69C222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371" y="1539815"/>
            <a:ext cx="3459258" cy="402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0281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FA0D21-CA0A-25ED-CDFE-2C0124D3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the array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C97C9F-1B2B-71E2-F18A-ECA1575E195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4419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Visualize the created array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B79435-D5D8-BEB3-C520-F61161590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990600"/>
            <a:ext cx="4739094" cy="4754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612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ECF4C-54A0-5695-29DF-F962AA6B4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or load a dipole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1FDAA-F347-E411-5E34-076AC7D29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For the tutorial, a dipole model is required. An existing model from previous work can be used.</a:t>
            </a:r>
          </a:p>
          <a:p>
            <a:endParaRPr lang="en-US" sz="2000" dirty="0"/>
          </a:p>
          <a:p>
            <a:r>
              <a:rPr lang="en-US" sz="2000" dirty="0"/>
              <a:t>A reference dipole model is provided with this resource if you prefer to use this reference model for the rest of the tutorial.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OR</a:t>
            </a:r>
          </a:p>
          <a:p>
            <a:pPr marL="0" indent="0">
              <a:buNone/>
            </a:pPr>
            <a:r>
              <a:rPr lang="en-US" sz="1600" dirty="0"/>
              <a:t>		Open the file “</a:t>
            </a:r>
            <a:r>
              <a:rPr lang="en-US" sz="1600" b="1" i="1" dirty="0" err="1"/>
              <a:t>Dipole_model_ref.aedt</a:t>
            </a:r>
            <a:r>
              <a:rPr lang="en-US" sz="1600" dirty="0"/>
              <a:t>” directly in Ansys Electronics Desktop by:</a:t>
            </a:r>
          </a:p>
          <a:p>
            <a:pPr marL="0" indent="0">
              <a:buNone/>
            </a:pPr>
            <a:r>
              <a:rPr lang="en-US" sz="1600" i="1" dirty="0">
                <a:highlight>
                  <a:srgbClr val="FFB71B"/>
                </a:highlight>
              </a:rPr>
              <a:t>File</a:t>
            </a:r>
            <a:r>
              <a:rPr lang="en-US" sz="1600" dirty="0"/>
              <a:t>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i="1" dirty="0">
                <a:highlight>
                  <a:srgbClr val="FFB71B"/>
                </a:highlight>
                <a:sym typeface="Wingdings" panose="05000000000000000000" pitchFamily="2" charset="2"/>
              </a:rPr>
              <a:t>Open..</a:t>
            </a:r>
            <a:r>
              <a:rPr lang="en-US" sz="1600" dirty="0">
                <a:sym typeface="Wingdings" panose="05000000000000000000" pitchFamily="2" charset="2"/>
              </a:rPr>
              <a:t>  and navigate to the downloaded file location, then select the mentioned file.</a:t>
            </a:r>
            <a:endParaRPr lang="en-US" sz="16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189F5-78C8-51EB-5768-825698E98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B282C3-27D5-DAC1-51BC-DDBB70B36192}"/>
              </a:ext>
            </a:extLst>
          </p:cNvPr>
          <p:cNvSpPr txBox="1"/>
          <p:nvPr/>
        </p:nvSpPr>
        <p:spPr>
          <a:xfrm>
            <a:off x="2362200" y="2988941"/>
            <a:ext cx="66096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 Double click the model to open with  Ansys Electronics Desktop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endParaRPr lang="en-US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4715FF19-403D-D4FA-A182-28DD6BCC4C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0289325"/>
              </p:ext>
            </p:extLst>
          </p:nvPr>
        </p:nvGraphicFramePr>
        <p:xfrm>
          <a:off x="8763000" y="3000668"/>
          <a:ext cx="14097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2" imgW="1409599" imgH="514350" progId="Package">
                  <p:embed/>
                </p:oleObj>
              </mc:Choice>
              <mc:Fallback>
                <p:oleObj name="Packager Shell Object" showAsIcon="1" r:id="rId2" imgW="1409599" imgH="514350" progId="Packag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4715FF19-403D-D4FA-A182-28DD6BCC4C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763000" y="3000668"/>
                        <a:ext cx="1409700" cy="51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Arrow: Right 6">
            <a:extLst>
              <a:ext uri="{FF2B5EF4-FFF2-40B4-BE49-F238E27FC236}">
                <a16:creationId xmlns:a16="http://schemas.microsoft.com/office/drawing/2014/main" id="{CD6B5A9A-E3FB-B129-85E4-A7729614EF2D}"/>
              </a:ext>
            </a:extLst>
          </p:cNvPr>
          <p:cNvSpPr/>
          <p:nvPr/>
        </p:nvSpPr>
        <p:spPr>
          <a:xfrm>
            <a:off x="1699402" y="3011809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2F23E67A-CB05-CB11-CBFC-6121A813B42A}"/>
              </a:ext>
            </a:extLst>
          </p:cNvPr>
          <p:cNvSpPr/>
          <p:nvPr/>
        </p:nvSpPr>
        <p:spPr>
          <a:xfrm>
            <a:off x="1699402" y="4068249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5420959-1EB4-62CC-B962-16BDBF7B53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0200" y="4296849"/>
            <a:ext cx="2834498" cy="200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5789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9A5E64-237A-0E05-4D2A-2D7E1913F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843" y="1676400"/>
            <a:ext cx="3117157" cy="418228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55D69AD-B3CB-F01A-80DC-61BB4E1BD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2110131-7921-F150-914F-45B4D6EE8873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108204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In the </a:t>
            </a:r>
            <a:r>
              <a:rPr lang="en-US" sz="1800" i="1" dirty="0">
                <a:highlight>
                  <a:srgbClr val="FFB71B"/>
                </a:highlight>
              </a:rPr>
              <a:t>Solution setup </a:t>
            </a:r>
            <a:r>
              <a:rPr lang="en-US" sz="1800" dirty="0"/>
              <a:t>just check the option of </a:t>
            </a:r>
            <a:r>
              <a:rPr lang="en-US" sz="1800" i="1" dirty="0">
                <a:highlight>
                  <a:srgbClr val="FFB71B"/>
                </a:highlight>
              </a:rPr>
              <a:t>Save radiated fields only</a:t>
            </a:r>
            <a:r>
              <a:rPr lang="en-US" sz="1800" dirty="0"/>
              <a:t> and </a:t>
            </a:r>
            <a:r>
              <a:rPr lang="en-US" sz="1800" i="1" dirty="0">
                <a:highlight>
                  <a:srgbClr val="FFB71B"/>
                </a:highlight>
              </a:rPr>
              <a:t>Validate</a:t>
            </a:r>
            <a:r>
              <a:rPr lang="en-US" sz="1800" dirty="0"/>
              <a:t> and </a:t>
            </a:r>
            <a:r>
              <a:rPr lang="en-US" sz="1800" i="1" dirty="0">
                <a:highlight>
                  <a:srgbClr val="FFB71B"/>
                </a:highlight>
              </a:rPr>
              <a:t>Analyze</a:t>
            </a:r>
            <a:r>
              <a:rPr lang="en-US" sz="1800" dirty="0"/>
              <a:t> the model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C7ACFA-3F98-851C-B7E9-27CA220CA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306" y="1638481"/>
            <a:ext cx="1162212" cy="533474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E4ADA9D-5984-0AE8-C780-64FB0360FF19}"/>
              </a:ext>
            </a:extLst>
          </p:cNvPr>
          <p:cNvSpPr/>
          <p:nvPr/>
        </p:nvSpPr>
        <p:spPr>
          <a:xfrm>
            <a:off x="2514600" y="3810000"/>
            <a:ext cx="228600" cy="188938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D9E44F-0069-8D10-5455-F4B5442F6B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0" y="2286000"/>
            <a:ext cx="990738" cy="77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6428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D2331C0-1CEA-26C9-974F-1F18092F8E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5121" y="1641356"/>
            <a:ext cx="2504903" cy="42098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E69F7F-4026-0995-E4D6-14418BDA6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129" y="1641356"/>
            <a:ext cx="2504903" cy="420981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Magnitude and Phase of the elements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EF53CE3-C8BA-A9B1-B87E-5668A1EF4474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1534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Select the </a:t>
            </a:r>
            <a:r>
              <a:rPr lang="en-US" sz="1800" i="1" dirty="0">
                <a:highlight>
                  <a:srgbClr val="FFB71B"/>
                </a:highlight>
              </a:rPr>
              <a:t>Finite Array Beam Angle</a:t>
            </a:r>
            <a:r>
              <a:rPr lang="en-US" sz="1800" dirty="0"/>
              <a:t> option, then click on </a:t>
            </a:r>
            <a:r>
              <a:rPr lang="en-US" sz="1800" i="1" dirty="0">
                <a:highlight>
                  <a:srgbClr val="FFB71B"/>
                </a:highlight>
              </a:rPr>
              <a:t>Calculate and Apply to Sources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D2A3337-315D-C4A7-DAB7-C96E663A13F8}"/>
              </a:ext>
            </a:extLst>
          </p:cNvPr>
          <p:cNvSpPr/>
          <p:nvPr/>
        </p:nvSpPr>
        <p:spPr>
          <a:xfrm>
            <a:off x="4583320" y="5450606"/>
            <a:ext cx="838200" cy="40056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06A48C9-5836-C423-41C7-57E7E4131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0" y="1638481"/>
            <a:ext cx="1752600" cy="1157968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BFAF1DF-EB48-EDDF-966D-4B81AB3B4C51}"/>
              </a:ext>
            </a:extLst>
          </p:cNvPr>
          <p:cNvSpPr/>
          <p:nvPr/>
        </p:nvSpPr>
        <p:spPr>
          <a:xfrm>
            <a:off x="7620000" y="2506451"/>
            <a:ext cx="685800" cy="289998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AD3EC47-A61D-23F1-ABE1-92446F9E0E6F}"/>
              </a:ext>
            </a:extLst>
          </p:cNvPr>
          <p:cNvSpPr/>
          <p:nvPr/>
        </p:nvSpPr>
        <p:spPr>
          <a:xfrm>
            <a:off x="10420846" y="5450606"/>
            <a:ext cx="838200" cy="40056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24D012-B8D1-FB49-8F25-61D1A0A186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098" y="1557898"/>
            <a:ext cx="2698356" cy="345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7071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Magnitude and Phase of the elements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EF53CE3-C8BA-A9B1-B87E-5668A1EF4474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1534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Check the values by visualizing the sources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05DD6F-96F7-6B21-8C91-45FD88B77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628417"/>
            <a:ext cx="3001954" cy="31980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185085-B714-33AF-5219-92A4EB554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628417"/>
            <a:ext cx="4958843" cy="388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2218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radiating Sphere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EF53CE3-C8BA-A9B1-B87E-5668A1EF4474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153400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Create a </a:t>
            </a:r>
            <a:r>
              <a:rPr lang="en-US" sz="1800" i="1" dirty="0">
                <a:highlight>
                  <a:srgbClr val="FFB71B"/>
                </a:highlight>
              </a:rPr>
              <a:t>Far field setup</a:t>
            </a:r>
            <a:r>
              <a:rPr lang="en-US" sz="1800" dirty="0"/>
              <a:t>, </a:t>
            </a:r>
            <a:r>
              <a:rPr lang="en-US" sz="1800" i="1" dirty="0">
                <a:highlight>
                  <a:srgbClr val="FFB71B"/>
                </a:highlight>
              </a:rPr>
              <a:t>Infinite Sphere</a:t>
            </a:r>
            <a:r>
              <a:rPr lang="en-US" sz="1800" i="1" dirty="0"/>
              <a:t> </a:t>
            </a:r>
            <a:r>
              <a:rPr lang="en-US" sz="1800" dirty="0"/>
              <a:t>type</a:t>
            </a:r>
            <a:endParaRPr lang="en-US" sz="1800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D2112D-2B92-5B22-2C2E-41CAD00EF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65798"/>
            <a:ext cx="4624433" cy="35920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8C9EEB-D9F8-7582-36E7-D80EFC7FE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0" y="1511511"/>
            <a:ext cx="3469414" cy="371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7684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Plot Gain in dB</a:t>
            </a:r>
          </a:p>
        </p:txBody>
      </p:sp>
    </p:spTree>
    <p:extLst>
      <p:ext uri="{BB962C8B-B14F-4D97-AF65-F5344CB8AC3E}">
        <p14:creationId xmlns:p14="http://schemas.microsoft.com/office/powerpoint/2010/main" val="10812209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Plot Gain in dB (solution)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FC492C5-12D2-AD29-211B-E762388D9A05}"/>
              </a:ext>
            </a:extLst>
          </p:cNvPr>
          <p:cNvSpPr txBox="1">
            <a:spLocks/>
          </p:cNvSpPr>
          <p:nvPr/>
        </p:nvSpPr>
        <p:spPr>
          <a:xfrm>
            <a:off x="7899400" y="2342392"/>
            <a:ext cx="4761803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i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Solution: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ADB889-8CE0-C4D1-2475-00C203F5C2F9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516759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Create a </a:t>
            </a:r>
            <a:r>
              <a:rPr lang="en-US" sz="1800" i="1" dirty="0">
                <a:highlight>
                  <a:srgbClr val="FFB71B"/>
                </a:highlight>
              </a:rPr>
              <a:t>3D Polar Plot </a:t>
            </a:r>
            <a:r>
              <a:rPr lang="en-US" sz="1800" dirty="0"/>
              <a:t>and plot the total gain (</a:t>
            </a:r>
            <a:r>
              <a:rPr lang="en-US" sz="1800" i="1" dirty="0" err="1">
                <a:highlight>
                  <a:srgbClr val="FFB71B"/>
                </a:highlight>
              </a:rPr>
              <a:t>GainTotal</a:t>
            </a:r>
            <a:r>
              <a:rPr lang="en-US" sz="1800" dirty="0"/>
              <a:t>) in dB as shown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4E3FCB-0FC5-CDB8-56A1-35C6FE8D9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38481"/>
            <a:ext cx="2990261" cy="4038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24CE63-A8EC-C801-350B-5159F58CF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412" y="2209800"/>
            <a:ext cx="3486637" cy="26673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5AF647-E8C2-DA9C-94E8-DD69656A4E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9400" y="2743200"/>
            <a:ext cx="3925997" cy="277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1214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7CD1C10-68D7-4A3E-8393-85EB79E294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094" y="2514600"/>
            <a:ext cx="2843837" cy="187658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Visualize Radiation Pattern with the array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5DD1A8C-19CD-346E-723C-0F0D3BD4A32A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7391400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Click on </a:t>
            </a:r>
            <a:r>
              <a:rPr lang="en-US" sz="1800" i="1" dirty="0">
                <a:highlight>
                  <a:srgbClr val="FFB71B"/>
                </a:highlight>
              </a:rPr>
              <a:t>Plot Fields</a:t>
            </a:r>
            <a:r>
              <a:rPr lang="en-US" sz="1800" dirty="0"/>
              <a:t>, </a:t>
            </a:r>
            <a:r>
              <a:rPr lang="en-US" sz="1800" i="1" dirty="0">
                <a:highlight>
                  <a:srgbClr val="FFB71B"/>
                </a:highlight>
              </a:rPr>
              <a:t>Radiation Field</a:t>
            </a:r>
            <a:r>
              <a:rPr lang="en-US" sz="1800" dirty="0"/>
              <a:t> and then select as </a:t>
            </a:r>
            <a:r>
              <a:rPr lang="en-US" sz="1800" i="1" dirty="0">
                <a:highlight>
                  <a:srgbClr val="FFB71B"/>
                </a:highlight>
              </a:rPr>
              <a:t>Visible</a:t>
            </a:r>
            <a:r>
              <a:rPr lang="en-US" sz="1800" dirty="0"/>
              <a:t> the Gain (dB) plot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FD3B8B-8E38-1058-64FF-A6B41D0DF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874406"/>
            <a:ext cx="2667000" cy="4038912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509E973-03BE-4D24-6806-A969D4C15801}"/>
              </a:ext>
            </a:extLst>
          </p:cNvPr>
          <p:cNvSpPr/>
          <p:nvPr/>
        </p:nvSpPr>
        <p:spPr>
          <a:xfrm>
            <a:off x="3417096" y="2971800"/>
            <a:ext cx="2678904" cy="219989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ADA5E37-9544-E23F-5357-A42B773C531F}"/>
              </a:ext>
            </a:extLst>
          </p:cNvPr>
          <p:cNvSpPr/>
          <p:nvPr/>
        </p:nvSpPr>
        <p:spPr>
          <a:xfrm>
            <a:off x="4563623" y="4144459"/>
            <a:ext cx="617977" cy="219989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3A29E0-8CD5-1F80-7083-D2503BDB0A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2400" y="1624417"/>
            <a:ext cx="1524000" cy="416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6309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Compare the Radiation Pattern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6A5ACA8-E90E-53DC-BEE2-5969D10A7B7A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753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Compare the radiation pattern of the single element and both arrays. Comment the differences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1267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Compare the Radiation Pattern (solution)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F63AE-784E-3EC9-AD01-5110EBEC6AED}"/>
              </a:ext>
            </a:extLst>
          </p:cNvPr>
          <p:cNvSpPr txBox="1">
            <a:spLocks/>
          </p:cNvSpPr>
          <p:nvPr/>
        </p:nvSpPr>
        <p:spPr>
          <a:xfrm>
            <a:off x="304800" y="1618353"/>
            <a:ext cx="4761803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i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Solution: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84B01D7-BA27-49AE-7E38-BD1BA4AA64FB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753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Compare the radiation pattern of the single element and both arrays. Comment the differences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C2E0AC-EA10-369E-D1A8-1D0FFC033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1" y="2058851"/>
            <a:ext cx="3429000" cy="23794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67FD8F-5463-658B-F260-9BA53A2B6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3337" y="2058851"/>
            <a:ext cx="3652021" cy="237946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7FEB3FA-E6A1-9B53-997A-BBF599E4DF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0" y="2057400"/>
            <a:ext cx="3886199" cy="260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3730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Compare the Radiation Pattern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6A5ACA8-E90E-53DC-BEE2-5969D10A7B7A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753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Compare the radiation pattern of the single element and both arrays. Comment the differences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CD6599-5604-E457-EF10-2EDA8B52D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7400" y="646430"/>
            <a:ext cx="1905000" cy="52013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7B26D8-C87C-DC8F-6658-5002F68BEA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4755" y="2438400"/>
            <a:ext cx="5193089" cy="21875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D29192-F186-D1E6-0280-E0BD2D2DCE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2228725"/>
            <a:ext cx="2438400" cy="294803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D660F85-080E-0594-746B-094106E34BA0}"/>
              </a:ext>
            </a:extLst>
          </p:cNvPr>
          <p:cNvSpPr txBox="1">
            <a:spLocks/>
          </p:cNvSpPr>
          <p:nvPr/>
        </p:nvSpPr>
        <p:spPr>
          <a:xfrm>
            <a:off x="304800" y="1618353"/>
            <a:ext cx="4761803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i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Solution: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44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DA9DCA-F2FB-4D3B-9940-5D6D577F3D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F780D2-8EF5-802F-3FD9-0B98D13BA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583163"/>
            <a:ext cx="10972799" cy="845837"/>
          </a:xfrm>
        </p:spPr>
        <p:txBody>
          <a:bodyPr/>
          <a:lstStyle/>
          <a:p>
            <a:r>
              <a:rPr lang="en-US" dirty="0"/>
              <a:t>1D array Parallel axis Dipole Array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5536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97291A8-01A0-770B-EE2F-0A826E944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1828800"/>
            <a:ext cx="5028326" cy="35814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2F008C2-E2B1-462E-EDC3-389048022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the unit cell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94F8D1B-B9C4-8686-E18D-A66C4FA2317B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1104899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You can easily change the spacing between elements by double-clicking the </a:t>
            </a:r>
            <a:r>
              <a:rPr lang="en-US" sz="1800" i="1" dirty="0" err="1">
                <a:highlight>
                  <a:srgbClr val="FFB71B"/>
                </a:highlight>
              </a:rPr>
              <a:t>CreateRegion</a:t>
            </a:r>
            <a:r>
              <a:rPr lang="en-US" sz="1800" dirty="0"/>
              <a:t> and </a:t>
            </a:r>
            <a:r>
              <a:rPr lang="en-US" sz="1800" u="sng" dirty="0"/>
              <a:t>changing Z padding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B141C5-A914-1E26-A188-CB01768913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056" y="2058851"/>
            <a:ext cx="1828800" cy="1845276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4637CE9-4E74-D093-BF55-C452F44D1F36}"/>
              </a:ext>
            </a:extLst>
          </p:cNvPr>
          <p:cNvSpPr/>
          <p:nvPr/>
        </p:nvSpPr>
        <p:spPr>
          <a:xfrm>
            <a:off x="3200400" y="3810000"/>
            <a:ext cx="2438400" cy="591673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A2A7FC0-A7D7-E9B1-A8C8-F72495C3EFB0}"/>
              </a:ext>
            </a:extLst>
          </p:cNvPr>
          <p:cNvSpPr txBox="1">
            <a:spLocks/>
          </p:cNvSpPr>
          <p:nvPr/>
        </p:nvSpPr>
        <p:spPr>
          <a:xfrm>
            <a:off x="8305800" y="1981200"/>
            <a:ext cx="2743200" cy="1600200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Then, click on </a:t>
            </a:r>
            <a:r>
              <a:rPr lang="en-US" sz="1800" i="1" dirty="0">
                <a:highlight>
                  <a:srgbClr val="FFB71B"/>
                </a:highlight>
              </a:rPr>
              <a:t>Apply</a:t>
            </a:r>
            <a:r>
              <a:rPr lang="en-US" sz="1800" dirty="0"/>
              <a:t> and </a:t>
            </a:r>
            <a:r>
              <a:rPr lang="en-US" sz="1800" i="1" dirty="0">
                <a:highlight>
                  <a:srgbClr val="FFB71B"/>
                </a:highlight>
              </a:rPr>
              <a:t>OK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2871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C3C7BE-5B3C-4293-BE4A-97C74D5CEA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BEC7521-9F69-E594-DD4C-F394DBB1A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DB6507F-8B07-A6C9-328F-8D37B4F49E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3923672"/>
          </a:xfrm>
        </p:spPr>
        <p:txBody>
          <a:bodyPr>
            <a:normAutofit/>
          </a:bodyPr>
          <a:lstStyle/>
          <a:p>
            <a:r>
              <a:rPr lang="en-US" dirty="0"/>
              <a:t>The tutorial provided in this Academic Resource includes the instructions to follow and fully populated model for reference.</a:t>
            </a:r>
          </a:p>
          <a:p>
            <a:endParaRPr lang="en-US" dirty="0"/>
          </a:p>
          <a:p>
            <a:r>
              <a:rPr lang="en-US" dirty="0"/>
              <a:t>The solutions can be seen only after the analysis is executed for each model, and this can be done by the “</a:t>
            </a:r>
            <a:r>
              <a:rPr lang="en-US" i="1" dirty="0">
                <a:highlight>
                  <a:srgbClr val="FFB71B"/>
                </a:highlight>
              </a:rPr>
              <a:t>Analyze</a:t>
            </a:r>
            <a:r>
              <a:rPr lang="en-US" dirty="0"/>
              <a:t>” function.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model including all the designs is named:</a:t>
            </a:r>
            <a:br>
              <a:rPr lang="en-US" dirty="0"/>
            </a:br>
            <a:r>
              <a:rPr lang="en-US" dirty="0"/>
              <a:t>“</a:t>
            </a:r>
            <a:r>
              <a:rPr lang="it-IT" b="1" i="1" dirty="0">
                <a:highlight>
                  <a:srgbClr val="FFB71B"/>
                </a:highlight>
              </a:rPr>
              <a:t>1D_Dipole_array_model_all.aedt</a:t>
            </a:r>
            <a:r>
              <a:rPr lang="en-US" dirty="0"/>
              <a:t>”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E62039-B811-F89D-5773-26EB5E314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3276600"/>
            <a:ext cx="2252841" cy="2609222"/>
          </a:xfrm>
          <a:prstGeom prst="rect">
            <a:avLst/>
          </a:prstGeom>
        </p:spPr>
      </p:pic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4811218-CACD-3031-5C91-3D00261B70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5213860"/>
              </p:ext>
            </p:extLst>
          </p:nvPr>
        </p:nvGraphicFramePr>
        <p:xfrm>
          <a:off x="2438400" y="5667324"/>
          <a:ext cx="19812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3" imgW="1981142" imgH="514350" progId="Package">
                  <p:embed/>
                </p:oleObj>
              </mc:Choice>
              <mc:Fallback>
                <p:oleObj name="Packager Shell Object" showAsIcon="1" r:id="rId3" imgW="1981142" imgH="514350" progId="Package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4811218-CACD-3031-5C91-3D00261B70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38400" y="5667324"/>
                        <a:ext cx="1981200" cy="51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D2AA4F29-78D0-BE3F-4124-06B419F6B72E}"/>
              </a:ext>
            </a:extLst>
          </p:cNvPr>
          <p:cNvSpPr txBox="1"/>
          <p:nvPr/>
        </p:nvSpPr>
        <p:spPr>
          <a:xfrm>
            <a:off x="990600" y="5667324"/>
            <a:ext cx="1676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or here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endParaRPr lang="en-US" sz="24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469DFC4-3FCA-C2BA-6686-89CEA5C74B74}"/>
              </a:ext>
            </a:extLst>
          </p:cNvPr>
          <p:cNvSpPr/>
          <p:nvPr/>
        </p:nvSpPr>
        <p:spPr>
          <a:xfrm>
            <a:off x="8001000" y="5371472"/>
            <a:ext cx="1719442" cy="191128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02067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7E022B-FE81-ED35-763B-4712D8DAA3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E1306FB-F93B-8452-6232-77942F503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Ansys Education Resources Feedback Survey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31724FE-09A4-3FAE-49A4-6C67FB2F36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2133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Here at Ansys, we rely on your feedback to ensure the educational content we create is up-to-date and fits your teaching needs.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Please click the link below to fill out a short survey (~7 minutes) to help us continue to support academics around the world utilizing Ansys tools in the classroom.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2" name="Rectangle: Rounded Corners 1">
            <a:hlinkClick r:id="rId3"/>
            <a:extLst>
              <a:ext uri="{FF2B5EF4-FFF2-40B4-BE49-F238E27FC236}">
                <a16:creationId xmlns:a16="http://schemas.microsoft.com/office/drawing/2014/main" id="{91DF5177-BC49-BC1E-0E57-8C70AA24C9A7}"/>
              </a:ext>
            </a:extLst>
          </p:cNvPr>
          <p:cNvSpPr/>
          <p:nvPr/>
        </p:nvSpPr>
        <p:spPr>
          <a:xfrm>
            <a:off x="3524249" y="4419600"/>
            <a:ext cx="5143502" cy="838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Feedback Survey Link</a:t>
            </a:r>
          </a:p>
        </p:txBody>
      </p:sp>
    </p:spTree>
    <p:extLst>
      <p:ext uri="{BB962C8B-B14F-4D97-AF65-F5344CB8AC3E}">
        <p14:creationId xmlns:p14="http://schemas.microsoft.com/office/powerpoint/2010/main" val="38811905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C3F3E9-6C8B-4F69-BB4F-1361D681D9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0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130397F-4FE1-30A8-5B7C-104F8A724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1828800"/>
            <a:ext cx="2588632" cy="3428999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8410BF5-1522-DFA0-52C8-7180EF4C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an array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F59E0-78FA-83FF-71E3-DE18AEDD364C}"/>
              </a:ext>
            </a:extLst>
          </p:cNvPr>
          <p:cNvSpPr txBox="1">
            <a:spLocks/>
          </p:cNvSpPr>
          <p:nvPr/>
        </p:nvSpPr>
        <p:spPr>
          <a:xfrm>
            <a:off x="304801" y="1066800"/>
            <a:ext cx="5943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Copy and paste the previous HFSS design and change the </a:t>
            </a:r>
            <a:r>
              <a:rPr lang="en-US" sz="1800" i="1" dirty="0">
                <a:highlight>
                  <a:srgbClr val="FFB71B"/>
                </a:highlight>
              </a:rPr>
              <a:t>Solution Type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D445C6-1101-25C6-D91C-A42267A4E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978" y="1828800"/>
            <a:ext cx="3138151" cy="3543677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340471-914F-9B49-8E96-289D85EF0197}"/>
              </a:ext>
            </a:extLst>
          </p:cNvPr>
          <p:cNvSpPr/>
          <p:nvPr/>
        </p:nvSpPr>
        <p:spPr>
          <a:xfrm>
            <a:off x="3651196" y="4114800"/>
            <a:ext cx="235003" cy="228600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243C58F-00CB-805A-7F0F-35D12B73339A}"/>
              </a:ext>
            </a:extLst>
          </p:cNvPr>
          <p:cNvSpPr txBox="1">
            <a:spLocks/>
          </p:cNvSpPr>
          <p:nvPr/>
        </p:nvSpPr>
        <p:spPr>
          <a:xfrm>
            <a:off x="6477000" y="1066800"/>
            <a:ext cx="5943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A </a:t>
            </a:r>
            <a:r>
              <a:rPr lang="en-US" sz="1800" i="1" dirty="0" err="1">
                <a:highlight>
                  <a:srgbClr val="FFB71B"/>
                </a:highlight>
              </a:rPr>
              <a:t>RadiatingSurface</a:t>
            </a:r>
            <a:r>
              <a:rPr lang="en-US" sz="1800" dirty="0"/>
              <a:t> will be automatically created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800" i="1" dirty="0"/>
              <a:t>It defines the unit cell 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530F4CB-286D-1604-7371-105A9A9F38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0" y="1913626"/>
            <a:ext cx="5226368" cy="3604392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6F46538-33D2-B759-10F8-03FD68171DF7}"/>
              </a:ext>
            </a:extLst>
          </p:cNvPr>
          <p:cNvSpPr/>
          <p:nvPr/>
        </p:nvSpPr>
        <p:spPr>
          <a:xfrm>
            <a:off x="3765496" y="2438400"/>
            <a:ext cx="1263703" cy="228600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204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4D9FBF6-9DBC-34E8-EFD5-FE094C9442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765" r="42713"/>
          <a:stretch/>
        </p:blipFill>
        <p:spPr>
          <a:xfrm>
            <a:off x="468293" y="2133599"/>
            <a:ext cx="1970107" cy="245804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DFA0D21-CA0A-25ED-CDFE-2C0124D3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Boundary Conditions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C97C9F-1B2B-71E2-F18A-ECA1575E195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982200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Delete the </a:t>
            </a:r>
            <a:r>
              <a:rPr lang="en-US" sz="1800" i="1" dirty="0">
                <a:highlight>
                  <a:srgbClr val="FFB71B"/>
                </a:highlight>
              </a:rPr>
              <a:t>AutoOpen1</a:t>
            </a:r>
            <a:r>
              <a:rPr lang="en-US" sz="1800" dirty="0"/>
              <a:t> boundary condition, select the </a:t>
            </a:r>
            <a:r>
              <a:rPr lang="en-US" sz="1800" i="1" dirty="0" err="1">
                <a:highlight>
                  <a:srgbClr val="FFB71B"/>
                </a:highlight>
              </a:rPr>
              <a:t>RadiatingSurface</a:t>
            </a:r>
            <a:r>
              <a:rPr lang="en-US" sz="1800" dirty="0"/>
              <a:t> object and </a:t>
            </a:r>
            <a:br>
              <a:rPr lang="en-US" sz="1800" dirty="0"/>
            </a:br>
            <a:r>
              <a:rPr lang="en-US" sz="1800" dirty="0"/>
              <a:t>assign </a:t>
            </a:r>
            <a:r>
              <a:rPr lang="en-US" sz="1800" i="1" dirty="0">
                <a:highlight>
                  <a:srgbClr val="FFB71B"/>
                </a:highlight>
              </a:rPr>
              <a:t>Auto Identify lattice pair</a:t>
            </a:r>
            <a:r>
              <a:rPr lang="en-US" sz="1800" dirty="0"/>
              <a:t>  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4588F9-488E-E14D-907E-08FCC422C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9661" y="1638481"/>
            <a:ext cx="4990832" cy="4361220"/>
          </a:xfrm>
          <a:prstGeom prst="rect">
            <a:avLst/>
          </a:prstGeom>
        </p:spPr>
      </p:pic>
      <p:sp>
        <p:nvSpPr>
          <p:cNvPr id="2" name="Minus Sign 1">
            <a:extLst>
              <a:ext uri="{FF2B5EF4-FFF2-40B4-BE49-F238E27FC236}">
                <a16:creationId xmlns:a16="http://schemas.microsoft.com/office/drawing/2014/main" id="{36F2EEA6-062B-E19F-1907-012C4C54DD5E}"/>
              </a:ext>
            </a:extLst>
          </p:cNvPr>
          <p:cNvSpPr/>
          <p:nvPr/>
        </p:nvSpPr>
        <p:spPr>
          <a:xfrm>
            <a:off x="1219200" y="2895600"/>
            <a:ext cx="838200" cy="76200"/>
          </a:xfrm>
          <a:prstGeom prst="mathMinus">
            <a:avLst/>
          </a:prstGeom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DF5772-D794-4204-F93A-732EF72CCC45}"/>
              </a:ext>
            </a:extLst>
          </p:cNvPr>
          <p:cNvSpPr txBox="1"/>
          <p:nvPr/>
        </p:nvSpPr>
        <p:spPr>
          <a:xfrm>
            <a:off x="2553828" y="245770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Delete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86231B8-FD38-E167-BD7E-CE1F57AF3E97}"/>
              </a:ext>
            </a:extLst>
          </p:cNvPr>
          <p:cNvCxnSpPr>
            <a:stCxn id="3" idx="1"/>
          </p:cNvCxnSpPr>
          <p:nvPr/>
        </p:nvCxnSpPr>
        <p:spPr>
          <a:xfrm flipH="1">
            <a:off x="2077014" y="2642374"/>
            <a:ext cx="476814" cy="2532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962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38107D-6751-E621-36B2-4AB5521BE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Surface attributes – set dimensions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9406A39-223C-3D40-E2FE-9B7790771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93" y="986288"/>
            <a:ext cx="6858000" cy="1981200"/>
          </a:xfrm>
        </p:spPr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sz="2000" dirty="0"/>
              <a:t>It is the area in which the radiation is calculated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If not set differently, the boundaries act as perfect reflectors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The dimensions will be used for any array setting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C8BEC2-3C50-BF45-82AF-71D63286C4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898475"/>
            <a:ext cx="5134412" cy="2819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7EE2C42-E6B6-F40B-FEDB-6B3649C82309}"/>
                  </a:ext>
                </a:extLst>
              </p:cNvPr>
              <p:cNvSpPr txBox="1"/>
              <p:nvPr/>
            </p:nvSpPr>
            <p:spPr>
              <a:xfrm>
                <a:off x="5896412" y="2667000"/>
                <a:ext cx="6094562" cy="258532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prstDash val="sysDash"/>
              </a:ln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For the points A, B, and C, we set the dimensions of the </a:t>
                </a:r>
                <a:r>
                  <a:rPr lang="en-US" sz="1800" u="sng" dirty="0">
                    <a:solidFill>
                      <a:srgbClr val="FF0000"/>
                    </a:solidFill>
                  </a:rPr>
                  <a:t>Radiation Surface padding </a:t>
                </a:r>
                <a:r>
                  <a:rPr lang="en-US" sz="1800" dirty="0"/>
                  <a:t>as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𝒅</m:t>
                    </m:r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sz="1800" dirty="0"/>
                  <a:t> where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𝒅</m:t>
                    </m:r>
                  </m:oMath>
                </a14:m>
                <a:r>
                  <a:rPr lang="en-US" sz="1800" dirty="0"/>
                  <a:t> is the array element spacing</a:t>
                </a:r>
              </a:p>
              <a:p>
                <a:endParaRPr lang="en-US" dirty="0"/>
              </a:p>
              <a:p>
                <a:r>
                  <a:rPr lang="en-US" sz="1800" i="1" dirty="0"/>
                  <a:t>The type can be percentage of the total structure dimensions on the respective axis, OR absolute offset</a:t>
                </a:r>
              </a:p>
              <a:p>
                <a:endParaRPr lang="en-US" i="1" dirty="0"/>
              </a:p>
              <a:p>
                <a:r>
                  <a:rPr lang="en-US" sz="1800" dirty="0"/>
                  <a:t>In this example it should be </a:t>
                </a:r>
                <a:r>
                  <a:rPr lang="en-US" b="1" u="sng" dirty="0"/>
                  <a:t>half of the element spacing</a:t>
                </a:r>
                <a:r>
                  <a:rPr lang="en-US" dirty="0"/>
                  <a:t> that is desired.</a:t>
                </a:r>
                <a:endParaRPr lang="en-US" sz="1800" b="1" u="sng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7EE2C42-E6B6-F40B-FEDB-6B3649C823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6412" y="2667000"/>
                <a:ext cx="6094562" cy="2585323"/>
              </a:xfrm>
              <a:prstGeom prst="rect">
                <a:avLst/>
              </a:prstGeom>
              <a:blipFill>
                <a:blip r:embed="rId3"/>
                <a:stretch>
                  <a:fillRect l="-698" t="-1171" r="-1296" b="-2108"/>
                </a:stretch>
              </a:blipFill>
              <a:ln w="19050">
                <a:solidFill>
                  <a:schemeClr val="tx1"/>
                </a:solidFill>
                <a:prstDash val="sys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E1F8A72-D09D-0AC2-49BB-AE299DE8EC80}"/>
              </a:ext>
            </a:extLst>
          </p:cNvPr>
          <p:cNvCxnSpPr>
            <a:cxnSpLocks/>
          </p:cNvCxnSpPr>
          <p:nvPr/>
        </p:nvCxnSpPr>
        <p:spPr>
          <a:xfrm flipH="1">
            <a:off x="1923691" y="3124200"/>
            <a:ext cx="3896521" cy="39537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A4C2CD3-B9C6-D110-587A-12249E3D002A}"/>
              </a:ext>
            </a:extLst>
          </p:cNvPr>
          <p:cNvCxnSpPr>
            <a:cxnSpLocks/>
          </p:cNvCxnSpPr>
          <p:nvPr/>
        </p:nvCxnSpPr>
        <p:spPr>
          <a:xfrm flipH="1">
            <a:off x="1613140" y="3124200"/>
            <a:ext cx="4207072" cy="54202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168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FA0D21-CA0A-25ED-CDFE-2C0124D3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Boundary Conditions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C97C9F-1B2B-71E2-F18A-ECA1575E195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982200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Select </a:t>
            </a:r>
            <a:r>
              <a:rPr lang="en-US" sz="1800" i="1" err="1">
                <a:highlight>
                  <a:srgbClr val="FFB71B"/>
                </a:highlight>
              </a:rPr>
              <a:t>Global:XY</a:t>
            </a:r>
            <a:r>
              <a:rPr lang="en-US" sz="1800" i="1" dirty="0">
                <a:highlight>
                  <a:srgbClr val="FFB71B"/>
                </a:highlight>
              </a:rPr>
              <a:t> </a:t>
            </a:r>
            <a:r>
              <a:rPr lang="en-US" sz="1800" dirty="0"/>
              <a:t>plane and see the primary and secondary lattice pairs that have been created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4536D9-7CBD-8768-7E58-4A4F4D4AE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585" y="1798608"/>
            <a:ext cx="2477437" cy="14145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910B4B-CAC5-B374-F239-C9752B5070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117"/>
          <a:stretch/>
        </p:blipFill>
        <p:spPr>
          <a:xfrm>
            <a:off x="3200400" y="1981200"/>
            <a:ext cx="2554887" cy="20051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F59A456-0AA5-29EE-703B-8F47C607E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8619" y="2108461"/>
            <a:ext cx="2592268" cy="31781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8AE5F74-10C6-7DDD-655C-21688A16C7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64283" y="2074666"/>
            <a:ext cx="2687855" cy="321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019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FA0D21-CA0A-25ED-CDFE-2C0124D3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Region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C97C9F-1B2B-71E2-F18A-ECA1575E195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9822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Select top and bottom faces of the </a:t>
            </a:r>
            <a:r>
              <a:rPr lang="en-US" sz="1800" i="1" dirty="0" err="1">
                <a:highlight>
                  <a:srgbClr val="FFB71B"/>
                </a:highlight>
              </a:rPr>
              <a:t>RadiatingSurface</a:t>
            </a:r>
            <a:r>
              <a:rPr lang="en-US" sz="1800" dirty="0"/>
              <a:t> and assign </a:t>
            </a:r>
            <a:r>
              <a:rPr lang="en-US" sz="1800" i="1" dirty="0">
                <a:highlight>
                  <a:srgbClr val="FFB71B"/>
                </a:highlight>
              </a:rPr>
              <a:t>Radiation</a:t>
            </a:r>
            <a:r>
              <a:rPr lang="en-US" sz="1800" dirty="0"/>
              <a:t> Boundary condition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3AE7B9-4F78-899B-A69F-4FD7651F7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415" y="1522335"/>
            <a:ext cx="3237034" cy="41819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1C05A2D-0E73-4C5A-7033-4C8BBA3A49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4442" y="1905000"/>
            <a:ext cx="2722887" cy="3429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A3E2132-0774-0FEA-6936-EF049E03C7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11" y="1522334"/>
            <a:ext cx="3177669" cy="418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21165"/>
      </p:ext>
    </p:extLst>
  </p:cSld>
  <p:clrMapOvr>
    <a:masterClrMapping/>
  </p:clrMapOvr>
</p:sld>
</file>

<file path=ppt/theme/theme1.xml><?xml version="1.0" encoding="utf-8"?>
<a:theme xmlns:a="http://schemas.openxmlformats.org/drawingml/2006/main" name="Ansys - Slide Master">
  <a:themeElements>
    <a:clrScheme name="Ansys Color Theme - 2020">
      <a:dk1>
        <a:srgbClr val="000000"/>
      </a:dk1>
      <a:lt1>
        <a:srgbClr val="FFFFFF"/>
      </a:lt1>
      <a:dk2>
        <a:srgbClr val="898A8D"/>
      </a:dk2>
      <a:lt2>
        <a:srgbClr val="FFFFFF"/>
      </a:lt2>
      <a:accent1>
        <a:srgbClr val="FFB71B"/>
      </a:accent1>
      <a:accent2>
        <a:srgbClr val="D9D8D6"/>
      </a:accent2>
      <a:accent3>
        <a:srgbClr val="898A8D"/>
      </a:accent3>
      <a:accent4>
        <a:srgbClr val="444446"/>
      </a:accent4>
      <a:accent5>
        <a:srgbClr val="D29100"/>
      </a:accent5>
      <a:accent6>
        <a:srgbClr val="F9DD42"/>
      </a:accent6>
      <a:hlink>
        <a:srgbClr val="FFB71B"/>
      </a:hlink>
      <a:folHlink>
        <a:srgbClr val="898A8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297423AA-3A2C-4FF3-8359-29B41A225D4D}" vid="{E55B12BD-53DB-4D2E-9F50-4FD2E1F140D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11F15CCDA16C44AB1AFF6EA8F76A1A" ma:contentTypeVersion="4" ma:contentTypeDescription="Create a new document." ma:contentTypeScope="" ma:versionID="d752d88f6e15926aeafc7e1273366542">
  <xsd:schema xmlns:xsd="http://www.w3.org/2001/XMLSchema" xmlns:xs="http://www.w3.org/2001/XMLSchema" xmlns:p="http://schemas.microsoft.com/office/2006/metadata/properties" xmlns:ns2="4486bbf1-55fc-49d2-af7e-ec287a4789b3" targetNamespace="http://schemas.microsoft.com/office/2006/metadata/properties" ma:root="true" ma:fieldsID="eec12d9aca73fdae2aa434908dafe120" ns2:_="">
    <xsd:import namespace="4486bbf1-55fc-49d2-af7e-ec287a4789b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86bbf1-55fc-49d2-af7e-ec287a4789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FA53D3-C218-4FBF-9050-B806120142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86bbf1-55fc-49d2-af7e-ec287a4789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5FE876-BBFA-4E5E-8653-4E4CAC4320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54582C-3F01-4F8D-9460-F0A670A527E2}">
  <ds:schemaRefs>
    <ds:schemaRef ds:uri="http://schemas.microsoft.com/office/2006/documentManagement/types"/>
    <ds:schemaRef ds:uri="ef833346-f83e-40f5-a0e1-5788cb232001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7f20fa63-e241-4761-94ba-32b364e68bb9"/>
    <ds:schemaRef ds:uri="http://schemas.microsoft.com/office/2006/metadata/properties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34c6ce67-15b8-4eff-80e9-52da8be89706}" enabled="0" method="" siteId="{34c6ce67-15b8-4eff-80e9-52da8be8970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2024 HFSS PPT Template</Template>
  <TotalTime>1194</TotalTime>
  <Words>1237</Words>
  <Application>Microsoft Office PowerPoint</Application>
  <PresentationFormat>Widescreen</PresentationFormat>
  <Paragraphs>141</Paragraphs>
  <Slides>43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Cambria Math</vt:lpstr>
      <vt:lpstr>Courier New</vt:lpstr>
      <vt:lpstr>Calibri</vt:lpstr>
      <vt:lpstr>Arial</vt:lpstr>
      <vt:lpstr>Wingdings</vt:lpstr>
      <vt:lpstr>Ansys - Slide Master</vt:lpstr>
      <vt:lpstr>Packager Shell Object</vt:lpstr>
      <vt:lpstr>PowerPoint Presentation</vt:lpstr>
      <vt:lpstr>Introduction</vt:lpstr>
      <vt:lpstr>Create or load a dipole model</vt:lpstr>
      <vt:lpstr>1D array Parallel axis Dipole Array </vt:lpstr>
      <vt:lpstr>Create an array</vt:lpstr>
      <vt:lpstr>Boundary Conditions</vt:lpstr>
      <vt:lpstr>Radiation Surface attributes – set dimensions</vt:lpstr>
      <vt:lpstr>Boundary Conditions</vt:lpstr>
      <vt:lpstr>Radiation Region</vt:lpstr>
      <vt:lpstr>Create the array</vt:lpstr>
      <vt:lpstr>Create the array</vt:lpstr>
      <vt:lpstr>Setups</vt:lpstr>
      <vt:lpstr>Magnitude and Phase of the elements</vt:lpstr>
      <vt:lpstr>Magnitude and Phase of the elements</vt:lpstr>
      <vt:lpstr>3D radiating Sphere</vt:lpstr>
      <vt:lpstr>Exercise: Plot Gain in dB</vt:lpstr>
      <vt:lpstr>Exercise: Plot Gain in dB (solution)</vt:lpstr>
      <vt:lpstr>Exercise: Compare the Radiation Pattern</vt:lpstr>
      <vt:lpstr>Exercise: Compare the Radiation Pattern (solution)</vt:lpstr>
      <vt:lpstr>Visualize Radiation Pattern wit the array</vt:lpstr>
      <vt:lpstr>Exercise: Visualize Radiation Pattern</vt:lpstr>
      <vt:lpstr>Exercise: Visualize Radiation Pattern (solution)</vt:lpstr>
      <vt:lpstr>1D array Same axis Dipole Array </vt:lpstr>
      <vt:lpstr>Rotate the dipole</vt:lpstr>
      <vt:lpstr>Boundary Conditions</vt:lpstr>
      <vt:lpstr>Boundary Conditions</vt:lpstr>
      <vt:lpstr>Radiation Region</vt:lpstr>
      <vt:lpstr>Create the array</vt:lpstr>
      <vt:lpstr>Create the array</vt:lpstr>
      <vt:lpstr>Setups</vt:lpstr>
      <vt:lpstr>Magnitude and Phase of the elements</vt:lpstr>
      <vt:lpstr>Magnitude and Phase of the elements</vt:lpstr>
      <vt:lpstr>3D radiating Sphere</vt:lpstr>
      <vt:lpstr>Exercise: Plot Gain in dB</vt:lpstr>
      <vt:lpstr>Exercise: Plot Gain in dB (solution)</vt:lpstr>
      <vt:lpstr>Visualize Radiation Pattern with the array</vt:lpstr>
      <vt:lpstr>Exercise: Compare the Radiation Pattern</vt:lpstr>
      <vt:lpstr>Exercise: Compare the Radiation Pattern (solution)</vt:lpstr>
      <vt:lpstr>Exercise: Compare the Radiation Pattern</vt:lpstr>
      <vt:lpstr>Change the unit cell</vt:lpstr>
      <vt:lpstr>Conclusions</vt:lpstr>
      <vt:lpstr>Ansys Education Resources Feedback Survey</vt:lpstr>
      <vt:lpstr>PowerPoint Presentation</vt:lpstr>
    </vt:vector>
  </TitlesOfParts>
  <Company>Ansys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Dimitris Tzagkas</dc:creator>
  <cp:lastModifiedBy>Kaitlin Tyler</cp:lastModifiedBy>
  <cp:revision>2</cp:revision>
  <dcterms:created xsi:type="dcterms:W3CDTF">2024-03-27T12:23:44Z</dcterms:created>
  <dcterms:modified xsi:type="dcterms:W3CDTF">2024-04-08T11:26:00Z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0x0101006F11F15CCDA16C44AB1AFF6EA8F76A1A</vt:lpwstr>
  </property>
</Properties>
</file>