
<file path=[Content_Types].xml><?xml version="1.0" encoding="utf-8"?>
<Types xmlns="http://schemas.openxmlformats.org/package/2006/content-types">
  <Default Extension="fntdata" ContentType="application/x-fontdata"/>
  <Default Extension="gif" ContentType="image/gif"/>
  <Default Extension="jpeg" ContentType="image/jpeg"/>
  <Default Extension="png" ContentType="image/png"/>
  <Default Extension="rels" ContentType="application/vnd.openxmlformats-package.relationships+xml"/>
  <Default Extension="wav" ContentType="audio/x-wav"/>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omments/modernComment_128_3CAD7201.xml" ContentType="application/vnd.ms-powerpoint.comments+xml"/>
  <Override PartName="/ppt/notesSlides/notesSlide14.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4"/>
  </p:sldMasterIdLst>
  <p:notesMasterIdLst>
    <p:notesMasterId r:id="rId49"/>
  </p:notesMasterIdLst>
  <p:sldIdLst>
    <p:sldId id="256" r:id="rId5"/>
    <p:sldId id="261" r:id="rId6"/>
    <p:sldId id="262" r:id="rId7"/>
    <p:sldId id="260" r:id="rId8"/>
    <p:sldId id="263" r:id="rId9"/>
    <p:sldId id="269" r:id="rId10"/>
    <p:sldId id="265" r:id="rId11"/>
    <p:sldId id="268" r:id="rId12"/>
    <p:sldId id="270" r:id="rId13"/>
    <p:sldId id="264" r:id="rId14"/>
    <p:sldId id="267" r:id="rId15"/>
    <p:sldId id="273" r:id="rId16"/>
    <p:sldId id="271" r:id="rId17"/>
    <p:sldId id="275" r:id="rId18"/>
    <p:sldId id="274" r:id="rId19"/>
    <p:sldId id="276" r:id="rId20"/>
    <p:sldId id="277" r:id="rId21"/>
    <p:sldId id="278" r:id="rId22"/>
    <p:sldId id="279" r:id="rId23"/>
    <p:sldId id="280" r:id="rId24"/>
    <p:sldId id="282" r:id="rId25"/>
    <p:sldId id="281" r:id="rId26"/>
    <p:sldId id="311" r:id="rId27"/>
    <p:sldId id="283" r:id="rId28"/>
    <p:sldId id="312" r:id="rId29"/>
    <p:sldId id="313" r:id="rId30"/>
    <p:sldId id="314" r:id="rId31"/>
    <p:sldId id="284" r:id="rId32"/>
    <p:sldId id="286" r:id="rId33"/>
    <p:sldId id="285" r:id="rId34"/>
    <p:sldId id="287" r:id="rId35"/>
    <p:sldId id="288" r:id="rId36"/>
    <p:sldId id="290" r:id="rId37"/>
    <p:sldId id="289" r:id="rId38"/>
    <p:sldId id="291" r:id="rId39"/>
    <p:sldId id="293" r:id="rId40"/>
    <p:sldId id="292" r:id="rId41"/>
    <p:sldId id="294" r:id="rId42"/>
    <p:sldId id="295" r:id="rId43"/>
    <p:sldId id="296" r:id="rId44"/>
    <p:sldId id="297" r:id="rId45"/>
    <p:sldId id="259" r:id="rId46"/>
    <p:sldId id="310" r:id="rId47"/>
    <p:sldId id="258" r:id="rId48"/>
  </p:sldIdLst>
  <p:sldSz cx="12192000" cy="6858000"/>
  <p:notesSz cx="6858000" cy="9144000"/>
  <p:embeddedFontLst>
    <p:embeddedFont>
      <p:font typeface="Cambria Math" panose="02040503050406030204" pitchFamily="18" charset="0"/>
      <p:regular r:id="rId5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ECBA39E-7D16-5BF8-5FAF-C0F3B0F0B0B9}" name="Kaitlin Tyler" initials="KT" userId="S::kaitlin.tyler@ansys.com::971d5887-dada-4101-bef7-69a3ed4a7a52" providerId="AD"/>
  <p188:author id="{FFCEC9FE-866B-BF89-9FC4-27A83F9D1E73}" name="Harriet Parnell" initials="HP" userId="S::harriet.parnell@ansys.com::60aaa540-ab7e-4072-8f5d-9876c38bbc1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4F3D"/>
    <a:srgbClr val="FFB71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9D7A749-C82A-4749-AC27-0B979BEE3F0B}" v="649" dt="2024-03-29T15:03:49.29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4246" autoAdjust="0"/>
  </p:normalViewPr>
  <p:slideViewPr>
    <p:cSldViewPr snapToGrid="0">
      <p:cViewPr varScale="1">
        <p:scale>
          <a:sx n="119" d="100"/>
          <a:sy n="119" d="100"/>
        </p:scale>
        <p:origin x="1788" y="6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font" Target="fonts/font1.fntdata"/><Relationship Id="rId55"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microsoft.com/office/2018/10/relationships/authors" Target="authors.xml"/><Relationship Id="rId8" Type="http://schemas.openxmlformats.org/officeDocument/2006/relationships/slide" Target="slides/slide4.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notesMaster" Target="notesMasters/notesMaster1.xml"/></Relationships>
</file>

<file path=ppt/comments/modernComment_128_3CAD7201.xml><?xml version="1.0" encoding="utf-8"?>
<p188:cmLst xmlns:a="http://schemas.openxmlformats.org/drawingml/2006/main" xmlns:r="http://schemas.openxmlformats.org/officeDocument/2006/relationships" xmlns:p188="http://schemas.microsoft.com/office/powerpoint/2018/8/main">
  <p188:cm id="{F32DBA50-AC6C-415B-842A-84C75142BDFB}" authorId="{FFCEC9FE-866B-BF89-9FC4-27A83F9D1E73}" created="2024-03-28T13:55:29.555">
    <pc:sldMkLst xmlns:pc="http://schemas.microsoft.com/office/powerpoint/2013/main/command">
      <pc:docMk/>
      <pc:sldMk cId="1017999873" sldId="296"/>
    </pc:sldMkLst>
    <p188:replyLst>
      <p188:reply id="{3FF1F2B1-BA7D-423E-B38C-45E179C36C14}" authorId="{EECBA39E-7D16-5BF8-5FAF-C0F3B0F0B0B9}" created="2024-03-28T15:16:37.329">
        <p188:txBody>
          <a:bodyPr/>
          <a:lstStyle/>
          <a:p>
            <a:r>
              <a:rPr lang="en-US"/>
              <a:t>Stiff...</a:t>
            </a:r>
          </a:p>
        </p188:txBody>
      </p188:reply>
    </p188:replyLst>
    <p188:txBody>
      <a:bodyPr/>
      <a:lstStyle/>
      <a:p>
        <a:r>
          <a:rPr lang="en-GB"/>
          <a:t>What do we mean by 'Are the still?' 
</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Calibri" panose="020F050202020403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Calibri" panose="020F0502020204030204" pitchFamily="34" charset="0"/>
              </a:defRPr>
            </a:lvl1pPr>
          </a:lstStyle>
          <a:p>
            <a:fld id="{BB9E86C5-9689-42B4-BE7D-FDE5EB4274E3}" type="datetimeFigureOut">
              <a:rPr lang="en-US" smtClean="0"/>
              <a:pPr/>
              <a:t>3/29/2024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Calibri" panose="020F050202020403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Calibri" panose="020F0502020204030204" pitchFamily="34" charset="0"/>
              </a:defRPr>
            </a:lvl1pPr>
          </a:lstStyle>
          <a:p>
            <a:fld id="{27FDDAD7-A41A-4414-8211-C5E2AC7F93EC}" type="slidenum">
              <a:rPr lang="en-US" smtClean="0"/>
              <a:pPr/>
              <a:t>‹#›</a:t>
            </a:fld>
            <a:endParaRPr lang="en-US" dirty="0"/>
          </a:p>
        </p:txBody>
      </p:sp>
    </p:spTree>
    <p:extLst>
      <p:ext uri="{BB962C8B-B14F-4D97-AF65-F5344CB8AC3E}">
        <p14:creationId xmlns:p14="http://schemas.microsoft.com/office/powerpoint/2010/main" val="766296083"/>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Calibri" panose="020F0502020204030204" pitchFamily="34" charset="0"/>
        <a:ea typeface="+mn-ea"/>
        <a:cs typeface="+mn-cs"/>
      </a:defRPr>
    </a:lvl1pPr>
    <a:lvl2pPr marL="457200" algn="l" defTabSz="914400" rtl="0" eaLnBrk="1" latinLnBrk="0" hangingPunct="1">
      <a:defRPr sz="1200" b="0" i="0" kern="1200">
        <a:solidFill>
          <a:schemeClr val="tx1"/>
        </a:solidFill>
        <a:latin typeface="Calibri" panose="020F0502020204030204" pitchFamily="34" charset="0"/>
        <a:ea typeface="+mn-ea"/>
        <a:cs typeface="+mn-cs"/>
      </a:defRPr>
    </a:lvl2pPr>
    <a:lvl3pPr marL="914400" algn="l" defTabSz="914400" rtl="0" eaLnBrk="1" latinLnBrk="0" hangingPunct="1">
      <a:defRPr sz="1200" b="0" i="0" kern="1200">
        <a:solidFill>
          <a:schemeClr val="tx1"/>
        </a:solidFill>
        <a:latin typeface="Calibri" panose="020F0502020204030204" pitchFamily="34" charset="0"/>
        <a:ea typeface="+mn-ea"/>
        <a:cs typeface="+mn-cs"/>
      </a:defRPr>
    </a:lvl3pPr>
    <a:lvl4pPr marL="1371600" algn="l" defTabSz="914400" rtl="0" eaLnBrk="1" latinLnBrk="0" hangingPunct="1">
      <a:defRPr sz="1200" b="0" i="0" kern="1200">
        <a:solidFill>
          <a:schemeClr val="tx1"/>
        </a:solidFill>
        <a:latin typeface="Calibri" panose="020F0502020204030204" pitchFamily="34" charset="0"/>
        <a:ea typeface="+mn-ea"/>
        <a:cs typeface="+mn-cs"/>
      </a:defRPr>
    </a:lvl4pPr>
    <a:lvl5pPr marL="1828800" algn="l" defTabSz="914400" rtl="0" eaLnBrk="1" latinLnBrk="0" hangingPunct="1">
      <a:defRPr sz="1200" b="0" i="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ansys.com/products/materials/granta-edupack?utm_campaign=academic&amp;utm_medium=referral&amp;utm_source=education-resource&amp;utm_content=partner_cross-bu_educator-resource-link_product-page_learn-more_na_en_global&amp;campaignID=7013g000000gv7hAAA"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a:t>
            </a:fld>
            <a:endParaRPr lang="en-US" dirty="0"/>
          </a:p>
        </p:txBody>
      </p:sp>
    </p:spTree>
    <p:extLst>
      <p:ext uri="{BB962C8B-B14F-4D97-AF65-F5344CB8AC3E}">
        <p14:creationId xmlns:p14="http://schemas.microsoft.com/office/powerpoint/2010/main" val="1474086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Time to discuss how there any many decisions that need to be made when designing a product. Including where we are getting our materials from– maybe we want to use locally sourced materials!</a:t>
            </a:r>
          </a:p>
        </p:txBody>
      </p:sp>
      <p:sp>
        <p:nvSpPr>
          <p:cNvPr id="4" name="Slide Number Placeholder 3"/>
          <p:cNvSpPr>
            <a:spLocks noGrp="1"/>
          </p:cNvSpPr>
          <p:nvPr>
            <p:ph type="sldNum" sz="quarter" idx="5"/>
          </p:nvPr>
        </p:nvSpPr>
        <p:spPr/>
        <p:txBody>
          <a:bodyPr/>
          <a:lstStyle/>
          <a:p>
            <a:fld id="{27FDDAD7-A41A-4414-8211-C5E2AC7F93EC}" type="slidenum">
              <a:rPr lang="en-US" smtClean="0"/>
              <a:pPr/>
              <a:t>35</a:t>
            </a:fld>
            <a:endParaRPr lang="en-US" dirty="0"/>
          </a:p>
        </p:txBody>
      </p:sp>
    </p:spTree>
    <p:extLst>
      <p:ext uri="{BB962C8B-B14F-4D97-AF65-F5344CB8AC3E}">
        <p14:creationId xmlns:p14="http://schemas.microsoft.com/office/powerpoint/2010/main" val="29926769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See how an instrument can be made with higher density and young’s modulus, but lower mechanical loss coefficient material</a:t>
            </a:r>
          </a:p>
        </p:txBody>
      </p:sp>
      <p:sp>
        <p:nvSpPr>
          <p:cNvPr id="4" name="Slide Number Placeholder 3"/>
          <p:cNvSpPr>
            <a:spLocks noGrp="1"/>
          </p:cNvSpPr>
          <p:nvPr>
            <p:ph type="sldNum" sz="quarter" idx="5"/>
          </p:nvPr>
        </p:nvSpPr>
        <p:spPr/>
        <p:txBody>
          <a:bodyPr/>
          <a:lstStyle/>
          <a:p>
            <a:fld id="{27FDDAD7-A41A-4414-8211-C5E2AC7F93EC}" type="slidenum">
              <a:rPr lang="en-US" smtClean="0"/>
              <a:pPr/>
              <a:t>37</a:t>
            </a:fld>
            <a:endParaRPr lang="en-US" dirty="0"/>
          </a:p>
        </p:txBody>
      </p:sp>
    </p:spTree>
    <p:extLst>
      <p:ext uri="{BB962C8B-B14F-4D97-AF65-F5344CB8AC3E}">
        <p14:creationId xmlns:p14="http://schemas.microsoft.com/office/powerpoint/2010/main" val="12190456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glass xylophones have a lower mechanical loss coefficient than both wood and steel, but their density and young’s modulus is not lower than steel (though it is lower than birch)</a:t>
            </a:r>
          </a:p>
        </p:txBody>
      </p:sp>
      <p:sp>
        <p:nvSpPr>
          <p:cNvPr id="4" name="Slide Number Placeholder 3"/>
          <p:cNvSpPr>
            <a:spLocks noGrp="1"/>
          </p:cNvSpPr>
          <p:nvPr>
            <p:ph type="sldNum" sz="quarter" idx="5"/>
          </p:nvPr>
        </p:nvSpPr>
        <p:spPr/>
        <p:txBody>
          <a:bodyPr/>
          <a:lstStyle/>
          <a:p>
            <a:fld id="{27FDDAD7-A41A-4414-8211-C5E2AC7F93EC}" type="slidenum">
              <a:rPr lang="en-US" smtClean="0"/>
              <a:pPr/>
              <a:t>38</a:t>
            </a:fld>
            <a:endParaRPr lang="en-US" dirty="0"/>
          </a:p>
        </p:txBody>
      </p:sp>
    </p:spTree>
    <p:extLst>
      <p:ext uri="{BB962C8B-B14F-4D97-AF65-F5344CB8AC3E}">
        <p14:creationId xmlns:p14="http://schemas.microsoft.com/office/powerpoint/2010/main" val="24016293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40</a:t>
            </a:fld>
            <a:endParaRPr lang="en-US" dirty="0"/>
          </a:p>
        </p:txBody>
      </p:sp>
    </p:spTree>
    <p:extLst>
      <p:ext uri="{BB962C8B-B14F-4D97-AF65-F5344CB8AC3E}">
        <p14:creationId xmlns:p14="http://schemas.microsoft.com/office/powerpoint/2010/main" val="13433023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Feedback Survey link for copy-paste method </a:t>
            </a:r>
            <a:r>
              <a:rPr lang="en-US" dirty="0">
                <a:sym typeface="Wingdings" panose="05000000000000000000" pitchFamily="2" charset="2"/>
              </a:rPr>
              <a:t> </a:t>
            </a:r>
            <a:r>
              <a:rPr lang="en-US" dirty="0"/>
              <a:t>https://ansys.typeform.com/to/jcattJI5</a:t>
            </a:r>
          </a:p>
        </p:txBody>
      </p:sp>
      <p:sp>
        <p:nvSpPr>
          <p:cNvPr id="4" name="Slide Number Placeholder 3"/>
          <p:cNvSpPr>
            <a:spLocks noGrp="1"/>
          </p:cNvSpPr>
          <p:nvPr>
            <p:ph type="sldNum" sz="quarter" idx="5"/>
          </p:nvPr>
        </p:nvSpPr>
        <p:spPr/>
        <p:txBody>
          <a:bodyPr/>
          <a:lstStyle/>
          <a:p>
            <a:fld id="{27FDDAD7-A41A-4414-8211-C5E2AC7F93EC}" type="slidenum">
              <a:rPr lang="en-US" smtClean="0"/>
              <a:pPr/>
              <a:t>43</a:t>
            </a:fld>
            <a:endParaRPr lang="en-US" dirty="0"/>
          </a:p>
        </p:txBody>
      </p:sp>
    </p:spTree>
    <p:extLst>
      <p:ext uri="{BB962C8B-B14F-4D97-AF65-F5344CB8AC3E}">
        <p14:creationId xmlns:p14="http://schemas.microsoft.com/office/powerpoint/2010/main" val="27753805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Optional activity: crowd source a definition from the class before revealing the “technical” definition</a:t>
            </a:r>
          </a:p>
        </p:txBody>
      </p:sp>
      <p:sp>
        <p:nvSpPr>
          <p:cNvPr id="4" name="Slide Number Placeholder 3"/>
          <p:cNvSpPr>
            <a:spLocks noGrp="1"/>
          </p:cNvSpPr>
          <p:nvPr>
            <p:ph type="sldNum" sz="quarter" idx="5"/>
          </p:nvPr>
        </p:nvSpPr>
        <p:spPr/>
        <p:txBody>
          <a:bodyPr/>
          <a:lstStyle/>
          <a:p>
            <a:fld id="{27FDDAD7-A41A-4414-8211-C5E2AC7F93EC}" type="slidenum">
              <a:rPr lang="en-US" smtClean="0"/>
              <a:pPr/>
              <a:t>2</a:t>
            </a:fld>
            <a:endParaRPr lang="en-US" dirty="0"/>
          </a:p>
        </p:txBody>
      </p:sp>
    </p:spTree>
    <p:extLst>
      <p:ext uri="{BB962C8B-B14F-4D97-AF65-F5344CB8AC3E}">
        <p14:creationId xmlns:p14="http://schemas.microsoft.com/office/powerpoint/2010/main" val="2502285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if you are not doing the “make your own instrument” activity, simply delete the first question from this slide</a:t>
            </a:r>
          </a:p>
        </p:txBody>
      </p:sp>
      <p:sp>
        <p:nvSpPr>
          <p:cNvPr id="4" name="Slide Number Placeholder 3"/>
          <p:cNvSpPr>
            <a:spLocks noGrp="1"/>
          </p:cNvSpPr>
          <p:nvPr>
            <p:ph type="sldNum" sz="quarter" idx="5"/>
          </p:nvPr>
        </p:nvSpPr>
        <p:spPr/>
        <p:txBody>
          <a:bodyPr/>
          <a:lstStyle/>
          <a:p>
            <a:fld id="{27FDDAD7-A41A-4414-8211-C5E2AC7F93EC}" type="slidenum">
              <a:rPr lang="en-US" smtClean="0"/>
              <a:pPr/>
              <a:t>10</a:t>
            </a:fld>
            <a:endParaRPr lang="en-US" dirty="0"/>
          </a:p>
        </p:txBody>
      </p:sp>
    </p:spTree>
    <p:extLst>
      <p:ext uri="{BB962C8B-B14F-4D97-AF65-F5344CB8AC3E}">
        <p14:creationId xmlns:p14="http://schemas.microsoft.com/office/powerpoint/2010/main" val="24545906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(Animation 1 )A material’s performance is how a material behaves once in service in a product</a:t>
            </a:r>
          </a:p>
          <a:p>
            <a:endParaRPr lang="en-US" dirty="0"/>
          </a:p>
          <a:p>
            <a:r>
              <a:rPr lang="en-US" dirty="0"/>
              <a:t>(animation 2) This is determined by a material’s properties – traits that describe how a material reacts or behaves under specific conditions or stimuli</a:t>
            </a:r>
          </a:p>
          <a:p>
            <a:endParaRPr lang="en-US" dirty="0"/>
          </a:p>
          <a:p>
            <a:r>
              <a:rPr lang="en-US" dirty="0"/>
              <a:t>Well, material properties can be controlled, </a:t>
            </a:r>
          </a:p>
          <a:p>
            <a:endParaRPr lang="en-US" dirty="0"/>
          </a:p>
          <a:p>
            <a:r>
              <a:rPr lang="en-US" dirty="0"/>
              <a:t>(animation 3) by altering a materials atomic structure </a:t>
            </a:r>
          </a:p>
          <a:p>
            <a:endParaRPr lang="en-US" dirty="0"/>
          </a:p>
          <a:p>
            <a:r>
              <a:rPr lang="en-US" dirty="0"/>
              <a:t>(animation 4) Through various processing techniques</a:t>
            </a:r>
          </a:p>
          <a:p>
            <a:endParaRPr lang="en-US" dirty="0"/>
          </a:p>
          <a:p>
            <a:r>
              <a:rPr lang="en-US" dirty="0"/>
              <a:t>(animation 5) These four areas are connected to one another in what is commonly referred to as the materials tetrahedron. It means that if we change one area, it will have an effect on the other three. </a:t>
            </a:r>
          </a:p>
        </p:txBody>
      </p:sp>
      <p:sp>
        <p:nvSpPr>
          <p:cNvPr id="4" name="Slide Number Placeholder 3"/>
          <p:cNvSpPr>
            <a:spLocks noGrp="1"/>
          </p:cNvSpPr>
          <p:nvPr>
            <p:ph type="sldNum" sz="quarter" idx="5"/>
          </p:nvPr>
        </p:nvSpPr>
        <p:spPr/>
        <p:txBody>
          <a:bodyPr/>
          <a:lstStyle/>
          <a:p>
            <a:fld id="{27FDDAD7-A41A-4414-8211-C5E2AC7F93EC}" type="slidenum">
              <a:rPr lang="en-US" smtClean="0"/>
              <a:pPr/>
              <a:t>13</a:t>
            </a:fld>
            <a:endParaRPr lang="en-US" dirty="0"/>
          </a:p>
        </p:txBody>
      </p:sp>
    </p:spTree>
    <p:extLst>
      <p:ext uri="{BB962C8B-B14F-4D97-AF65-F5344CB8AC3E}">
        <p14:creationId xmlns:p14="http://schemas.microsoft.com/office/powerpoint/2010/main" val="42493990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By tone, we are referring to the “color” or “temperature” of the sound. Ask students if they have heard of warm sounds vs. cool sounds. If I hit a piece of wood or a piece of metal, they have different tones!</a:t>
            </a:r>
          </a:p>
        </p:txBody>
      </p:sp>
      <p:sp>
        <p:nvSpPr>
          <p:cNvPr id="4" name="Slide Number Placeholder 3"/>
          <p:cNvSpPr>
            <a:spLocks noGrp="1"/>
          </p:cNvSpPr>
          <p:nvPr>
            <p:ph type="sldNum" sz="quarter" idx="5"/>
          </p:nvPr>
        </p:nvSpPr>
        <p:spPr/>
        <p:txBody>
          <a:bodyPr/>
          <a:lstStyle/>
          <a:p>
            <a:fld id="{27FDDAD7-A41A-4414-8211-C5E2AC7F93EC}" type="slidenum">
              <a:rPr lang="en-US" smtClean="0"/>
              <a:pPr/>
              <a:t>16</a:t>
            </a:fld>
            <a:endParaRPr lang="en-US" dirty="0"/>
          </a:p>
        </p:txBody>
      </p:sp>
    </p:spTree>
    <p:extLst>
      <p:ext uri="{BB962C8B-B14F-4D97-AF65-F5344CB8AC3E}">
        <p14:creationId xmlns:p14="http://schemas.microsoft.com/office/powerpoint/2010/main" val="8919645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density, we want a higher density of atoms because the atomic bonds will help transfer the sound vibrations through the material. If we have more “space” within an atomic lattice, we lose energy/amplitude of the sound waves </a:t>
            </a:r>
            <a:r>
              <a:rPr lang="en-US" dirty="0">
                <a:sym typeface="Wingdings" panose="05000000000000000000" pitchFamily="2" charset="2"/>
              </a:rPr>
              <a:t> it is absorbed</a:t>
            </a:r>
          </a:p>
          <a:p>
            <a:endParaRPr lang="en-US" dirty="0">
              <a:sym typeface="Wingdings" panose="05000000000000000000" pitchFamily="2" charset="2"/>
            </a:endParaRPr>
          </a:p>
          <a:p>
            <a:r>
              <a:rPr lang="en-US" dirty="0">
                <a:sym typeface="Wingdings" panose="05000000000000000000" pitchFamily="2" charset="2"/>
              </a:rPr>
              <a:t>For young’s modulus, we want lower deformation or a higher Young’s modulus. Imagine hitting a piece of wood vs. a piece of foam with a mallet. The stiffer material (the wood) will not lose the energy from the mechanical hit to deformation. Instead, this energy can be vibrated back as sound. For the foam, I will be losing a lot of this energy as deformation (it is absorbed by the material)</a:t>
            </a:r>
          </a:p>
          <a:p>
            <a:endParaRPr lang="en-US" dirty="0">
              <a:sym typeface="Wingdings" panose="05000000000000000000" pitchFamily="2" charset="2"/>
            </a:endParaRPr>
          </a:p>
          <a:p>
            <a:r>
              <a:rPr lang="en-US" dirty="0">
                <a:sym typeface="Wingdings" panose="05000000000000000000" pitchFamily="2" charset="2"/>
              </a:rPr>
              <a:t>And we already covered mechanical loss coefficient in previous slides– we want a low damping material</a:t>
            </a:r>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27</a:t>
            </a:fld>
            <a:endParaRPr lang="en-US" dirty="0"/>
          </a:p>
        </p:txBody>
      </p:sp>
    </p:spTree>
    <p:extLst>
      <p:ext uri="{BB962C8B-B14F-4D97-AF65-F5344CB8AC3E}">
        <p14:creationId xmlns:p14="http://schemas.microsoft.com/office/powerpoint/2010/main" val="32818141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28</a:t>
            </a:fld>
            <a:endParaRPr lang="en-US" dirty="0"/>
          </a:p>
        </p:txBody>
      </p:sp>
    </p:spTree>
    <p:extLst>
      <p:ext uri="{BB962C8B-B14F-4D97-AF65-F5344CB8AC3E}">
        <p14:creationId xmlns:p14="http://schemas.microsoft.com/office/powerpoint/2010/main" val="26562809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Both the speed of sound within a material and the sound radiation coefficient are dependent on the Young's modulus and density of the material </a:t>
            </a:r>
            <a:r>
              <a:rPr lang="en-US" dirty="0">
                <a:sym typeface="Wingdings" panose="05000000000000000000" pitchFamily="2" charset="2"/>
              </a:rPr>
              <a:t> emphasize how important these properties are! </a:t>
            </a:r>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29</a:t>
            </a:fld>
            <a:endParaRPr lang="en-US" dirty="0"/>
          </a:p>
        </p:txBody>
      </p:sp>
    </p:spTree>
    <p:extLst>
      <p:ext uri="{BB962C8B-B14F-4D97-AF65-F5344CB8AC3E}">
        <p14:creationId xmlns:p14="http://schemas.microsoft.com/office/powerpoint/2010/main" val="12401620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can use charts, called Ashby plots, to compare material properties with one another</a:t>
            </a:r>
          </a:p>
          <a:p>
            <a:endParaRPr lang="en-US" dirty="0"/>
          </a:p>
          <a:p>
            <a:r>
              <a:rPr lang="en-US" dirty="0"/>
              <a:t>This visual method is much easier to look at than comparing tables and tables of values!</a:t>
            </a:r>
          </a:p>
          <a:p>
            <a:endParaRPr lang="en-US" dirty="0"/>
          </a:p>
          <a:p>
            <a:r>
              <a:rPr lang="en-US" dirty="0"/>
              <a:t>Note: these charts are made with Ansys Granta EduPack– you can learn more about the software here: </a:t>
            </a:r>
            <a:r>
              <a:rPr lang="en-US" sz="1800" b="0" i="0" u="sng" strike="noStrike" dirty="0">
                <a:solidFill>
                  <a:srgbClr val="0563C1"/>
                </a:solidFill>
                <a:effectLst/>
                <a:latin typeface="Calibri" panose="020F0502020204030204" pitchFamily="34" charset="0"/>
                <a:hlinkClick r:id="rId3"/>
              </a:rPr>
              <a:t>https://www.ansys.com/products/materials/granta-edupack?utm_campaign=academic&amp;utm_medium=referral&amp;utm_source=education-resource&amp;utm_content=partner_cross-bu_educator-resource-link_product-page_learn-more_na_en_global&amp;campaignID=7013g000000gv7hAAA</a:t>
            </a:r>
            <a:r>
              <a:rPr lang="en-US" dirty="0"/>
              <a:t> </a:t>
            </a:r>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30</a:t>
            </a:fld>
            <a:endParaRPr lang="en-US" dirty="0"/>
          </a:p>
        </p:txBody>
      </p:sp>
    </p:spTree>
    <p:extLst>
      <p:ext uri="{BB962C8B-B14F-4D97-AF65-F5344CB8AC3E}">
        <p14:creationId xmlns:p14="http://schemas.microsoft.com/office/powerpoint/2010/main" val="340432521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hyperlink" Target="mailto:education@ansys.com" TargetMode="External"/><Relationship Id="rId2" Type="http://schemas.openxmlformats.org/officeDocument/2006/relationships/hyperlink" Target="http://www.ansys.com/education-resources"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2000C31-16C6-4CCE-B6D2-6324F4EA24E6}"/>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88952" cy="6858000"/>
          </a:xfrm>
          <a:prstGeom prst="rect">
            <a:avLst/>
          </a:prstGeom>
        </p:spPr>
      </p:pic>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914400"/>
            <a:ext cx="5394325" cy="1449388"/>
          </a:xfrm>
          <a:prstGeom prst="rect">
            <a:avLst/>
          </a:prstGeom>
        </p:spPr>
        <p:txBody>
          <a:bodyPr>
            <a:normAutofit/>
          </a:bodyPr>
          <a:lstStyle>
            <a:lvl1pPr marL="0" indent="0">
              <a:buNone/>
              <a:defRPr sz="32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2667000"/>
            <a:ext cx="5394325" cy="848315"/>
          </a:xfrm>
          <a:prstGeom prst="rect">
            <a:avLst/>
          </a:prstGeom>
        </p:spPr>
        <p:txBody>
          <a:bodyPr anchor="t">
            <a:normAutofit/>
          </a:bodyPr>
          <a:lstStyle>
            <a:lvl1pPr marL="0" indent="0">
              <a:buNone/>
              <a:defRPr sz="2000" b="0" i="0">
                <a:solidFill>
                  <a:schemeClr val="accent3"/>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7" name="TextBox 6">
            <a:extLst>
              <a:ext uri="{FF2B5EF4-FFF2-40B4-BE49-F238E27FC236}">
                <a16:creationId xmlns:a16="http://schemas.microsoft.com/office/drawing/2014/main" id="{86191E51-6FFC-4231-97E9-4C436119983B}"/>
              </a:ext>
            </a:extLst>
          </p:cNvPr>
          <p:cNvSpPr txBox="1"/>
          <p:nvPr userDrawn="1"/>
        </p:nvSpPr>
        <p:spPr>
          <a:xfrm>
            <a:off x="7848600" y="6477000"/>
            <a:ext cx="1371600" cy="276999"/>
          </a:xfrm>
          <a:prstGeom prst="rect">
            <a:avLst/>
          </a:prstGeom>
          <a:noFill/>
        </p:spPr>
        <p:txBody>
          <a:bodyPr wrap="square" rtlCol="0">
            <a:spAutoFit/>
          </a:bodyPr>
          <a:lstStyle/>
          <a:p>
            <a:r>
              <a:rPr lang="en-US" sz="1200" dirty="0">
                <a:solidFill>
                  <a:schemeClr val="tx2"/>
                </a:solidFill>
              </a:rPr>
              <a:t>©2024 ANSYS, Inc.</a:t>
            </a:r>
          </a:p>
        </p:txBody>
      </p:sp>
    </p:spTree>
    <p:extLst>
      <p:ext uri="{BB962C8B-B14F-4D97-AF65-F5344CB8AC3E}">
        <p14:creationId xmlns:p14="http://schemas.microsoft.com/office/powerpoint/2010/main" val="292240569"/>
      </p:ext>
    </p:extLst>
  </p:cSld>
  <p:clrMapOvr>
    <a:masterClrMapping/>
  </p:clrMapOvr>
  <p:extLst>
    <p:ext uri="{DCECCB84-F9BA-43D5-87BE-67443E8EF086}">
      <p15:sldGuideLst xmlns:p15="http://schemas.microsoft.com/office/powerpoint/2012/main">
        <p15:guide id="1" orient="horz" pos="1584" userDrawn="1">
          <p15:clr>
            <a:srgbClr val="FBAE40"/>
          </p15:clr>
        </p15:guide>
        <p15:guide id="2" orient="horz" pos="261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r>
              <a:rPr lang="en-US" dirty="0"/>
              <a:t>Click icon to add media</a:t>
            </a:r>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124178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6498802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dirty="0"/>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57198871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pyright P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63357E3-4FE4-4164-A381-204B98DEEAB8}"/>
              </a:ext>
            </a:extLst>
          </p:cNvPr>
          <p:cNvSpPr>
            <a:spLocks noGrp="1"/>
          </p:cNvSpPr>
          <p:nvPr>
            <p:ph type="sldNum" sz="quarter" idx="10"/>
          </p:nvPr>
        </p:nvSpPr>
        <p:spPr/>
        <p:txBody>
          <a:bodyPr/>
          <a:lstStyle/>
          <a:p>
            <a:fld id="{F0D23093-2AB0-F74C-B865-1A12A15B650E}" type="slidenum">
              <a:rPr lang="en-US" smtClean="0"/>
              <a:pPr/>
              <a:t>‹#›</a:t>
            </a:fld>
            <a:endParaRPr lang="en-US" dirty="0"/>
          </a:p>
        </p:txBody>
      </p:sp>
      <p:sp>
        <p:nvSpPr>
          <p:cNvPr id="4" name="TextBox 3">
            <a:extLst>
              <a:ext uri="{FF2B5EF4-FFF2-40B4-BE49-F238E27FC236}">
                <a16:creationId xmlns:a16="http://schemas.microsoft.com/office/drawing/2014/main" id="{E6AEF1B2-1440-4FE5-8C1B-C291F424F993}"/>
              </a:ext>
            </a:extLst>
          </p:cNvPr>
          <p:cNvSpPr txBox="1"/>
          <p:nvPr userDrawn="1"/>
        </p:nvSpPr>
        <p:spPr>
          <a:xfrm>
            <a:off x="533400" y="609600"/>
            <a:ext cx="10972800" cy="3568541"/>
          </a:xfrm>
          <a:prstGeom prst="rect">
            <a:avLst/>
          </a:prstGeom>
          <a:noFill/>
        </p:spPr>
        <p:txBody>
          <a:bodyPr wrap="square" rtlCol="0">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400" b="1" dirty="0">
                <a:effectLst/>
                <a:latin typeface="+mj-lt"/>
                <a:ea typeface="Calibri" panose="020F0502020204030204" pitchFamily="34" charset="0"/>
                <a:cs typeface="Times New Roman" panose="02020603050405020304" pitchFamily="18" charset="0"/>
              </a:rPr>
              <a:t>© </a:t>
            </a:r>
            <a:r>
              <a:rPr lang="en-US" sz="1400" dirty="0">
                <a:solidFill>
                  <a:srgbClr val="000000"/>
                </a:solidFill>
                <a:effectLst/>
                <a:latin typeface="+mj-lt"/>
                <a:ea typeface="Times New Roman" panose="02020603050405020304" pitchFamily="18" charset="0"/>
                <a:cs typeface="Times New Roman" panose="02020603050405020304" pitchFamily="18" charset="0"/>
              </a:rPr>
              <a:t>2024 ANSYS, Inc. All rights reserved.</a:t>
            </a:r>
          </a:p>
          <a:p>
            <a:pPr marL="0" marR="0">
              <a:lnSpc>
                <a:spcPct val="107000"/>
              </a:lnSpc>
              <a:spcBef>
                <a:spcPts val="0"/>
              </a:spcBef>
              <a:spcAft>
                <a:spcPts val="0"/>
              </a:spcAft>
            </a:pPr>
            <a:endParaRPr lang="en-US" sz="1600" b="1"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Use and Reproduction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The content used in this resource </a:t>
            </a:r>
            <a:r>
              <a:rPr lang="en-US" sz="1400" dirty="0">
                <a:solidFill>
                  <a:srgbClr val="201F1E"/>
                </a:solidFill>
                <a:effectLst/>
                <a:latin typeface="+mj-lt"/>
                <a:ea typeface="Times New Roman" panose="02020603050405020304" pitchFamily="18" charset="0"/>
                <a:cs typeface="Times New Roman" panose="02020603050405020304" pitchFamily="18" charset="0"/>
              </a:rPr>
              <a:t>may only be used or reproduced for teaching purposes; and any commercial use is strictly prohibited.</a:t>
            </a:r>
            <a:r>
              <a:rPr lang="en-US" sz="1400" i="1" dirty="0">
                <a:solidFill>
                  <a:srgbClr val="201F1E"/>
                </a:solidFill>
                <a:effectLst/>
                <a:latin typeface="+mj-lt"/>
                <a:ea typeface="Times New Roman" panose="02020603050405020304" pitchFamily="18"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Document Information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This lecture unit is part of a set of teaching resources to help introduce students to materials, processes and rational selections.</a:t>
            </a: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Ansys Education Resources</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To access more undergraduate education resources, including lecture presentations with notes, exercises with worked solutions, microprojects, real life examples and more, visit </a:t>
            </a:r>
            <a:r>
              <a:rPr lang="en-US" sz="1400" dirty="0">
                <a:effectLst/>
                <a:latin typeface="+mj-lt"/>
                <a:ea typeface="Calibri" panose="020F0502020204030204" pitchFamily="34" charset="0"/>
                <a:cs typeface="Times New Roman" panose="02020603050405020304" pitchFamily="18" charset="0"/>
                <a:hlinkClick r:id="rId2"/>
              </a:rPr>
              <a:t>www.ansys.com/education-resources</a:t>
            </a:r>
            <a:r>
              <a:rPr lang="en-US" sz="1400" dirty="0">
                <a:effectLst/>
                <a:latin typeface="+mj-lt"/>
                <a:ea typeface="Calibri" panose="020F0502020204030204" pitchFamily="34" charset="0"/>
                <a:cs typeface="Times New Roman" panose="02020603050405020304" pitchFamily="18" charset="0"/>
              </a:rPr>
              <a:t>.</a:t>
            </a:r>
          </a:p>
          <a:p>
            <a:pPr marL="0" marR="0">
              <a:lnSpc>
                <a:spcPct val="107000"/>
              </a:lnSpc>
              <a:spcBef>
                <a:spcPts val="0"/>
              </a:spcBef>
              <a:spcAft>
                <a:spcPts val="0"/>
              </a:spcAft>
            </a:pPr>
            <a:endParaRPr lang="en-US" sz="1400" dirty="0">
              <a:effectLst/>
              <a:latin typeface="+mj-lt"/>
              <a:ea typeface="Calibri" panose="020F0502020204030204" pitchFamily="34" charset="0"/>
              <a:cs typeface="Times New Roman" panose="02020603050405020304" pitchFamily="18" charset="0"/>
            </a:endParaRPr>
          </a:p>
          <a:p>
            <a:r>
              <a:rPr lang="en-US" sz="1400" b="1" i="0" u="none" strike="noStrike" baseline="0" dirty="0">
                <a:solidFill>
                  <a:srgbClr val="000000"/>
                </a:solidFill>
                <a:latin typeface="Calibri" panose="020F0502020204030204" pitchFamily="34" charset="0"/>
              </a:rPr>
              <a:t>Feedback </a:t>
            </a:r>
            <a:endParaRPr lang="en-US" sz="1400" b="0" i="0" u="none" strike="noStrike" baseline="0" dirty="0">
              <a:solidFill>
                <a:srgbClr val="000000"/>
              </a:solidFill>
              <a:latin typeface="Calibri" panose="020F0502020204030204" pitchFamily="34" charset="0"/>
            </a:endParaRPr>
          </a:p>
          <a:p>
            <a:r>
              <a:rPr lang="en-US" sz="1400" b="0" i="0" u="none" strike="noStrike" baseline="0" dirty="0">
                <a:solidFill>
                  <a:srgbClr val="000000"/>
                </a:solidFill>
                <a:latin typeface="Calibri" panose="020F0502020204030204" pitchFamily="34" charset="0"/>
              </a:rPr>
              <a:t>If you notice any errors in this resource or need to get in contact with the authors, please email us at </a:t>
            </a:r>
            <a:r>
              <a:rPr lang="en-US" sz="1400" b="0" i="0" u="none" strike="noStrike" baseline="0" dirty="0">
                <a:solidFill>
                  <a:srgbClr val="0000FF"/>
                </a:solidFill>
                <a:latin typeface="Calibri" panose="020F0502020204030204" pitchFamily="34" charset="0"/>
                <a:hlinkClick r:id="rId3"/>
              </a:rPr>
              <a:t>education@ansys.com</a:t>
            </a:r>
            <a:endParaRPr lang="en-US" sz="1400" b="0" i="0" u="none" strike="noStrike" baseline="0" dirty="0">
              <a:solidFill>
                <a:srgbClr val="0000FF"/>
              </a:solidFill>
              <a:latin typeface="Calibri" panose="020F0502020204030204" pitchFamily="34" charset="0"/>
            </a:endParaRPr>
          </a:p>
          <a:p>
            <a:endParaRPr lang="en-US" sz="1600" dirty="0">
              <a:latin typeface="+mj-lt"/>
            </a:endParaRPr>
          </a:p>
        </p:txBody>
      </p:sp>
    </p:spTree>
    <p:extLst>
      <p:ext uri="{BB962C8B-B14F-4D97-AF65-F5344CB8AC3E}">
        <p14:creationId xmlns:p14="http://schemas.microsoft.com/office/powerpoint/2010/main" val="28443541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23957048"/>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AE7604C-BDCE-428F-B486-BE14D622E649}"/>
              </a:ext>
            </a:extLst>
          </p:cNvPr>
          <p:cNvSpPr>
            <a:spLocks noGrp="1"/>
          </p:cNvSpPr>
          <p:nvPr>
            <p:ph type="sldNum" sz="quarter" idx="10"/>
          </p:nvPr>
        </p:nvSpPr>
        <p:spPr/>
        <p:txBody>
          <a:bodyPr/>
          <a:lstStyle/>
          <a:p>
            <a:fld id="{F0D23093-2AB0-F74C-B865-1A12A15B650E}" type="slidenum">
              <a:rPr lang="en-US" smtClean="0"/>
              <a:pPr/>
              <a:t>‹#›</a:t>
            </a:fld>
            <a:endParaRPr lang="en-US" dirty="0"/>
          </a:p>
        </p:txBody>
      </p:sp>
    </p:spTree>
    <p:extLst>
      <p:ext uri="{BB962C8B-B14F-4D97-AF65-F5344CB8AC3E}">
        <p14:creationId xmlns:p14="http://schemas.microsoft.com/office/powerpoint/2010/main" val="863081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7474025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2" name="Rectangle 1">
            <a:extLst>
              <a:ext uri="{FF2B5EF4-FFF2-40B4-BE49-F238E27FC236}">
                <a16:creationId xmlns:a16="http://schemas.microsoft.com/office/drawing/2014/main" id="{96277581-3B6E-45DC-A28B-56B0B91539B8}"/>
              </a:ext>
            </a:extLst>
          </p:cNvPr>
          <p:cNvSpPr/>
          <p:nvPr userDrawn="1"/>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66506099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02633665"/>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r>
              <a:rPr lang="en-US" dirty="0"/>
              <a:t>Click icon to add picture</a:t>
            </a:r>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dirty="0"/>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a:t>Click to edit Master title style</a:t>
            </a:r>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57106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r>
              <a:rPr lang="en-US" dirty="0"/>
              <a:t>Click icon to add chart</a:t>
            </a:r>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88918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r>
              <a:rPr lang="en-US" dirty="0"/>
              <a:t>Click icon to add table</a:t>
            </a:r>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445527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40BF04F-53BA-40ED-A2D6-74623F7FCA9F}"/>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0" y="857"/>
            <a:ext cx="12192000" cy="6856286"/>
          </a:xfrm>
          <a:prstGeom prst="rect">
            <a:avLst/>
          </a:prstGeom>
        </p:spPr>
      </p:pic>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a:t>Click to edit Master title style</a:t>
            </a:r>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546100" y="6542840"/>
            <a:ext cx="2743200" cy="247724"/>
          </a:xfrm>
          <a:prstGeom prst="rect">
            <a:avLst/>
          </a:prstGeom>
        </p:spPr>
        <p:txBody>
          <a:bodyPr vert="horz" lIns="91440" tIns="45720" rIns="91440" bIns="45720" rtlCol="0" anchor="ctr"/>
          <a:lstStyle>
            <a:lvl1pPr algn="l">
              <a:defRPr sz="1200" b="0" i="0">
                <a:solidFill>
                  <a:schemeClr val="bg2">
                    <a:lumMod val="65000"/>
                  </a:schemeClr>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dirty="0"/>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a:extLst>
              <a:ext uri="{FF2B5EF4-FFF2-40B4-BE49-F238E27FC236}">
                <a16:creationId xmlns:a16="http://schemas.microsoft.com/office/drawing/2014/main" id="{4F0CD691-76C0-4AC9-8029-4BF0CEDE749C}"/>
              </a:ext>
            </a:extLst>
          </p:cNvPr>
          <p:cNvSpPr/>
          <p:nvPr userDrawn="1"/>
        </p:nvSpPr>
        <p:spPr>
          <a:xfrm>
            <a:off x="4876800" y="6542840"/>
            <a:ext cx="1371600" cy="2477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7C66E622-A13F-4675-A281-8D8CC6175629}"/>
              </a:ext>
            </a:extLst>
          </p:cNvPr>
          <p:cNvSpPr txBox="1"/>
          <p:nvPr userDrawn="1"/>
        </p:nvSpPr>
        <p:spPr>
          <a:xfrm>
            <a:off x="7835900" y="6513565"/>
            <a:ext cx="1371600" cy="276999"/>
          </a:xfrm>
          <a:prstGeom prst="rect">
            <a:avLst/>
          </a:prstGeom>
          <a:noFill/>
        </p:spPr>
        <p:txBody>
          <a:bodyPr wrap="square" rtlCol="0">
            <a:spAutoFit/>
          </a:bodyPr>
          <a:lstStyle/>
          <a:p>
            <a:r>
              <a:rPr lang="en-US" sz="1200" dirty="0">
                <a:solidFill>
                  <a:schemeClr val="tx2"/>
                </a:solidFill>
              </a:rPr>
              <a:t>©2024 ANSYS, Inc.</a:t>
            </a:r>
          </a:p>
        </p:txBody>
      </p:sp>
    </p:spTree>
    <p:extLst>
      <p:ext uri="{BB962C8B-B14F-4D97-AF65-F5344CB8AC3E}">
        <p14:creationId xmlns:p14="http://schemas.microsoft.com/office/powerpoint/2010/main" val="1291537134"/>
      </p:ext>
    </p:extLst>
  </p:cSld>
  <p:clrMap bg1="lt1" tx1="dk1" bg2="lt2" tx2="dk2" accent1="accent1" accent2="accent2" accent3="accent3" accent4="accent4" accent5="accent5" accent6="accent6" hlink="hlink" folHlink="folHlink"/>
  <p:sldLayoutIdLst>
    <p:sldLayoutId id="2147483662" r:id="rId1"/>
    <p:sldLayoutId id="2147483661" r:id="rId2"/>
    <p:sldLayoutId id="2147483737" r:id="rId3"/>
    <p:sldLayoutId id="2147483724" r:id="rId4"/>
    <p:sldLayoutId id="2147483735" r:id="rId5"/>
    <p:sldLayoutId id="2147483734" r:id="rId6"/>
    <p:sldLayoutId id="2147483663" r:id="rId7"/>
    <p:sldLayoutId id="2147483729" r:id="rId8"/>
    <p:sldLayoutId id="2147483730" r:id="rId9"/>
    <p:sldLayoutId id="2147483731" r:id="rId10"/>
    <p:sldLayoutId id="2147483727" r:id="rId11"/>
    <p:sldLayoutId id="2147483726" r:id="rId12"/>
    <p:sldLayoutId id="2147483736" r:id="rId13"/>
  </p:sldLayoutIdLst>
  <p:hf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mailto:education@ansys.com"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image" Target="../media/image18.png"/><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courses.ansys.com/index.php/courses/intro-to-material-performance/?utm_campaign=academic&amp;utm_medium=referral&amp;utm_source=education-resource&amp;utm_content=partner_cross-bu_educator-resource-link_course-aic_learn-more_na_en_global&amp;campaignID=7013g000000gv7hAAA" TargetMode="External"/><Relationship Id="rId2" Type="http://schemas.openxmlformats.org/officeDocument/2006/relationships/image" Target="../media/image19.gif"/><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hyperlink" Target="https://courses.ansys.com/index.php/courses/intro-to-material-elasticity/?utm_campaign=academic&amp;utm_medium=referral&amp;utm_source=education-resource&amp;utm_content=partner_cross-bu_educator-resource-link_course-aic_learn-more_na_en_global&amp;campaignID=7013g000000gv7hAAA" TargetMode="External"/><Relationship Id="rId1" Type="http://schemas.openxmlformats.org/officeDocument/2006/relationships/slideLayout" Target="../slideLayouts/slideLayout5.xml"/><Relationship Id="rId4" Type="http://schemas.openxmlformats.org/officeDocument/2006/relationships/image" Target="../media/image21.gif"/></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25.gif"/><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28.png"/></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image" Target="../media/image20.png"/><Relationship Id="rId4" Type="http://schemas.openxmlformats.org/officeDocument/2006/relationships/hyperlink" Target="https://courses.ansys.com/index.php/courses/materials-selection-with-ashby-charts/?utm_campaign=academic&amp;utm_medium=referral&amp;utm_source=education-resource&amp;utm_content=partner_cross-bu_educator-resource-link_course-aic_learn-more_na_en_global&amp;campaignID=7013g000000gv7hAAA"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youtube.com/" TargetMode="Externa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8" Type="http://schemas.openxmlformats.org/officeDocument/2006/relationships/hyperlink" Target="https://dictionary.onmusic.org/terms/1860-keyboard_instrument" TargetMode="External"/><Relationship Id="rId13" Type="http://schemas.openxmlformats.org/officeDocument/2006/relationships/hyperlink" Target="https://dictionary.onmusic.org/terms/3855-virginal" TargetMode="External"/><Relationship Id="rId3" Type="http://schemas.openxmlformats.org/officeDocument/2006/relationships/hyperlink" Target="https://dictionary.onmusic.org/terms/2278-music" TargetMode="External"/><Relationship Id="rId7" Type="http://schemas.openxmlformats.org/officeDocument/2006/relationships/hyperlink" Target="https://dictionary.onmusic.org/terms/3377-stringed_instruments" TargetMode="External"/><Relationship Id="rId12" Type="http://schemas.openxmlformats.org/officeDocument/2006/relationships/hyperlink" Target="https://dictionary.onmusic.org/terms/1678-harpsichord_408" TargetMode="External"/><Relationship Id="rId2" Type="http://schemas.openxmlformats.org/officeDocument/2006/relationships/image" Target="../media/image5.jpeg"/><Relationship Id="rId1" Type="http://schemas.openxmlformats.org/officeDocument/2006/relationships/slideLayout" Target="../slideLayouts/slideLayout4.xml"/><Relationship Id="rId6" Type="http://schemas.openxmlformats.org/officeDocument/2006/relationships/hyperlink" Target="https://dictionary.onmusic.org/terms/2557-percussion_instruments" TargetMode="External"/><Relationship Id="rId11" Type="http://schemas.openxmlformats.org/officeDocument/2006/relationships/hyperlink" Target="https://dictionary.onmusic.org/terms/2594-piano" TargetMode="External"/><Relationship Id="rId5" Type="http://schemas.openxmlformats.org/officeDocument/2006/relationships/hyperlink" Target="https://dictionary.onmusic.org/terms/498-brass_instruments" TargetMode="External"/><Relationship Id="rId15" Type="http://schemas.openxmlformats.org/officeDocument/2006/relationships/hyperlink" Target="https://dictionary.onmusic.org/terms/1296-electronic_instrument" TargetMode="External"/><Relationship Id="rId10" Type="http://schemas.openxmlformats.org/officeDocument/2006/relationships/hyperlink" Target="https://dictionary.onmusic.org/terms/3369-string" TargetMode="External"/><Relationship Id="rId4" Type="http://schemas.openxmlformats.org/officeDocument/2006/relationships/hyperlink" Target="https://dictionary.onmusic.org/terms/3956-woodwind_instrument" TargetMode="External"/><Relationship Id="rId9" Type="http://schemas.openxmlformats.org/officeDocument/2006/relationships/hyperlink" Target="https://dictionary.onmusic.org/terms/3811-vibration" TargetMode="External"/><Relationship Id="rId14" Type="http://schemas.openxmlformats.org/officeDocument/2006/relationships/hyperlink" Target="https://dictionary.onmusic.org/terms/2437-organ" TargetMode="External"/></Relationships>
</file>

<file path=ppt/slides/_rels/slide40.xml.rels><?xml version="1.0" encoding="UTF-8" standalone="yes"?>
<Relationships xmlns="http://schemas.openxmlformats.org/package/2006/relationships"><Relationship Id="rId3" Type="http://schemas.microsoft.com/office/2018/10/relationships/comments" Target="../comments/modernComment_128_3CAD7201.xml"/><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https://www.merriam-webster.com/dictionary/sound" TargetMode="External"/><Relationship Id="rId2" Type="http://schemas.openxmlformats.org/officeDocument/2006/relationships/hyperlink" Target="https://dictionary.onmusic.org/" TargetMode="External"/><Relationship Id="rId1" Type="http://schemas.openxmlformats.org/officeDocument/2006/relationships/slideLayout" Target="../slideLayouts/slideLayout2.xml"/><Relationship Id="rId5" Type="http://schemas.openxmlformats.org/officeDocument/2006/relationships/hyperlink" Target="https://usa.yamaha.com/products/musical_instruments/percussion/glockenspiel/yg-250d/index.html" TargetMode="External"/><Relationship Id="rId4" Type="http://schemas.openxmlformats.org/officeDocument/2006/relationships/hyperlink" Target="https://www.uv.es/clil/ePortfolio/html/jorapra/percussion/xylophone.html#:~:text=The%20Xylophone%20is%20a%20Percussion,Japanese%20birch%20or%20synthetic%20materials" TargetMode="External"/></Relationships>
</file>

<file path=ppt/slides/_rels/slide43.xml.rels><?xml version="1.0" encoding="UTF-8" standalone="yes"?>
<Relationships xmlns="http://schemas.openxmlformats.org/package/2006/relationships"><Relationship Id="rId3" Type="http://schemas.openxmlformats.org/officeDocument/2006/relationships/hyperlink" Target="https://ansys.typeform.com/to/jcattJI5"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4.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5.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audio" Target="../media/audio2.wav"/><Relationship Id="rId7" Type="http://schemas.openxmlformats.org/officeDocument/2006/relationships/image" Target="../media/image11.png"/><Relationship Id="rId2" Type="http://schemas.openxmlformats.org/officeDocument/2006/relationships/audio" Target="../media/audio1.wav"/><Relationship Id="rId1" Type="http://schemas.openxmlformats.org/officeDocument/2006/relationships/slideLayout" Target="../slideLayouts/slideLayout5.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E2C3BA5-6E5F-4798-87B7-B8DFFB97930D}"/>
              </a:ext>
            </a:extLst>
          </p:cNvPr>
          <p:cNvSpPr>
            <a:spLocks noGrp="1"/>
          </p:cNvSpPr>
          <p:nvPr>
            <p:ph type="body" sz="quarter" idx="10"/>
          </p:nvPr>
        </p:nvSpPr>
        <p:spPr>
          <a:xfrm>
            <a:off x="601663" y="914400"/>
            <a:ext cx="8025502" cy="1449388"/>
          </a:xfrm>
        </p:spPr>
        <p:txBody>
          <a:bodyPr>
            <a:normAutofit/>
          </a:bodyPr>
          <a:lstStyle/>
          <a:p>
            <a:r>
              <a:rPr lang="en-US" dirty="0"/>
              <a:t>Selecting Materials for Musical Instruments:</a:t>
            </a:r>
          </a:p>
          <a:p>
            <a:r>
              <a:rPr lang="en-US" dirty="0"/>
              <a:t>a Case Example with a Xylophone</a:t>
            </a:r>
          </a:p>
        </p:txBody>
      </p:sp>
      <p:sp>
        <p:nvSpPr>
          <p:cNvPr id="3" name="Text Placeholder 2">
            <a:extLst>
              <a:ext uri="{FF2B5EF4-FFF2-40B4-BE49-F238E27FC236}">
                <a16:creationId xmlns:a16="http://schemas.microsoft.com/office/drawing/2014/main" id="{8DED2F7F-2065-4CCE-9AD5-77DBF0CD5628}"/>
              </a:ext>
            </a:extLst>
          </p:cNvPr>
          <p:cNvSpPr>
            <a:spLocks noGrp="1"/>
          </p:cNvSpPr>
          <p:nvPr>
            <p:ph type="body" sz="quarter" idx="12"/>
          </p:nvPr>
        </p:nvSpPr>
        <p:spPr>
          <a:xfrm>
            <a:off x="601663" y="2667000"/>
            <a:ext cx="5394325" cy="1219200"/>
          </a:xfrm>
        </p:spPr>
        <p:txBody>
          <a:bodyPr>
            <a:normAutofit/>
          </a:bodyPr>
          <a:lstStyle/>
          <a:p>
            <a:r>
              <a:rPr lang="en-US" dirty="0">
                <a:solidFill>
                  <a:schemeClr val="accent3"/>
                </a:solidFill>
              </a:rPr>
              <a:t>Kaitlin Tyler, Ph.D. and Elisabeth Hülse, M.S.</a:t>
            </a:r>
          </a:p>
          <a:p>
            <a:r>
              <a:rPr lang="en-US" dirty="0"/>
              <a:t>Ansys Academic Development Team</a:t>
            </a:r>
          </a:p>
          <a:p>
            <a:r>
              <a:rPr lang="en-US" dirty="0">
                <a:solidFill>
                  <a:schemeClr val="accent3"/>
                </a:solidFill>
                <a:hlinkClick r:id="rId3"/>
              </a:rPr>
              <a:t>education@ansys.com</a:t>
            </a:r>
            <a:r>
              <a:rPr lang="en-US" dirty="0">
                <a:solidFill>
                  <a:schemeClr val="accent3"/>
                </a:solidFill>
              </a:rPr>
              <a:t> </a:t>
            </a:r>
          </a:p>
        </p:txBody>
      </p:sp>
    </p:spTree>
    <p:extLst>
      <p:ext uri="{BB962C8B-B14F-4D97-AF65-F5344CB8AC3E}">
        <p14:creationId xmlns:p14="http://schemas.microsoft.com/office/powerpoint/2010/main" val="32076856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57A5C68-374D-1D86-F875-AAEE4D973B9B}"/>
              </a:ext>
            </a:extLst>
          </p:cNvPr>
          <p:cNvSpPr>
            <a:spLocks noGrp="1"/>
          </p:cNvSpPr>
          <p:nvPr>
            <p:ph type="sldNum" sz="quarter" idx="11"/>
          </p:nvPr>
        </p:nvSpPr>
        <p:spPr/>
        <p:txBody>
          <a:bodyPr/>
          <a:lstStyle/>
          <a:p>
            <a:fld id="{F0D23093-2AB0-F74C-B865-1A12A15B650E}" type="slidenum">
              <a:rPr lang="en-US" smtClean="0"/>
              <a:pPr/>
              <a:t>10</a:t>
            </a:fld>
            <a:endParaRPr lang="en-US" dirty="0"/>
          </a:p>
        </p:txBody>
      </p:sp>
      <p:sp>
        <p:nvSpPr>
          <p:cNvPr id="3" name="Title 2">
            <a:extLst>
              <a:ext uri="{FF2B5EF4-FFF2-40B4-BE49-F238E27FC236}">
                <a16:creationId xmlns:a16="http://schemas.microsoft.com/office/drawing/2014/main" id="{5781F092-6F1F-72BF-5AE8-3D7B15A31A65}"/>
              </a:ext>
            </a:extLst>
          </p:cNvPr>
          <p:cNvSpPr>
            <a:spLocks noGrp="1"/>
          </p:cNvSpPr>
          <p:nvPr>
            <p:ph type="title" idx="4294967295"/>
          </p:nvPr>
        </p:nvSpPr>
        <p:spPr>
          <a:xfrm>
            <a:off x="672402" y="1219200"/>
            <a:ext cx="10972800" cy="844550"/>
          </a:xfrm>
        </p:spPr>
        <p:style>
          <a:lnRef idx="2">
            <a:schemeClr val="accent1"/>
          </a:lnRef>
          <a:fillRef idx="1">
            <a:schemeClr val="lt1"/>
          </a:fillRef>
          <a:effectRef idx="0">
            <a:schemeClr val="accent1"/>
          </a:effectRef>
          <a:fontRef idx="minor">
            <a:schemeClr val="dk1"/>
          </a:fontRef>
        </p:style>
        <p:txBody>
          <a:bodyPr anchor="ctr"/>
          <a:lstStyle/>
          <a:p>
            <a:pPr algn="ctr"/>
            <a:r>
              <a:rPr lang="en-US" dirty="0"/>
              <a:t>What materials did you make your instrument out of?</a:t>
            </a:r>
          </a:p>
        </p:txBody>
      </p:sp>
      <p:sp>
        <p:nvSpPr>
          <p:cNvPr id="4" name="Title 2">
            <a:extLst>
              <a:ext uri="{FF2B5EF4-FFF2-40B4-BE49-F238E27FC236}">
                <a16:creationId xmlns:a16="http://schemas.microsoft.com/office/drawing/2014/main" id="{AC077B8D-3805-F3E3-BD35-61D847B5F90B}"/>
              </a:ext>
            </a:extLst>
          </p:cNvPr>
          <p:cNvSpPr txBox="1">
            <a:spLocks/>
          </p:cNvSpPr>
          <p:nvPr/>
        </p:nvSpPr>
        <p:spPr>
          <a:xfrm>
            <a:off x="672402" y="2819400"/>
            <a:ext cx="10972800" cy="844550"/>
          </a:xfrm>
          <a:prstGeom prst="rect">
            <a:avLst/>
          </a:prstGeom>
        </p:spPr>
        <p:style>
          <a:lnRef idx="2">
            <a:schemeClr val="accent4"/>
          </a:lnRef>
          <a:fillRef idx="1">
            <a:schemeClr val="lt1"/>
          </a:fillRef>
          <a:effectRef idx="0">
            <a:schemeClr val="accent4"/>
          </a:effectRef>
          <a:fontRef idx="minor">
            <a:schemeClr val="dk1"/>
          </a:fontRef>
        </p:style>
        <p:txBody>
          <a:bodyPr vert="horz" lIns="91440" tIns="45720" rIns="91440" bIns="45720" rtlCol="0" anchor="ctr">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pPr algn="ctr"/>
            <a:r>
              <a:rPr lang="en-US" dirty="0"/>
              <a:t>What other materials do you know instruments are made of?</a:t>
            </a:r>
          </a:p>
        </p:txBody>
      </p:sp>
      <p:sp>
        <p:nvSpPr>
          <p:cNvPr id="5" name="Title 2">
            <a:extLst>
              <a:ext uri="{FF2B5EF4-FFF2-40B4-BE49-F238E27FC236}">
                <a16:creationId xmlns:a16="http://schemas.microsoft.com/office/drawing/2014/main" id="{21A638A7-8988-ED58-4C74-539387BA23F4}"/>
              </a:ext>
            </a:extLst>
          </p:cNvPr>
          <p:cNvSpPr txBox="1">
            <a:spLocks/>
          </p:cNvSpPr>
          <p:nvPr/>
        </p:nvSpPr>
        <p:spPr>
          <a:xfrm>
            <a:off x="672402" y="4419600"/>
            <a:ext cx="10972800" cy="844550"/>
          </a:xfrm>
          <a:prstGeom prst="rect">
            <a:avLst/>
          </a:prstGeom>
        </p:spPr>
        <p:style>
          <a:lnRef idx="2">
            <a:schemeClr val="accent5"/>
          </a:lnRef>
          <a:fillRef idx="1">
            <a:schemeClr val="lt1"/>
          </a:fillRef>
          <a:effectRef idx="0">
            <a:schemeClr val="accent5"/>
          </a:effectRef>
          <a:fontRef idx="minor">
            <a:schemeClr val="dk1"/>
          </a:fontRef>
        </p:style>
        <p:txBody>
          <a:bodyPr vert="horz" lIns="91440" tIns="45720" rIns="91440" bIns="45720" rtlCol="0" anchor="ctr">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pPr algn="ctr"/>
            <a:r>
              <a:rPr lang="en-US" dirty="0"/>
              <a:t>What materials were instruments made of in the past?</a:t>
            </a:r>
          </a:p>
        </p:txBody>
      </p:sp>
    </p:spTree>
    <p:extLst>
      <p:ext uri="{BB962C8B-B14F-4D97-AF65-F5344CB8AC3E}">
        <p14:creationId xmlns:p14="http://schemas.microsoft.com/office/powerpoint/2010/main" val="27338767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98852B6-D8AD-DA3F-64D3-03028D57D8B5}"/>
              </a:ext>
            </a:extLst>
          </p:cNvPr>
          <p:cNvSpPr>
            <a:spLocks noGrp="1"/>
          </p:cNvSpPr>
          <p:nvPr>
            <p:ph type="sldNum" sz="quarter" idx="11"/>
          </p:nvPr>
        </p:nvSpPr>
        <p:spPr/>
        <p:txBody>
          <a:bodyPr/>
          <a:lstStyle/>
          <a:p>
            <a:fld id="{F0D23093-2AB0-F74C-B865-1A12A15B650E}" type="slidenum">
              <a:rPr lang="en-US" smtClean="0"/>
              <a:pPr/>
              <a:t>11</a:t>
            </a:fld>
            <a:endParaRPr lang="en-US" dirty="0"/>
          </a:p>
        </p:txBody>
      </p:sp>
      <p:sp>
        <p:nvSpPr>
          <p:cNvPr id="5" name="Title 4">
            <a:extLst>
              <a:ext uri="{FF2B5EF4-FFF2-40B4-BE49-F238E27FC236}">
                <a16:creationId xmlns:a16="http://schemas.microsoft.com/office/drawing/2014/main" id="{AD5C0567-A20D-5CD0-E56F-CA4D9112DE52}"/>
              </a:ext>
            </a:extLst>
          </p:cNvPr>
          <p:cNvSpPr>
            <a:spLocks noGrp="1"/>
          </p:cNvSpPr>
          <p:nvPr>
            <p:ph type="title"/>
          </p:nvPr>
        </p:nvSpPr>
        <p:spPr/>
        <p:txBody>
          <a:bodyPr/>
          <a:lstStyle/>
          <a:p>
            <a:r>
              <a:rPr lang="en-US" dirty="0"/>
              <a:t>Instruments of the past</a:t>
            </a:r>
          </a:p>
        </p:txBody>
      </p:sp>
      <p:sp>
        <p:nvSpPr>
          <p:cNvPr id="6" name="TextBox 5">
            <a:extLst>
              <a:ext uri="{FF2B5EF4-FFF2-40B4-BE49-F238E27FC236}">
                <a16:creationId xmlns:a16="http://schemas.microsoft.com/office/drawing/2014/main" id="{15F9072F-DB4C-9523-9048-D7F7F2899E4E}"/>
              </a:ext>
            </a:extLst>
          </p:cNvPr>
          <p:cNvSpPr txBox="1"/>
          <p:nvPr/>
        </p:nvSpPr>
        <p:spPr>
          <a:xfrm>
            <a:off x="266700" y="5194511"/>
            <a:ext cx="11658600" cy="830997"/>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sz="2400" dirty="0"/>
              <a:t>Flutes made of swan bones and mammoth ivory found in the </a:t>
            </a:r>
            <a:r>
              <a:rPr lang="en-US" sz="2400" dirty="0">
                <a:solidFill>
                  <a:srgbClr val="000000"/>
                </a:solidFill>
                <a:effectLst/>
                <a:ea typeface="Calibri" panose="020F0502020204030204" pitchFamily="34" charset="0"/>
                <a:cs typeface="Times New Roman" panose="02020603050405020304" pitchFamily="18" charset="0"/>
              </a:rPr>
              <a:t>Gei</a:t>
            </a:r>
            <a:r>
              <a:rPr lang="en-US" sz="2400" dirty="0">
                <a:solidFill>
                  <a:srgbClr val="000000"/>
                </a:solidFill>
                <a:effectLst/>
                <a:ea typeface="Calibri" panose="020F0502020204030204" pitchFamily="34" charset="0"/>
              </a:rPr>
              <a:t>β</a:t>
            </a:r>
            <a:r>
              <a:rPr lang="en-US" sz="2400" dirty="0">
                <a:solidFill>
                  <a:srgbClr val="000000"/>
                </a:solidFill>
                <a:effectLst/>
                <a:ea typeface="Calibri" panose="020F0502020204030204" pitchFamily="34" charset="0"/>
                <a:cs typeface="Times New Roman" panose="02020603050405020304" pitchFamily="18" charset="0"/>
              </a:rPr>
              <a:t>enkl</a:t>
            </a:r>
            <a:r>
              <a:rPr lang="en-US" sz="2400" dirty="0">
                <a:solidFill>
                  <a:srgbClr val="000000"/>
                </a:solidFill>
                <a:effectLst/>
                <a:ea typeface="Calibri" panose="020F0502020204030204" pitchFamily="34" charset="0"/>
              </a:rPr>
              <a:t>ö</a:t>
            </a:r>
            <a:r>
              <a:rPr lang="en-US" sz="2400" dirty="0">
                <a:solidFill>
                  <a:srgbClr val="000000"/>
                </a:solidFill>
                <a:effectLst/>
                <a:ea typeface="Calibri" panose="020F0502020204030204" pitchFamily="34" charset="0"/>
                <a:cs typeface="Times New Roman" panose="02020603050405020304" pitchFamily="18" charset="0"/>
              </a:rPr>
              <a:t>sterle Café in southwestern Germany -- </a:t>
            </a:r>
            <a:r>
              <a:rPr lang="en-US" sz="2400" dirty="0">
                <a:solidFill>
                  <a:srgbClr val="000000"/>
                </a:solidFill>
                <a:cs typeface="Times New Roman" panose="02020603050405020304" pitchFamily="18" charset="0"/>
              </a:rPr>
              <a:t>Dated to be around 35,000 years old!</a:t>
            </a:r>
            <a:r>
              <a:rPr lang="en-US" sz="2400" baseline="30000" dirty="0">
                <a:solidFill>
                  <a:srgbClr val="000000"/>
                </a:solidFill>
                <a:cs typeface="Times New Roman" panose="02020603050405020304" pitchFamily="18" charset="0"/>
              </a:rPr>
              <a:t>5</a:t>
            </a:r>
            <a:endParaRPr lang="en-US" sz="2400" dirty="0"/>
          </a:p>
        </p:txBody>
      </p:sp>
      <p:sp>
        <p:nvSpPr>
          <p:cNvPr id="3" name="TextBox 2">
            <a:extLst>
              <a:ext uri="{FF2B5EF4-FFF2-40B4-BE49-F238E27FC236}">
                <a16:creationId xmlns:a16="http://schemas.microsoft.com/office/drawing/2014/main" id="{D4E1859E-08E9-3812-54F2-C03F75FC3548}"/>
              </a:ext>
            </a:extLst>
          </p:cNvPr>
          <p:cNvSpPr txBox="1"/>
          <p:nvPr/>
        </p:nvSpPr>
        <p:spPr>
          <a:xfrm>
            <a:off x="650375" y="1903066"/>
            <a:ext cx="3962400" cy="1938992"/>
          </a:xfrm>
          <a:prstGeom prst="rect">
            <a:avLst/>
          </a:prstGeom>
          <a:noFill/>
        </p:spPr>
        <p:txBody>
          <a:bodyPr wrap="square" rtlCol="0">
            <a:spAutoFit/>
          </a:bodyPr>
          <a:lstStyle/>
          <a:p>
            <a:pPr algn="ctr"/>
            <a:r>
              <a:rPr lang="en-US" sz="2400" b="1" dirty="0"/>
              <a:t>Made from available materials </a:t>
            </a:r>
          </a:p>
          <a:p>
            <a:pPr algn="ctr"/>
            <a:endParaRPr lang="en-US" sz="2400" b="1" dirty="0">
              <a:sym typeface="Wingdings" panose="05000000000000000000" pitchFamily="2" charset="2"/>
            </a:endParaRPr>
          </a:p>
          <a:p>
            <a:pPr algn="ctr"/>
            <a:r>
              <a:rPr lang="en-US" sz="2400" b="1" dirty="0">
                <a:sym typeface="Wingdings" panose="05000000000000000000" pitchFamily="2" charset="2"/>
              </a:rPr>
              <a:t> what would those have been?</a:t>
            </a:r>
            <a:endParaRPr lang="en-US" sz="2400" b="1" dirty="0"/>
          </a:p>
        </p:txBody>
      </p:sp>
      <p:pic>
        <p:nvPicPr>
          <p:cNvPr id="7" name="Picture 6" descr="A group of people playing instruments&#10;&#10;Description automatically generated">
            <a:extLst>
              <a:ext uri="{FF2B5EF4-FFF2-40B4-BE49-F238E27FC236}">
                <a16:creationId xmlns:a16="http://schemas.microsoft.com/office/drawing/2014/main" id="{441BE400-3851-23BA-301B-589F5FA01BB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638800" y="1043762"/>
            <a:ext cx="5486400" cy="3657600"/>
          </a:xfrm>
          <a:prstGeom prst="rect">
            <a:avLst/>
          </a:prstGeom>
        </p:spPr>
      </p:pic>
    </p:spTree>
    <p:extLst>
      <p:ext uri="{BB962C8B-B14F-4D97-AF65-F5344CB8AC3E}">
        <p14:creationId xmlns:p14="http://schemas.microsoft.com/office/powerpoint/2010/main" val="1085767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8215D5D-3559-0D5A-ABF8-E813B14D185F}"/>
              </a:ext>
            </a:extLst>
          </p:cNvPr>
          <p:cNvSpPr>
            <a:spLocks noGrp="1"/>
          </p:cNvSpPr>
          <p:nvPr>
            <p:ph type="sldNum" sz="quarter" idx="11"/>
          </p:nvPr>
        </p:nvSpPr>
        <p:spPr/>
        <p:txBody>
          <a:bodyPr/>
          <a:lstStyle/>
          <a:p>
            <a:fld id="{F0D23093-2AB0-F74C-B865-1A12A15B650E}" type="slidenum">
              <a:rPr lang="en-US" smtClean="0"/>
              <a:pPr/>
              <a:t>12</a:t>
            </a:fld>
            <a:endParaRPr lang="en-US" dirty="0"/>
          </a:p>
        </p:txBody>
      </p:sp>
      <p:sp>
        <p:nvSpPr>
          <p:cNvPr id="3" name="Title 2">
            <a:extLst>
              <a:ext uri="{FF2B5EF4-FFF2-40B4-BE49-F238E27FC236}">
                <a16:creationId xmlns:a16="http://schemas.microsoft.com/office/drawing/2014/main" id="{DCBBF5AF-F47D-3464-070B-A24F5352D570}"/>
              </a:ext>
            </a:extLst>
          </p:cNvPr>
          <p:cNvSpPr>
            <a:spLocks noGrp="1"/>
          </p:cNvSpPr>
          <p:nvPr>
            <p:ph type="title"/>
          </p:nvPr>
        </p:nvSpPr>
        <p:spPr/>
        <p:txBody>
          <a:bodyPr/>
          <a:lstStyle/>
          <a:p>
            <a:r>
              <a:rPr lang="en-US" dirty="0"/>
              <a:t>Instruments of Today</a:t>
            </a:r>
          </a:p>
        </p:txBody>
      </p:sp>
      <p:pic>
        <p:nvPicPr>
          <p:cNvPr id="5" name="Picture 4" descr="A group of musical instruments&#10;&#10;Description automatically generated">
            <a:extLst>
              <a:ext uri="{FF2B5EF4-FFF2-40B4-BE49-F238E27FC236}">
                <a16:creationId xmlns:a16="http://schemas.microsoft.com/office/drawing/2014/main" id="{D100684D-6DD2-FFEC-379F-88375B95BA1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846074" y="1295400"/>
            <a:ext cx="6400800" cy="4267200"/>
          </a:xfrm>
          <a:prstGeom prst="rect">
            <a:avLst/>
          </a:prstGeom>
        </p:spPr>
      </p:pic>
      <p:sp>
        <p:nvSpPr>
          <p:cNvPr id="6" name="TextBox 5">
            <a:extLst>
              <a:ext uri="{FF2B5EF4-FFF2-40B4-BE49-F238E27FC236}">
                <a16:creationId xmlns:a16="http://schemas.microsoft.com/office/drawing/2014/main" id="{B3C0CF42-62BB-7CDD-39D7-DDB12E162413}"/>
              </a:ext>
            </a:extLst>
          </p:cNvPr>
          <p:cNvSpPr txBox="1"/>
          <p:nvPr/>
        </p:nvSpPr>
        <p:spPr>
          <a:xfrm>
            <a:off x="727585" y="1905506"/>
            <a:ext cx="3470787" cy="3046988"/>
          </a:xfrm>
          <a:prstGeom prst="rect">
            <a:avLst/>
          </a:prstGeom>
          <a:noFill/>
        </p:spPr>
        <p:txBody>
          <a:bodyPr wrap="square" rtlCol="0">
            <a:spAutoFit/>
          </a:bodyPr>
          <a:lstStyle/>
          <a:p>
            <a:pPr algn="ctr"/>
            <a:r>
              <a:rPr lang="en-US" sz="2400" b="1" dirty="0"/>
              <a:t>What materials do we see here?</a:t>
            </a:r>
          </a:p>
          <a:p>
            <a:pPr algn="ctr"/>
            <a:endParaRPr lang="en-US" sz="2400" b="1" dirty="0"/>
          </a:p>
          <a:p>
            <a:pPr algn="ctr"/>
            <a:r>
              <a:rPr lang="en-US" sz="2400" b="1" dirty="0"/>
              <a:t>Do you play an instrument?</a:t>
            </a:r>
          </a:p>
          <a:p>
            <a:pPr algn="ctr"/>
            <a:endParaRPr lang="en-US" sz="2400" b="1" dirty="0"/>
          </a:p>
          <a:p>
            <a:pPr algn="ctr"/>
            <a:r>
              <a:rPr lang="en-US" sz="2400" b="1" dirty="0"/>
              <a:t>What material(s) is it made of?</a:t>
            </a:r>
          </a:p>
        </p:txBody>
      </p:sp>
    </p:spTree>
    <p:extLst>
      <p:ext uri="{BB962C8B-B14F-4D97-AF65-F5344CB8AC3E}">
        <p14:creationId xmlns:p14="http://schemas.microsoft.com/office/powerpoint/2010/main" val="17898855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2" name="Straight Connector 41">
            <a:extLst>
              <a:ext uri="{FF2B5EF4-FFF2-40B4-BE49-F238E27FC236}">
                <a16:creationId xmlns:a16="http://schemas.microsoft.com/office/drawing/2014/main" id="{09F6560D-E3D9-D1B2-257D-70A3178D4755}"/>
              </a:ext>
            </a:extLst>
          </p:cNvPr>
          <p:cNvCxnSpPr>
            <a:cxnSpLocks/>
          </p:cNvCxnSpPr>
          <p:nvPr/>
        </p:nvCxnSpPr>
        <p:spPr>
          <a:xfrm flipV="1">
            <a:off x="4871066" y="3413278"/>
            <a:ext cx="2309445" cy="302516"/>
          </a:xfrm>
          <a:prstGeom prst="line">
            <a:avLst/>
          </a:prstGeom>
          <a:ln w="571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sp>
        <p:nvSpPr>
          <p:cNvPr id="2" name="Slide Number Placeholder 1">
            <a:extLst>
              <a:ext uri="{FF2B5EF4-FFF2-40B4-BE49-F238E27FC236}">
                <a16:creationId xmlns:a16="http://schemas.microsoft.com/office/drawing/2014/main" id="{ADED8EDB-CFA4-8646-DA18-6754268D2E6D}"/>
              </a:ext>
            </a:extLst>
          </p:cNvPr>
          <p:cNvSpPr>
            <a:spLocks noGrp="1"/>
          </p:cNvSpPr>
          <p:nvPr>
            <p:ph type="sldNum" sz="quarter" idx="11"/>
          </p:nvPr>
        </p:nvSpPr>
        <p:spPr/>
        <p:txBody>
          <a:bodyPr/>
          <a:lstStyle/>
          <a:p>
            <a:fld id="{F0D23093-2AB0-F74C-B865-1A12A15B650E}" type="slidenum">
              <a:rPr lang="en-US" smtClean="0"/>
              <a:pPr/>
              <a:t>13</a:t>
            </a:fld>
            <a:endParaRPr lang="en-US" dirty="0"/>
          </a:p>
        </p:txBody>
      </p:sp>
      <p:sp>
        <p:nvSpPr>
          <p:cNvPr id="3" name="Title 2">
            <a:extLst>
              <a:ext uri="{FF2B5EF4-FFF2-40B4-BE49-F238E27FC236}">
                <a16:creationId xmlns:a16="http://schemas.microsoft.com/office/drawing/2014/main" id="{11C251FA-3CA1-423E-6443-1FAC7C28EE36}"/>
              </a:ext>
            </a:extLst>
          </p:cNvPr>
          <p:cNvSpPr>
            <a:spLocks noGrp="1"/>
          </p:cNvSpPr>
          <p:nvPr>
            <p:ph type="title"/>
          </p:nvPr>
        </p:nvSpPr>
        <p:spPr/>
        <p:txBody>
          <a:bodyPr/>
          <a:lstStyle/>
          <a:p>
            <a:r>
              <a:rPr lang="en-US" dirty="0"/>
              <a:t>Why do we make instruments out of certain materials?</a:t>
            </a:r>
          </a:p>
        </p:txBody>
      </p:sp>
      <p:cxnSp>
        <p:nvCxnSpPr>
          <p:cNvPr id="27" name="Straight Connector 26">
            <a:extLst>
              <a:ext uri="{FF2B5EF4-FFF2-40B4-BE49-F238E27FC236}">
                <a16:creationId xmlns:a16="http://schemas.microsoft.com/office/drawing/2014/main" id="{7BCBE8B4-3A2A-C86D-CA62-A269C6ED5B65}"/>
              </a:ext>
            </a:extLst>
          </p:cNvPr>
          <p:cNvCxnSpPr>
            <a:cxnSpLocks/>
          </p:cNvCxnSpPr>
          <p:nvPr/>
        </p:nvCxnSpPr>
        <p:spPr>
          <a:xfrm flipV="1">
            <a:off x="6579006" y="3641642"/>
            <a:ext cx="429264" cy="568779"/>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61071BB9-3011-F68C-22B1-0FD1AFD88797}"/>
              </a:ext>
            </a:extLst>
          </p:cNvPr>
          <p:cNvCxnSpPr>
            <a:cxnSpLocks/>
          </p:cNvCxnSpPr>
          <p:nvPr/>
        </p:nvCxnSpPr>
        <p:spPr>
          <a:xfrm>
            <a:off x="5998746" y="2217256"/>
            <a:ext cx="1029365" cy="1043622"/>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B517F898-1611-B204-6458-60FE598CA054}"/>
              </a:ext>
            </a:extLst>
          </p:cNvPr>
          <p:cNvCxnSpPr>
            <a:cxnSpLocks/>
          </p:cNvCxnSpPr>
          <p:nvPr/>
        </p:nvCxnSpPr>
        <p:spPr>
          <a:xfrm>
            <a:off x="5942155" y="2304537"/>
            <a:ext cx="399201" cy="2056588"/>
          </a:xfrm>
          <a:prstGeom prst="line">
            <a:avLst/>
          </a:prstGeom>
          <a:ln w="57150">
            <a:solidFill>
              <a:schemeClr val="tx1"/>
            </a:solidFill>
          </a:ln>
          <a:effectLst>
            <a:outerShdw blurRad="76200" dir="13500000" sy="23000" kx="1200000" algn="br"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C7707D4D-5895-0BAF-70A0-88B5838CBCAF}"/>
              </a:ext>
            </a:extLst>
          </p:cNvPr>
          <p:cNvCxnSpPr>
            <a:cxnSpLocks/>
          </p:cNvCxnSpPr>
          <p:nvPr/>
        </p:nvCxnSpPr>
        <p:spPr>
          <a:xfrm flipH="1">
            <a:off x="4703375" y="2217256"/>
            <a:ext cx="1091419" cy="1533276"/>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4465773D-3C47-8493-D794-A15FE36B14BD}"/>
              </a:ext>
            </a:extLst>
          </p:cNvPr>
          <p:cNvCxnSpPr>
            <a:cxnSpLocks/>
          </p:cNvCxnSpPr>
          <p:nvPr/>
        </p:nvCxnSpPr>
        <p:spPr>
          <a:xfrm>
            <a:off x="4978400" y="3911600"/>
            <a:ext cx="1228504" cy="527185"/>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4" name="Group 23">
            <a:extLst>
              <a:ext uri="{FF2B5EF4-FFF2-40B4-BE49-F238E27FC236}">
                <a16:creationId xmlns:a16="http://schemas.microsoft.com/office/drawing/2014/main" id="{AAE4D7DD-33DB-2B49-874C-6B85E2992324}"/>
              </a:ext>
            </a:extLst>
          </p:cNvPr>
          <p:cNvGrpSpPr/>
          <p:nvPr/>
        </p:nvGrpSpPr>
        <p:grpSpPr>
          <a:xfrm>
            <a:off x="6759462" y="3078726"/>
            <a:ext cx="2384108" cy="700548"/>
            <a:chOff x="6759462" y="3078726"/>
            <a:chExt cx="2384108" cy="700548"/>
          </a:xfrm>
        </p:grpSpPr>
        <p:sp>
          <p:nvSpPr>
            <p:cNvPr id="16" name="Oval 15">
              <a:extLst>
                <a:ext uri="{FF2B5EF4-FFF2-40B4-BE49-F238E27FC236}">
                  <a16:creationId xmlns:a16="http://schemas.microsoft.com/office/drawing/2014/main" id="{BBED7E48-07BF-3502-7552-4652C273E613}"/>
                </a:ext>
              </a:extLst>
            </p:cNvPr>
            <p:cNvSpPr/>
            <p:nvPr/>
          </p:nvSpPr>
          <p:spPr>
            <a:xfrm>
              <a:off x="6759462" y="3078726"/>
              <a:ext cx="717755" cy="700548"/>
            </a:xfrm>
            <a:prstGeom prst="ellipse">
              <a:avLst/>
            </a:prstGeom>
            <a:effectLst>
              <a:innerShdw blurRad="114300">
                <a:prstClr val="black"/>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extBox 19">
              <a:extLst>
                <a:ext uri="{FF2B5EF4-FFF2-40B4-BE49-F238E27FC236}">
                  <a16:creationId xmlns:a16="http://schemas.microsoft.com/office/drawing/2014/main" id="{64A8674C-B437-5482-CC4A-6C2AD67826C8}"/>
                </a:ext>
              </a:extLst>
            </p:cNvPr>
            <p:cNvSpPr txBox="1"/>
            <p:nvPr/>
          </p:nvSpPr>
          <p:spPr>
            <a:xfrm>
              <a:off x="7676322" y="3198167"/>
              <a:ext cx="1467248" cy="461665"/>
            </a:xfrm>
            <a:prstGeom prst="rect">
              <a:avLst/>
            </a:prstGeom>
            <a:noFill/>
          </p:spPr>
          <p:txBody>
            <a:bodyPr wrap="square" rtlCol="0">
              <a:spAutoFit/>
            </a:bodyPr>
            <a:lstStyle/>
            <a:p>
              <a:r>
                <a:rPr lang="en-US" sz="2400" dirty="0"/>
                <a:t>Properties</a:t>
              </a:r>
            </a:p>
          </p:txBody>
        </p:sp>
      </p:grpSp>
      <p:grpSp>
        <p:nvGrpSpPr>
          <p:cNvPr id="25" name="Group 24">
            <a:extLst>
              <a:ext uri="{FF2B5EF4-FFF2-40B4-BE49-F238E27FC236}">
                <a16:creationId xmlns:a16="http://schemas.microsoft.com/office/drawing/2014/main" id="{AA05FE6B-1B37-DED7-E4A5-FD83E531FD58}"/>
              </a:ext>
            </a:extLst>
          </p:cNvPr>
          <p:cNvGrpSpPr/>
          <p:nvPr/>
        </p:nvGrpSpPr>
        <p:grpSpPr>
          <a:xfrm>
            <a:off x="5178666" y="1222421"/>
            <a:ext cx="1341404" cy="1260544"/>
            <a:chOff x="5178666" y="1222421"/>
            <a:chExt cx="1341404" cy="1260544"/>
          </a:xfrm>
        </p:grpSpPr>
        <p:sp>
          <p:nvSpPr>
            <p:cNvPr id="17" name="Oval 16">
              <a:extLst>
                <a:ext uri="{FF2B5EF4-FFF2-40B4-BE49-F238E27FC236}">
                  <a16:creationId xmlns:a16="http://schemas.microsoft.com/office/drawing/2014/main" id="{868364DC-1C42-B18C-72C1-BD85ED43DCCF}"/>
                </a:ext>
              </a:extLst>
            </p:cNvPr>
            <p:cNvSpPr/>
            <p:nvPr/>
          </p:nvSpPr>
          <p:spPr>
            <a:xfrm>
              <a:off x="5531606" y="1782417"/>
              <a:ext cx="717755" cy="700548"/>
            </a:xfrm>
            <a:prstGeom prst="ellipse">
              <a:avLst/>
            </a:prstGeom>
            <a:effectLst>
              <a:innerShdw blurRad="114300">
                <a:prstClr val="black"/>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06B4E092-3250-3A85-66B0-902867464B13}"/>
                </a:ext>
              </a:extLst>
            </p:cNvPr>
            <p:cNvSpPr txBox="1"/>
            <p:nvPr/>
          </p:nvSpPr>
          <p:spPr>
            <a:xfrm>
              <a:off x="5178666" y="1222421"/>
              <a:ext cx="1341404" cy="461665"/>
            </a:xfrm>
            <a:prstGeom prst="rect">
              <a:avLst/>
            </a:prstGeom>
            <a:noFill/>
          </p:spPr>
          <p:txBody>
            <a:bodyPr wrap="square" rtlCol="0">
              <a:spAutoFit/>
            </a:bodyPr>
            <a:lstStyle/>
            <a:p>
              <a:r>
                <a:rPr lang="en-US" sz="2400" dirty="0"/>
                <a:t>Structure</a:t>
              </a:r>
            </a:p>
          </p:txBody>
        </p:sp>
      </p:grpSp>
      <p:grpSp>
        <p:nvGrpSpPr>
          <p:cNvPr id="23" name="Group 22">
            <a:extLst>
              <a:ext uri="{FF2B5EF4-FFF2-40B4-BE49-F238E27FC236}">
                <a16:creationId xmlns:a16="http://schemas.microsoft.com/office/drawing/2014/main" id="{9BEE59AB-C2F6-4B40-9F7A-548504E9E90E}"/>
              </a:ext>
            </a:extLst>
          </p:cNvPr>
          <p:cNvGrpSpPr/>
          <p:nvPr/>
        </p:nvGrpSpPr>
        <p:grpSpPr>
          <a:xfrm>
            <a:off x="2709001" y="3429000"/>
            <a:ext cx="2384108" cy="700548"/>
            <a:chOff x="2709001" y="3429000"/>
            <a:chExt cx="2384108" cy="700548"/>
          </a:xfrm>
        </p:grpSpPr>
        <p:sp>
          <p:nvSpPr>
            <p:cNvPr id="14" name="Oval 13">
              <a:extLst>
                <a:ext uri="{FF2B5EF4-FFF2-40B4-BE49-F238E27FC236}">
                  <a16:creationId xmlns:a16="http://schemas.microsoft.com/office/drawing/2014/main" id="{B22143CC-5126-C9E2-2FA5-3BD9E6D07025}"/>
                </a:ext>
              </a:extLst>
            </p:cNvPr>
            <p:cNvSpPr/>
            <p:nvPr/>
          </p:nvSpPr>
          <p:spPr>
            <a:xfrm>
              <a:off x="4375354" y="3429000"/>
              <a:ext cx="717755" cy="700548"/>
            </a:xfrm>
            <a:prstGeom prst="ellipse">
              <a:avLst/>
            </a:prstGeom>
            <a:effectLst>
              <a:innerShdw blurRad="114300">
                <a:prstClr val="black"/>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TextBox 21">
              <a:extLst>
                <a:ext uri="{FF2B5EF4-FFF2-40B4-BE49-F238E27FC236}">
                  <a16:creationId xmlns:a16="http://schemas.microsoft.com/office/drawing/2014/main" id="{610A4BEA-A90C-E3AA-7598-DA3AB273774B}"/>
                </a:ext>
              </a:extLst>
            </p:cNvPr>
            <p:cNvSpPr txBox="1"/>
            <p:nvPr/>
          </p:nvSpPr>
          <p:spPr>
            <a:xfrm>
              <a:off x="2709001" y="3548441"/>
              <a:ext cx="1566801" cy="461665"/>
            </a:xfrm>
            <a:prstGeom prst="rect">
              <a:avLst/>
            </a:prstGeom>
            <a:noFill/>
          </p:spPr>
          <p:txBody>
            <a:bodyPr wrap="square" rtlCol="0">
              <a:spAutoFit/>
            </a:bodyPr>
            <a:lstStyle/>
            <a:p>
              <a:pPr algn="r"/>
              <a:r>
                <a:rPr lang="en-US" sz="2400" dirty="0"/>
                <a:t>Processing</a:t>
              </a:r>
            </a:p>
          </p:txBody>
        </p:sp>
      </p:grpSp>
      <p:grpSp>
        <p:nvGrpSpPr>
          <p:cNvPr id="19" name="Group 18">
            <a:extLst>
              <a:ext uri="{FF2B5EF4-FFF2-40B4-BE49-F238E27FC236}">
                <a16:creationId xmlns:a16="http://schemas.microsoft.com/office/drawing/2014/main" id="{2D512EE8-2711-9060-401F-C85DDDE8F223}"/>
              </a:ext>
            </a:extLst>
          </p:cNvPr>
          <p:cNvGrpSpPr/>
          <p:nvPr/>
        </p:nvGrpSpPr>
        <p:grpSpPr>
          <a:xfrm>
            <a:off x="5998746" y="4142995"/>
            <a:ext cx="2618480" cy="718942"/>
            <a:chOff x="5998746" y="4142995"/>
            <a:chExt cx="2618480" cy="718942"/>
          </a:xfrm>
        </p:grpSpPr>
        <p:sp>
          <p:nvSpPr>
            <p:cNvPr id="15" name="Oval 14">
              <a:extLst>
                <a:ext uri="{FF2B5EF4-FFF2-40B4-BE49-F238E27FC236}">
                  <a16:creationId xmlns:a16="http://schemas.microsoft.com/office/drawing/2014/main" id="{79C2C394-D9BE-6D02-00E2-48BA630F966D}"/>
                </a:ext>
              </a:extLst>
            </p:cNvPr>
            <p:cNvSpPr/>
            <p:nvPr/>
          </p:nvSpPr>
          <p:spPr>
            <a:xfrm>
              <a:off x="5998746" y="4142995"/>
              <a:ext cx="717755" cy="700548"/>
            </a:xfrm>
            <a:prstGeom prst="ellipse">
              <a:avLst/>
            </a:prstGeom>
            <a:effectLst>
              <a:innerShdw blurRad="114300">
                <a:prstClr val="black"/>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Box 17">
              <a:extLst>
                <a:ext uri="{FF2B5EF4-FFF2-40B4-BE49-F238E27FC236}">
                  <a16:creationId xmlns:a16="http://schemas.microsoft.com/office/drawing/2014/main" id="{4DE17001-31A2-BD1E-2B4C-0121055C6267}"/>
                </a:ext>
              </a:extLst>
            </p:cNvPr>
            <p:cNvSpPr txBox="1"/>
            <p:nvPr/>
          </p:nvSpPr>
          <p:spPr>
            <a:xfrm>
              <a:off x="6838122" y="4400272"/>
              <a:ext cx="1779104" cy="461665"/>
            </a:xfrm>
            <a:prstGeom prst="rect">
              <a:avLst/>
            </a:prstGeom>
            <a:noFill/>
          </p:spPr>
          <p:txBody>
            <a:bodyPr wrap="square" rtlCol="0">
              <a:spAutoFit/>
            </a:bodyPr>
            <a:lstStyle/>
            <a:p>
              <a:r>
                <a:rPr lang="en-US" sz="2400" dirty="0"/>
                <a:t>Performance</a:t>
              </a:r>
            </a:p>
          </p:txBody>
        </p:sp>
      </p:grpSp>
      <p:sp>
        <p:nvSpPr>
          <p:cNvPr id="49" name="TextBox 48">
            <a:extLst>
              <a:ext uri="{FF2B5EF4-FFF2-40B4-BE49-F238E27FC236}">
                <a16:creationId xmlns:a16="http://schemas.microsoft.com/office/drawing/2014/main" id="{1A4E4882-5125-CF8A-CA92-6C70F5275E77}"/>
              </a:ext>
            </a:extLst>
          </p:cNvPr>
          <p:cNvSpPr txBox="1"/>
          <p:nvPr/>
        </p:nvSpPr>
        <p:spPr>
          <a:xfrm>
            <a:off x="627381" y="1602094"/>
            <a:ext cx="3352800" cy="461665"/>
          </a:xfrm>
          <a:prstGeom prst="rect">
            <a:avLst/>
          </a:prstGeom>
          <a:noFill/>
        </p:spPr>
        <p:txBody>
          <a:bodyPr wrap="square" rtlCol="0">
            <a:spAutoFit/>
          </a:bodyPr>
          <a:lstStyle/>
          <a:p>
            <a:r>
              <a:rPr lang="en-US" sz="2400" b="1" dirty="0"/>
              <a:t>Materials Tetrahedron</a:t>
            </a:r>
          </a:p>
        </p:txBody>
      </p:sp>
    </p:spTree>
    <p:extLst>
      <p:ext uri="{BB962C8B-B14F-4D97-AF65-F5344CB8AC3E}">
        <p14:creationId xmlns:p14="http://schemas.microsoft.com/office/powerpoint/2010/main" val="1495393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nodeType="click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down)">
                                      <p:cBhvr>
                                        <p:cTn id="11" dur="500"/>
                                        <p:tgtEl>
                                          <p:spTgt spid="27"/>
                                        </p:tgtEl>
                                      </p:cBhvr>
                                    </p:animEffect>
                                  </p:childTnLst>
                                </p:cTn>
                              </p:par>
                            </p:childTnLst>
                          </p:cTn>
                        </p:par>
                        <p:par>
                          <p:cTn id="12" fill="hold">
                            <p:stCondLst>
                              <p:cond delay="500"/>
                            </p:stCondLst>
                            <p:childTnLst>
                              <p:par>
                                <p:cTn id="13" presetID="1" presetClass="entr" presetSubtype="0"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down)">
                                      <p:cBhvr>
                                        <p:cTn id="19" dur="500"/>
                                        <p:tgtEl>
                                          <p:spTgt spid="31"/>
                                        </p:tgtEl>
                                      </p:cBhvr>
                                    </p:animEffect>
                                  </p:childTnLst>
                                </p:cTn>
                              </p:par>
                            </p:childTnLst>
                          </p:cTn>
                        </p:par>
                        <p:par>
                          <p:cTn id="20" fill="hold">
                            <p:stCondLst>
                              <p:cond delay="500"/>
                            </p:stCondLst>
                            <p:childTnLst>
                              <p:par>
                                <p:cTn id="21" presetID="1" presetClass="entr" presetSubtype="0"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wipe(up)">
                                      <p:cBhvr>
                                        <p:cTn id="27" dur="500"/>
                                        <p:tgtEl>
                                          <p:spTgt spid="38"/>
                                        </p:tgtEl>
                                      </p:cBhvr>
                                    </p:animEffect>
                                  </p:childTnLst>
                                </p:cTn>
                              </p:par>
                            </p:childTnLst>
                          </p:cTn>
                        </p:par>
                        <p:par>
                          <p:cTn id="28" fill="hold">
                            <p:stCondLst>
                              <p:cond delay="500"/>
                            </p:stCondLst>
                            <p:childTnLst>
                              <p:par>
                                <p:cTn id="29" presetID="1" presetClass="entr" presetSubtype="0" fill="hold" nodeType="afterEffect">
                                  <p:stCondLst>
                                    <p:cond delay="0"/>
                                  </p:stCondLst>
                                  <p:childTnLst>
                                    <p:set>
                                      <p:cBhvr>
                                        <p:cTn id="30" dur="1" fill="hold">
                                          <p:stCondLst>
                                            <p:cond delay="0"/>
                                          </p:stCondLst>
                                        </p:cTn>
                                        <p:tgtEl>
                                          <p:spTgt spid="2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down)">
                                      <p:cBhvr>
                                        <p:cTn id="35" dur="500"/>
                                        <p:tgtEl>
                                          <p:spTgt spid="34"/>
                                        </p:tgtEl>
                                      </p:cBhvr>
                                    </p:animEffect>
                                  </p:childTnLst>
                                </p:cTn>
                              </p:par>
                              <p:par>
                                <p:cTn id="36" presetID="22" presetClass="entr" presetSubtype="4" fill="hold" nodeType="withEffect">
                                  <p:stCondLst>
                                    <p:cond delay="0"/>
                                  </p:stCondLst>
                                  <p:childTnLst>
                                    <p:set>
                                      <p:cBhvr>
                                        <p:cTn id="37" dur="1" fill="hold">
                                          <p:stCondLst>
                                            <p:cond delay="0"/>
                                          </p:stCondLst>
                                        </p:cTn>
                                        <p:tgtEl>
                                          <p:spTgt spid="42"/>
                                        </p:tgtEl>
                                        <p:attrNameLst>
                                          <p:attrName>style.visibility</p:attrName>
                                        </p:attrNameLst>
                                      </p:cBhvr>
                                      <p:to>
                                        <p:strVal val="visible"/>
                                      </p:to>
                                    </p:set>
                                    <p:animEffect transition="in" filter="wipe(down)">
                                      <p:cBhvr>
                                        <p:cTn id="38" dur="500"/>
                                        <p:tgtEl>
                                          <p:spTgt spid="42"/>
                                        </p:tgtEl>
                                      </p:cBhvr>
                                    </p:animEffect>
                                  </p:childTnLst>
                                </p:cTn>
                              </p:par>
                              <p:par>
                                <p:cTn id="39" presetID="22" presetClass="entr" presetSubtype="4" fill="hold" nodeType="withEffect">
                                  <p:stCondLst>
                                    <p:cond delay="0"/>
                                  </p:stCondLst>
                                  <p:childTnLst>
                                    <p:set>
                                      <p:cBhvr>
                                        <p:cTn id="40" dur="1" fill="hold">
                                          <p:stCondLst>
                                            <p:cond delay="0"/>
                                          </p:stCondLst>
                                        </p:cTn>
                                        <p:tgtEl>
                                          <p:spTgt spid="45"/>
                                        </p:tgtEl>
                                        <p:attrNameLst>
                                          <p:attrName>style.visibility</p:attrName>
                                        </p:attrNameLst>
                                      </p:cBhvr>
                                      <p:to>
                                        <p:strVal val="visible"/>
                                      </p:to>
                                    </p:set>
                                    <p:animEffect transition="in" filter="wipe(down)">
                                      <p:cBhvr>
                                        <p:cTn id="41" dur="500"/>
                                        <p:tgtEl>
                                          <p:spTgt spid="45"/>
                                        </p:tgtEl>
                                      </p:cBhvr>
                                    </p:animEffect>
                                  </p:childTnLst>
                                </p:cTn>
                              </p:par>
                            </p:childTnLst>
                          </p:cTn>
                        </p:par>
                        <p:par>
                          <p:cTn id="42" fill="hold">
                            <p:stCondLst>
                              <p:cond delay="500"/>
                            </p:stCondLst>
                            <p:childTnLst>
                              <p:par>
                                <p:cTn id="43" presetID="1" presetClass="entr" presetSubtype="0" fill="hold" grpId="0" nodeType="afterEffect">
                                  <p:stCondLst>
                                    <p:cond delay="0"/>
                                  </p:stCondLst>
                                  <p:childTnLst>
                                    <p:set>
                                      <p:cBhvr>
                                        <p:cTn id="44" dur="1" fill="hold">
                                          <p:stCondLst>
                                            <p:cond delay="0"/>
                                          </p:stCondLst>
                                        </p:cTn>
                                        <p:tgtEl>
                                          <p:spTgt spid="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300D54-6FE7-F62C-56AA-96E8D02CEE2B}"/>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CABED66-B59A-0E63-1218-EE6B5CE2373D}"/>
              </a:ext>
            </a:extLst>
          </p:cNvPr>
          <p:cNvSpPr>
            <a:spLocks noGrp="1"/>
          </p:cNvSpPr>
          <p:nvPr>
            <p:ph type="sldNum" sz="quarter" idx="11"/>
          </p:nvPr>
        </p:nvSpPr>
        <p:spPr/>
        <p:txBody>
          <a:bodyPr/>
          <a:lstStyle/>
          <a:p>
            <a:fld id="{F0D23093-2AB0-F74C-B865-1A12A15B650E}" type="slidenum">
              <a:rPr lang="en-US" smtClean="0"/>
              <a:pPr/>
              <a:t>14</a:t>
            </a:fld>
            <a:endParaRPr lang="en-US" dirty="0"/>
          </a:p>
        </p:txBody>
      </p:sp>
      <p:sp>
        <p:nvSpPr>
          <p:cNvPr id="3" name="Title 2">
            <a:extLst>
              <a:ext uri="{FF2B5EF4-FFF2-40B4-BE49-F238E27FC236}">
                <a16:creationId xmlns:a16="http://schemas.microsoft.com/office/drawing/2014/main" id="{26B9042D-3E37-31A8-2E66-EB9BFC39084A}"/>
              </a:ext>
            </a:extLst>
          </p:cNvPr>
          <p:cNvSpPr>
            <a:spLocks noGrp="1"/>
          </p:cNvSpPr>
          <p:nvPr>
            <p:ph type="title"/>
          </p:nvPr>
        </p:nvSpPr>
        <p:spPr/>
        <p:txBody>
          <a:bodyPr/>
          <a:lstStyle/>
          <a:p>
            <a:r>
              <a:rPr lang="en-US" dirty="0"/>
              <a:t>How do materials need to perform in instruments?</a:t>
            </a:r>
          </a:p>
        </p:txBody>
      </p:sp>
      <p:sp>
        <p:nvSpPr>
          <p:cNvPr id="25" name="Rectangle: Rounded Corners 24">
            <a:extLst>
              <a:ext uri="{FF2B5EF4-FFF2-40B4-BE49-F238E27FC236}">
                <a16:creationId xmlns:a16="http://schemas.microsoft.com/office/drawing/2014/main" id="{3BEDFA31-073F-C394-E13D-AADCD530A3F4}"/>
              </a:ext>
            </a:extLst>
          </p:cNvPr>
          <p:cNvSpPr/>
          <p:nvPr/>
        </p:nvSpPr>
        <p:spPr>
          <a:xfrm>
            <a:off x="836341" y="1449659"/>
            <a:ext cx="10437542" cy="147196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600" dirty="0"/>
              <a:t>It depends on the instrument class!</a:t>
            </a:r>
          </a:p>
        </p:txBody>
      </p:sp>
      <p:sp>
        <p:nvSpPr>
          <p:cNvPr id="26" name="TextBox 25">
            <a:extLst>
              <a:ext uri="{FF2B5EF4-FFF2-40B4-BE49-F238E27FC236}">
                <a16:creationId xmlns:a16="http://schemas.microsoft.com/office/drawing/2014/main" id="{CC08DCE2-F235-2415-3363-2EB9CD18C980}"/>
              </a:ext>
            </a:extLst>
          </p:cNvPr>
          <p:cNvSpPr txBox="1"/>
          <p:nvPr/>
        </p:nvSpPr>
        <p:spPr>
          <a:xfrm>
            <a:off x="568712" y="3374244"/>
            <a:ext cx="10972799" cy="3416320"/>
          </a:xfrm>
          <a:prstGeom prst="rect">
            <a:avLst/>
          </a:prstGeom>
          <a:noFill/>
        </p:spPr>
        <p:txBody>
          <a:bodyPr wrap="square" rtlCol="0">
            <a:spAutoFit/>
          </a:bodyPr>
          <a:lstStyle/>
          <a:p>
            <a:pPr algn="ctr"/>
            <a:r>
              <a:rPr lang="en-US" sz="2400" dirty="0"/>
              <a:t>Some vibrate the material of the instrument itself (idiophones)</a:t>
            </a:r>
          </a:p>
          <a:p>
            <a:pPr algn="ctr"/>
            <a:endParaRPr lang="en-US" sz="2400" dirty="0"/>
          </a:p>
          <a:p>
            <a:pPr algn="ctr"/>
            <a:r>
              <a:rPr lang="en-US" sz="2400" dirty="0"/>
              <a:t>Some vibrate a membrane material component of the instrument (membranophones)</a:t>
            </a:r>
          </a:p>
          <a:p>
            <a:pPr algn="ctr"/>
            <a:endParaRPr lang="en-US" sz="2400" dirty="0"/>
          </a:p>
          <a:p>
            <a:pPr algn="ctr"/>
            <a:r>
              <a:rPr lang="en-US" sz="2400" dirty="0"/>
              <a:t>Some vibrate a string material component of the instrument (chordophones)</a:t>
            </a:r>
          </a:p>
          <a:p>
            <a:pPr algn="ctr"/>
            <a:endParaRPr lang="en-US" sz="2400" dirty="0"/>
          </a:p>
          <a:p>
            <a:pPr algn="ctr"/>
            <a:r>
              <a:rPr lang="en-US" sz="2400" dirty="0"/>
              <a:t>Some facilitate the vibration of air within the instrument (aerophones)</a:t>
            </a:r>
          </a:p>
          <a:p>
            <a:pPr algn="ctr"/>
            <a:endParaRPr lang="en-US" sz="2400" dirty="0"/>
          </a:p>
          <a:p>
            <a:pPr algn="ctr"/>
            <a:endParaRPr lang="en-US" sz="2400" dirty="0"/>
          </a:p>
        </p:txBody>
      </p:sp>
    </p:spTree>
    <p:extLst>
      <p:ext uri="{BB962C8B-B14F-4D97-AF65-F5344CB8AC3E}">
        <p14:creationId xmlns:p14="http://schemas.microsoft.com/office/powerpoint/2010/main" val="16719019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441B1C6-5574-F367-59A7-DCA6CF616CD4}"/>
              </a:ext>
            </a:extLst>
          </p:cNvPr>
          <p:cNvSpPr>
            <a:spLocks noGrp="1"/>
          </p:cNvSpPr>
          <p:nvPr>
            <p:ph type="sldNum" sz="quarter" idx="11"/>
          </p:nvPr>
        </p:nvSpPr>
        <p:spPr/>
        <p:txBody>
          <a:bodyPr/>
          <a:lstStyle/>
          <a:p>
            <a:fld id="{F0D23093-2AB0-F74C-B865-1A12A15B650E}" type="slidenum">
              <a:rPr lang="en-US" smtClean="0"/>
              <a:pPr/>
              <a:t>15</a:t>
            </a:fld>
            <a:endParaRPr lang="en-US" dirty="0"/>
          </a:p>
        </p:txBody>
      </p:sp>
      <p:sp>
        <p:nvSpPr>
          <p:cNvPr id="3" name="Title 2">
            <a:extLst>
              <a:ext uri="{FF2B5EF4-FFF2-40B4-BE49-F238E27FC236}">
                <a16:creationId xmlns:a16="http://schemas.microsoft.com/office/drawing/2014/main" id="{4A225F43-6D96-F736-D62D-CE95F5949355}"/>
              </a:ext>
            </a:extLst>
          </p:cNvPr>
          <p:cNvSpPr>
            <a:spLocks noGrp="1"/>
          </p:cNvSpPr>
          <p:nvPr>
            <p:ph type="title"/>
          </p:nvPr>
        </p:nvSpPr>
        <p:spPr/>
        <p:txBody>
          <a:bodyPr/>
          <a:lstStyle/>
          <a:p>
            <a:r>
              <a:rPr lang="en-US" dirty="0"/>
              <a:t>Instrument of interest today: xylophone </a:t>
            </a:r>
          </a:p>
        </p:txBody>
      </p:sp>
      <p:pic>
        <p:nvPicPr>
          <p:cNvPr id="5" name="Picture 4" descr="A xylophone with two sets of mallets on top">
            <a:extLst>
              <a:ext uri="{FF2B5EF4-FFF2-40B4-BE49-F238E27FC236}">
                <a16:creationId xmlns:a16="http://schemas.microsoft.com/office/drawing/2014/main" id="{8273BA07-BD95-7D49-DA7F-E1E9E3AF259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718559" y="804233"/>
            <a:ext cx="7863840" cy="5249533"/>
          </a:xfrm>
          <a:prstGeom prst="rect">
            <a:avLst/>
          </a:prstGeom>
        </p:spPr>
      </p:pic>
      <p:sp>
        <p:nvSpPr>
          <p:cNvPr id="6" name="TextBox 5">
            <a:extLst>
              <a:ext uri="{FF2B5EF4-FFF2-40B4-BE49-F238E27FC236}">
                <a16:creationId xmlns:a16="http://schemas.microsoft.com/office/drawing/2014/main" id="{70D8AED0-9271-DC29-CEC1-FD0B6AB2F190}"/>
              </a:ext>
            </a:extLst>
          </p:cNvPr>
          <p:cNvSpPr txBox="1"/>
          <p:nvPr/>
        </p:nvSpPr>
        <p:spPr>
          <a:xfrm>
            <a:off x="462620" y="2459503"/>
            <a:ext cx="2910159" cy="1938992"/>
          </a:xfrm>
          <a:prstGeom prst="rect">
            <a:avLst/>
          </a:prstGeom>
          <a:noFill/>
        </p:spPr>
        <p:txBody>
          <a:bodyPr wrap="square" rtlCol="0">
            <a:spAutoFit/>
          </a:bodyPr>
          <a:lstStyle/>
          <a:p>
            <a:r>
              <a:rPr lang="en-US" sz="2400" b="1" dirty="0"/>
              <a:t>Idiophone</a:t>
            </a:r>
          </a:p>
          <a:p>
            <a:endParaRPr lang="en-US" sz="2400" b="1" dirty="0"/>
          </a:p>
          <a:p>
            <a:r>
              <a:rPr lang="en-US" sz="2400" dirty="0">
                <a:sym typeface="Wingdings" panose="05000000000000000000" pitchFamily="2" charset="2"/>
              </a:rPr>
              <a:t> The bars vibrate when struck by a mallet</a:t>
            </a:r>
            <a:endParaRPr lang="en-US" sz="2400" dirty="0"/>
          </a:p>
        </p:txBody>
      </p:sp>
    </p:spTree>
    <p:extLst>
      <p:ext uri="{BB962C8B-B14F-4D97-AF65-F5344CB8AC3E}">
        <p14:creationId xmlns:p14="http://schemas.microsoft.com/office/powerpoint/2010/main" val="29174981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diagram of a structure&#10;&#10;Description automatically generated">
            <a:extLst>
              <a:ext uri="{FF2B5EF4-FFF2-40B4-BE49-F238E27FC236}">
                <a16:creationId xmlns:a16="http://schemas.microsoft.com/office/drawing/2014/main" id="{1B4C7D19-7C31-F8E9-3DD8-983F7070A9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28103" y="287556"/>
            <a:ext cx="2746254" cy="2392685"/>
          </a:xfrm>
          <a:prstGeom prst="rect">
            <a:avLst/>
          </a:prstGeom>
        </p:spPr>
      </p:pic>
      <p:sp>
        <p:nvSpPr>
          <p:cNvPr id="2" name="Slide Number Placeholder 1">
            <a:extLst>
              <a:ext uri="{FF2B5EF4-FFF2-40B4-BE49-F238E27FC236}">
                <a16:creationId xmlns:a16="http://schemas.microsoft.com/office/drawing/2014/main" id="{0DCFB5AD-C00C-4DB2-D0D9-D530E7DD2B27}"/>
              </a:ext>
            </a:extLst>
          </p:cNvPr>
          <p:cNvSpPr>
            <a:spLocks noGrp="1"/>
          </p:cNvSpPr>
          <p:nvPr>
            <p:ph type="sldNum" sz="quarter" idx="11"/>
          </p:nvPr>
        </p:nvSpPr>
        <p:spPr/>
        <p:txBody>
          <a:bodyPr/>
          <a:lstStyle/>
          <a:p>
            <a:fld id="{F0D23093-2AB0-F74C-B865-1A12A15B650E}" type="slidenum">
              <a:rPr lang="en-US" smtClean="0"/>
              <a:pPr/>
              <a:t>16</a:t>
            </a:fld>
            <a:endParaRPr lang="en-US" dirty="0"/>
          </a:p>
        </p:txBody>
      </p:sp>
      <p:sp>
        <p:nvSpPr>
          <p:cNvPr id="3" name="Title 2">
            <a:extLst>
              <a:ext uri="{FF2B5EF4-FFF2-40B4-BE49-F238E27FC236}">
                <a16:creationId xmlns:a16="http://schemas.microsoft.com/office/drawing/2014/main" id="{C758CA6B-1183-B705-CE53-7FC565A434F9}"/>
              </a:ext>
            </a:extLst>
          </p:cNvPr>
          <p:cNvSpPr>
            <a:spLocks noGrp="1"/>
          </p:cNvSpPr>
          <p:nvPr>
            <p:ph type="title"/>
          </p:nvPr>
        </p:nvSpPr>
        <p:spPr/>
        <p:txBody>
          <a:bodyPr/>
          <a:lstStyle/>
          <a:p>
            <a:r>
              <a:rPr lang="en-US" dirty="0"/>
              <a:t>Material performance for xylophone bars</a:t>
            </a:r>
          </a:p>
        </p:txBody>
      </p:sp>
      <p:sp>
        <p:nvSpPr>
          <p:cNvPr id="7" name="Oval 6">
            <a:extLst>
              <a:ext uri="{FF2B5EF4-FFF2-40B4-BE49-F238E27FC236}">
                <a16:creationId xmlns:a16="http://schemas.microsoft.com/office/drawing/2014/main" id="{E9E4AE6B-CE8B-BB59-F2E5-67C7AB1B865D}"/>
              </a:ext>
            </a:extLst>
          </p:cNvPr>
          <p:cNvSpPr/>
          <p:nvPr/>
        </p:nvSpPr>
        <p:spPr>
          <a:xfrm>
            <a:off x="9913434" y="1944802"/>
            <a:ext cx="1838884" cy="747132"/>
          </a:xfrm>
          <a:prstGeom prst="ellipse">
            <a:avLst/>
          </a:prstGeom>
          <a:noFill/>
          <a:ln w="5715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94023623-BBF8-66CC-D5B1-B28C730746B1}"/>
              </a:ext>
            </a:extLst>
          </p:cNvPr>
          <p:cNvSpPr txBox="1"/>
          <p:nvPr/>
        </p:nvSpPr>
        <p:spPr>
          <a:xfrm>
            <a:off x="801958" y="1251796"/>
            <a:ext cx="7672039" cy="267765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2800" dirty="0"/>
              <a:t>Bars themselves are vibrating</a:t>
            </a:r>
          </a:p>
          <a:p>
            <a:endParaRPr lang="en-US" sz="2800" dirty="0"/>
          </a:p>
          <a:p>
            <a:pPr marL="457200" indent="-457200">
              <a:buFont typeface="Wingdings" panose="05000000000000000000" pitchFamily="2" charset="2"/>
              <a:buChar char="à"/>
            </a:pPr>
            <a:r>
              <a:rPr lang="en-US" sz="2800" dirty="0">
                <a:sym typeface="Wingdings" panose="05000000000000000000" pitchFamily="2" charset="2"/>
              </a:rPr>
              <a:t>Need a material with good </a:t>
            </a:r>
            <a:r>
              <a:rPr lang="en-US" sz="2800" i="1" dirty="0">
                <a:sym typeface="Wingdings" panose="05000000000000000000" pitchFamily="2" charset="2"/>
              </a:rPr>
              <a:t>acoustic </a:t>
            </a:r>
            <a:r>
              <a:rPr lang="en-US" sz="2800" dirty="0">
                <a:sym typeface="Wingdings" panose="05000000000000000000" pitchFamily="2" charset="2"/>
              </a:rPr>
              <a:t>performance</a:t>
            </a:r>
          </a:p>
          <a:p>
            <a:pPr marL="914400" lvl="1" indent="-457200">
              <a:buFont typeface="Wingdings" panose="05000000000000000000" pitchFamily="2" charset="2"/>
              <a:buChar char="à"/>
            </a:pPr>
            <a:r>
              <a:rPr lang="en-US" sz="2800" dirty="0">
                <a:sym typeface="Wingdings" panose="05000000000000000000" pitchFamily="2" charset="2"/>
              </a:rPr>
              <a:t>that will have good sound quality, volume, and the “tone” of the sound</a:t>
            </a:r>
            <a:endParaRPr lang="en-US" sz="2800" dirty="0"/>
          </a:p>
        </p:txBody>
      </p:sp>
      <p:grpSp>
        <p:nvGrpSpPr>
          <p:cNvPr id="11" name="Group 10">
            <a:extLst>
              <a:ext uri="{FF2B5EF4-FFF2-40B4-BE49-F238E27FC236}">
                <a16:creationId xmlns:a16="http://schemas.microsoft.com/office/drawing/2014/main" id="{4047A68A-4DAD-AFBC-2C38-342BB38DA3CD}"/>
              </a:ext>
            </a:extLst>
          </p:cNvPr>
          <p:cNvGrpSpPr/>
          <p:nvPr/>
        </p:nvGrpSpPr>
        <p:grpSpPr>
          <a:xfrm>
            <a:off x="438106" y="4263832"/>
            <a:ext cx="13460372" cy="1944628"/>
            <a:chOff x="438106" y="4263832"/>
            <a:chExt cx="13460372" cy="1944628"/>
          </a:xfrm>
        </p:grpSpPr>
        <p:sp>
          <p:nvSpPr>
            <p:cNvPr id="24" name="TextBox 23">
              <a:extLst>
                <a:ext uri="{FF2B5EF4-FFF2-40B4-BE49-F238E27FC236}">
                  <a16:creationId xmlns:a16="http://schemas.microsoft.com/office/drawing/2014/main" id="{931EBEF8-A437-AF39-0F4C-F1D29D87039F}"/>
                </a:ext>
              </a:extLst>
            </p:cNvPr>
            <p:cNvSpPr txBox="1"/>
            <p:nvPr/>
          </p:nvSpPr>
          <p:spPr>
            <a:xfrm>
              <a:off x="2390942" y="5082984"/>
              <a:ext cx="11507536" cy="523220"/>
            </a:xfrm>
            <a:prstGeom prst="rect">
              <a:avLst/>
            </a:prstGeom>
            <a:noFill/>
          </p:spPr>
          <p:txBody>
            <a:bodyPr wrap="square" rtlCol="0">
              <a:spAutoFit/>
            </a:bodyPr>
            <a:lstStyle/>
            <a:p>
              <a:r>
                <a:rPr lang="en-US" sz="2800" dirty="0"/>
                <a:t>What does sound “tone” mean?</a:t>
              </a:r>
            </a:p>
          </p:txBody>
        </p:sp>
        <p:pic>
          <p:nvPicPr>
            <p:cNvPr id="9" name="Picture 8" descr="A white circle with a question mark in it&#10;&#10;Description automatically generated">
              <a:extLst>
                <a:ext uri="{FF2B5EF4-FFF2-40B4-BE49-F238E27FC236}">
                  <a16:creationId xmlns:a16="http://schemas.microsoft.com/office/drawing/2014/main" id="{30047729-64C3-AA75-FA41-8BD0D772978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8106" y="4263832"/>
              <a:ext cx="1984252" cy="1944628"/>
            </a:xfrm>
            <a:prstGeom prst="rect">
              <a:avLst/>
            </a:prstGeom>
          </p:spPr>
        </p:pic>
      </p:grpSp>
      <p:grpSp>
        <p:nvGrpSpPr>
          <p:cNvPr id="13" name="Group 12">
            <a:extLst>
              <a:ext uri="{FF2B5EF4-FFF2-40B4-BE49-F238E27FC236}">
                <a16:creationId xmlns:a16="http://schemas.microsoft.com/office/drawing/2014/main" id="{48A20CBB-40D2-753F-B03F-6F718E37E889}"/>
              </a:ext>
            </a:extLst>
          </p:cNvPr>
          <p:cNvGrpSpPr/>
          <p:nvPr/>
        </p:nvGrpSpPr>
        <p:grpSpPr>
          <a:xfrm>
            <a:off x="8707602" y="4018858"/>
            <a:ext cx="2411663" cy="2128252"/>
            <a:chOff x="9662694" y="3390233"/>
            <a:chExt cx="2411663" cy="2128252"/>
          </a:xfrm>
        </p:grpSpPr>
        <p:sp>
          <p:nvSpPr>
            <p:cNvPr id="10" name="Rectangle: Rounded Corners 9">
              <a:extLst>
                <a:ext uri="{FF2B5EF4-FFF2-40B4-BE49-F238E27FC236}">
                  <a16:creationId xmlns:a16="http://schemas.microsoft.com/office/drawing/2014/main" id="{2CEE55BC-4F69-E846-89CD-8FC666DD1AB4}"/>
                </a:ext>
              </a:extLst>
            </p:cNvPr>
            <p:cNvSpPr/>
            <p:nvPr/>
          </p:nvSpPr>
          <p:spPr>
            <a:xfrm>
              <a:off x="9662694" y="3390233"/>
              <a:ext cx="2411663" cy="2128252"/>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pic>
          <p:nvPicPr>
            <p:cNvPr id="5" name="Picture 4" descr="A white light bulb with a black background&#10;&#10;Description automatically generated">
              <a:extLst>
                <a:ext uri="{FF2B5EF4-FFF2-40B4-BE49-F238E27FC236}">
                  <a16:creationId xmlns:a16="http://schemas.microsoft.com/office/drawing/2014/main" id="{BF0DE418-5496-D689-7A30-67C822E1335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89976" y="3439723"/>
              <a:ext cx="685800" cy="730474"/>
            </a:xfrm>
            <a:prstGeom prst="rect">
              <a:avLst/>
            </a:prstGeom>
          </p:spPr>
        </p:pic>
        <p:sp>
          <p:nvSpPr>
            <p:cNvPr id="12" name="TextBox 11">
              <a:extLst>
                <a:ext uri="{FF2B5EF4-FFF2-40B4-BE49-F238E27FC236}">
                  <a16:creationId xmlns:a16="http://schemas.microsoft.com/office/drawing/2014/main" id="{7C8B0AC1-A338-93C4-1A3F-278B744498F4}"/>
                </a:ext>
              </a:extLst>
            </p:cNvPr>
            <p:cNvSpPr txBox="1"/>
            <p:nvPr/>
          </p:nvSpPr>
          <p:spPr>
            <a:xfrm>
              <a:off x="9873108" y="4173772"/>
              <a:ext cx="1990834" cy="1200329"/>
            </a:xfrm>
            <a:prstGeom prst="rect">
              <a:avLst/>
            </a:prstGeom>
            <a:noFill/>
          </p:spPr>
          <p:txBody>
            <a:bodyPr wrap="square" rtlCol="0">
              <a:spAutoFit/>
            </a:bodyPr>
            <a:lstStyle/>
            <a:p>
              <a:pPr algn="ctr"/>
              <a:r>
                <a:rPr lang="en-US" dirty="0"/>
                <a:t>In this question, tone does not refer to the note being played!</a:t>
              </a:r>
            </a:p>
          </p:txBody>
        </p:sp>
      </p:grpSp>
    </p:spTree>
    <p:extLst>
      <p:ext uri="{BB962C8B-B14F-4D97-AF65-F5344CB8AC3E}">
        <p14:creationId xmlns:p14="http://schemas.microsoft.com/office/powerpoint/2010/main" val="3711319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96530F-63A6-EC57-E3B3-DF0740C67219}"/>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114F388-E111-3AB5-83B0-678CA5382B19}"/>
              </a:ext>
            </a:extLst>
          </p:cNvPr>
          <p:cNvSpPr>
            <a:spLocks noGrp="1"/>
          </p:cNvSpPr>
          <p:nvPr>
            <p:ph type="sldNum" sz="quarter" idx="11"/>
          </p:nvPr>
        </p:nvSpPr>
        <p:spPr/>
        <p:txBody>
          <a:bodyPr/>
          <a:lstStyle/>
          <a:p>
            <a:fld id="{F0D23093-2AB0-F74C-B865-1A12A15B650E}" type="slidenum">
              <a:rPr lang="en-US" smtClean="0"/>
              <a:pPr/>
              <a:t>17</a:t>
            </a:fld>
            <a:endParaRPr lang="en-US" dirty="0"/>
          </a:p>
        </p:txBody>
      </p:sp>
      <p:sp>
        <p:nvSpPr>
          <p:cNvPr id="3" name="Title 2">
            <a:extLst>
              <a:ext uri="{FF2B5EF4-FFF2-40B4-BE49-F238E27FC236}">
                <a16:creationId xmlns:a16="http://schemas.microsoft.com/office/drawing/2014/main" id="{7E2871E0-9D7B-D2BD-B8F3-31321B32891A}"/>
              </a:ext>
            </a:extLst>
          </p:cNvPr>
          <p:cNvSpPr>
            <a:spLocks noGrp="1"/>
          </p:cNvSpPr>
          <p:nvPr>
            <p:ph type="title"/>
          </p:nvPr>
        </p:nvSpPr>
        <p:spPr/>
        <p:txBody>
          <a:bodyPr/>
          <a:lstStyle/>
          <a:p>
            <a:r>
              <a:rPr lang="en-US" dirty="0"/>
              <a:t>Material properties for xylophone bars</a:t>
            </a:r>
          </a:p>
        </p:txBody>
      </p:sp>
      <p:sp>
        <p:nvSpPr>
          <p:cNvPr id="5" name="Text Placeholder 4">
            <a:extLst>
              <a:ext uri="{FF2B5EF4-FFF2-40B4-BE49-F238E27FC236}">
                <a16:creationId xmlns:a16="http://schemas.microsoft.com/office/drawing/2014/main" id="{CB06B744-40F6-F949-C19E-C960AB661CB5}"/>
              </a:ext>
            </a:extLst>
          </p:cNvPr>
          <p:cNvSpPr>
            <a:spLocks noGrp="1"/>
          </p:cNvSpPr>
          <p:nvPr>
            <p:ph type="body" sz="quarter" idx="13"/>
          </p:nvPr>
        </p:nvSpPr>
        <p:spPr/>
        <p:txBody>
          <a:bodyPr>
            <a:normAutofit/>
          </a:bodyPr>
          <a:lstStyle/>
          <a:p>
            <a:pPr marL="0" indent="0">
              <a:buNone/>
            </a:pPr>
            <a:r>
              <a:rPr lang="en-US" sz="2800" dirty="0"/>
              <a:t>Acoustic performance is dependent </a:t>
            </a:r>
            <a:br>
              <a:rPr lang="en-US" sz="2800" dirty="0"/>
            </a:br>
            <a:r>
              <a:rPr lang="en-US" sz="2800" dirty="0"/>
              <a:t>on a material’s </a:t>
            </a:r>
            <a:r>
              <a:rPr lang="en-US" sz="2800" i="1" dirty="0"/>
              <a:t>mechanical </a:t>
            </a:r>
            <a:r>
              <a:rPr lang="en-US" sz="2800" dirty="0"/>
              <a:t>properties</a:t>
            </a:r>
          </a:p>
          <a:p>
            <a:pPr marL="0" indent="0">
              <a:buNone/>
            </a:pPr>
            <a:endParaRPr lang="en-US" sz="2800" dirty="0"/>
          </a:p>
          <a:p>
            <a:pPr marL="0" indent="0">
              <a:buNone/>
            </a:pPr>
            <a:endParaRPr lang="en-US" sz="2800" dirty="0"/>
          </a:p>
          <a:p>
            <a:pPr marL="0" indent="0">
              <a:buNone/>
            </a:pPr>
            <a:r>
              <a:rPr lang="en-US" sz="2800" b="1" dirty="0"/>
              <a:t>Mechanical properties: </a:t>
            </a:r>
            <a:r>
              <a:rPr lang="en-US" sz="2800" dirty="0"/>
              <a:t>the impact of mechanical loading on a material </a:t>
            </a:r>
          </a:p>
          <a:p>
            <a:pPr marL="0" indent="0">
              <a:buNone/>
            </a:pPr>
            <a:endParaRPr lang="en-US" sz="2800" dirty="0"/>
          </a:p>
          <a:p>
            <a:pPr marL="0" indent="0" algn="ctr">
              <a:buNone/>
            </a:pPr>
            <a:r>
              <a:rPr lang="en-US" sz="2800" dirty="0"/>
              <a:t>Like a mallet striking a xylophone bar!</a:t>
            </a:r>
          </a:p>
        </p:txBody>
      </p:sp>
      <p:sp>
        <p:nvSpPr>
          <p:cNvPr id="7" name="Oval 6">
            <a:extLst>
              <a:ext uri="{FF2B5EF4-FFF2-40B4-BE49-F238E27FC236}">
                <a16:creationId xmlns:a16="http://schemas.microsoft.com/office/drawing/2014/main" id="{A5656B1E-1609-F91C-86F8-F1BD7ED950A8}"/>
              </a:ext>
            </a:extLst>
          </p:cNvPr>
          <p:cNvSpPr/>
          <p:nvPr/>
        </p:nvSpPr>
        <p:spPr>
          <a:xfrm>
            <a:off x="10615961" y="829680"/>
            <a:ext cx="1576039" cy="909910"/>
          </a:xfrm>
          <a:prstGeom prst="ellipse">
            <a:avLst/>
          </a:prstGeom>
          <a:noFill/>
          <a:ln w="5715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descr="A diagram of a structure&#10;&#10;Description automatically generated">
            <a:extLst>
              <a:ext uri="{FF2B5EF4-FFF2-40B4-BE49-F238E27FC236}">
                <a16:creationId xmlns:a16="http://schemas.microsoft.com/office/drawing/2014/main" id="{B45D5C17-E9C2-6707-628C-ABE8E144FAE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28103" y="287556"/>
            <a:ext cx="2746254" cy="2392685"/>
          </a:xfrm>
          <a:prstGeom prst="rect">
            <a:avLst/>
          </a:prstGeom>
        </p:spPr>
      </p:pic>
    </p:spTree>
    <p:extLst>
      <p:ext uri="{BB962C8B-B14F-4D97-AF65-F5344CB8AC3E}">
        <p14:creationId xmlns:p14="http://schemas.microsoft.com/office/powerpoint/2010/main" val="10198679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E033D9-3040-08B5-C527-622B480E214B}"/>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1E500AA-76E0-5BBC-271E-853AF82A48D9}"/>
              </a:ext>
            </a:extLst>
          </p:cNvPr>
          <p:cNvSpPr>
            <a:spLocks noGrp="1"/>
          </p:cNvSpPr>
          <p:nvPr>
            <p:ph type="sldNum" sz="quarter" idx="11"/>
          </p:nvPr>
        </p:nvSpPr>
        <p:spPr/>
        <p:txBody>
          <a:bodyPr/>
          <a:lstStyle/>
          <a:p>
            <a:fld id="{F0D23093-2AB0-F74C-B865-1A12A15B650E}" type="slidenum">
              <a:rPr lang="en-US" smtClean="0"/>
              <a:pPr/>
              <a:t>18</a:t>
            </a:fld>
            <a:endParaRPr lang="en-US" dirty="0"/>
          </a:p>
        </p:txBody>
      </p:sp>
      <p:sp>
        <p:nvSpPr>
          <p:cNvPr id="3" name="Title 2">
            <a:extLst>
              <a:ext uri="{FF2B5EF4-FFF2-40B4-BE49-F238E27FC236}">
                <a16:creationId xmlns:a16="http://schemas.microsoft.com/office/drawing/2014/main" id="{C234AF46-5D81-3CA0-501F-46F8D171BF19}"/>
              </a:ext>
            </a:extLst>
          </p:cNvPr>
          <p:cNvSpPr>
            <a:spLocks noGrp="1"/>
          </p:cNvSpPr>
          <p:nvPr>
            <p:ph type="title"/>
          </p:nvPr>
        </p:nvSpPr>
        <p:spPr/>
        <p:txBody>
          <a:bodyPr/>
          <a:lstStyle/>
          <a:p>
            <a:r>
              <a:rPr lang="en-US" dirty="0"/>
              <a:t>Material properties for xylophone bars</a:t>
            </a:r>
          </a:p>
        </p:txBody>
      </p:sp>
      <p:sp>
        <p:nvSpPr>
          <p:cNvPr id="5" name="Text Placeholder 4">
            <a:extLst>
              <a:ext uri="{FF2B5EF4-FFF2-40B4-BE49-F238E27FC236}">
                <a16:creationId xmlns:a16="http://schemas.microsoft.com/office/drawing/2014/main" id="{B08CF381-94F9-1C82-B9DB-F2C78FC6B611}"/>
              </a:ext>
            </a:extLst>
          </p:cNvPr>
          <p:cNvSpPr>
            <a:spLocks noGrp="1"/>
          </p:cNvSpPr>
          <p:nvPr>
            <p:ph type="body" sz="quarter" idx="13"/>
          </p:nvPr>
        </p:nvSpPr>
        <p:spPr>
          <a:xfrm>
            <a:off x="609601" y="1618579"/>
            <a:ext cx="10972799" cy="637478"/>
          </a:xfrm>
        </p:spPr>
        <p:txBody>
          <a:bodyPr>
            <a:normAutofit/>
          </a:bodyPr>
          <a:lstStyle/>
          <a:p>
            <a:pPr marL="0" indent="0">
              <a:buNone/>
            </a:pPr>
            <a:r>
              <a:rPr lang="en-US" sz="2800" dirty="0"/>
              <a:t>Three mechanical properties are key [3]:</a:t>
            </a:r>
          </a:p>
        </p:txBody>
      </p:sp>
      <p:sp>
        <p:nvSpPr>
          <p:cNvPr id="7" name="Oval 6">
            <a:extLst>
              <a:ext uri="{FF2B5EF4-FFF2-40B4-BE49-F238E27FC236}">
                <a16:creationId xmlns:a16="http://schemas.microsoft.com/office/drawing/2014/main" id="{7D92471E-5522-D51C-72BA-089F3647ED8A}"/>
              </a:ext>
            </a:extLst>
          </p:cNvPr>
          <p:cNvSpPr/>
          <p:nvPr/>
        </p:nvSpPr>
        <p:spPr>
          <a:xfrm>
            <a:off x="10615961" y="829680"/>
            <a:ext cx="1576039" cy="909910"/>
          </a:xfrm>
          <a:prstGeom prst="ellipse">
            <a:avLst/>
          </a:prstGeom>
          <a:noFill/>
          <a:ln w="5715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A4F3B29F-7EDF-DDE0-0999-4C9DED23C705}"/>
              </a:ext>
            </a:extLst>
          </p:cNvPr>
          <p:cNvSpPr/>
          <p:nvPr/>
        </p:nvSpPr>
        <p:spPr>
          <a:xfrm>
            <a:off x="696951" y="3252519"/>
            <a:ext cx="3267307" cy="2146484"/>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Density</a:t>
            </a:r>
          </a:p>
        </p:txBody>
      </p:sp>
      <p:sp>
        <p:nvSpPr>
          <p:cNvPr id="9" name="Rectangle 8">
            <a:extLst>
              <a:ext uri="{FF2B5EF4-FFF2-40B4-BE49-F238E27FC236}">
                <a16:creationId xmlns:a16="http://schemas.microsoft.com/office/drawing/2014/main" id="{7A680E21-D1E8-176E-C104-176622026E40}"/>
              </a:ext>
            </a:extLst>
          </p:cNvPr>
          <p:cNvSpPr/>
          <p:nvPr/>
        </p:nvSpPr>
        <p:spPr>
          <a:xfrm>
            <a:off x="4462346" y="3252518"/>
            <a:ext cx="3267307" cy="2146484"/>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Young’s Modulus</a:t>
            </a:r>
          </a:p>
        </p:txBody>
      </p:sp>
      <p:sp>
        <p:nvSpPr>
          <p:cNvPr id="10" name="Rectangle 9">
            <a:extLst>
              <a:ext uri="{FF2B5EF4-FFF2-40B4-BE49-F238E27FC236}">
                <a16:creationId xmlns:a16="http://schemas.microsoft.com/office/drawing/2014/main" id="{13F0305E-E34A-79C4-FAB2-57525616C4B6}"/>
              </a:ext>
            </a:extLst>
          </p:cNvPr>
          <p:cNvSpPr/>
          <p:nvPr/>
        </p:nvSpPr>
        <p:spPr>
          <a:xfrm>
            <a:off x="8315091" y="3222058"/>
            <a:ext cx="3267307" cy="2146484"/>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Mechanical Loss Coefficient</a:t>
            </a:r>
          </a:p>
        </p:txBody>
      </p:sp>
      <p:pic>
        <p:nvPicPr>
          <p:cNvPr id="4" name="Picture 3" descr="A diagram of a structure&#10;&#10;Description automatically generated">
            <a:extLst>
              <a:ext uri="{FF2B5EF4-FFF2-40B4-BE49-F238E27FC236}">
                <a16:creationId xmlns:a16="http://schemas.microsoft.com/office/drawing/2014/main" id="{631D1608-6FB2-8364-FF8E-94D3E364BFB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28103" y="287556"/>
            <a:ext cx="2746254" cy="2392685"/>
          </a:xfrm>
          <a:prstGeom prst="rect">
            <a:avLst/>
          </a:prstGeom>
        </p:spPr>
      </p:pic>
    </p:spTree>
    <p:extLst>
      <p:ext uri="{BB962C8B-B14F-4D97-AF65-F5344CB8AC3E}">
        <p14:creationId xmlns:p14="http://schemas.microsoft.com/office/powerpoint/2010/main" val="808281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A54EF81-8DAE-80BA-CB93-15C011898CD4}"/>
              </a:ext>
            </a:extLst>
          </p:cNvPr>
          <p:cNvSpPr>
            <a:spLocks noGrp="1"/>
          </p:cNvSpPr>
          <p:nvPr>
            <p:ph type="sldNum" sz="quarter" idx="11"/>
          </p:nvPr>
        </p:nvSpPr>
        <p:spPr/>
        <p:txBody>
          <a:bodyPr/>
          <a:lstStyle/>
          <a:p>
            <a:fld id="{F0D23093-2AB0-F74C-B865-1A12A15B650E}" type="slidenum">
              <a:rPr lang="en-US" smtClean="0"/>
              <a:pPr/>
              <a:t>19</a:t>
            </a:fld>
            <a:endParaRPr lang="en-US" dirty="0"/>
          </a:p>
        </p:txBody>
      </p:sp>
      <p:sp>
        <p:nvSpPr>
          <p:cNvPr id="3" name="Title 2">
            <a:extLst>
              <a:ext uri="{FF2B5EF4-FFF2-40B4-BE49-F238E27FC236}">
                <a16:creationId xmlns:a16="http://schemas.microsoft.com/office/drawing/2014/main" id="{FEAC0113-743A-ADF9-0191-21AD13C74D2D}"/>
              </a:ext>
            </a:extLst>
          </p:cNvPr>
          <p:cNvSpPr>
            <a:spLocks noGrp="1"/>
          </p:cNvSpPr>
          <p:nvPr>
            <p:ph type="title"/>
          </p:nvPr>
        </p:nvSpPr>
        <p:spPr/>
        <p:txBody>
          <a:bodyPr/>
          <a:lstStyle/>
          <a:p>
            <a:r>
              <a:rPr lang="en-US" dirty="0"/>
              <a:t>Density</a:t>
            </a:r>
          </a:p>
        </p:txBody>
      </p:sp>
      <p:sp>
        <p:nvSpPr>
          <p:cNvPr id="4" name="Text Placeholder 3">
            <a:extLst>
              <a:ext uri="{FF2B5EF4-FFF2-40B4-BE49-F238E27FC236}">
                <a16:creationId xmlns:a16="http://schemas.microsoft.com/office/drawing/2014/main" id="{B4DCBB4F-026B-50C6-E290-48A16D449351}"/>
              </a:ext>
            </a:extLst>
          </p:cNvPr>
          <p:cNvSpPr>
            <a:spLocks noGrp="1"/>
          </p:cNvSpPr>
          <p:nvPr>
            <p:ph type="body" sz="quarter" idx="13"/>
          </p:nvPr>
        </p:nvSpPr>
        <p:spPr>
          <a:xfrm>
            <a:off x="609601" y="4868452"/>
            <a:ext cx="10972799" cy="893616"/>
          </a:xfrm>
        </p:spPr>
        <p:txBody>
          <a:bodyPr>
            <a:normAutofit/>
          </a:bodyPr>
          <a:lstStyle/>
          <a:p>
            <a:pPr marL="0" indent="0" algn="ctr">
              <a:buNone/>
            </a:pPr>
            <a:r>
              <a:rPr lang="en-US" dirty="0"/>
              <a:t>Variable=</a:t>
            </a:r>
            <a:r>
              <a:rPr lang="el-GR" dirty="0"/>
              <a:t>ρ</a:t>
            </a:r>
            <a:endParaRPr lang="en-US" dirty="0"/>
          </a:p>
          <a:p>
            <a:pPr marL="0" indent="0" algn="ctr">
              <a:buNone/>
            </a:pPr>
            <a:r>
              <a:rPr lang="en-US" dirty="0"/>
              <a:t>With a brick and sponge of the same volume, a brick will weigh more</a:t>
            </a:r>
          </a:p>
        </p:txBody>
      </p:sp>
      <p:pic>
        <p:nvPicPr>
          <p:cNvPr id="8" name="Picture 7" descr="A black scale with a green and red object on it&#10;&#10;Description automatically generated with medium confidence">
            <a:extLst>
              <a:ext uri="{FF2B5EF4-FFF2-40B4-BE49-F238E27FC236}">
                <a16:creationId xmlns:a16="http://schemas.microsoft.com/office/drawing/2014/main" id="{A4280181-142B-7A0D-4DA2-F0D0BE7A300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917700" y="477167"/>
            <a:ext cx="8229600" cy="4629150"/>
          </a:xfrm>
          <a:prstGeom prst="rect">
            <a:avLst/>
          </a:prstGeom>
        </p:spPr>
      </p:pic>
      <p:sp>
        <p:nvSpPr>
          <p:cNvPr id="10" name="TextBox 9">
            <a:extLst>
              <a:ext uri="{FF2B5EF4-FFF2-40B4-BE49-F238E27FC236}">
                <a16:creationId xmlns:a16="http://schemas.microsoft.com/office/drawing/2014/main" id="{6C6F82D8-9031-D67C-E0D6-B9C48AF54F26}"/>
              </a:ext>
            </a:extLst>
          </p:cNvPr>
          <p:cNvSpPr txBox="1"/>
          <p:nvPr/>
        </p:nvSpPr>
        <p:spPr>
          <a:xfrm>
            <a:off x="689075" y="5912884"/>
            <a:ext cx="9006349" cy="369332"/>
          </a:xfrm>
          <a:prstGeom prst="rect">
            <a:avLst/>
          </a:prstGeom>
          <a:noFill/>
        </p:spPr>
        <p:txBody>
          <a:bodyPr wrap="square">
            <a:spAutoFit/>
          </a:bodyPr>
          <a:lstStyle/>
          <a:p>
            <a:r>
              <a:rPr lang="en-US" dirty="0">
                <a:hlinkClick r:id="rId3">
                  <a:extLst>
                    <a:ext uri="{A12FA001-AC4F-418D-AE19-62706E023703}">
                      <ahyp:hlinkClr xmlns:ahyp="http://schemas.microsoft.com/office/drawing/2018/hyperlinkcolor" val="tx"/>
                    </a:ext>
                  </a:extLst>
                </a:hlinkClick>
              </a:rPr>
              <a:t>Learn more about material properties and how they differ across material families here</a:t>
            </a:r>
            <a:endParaRPr lang="en-US" dirty="0"/>
          </a:p>
        </p:txBody>
      </p:sp>
      <p:pic>
        <p:nvPicPr>
          <p:cNvPr id="6" name="Picture 5" descr="A black and white logo&#10;&#10;Description automatically generated">
            <a:extLst>
              <a:ext uri="{FF2B5EF4-FFF2-40B4-BE49-F238E27FC236}">
                <a16:creationId xmlns:a16="http://schemas.microsoft.com/office/drawing/2014/main" id="{907BA415-BD9A-995B-337E-50BF97A236D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371" y="5597360"/>
            <a:ext cx="731520" cy="838509"/>
          </a:xfrm>
          <a:prstGeom prst="rect">
            <a:avLst/>
          </a:prstGeom>
        </p:spPr>
      </p:pic>
    </p:spTree>
    <p:extLst>
      <p:ext uri="{BB962C8B-B14F-4D97-AF65-F5344CB8AC3E}">
        <p14:creationId xmlns:p14="http://schemas.microsoft.com/office/powerpoint/2010/main" val="4660374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A colorful music notes and a circle">
            <a:extLst>
              <a:ext uri="{FF2B5EF4-FFF2-40B4-BE49-F238E27FC236}">
                <a16:creationId xmlns:a16="http://schemas.microsoft.com/office/drawing/2014/main" id="{3C249E70-8323-CA91-3E80-C67A586411FC}"/>
              </a:ext>
            </a:extLst>
          </p:cNvPr>
          <p:cNvPicPr>
            <a:picLocks noGrp="1" noChangeAspect="1"/>
          </p:cNvPicPr>
          <p:nvPr>
            <p:ph type="pic" sz="quarter" idx="12"/>
          </p:nvPr>
        </p:nvPicPr>
        <p:blipFill>
          <a:blip r:embed="rId3" cstate="email">
            <a:extLst>
              <a:ext uri="{28A0092B-C50C-407E-A947-70E740481C1C}">
                <a14:useLocalDpi xmlns:a14="http://schemas.microsoft.com/office/drawing/2010/main"/>
              </a:ext>
            </a:extLst>
          </a:blip>
          <a:srcRect/>
          <a:stretch>
            <a:fillRect/>
          </a:stretch>
        </p:blipFill>
        <p:spPr/>
      </p:pic>
      <p:sp>
        <p:nvSpPr>
          <p:cNvPr id="2" name="Slide Number Placeholder 1">
            <a:extLst>
              <a:ext uri="{FF2B5EF4-FFF2-40B4-BE49-F238E27FC236}">
                <a16:creationId xmlns:a16="http://schemas.microsoft.com/office/drawing/2014/main" id="{2C58FB68-891F-830E-CED9-C27D2F05BD15}"/>
              </a:ext>
            </a:extLst>
          </p:cNvPr>
          <p:cNvSpPr>
            <a:spLocks noGrp="1"/>
          </p:cNvSpPr>
          <p:nvPr>
            <p:ph type="sldNum" sz="quarter" idx="15"/>
          </p:nvPr>
        </p:nvSpPr>
        <p:spPr/>
        <p:txBody>
          <a:bodyPr/>
          <a:lstStyle/>
          <a:p>
            <a:fld id="{F0D23093-2AB0-F74C-B865-1A12A15B650E}" type="slidenum">
              <a:rPr lang="en-US" smtClean="0"/>
              <a:pPr/>
              <a:t>2</a:t>
            </a:fld>
            <a:endParaRPr lang="en-US" dirty="0"/>
          </a:p>
        </p:txBody>
      </p:sp>
      <p:sp>
        <p:nvSpPr>
          <p:cNvPr id="3" name="Title 2">
            <a:extLst>
              <a:ext uri="{FF2B5EF4-FFF2-40B4-BE49-F238E27FC236}">
                <a16:creationId xmlns:a16="http://schemas.microsoft.com/office/drawing/2014/main" id="{A592F614-57C6-B532-5BB6-5EB70A1E92BD}"/>
              </a:ext>
            </a:extLst>
          </p:cNvPr>
          <p:cNvSpPr>
            <a:spLocks noGrp="1"/>
          </p:cNvSpPr>
          <p:nvPr>
            <p:ph type="title"/>
          </p:nvPr>
        </p:nvSpPr>
        <p:spPr/>
        <p:txBody>
          <a:bodyPr/>
          <a:lstStyle/>
          <a:p>
            <a:r>
              <a:rPr lang="en-US" dirty="0"/>
              <a:t>What is music?</a:t>
            </a:r>
          </a:p>
        </p:txBody>
      </p:sp>
      <p:sp>
        <p:nvSpPr>
          <p:cNvPr id="6" name="Text Placeholder 5">
            <a:extLst>
              <a:ext uri="{FF2B5EF4-FFF2-40B4-BE49-F238E27FC236}">
                <a16:creationId xmlns:a16="http://schemas.microsoft.com/office/drawing/2014/main" id="{B3F3503B-B44B-DCCD-B2EE-DF86E44C04AD}"/>
              </a:ext>
            </a:extLst>
          </p:cNvPr>
          <p:cNvSpPr>
            <a:spLocks noGrp="1"/>
          </p:cNvSpPr>
          <p:nvPr>
            <p:ph type="body" sz="quarter" idx="13"/>
          </p:nvPr>
        </p:nvSpPr>
        <p:spPr/>
        <p:txBody>
          <a:bodyPr anchor="ctr"/>
          <a:lstStyle/>
          <a:p>
            <a:pPr marL="0" indent="0" algn="ctr">
              <a:buNone/>
            </a:pPr>
            <a:r>
              <a:rPr lang="en-US" dirty="0"/>
              <a:t>Any </a:t>
            </a:r>
            <a:r>
              <a:rPr lang="en-US" i="1" dirty="0"/>
              <a:t>rhythmic</a:t>
            </a:r>
            <a:r>
              <a:rPr lang="en-US" dirty="0"/>
              <a:t>, </a:t>
            </a:r>
            <a:r>
              <a:rPr lang="en-US" i="1" dirty="0"/>
              <a:t>melodic</a:t>
            </a:r>
            <a:r>
              <a:rPr lang="en-US" dirty="0"/>
              <a:t>, or </a:t>
            </a:r>
            <a:r>
              <a:rPr lang="en-US" i="1" dirty="0"/>
              <a:t>harmonic</a:t>
            </a:r>
            <a:r>
              <a:rPr lang="en-US" dirty="0"/>
              <a:t> grouping of </a:t>
            </a:r>
            <a:r>
              <a:rPr lang="en-US" i="1" dirty="0">
                <a:solidFill>
                  <a:schemeClr val="accent1"/>
                </a:solidFill>
              </a:rPr>
              <a:t>sounds</a:t>
            </a:r>
            <a:r>
              <a:rPr lang="en-US" dirty="0"/>
              <a:t> that is specifically </a:t>
            </a:r>
            <a:r>
              <a:rPr lang="en-US" i="1" dirty="0"/>
              <a:t>composed</a:t>
            </a:r>
            <a:r>
              <a:rPr lang="en-US" dirty="0"/>
              <a:t> and that forms a unity so as to convey a message, to communicate, or to entertain</a:t>
            </a:r>
            <a:r>
              <a:rPr lang="en-US" baseline="30000" dirty="0"/>
              <a:t>1</a:t>
            </a:r>
          </a:p>
          <a:p>
            <a:pPr marL="0" indent="0" algn="ctr">
              <a:buNone/>
            </a:pPr>
            <a:endParaRPr lang="en-US" baseline="30000" dirty="0"/>
          </a:p>
          <a:p>
            <a:pPr marL="0" indent="0" algn="ctr">
              <a:buNone/>
            </a:pPr>
            <a:r>
              <a:rPr lang="en-US" dirty="0"/>
              <a:t>Music has been a part of human history for tens of thousands of years </a:t>
            </a:r>
            <a:r>
              <a:rPr lang="en-US" baseline="30000" dirty="0"/>
              <a:t>2,3</a:t>
            </a:r>
            <a:endParaRPr lang="en-US" dirty="0"/>
          </a:p>
        </p:txBody>
      </p:sp>
    </p:spTree>
    <p:extLst>
      <p:ext uri="{BB962C8B-B14F-4D97-AF65-F5344CB8AC3E}">
        <p14:creationId xmlns:p14="http://schemas.microsoft.com/office/powerpoint/2010/main" val="12006760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B5222BD-B2A1-8D4F-407C-1D0E860D39DA}"/>
              </a:ext>
            </a:extLst>
          </p:cNvPr>
          <p:cNvSpPr>
            <a:spLocks noGrp="1"/>
          </p:cNvSpPr>
          <p:nvPr>
            <p:ph type="sldNum" sz="quarter" idx="11"/>
          </p:nvPr>
        </p:nvSpPr>
        <p:spPr/>
        <p:txBody>
          <a:bodyPr/>
          <a:lstStyle/>
          <a:p>
            <a:fld id="{F0D23093-2AB0-F74C-B865-1A12A15B650E}" type="slidenum">
              <a:rPr lang="en-US" smtClean="0"/>
              <a:pPr/>
              <a:t>20</a:t>
            </a:fld>
            <a:endParaRPr lang="en-US" dirty="0"/>
          </a:p>
        </p:txBody>
      </p:sp>
      <p:sp>
        <p:nvSpPr>
          <p:cNvPr id="3" name="Title 2">
            <a:extLst>
              <a:ext uri="{FF2B5EF4-FFF2-40B4-BE49-F238E27FC236}">
                <a16:creationId xmlns:a16="http://schemas.microsoft.com/office/drawing/2014/main" id="{DF4F13B9-98DC-3518-51C9-00C154452551}"/>
              </a:ext>
            </a:extLst>
          </p:cNvPr>
          <p:cNvSpPr>
            <a:spLocks noGrp="1"/>
          </p:cNvSpPr>
          <p:nvPr>
            <p:ph type="title"/>
          </p:nvPr>
        </p:nvSpPr>
        <p:spPr/>
        <p:txBody>
          <a:bodyPr/>
          <a:lstStyle/>
          <a:p>
            <a:r>
              <a:rPr lang="en-US" dirty="0"/>
              <a:t>Young’s Modulus</a:t>
            </a:r>
          </a:p>
        </p:txBody>
      </p:sp>
      <p:sp>
        <p:nvSpPr>
          <p:cNvPr id="4" name="Text Placeholder 3">
            <a:extLst>
              <a:ext uri="{FF2B5EF4-FFF2-40B4-BE49-F238E27FC236}">
                <a16:creationId xmlns:a16="http://schemas.microsoft.com/office/drawing/2014/main" id="{2EA60FD9-4F4E-D341-463F-C5005BEF2EF9}"/>
              </a:ext>
            </a:extLst>
          </p:cNvPr>
          <p:cNvSpPr>
            <a:spLocks noGrp="1"/>
          </p:cNvSpPr>
          <p:nvPr>
            <p:ph type="body" sz="quarter" idx="13"/>
          </p:nvPr>
        </p:nvSpPr>
        <p:spPr>
          <a:xfrm>
            <a:off x="384313" y="1118997"/>
            <a:ext cx="11383941" cy="4412008"/>
          </a:xfrm>
        </p:spPr>
        <p:txBody>
          <a:bodyPr anchor="ctr">
            <a:normAutofit/>
          </a:bodyPr>
          <a:lstStyle/>
          <a:p>
            <a:pPr marL="0" indent="0" algn="ctr">
              <a:buNone/>
            </a:pPr>
            <a:r>
              <a:rPr lang="en-US" dirty="0"/>
              <a:t>Variable=E</a:t>
            </a:r>
          </a:p>
          <a:p>
            <a:pPr marL="0" indent="0" algn="ctr">
              <a:buNone/>
            </a:pPr>
            <a:endParaRPr lang="en-US" dirty="0"/>
          </a:p>
          <a:p>
            <a:pPr marL="0" indent="0" algn="ctr">
              <a:buNone/>
            </a:pPr>
            <a:r>
              <a:rPr lang="en-US" dirty="0"/>
              <a:t>Can also be referred to as a material’s stiffness or </a:t>
            </a:r>
            <a:r>
              <a:rPr lang="en-US" i="1" dirty="0">
                <a:effectLst/>
                <a:latin typeface="Calibri" panose="020F0502020204030204" pitchFamily="34" charset="0"/>
                <a:ea typeface="Calibri" panose="020F0502020204030204" pitchFamily="34" charset="0"/>
                <a:cs typeface="Times New Roman" panose="02020603050405020304" pitchFamily="18" charset="0"/>
              </a:rPr>
              <a:t>a material’s ability to resist deformation when a force is being applied. </a:t>
            </a:r>
          </a:p>
          <a:p>
            <a:pPr marL="0" indent="0" algn="ctr">
              <a:buNone/>
            </a:pPr>
            <a:endParaRPr lang="en-US" i="1" dirty="0">
              <a:cs typeface="Times New Roman" panose="02020603050405020304" pitchFamily="18" charset="0"/>
            </a:endParaRPr>
          </a:p>
          <a:p>
            <a:pPr marL="0" indent="0" algn="ctr">
              <a:buNone/>
            </a:pPr>
            <a:endParaRPr lang="en-US" i="1" dirty="0">
              <a:cs typeface="Times New Roman" panose="02020603050405020304" pitchFamily="18" charset="0"/>
            </a:endParaRPr>
          </a:p>
          <a:p>
            <a:pPr marL="0" indent="0" algn="ctr">
              <a:buNone/>
            </a:pPr>
            <a:r>
              <a:rPr lang="en-US" dirty="0">
                <a:cs typeface="Times New Roman" panose="02020603050405020304" pitchFamily="18" charset="0"/>
              </a:rPr>
              <a:t>Materials with </a:t>
            </a:r>
            <a:r>
              <a:rPr lang="en-US" i="1" dirty="0">
                <a:solidFill>
                  <a:schemeClr val="accent1"/>
                </a:solidFill>
                <a:cs typeface="Times New Roman" panose="02020603050405020304" pitchFamily="18" charset="0"/>
              </a:rPr>
              <a:t>high</a:t>
            </a:r>
            <a:r>
              <a:rPr lang="en-US" dirty="0">
                <a:cs typeface="Times New Roman" panose="02020603050405020304" pitchFamily="18" charset="0"/>
              </a:rPr>
              <a:t> stiffness resist deformation more easily </a:t>
            </a:r>
            <a:br>
              <a:rPr lang="en-US" dirty="0">
                <a:cs typeface="Times New Roman" panose="02020603050405020304" pitchFamily="18" charset="0"/>
              </a:rPr>
            </a:br>
            <a:r>
              <a:rPr lang="en-US" dirty="0">
                <a:cs typeface="Times New Roman" panose="02020603050405020304" pitchFamily="18" charset="0"/>
              </a:rPr>
              <a:t>than materials with </a:t>
            </a:r>
            <a:r>
              <a:rPr lang="en-US" i="1" dirty="0">
                <a:solidFill>
                  <a:schemeClr val="accent1"/>
                </a:solidFill>
                <a:cs typeface="Times New Roman" panose="02020603050405020304" pitchFamily="18" charset="0"/>
              </a:rPr>
              <a:t>low</a:t>
            </a:r>
            <a:r>
              <a:rPr lang="en-US" dirty="0">
                <a:cs typeface="Times New Roman" panose="02020603050405020304" pitchFamily="18" charset="0"/>
              </a:rPr>
              <a:t> stiffness</a:t>
            </a:r>
            <a:endParaRPr lang="en-US" dirty="0"/>
          </a:p>
        </p:txBody>
      </p:sp>
    </p:spTree>
    <p:extLst>
      <p:ext uri="{BB962C8B-B14F-4D97-AF65-F5344CB8AC3E}">
        <p14:creationId xmlns:p14="http://schemas.microsoft.com/office/powerpoint/2010/main" val="15160635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4EE3BC-2359-683C-B678-DF40B0F33400}"/>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5AB60D2-F0AE-CAA5-E879-34AD48F1D116}"/>
              </a:ext>
            </a:extLst>
          </p:cNvPr>
          <p:cNvSpPr>
            <a:spLocks noGrp="1"/>
          </p:cNvSpPr>
          <p:nvPr>
            <p:ph type="sldNum" sz="quarter" idx="11"/>
          </p:nvPr>
        </p:nvSpPr>
        <p:spPr/>
        <p:txBody>
          <a:bodyPr/>
          <a:lstStyle/>
          <a:p>
            <a:fld id="{F0D23093-2AB0-F74C-B865-1A12A15B650E}" type="slidenum">
              <a:rPr lang="en-US" smtClean="0"/>
              <a:pPr/>
              <a:t>21</a:t>
            </a:fld>
            <a:endParaRPr lang="en-US" dirty="0"/>
          </a:p>
        </p:txBody>
      </p:sp>
      <p:sp>
        <p:nvSpPr>
          <p:cNvPr id="9" name="TextBox 8">
            <a:extLst>
              <a:ext uri="{FF2B5EF4-FFF2-40B4-BE49-F238E27FC236}">
                <a16:creationId xmlns:a16="http://schemas.microsoft.com/office/drawing/2014/main" id="{43339D1B-2752-EBE1-DFC6-5969C654A05B}"/>
              </a:ext>
            </a:extLst>
          </p:cNvPr>
          <p:cNvSpPr txBox="1"/>
          <p:nvPr/>
        </p:nvSpPr>
        <p:spPr>
          <a:xfrm>
            <a:off x="689075" y="5912884"/>
            <a:ext cx="9006349" cy="369332"/>
          </a:xfrm>
          <a:prstGeom prst="rect">
            <a:avLst/>
          </a:prstGeom>
          <a:noFill/>
        </p:spPr>
        <p:txBody>
          <a:bodyPr wrap="square">
            <a:spAutoFit/>
          </a:bodyPr>
          <a:lstStyle/>
          <a:p>
            <a:r>
              <a:rPr lang="en-US" dirty="0">
                <a:hlinkClick r:id="rId2">
                  <a:extLst>
                    <a:ext uri="{A12FA001-AC4F-418D-AE19-62706E023703}">
                      <ahyp:hlinkClr xmlns:ahyp="http://schemas.microsoft.com/office/drawing/2018/hyperlinkcolor" val="tx"/>
                    </a:ext>
                  </a:extLst>
                </a:hlinkClick>
              </a:rPr>
              <a:t>Learn more about material elasticity here</a:t>
            </a:r>
            <a:endParaRPr lang="en-US" dirty="0"/>
          </a:p>
        </p:txBody>
      </p:sp>
      <p:pic>
        <p:nvPicPr>
          <p:cNvPr id="5" name="Picture 4" descr="A black and white logo&#10;&#10;Description automatically generated">
            <a:extLst>
              <a:ext uri="{FF2B5EF4-FFF2-40B4-BE49-F238E27FC236}">
                <a16:creationId xmlns:a16="http://schemas.microsoft.com/office/drawing/2014/main" id="{1D5D9F35-CB09-10E5-8B4F-45EC47F697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371" y="5597360"/>
            <a:ext cx="731520" cy="838509"/>
          </a:xfrm>
          <a:prstGeom prst="rect">
            <a:avLst/>
          </a:prstGeom>
        </p:spPr>
      </p:pic>
      <p:pic>
        <p:nvPicPr>
          <p:cNvPr id="4" name="Picture 3" descr="A computer screen shot&#10;&#10;Description automatically generated">
            <a:extLst>
              <a:ext uri="{FF2B5EF4-FFF2-40B4-BE49-F238E27FC236}">
                <a16:creationId xmlns:a16="http://schemas.microsoft.com/office/drawing/2014/main" id="{0D3B6E13-A545-703D-2484-7720BF0A55A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81200" y="1114425"/>
            <a:ext cx="8229600" cy="4629150"/>
          </a:xfrm>
          <a:prstGeom prst="rect">
            <a:avLst/>
          </a:prstGeom>
        </p:spPr>
      </p:pic>
    </p:spTree>
    <p:extLst>
      <p:ext uri="{BB962C8B-B14F-4D97-AF65-F5344CB8AC3E}">
        <p14:creationId xmlns:p14="http://schemas.microsoft.com/office/powerpoint/2010/main" val="3462649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F4F49D8-477A-203B-25B7-44C4805E866B}"/>
              </a:ext>
            </a:extLst>
          </p:cNvPr>
          <p:cNvSpPr>
            <a:spLocks noGrp="1"/>
          </p:cNvSpPr>
          <p:nvPr>
            <p:ph type="sldNum" sz="quarter" idx="11"/>
          </p:nvPr>
        </p:nvSpPr>
        <p:spPr/>
        <p:txBody>
          <a:bodyPr/>
          <a:lstStyle/>
          <a:p>
            <a:fld id="{F0D23093-2AB0-F74C-B865-1A12A15B650E}" type="slidenum">
              <a:rPr lang="en-US" smtClean="0"/>
              <a:pPr/>
              <a:t>22</a:t>
            </a:fld>
            <a:endParaRPr lang="en-US" dirty="0"/>
          </a:p>
        </p:txBody>
      </p:sp>
      <p:sp>
        <p:nvSpPr>
          <p:cNvPr id="3" name="Title 2">
            <a:extLst>
              <a:ext uri="{FF2B5EF4-FFF2-40B4-BE49-F238E27FC236}">
                <a16:creationId xmlns:a16="http://schemas.microsoft.com/office/drawing/2014/main" id="{2E9DF910-EFD0-0391-7B4C-89EC39FEFE68}"/>
              </a:ext>
            </a:extLst>
          </p:cNvPr>
          <p:cNvSpPr>
            <a:spLocks noGrp="1"/>
          </p:cNvSpPr>
          <p:nvPr>
            <p:ph type="title"/>
          </p:nvPr>
        </p:nvSpPr>
        <p:spPr/>
        <p:txBody>
          <a:bodyPr/>
          <a:lstStyle/>
          <a:p>
            <a:r>
              <a:rPr lang="en-US" dirty="0"/>
              <a:t>Mechanical Loss Coefficient</a:t>
            </a:r>
          </a:p>
        </p:txBody>
      </p:sp>
      <p:sp>
        <p:nvSpPr>
          <p:cNvPr id="4" name="Text Placeholder 3">
            <a:extLst>
              <a:ext uri="{FF2B5EF4-FFF2-40B4-BE49-F238E27FC236}">
                <a16:creationId xmlns:a16="http://schemas.microsoft.com/office/drawing/2014/main" id="{CBB8DBBC-E4A3-B600-B2C2-90FED13E0EFD}"/>
              </a:ext>
            </a:extLst>
          </p:cNvPr>
          <p:cNvSpPr>
            <a:spLocks noGrp="1"/>
          </p:cNvSpPr>
          <p:nvPr>
            <p:ph type="body" sz="quarter" idx="13"/>
          </p:nvPr>
        </p:nvSpPr>
        <p:spPr>
          <a:xfrm>
            <a:off x="609600" y="1803059"/>
            <a:ext cx="10972799" cy="1835427"/>
          </a:xfrm>
        </p:spPr>
        <p:txBody>
          <a:bodyPr>
            <a:normAutofit/>
          </a:bodyPr>
          <a:lstStyle/>
          <a:p>
            <a:pPr marL="0" indent="0" algn="ctr">
              <a:buNone/>
            </a:pPr>
            <a:r>
              <a:rPr lang="en-US" dirty="0"/>
              <a:t>Mechanical loss-coefficient or </a:t>
            </a:r>
            <a:r>
              <a:rPr lang="en-US" i="1" dirty="0"/>
              <a:t>damping coefficient</a:t>
            </a:r>
            <a:r>
              <a:rPr lang="en-US" dirty="0"/>
              <a:t> (Variable=</a:t>
            </a:r>
            <a:r>
              <a:rPr lang="el-GR" dirty="0"/>
              <a:t>η</a:t>
            </a:r>
            <a:r>
              <a:rPr lang="en-US" dirty="0"/>
              <a:t>) measures the degree to which a material dissipates </a:t>
            </a:r>
            <a:r>
              <a:rPr lang="en-US" i="1" dirty="0"/>
              <a:t>vibrational energy </a:t>
            </a:r>
          </a:p>
          <a:p>
            <a:pPr marL="0" indent="0" algn="ctr">
              <a:buNone/>
            </a:pPr>
            <a:endParaRPr lang="en-US" i="1" dirty="0"/>
          </a:p>
          <a:p>
            <a:pPr marL="0" indent="0" algn="ctr">
              <a:buNone/>
            </a:pPr>
            <a:r>
              <a:rPr lang="en-US" dirty="0"/>
              <a:t>Sound waves cause vibrations in materials!</a:t>
            </a:r>
          </a:p>
        </p:txBody>
      </p:sp>
      <p:pic>
        <p:nvPicPr>
          <p:cNvPr id="11" name="Picture 10" descr="A black and white sound waves&#10;&#10;Description automatically generated">
            <a:extLst>
              <a:ext uri="{FF2B5EF4-FFF2-40B4-BE49-F238E27FC236}">
                <a16:creationId xmlns:a16="http://schemas.microsoft.com/office/drawing/2014/main" id="{7FBFEC2C-AD1B-5FD0-B750-3EB0A500841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08470" y="3908657"/>
            <a:ext cx="4575057" cy="1767844"/>
          </a:xfrm>
          <a:prstGeom prst="rect">
            <a:avLst/>
          </a:prstGeom>
        </p:spPr>
      </p:pic>
    </p:spTree>
    <p:extLst>
      <p:ext uri="{BB962C8B-B14F-4D97-AF65-F5344CB8AC3E}">
        <p14:creationId xmlns:p14="http://schemas.microsoft.com/office/powerpoint/2010/main" val="32218047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9F41433-D182-EE02-F290-EDBA0D3EAC26}"/>
              </a:ext>
            </a:extLst>
          </p:cNvPr>
          <p:cNvSpPr>
            <a:spLocks noGrp="1"/>
          </p:cNvSpPr>
          <p:nvPr>
            <p:ph type="sldNum" sz="quarter" idx="11"/>
          </p:nvPr>
        </p:nvSpPr>
        <p:spPr/>
        <p:txBody>
          <a:bodyPr/>
          <a:lstStyle/>
          <a:p>
            <a:fld id="{F0D23093-2AB0-F74C-B865-1A12A15B650E}" type="slidenum">
              <a:rPr lang="en-US" smtClean="0"/>
              <a:pPr/>
              <a:t>23</a:t>
            </a:fld>
            <a:endParaRPr lang="en-US" dirty="0"/>
          </a:p>
        </p:txBody>
      </p:sp>
      <p:sp>
        <p:nvSpPr>
          <p:cNvPr id="3" name="Title 2">
            <a:extLst>
              <a:ext uri="{FF2B5EF4-FFF2-40B4-BE49-F238E27FC236}">
                <a16:creationId xmlns:a16="http://schemas.microsoft.com/office/drawing/2014/main" id="{A955EB4A-51EB-B146-4637-1173EB20E968}"/>
              </a:ext>
            </a:extLst>
          </p:cNvPr>
          <p:cNvSpPr>
            <a:spLocks noGrp="1"/>
          </p:cNvSpPr>
          <p:nvPr>
            <p:ph type="title"/>
          </p:nvPr>
        </p:nvSpPr>
        <p:spPr/>
        <p:txBody>
          <a:bodyPr/>
          <a:lstStyle/>
          <a:p>
            <a:r>
              <a:rPr lang="en-US" dirty="0"/>
              <a:t>Different materials have different damping coefficients</a:t>
            </a:r>
          </a:p>
        </p:txBody>
      </p:sp>
      <p:sp>
        <p:nvSpPr>
          <p:cNvPr id="5" name="Text Placeholder 4">
            <a:extLst>
              <a:ext uri="{FF2B5EF4-FFF2-40B4-BE49-F238E27FC236}">
                <a16:creationId xmlns:a16="http://schemas.microsoft.com/office/drawing/2014/main" id="{64ABB8C9-3010-DE0D-93FA-DA82318C5C2A}"/>
              </a:ext>
            </a:extLst>
          </p:cNvPr>
          <p:cNvSpPr>
            <a:spLocks noGrp="1"/>
          </p:cNvSpPr>
          <p:nvPr>
            <p:ph type="body" sz="quarter" idx="13"/>
          </p:nvPr>
        </p:nvSpPr>
        <p:spPr/>
        <p:txBody>
          <a:bodyPr/>
          <a:lstStyle/>
          <a:p>
            <a:pPr marL="0" indent="0" algn="ctr">
              <a:buNone/>
            </a:pPr>
            <a:r>
              <a:rPr lang="en-US" sz="2400" dirty="0"/>
              <a:t>Materials with </a:t>
            </a:r>
            <a:r>
              <a:rPr lang="en-US" sz="2400" i="1" dirty="0"/>
              <a:t>high damping</a:t>
            </a:r>
            <a:r>
              <a:rPr lang="en-US" sz="2400" dirty="0"/>
              <a:t> reduce sound vibration in material</a:t>
            </a:r>
          </a:p>
          <a:p>
            <a:pPr marL="0" indent="0" algn="ctr">
              <a:buNone/>
            </a:pPr>
            <a:r>
              <a:rPr lang="en-US" sz="2400" dirty="0">
                <a:sym typeface="Wingdings" panose="05000000000000000000" pitchFamily="2" charset="2"/>
              </a:rPr>
              <a:t></a:t>
            </a:r>
            <a:r>
              <a:rPr lang="en-US" sz="2400" dirty="0"/>
              <a:t>think of sound damping foam in a vocal studio</a:t>
            </a:r>
            <a:endParaRPr lang="en-US" dirty="0"/>
          </a:p>
        </p:txBody>
      </p:sp>
      <p:sp>
        <p:nvSpPr>
          <p:cNvPr id="6" name="Text Placeholder 5">
            <a:extLst>
              <a:ext uri="{FF2B5EF4-FFF2-40B4-BE49-F238E27FC236}">
                <a16:creationId xmlns:a16="http://schemas.microsoft.com/office/drawing/2014/main" id="{16899159-7283-68A8-936E-A24FBDC265F0}"/>
              </a:ext>
            </a:extLst>
          </p:cNvPr>
          <p:cNvSpPr>
            <a:spLocks noGrp="1"/>
          </p:cNvSpPr>
          <p:nvPr>
            <p:ph type="body" sz="quarter" idx="14"/>
          </p:nvPr>
        </p:nvSpPr>
        <p:spPr/>
        <p:txBody>
          <a:bodyPr/>
          <a:lstStyle/>
          <a:p>
            <a:pPr marL="0" indent="0" algn="ctr">
              <a:buNone/>
            </a:pPr>
            <a:r>
              <a:rPr lang="en-US" sz="2400" dirty="0"/>
              <a:t>Materials with </a:t>
            </a:r>
            <a:r>
              <a:rPr lang="en-US" sz="2400" i="1" dirty="0"/>
              <a:t>low damping</a:t>
            </a:r>
            <a:r>
              <a:rPr lang="en-US" sz="2400" dirty="0"/>
              <a:t> allow sound to vibrate through the material </a:t>
            </a:r>
          </a:p>
          <a:p>
            <a:pPr marL="0" indent="0" algn="ctr">
              <a:buNone/>
            </a:pPr>
            <a:r>
              <a:rPr lang="en-US" sz="2400" dirty="0">
                <a:sym typeface="Wingdings" panose="05000000000000000000" pitchFamily="2" charset="2"/>
              </a:rPr>
              <a:t></a:t>
            </a:r>
            <a:r>
              <a:rPr lang="en-US" sz="2400" dirty="0"/>
              <a:t>think of a bell</a:t>
            </a:r>
          </a:p>
          <a:p>
            <a:pPr marL="0" indent="0" algn="ctr">
              <a:buNone/>
            </a:pPr>
            <a:endParaRPr lang="en-US" dirty="0"/>
          </a:p>
        </p:txBody>
      </p:sp>
      <p:pic>
        <p:nvPicPr>
          <p:cNvPr id="7" name="Picture 6" descr="A bell from a brick archway&#10;&#10;Description automatically generated">
            <a:extLst>
              <a:ext uri="{FF2B5EF4-FFF2-40B4-BE49-F238E27FC236}">
                <a16:creationId xmlns:a16="http://schemas.microsoft.com/office/drawing/2014/main" id="{6780FA98-A41D-F106-2E20-D9C40770E1B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138644" y="3426989"/>
            <a:ext cx="3657600" cy="2440411"/>
          </a:xfrm>
          <a:prstGeom prst="rect">
            <a:avLst/>
          </a:prstGeom>
        </p:spPr>
      </p:pic>
      <p:pic>
        <p:nvPicPr>
          <p:cNvPr id="8" name="Picture 7" descr="sound proofing foam in a pyramid pattern">
            <a:extLst>
              <a:ext uri="{FF2B5EF4-FFF2-40B4-BE49-F238E27FC236}">
                <a16:creationId xmlns:a16="http://schemas.microsoft.com/office/drawing/2014/main" id="{949CB2A6-B9D6-B959-77BB-F2D26DD54DD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262647" y="3426989"/>
            <a:ext cx="3657600" cy="2438400"/>
          </a:xfrm>
          <a:prstGeom prst="rect">
            <a:avLst/>
          </a:prstGeom>
        </p:spPr>
      </p:pic>
    </p:spTree>
    <p:extLst>
      <p:ext uri="{BB962C8B-B14F-4D97-AF65-F5344CB8AC3E}">
        <p14:creationId xmlns:p14="http://schemas.microsoft.com/office/powerpoint/2010/main" val="41142478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8D058BC-D484-026B-5ADE-44A1D73E7063}"/>
              </a:ext>
            </a:extLst>
          </p:cNvPr>
          <p:cNvSpPr>
            <a:spLocks noGrp="1"/>
          </p:cNvSpPr>
          <p:nvPr>
            <p:ph type="sldNum" sz="quarter" idx="11"/>
          </p:nvPr>
        </p:nvSpPr>
        <p:spPr/>
        <p:txBody>
          <a:bodyPr/>
          <a:lstStyle/>
          <a:p>
            <a:fld id="{F0D23093-2AB0-F74C-B865-1A12A15B650E}" type="slidenum">
              <a:rPr lang="en-US" smtClean="0"/>
              <a:pPr/>
              <a:t>24</a:t>
            </a:fld>
            <a:endParaRPr lang="en-US" dirty="0"/>
          </a:p>
        </p:txBody>
      </p:sp>
      <p:pic>
        <p:nvPicPr>
          <p:cNvPr id="6" name="Picture 5" descr="A black screen with a black background&#10;&#10;Description automatically generated">
            <a:extLst>
              <a:ext uri="{FF2B5EF4-FFF2-40B4-BE49-F238E27FC236}">
                <a16:creationId xmlns:a16="http://schemas.microsoft.com/office/drawing/2014/main" id="{D4B6964D-8DF8-B06E-421F-7207360F85B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6800" y="600075"/>
            <a:ext cx="10058400" cy="5657850"/>
          </a:xfrm>
          <a:prstGeom prst="rect">
            <a:avLst/>
          </a:prstGeom>
        </p:spPr>
      </p:pic>
    </p:spTree>
    <p:extLst>
      <p:ext uri="{BB962C8B-B14F-4D97-AF65-F5344CB8AC3E}">
        <p14:creationId xmlns:p14="http://schemas.microsoft.com/office/powerpoint/2010/main" val="11360091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37DB8BF-8535-F607-9EAC-91DBA2AB1C5C}"/>
              </a:ext>
            </a:extLst>
          </p:cNvPr>
          <p:cNvSpPr>
            <a:spLocks noGrp="1"/>
          </p:cNvSpPr>
          <p:nvPr>
            <p:ph type="sldNum" sz="quarter" idx="11"/>
          </p:nvPr>
        </p:nvSpPr>
        <p:spPr/>
        <p:txBody>
          <a:bodyPr/>
          <a:lstStyle/>
          <a:p>
            <a:fld id="{F0D23093-2AB0-F74C-B865-1A12A15B650E}" type="slidenum">
              <a:rPr lang="en-US" smtClean="0"/>
              <a:pPr/>
              <a:t>25</a:t>
            </a:fld>
            <a:endParaRPr lang="en-US" dirty="0"/>
          </a:p>
        </p:txBody>
      </p:sp>
      <p:sp>
        <p:nvSpPr>
          <p:cNvPr id="3" name="Title 2">
            <a:extLst>
              <a:ext uri="{FF2B5EF4-FFF2-40B4-BE49-F238E27FC236}">
                <a16:creationId xmlns:a16="http://schemas.microsoft.com/office/drawing/2014/main" id="{B939B64C-F1D4-B16F-29DA-2E2B122F3624}"/>
              </a:ext>
            </a:extLst>
          </p:cNvPr>
          <p:cNvSpPr>
            <a:spLocks noGrp="1"/>
          </p:cNvSpPr>
          <p:nvPr>
            <p:ph type="title"/>
          </p:nvPr>
        </p:nvSpPr>
        <p:spPr>
          <a:xfrm>
            <a:off x="1219201" y="212749"/>
            <a:ext cx="10972799" cy="845837"/>
          </a:xfrm>
        </p:spPr>
        <p:txBody>
          <a:bodyPr anchor="ctr"/>
          <a:lstStyle/>
          <a:p>
            <a:r>
              <a:rPr lang="en-US" dirty="0"/>
              <a:t>Let’s go back to our acoustic material requirements…</a:t>
            </a:r>
          </a:p>
        </p:txBody>
      </p:sp>
      <p:sp>
        <p:nvSpPr>
          <p:cNvPr id="9" name="Text Placeholder 8">
            <a:extLst>
              <a:ext uri="{FF2B5EF4-FFF2-40B4-BE49-F238E27FC236}">
                <a16:creationId xmlns:a16="http://schemas.microsoft.com/office/drawing/2014/main" id="{6501FA0B-244F-03EB-BF23-E275996B46CA}"/>
              </a:ext>
            </a:extLst>
          </p:cNvPr>
          <p:cNvSpPr>
            <a:spLocks noGrp="1"/>
          </p:cNvSpPr>
          <p:nvPr>
            <p:ph type="body" sz="quarter" idx="13"/>
          </p:nvPr>
        </p:nvSpPr>
        <p:spPr/>
        <p:txBody>
          <a:bodyPr anchor="ctr">
            <a:normAutofit/>
          </a:bodyPr>
          <a:lstStyle/>
          <a:p>
            <a:pPr marL="0" indent="0" algn="ctr">
              <a:buNone/>
            </a:pPr>
            <a:r>
              <a:rPr lang="en-US" sz="2800" dirty="0"/>
              <a:t>Bars themselves are vibrating</a:t>
            </a:r>
          </a:p>
          <a:p>
            <a:pPr marL="0" indent="0" algn="ctr">
              <a:buNone/>
            </a:pPr>
            <a:endParaRPr lang="en-US" sz="2800" dirty="0"/>
          </a:p>
          <a:p>
            <a:pPr marL="0" indent="0" algn="ctr">
              <a:buNone/>
            </a:pPr>
            <a:r>
              <a:rPr lang="en-US" sz="2800" dirty="0"/>
              <a:t>Need a material with:</a:t>
            </a:r>
          </a:p>
          <a:p>
            <a:pPr algn="ctr">
              <a:buFontTx/>
              <a:buChar char="-"/>
            </a:pPr>
            <a:r>
              <a:rPr lang="en-US" sz="2800" dirty="0"/>
              <a:t>Good sound quality</a:t>
            </a:r>
          </a:p>
          <a:p>
            <a:pPr algn="ctr">
              <a:buFontTx/>
              <a:buChar char="-"/>
            </a:pPr>
            <a:r>
              <a:rPr lang="en-US" sz="2800" dirty="0"/>
              <a:t>Good volume</a:t>
            </a:r>
          </a:p>
          <a:p>
            <a:pPr algn="ctr">
              <a:buFontTx/>
              <a:buChar char="-"/>
            </a:pPr>
            <a:r>
              <a:rPr lang="en-US" sz="2800" dirty="0"/>
              <a:t>Nice tone</a:t>
            </a:r>
          </a:p>
        </p:txBody>
      </p:sp>
      <p:sp>
        <p:nvSpPr>
          <p:cNvPr id="10" name="Text Placeholder 9">
            <a:extLst>
              <a:ext uri="{FF2B5EF4-FFF2-40B4-BE49-F238E27FC236}">
                <a16:creationId xmlns:a16="http://schemas.microsoft.com/office/drawing/2014/main" id="{E7264D57-41B7-263B-0A89-16052EF115CF}"/>
              </a:ext>
            </a:extLst>
          </p:cNvPr>
          <p:cNvSpPr>
            <a:spLocks noGrp="1"/>
          </p:cNvSpPr>
          <p:nvPr>
            <p:ph type="body" sz="quarter" idx="14"/>
          </p:nvPr>
        </p:nvSpPr>
        <p:spPr>
          <a:xfrm>
            <a:off x="6096000" y="2488531"/>
            <a:ext cx="5486400" cy="2490537"/>
          </a:xfrm>
          <a:prstGeom prst="roundRect">
            <a:avLst>
              <a:gd name="adj" fmla="val 9883"/>
            </a:avLst>
          </a:prstGeom>
        </p:spPr>
        <p:style>
          <a:lnRef idx="2">
            <a:schemeClr val="accent1"/>
          </a:lnRef>
          <a:fillRef idx="1">
            <a:schemeClr val="lt1"/>
          </a:fillRef>
          <a:effectRef idx="0">
            <a:schemeClr val="accent1"/>
          </a:effectRef>
          <a:fontRef idx="minor">
            <a:schemeClr val="dk1"/>
          </a:fontRef>
        </p:style>
        <p:txBody>
          <a:bodyPr anchor="ctr">
            <a:normAutofit/>
          </a:bodyPr>
          <a:lstStyle/>
          <a:p>
            <a:pPr marL="0" indent="0" algn="ctr">
              <a:buNone/>
            </a:pPr>
            <a:r>
              <a:rPr lang="en-US" sz="2800" dirty="0"/>
              <a:t>How do these requirements relate to the properties we just discussed?</a:t>
            </a:r>
          </a:p>
        </p:txBody>
      </p:sp>
      <p:pic>
        <p:nvPicPr>
          <p:cNvPr id="8" name="Picture 7" descr="A white circle with a question mark in it&#10;&#10;Description automatically generated">
            <a:extLst>
              <a:ext uri="{FF2B5EF4-FFF2-40B4-BE49-F238E27FC236}">
                <a16:creationId xmlns:a16="http://schemas.microsoft.com/office/drawing/2014/main" id="{3E061B87-1F0E-69E8-5CB8-DC6099D5B41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16" y="-115398"/>
            <a:ext cx="1280160" cy="1254596"/>
          </a:xfrm>
          <a:prstGeom prst="rect">
            <a:avLst/>
          </a:prstGeom>
        </p:spPr>
      </p:pic>
    </p:spTree>
    <p:extLst>
      <p:ext uri="{BB962C8B-B14F-4D97-AF65-F5344CB8AC3E}">
        <p14:creationId xmlns:p14="http://schemas.microsoft.com/office/powerpoint/2010/main" val="2551027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37DB8BF-8535-F607-9EAC-91DBA2AB1C5C}"/>
              </a:ext>
            </a:extLst>
          </p:cNvPr>
          <p:cNvSpPr>
            <a:spLocks noGrp="1"/>
          </p:cNvSpPr>
          <p:nvPr>
            <p:ph type="sldNum" sz="quarter" idx="11"/>
          </p:nvPr>
        </p:nvSpPr>
        <p:spPr/>
        <p:txBody>
          <a:bodyPr/>
          <a:lstStyle/>
          <a:p>
            <a:fld id="{F0D23093-2AB0-F74C-B865-1A12A15B650E}" type="slidenum">
              <a:rPr lang="en-US" smtClean="0"/>
              <a:pPr/>
              <a:t>26</a:t>
            </a:fld>
            <a:endParaRPr lang="en-US" dirty="0"/>
          </a:p>
        </p:txBody>
      </p:sp>
      <p:sp>
        <p:nvSpPr>
          <p:cNvPr id="3" name="Title 2">
            <a:extLst>
              <a:ext uri="{FF2B5EF4-FFF2-40B4-BE49-F238E27FC236}">
                <a16:creationId xmlns:a16="http://schemas.microsoft.com/office/drawing/2014/main" id="{B939B64C-F1D4-B16F-29DA-2E2B122F3624}"/>
              </a:ext>
            </a:extLst>
          </p:cNvPr>
          <p:cNvSpPr>
            <a:spLocks noGrp="1"/>
          </p:cNvSpPr>
          <p:nvPr>
            <p:ph type="title"/>
          </p:nvPr>
        </p:nvSpPr>
        <p:spPr>
          <a:xfrm>
            <a:off x="1267326" y="148581"/>
            <a:ext cx="10315074" cy="845837"/>
          </a:xfrm>
        </p:spPr>
        <p:txBody>
          <a:bodyPr anchor="ctr"/>
          <a:lstStyle/>
          <a:p>
            <a:r>
              <a:rPr lang="en-US" dirty="0"/>
              <a:t>Think about the sound waves interacting with the material</a:t>
            </a:r>
          </a:p>
        </p:txBody>
      </p:sp>
      <p:sp>
        <p:nvSpPr>
          <p:cNvPr id="9" name="Text Placeholder 8">
            <a:extLst>
              <a:ext uri="{FF2B5EF4-FFF2-40B4-BE49-F238E27FC236}">
                <a16:creationId xmlns:a16="http://schemas.microsoft.com/office/drawing/2014/main" id="{6501FA0B-244F-03EB-BF23-E275996B46CA}"/>
              </a:ext>
            </a:extLst>
          </p:cNvPr>
          <p:cNvSpPr>
            <a:spLocks noGrp="1"/>
          </p:cNvSpPr>
          <p:nvPr>
            <p:ph type="body" sz="quarter" idx="13"/>
          </p:nvPr>
        </p:nvSpPr>
        <p:spPr/>
        <p:txBody>
          <a:bodyPr anchor="t">
            <a:normAutofit/>
          </a:bodyPr>
          <a:lstStyle/>
          <a:p>
            <a:pPr marL="0" indent="0" algn="ctr">
              <a:buNone/>
            </a:pPr>
            <a:r>
              <a:rPr lang="en-US" sz="2800" dirty="0"/>
              <a:t>What is happening to the sound waves if I can clearly hear the sound </a:t>
            </a:r>
            <a:br>
              <a:rPr lang="en-US" sz="2800" dirty="0"/>
            </a:br>
            <a:r>
              <a:rPr lang="en-US" sz="2800" dirty="0"/>
              <a:t>produced by hitting the material?</a:t>
            </a:r>
          </a:p>
        </p:txBody>
      </p:sp>
      <p:pic>
        <p:nvPicPr>
          <p:cNvPr id="8" name="Picture 7" descr="A white circle with a question mark in it&#10;&#10;Description automatically generated">
            <a:extLst>
              <a:ext uri="{FF2B5EF4-FFF2-40B4-BE49-F238E27FC236}">
                <a16:creationId xmlns:a16="http://schemas.microsoft.com/office/drawing/2014/main" id="{3E061B87-1F0E-69E8-5CB8-DC6099D5B41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16" y="-115398"/>
            <a:ext cx="1280160" cy="1254596"/>
          </a:xfrm>
          <a:prstGeom prst="rect">
            <a:avLst/>
          </a:prstGeom>
        </p:spPr>
      </p:pic>
      <p:grpSp>
        <p:nvGrpSpPr>
          <p:cNvPr id="13" name="Group 12">
            <a:extLst>
              <a:ext uri="{FF2B5EF4-FFF2-40B4-BE49-F238E27FC236}">
                <a16:creationId xmlns:a16="http://schemas.microsoft.com/office/drawing/2014/main" id="{D1A0C4C9-DC4A-AF6B-C77F-0BF3BF04025E}"/>
              </a:ext>
            </a:extLst>
          </p:cNvPr>
          <p:cNvGrpSpPr/>
          <p:nvPr/>
        </p:nvGrpSpPr>
        <p:grpSpPr>
          <a:xfrm>
            <a:off x="1749922" y="2475065"/>
            <a:ext cx="8489058" cy="3599546"/>
            <a:chOff x="1749922" y="2475065"/>
            <a:chExt cx="8489058" cy="3599546"/>
          </a:xfrm>
        </p:grpSpPr>
        <p:sp>
          <p:nvSpPr>
            <p:cNvPr id="6" name="Arrow: Down 5">
              <a:extLst>
                <a:ext uri="{FF2B5EF4-FFF2-40B4-BE49-F238E27FC236}">
                  <a16:creationId xmlns:a16="http://schemas.microsoft.com/office/drawing/2014/main" id="{FBEE581D-C9B5-C345-706E-1FE8FCA9B0E4}"/>
                </a:ext>
              </a:extLst>
            </p:cNvPr>
            <p:cNvSpPr/>
            <p:nvPr/>
          </p:nvSpPr>
          <p:spPr>
            <a:xfrm>
              <a:off x="5646819" y="2475065"/>
              <a:ext cx="898358" cy="1125623"/>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Rounded Corners 6">
              <a:extLst>
                <a:ext uri="{FF2B5EF4-FFF2-40B4-BE49-F238E27FC236}">
                  <a16:creationId xmlns:a16="http://schemas.microsoft.com/office/drawing/2014/main" id="{531E2F49-CD48-789F-18CE-172BFA89B44A}"/>
                </a:ext>
              </a:extLst>
            </p:cNvPr>
            <p:cNvSpPr/>
            <p:nvPr/>
          </p:nvSpPr>
          <p:spPr>
            <a:xfrm>
              <a:off x="1749922" y="3827379"/>
              <a:ext cx="3896897" cy="2247232"/>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a:t>Sound waves are </a:t>
              </a:r>
              <a:r>
                <a:rPr lang="en-US" sz="2800" b="1" dirty="0"/>
                <a:t>not</a:t>
              </a:r>
              <a:r>
                <a:rPr lang="en-US" sz="2800" dirty="0"/>
                <a:t> absorbed by the material</a:t>
              </a:r>
            </a:p>
          </p:txBody>
        </p:sp>
        <p:pic>
          <p:nvPicPr>
            <p:cNvPr id="12" name="Picture 11" descr="A yellow bell and grey arrow&#10;&#10;Description automatically generated">
              <a:extLst>
                <a:ext uri="{FF2B5EF4-FFF2-40B4-BE49-F238E27FC236}">
                  <a16:creationId xmlns:a16="http://schemas.microsoft.com/office/drawing/2014/main" id="{E1AF674F-520F-5DDC-51A6-6A88F76216D8}"/>
                </a:ext>
              </a:extLst>
            </p:cNvPr>
            <p:cNvPicPr>
              <a:picLocks noChangeAspect="1"/>
            </p:cNvPicPr>
            <p:nvPr/>
          </p:nvPicPr>
          <p:blipFill rotWithShape="1">
            <a:blip r:embed="rId3">
              <a:extLst>
                <a:ext uri="{28A0092B-C50C-407E-A947-70E740481C1C}">
                  <a14:useLocalDpi xmlns:a14="http://schemas.microsoft.com/office/drawing/2010/main" val="0"/>
                </a:ext>
              </a:extLst>
            </a:blip>
            <a:srcRect l="17214" t="19411" r="13421" b="19529"/>
            <a:stretch/>
          </p:blipFill>
          <p:spPr>
            <a:xfrm>
              <a:off x="6545177" y="4036595"/>
              <a:ext cx="3693803" cy="1828800"/>
            </a:xfrm>
            <a:prstGeom prst="rect">
              <a:avLst/>
            </a:prstGeom>
          </p:spPr>
        </p:pic>
      </p:grpSp>
    </p:spTree>
    <p:extLst>
      <p:ext uri="{BB962C8B-B14F-4D97-AF65-F5344CB8AC3E}">
        <p14:creationId xmlns:p14="http://schemas.microsoft.com/office/powerpoint/2010/main" val="2036179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37DB8BF-8535-F607-9EAC-91DBA2AB1C5C}"/>
              </a:ext>
            </a:extLst>
          </p:cNvPr>
          <p:cNvSpPr>
            <a:spLocks noGrp="1"/>
          </p:cNvSpPr>
          <p:nvPr>
            <p:ph type="sldNum" sz="quarter" idx="11"/>
          </p:nvPr>
        </p:nvSpPr>
        <p:spPr/>
        <p:txBody>
          <a:bodyPr/>
          <a:lstStyle/>
          <a:p>
            <a:fld id="{F0D23093-2AB0-F74C-B865-1A12A15B650E}" type="slidenum">
              <a:rPr lang="en-US" smtClean="0"/>
              <a:pPr/>
              <a:t>27</a:t>
            </a:fld>
            <a:endParaRPr lang="en-US" dirty="0"/>
          </a:p>
        </p:txBody>
      </p:sp>
      <p:sp>
        <p:nvSpPr>
          <p:cNvPr id="3" name="Title 2">
            <a:extLst>
              <a:ext uri="{FF2B5EF4-FFF2-40B4-BE49-F238E27FC236}">
                <a16:creationId xmlns:a16="http://schemas.microsoft.com/office/drawing/2014/main" id="{B939B64C-F1D4-B16F-29DA-2E2B122F3624}"/>
              </a:ext>
            </a:extLst>
          </p:cNvPr>
          <p:cNvSpPr>
            <a:spLocks noGrp="1"/>
          </p:cNvSpPr>
          <p:nvPr>
            <p:ph type="title"/>
          </p:nvPr>
        </p:nvSpPr>
        <p:spPr>
          <a:xfrm>
            <a:off x="1235242" y="148581"/>
            <a:ext cx="10347158" cy="845837"/>
          </a:xfrm>
        </p:spPr>
        <p:txBody>
          <a:bodyPr anchor="ctr"/>
          <a:lstStyle/>
          <a:p>
            <a:r>
              <a:rPr lang="en-US" dirty="0"/>
              <a:t>What property values prevent sound absorption?</a:t>
            </a:r>
          </a:p>
        </p:txBody>
      </p:sp>
      <p:pic>
        <p:nvPicPr>
          <p:cNvPr id="8" name="Picture 7" descr="A white circle with a question mark in it&#10;&#10;Description automatically generated">
            <a:extLst>
              <a:ext uri="{FF2B5EF4-FFF2-40B4-BE49-F238E27FC236}">
                <a16:creationId xmlns:a16="http://schemas.microsoft.com/office/drawing/2014/main" id="{3E061B87-1F0E-69E8-5CB8-DC6099D5B4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916" y="-115398"/>
            <a:ext cx="1280160" cy="1254596"/>
          </a:xfrm>
          <a:prstGeom prst="rect">
            <a:avLst/>
          </a:prstGeom>
        </p:spPr>
      </p:pic>
      <p:sp>
        <p:nvSpPr>
          <p:cNvPr id="11" name="Rectangle 10">
            <a:extLst>
              <a:ext uri="{FF2B5EF4-FFF2-40B4-BE49-F238E27FC236}">
                <a16:creationId xmlns:a16="http://schemas.microsoft.com/office/drawing/2014/main" id="{72612FCA-86E2-7C24-CDB7-39183A693413}"/>
              </a:ext>
            </a:extLst>
          </p:cNvPr>
          <p:cNvSpPr/>
          <p:nvPr/>
        </p:nvSpPr>
        <p:spPr>
          <a:xfrm>
            <a:off x="679996" y="4484244"/>
            <a:ext cx="4025900" cy="1139687"/>
          </a:xfrm>
          <a:prstGeom prst="rect">
            <a:avLst/>
          </a:prstGeom>
          <a:ln w="28575"/>
        </p:spPr>
        <p:style>
          <a:lnRef idx="2">
            <a:schemeClr val="accent1"/>
          </a:lnRef>
          <a:fillRef idx="1">
            <a:schemeClr val="lt1"/>
          </a:fillRef>
          <a:effectRef idx="0">
            <a:schemeClr val="accent1"/>
          </a:effectRef>
          <a:fontRef idx="minor">
            <a:schemeClr val="dk1"/>
          </a:fontRef>
        </p:style>
        <p:txBody>
          <a:bodyPr rtlCol="0" anchor="ctr"/>
          <a:lstStyle/>
          <a:p>
            <a:pPr algn="ctr"/>
            <a:r>
              <a:rPr lang="en-US" sz="2800" dirty="0"/>
              <a:t>Mechanical Loss Coefficient</a:t>
            </a:r>
          </a:p>
        </p:txBody>
      </p:sp>
      <p:sp>
        <p:nvSpPr>
          <p:cNvPr id="16" name="Rectangle 15">
            <a:extLst>
              <a:ext uri="{FF2B5EF4-FFF2-40B4-BE49-F238E27FC236}">
                <a16:creationId xmlns:a16="http://schemas.microsoft.com/office/drawing/2014/main" id="{537793F9-0351-18C6-6866-BC5DEE46F46A}"/>
              </a:ext>
            </a:extLst>
          </p:cNvPr>
          <p:cNvSpPr/>
          <p:nvPr/>
        </p:nvSpPr>
        <p:spPr>
          <a:xfrm>
            <a:off x="679998" y="1913326"/>
            <a:ext cx="4025900" cy="796554"/>
          </a:xfrm>
          <a:prstGeom prst="rect">
            <a:avLst/>
          </a:prstGeom>
          <a:ln w="28575"/>
        </p:spPr>
        <p:style>
          <a:lnRef idx="2">
            <a:schemeClr val="accent1"/>
          </a:lnRef>
          <a:fillRef idx="1">
            <a:schemeClr val="lt1"/>
          </a:fillRef>
          <a:effectRef idx="0">
            <a:schemeClr val="accent1"/>
          </a:effectRef>
          <a:fontRef idx="minor">
            <a:schemeClr val="dk1"/>
          </a:fontRef>
        </p:style>
        <p:txBody>
          <a:bodyPr rtlCol="0" anchor="ctr"/>
          <a:lstStyle/>
          <a:p>
            <a:pPr algn="ctr"/>
            <a:r>
              <a:rPr lang="en-US" sz="2800" dirty="0"/>
              <a:t>Density</a:t>
            </a:r>
          </a:p>
        </p:txBody>
      </p:sp>
      <p:sp>
        <p:nvSpPr>
          <p:cNvPr id="19" name="Rectangle 18">
            <a:extLst>
              <a:ext uri="{FF2B5EF4-FFF2-40B4-BE49-F238E27FC236}">
                <a16:creationId xmlns:a16="http://schemas.microsoft.com/office/drawing/2014/main" id="{E91866F8-DF22-11F3-1374-FA6D90D6DA95}"/>
              </a:ext>
            </a:extLst>
          </p:cNvPr>
          <p:cNvSpPr/>
          <p:nvPr/>
        </p:nvSpPr>
        <p:spPr>
          <a:xfrm>
            <a:off x="679996" y="3198785"/>
            <a:ext cx="4025900" cy="796554"/>
          </a:xfrm>
          <a:prstGeom prst="rect">
            <a:avLst/>
          </a:prstGeom>
          <a:ln w="28575"/>
        </p:spPr>
        <p:style>
          <a:lnRef idx="2">
            <a:schemeClr val="accent1"/>
          </a:lnRef>
          <a:fillRef idx="1">
            <a:schemeClr val="lt1"/>
          </a:fillRef>
          <a:effectRef idx="0">
            <a:schemeClr val="accent1"/>
          </a:effectRef>
          <a:fontRef idx="minor">
            <a:schemeClr val="dk1"/>
          </a:fontRef>
        </p:style>
        <p:txBody>
          <a:bodyPr rtlCol="0" anchor="ctr"/>
          <a:lstStyle/>
          <a:p>
            <a:pPr algn="ctr"/>
            <a:r>
              <a:rPr lang="en-US" sz="2800" dirty="0"/>
              <a:t>Young’s Modulus</a:t>
            </a:r>
          </a:p>
        </p:txBody>
      </p:sp>
      <p:sp>
        <p:nvSpPr>
          <p:cNvPr id="21" name="TextBox 20">
            <a:extLst>
              <a:ext uri="{FF2B5EF4-FFF2-40B4-BE49-F238E27FC236}">
                <a16:creationId xmlns:a16="http://schemas.microsoft.com/office/drawing/2014/main" id="{673D1BE2-FA05-DE2E-2AFC-C20B3ABDEF2F}"/>
              </a:ext>
            </a:extLst>
          </p:cNvPr>
          <p:cNvSpPr txBox="1"/>
          <p:nvPr/>
        </p:nvSpPr>
        <p:spPr>
          <a:xfrm>
            <a:off x="5116471" y="1997181"/>
            <a:ext cx="6914147" cy="646331"/>
          </a:xfrm>
          <a:prstGeom prst="rect">
            <a:avLst/>
          </a:prstGeom>
          <a:noFill/>
        </p:spPr>
        <p:txBody>
          <a:bodyPr wrap="square" rtlCol="0">
            <a:spAutoFit/>
          </a:bodyPr>
          <a:lstStyle/>
          <a:p>
            <a:r>
              <a:rPr lang="en-US" dirty="0"/>
              <a:t>If the material has a higher mass per unit volume, there are more atoms </a:t>
            </a:r>
            <a:r>
              <a:rPr lang="en-US" dirty="0">
                <a:sym typeface="Wingdings" panose="05000000000000000000" pitchFamily="2" charset="2"/>
              </a:rPr>
              <a:t> do more atoms help or hurt sound vibration?</a:t>
            </a:r>
            <a:endParaRPr lang="en-US" dirty="0"/>
          </a:p>
        </p:txBody>
      </p:sp>
      <p:sp>
        <p:nvSpPr>
          <p:cNvPr id="22" name="TextBox 21">
            <a:extLst>
              <a:ext uri="{FF2B5EF4-FFF2-40B4-BE49-F238E27FC236}">
                <a16:creationId xmlns:a16="http://schemas.microsoft.com/office/drawing/2014/main" id="{A418AEF0-A033-3AB9-1C44-F73724C7FA2F}"/>
              </a:ext>
            </a:extLst>
          </p:cNvPr>
          <p:cNvSpPr txBox="1"/>
          <p:nvPr/>
        </p:nvSpPr>
        <p:spPr>
          <a:xfrm>
            <a:off x="5186948" y="3279309"/>
            <a:ext cx="6652126" cy="646331"/>
          </a:xfrm>
          <a:prstGeom prst="rect">
            <a:avLst/>
          </a:prstGeom>
          <a:noFill/>
        </p:spPr>
        <p:txBody>
          <a:bodyPr wrap="square" rtlCol="0">
            <a:spAutoFit/>
          </a:bodyPr>
          <a:lstStyle/>
          <a:p>
            <a:r>
              <a:rPr lang="en-US" dirty="0"/>
              <a:t>Materials with a low Young’s modulus deform easily under force</a:t>
            </a:r>
          </a:p>
          <a:p>
            <a:r>
              <a:rPr lang="en-US" dirty="0">
                <a:sym typeface="Wingdings" panose="05000000000000000000" pitchFamily="2" charset="2"/>
              </a:rPr>
              <a:t> Does this help sound waves move through a material?</a:t>
            </a:r>
            <a:endParaRPr lang="en-US" dirty="0"/>
          </a:p>
        </p:txBody>
      </p:sp>
      <p:sp>
        <p:nvSpPr>
          <p:cNvPr id="23" name="TextBox 22">
            <a:extLst>
              <a:ext uri="{FF2B5EF4-FFF2-40B4-BE49-F238E27FC236}">
                <a16:creationId xmlns:a16="http://schemas.microsoft.com/office/drawing/2014/main" id="{24C7F56F-03BE-A7C7-AC44-82DC5049AA0B}"/>
              </a:ext>
            </a:extLst>
          </p:cNvPr>
          <p:cNvSpPr txBox="1"/>
          <p:nvPr/>
        </p:nvSpPr>
        <p:spPr>
          <a:xfrm>
            <a:off x="5186948" y="4874834"/>
            <a:ext cx="6843670" cy="369332"/>
          </a:xfrm>
          <a:prstGeom prst="rect">
            <a:avLst/>
          </a:prstGeom>
          <a:noFill/>
        </p:spPr>
        <p:txBody>
          <a:bodyPr wrap="square" rtlCol="0">
            <a:spAutoFit/>
          </a:bodyPr>
          <a:lstStyle/>
          <a:p>
            <a:r>
              <a:rPr lang="en-US" dirty="0"/>
              <a:t>Does a high or low damping coefficient allow for sound wave vibration?  </a:t>
            </a:r>
          </a:p>
        </p:txBody>
      </p:sp>
      <p:pic>
        <p:nvPicPr>
          <p:cNvPr id="26" name="Picture 25" descr="A white light bulb with a black background&#10;&#10;Description automatically generated">
            <a:extLst>
              <a:ext uri="{FF2B5EF4-FFF2-40B4-BE49-F238E27FC236}">
                <a16:creationId xmlns:a16="http://schemas.microsoft.com/office/drawing/2014/main" id="{F1274841-F6DC-C6E3-9EC0-9D740F45914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74083" y="915876"/>
            <a:ext cx="685800" cy="730474"/>
          </a:xfrm>
          <a:prstGeom prst="rect">
            <a:avLst/>
          </a:prstGeom>
        </p:spPr>
      </p:pic>
      <p:sp>
        <p:nvSpPr>
          <p:cNvPr id="27" name="TextBox 26">
            <a:extLst>
              <a:ext uri="{FF2B5EF4-FFF2-40B4-BE49-F238E27FC236}">
                <a16:creationId xmlns:a16="http://schemas.microsoft.com/office/drawing/2014/main" id="{69BEA950-BDB8-1055-6771-ED032F03EDC3}"/>
              </a:ext>
            </a:extLst>
          </p:cNvPr>
          <p:cNvSpPr txBox="1"/>
          <p:nvPr/>
        </p:nvSpPr>
        <p:spPr>
          <a:xfrm>
            <a:off x="6228255" y="1096447"/>
            <a:ext cx="5086776" cy="369332"/>
          </a:xfrm>
          <a:prstGeom prst="rect">
            <a:avLst/>
          </a:prstGeom>
          <a:noFill/>
        </p:spPr>
        <p:txBody>
          <a:bodyPr wrap="square" rtlCol="0">
            <a:spAutoFit/>
          </a:bodyPr>
          <a:lstStyle/>
          <a:p>
            <a:pPr algn="ctr"/>
            <a:r>
              <a:rPr lang="en-US" dirty="0"/>
              <a:t>We want sound to be vibrated through my material!</a:t>
            </a:r>
          </a:p>
        </p:txBody>
      </p:sp>
    </p:spTree>
    <p:extLst>
      <p:ext uri="{BB962C8B-B14F-4D97-AF65-F5344CB8AC3E}">
        <p14:creationId xmlns:p14="http://schemas.microsoft.com/office/powerpoint/2010/main" val="32304815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5D030EB-35A7-7FBE-E83E-0398522A84D7}"/>
              </a:ext>
            </a:extLst>
          </p:cNvPr>
          <p:cNvSpPr>
            <a:spLocks noGrp="1"/>
          </p:cNvSpPr>
          <p:nvPr>
            <p:ph type="sldNum" sz="quarter" idx="11"/>
          </p:nvPr>
        </p:nvSpPr>
        <p:spPr/>
        <p:txBody>
          <a:bodyPr/>
          <a:lstStyle/>
          <a:p>
            <a:fld id="{F0D23093-2AB0-F74C-B865-1A12A15B650E}" type="slidenum">
              <a:rPr lang="en-US" smtClean="0"/>
              <a:pPr/>
              <a:t>28</a:t>
            </a:fld>
            <a:endParaRPr lang="en-US" dirty="0"/>
          </a:p>
        </p:txBody>
      </p:sp>
      <p:sp>
        <p:nvSpPr>
          <p:cNvPr id="5" name="Title 4">
            <a:extLst>
              <a:ext uri="{FF2B5EF4-FFF2-40B4-BE49-F238E27FC236}">
                <a16:creationId xmlns:a16="http://schemas.microsoft.com/office/drawing/2014/main" id="{145E3B92-D3F6-9AE5-7ADC-D47ECB751916}"/>
              </a:ext>
            </a:extLst>
          </p:cNvPr>
          <p:cNvSpPr>
            <a:spLocks noGrp="1"/>
          </p:cNvSpPr>
          <p:nvPr>
            <p:ph type="title"/>
          </p:nvPr>
        </p:nvSpPr>
        <p:spPr/>
        <p:txBody>
          <a:bodyPr/>
          <a:lstStyle/>
          <a:p>
            <a:r>
              <a:rPr lang="en-US" dirty="0"/>
              <a:t>What does values of the key properties do we want? </a:t>
            </a:r>
          </a:p>
        </p:txBody>
      </p:sp>
      <p:sp>
        <p:nvSpPr>
          <p:cNvPr id="7" name="Oval 6">
            <a:extLst>
              <a:ext uri="{FF2B5EF4-FFF2-40B4-BE49-F238E27FC236}">
                <a16:creationId xmlns:a16="http://schemas.microsoft.com/office/drawing/2014/main" id="{0C011BE8-B7B5-1BBB-CC96-1017A78647B1}"/>
              </a:ext>
            </a:extLst>
          </p:cNvPr>
          <p:cNvSpPr/>
          <p:nvPr/>
        </p:nvSpPr>
        <p:spPr>
          <a:xfrm rot="2705064">
            <a:off x="10348044" y="647463"/>
            <a:ext cx="1630017" cy="2317359"/>
          </a:xfrm>
          <a:prstGeom prst="ellipse">
            <a:avLst/>
          </a:prstGeom>
          <a:noFill/>
          <a:ln w="5715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6" name="Group 15">
            <a:extLst>
              <a:ext uri="{FF2B5EF4-FFF2-40B4-BE49-F238E27FC236}">
                <a16:creationId xmlns:a16="http://schemas.microsoft.com/office/drawing/2014/main" id="{83071FDB-64ED-ED11-B400-32F9A3A916E7}"/>
              </a:ext>
            </a:extLst>
          </p:cNvPr>
          <p:cNvGrpSpPr/>
          <p:nvPr/>
        </p:nvGrpSpPr>
        <p:grpSpPr>
          <a:xfrm>
            <a:off x="261262" y="4254372"/>
            <a:ext cx="4456594" cy="1139688"/>
            <a:chOff x="178905" y="3711033"/>
            <a:chExt cx="4456594" cy="1139688"/>
          </a:xfrm>
        </p:grpSpPr>
        <p:sp>
          <p:nvSpPr>
            <p:cNvPr id="10" name="Rectangle 9">
              <a:extLst>
                <a:ext uri="{FF2B5EF4-FFF2-40B4-BE49-F238E27FC236}">
                  <a16:creationId xmlns:a16="http://schemas.microsoft.com/office/drawing/2014/main" id="{9549AFC0-9945-DDEF-A55F-96A67393F282}"/>
                </a:ext>
              </a:extLst>
            </p:cNvPr>
            <p:cNvSpPr/>
            <p:nvPr/>
          </p:nvSpPr>
          <p:spPr>
            <a:xfrm>
              <a:off x="609599" y="3711034"/>
              <a:ext cx="4025900" cy="1139687"/>
            </a:xfrm>
            <a:prstGeom prst="rect">
              <a:avLst/>
            </a:prstGeom>
            <a:ln w="28575"/>
          </p:spPr>
          <p:style>
            <a:lnRef idx="2">
              <a:schemeClr val="accent1"/>
            </a:lnRef>
            <a:fillRef idx="1">
              <a:schemeClr val="lt1"/>
            </a:fillRef>
            <a:effectRef idx="0">
              <a:schemeClr val="accent1"/>
            </a:effectRef>
            <a:fontRef idx="minor">
              <a:schemeClr val="dk1"/>
            </a:fontRef>
          </p:style>
          <p:txBody>
            <a:bodyPr rtlCol="0" anchor="ctr"/>
            <a:lstStyle/>
            <a:p>
              <a:pPr algn="ctr"/>
              <a:r>
                <a:rPr lang="en-US" sz="2800" dirty="0"/>
                <a:t>Mechanical Loss Coefficient</a:t>
              </a:r>
            </a:p>
          </p:txBody>
        </p:sp>
        <p:sp>
          <p:nvSpPr>
            <p:cNvPr id="11" name="Arrow: Down 10">
              <a:extLst>
                <a:ext uri="{FF2B5EF4-FFF2-40B4-BE49-F238E27FC236}">
                  <a16:creationId xmlns:a16="http://schemas.microsoft.com/office/drawing/2014/main" id="{D62118C6-3396-8AE8-33ED-AD5C9DBB4676}"/>
                </a:ext>
              </a:extLst>
            </p:cNvPr>
            <p:cNvSpPr/>
            <p:nvPr/>
          </p:nvSpPr>
          <p:spPr>
            <a:xfrm>
              <a:off x="178905" y="3711033"/>
              <a:ext cx="861391" cy="1139687"/>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5" name="Group 14">
            <a:extLst>
              <a:ext uri="{FF2B5EF4-FFF2-40B4-BE49-F238E27FC236}">
                <a16:creationId xmlns:a16="http://schemas.microsoft.com/office/drawing/2014/main" id="{485BEA25-8658-CB51-7763-0294B9AF5D5E}"/>
              </a:ext>
            </a:extLst>
          </p:cNvPr>
          <p:cNvGrpSpPr/>
          <p:nvPr/>
        </p:nvGrpSpPr>
        <p:grpSpPr>
          <a:xfrm>
            <a:off x="261261" y="1511889"/>
            <a:ext cx="4456597" cy="1139687"/>
            <a:chOff x="178904" y="968550"/>
            <a:chExt cx="4456597" cy="1139687"/>
          </a:xfrm>
        </p:grpSpPr>
        <p:sp>
          <p:nvSpPr>
            <p:cNvPr id="8" name="Rectangle 7">
              <a:extLst>
                <a:ext uri="{FF2B5EF4-FFF2-40B4-BE49-F238E27FC236}">
                  <a16:creationId xmlns:a16="http://schemas.microsoft.com/office/drawing/2014/main" id="{BB2E15E5-D813-A33B-8AB5-4A5CCB1B5275}"/>
                </a:ext>
              </a:extLst>
            </p:cNvPr>
            <p:cNvSpPr/>
            <p:nvPr/>
          </p:nvSpPr>
          <p:spPr>
            <a:xfrm>
              <a:off x="609601" y="1140116"/>
              <a:ext cx="4025900" cy="796554"/>
            </a:xfrm>
            <a:prstGeom prst="rect">
              <a:avLst/>
            </a:prstGeom>
            <a:ln w="28575"/>
          </p:spPr>
          <p:style>
            <a:lnRef idx="2">
              <a:schemeClr val="accent1"/>
            </a:lnRef>
            <a:fillRef idx="1">
              <a:schemeClr val="lt1"/>
            </a:fillRef>
            <a:effectRef idx="0">
              <a:schemeClr val="accent1"/>
            </a:effectRef>
            <a:fontRef idx="minor">
              <a:schemeClr val="dk1"/>
            </a:fontRef>
          </p:style>
          <p:txBody>
            <a:bodyPr rtlCol="0" anchor="ctr"/>
            <a:lstStyle/>
            <a:p>
              <a:pPr algn="ctr"/>
              <a:r>
                <a:rPr lang="en-US" sz="2800" dirty="0"/>
                <a:t>Density</a:t>
              </a:r>
            </a:p>
          </p:txBody>
        </p:sp>
        <p:sp>
          <p:nvSpPr>
            <p:cNvPr id="12" name="Arrow: Down 11">
              <a:extLst>
                <a:ext uri="{FF2B5EF4-FFF2-40B4-BE49-F238E27FC236}">
                  <a16:creationId xmlns:a16="http://schemas.microsoft.com/office/drawing/2014/main" id="{E0EF028A-FC50-895C-A6A8-EBFA1D40474D}"/>
                </a:ext>
              </a:extLst>
            </p:cNvPr>
            <p:cNvSpPr/>
            <p:nvPr/>
          </p:nvSpPr>
          <p:spPr>
            <a:xfrm rot="10800000">
              <a:off x="178904" y="968550"/>
              <a:ext cx="861391" cy="1139687"/>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4" name="Group 13">
            <a:extLst>
              <a:ext uri="{FF2B5EF4-FFF2-40B4-BE49-F238E27FC236}">
                <a16:creationId xmlns:a16="http://schemas.microsoft.com/office/drawing/2014/main" id="{AD34D1CF-A465-FA05-2AB2-F44432CF9E17}"/>
              </a:ext>
            </a:extLst>
          </p:cNvPr>
          <p:cNvGrpSpPr/>
          <p:nvPr/>
        </p:nvGrpSpPr>
        <p:grpSpPr>
          <a:xfrm>
            <a:off x="261261" y="2797347"/>
            <a:ext cx="4456595" cy="1139687"/>
            <a:chOff x="178904" y="2108236"/>
            <a:chExt cx="4456595" cy="1139687"/>
          </a:xfrm>
        </p:grpSpPr>
        <p:sp>
          <p:nvSpPr>
            <p:cNvPr id="9" name="Rectangle 8">
              <a:extLst>
                <a:ext uri="{FF2B5EF4-FFF2-40B4-BE49-F238E27FC236}">
                  <a16:creationId xmlns:a16="http://schemas.microsoft.com/office/drawing/2014/main" id="{42CF42B0-0F1F-7C5F-1994-2152FC42CE85}"/>
                </a:ext>
              </a:extLst>
            </p:cNvPr>
            <p:cNvSpPr/>
            <p:nvPr/>
          </p:nvSpPr>
          <p:spPr>
            <a:xfrm>
              <a:off x="609599" y="2279803"/>
              <a:ext cx="4025900" cy="796554"/>
            </a:xfrm>
            <a:prstGeom prst="rect">
              <a:avLst/>
            </a:prstGeom>
            <a:ln w="28575"/>
          </p:spPr>
          <p:style>
            <a:lnRef idx="2">
              <a:schemeClr val="accent1"/>
            </a:lnRef>
            <a:fillRef idx="1">
              <a:schemeClr val="lt1"/>
            </a:fillRef>
            <a:effectRef idx="0">
              <a:schemeClr val="accent1"/>
            </a:effectRef>
            <a:fontRef idx="minor">
              <a:schemeClr val="dk1"/>
            </a:fontRef>
          </p:style>
          <p:txBody>
            <a:bodyPr rtlCol="0" anchor="ctr"/>
            <a:lstStyle/>
            <a:p>
              <a:pPr algn="ctr"/>
              <a:r>
                <a:rPr lang="en-US" sz="2800" dirty="0"/>
                <a:t>Young’s Modulus</a:t>
              </a:r>
            </a:p>
          </p:txBody>
        </p:sp>
        <p:sp>
          <p:nvSpPr>
            <p:cNvPr id="13" name="Arrow: Down 12">
              <a:extLst>
                <a:ext uri="{FF2B5EF4-FFF2-40B4-BE49-F238E27FC236}">
                  <a16:creationId xmlns:a16="http://schemas.microsoft.com/office/drawing/2014/main" id="{9DA417EC-50DC-F293-07A5-ABFE3D06AFB7}"/>
                </a:ext>
              </a:extLst>
            </p:cNvPr>
            <p:cNvSpPr/>
            <p:nvPr/>
          </p:nvSpPr>
          <p:spPr>
            <a:xfrm rot="10800000">
              <a:off x="178904" y="2108236"/>
              <a:ext cx="861391" cy="1139687"/>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7" name="TextBox 16">
            <a:extLst>
              <a:ext uri="{FF2B5EF4-FFF2-40B4-BE49-F238E27FC236}">
                <a16:creationId xmlns:a16="http://schemas.microsoft.com/office/drawing/2014/main" id="{613A796A-C8D7-BC7A-BF74-BDE9DF2F874E}"/>
              </a:ext>
            </a:extLst>
          </p:cNvPr>
          <p:cNvSpPr txBox="1"/>
          <p:nvPr/>
        </p:nvSpPr>
        <p:spPr>
          <a:xfrm>
            <a:off x="5148550" y="2249131"/>
            <a:ext cx="5420139" cy="2677656"/>
          </a:xfrm>
          <a:prstGeom prst="rect">
            <a:avLst/>
          </a:prstGeom>
          <a:noFill/>
        </p:spPr>
        <p:txBody>
          <a:bodyPr wrap="square" rtlCol="0">
            <a:spAutoFit/>
          </a:bodyPr>
          <a:lstStyle/>
          <a:p>
            <a:r>
              <a:rPr lang="en-US" sz="2800" dirty="0"/>
              <a:t>A stiff material, with a dense structure and low mechanical loss coefficient, will have the lowest sound wave absorption </a:t>
            </a:r>
          </a:p>
          <a:p>
            <a:endParaRPr lang="en-US" sz="2800" dirty="0">
              <a:sym typeface="Wingdings" panose="05000000000000000000" pitchFamily="2" charset="2"/>
            </a:endParaRPr>
          </a:p>
          <a:p>
            <a:r>
              <a:rPr lang="en-US" sz="2800" dirty="0">
                <a:sym typeface="Wingdings" panose="05000000000000000000" pitchFamily="2" charset="2"/>
              </a:rPr>
              <a:t> best performance!</a:t>
            </a:r>
            <a:endParaRPr lang="en-US" sz="2800" dirty="0"/>
          </a:p>
        </p:txBody>
      </p:sp>
      <p:pic>
        <p:nvPicPr>
          <p:cNvPr id="3" name="Picture 2" descr="A diagram of a structure&#10;&#10;Description automatically generated">
            <a:extLst>
              <a:ext uri="{FF2B5EF4-FFF2-40B4-BE49-F238E27FC236}">
                <a16:creationId xmlns:a16="http://schemas.microsoft.com/office/drawing/2014/main" id="{B229464C-31DF-F5A5-E025-CC5A7476E0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28103" y="287556"/>
            <a:ext cx="2746254" cy="2392685"/>
          </a:xfrm>
          <a:prstGeom prst="rect">
            <a:avLst/>
          </a:prstGeom>
        </p:spPr>
      </p:pic>
    </p:spTree>
    <p:extLst>
      <p:ext uri="{BB962C8B-B14F-4D97-AF65-F5344CB8AC3E}">
        <p14:creationId xmlns:p14="http://schemas.microsoft.com/office/powerpoint/2010/main" val="943761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C35C1FB-ABB8-7374-36E2-040F087AAB49}"/>
              </a:ext>
            </a:extLst>
          </p:cNvPr>
          <p:cNvSpPr>
            <a:spLocks noGrp="1"/>
          </p:cNvSpPr>
          <p:nvPr>
            <p:ph type="sldNum" sz="quarter" idx="11"/>
          </p:nvPr>
        </p:nvSpPr>
        <p:spPr/>
        <p:txBody>
          <a:bodyPr/>
          <a:lstStyle/>
          <a:p>
            <a:fld id="{F0D23093-2AB0-F74C-B865-1A12A15B650E}" type="slidenum">
              <a:rPr lang="en-US" smtClean="0"/>
              <a:pPr/>
              <a:t>29</a:t>
            </a:fld>
            <a:endParaRPr lang="en-US" dirty="0"/>
          </a:p>
        </p:txBody>
      </p:sp>
      <p:sp>
        <p:nvSpPr>
          <p:cNvPr id="3" name="Title 2">
            <a:extLst>
              <a:ext uri="{FF2B5EF4-FFF2-40B4-BE49-F238E27FC236}">
                <a16:creationId xmlns:a16="http://schemas.microsoft.com/office/drawing/2014/main" id="{A50E2C53-A0F4-BC3B-0AD4-2694DAD5AB0B}"/>
              </a:ext>
            </a:extLst>
          </p:cNvPr>
          <p:cNvSpPr>
            <a:spLocks noGrp="1"/>
          </p:cNvSpPr>
          <p:nvPr>
            <p:ph type="title"/>
          </p:nvPr>
        </p:nvSpPr>
        <p:spPr/>
        <p:txBody>
          <a:bodyPr/>
          <a:lstStyle/>
          <a:p>
            <a:r>
              <a:rPr lang="en-US" dirty="0"/>
              <a:t>How else do Young’s modulus and density affect acoustic properties of materials?</a:t>
            </a:r>
          </a:p>
        </p:txBody>
      </p:sp>
      <p:sp>
        <p:nvSpPr>
          <p:cNvPr id="6" name="Rectangle 5">
            <a:extLst>
              <a:ext uri="{FF2B5EF4-FFF2-40B4-BE49-F238E27FC236}">
                <a16:creationId xmlns:a16="http://schemas.microsoft.com/office/drawing/2014/main" id="{4AE887F9-D630-C31D-7200-0E53773F087D}"/>
              </a:ext>
            </a:extLst>
          </p:cNvPr>
          <p:cNvSpPr/>
          <p:nvPr/>
        </p:nvSpPr>
        <p:spPr>
          <a:xfrm>
            <a:off x="821635" y="1818105"/>
            <a:ext cx="5102087" cy="3863765"/>
          </a:xfrm>
          <a:prstGeom prst="rect">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n-US" sz="2400" b="1" dirty="0">
                <a:solidFill>
                  <a:schemeClr val="tx1"/>
                </a:solidFill>
              </a:rPr>
              <a:t>Speed of sound through a material</a:t>
            </a:r>
          </a:p>
        </p:txBody>
      </p:sp>
      <p:sp>
        <p:nvSpPr>
          <p:cNvPr id="7" name="Rectangle 6">
            <a:extLst>
              <a:ext uri="{FF2B5EF4-FFF2-40B4-BE49-F238E27FC236}">
                <a16:creationId xmlns:a16="http://schemas.microsoft.com/office/drawing/2014/main" id="{FE95F71F-DA31-A30D-7AA9-62E8F716EE4A}"/>
              </a:ext>
            </a:extLst>
          </p:cNvPr>
          <p:cNvSpPr/>
          <p:nvPr/>
        </p:nvSpPr>
        <p:spPr>
          <a:xfrm>
            <a:off x="6480313" y="1818105"/>
            <a:ext cx="5102087" cy="3863765"/>
          </a:xfrm>
          <a:prstGeom prst="rect">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n-US" sz="2400" b="1" dirty="0">
                <a:solidFill>
                  <a:schemeClr val="tx1"/>
                </a:solidFill>
              </a:rPr>
              <a:t>Sound radiation coefficient</a:t>
            </a:r>
          </a:p>
          <a:p>
            <a:pPr algn="ctr"/>
            <a:r>
              <a:rPr lang="en-US" sz="2400" dirty="0">
                <a:solidFill>
                  <a:schemeClr val="tx1"/>
                </a:solidFill>
              </a:rPr>
              <a:t>(how much the vibration of a body is damped to sound radiation)</a:t>
            </a:r>
          </a:p>
        </p:txBody>
      </p:sp>
      <mc:AlternateContent xmlns:mc="http://schemas.openxmlformats.org/markup-compatibility/2006">
        <mc:Choice xmlns:a14="http://schemas.microsoft.com/office/drawing/2010/main" Requires="a14">
          <p:sp>
            <p:nvSpPr>
              <p:cNvPr id="8" name="TextBox 7">
                <a:extLst>
                  <a:ext uri="{FF2B5EF4-FFF2-40B4-BE49-F238E27FC236}">
                    <a16:creationId xmlns:a16="http://schemas.microsoft.com/office/drawing/2014/main" id="{C6F88107-479B-106E-188F-5F0102B27C05}"/>
                  </a:ext>
                </a:extLst>
              </p:cNvPr>
              <p:cNvSpPr txBox="1">
                <a:spLocks noChangeAspect="1"/>
              </p:cNvSpPr>
              <p:nvPr/>
            </p:nvSpPr>
            <p:spPr>
              <a:xfrm>
                <a:off x="7899379" y="3196176"/>
                <a:ext cx="2263953" cy="200048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4400" b="0" i="1" smtClean="0">
                          <a:latin typeface="Cambria Math" panose="02040503050406030204" pitchFamily="18" charset="0"/>
                        </a:rPr>
                        <m:t>𝑅</m:t>
                      </m:r>
                      <m:r>
                        <a:rPr lang="en-US" sz="4400" b="0" i="1" smtClean="0">
                          <a:latin typeface="Cambria Math" panose="02040503050406030204" pitchFamily="18" charset="0"/>
                        </a:rPr>
                        <m:t>=</m:t>
                      </m:r>
                      <m:rad>
                        <m:radPr>
                          <m:degHide m:val="on"/>
                          <m:ctrlPr>
                            <a:rPr lang="en-US" sz="4400" b="0" i="1" smtClean="0">
                              <a:latin typeface="Cambria Math" panose="02040503050406030204" pitchFamily="18" charset="0"/>
                            </a:rPr>
                          </m:ctrlPr>
                        </m:radPr>
                        <m:deg/>
                        <m:e>
                          <m:f>
                            <m:fPr>
                              <m:ctrlPr>
                                <a:rPr lang="en-US" sz="4400" b="0" i="1" smtClean="0">
                                  <a:latin typeface="Cambria Math" panose="02040503050406030204" pitchFamily="18" charset="0"/>
                                </a:rPr>
                              </m:ctrlPr>
                            </m:fPr>
                            <m:num>
                              <m:r>
                                <a:rPr lang="en-US" sz="4400" b="0" i="1" smtClean="0">
                                  <a:latin typeface="Cambria Math" panose="02040503050406030204" pitchFamily="18" charset="0"/>
                                </a:rPr>
                                <m:t>𝐸</m:t>
                              </m:r>
                            </m:num>
                            <m:den>
                              <m:sSup>
                                <m:sSupPr>
                                  <m:ctrlPr>
                                    <a:rPr lang="en-US" sz="4400" b="0" i="1" smtClean="0">
                                      <a:latin typeface="Cambria Math" panose="02040503050406030204" pitchFamily="18" charset="0"/>
                                    </a:rPr>
                                  </m:ctrlPr>
                                </m:sSupPr>
                                <m:e>
                                  <m:r>
                                    <a:rPr lang="en-US" sz="4400" b="0" i="1" smtClean="0">
                                      <a:latin typeface="Cambria Math" panose="02040503050406030204" pitchFamily="18" charset="0"/>
                                      <a:ea typeface="Cambria Math" panose="02040503050406030204" pitchFamily="18" charset="0"/>
                                    </a:rPr>
                                    <m:t>𝜌</m:t>
                                  </m:r>
                                </m:e>
                                <m:sup>
                                  <m:r>
                                    <a:rPr lang="en-US" sz="4400" b="0" i="1" smtClean="0">
                                      <a:latin typeface="Cambria Math" panose="02040503050406030204" pitchFamily="18" charset="0"/>
                                    </a:rPr>
                                    <m:t>3</m:t>
                                  </m:r>
                                </m:sup>
                              </m:sSup>
                            </m:den>
                          </m:f>
                        </m:e>
                      </m:rad>
                    </m:oMath>
                  </m:oMathPara>
                </a14:m>
                <a:endParaRPr lang="en-US" sz="4400" dirty="0"/>
              </a:p>
            </p:txBody>
          </p:sp>
        </mc:Choice>
        <mc:Fallback>
          <p:sp>
            <p:nvSpPr>
              <p:cNvPr id="8" name="TextBox 7">
                <a:extLst>
                  <a:ext uri="{FF2B5EF4-FFF2-40B4-BE49-F238E27FC236}">
                    <a16:creationId xmlns:a16="http://schemas.microsoft.com/office/drawing/2014/main" id="{C6F88107-479B-106E-188F-5F0102B27C05}"/>
                  </a:ext>
                </a:extLst>
              </p:cNvPr>
              <p:cNvSpPr txBox="1">
                <a:spLocks noRot="1" noChangeAspect="1" noMove="1" noResize="1" noEditPoints="1" noAdjustHandles="1" noChangeArrowheads="1" noChangeShapeType="1" noTextEdit="1"/>
              </p:cNvSpPr>
              <p:nvPr/>
            </p:nvSpPr>
            <p:spPr>
              <a:xfrm>
                <a:off x="7899379" y="3196176"/>
                <a:ext cx="2263953" cy="2000484"/>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9" name="TextBox 8">
                <a:extLst>
                  <a:ext uri="{FF2B5EF4-FFF2-40B4-BE49-F238E27FC236}">
                    <a16:creationId xmlns:a16="http://schemas.microsoft.com/office/drawing/2014/main" id="{DF09D9D2-4480-3A9F-4FDE-DEC71E6FB321}"/>
                  </a:ext>
                </a:extLst>
              </p:cNvPr>
              <p:cNvSpPr txBox="1">
                <a:spLocks noChangeAspect="1"/>
              </p:cNvSpPr>
              <p:nvPr/>
            </p:nvSpPr>
            <p:spPr>
              <a:xfrm>
                <a:off x="2612886" y="3507511"/>
                <a:ext cx="1519583" cy="1377813"/>
              </a:xfrm>
              <a:prstGeom prst="rect">
                <a:avLst/>
              </a:prstGeom>
              <a:noFill/>
            </p:spPr>
            <p:txBody>
              <a:bodyPr wrap="none" lIns="0" tIns="0" rIns="0" bIns="0" rtlCol="0">
                <a:spAutoFit/>
              </a:bodyPr>
              <a:lstStyle/>
              <a:p>
                <a:r>
                  <a:rPr lang="en-US" sz="4400" dirty="0"/>
                  <a:t>c</a:t>
                </a:r>
                <a14:m>
                  <m:oMath xmlns:m="http://schemas.openxmlformats.org/officeDocument/2006/math">
                    <m:r>
                      <a:rPr lang="en-US" sz="4400" b="0" i="1" smtClean="0">
                        <a:latin typeface="Cambria Math" panose="02040503050406030204" pitchFamily="18" charset="0"/>
                      </a:rPr>
                      <m:t>=</m:t>
                    </m:r>
                    <m:rad>
                      <m:radPr>
                        <m:degHide m:val="on"/>
                        <m:ctrlPr>
                          <a:rPr lang="en-US" sz="4400" b="0" i="1" smtClean="0">
                            <a:latin typeface="Cambria Math" panose="02040503050406030204" pitchFamily="18" charset="0"/>
                          </a:rPr>
                        </m:ctrlPr>
                      </m:radPr>
                      <m:deg/>
                      <m:e>
                        <m:f>
                          <m:fPr>
                            <m:ctrlPr>
                              <a:rPr lang="en-US" sz="4400" b="0" i="1" smtClean="0">
                                <a:latin typeface="Cambria Math" panose="02040503050406030204" pitchFamily="18" charset="0"/>
                              </a:rPr>
                            </m:ctrlPr>
                          </m:fPr>
                          <m:num>
                            <m:r>
                              <a:rPr lang="en-US" sz="4400" b="0" i="1" smtClean="0">
                                <a:latin typeface="Cambria Math" panose="02040503050406030204" pitchFamily="18" charset="0"/>
                              </a:rPr>
                              <m:t>𝐸</m:t>
                            </m:r>
                          </m:num>
                          <m:den>
                            <m:r>
                              <a:rPr lang="en-US" sz="4400" b="0" i="1" smtClean="0">
                                <a:latin typeface="Cambria Math" panose="02040503050406030204" pitchFamily="18" charset="0"/>
                                <a:ea typeface="Cambria Math" panose="02040503050406030204" pitchFamily="18" charset="0"/>
                              </a:rPr>
                              <m:t>𝜌</m:t>
                            </m:r>
                          </m:den>
                        </m:f>
                      </m:e>
                    </m:rad>
                  </m:oMath>
                </a14:m>
                <a:endParaRPr lang="en-US" sz="4400" dirty="0"/>
              </a:p>
            </p:txBody>
          </p:sp>
        </mc:Choice>
        <mc:Fallback>
          <p:sp>
            <p:nvSpPr>
              <p:cNvPr id="9" name="TextBox 8">
                <a:extLst>
                  <a:ext uri="{FF2B5EF4-FFF2-40B4-BE49-F238E27FC236}">
                    <a16:creationId xmlns:a16="http://schemas.microsoft.com/office/drawing/2014/main" id="{DF09D9D2-4480-3A9F-4FDE-DEC71E6FB321}"/>
                  </a:ext>
                </a:extLst>
              </p:cNvPr>
              <p:cNvSpPr txBox="1">
                <a:spLocks noRot="1" noChangeAspect="1" noMove="1" noResize="1" noEditPoints="1" noAdjustHandles="1" noChangeArrowheads="1" noChangeShapeType="1" noTextEdit="1"/>
              </p:cNvSpPr>
              <p:nvPr/>
            </p:nvSpPr>
            <p:spPr>
              <a:xfrm>
                <a:off x="2612886" y="3507511"/>
                <a:ext cx="1519583" cy="1377813"/>
              </a:xfrm>
              <a:prstGeom prst="rect">
                <a:avLst/>
              </a:prstGeom>
              <a:blipFill>
                <a:blip r:embed="rId4"/>
                <a:stretch>
                  <a:fillRect l="-22490"/>
                </a:stretch>
              </a:blipFill>
            </p:spPr>
            <p:txBody>
              <a:bodyPr/>
              <a:lstStyle/>
              <a:p>
                <a:r>
                  <a:rPr lang="en-US">
                    <a:noFill/>
                  </a:rPr>
                  <a:t> </a:t>
                </a:r>
              </a:p>
            </p:txBody>
          </p:sp>
        </mc:Fallback>
      </mc:AlternateContent>
    </p:spTree>
    <p:extLst>
      <p:ext uri="{BB962C8B-B14F-4D97-AF65-F5344CB8AC3E}">
        <p14:creationId xmlns:p14="http://schemas.microsoft.com/office/powerpoint/2010/main" val="34695143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sound wave">
            <a:extLst>
              <a:ext uri="{FF2B5EF4-FFF2-40B4-BE49-F238E27FC236}">
                <a16:creationId xmlns:a16="http://schemas.microsoft.com/office/drawing/2014/main" id="{2512A9BD-6490-6D41-627E-CE18FD903FB3}"/>
              </a:ext>
            </a:extLst>
          </p:cNvPr>
          <p:cNvPicPr>
            <a:picLocks noGrp="1" noChangeAspect="1"/>
          </p:cNvPicPr>
          <p:nvPr>
            <p:ph type="pic" sz="quarter" idx="12"/>
          </p:nvPr>
        </p:nvPicPr>
        <p:blipFill>
          <a:blip r:embed="rId2" cstate="email">
            <a:extLst>
              <a:ext uri="{28A0092B-C50C-407E-A947-70E740481C1C}">
                <a14:useLocalDpi xmlns:a14="http://schemas.microsoft.com/office/drawing/2010/main"/>
              </a:ext>
            </a:extLst>
          </a:blip>
          <a:stretch>
            <a:fillRect/>
          </a:stretch>
        </p:blipFill>
        <p:spPr>
          <a:xfrm>
            <a:off x="7010400" y="2168360"/>
            <a:ext cx="3861824" cy="1831852"/>
          </a:xfrm>
          <a:prstGeom prst="rect">
            <a:avLst/>
          </a:prstGeom>
        </p:spPr>
      </p:pic>
      <p:sp>
        <p:nvSpPr>
          <p:cNvPr id="3" name="Slide Number Placeholder 2">
            <a:extLst>
              <a:ext uri="{FF2B5EF4-FFF2-40B4-BE49-F238E27FC236}">
                <a16:creationId xmlns:a16="http://schemas.microsoft.com/office/drawing/2014/main" id="{6699EF73-1594-DCCB-B0CD-5F412FB1DC8E}"/>
              </a:ext>
            </a:extLst>
          </p:cNvPr>
          <p:cNvSpPr>
            <a:spLocks noGrp="1"/>
          </p:cNvSpPr>
          <p:nvPr>
            <p:ph type="sldNum" sz="quarter" idx="15"/>
          </p:nvPr>
        </p:nvSpPr>
        <p:spPr/>
        <p:txBody>
          <a:bodyPr/>
          <a:lstStyle/>
          <a:p>
            <a:fld id="{F0D23093-2AB0-F74C-B865-1A12A15B650E}" type="slidenum">
              <a:rPr lang="en-US" smtClean="0"/>
              <a:pPr/>
              <a:t>3</a:t>
            </a:fld>
            <a:endParaRPr lang="en-US" dirty="0"/>
          </a:p>
        </p:txBody>
      </p:sp>
      <p:sp>
        <p:nvSpPr>
          <p:cNvPr id="4" name="Title 3">
            <a:extLst>
              <a:ext uri="{FF2B5EF4-FFF2-40B4-BE49-F238E27FC236}">
                <a16:creationId xmlns:a16="http://schemas.microsoft.com/office/drawing/2014/main" id="{6DDC2DF9-8230-789E-8545-88848F3C0C9A}"/>
              </a:ext>
            </a:extLst>
          </p:cNvPr>
          <p:cNvSpPr>
            <a:spLocks noGrp="1"/>
          </p:cNvSpPr>
          <p:nvPr>
            <p:ph type="title"/>
          </p:nvPr>
        </p:nvSpPr>
        <p:spPr/>
        <p:txBody>
          <a:bodyPr/>
          <a:lstStyle/>
          <a:p>
            <a:r>
              <a:rPr lang="en-US" dirty="0"/>
              <a:t>What is sound?</a:t>
            </a:r>
          </a:p>
        </p:txBody>
      </p:sp>
      <p:sp>
        <p:nvSpPr>
          <p:cNvPr id="5" name="Text Placeholder 4">
            <a:extLst>
              <a:ext uri="{FF2B5EF4-FFF2-40B4-BE49-F238E27FC236}">
                <a16:creationId xmlns:a16="http://schemas.microsoft.com/office/drawing/2014/main" id="{18955768-98CC-99FC-7362-4FC36AD5D8CB}"/>
              </a:ext>
            </a:extLst>
          </p:cNvPr>
          <p:cNvSpPr>
            <a:spLocks noGrp="1"/>
          </p:cNvSpPr>
          <p:nvPr>
            <p:ph type="body" sz="quarter" idx="13"/>
          </p:nvPr>
        </p:nvSpPr>
        <p:spPr>
          <a:xfrm>
            <a:off x="609600" y="1025360"/>
            <a:ext cx="5257800" cy="4572000"/>
          </a:xfrm>
        </p:spPr>
        <p:txBody>
          <a:bodyPr anchor="ctr"/>
          <a:lstStyle/>
          <a:p>
            <a:pPr marL="0" indent="0" algn="ctr">
              <a:buNone/>
            </a:pPr>
            <a:r>
              <a:rPr lang="en-US" dirty="0">
                <a:solidFill>
                  <a:srgbClr val="212529"/>
                </a:solidFill>
                <a:latin typeface="+mn-lt"/>
              </a:rPr>
              <a:t>M</a:t>
            </a:r>
            <a:r>
              <a:rPr lang="en-US" b="0" i="0" dirty="0">
                <a:solidFill>
                  <a:srgbClr val="212529"/>
                </a:solidFill>
                <a:effectLst/>
                <a:latin typeface="+mn-lt"/>
              </a:rPr>
              <a:t>echanical energy that is transmitted by longitudinal pressure waves in a material medium (such as air) and is the objective cause of hearing</a:t>
            </a:r>
            <a:r>
              <a:rPr lang="en-US" baseline="30000" dirty="0">
                <a:latin typeface="+mn-lt"/>
              </a:rPr>
              <a:t>2</a:t>
            </a:r>
            <a:endParaRPr lang="en-US" dirty="0">
              <a:latin typeface="+mn-lt"/>
            </a:endParaRPr>
          </a:p>
        </p:txBody>
      </p:sp>
    </p:spTree>
    <p:extLst>
      <p:ext uri="{BB962C8B-B14F-4D97-AF65-F5344CB8AC3E}">
        <p14:creationId xmlns:p14="http://schemas.microsoft.com/office/powerpoint/2010/main" val="19692036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ACB0B4D-B6B6-8C0A-9A61-8DA9E1975C03}"/>
              </a:ext>
            </a:extLst>
          </p:cNvPr>
          <p:cNvSpPr>
            <a:spLocks noGrp="1"/>
          </p:cNvSpPr>
          <p:nvPr>
            <p:ph type="sldNum" sz="quarter" idx="11"/>
          </p:nvPr>
        </p:nvSpPr>
        <p:spPr/>
        <p:txBody>
          <a:bodyPr/>
          <a:lstStyle/>
          <a:p>
            <a:fld id="{F0D23093-2AB0-F74C-B865-1A12A15B650E}" type="slidenum">
              <a:rPr lang="en-US" smtClean="0"/>
              <a:pPr/>
              <a:t>30</a:t>
            </a:fld>
            <a:endParaRPr lang="en-US" dirty="0"/>
          </a:p>
        </p:txBody>
      </p:sp>
      <p:sp>
        <p:nvSpPr>
          <p:cNvPr id="3" name="Title 2">
            <a:extLst>
              <a:ext uri="{FF2B5EF4-FFF2-40B4-BE49-F238E27FC236}">
                <a16:creationId xmlns:a16="http://schemas.microsoft.com/office/drawing/2014/main" id="{94CE8D81-44BE-F5E1-E680-DBFCFB278334}"/>
              </a:ext>
            </a:extLst>
          </p:cNvPr>
          <p:cNvSpPr>
            <a:spLocks noGrp="1"/>
          </p:cNvSpPr>
          <p:nvPr>
            <p:ph type="title"/>
          </p:nvPr>
        </p:nvSpPr>
        <p:spPr/>
        <p:txBody>
          <a:bodyPr/>
          <a:lstStyle/>
          <a:p>
            <a:r>
              <a:rPr lang="en-US" dirty="0"/>
              <a:t>How do we choose materials?</a:t>
            </a:r>
          </a:p>
        </p:txBody>
      </p:sp>
      <p:sp>
        <p:nvSpPr>
          <p:cNvPr id="4" name="TextBox 3">
            <a:extLst>
              <a:ext uri="{FF2B5EF4-FFF2-40B4-BE49-F238E27FC236}">
                <a16:creationId xmlns:a16="http://schemas.microsoft.com/office/drawing/2014/main" id="{8447C27C-B4B9-1699-5FC4-9C6CE23DD67F}"/>
              </a:ext>
            </a:extLst>
          </p:cNvPr>
          <p:cNvSpPr txBox="1"/>
          <p:nvPr/>
        </p:nvSpPr>
        <p:spPr>
          <a:xfrm>
            <a:off x="609600" y="845237"/>
            <a:ext cx="10853530" cy="461665"/>
          </a:xfrm>
          <a:prstGeom prst="rect">
            <a:avLst/>
          </a:prstGeom>
          <a:noFill/>
        </p:spPr>
        <p:txBody>
          <a:bodyPr wrap="square" rtlCol="0">
            <a:spAutoFit/>
          </a:bodyPr>
          <a:lstStyle/>
          <a:p>
            <a:r>
              <a:rPr lang="en-US" sz="2400" dirty="0"/>
              <a:t>Need to compare materials with one another based on properties of interest</a:t>
            </a:r>
          </a:p>
        </p:txBody>
      </p:sp>
      <p:pic>
        <p:nvPicPr>
          <p:cNvPr id="5" name="Picture 4" descr="An Ashby chart comparing Young's modulus to density for various material families">
            <a:extLst>
              <a:ext uri="{FF2B5EF4-FFF2-40B4-BE49-F238E27FC236}">
                <a16:creationId xmlns:a16="http://schemas.microsoft.com/office/drawing/2014/main" id="{0D51028A-161A-09F5-2E24-543112AC92A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982789" y="1482588"/>
            <a:ext cx="8229600" cy="4469689"/>
          </a:xfrm>
          <a:prstGeom prst="rect">
            <a:avLst/>
          </a:prstGeom>
        </p:spPr>
      </p:pic>
      <p:sp>
        <p:nvSpPr>
          <p:cNvPr id="7" name="TextBox 6">
            <a:extLst>
              <a:ext uri="{FF2B5EF4-FFF2-40B4-BE49-F238E27FC236}">
                <a16:creationId xmlns:a16="http://schemas.microsoft.com/office/drawing/2014/main" id="{350C31AD-C37D-28D9-6A5A-791AABF2AB33}"/>
              </a:ext>
            </a:extLst>
          </p:cNvPr>
          <p:cNvSpPr txBox="1"/>
          <p:nvPr/>
        </p:nvSpPr>
        <p:spPr>
          <a:xfrm>
            <a:off x="689075" y="5912884"/>
            <a:ext cx="9006349" cy="369332"/>
          </a:xfrm>
          <a:prstGeom prst="rect">
            <a:avLst/>
          </a:prstGeom>
          <a:noFill/>
        </p:spPr>
        <p:txBody>
          <a:bodyPr wrap="square">
            <a:spAutoFit/>
          </a:bodyPr>
          <a:lstStyle/>
          <a:p>
            <a:r>
              <a:rPr lang="en-US" dirty="0">
                <a:hlinkClick r:id="rId4">
                  <a:extLst>
                    <a:ext uri="{A12FA001-AC4F-418D-AE19-62706E023703}">
                      <ahyp:hlinkClr xmlns:ahyp="http://schemas.microsoft.com/office/drawing/2018/hyperlinkcolor" val="tx"/>
                    </a:ext>
                  </a:extLst>
                </a:hlinkClick>
              </a:rPr>
              <a:t>Learn more about selecting materials using Ashby Charts here</a:t>
            </a:r>
            <a:endParaRPr lang="en-US" dirty="0"/>
          </a:p>
        </p:txBody>
      </p:sp>
      <p:pic>
        <p:nvPicPr>
          <p:cNvPr id="9" name="Picture 8" descr="A black and white logo&#10;&#10;Description automatically generated">
            <a:extLst>
              <a:ext uri="{FF2B5EF4-FFF2-40B4-BE49-F238E27FC236}">
                <a16:creationId xmlns:a16="http://schemas.microsoft.com/office/drawing/2014/main" id="{87E13F06-71E6-7027-2B79-05584D1624F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676" y="5574019"/>
            <a:ext cx="731520" cy="838509"/>
          </a:xfrm>
          <a:prstGeom prst="rect">
            <a:avLst/>
          </a:prstGeom>
        </p:spPr>
      </p:pic>
    </p:spTree>
    <p:extLst>
      <p:ext uri="{BB962C8B-B14F-4D97-AF65-F5344CB8AC3E}">
        <p14:creationId xmlns:p14="http://schemas.microsoft.com/office/powerpoint/2010/main" val="3673251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90EF25-3385-E9FA-26D5-918EA6285F44}"/>
              </a:ext>
            </a:extLst>
          </p:cNvPr>
          <p:cNvSpPr>
            <a:spLocks noGrp="1"/>
          </p:cNvSpPr>
          <p:nvPr>
            <p:ph type="sldNum" sz="quarter" idx="11"/>
          </p:nvPr>
        </p:nvSpPr>
        <p:spPr/>
        <p:txBody>
          <a:bodyPr/>
          <a:lstStyle/>
          <a:p>
            <a:fld id="{F0D23093-2AB0-F74C-B865-1A12A15B650E}" type="slidenum">
              <a:rPr lang="en-US" smtClean="0"/>
              <a:pPr/>
              <a:t>31</a:t>
            </a:fld>
            <a:endParaRPr lang="en-US" dirty="0"/>
          </a:p>
        </p:txBody>
      </p:sp>
      <p:pic>
        <p:nvPicPr>
          <p:cNvPr id="9" name="Picture 8">
            <a:extLst>
              <a:ext uri="{FF2B5EF4-FFF2-40B4-BE49-F238E27FC236}">
                <a16:creationId xmlns:a16="http://schemas.microsoft.com/office/drawing/2014/main" id="{F023F694-F640-CAA0-ECB4-A2C15886B8D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040402" y="304800"/>
            <a:ext cx="8787878" cy="5943600"/>
          </a:xfrm>
          <a:prstGeom prst="rect">
            <a:avLst/>
          </a:prstGeom>
        </p:spPr>
      </p:pic>
      <p:sp>
        <p:nvSpPr>
          <p:cNvPr id="11" name="TextBox 10">
            <a:extLst>
              <a:ext uri="{FF2B5EF4-FFF2-40B4-BE49-F238E27FC236}">
                <a16:creationId xmlns:a16="http://schemas.microsoft.com/office/drawing/2014/main" id="{E6B793DA-2D7E-43C5-CB4E-0628BAC61EB1}"/>
              </a:ext>
            </a:extLst>
          </p:cNvPr>
          <p:cNvSpPr txBox="1"/>
          <p:nvPr/>
        </p:nvSpPr>
        <p:spPr>
          <a:xfrm>
            <a:off x="546100" y="2305615"/>
            <a:ext cx="2356126" cy="2246769"/>
          </a:xfrm>
          <a:prstGeom prst="rect">
            <a:avLst/>
          </a:prstGeom>
          <a:noFill/>
        </p:spPr>
        <p:txBody>
          <a:bodyPr wrap="square" rtlCol="0">
            <a:spAutoFit/>
          </a:bodyPr>
          <a:lstStyle/>
          <a:p>
            <a:pPr algn="ctr"/>
            <a:r>
              <a:rPr lang="en-US" sz="2800" dirty="0"/>
              <a:t>Need materials with high Young’s Modulus and high density</a:t>
            </a:r>
          </a:p>
        </p:txBody>
      </p:sp>
      <p:sp>
        <p:nvSpPr>
          <p:cNvPr id="17" name="Arrow: Down 16">
            <a:extLst>
              <a:ext uri="{FF2B5EF4-FFF2-40B4-BE49-F238E27FC236}">
                <a16:creationId xmlns:a16="http://schemas.microsoft.com/office/drawing/2014/main" id="{02DB1851-ABD0-55B1-4CC4-3B0A603CF81C}"/>
              </a:ext>
            </a:extLst>
          </p:cNvPr>
          <p:cNvSpPr/>
          <p:nvPr/>
        </p:nvSpPr>
        <p:spPr>
          <a:xfrm rot="13998675">
            <a:off x="4863548" y="2698265"/>
            <a:ext cx="371061" cy="3097863"/>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a:extLst>
              <a:ext uri="{FF2B5EF4-FFF2-40B4-BE49-F238E27FC236}">
                <a16:creationId xmlns:a16="http://schemas.microsoft.com/office/drawing/2014/main" id="{4187B17E-DD8E-603D-85D9-D8DAD13F301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040401" y="304800"/>
            <a:ext cx="8787879" cy="5943600"/>
          </a:xfrm>
          <a:prstGeom prst="rect">
            <a:avLst/>
          </a:prstGeom>
        </p:spPr>
      </p:pic>
    </p:spTree>
    <p:extLst>
      <p:ext uri="{BB962C8B-B14F-4D97-AF65-F5344CB8AC3E}">
        <p14:creationId xmlns:p14="http://schemas.microsoft.com/office/powerpoint/2010/main" val="1704738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55E8465-1867-CF2F-6FFC-BCFB67D6EBFF}"/>
              </a:ext>
            </a:extLst>
          </p:cNvPr>
          <p:cNvSpPr>
            <a:spLocks noGrp="1"/>
          </p:cNvSpPr>
          <p:nvPr>
            <p:ph type="sldNum" sz="quarter" idx="11"/>
          </p:nvPr>
        </p:nvSpPr>
        <p:spPr/>
        <p:txBody>
          <a:bodyPr/>
          <a:lstStyle/>
          <a:p>
            <a:fld id="{F0D23093-2AB0-F74C-B865-1A12A15B650E}" type="slidenum">
              <a:rPr lang="en-US" smtClean="0"/>
              <a:pPr/>
              <a:t>32</a:t>
            </a:fld>
            <a:endParaRPr lang="en-US" dirty="0"/>
          </a:p>
        </p:txBody>
      </p:sp>
      <p:sp>
        <p:nvSpPr>
          <p:cNvPr id="5" name="TextBox 4">
            <a:extLst>
              <a:ext uri="{FF2B5EF4-FFF2-40B4-BE49-F238E27FC236}">
                <a16:creationId xmlns:a16="http://schemas.microsoft.com/office/drawing/2014/main" id="{36F33D8E-9E11-EF84-CFAA-B990AA087D3F}"/>
              </a:ext>
            </a:extLst>
          </p:cNvPr>
          <p:cNvSpPr txBox="1"/>
          <p:nvPr/>
        </p:nvSpPr>
        <p:spPr>
          <a:xfrm>
            <a:off x="410817" y="2521059"/>
            <a:ext cx="2743200" cy="1815882"/>
          </a:xfrm>
          <a:prstGeom prst="rect">
            <a:avLst/>
          </a:prstGeom>
          <a:noFill/>
        </p:spPr>
        <p:txBody>
          <a:bodyPr wrap="square" rtlCol="0">
            <a:spAutoFit/>
          </a:bodyPr>
          <a:lstStyle/>
          <a:p>
            <a:pPr algn="ctr"/>
            <a:r>
              <a:rPr lang="en-US" sz="2800" dirty="0"/>
              <a:t>We want materials with lower mechanical loss coefficient</a:t>
            </a:r>
          </a:p>
        </p:txBody>
      </p:sp>
      <p:pic>
        <p:nvPicPr>
          <p:cNvPr id="11" name="Picture 10">
            <a:extLst>
              <a:ext uri="{FF2B5EF4-FFF2-40B4-BE49-F238E27FC236}">
                <a16:creationId xmlns:a16="http://schemas.microsoft.com/office/drawing/2014/main" id="{CD166088-763A-8A6E-27EB-39169CF850B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769270" y="645993"/>
            <a:ext cx="8229600" cy="5566013"/>
          </a:xfrm>
          <a:prstGeom prst="rect">
            <a:avLst/>
          </a:prstGeom>
        </p:spPr>
      </p:pic>
      <p:sp>
        <p:nvSpPr>
          <p:cNvPr id="6" name="Arrow: Down 5">
            <a:extLst>
              <a:ext uri="{FF2B5EF4-FFF2-40B4-BE49-F238E27FC236}">
                <a16:creationId xmlns:a16="http://schemas.microsoft.com/office/drawing/2014/main" id="{1B8F6421-5A7D-1174-791A-AF93A2026402}"/>
              </a:ext>
            </a:extLst>
          </p:cNvPr>
          <p:cNvSpPr/>
          <p:nvPr/>
        </p:nvSpPr>
        <p:spPr>
          <a:xfrm>
            <a:off x="4585252" y="2348781"/>
            <a:ext cx="371061" cy="3097863"/>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4913108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7343C9-8DE8-6EE2-6F54-0776CBAB5216}"/>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1CCCA24-CCEC-605F-262A-CF2239A346D8}"/>
              </a:ext>
            </a:extLst>
          </p:cNvPr>
          <p:cNvSpPr>
            <a:spLocks noGrp="1"/>
          </p:cNvSpPr>
          <p:nvPr>
            <p:ph type="sldNum" sz="quarter" idx="11"/>
          </p:nvPr>
        </p:nvSpPr>
        <p:spPr/>
        <p:txBody>
          <a:bodyPr/>
          <a:lstStyle/>
          <a:p>
            <a:fld id="{F0D23093-2AB0-F74C-B865-1A12A15B650E}" type="slidenum">
              <a:rPr lang="en-US" smtClean="0"/>
              <a:pPr/>
              <a:t>33</a:t>
            </a:fld>
            <a:endParaRPr lang="en-US" dirty="0"/>
          </a:p>
        </p:txBody>
      </p:sp>
      <p:sp>
        <p:nvSpPr>
          <p:cNvPr id="3" name="Title 2">
            <a:extLst>
              <a:ext uri="{FF2B5EF4-FFF2-40B4-BE49-F238E27FC236}">
                <a16:creationId xmlns:a16="http://schemas.microsoft.com/office/drawing/2014/main" id="{F531A374-08F2-2FC0-BE5B-EDEF75544A7D}"/>
              </a:ext>
            </a:extLst>
          </p:cNvPr>
          <p:cNvSpPr>
            <a:spLocks noGrp="1"/>
          </p:cNvSpPr>
          <p:nvPr>
            <p:ph type="title"/>
          </p:nvPr>
        </p:nvSpPr>
        <p:spPr/>
        <p:txBody>
          <a:bodyPr/>
          <a:lstStyle/>
          <a:p>
            <a:r>
              <a:rPr lang="en-US" dirty="0"/>
              <a:t>Let’s look at some real materials used for xylophones</a:t>
            </a:r>
          </a:p>
        </p:txBody>
      </p:sp>
      <p:pic>
        <p:nvPicPr>
          <p:cNvPr id="7" name="Picture 6">
            <a:extLst>
              <a:ext uri="{FF2B5EF4-FFF2-40B4-BE49-F238E27FC236}">
                <a16:creationId xmlns:a16="http://schemas.microsoft.com/office/drawing/2014/main" id="{DDD5951D-7D87-9F62-D4DD-C6991721F31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70511" y="685800"/>
            <a:ext cx="8111888" cy="5486400"/>
          </a:xfrm>
          <a:prstGeom prst="rect">
            <a:avLst/>
          </a:prstGeom>
        </p:spPr>
      </p:pic>
      <p:sp>
        <p:nvSpPr>
          <p:cNvPr id="8" name="Arrow: Right 7">
            <a:extLst>
              <a:ext uri="{FF2B5EF4-FFF2-40B4-BE49-F238E27FC236}">
                <a16:creationId xmlns:a16="http://schemas.microsoft.com/office/drawing/2014/main" id="{EF1F2983-4AE8-C3AD-E7E9-C85A1BAA4796}"/>
              </a:ext>
            </a:extLst>
          </p:cNvPr>
          <p:cNvSpPr/>
          <p:nvPr/>
        </p:nvSpPr>
        <p:spPr>
          <a:xfrm rot="20855282">
            <a:off x="2507422" y="2000869"/>
            <a:ext cx="2594665" cy="344556"/>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4804F872-B1FA-7B1F-B5B5-D94A4047676A}"/>
              </a:ext>
            </a:extLst>
          </p:cNvPr>
          <p:cNvSpPr txBox="1"/>
          <p:nvPr/>
        </p:nvSpPr>
        <p:spPr>
          <a:xfrm>
            <a:off x="330524" y="3611393"/>
            <a:ext cx="3139986" cy="1569660"/>
          </a:xfrm>
          <a:prstGeom prst="rect">
            <a:avLst/>
          </a:prstGeom>
          <a:noFill/>
        </p:spPr>
        <p:txBody>
          <a:bodyPr wrap="square" rtlCol="0">
            <a:spAutoFit/>
          </a:bodyPr>
          <a:lstStyle/>
          <a:p>
            <a:r>
              <a:rPr lang="en-US" sz="2400" dirty="0"/>
              <a:t>Xylophones made from Japanese </a:t>
            </a:r>
            <a:r>
              <a:rPr lang="en-US" sz="2400" b="1" dirty="0"/>
              <a:t>birch*</a:t>
            </a:r>
            <a:r>
              <a:rPr lang="en-US" sz="2400" dirty="0"/>
              <a:t>, rosewood, or synthetic materials [6]</a:t>
            </a:r>
          </a:p>
        </p:txBody>
      </p:sp>
      <p:sp>
        <p:nvSpPr>
          <p:cNvPr id="5" name="TextBox 4">
            <a:extLst>
              <a:ext uri="{FF2B5EF4-FFF2-40B4-BE49-F238E27FC236}">
                <a16:creationId xmlns:a16="http://schemas.microsoft.com/office/drawing/2014/main" id="{FCE9C8B4-DE0F-673D-05E4-6886D868F92C}"/>
              </a:ext>
            </a:extLst>
          </p:cNvPr>
          <p:cNvSpPr txBox="1"/>
          <p:nvPr/>
        </p:nvSpPr>
        <p:spPr>
          <a:xfrm>
            <a:off x="251325" y="6058569"/>
            <a:ext cx="7662779" cy="307777"/>
          </a:xfrm>
          <a:prstGeom prst="rect">
            <a:avLst/>
          </a:prstGeom>
          <a:noFill/>
        </p:spPr>
        <p:txBody>
          <a:bodyPr wrap="square" rtlCol="0">
            <a:spAutoFit/>
          </a:bodyPr>
          <a:lstStyle/>
          <a:p>
            <a:r>
              <a:rPr lang="en-US" sz="1400" dirty="0"/>
              <a:t>*this is not the specific genus for Japanese birch, but it is in the birch family</a:t>
            </a:r>
          </a:p>
        </p:txBody>
      </p:sp>
    </p:spTree>
    <p:extLst>
      <p:ext uri="{BB962C8B-B14F-4D97-AF65-F5344CB8AC3E}">
        <p14:creationId xmlns:p14="http://schemas.microsoft.com/office/powerpoint/2010/main" val="343298020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0C8707-9274-4DE6-7D5E-0260C6269B6A}"/>
              </a:ext>
            </a:extLst>
          </p:cNvPr>
          <p:cNvSpPr>
            <a:spLocks noGrp="1"/>
          </p:cNvSpPr>
          <p:nvPr>
            <p:ph type="sldNum" sz="quarter" idx="11"/>
          </p:nvPr>
        </p:nvSpPr>
        <p:spPr/>
        <p:txBody>
          <a:bodyPr/>
          <a:lstStyle/>
          <a:p>
            <a:fld id="{F0D23093-2AB0-F74C-B865-1A12A15B650E}" type="slidenum">
              <a:rPr lang="en-US" smtClean="0"/>
              <a:pPr/>
              <a:t>34</a:t>
            </a:fld>
            <a:endParaRPr lang="en-US" dirty="0"/>
          </a:p>
        </p:txBody>
      </p:sp>
      <p:sp>
        <p:nvSpPr>
          <p:cNvPr id="3" name="Title 2">
            <a:extLst>
              <a:ext uri="{FF2B5EF4-FFF2-40B4-BE49-F238E27FC236}">
                <a16:creationId xmlns:a16="http://schemas.microsoft.com/office/drawing/2014/main" id="{718974F5-A263-7BBC-DCF0-14CEB0E4ED3A}"/>
              </a:ext>
            </a:extLst>
          </p:cNvPr>
          <p:cNvSpPr>
            <a:spLocks noGrp="1"/>
          </p:cNvSpPr>
          <p:nvPr>
            <p:ph type="title"/>
          </p:nvPr>
        </p:nvSpPr>
        <p:spPr/>
        <p:txBody>
          <a:bodyPr/>
          <a:lstStyle/>
          <a:p>
            <a:r>
              <a:rPr lang="en-US" dirty="0"/>
              <a:t>Let’s look at some real materials used for xylophones</a:t>
            </a:r>
          </a:p>
        </p:txBody>
      </p:sp>
      <p:pic>
        <p:nvPicPr>
          <p:cNvPr id="13" name="Picture 12">
            <a:extLst>
              <a:ext uri="{FF2B5EF4-FFF2-40B4-BE49-F238E27FC236}">
                <a16:creationId xmlns:a16="http://schemas.microsoft.com/office/drawing/2014/main" id="{D4CACA8E-8986-1BB4-79A1-4E6474A94CA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98281" y="685800"/>
            <a:ext cx="8111888" cy="5486400"/>
          </a:xfrm>
          <a:prstGeom prst="rect">
            <a:avLst/>
          </a:prstGeom>
        </p:spPr>
      </p:pic>
      <p:sp>
        <p:nvSpPr>
          <p:cNvPr id="8" name="Arrow: Right 7">
            <a:extLst>
              <a:ext uri="{FF2B5EF4-FFF2-40B4-BE49-F238E27FC236}">
                <a16:creationId xmlns:a16="http://schemas.microsoft.com/office/drawing/2014/main" id="{E5C45B38-1BA7-EE09-445E-EEFCC70612B4}"/>
              </a:ext>
            </a:extLst>
          </p:cNvPr>
          <p:cNvSpPr/>
          <p:nvPr/>
        </p:nvSpPr>
        <p:spPr>
          <a:xfrm rot="20855282">
            <a:off x="3494628" y="4505532"/>
            <a:ext cx="2594665" cy="344556"/>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0407306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963372C-0E45-05D7-521A-6019435DC846}"/>
              </a:ext>
            </a:extLst>
          </p:cNvPr>
          <p:cNvSpPr>
            <a:spLocks noGrp="1"/>
          </p:cNvSpPr>
          <p:nvPr>
            <p:ph type="sldNum" sz="quarter" idx="11"/>
          </p:nvPr>
        </p:nvSpPr>
        <p:spPr/>
        <p:txBody>
          <a:bodyPr/>
          <a:lstStyle/>
          <a:p>
            <a:fld id="{F0D23093-2AB0-F74C-B865-1A12A15B650E}" type="slidenum">
              <a:rPr lang="en-US" smtClean="0"/>
              <a:pPr/>
              <a:t>35</a:t>
            </a:fld>
            <a:endParaRPr lang="en-US" dirty="0"/>
          </a:p>
        </p:txBody>
      </p:sp>
      <p:sp>
        <p:nvSpPr>
          <p:cNvPr id="3" name="Title 2">
            <a:extLst>
              <a:ext uri="{FF2B5EF4-FFF2-40B4-BE49-F238E27FC236}">
                <a16:creationId xmlns:a16="http://schemas.microsoft.com/office/drawing/2014/main" id="{EA66B262-97B0-BB97-3B45-C451D86F03AE}"/>
              </a:ext>
            </a:extLst>
          </p:cNvPr>
          <p:cNvSpPr>
            <a:spLocks noGrp="1"/>
          </p:cNvSpPr>
          <p:nvPr>
            <p:ph type="title"/>
          </p:nvPr>
        </p:nvSpPr>
        <p:spPr>
          <a:xfrm>
            <a:off x="1206690" y="293361"/>
            <a:ext cx="10972799" cy="845837"/>
          </a:xfrm>
        </p:spPr>
        <p:txBody>
          <a:bodyPr/>
          <a:lstStyle/>
          <a:p>
            <a:r>
              <a:rPr lang="en-US" dirty="0"/>
              <a:t>Is xylophone made from the “best” materials in each category?</a:t>
            </a:r>
          </a:p>
        </p:txBody>
      </p:sp>
      <p:sp>
        <p:nvSpPr>
          <p:cNvPr id="4" name="Rectangle 3">
            <a:extLst>
              <a:ext uri="{FF2B5EF4-FFF2-40B4-BE49-F238E27FC236}">
                <a16:creationId xmlns:a16="http://schemas.microsoft.com/office/drawing/2014/main" id="{005A5DEF-E385-5EA6-8696-99F35165007D}"/>
              </a:ext>
            </a:extLst>
          </p:cNvPr>
          <p:cNvSpPr/>
          <p:nvPr/>
        </p:nvSpPr>
        <p:spPr>
          <a:xfrm>
            <a:off x="609601" y="2353917"/>
            <a:ext cx="10866782" cy="165320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000" dirty="0"/>
              <a:t>NO!</a:t>
            </a:r>
          </a:p>
        </p:txBody>
      </p:sp>
      <p:sp>
        <p:nvSpPr>
          <p:cNvPr id="5" name="Rectangle 4">
            <a:extLst>
              <a:ext uri="{FF2B5EF4-FFF2-40B4-BE49-F238E27FC236}">
                <a16:creationId xmlns:a16="http://schemas.microsoft.com/office/drawing/2014/main" id="{74919F52-1802-917D-57D4-5F5C9E06DEE6}"/>
              </a:ext>
            </a:extLst>
          </p:cNvPr>
          <p:cNvSpPr/>
          <p:nvPr/>
        </p:nvSpPr>
        <p:spPr>
          <a:xfrm>
            <a:off x="609601" y="4221968"/>
            <a:ext cx="10866782" cy="1653209"/>
          </a:xfrm>
          <a:prstGeom prst="rect">
            <a:avLst/>
          </a:prstGeom>
          <a:noFill/>
          <a:ln>
            <a:noFill/>
          </a:ln>
        </p:spPr>
        <p:style>
          <a:lnRef idx="0">
            <a:scrgbClr r="0" g="0" b="0"/>
          </a:lnRef>
          <a:fillRef idx="0">
            <a:scrgbClr r="0" g="0" b="0"/>
          </a:fillRef>
          <a:effectRef idx="0">
            <a:scrgbClr r="0" g="0" b="0"/>
          </a:effectRef>
          <a:fontRef idx="minor">
            <a:schemeClr val="dk1"/>
          </a:fontRef>
        </p:style>
        <p:txBody>
          <a:bodyPr rtlCol="0" anchor="ctr"/>
          <a:lstStyle/>
          <a:p>
            <a:pPr algn="ctr"/>
            <a:r>
              <a:rPr lang="en-US" sz="4000" dirty="0"/>
              <a:t>And that’s okay!</a:t>
            </a:r>
          </a:p>
        </p:txBody>
      </p:sp>
      <p:pic>
        <p:nvPicPr>
          <p:cNvPr id="8" name="Picture 7" descr="A white circle with a question mark in it&#10;&#10;Description automatically generated">
            <a:extLst>
              <a:ext uri="{FF2B5EF4-FFF2-40B4-BE49-F238E27FC236}">
                <a16:creationId xmlns:a16="http://schemas.microsoft.com/office/drawing/2014/main" id="{762F4773-4BD8-BA23-5830-EAA996AAEE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916" y="-115398"/>
            <a:ext cx="1280160" cy="1254596"/>
          </a:xfrm>
          <a:prstGeom prst="rect">
            <a:avLst/>
          </a:prstGeom>
        </p:spPr>
      </p:pic>
    </p:spTree>
    <p:extLst>
      <p:ext uri="{BB962C8B-B14F-4D97-AF65-F5344CB8AC3E}">
        <p14:creationId xmlns:p14="http://schemas.microsoft.com/office/powerpoint/2010/main" val="2676622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D63E28-9C85-1254-9E22-52B98F4B4465}"/>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4512402-1FD7-ED76-09FE-22BEC858F005}"/>
              </a:ext>
            </a:extLst>
          </p:cNvPr>
          <p:cNvSpPr>
            <a:spLocks noGrp="1"/>
          </p:cNvSpPr>
          <p:nvPr>
            <p:ph type="sldNum" sz="quarter" idx="11"/>
          </p:nvPr>
        </p:nvSpPr>
        <p:spPr/>
        <p:txBody>
          <a:bodyPr/>
          <a:lstStyle/>
          <a:p>
            <a:fld id="{F0D23093-2AB0-F74C-B865-1A12A15B650E}" type="slidenum">
              <a:rPr lang="en-US" smtClean="0"/>
              <a:pPr/>
              <a:t>36</a:t>
            </a:fld>
            <a:endParaRPr lang="en-US" dirty="0"/>
          </a:p>
        </p:txBody>
      </p:sp>
      <p:sp>
        <p:nvSpPr>
          <p:cNvPr id="5" name="TextBox 4">
            <a:extLst>
              <a:ext uri="{FF2B5EF4-FFF2-40B4-BE49-F238E27FC236}">
                <a16:creationId xmlns:a16="http://schemas.microsoft.com/office/drawing/2014/main" id="{7FCF56D1-11B6-7B70-DBC8-29EE34CAC0FD}"/>
              </a:ext>
            </a:extLst>
          </p:cNvPr>
          <p:cNvSpPr txBox="1"/>
          <p:nvPr/>
        </p:nvSpPr>
        <p:spPr>
          <a:xfrm>
            <a:off x="410817" y="2521059"/>
            <a:ext cx="2743200" cy="2246769"/>
          </a:xfrm>
          <a:prstGeom prst="rect">
            <a:avLst/>
          </a:prstGeom>
          <a:noFill/>
        </p:spPr>
        <p:txBody>
          <a:bodyPr wrap="square" rtlCol="0">
            <a:spAutoFit/>
          </a:bodyPr>
          <a:lstStyle/>
          <a:p>
            <a:pPr algn="ctr"/>
            <a:r>
              <a:rPr lang="en-US" sz="2800" dirty="0"/>
              <a:t>What if we chose a material that </a:t>
            </a:r>
            <a:r>
              <a:rPr lang="en-US" sz="2800" i="1" dirty="0"/>
              <a:t>lowered</a:t>
            </a:r>
            <a:r>
              <a:rPr lang="en-US" sz="2800" dirty="0"/>
              <a:t> the mechanical loss coefficient?</a:t>
            </a:r>
          </a:p>
        </p:txBody>
      </p:sp>
      <p:pic>
        <p:nvPicPr>
          <p:cNvPr id="7" name="Picture 6">
            <a:extLst>
              <a:ext uri="{FF2B5EF4-FFF2-40B4-BE49-F238E27FC236}">
                <a16:creationId xmlns:a16="http://schemas.microsoft.com/office/drawing/2014/main" id="{B471DE3B-A815-98AE-9AF3-8DB9B92F5E4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676505" y="437322"/>
            <a:ext cx="8229600" cy="5566013"/>
          </a:xfrm>
          <a:prstGeom prst="rect">
            <a:avLst/>
          </a:prstGeom>
        </p:spPr>
      </p:pic>
      <p:sp>
        <p:nvSpPr>
          <p:cNvPr id="6" name="Arrow: Down 5">
            <a:extLst>
              <a:ext uri="{FF2B5EF4-FFF2-40B4-BE49-F238E27FC236}">
                <a16:creationId xmlns:a16="http://schemas.microsoft.com/office/drawing/2014/main" id="{F450A596-ABA6-F31E-5EDE-E3A5B1133619}"/>
              </a:ext>
            </a:extLst>
          </p:cNvPr>
          <p:cNvSpPr/>
          <p:nvPr/>
        </p:nvSpPr>
        <p:spPr>
          <a:xfrm>
            <a:off x="4479235" y="2229511"/>
            <a:ext cx="371061" cy="3097863"/>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23711509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2C1E353-F8AC-EDAE-86CA-78171DCD5D35}"/>
              </a:ext>
            </a:extLst>
          </p:cNvPr>
          <p:cNvSpPr>
            <a:spLocks noGrp="1"/>
          </p:cNvSpPr>
          <p:nvPr>
            <p:ph type="sldNum" sz="quarter" idx="11"/>
          </p:nvPr>
        </p:nvSpPr>
        <p:spPr/>
        <p:txBody>
          <a:bodyPr/>
          <a:lstStyle/>
          <a:p>
            <a:fld id="{F0D23093-2AB0-F74C-B865-1A12A15B650E}" type="slidenum">
              <a:rPr lang="en-US" smtClean="0"/>
              <a:pPr/>
              <a:t>37</a:t>
            </a:fld>
            <a:endParaRPr lang="en-US" dirty="0"/>
          </a:p>
        </p:txBody>
      </p:sp>
      <p:sp>
        <p:nvSpPr>
          <p:cNvPr id="10" name="Title 9">
            <a:extLst>
              <a:ext uri="{FF2B5EF4-FFF2-40B4-BE49-F238E27FC236}">
                <a16:creationId xmlns:a16="http://schemas.microsoft.com/office/drawing/2014/main" id="{D32D4D92-CDC7-FF1E-157E-FB38BF64F43C}"/>
              </a:ext>
            </a:extLst>
          </p:cNvPr>
          <p:cNvSpPr>
            <a:spLocks noGrp="1"/>
          </p:cNvSpPr>
          <p:nvPr>
            <p:ph type="title"/>
          </p:nvPr>
        </p:nvSpPr>
        <p:spPr/>
        <p:txBody>
          <a:bodyPr/>
          <a:lstStyle/>
          <a:p>
            <a:r>
              <a:rPr lang="en-US" dirty="0"/>
              <a:t>Glockenspiel (orchestra bells)</a:t>
            </a:r>
          </a:p>
        </p:txBody>
      </p:sp>
      <p:sp>
        <p:nvSpPr>
          <p:cNvPr id="11" name="Text Placeholder 10">
            <a:extLst>
              <a:ext uri="{FF2B5EF4-FFF2-40B4-BE49-F238E27FC236}">
                <a16:creationId xmlns:a16="http://schemas.microsoft.com/office/drawing/2014/main" id="{6F6E53AA-D26D-D842-B4AB-ED291F7BB6B8}"/>
              </a:ext>
            </a:extLst>
          </p:cNvPr>
          <p:cNvSpPr>
            <a:spLocks noGrp="1"/>
          </p:cNvSpPr>
          <p:nvPr>
            <p:ph type="body" sz="quarter" idx="13"/>
          </p:nvPr>
        </p:nvSpPr>
        <p:spPr>
          <a:xfrm>
            <a:off x="609600" y="1447800"/>
            <a:ext cx="5257800" cy="712304"/>
          </a:xfrm>
        </p:spPr>
        <p:txBody>
          <a:bodyPr/>
          <a:lstStyle/>
          <a:p>
            <a:pPr marL="0" indent="0" algn="ctr">
              <a:buNone/>
            </a:pPr>
            <a:r>
              <a:rPr lang="en-US" dirty="0"/>
              <a:t>Made from steel bars [8]</a:t>
            </a:r>
          </a:p>
        </p:txBody>
      </p:sp>
      <p:pic>
        <p:nvPicPr>
          <p:cNvPr id="9" name="Picture 8" descr="A xylophone with sticks on top&#10;&#10;Description automatically generated">
            <a:extLst>
              <a:ext uri="{FF2B5EF4-FFF2-40B4-BE49-F238E27FC236}">
                <a16:creationId xmlns:a16="http://schemas.microsoft.com/office/drawing/2014/main" id="{A6399DBB-D7C4-DAA4-79C0-AF743ACB839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39340" y="1918252"/>
            <a:ext cx="5486400" cy="3657600"/>
          </a:xfrm>
          <a:prstGeom prst="rect">
            <a:avLst/>
          </a:prstGeom>
        </p:spPr>
      </p:pic>
      <p:graphicFrame>
        <p:nvGraphicFramePr>
          <p:cNvPr id="13" name="Table 12">
            <a:extLst>
              <a:ext uri="{FF2B5EF4-FFF2-40B4-BE49-F238E27FC236}">
                <a16:creationId xmlns:a16="http://schemas.microsoft.com/office/drawing/2014/main" id="{B07419DC-E601-FF49-9403-C7ED6A1AA7D0}"/>
              </a:ext>
            </a:extLst>
          </p:cNvPr>
          <p:cNvGraphicFramePr>
            <a:graphicFrameLocks noGrp="1"/>
          </p:cNvGraphicFramePr>
          <p:nvPr>
            <p:extLst>
              <p:ext uri="{D42A27DB-BD31-4B8C-83A1-F6EECF244321}">
                <p14:modId xmlns:p14="http://schemas.microsoft.com/office/powerpoint/2010/main" val="2473857069"/>
              </p:ext>
            </p:extLst>
          </p:nvPr>
        </p:nvGraphicFramePr>
        <p:xfrm>
          <a:off x="179457" y="2613486"/>
          <a:ext cx="6459883" cy="2565400"/>
        </p:xfrm>
        <a:graphic>
          <a:graphicData uri="http://schemas.openxmlformats.org/drawingml/2006/table">
            <a:tbl>
              <a:tblPr firstRow="1" firstCol="1" bandRow="1">
                <a:tableStyleId>{F5AB1C69-6EDB-4FF4-983F-18BD219EF322}</a:tableStyleId>
              </a:tblPr>
              <a:tblGrid>
                <a:gridCol w="2153294">
                  <a:extLst>
                    <a:ext uri="{9D8B030D-6E8A-4147-A177-3AD203B41FA5}">
                      <a16:colId xmlns:a16="http://schemas.microsoft.com/office/drawing/2014/main" val="2125722644"/>
                    </a:ext>
                  </a:extLst>
                </a:gridCol>
                <a:gridCol w="1907945">
                  <a:extLst>
                    <a:ext uri="{9D8B030D-6E8A-4147-A177-3AD203B41FA5}">
                      <a16:colId xmlns:a16="http://schemas.microsoft.com/office/drawing/2014/main" val="845240244"/>
                    </a:ext>
                  </a:extLst>
                </a:gridCol>
                <a:gridCol w="2398644">
                  <a:extLst>
                    <a:ext uri="{9D8B030D-6E8A-4147-A177-3AD203B41FA5}">
                      <a16:colId xmlns:a16="http://schemas.microsoft.com/office/drawing/2014/main" val="889043347"/>
                    </a:ext>
                  </a:extLst>
                </a:gridCol>
              </a:tblGrid>
              <a:tr h="370840">
                <a:tc>
                  <a:txBody>
                    <a:bodyPr/>
                    <a:lstStyle/>
                    <a:p>
                      <a:r>
                        <a:rPr lang="en-US" dirty="0"/>
                        <a:t>              Materials →</a:t>
                      </a:r>
                    </a:p>
                    <a:p>
                      <a:r>
                        <a:rPr lang="en-US" dirty="0"/>
                        <a:t>Properties ↓</a:t>
                      </a:r>
                    </a:p>
                  </a:txBody>
                  <a:tcPr/>
                </a:tc>
                <a:tc>
                  <a:txBody>
                    <a:bodyPr/>
                    <a:lstStyle/>
                    <a:p>
                      <a:pPr algn="ctr"/>
                      <a:r>
                        <a:rPr lang="en-US" dirty="0"/>
                        <a:t>Birch</a:t>
                      </a:r>
                    </a:p>
                  </a:txBody>
                  <a:tcPr anchor="ctr"/>
                </a:tc>
                <a:tc>
                  <a:txBody>
                    <a:bodyPr/>
                    <a:lstStyle/>
                    <a:p>
                      <a:pPr algn="ctr"/>
                      <a:r>
                        <a:rPr lang="en-US" dirty="0"/>
                        <a:t>High carbon steel</a:t>
                      </a:r>
                    </a:p>
                  </a:txBody>
                  <a:tcPr anchor="ctr"/>
                </a:tc>
                <a:extLst>
                  <a:ext uri="{0D108BD9-81ED-4DB2-BD59-A6C34878D82A}">
                    <a16:rowId xmlns:a16="http://schemas.microsoft.com/office/drawing/2014/main" val="3009191773"/>
                  </a:ext>
                </a:extLst>
              </a:tr>
              <a:tr h="370840">
                <a:tc>
                  <a:txBody>
                    <a:bodyPr/>
                    <a:lstStyle/>
                    <a:p>
                      <a:r>
                        <a:rPr lang="en-US" dirty="0"/>
                        <a:t>Density (ρ) [kg/m</a:t>
                      </a:r>
                      <a:r>
                        <a:rPr lang="en-US" baseline="30000" dirty="0"/>
                        <a:t>3</a:t>
                      </a:r>
                      <a:r>
                        <a:rPr lang="en-US" baseline="0" dirty="0"/>
                        <a:t>]</a:t>
                      </a:r>
                      <a:endParaRPr lang="en-US" dirty="0"/>
                    </a:p>
                  </a:txBody>
                  <a:tcPr/>
                </a:tc>
                <a:tc>
                  <a:txBody>
                    <a:bodyPr/>
                    <a:lstStyle/>
                    <a:p>
                      <a:pPr algn="ctr"/>
                      <a:r>
                        <a:rPr lang="en-US" dirty="0"/>
                        <a:t>612</a:t>
                      </a:r>
                    </a:p>
                  </a:txBody>
                  <a:tcPr anchor="ctr"/>
                </a:tc>
                <a:tc>
                  <a:txBody>
                    <a:bodyPr/>
                    <a:lstStyle/>
                    <a:p>
                      <a:pPr algn="ctr"/>
                      <a:r>
                        <a:rPr lang="en-US" dirty="0"/>
                        <a:t>7,800</a:t>
                      </a:r>
                    </a:p>
                  </a:txBody>
                  <a:tcPr anchor="ctr"/>
                </a:tc>
                <a:extLst>
                  <a:ext uri="{0D108BD9-81ED-4DB2-BD59-A6C34878D82A}">
                    <a16:rowId xmlns:a16="http://schemas.microsoft.com/office/drawing/2014/main" val="345744361"/>
                  </a:ext>
                </a:extLst>
              </a:tr>
              <a:tr h="370840">
                <a:tc>
                  <a:txBody>
                    <a:bodyPr/>
                    <a:lstStyle/>
                    <a:p>
                      <a:r>
                        <a:rPr lang="en-US" dirty="0"/>
                        <a:t>Young’s modulus (E) [GPa]</a:t>
                      </a:r>
                    </a:p>
                  </a:txBody>
                  <a:tcPr/>
                </a:tc>
                <a:tc>
                  <a:txBody>
                    <a:bodyPr/>
                    <a:lstStyle/>
                    <a:p>
                      <a:pPr algn="ctr"/>
                      <a:r>
                        <a:rPr lang="en-US" dirty="0"/>
                        <a:t>12</a:t>
                      </a:r>
                    </a:p>
                  </a:txBody>
                  <a:tcPr anchor="ctr"/>
                </a:tc>
                <a:tc>
                  <a:txBody>
                    <a:bodyPr/>
                    <a:lstStyle/>
                    <a:p>
                      <a:pPr algn="ctr"/>
                      <a:r>
                        <a:rPr lang="en-US" dirty="0"/>
                        <a:t>210</a:t>
                      </a:r>
                    </a:p>
                  </a:txBody>
                  <a:tcPr anchor="ctr"/>
                </a:tc>
                <a:extLst>
                  <a:ext uri="{0D108BD9-81ED-4DB2-BD59-A6C34878D82A}">
                    <a16:rowId xmlns:a16="http://schemas.microsoft.com/office/drawing/2014/main" val="2437044621"/>
                  </a:ext>
                </a:extLst>
              </a:tr>
              <a:tr h="370840">
                <a:tc>
                  <a:txBody>
                    <a:bodyPr/>
                    <a:lstStyle/>
                    <a:p>
                      <a:r>
                        <a:rPr lang="en-US" dirty="0"/>
                        <a:t>Mechanical loss coefficient (</a:t>
                      </a:r>
                      <a:r>
                        <a:rPr lang="el-GR" dirty="0"/>
                        <a:t>η</a:t>
                      </a:r>
                      <a:r>
                        <a:rPr lang="en-US" dirty="0"/>
                        <a:t>) [no units]</a:t>
                      </a:r>
                    </a:p>
                  </a:txBody>
                  <a:tcPr/>
                </a:tc>
                <a:tc>
                  <a:txBody>
                    <a:bodyPr/>
                    <a:lstStyle/>
                    <a:p>
                      <a:pPr algn="ctr"/>
                      <a:r>
                        <a:rPr lang="en-US" dirty="0"/>
                        <a:t>0.00796</a:t>
                      </a:r>
                    </a:p>
                  </a:txBody>
                  <a:tcPr anchor="ctr"/>
                </a:tc>
                <a:tc>
                  <a:txBody>
                    <a:bodyPr/>
                    <a:lstStyle/>
                    <a:p>
                      <a:pPr algn="ctr"/>
                      <a:r>
                        <a:rPr lang="en-US" dirty="0"/>
                        <a:t>0.0005</a:t>
                      </a:r>
                    </a:p>
                  </a:txBody>
                  <a:tcPr anchor="ctr"/>
                </a:tc>
                <a:extLst>
                  <a:ext uri="{0D108BD9-81ED-4DB2-BD59-A6C34878D82A}">
                    <a16:rowId xmlns:a16="http://schemas.microsoft.com/office/drawing/2014/main" val="3323300634"/>
                  </a:ext>
                </a:extLst>
              </a:tr>
            </a:tbl>
          </a:graphicData>
        </a:graphic>
      </p:graphicFrame>
      <p:sp>
        <p:nvSpPr>
          <p:cNvPr id="3" name="TextBox 2">
            <a:extLst>
              <a:ext uri="{FF2B5EF4-FFF2-40B4-BE49-F238E27FC236}">
                <a16:creationId xmlns:a16="http://schemas.microsoft.com/office/drawing/2014/main" id="{CC486CB3-B3F5-60F0-7EEB-D99BDE60AF91}"/>
              </a:ext>
            </a:extLst>
          </p:cNvPr>
          <p:cNvSpPr txBox="1"/>
          <p:nvPr/>
        </p:nvSpPr>
        <p:spPr>
          <a:xfrm>
            <a:off x="179457" y="5915278"/>
            <a:ext cx="6188975" cy="369332"/>
          </a:xfrm>
          <a:prstGeom prst="rect">
            <a:avLst/>
          </a:prstGeom>
          <a:noFill/>
        </p:spPr>
        <p:txBody>
          <a:bodyPr wrap="square" rtlCol="0">
            <a:spAutoFit/>
          </a:bodyPr>
          <a:lstStyle/>
          <a:p>
            <a:r>
              <a:rPr lang="en-US" dirty="0"/>
              <a:t>*data from Ansys Granta EduPack 2024R1</a:t>
            </a:r>
          </a:p>
        </p:txBody>
      </p:sp>
    </p:spTree>
    <p:extLst>
      <p:ext uri="{BB962C8B-B14F-4D97-AF65-F5344CB8AC3E}">
        <p14:creationId xmlns:p14="http://schemas.microsoft.com/office/powerpoint/2010/main" val="351892266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6CD670-183E-6EE1-8B14-336CF572A115}"/>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D84238A-1A10-D910-FE5F-DD5BB016DDDC}"/>
              </a:ext>
            </a:extLst>
          </p:cNvPr>
          <p:cNvSpPr>
            <a:spLocks noGrp="1"/>
          </p:cNvSpPr>
          <p:nvPr>
            <p:ph type="sldNum" sz="quarter" idx="11"/>
          </p:nvPr>
        </p:nvSpPr>
        <p:spPr/>
        <p:txBody>
          <a:bodyPr/>
          <a:lstStyle/>
          <a:p>
            <a:fld id="{F0D23093-2AB0-F74C-B865-1A12A15B650E}" type="slidenum">
              <a:rPr lang="en-US" smtClean="0"/>
              <a:pPr/>
              <a:t>38</a:t>
            </a:fld>
            <a:endParaRPr lang="en-US" dirty="0"/>
          </a:p>
        </p:txBody>
      </p:sp>
      <p:sp>
        <p:nvSpPr>
          <p:cNvPr id="4" name="Title 3">
            <a:extLst>
              <a:ext uri="{FF2B5EF4-FFF2-40B4-BE49-F238E27FC236}">
                <a16:creationId xmlns:a16="http://schemas.microsoft.com/office/drawing/2014/main" id="{18926E93-C7C5-4DE5-7C84-91554CE43933}"/>
              </a:ext>
            </a:extLst>
          </p:cNvPr>
          <p:cNvSpPr>
            <a:spLocks noGrp="1"/>
          </p:cNvSpPr>
          <p:nvPr>
            <p:ph type="title"/>
          </p:nvPr>
        </p:nvSpPr>
        <p:spPr/>
        <p:txBody>
          <a:bodyPr/>
          <a:lstStyle/>
          <a:p>
            <a:r>
              <a:rPr lang="en-US" dirty="0"/>
              <a:t>Glass xylophone/marimba (crystallophone)</a:t>
            </a:r>
          </a:p>
        </p:txBody>
      </p:sp>
      <p:pic>
        <p:nvPicPr>
          <p:cNvPr id="5" name="Picture 4">
            <a:extLst>
              <a:ext uri="{FF2B5EF4-FFF2-40B4-BE49-F238E27FC236}">
                <a16:creationId xmlns:a16="http://schemas.microsoft.com/office/drawing/2014/main" id="{F336543A-8B94-E9B7-73C9-39A791EA030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7301947" y="1825321"/>
            <a:ext cx="4651513" cy="3657931"/>
          </a:xfrm>
          <a:prstGeom prst="rect">
            <a:avLst/>
          </a:prstGeom>
        </p:spPr>
      </p:pic>
      <p:graphicFrame>
        <p:nvGraphicFramePr>
          <p:cNvPr id="3" name="Table 2">
            <a:extLst>
              <a:ext uri="{FF2B5EF4-FFF2-40B4-BE49-F238E27FC236}">
                <a16:creationId xmlns:a16="http://schemas.microsoft.com/office/drawing/2014/main" id="{AB676C60-25F7-8C92-641F-7EDE0BF49D85}"/>
              </a:ext>
            </a:extLst>
          </p:cNvPr>
          <p:cNvGraphicFramePr>
            <a:graphicFrameLocks noGrp="1"/>
          </p:cNvGraphicFramePr>
          <p:nvPr>
            <p:extLst>
              <p:ext uri="{D42A27DB-BD31-4B8C-83A1-F6EECF244321}">
                <p14:modId xmlns:p14="http://schemas.microsoft.com/office/powerpoint/2010/main" val="2901145951"/>
              </p:ext>
            </p:extLst>
          </p:nvPr>
        </p:nvGraphicFramePr>
        <p:xfrm>
          <a:off x="238542" y="2099972"/>
          <a:ext cx="6459884" cy="3383280"/>
        </p:xfrm>
        <a:graphic>
          <a:graphicData uri="http://schemas.openxmlformats.org/drawingml/2006/table">
            <a:tbl>
              <a:tblPr firstRow="1" firstCol="1" bandRow="1">
                <a:tableStyleId>{F5AB1C69-6EDB-4FF4-983F-18BD219EF322}</a:tableStyleId>
              </a:tblPr>
              <a:tblGrid>
                <a:gridCol w="1570242">
                  <a:extLst>
                    <a:ext uri="{9D8B030D-6E8A-4147-A177-3AD203B41FA5}">
                      <a16:colId xmlns:a16="http://schemas.microsoft.com/office/drawing/2014/main" val="2125722644"/>
                    </a:ext>
                  </a:extLst>
                </a:gridCol>
                <a:gridCol w="1391326">
                  <a:extLst>
                    <a:ext uri="{9D8B030D-6E8A-4147-A177-3AD203B41FA5}">
                      <a16:colId xmlns:a16="http://schemas.microsoft.com/office/drawing/2014/main" val="845240244"/>
                    </a:ext>
                  </a:extLst>
                </a:gridCol>
                <a:gridCol w="1749158">
                  <a:extLst>
                    <a:ext uri="{9D8B030D-6E8A-4147-A177-3AD203B41FA5}">
                      <a16:colId xmlns:a16="http://schemas.microsoft.com/office/drawing/2014/main" val="889043347"/>
                    </a:ext>
                  </a:extLst>
                </a:gridCol>
                <a:gridCol w="1749158">
                  <a:extLst>
                    <a:ext uri="{9D8B030D-6E8A-4147-A177-3AD203B41FA5}">
                      <a16:colId xmlns:a16="http://schemas.microsoft.com/office/drawing/2014/main" val="2394352549"/>
                    </a:ext>
                  </a:extLst>
                </a:gridCol>
              </a:tblGrid>
              <a:tr h="370840">
                <a:tc>
                  <a:txBody>
                    <a:bodyPr/>
                    <a:lstStyle/>
                    <a:p>
                      <a:r>
                        <a:rPr lang="en-US" dirty="0"/>
                        <a:t>    Materials →</a:t>
                      </a:r>
                    </a:p>
                    <a:p>
                      <a:r>
                        <a:rPr lang="en-US" dirty="0"/>
                        <a:t>Properties ↓</a:t>
                      </a:r>
                    </a:p>
                  </a:txBody>
                  <a:tcPr/>
                </a:tc>
                <a:tc>
                  <a:txBody>
                    <a:bodyPr/>
                    <a:lstStyle/>
                    <a:p>
                      <a:pPr algn="ctr"/>
                      <a:r>
                        <a:rPr lang="en-US" dirty="0"/>
                        <a:t>Birch</a:t>
                      </a:r>
                    </a:p>
                  </a:txBody>
                  <a:tcPr anchor="ctr"/>
                </a:tc>
                <a:tc>
                  <a:txBody>
                    <a:bodyPr/>
                    <a:lstStyle/>
                    <a:p>
                      <a:pPr algn="ctr"/>
                      <a:r>
                        <a:rPr lang="en-US" dirty="0"/>
                        <a:t>High carbon steel</a:t>
                      </a:r>
                    </a:p>
                  </a:txBody>
                  <a:tcPr anchor="ctr"/>
                </a:tc>
                <a:tc>
                  <a:txBody>
                    <a:bodyPr/>
                    <a:lstStyle/>
                    <a:p>
                      <a:pPr algn="ctr"/>
                      <a:r>
                        <a:rPr lang="en-US" dirty="0"/>
                        <a:t>Soda-lime glass</a:t>
                      </a:r>
                    </a:p>
                  </a:txBody>
                  <a:tcPr anchor="ctr"/>
                </a:tc>
                <a:extLst>
                  <a:ext uri="{0D108BD9-81ED-4DB2-BD59-A6C34878D82A}">
                    <a16:rowId xmlns:a16="http://schemas.microsoft.com/office/drawing/2014/main" val="3009191773"/>
                  </a:ext>
                </a:extLst>
              </a:tr>
              <a:tr h="370840">
                <a:tc>
                  <a:txBody>
                    <a:bodyPr/>
                    <a:lstStyle/>
                    <a:p>
                      <a:r>
                        <a:rPr lang="en-US" dirty="0"/>
                        <a:t>Density (ρ) [kg/m</a:t>
                      </a:r>
                      <a:r>
                        <a:rPr lang="en-US" baseline="30000" dirty="0"/>
                        <a:t>3</a:t>
                      </a:r>
                      <a:r>
                        <a:rPr lang="en-US" baseline="0" dirty="0"/>
                        <a:t>]</a:t>
                      </a:r>
                      <a:endParaRPr lang="en-US" dirty="0"/>
                    </a:p>
                  </a:txBody>
                  <a:tcPr/>
                </a:tc>
                <a:tc>
                  <a:txBody>
                    <a:bodyPr/>
                    <a:lstStyle/>
                    <a:p>
                      <a:pPr algn="ctr"/>
                      <a:r>
                        <a:rPr lang="en-US" dirty="0"/>
                        <a:t>612</a:t>
                      </a:r>
                    </a:p>
                  </a:txBody>
                  <a:tcPr anchor="ctr"/>
                </a:tc>
                <a:tc>
                  <a:txBody>
                    <a:bodyPr/>
                    <a:lstStyle/>
                    <a:p>
                      <a:pPr algn="ctr"/>
                      <a:r>
                        <a:rPr lang="en-US" dirty="0"/>
                        <a:t>7,800</a:t>
                      </a:r>
                    </a:p>
                  </a:txBody>
                  <a:tcPr anchor="ctr"/>
                </a:tc>
                <a:tc>
                  <a:txBody>
                    <a:bodyPr/>
                    <a:lstStyle/>
                    <a:p>
                      <a:pPr algn="ctr"/>
                      <a:r>
                        <a:rPr lang="en-US" dirty="0"/>
                        <a:t>2,460</a:t>
                      </a:r>
                    </a:p>
                  </a:txBody>
                  <a:tcPr anchor="ctr"/>
                </a:tc>
                <a:extLst>
                  <a:ext uri="{0D108BD9-81ED-4DB2-BD59-A6C34878D82A}">
                    <a16:rowId xmlns:a16="http://schemas.microsoft.com/office/drawing/2014/main" val="345744361"/>
                  </a:ext>
                </a:extLst>
              </a:tr>
              <a:tr h="370840">
                <a:tc>
                  <a:txBody>
                    <a:bodyPr/>
                    <a:lstStyle/>
                    <a:p>
                      <a:r>
                        <a:rPr lang="en-US" dirty="0"/>
                        <a:t>Young’s modulus (E) [GPa]</a:t>
                      </a:r>
                    </a:p>
                  </a:txBody>
                  <a:tcPr/>
                </a:tc>
                <a:tc>
                  <a:txBody>
                    <a:bodyPr/>
                    <a:lstStyle/>
                    <a:p>
                      <a:pPr algn="ctr"/>
                      <a:r>
                        <a:rPr lang="en-US" dirty="0"/>
                        <a:t>12</a:t>
                      </a:r>
                    </a:p>
                  </a:txBody>
                  <a:tcPr anchor="ctr"/>
                </a:tc>
                <a:tc>
                  <a:txBody>
                    <a:bodyPr/>
                    <a:lstStyle/>
                    <a:p>
                      <a:pPr algn="ctr"/>
                      <a:r>
                        <a:rPr lang="en-US" dirty="0"/>
                        <a:t>210</a:t>
                      </a:r>
                    </a:p>
                  </a:txBody>
                  <a:tcPr anchor="ctr"/>
                </a:tc>
                <a:tc>
                  <a:txBody>
                    <a:bodyPr/>
                    <a:lstStyle/>
                    <a:p>
                      <a:pPr algn="ctr"/>
                      <a:r>
                        <a:rPr lang="en-US" dirty="0"/>
                        <a:t>69.9</a:t>
                      </a:r>
                    </a:p>
                  </a:txBody>
                  <a:tcPr anchor="ctr"/>
                </a:tc>
                <a:extLst>
                  <a:ext uri="{0D108BD9-81ED-4DB2-BD59-A6C34878D82A}">
                    <a16:rowId xmlns:a16="http://schemas.microsoft.com/office/drawing/2014/main" val="2437044621"/>
                  </a:ext>
                </a:extLst>
              </a:tr>
              <a:tr h="370840">
                <a:tc>
                  <a:txBody>
                    <a:bodyPr/>
                    <a:lstStyle/>
                    <a:p>
                      <a:r>
                        <a:rPr lang="en-US" dirty="0"/>
                        <a:t>Mechanical loss coefficient (</a:t>
                      </a:r>
                      <a:r>
                        <a:rPr lang="el-GR" dirty="0"/>
                        <a:t>η</a:t>
                      </a:r>
                      <a:r>
                        <a:rPr lang="en-US" dirty="0"/>
                        <a:t>) [no units]</a:t>
                      </a:r>
                    </a:p>
                  </a:txBody>
                  <a:tcPr/>
                </a:tc>
                <a:tc>
                  <a:txBody>
                    <a:bodyPr/>
                    <a:lstStyle/>
                    <a:p>
                      <a:pPr algn="ctr"/>
                      <a:r>
                        <a:rPr lang="en-US" dirty="0"/>
                        <a:t>0.00796</a:t>
                      </a:r>
                    </a:p>
                  </a:txBody>
                  <a:tcPr anchor="ctr"/>
                </a:tc>
                <a:tc>
                  <a:txBody>
                    <a:bodyPr/>
                    <a:lstStyle/>
                    <a:p>
                      <a:pPr algn="ctr"/>
                      <a:r>
                        <a:rPr lang="en-US" dirty="0"/>
                        <a:t>0.0005</a:t>
                      </a:r>
                    </a:p>
                  </a:txBody>
                  <a:tcPr anchor="ctr"/>
                </a:tc>
                <a:tc>
                  <a:txBody>
                    <a:bodyPr/>
                    <a:lstStyle/>
                    <a:p>
                      <a:pPr algn="ctr"/>
                      <a:r>
                        <a:rPr lang="en-US" dirty="0"/>
                        <a:t>0.000812</a:t>
                      </a:r>
                    </a:p>
                  </a:txBody>
                  <a:tcPr anchor="ctr"/>
                </a:tc>
                <a:extLst>
                  <a:ext uri="{0D108BD9-81ED-4DB2-BD59-A6C34878D82A}">
                    <a16:rowId xmlns:a16="http://schemas.microsoft.com/office/drawing/2014/main" val="3323300634"/>
                  </a:ext>
                </a:extLst>
              </a:tr>
            </a:tbl>
          </a:graphicData>
        </a:graphic>
      </p:graphicFrame>
      <p:sp>
        <p:nvSpPr>
          <p:cNvPr id="6" name="TextBox 5">
            <a:extLst>
              <a:ext uri="{FF2B5EF4-FFF2-40B4-BE49-F238E27FC236}">
                <a16:creationId xmlns:a16="http://schemas.microsoft.com/office/drawing/2014/main" id="{26903568-8462-ACC0-B866-7AFE5B37120C}"/>
              </a:ext>
            </a:extLst>
          </p:cNvPr>
          <p:cNvSpPr txBox="1"/>
          <p:nvPr/>
        </p:nvSpPr>
        <p:spPr>
          <a:xfrm>
            <a:off x="179457" y="5915278"/>
            <a:ext cx="6188975" cy="369332"/>
          </a:xfrm>
          <a:prstGeom prst="rect">
            <a:avLst/>
          </a:prstGeom>
          <a:noFill/>
        </p:spPr>
        <p:txBody>
          <a:bodyPr wrap="square" rtlCol="0">
            <a:spAutoFit/>
          </a:bodyPr>
          <a:lstStyle/>
          <a:p>
            <a:r>
              <a:rPr lang="en-US" dirty="0"/>
              <a:t>*data from Ansys Granta EduPack 2024R1</a:t>
            </a:r>
          </a:p>
        </p:txBody>
      </p:sp>
    </p:spTree>
    <p:extLst>
      <p:ext uri="{BB962C8B-B14F-4D97-AF65-F5344CB8AC3E}">
        <p14:creationId xmlns:p14="http://schemas.microsoft.com/office/powerpoint/2010/main" val="192483127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C3BF05C-0D8C-116F-B18A-59128D1B605E}"/>
              </a:ext>
            </a:extLst>
          </p:cNvPr>
          <p:cNvSpPr>
            <a:spLocks noGrp="1"/>
          </p:cNvSpPr>
          <p:nvPr>
            <p:ph type="sldNum" sz="quarter" idx="11"/>
          </p:nvPr>
        </p:nvSpPr>
        <p:spPr/>
        <p:txBody>
          <a:bodyPr/>
          <a:lstStyle/>
          <a:p>
            <a:fld id="{F0D23093-2AB0-F74C-B865-1A12A15B650E}" type="slidenum">
              <a:rPr lang="en-US" smtClean="0"/>
              <a:pPr/>
              <a:t>39</a:t>
            </a:fld>
            <a:endParaRPr lang="en-US" dirty="0"/>
          </a:p>
        </p:txBody>
      </p:sp>
      <p:sp>
        <p:nvSpPr>
          <p:cNvPr id="4" name="Text Placeholder 3">
            <a:extLst>
              <a:ext uri="{FF2B5EF4-FFF2-40B4-BE49-F238E27FC236}">
                <a16:creationId xmlns:a16="http://schemas.microsoft.com/office/drawing/2014/main" id="{39DB81D2-CE22-E511-6BAB-EE92FDE8F0DB}"/>
              </a:ext>
            </a:extLst>
          </p:cNvPr>
          <p:cNvSpPr>
            <a:spLocks noGrp="1"/>
          </p:cNvSpPr>
          <p:nvPr>
            <p:ph type="body" sz="quarter" idx="4294967295"/>
          </p:nvPr>
        </p:nvSpPr>
        <p:spPr>
          <a:xfrm>
            <a:off x="609600" y="1324811"/>
            <a:ext cx="10972800" cy="4572000"/>
          </a:xfrm>
        </p:spPr>
        <p:txBody>
          <a:bodyPr anchor="ctr">
            <a:normAutofit/>
          </a:bodyPr>
          <a:lstStyle/>
          <a:p>
            <a:pPr marL="0" indent="0" algn="ctr">
              <a:buNone/>
            </a:pPr>
            <a:r>
              <a:rPr lang="en-US" sz="3200" dirty="0"/>
              <a:t>Look on YouTube to find examples of the sounds </a:t>
            </a:r>
          </a:p>
          <a:p>
            <a:pPr marL="0" indent="0" algn="ctr">
              <a:buNone/>
            </a:pPr>
            <a:r>
              <a:rPr lang="en-US" sz="3200" dirty="0"/>
              <a:t>for each of these instruments</a:t>
            </a:r>
          </a:p>
          <a:p>
            <a:pPr marL="0" indent="0" algn="ctr">
              <a:buNone/>
            </a:pPr>
            <a:endParaRPr lang="en-US" sz="3200" dirty="0"/>
          </a:p>
          <a:p>
            <a:pPr marL="0" indent="0" algn="ctr">
              <a:buNone/>
            </a:pPr>
            <a:r>
              <a:rPr lang="en-US" sz="3200" dirty="0"/>
              <a:t>What are the similarities?</a:t>
            </a:r>
          </a:p>
          <a:p>
            <a:pPr marL="0" indent="0" algn="ctr">
              <a:buNone/>
            </a:pPr>
            <a:endParaRPr lang="en-US" sz="3200" dirty="0"/>
          </a:p>
          <a:p>
            <a:pPr marL="0" indent="0" algn="ctr">
              <a:buNone/>
            </a:pPr>
            <a:r>
              <a:rPr lang="en-US" sz="3200" dirty="0"/>
              <a:t>Differences?</a:t>
            </a:r>
          </a:p>
        </p:txBody>
      </p:sp>
      <p:sp>
        <p:nvSpPr>
          <p:cNvPr id="5" name="Action Button: Go Forward or Next 4">
            <a:hlinkClick r:id="rId2" highlightClick="1"/>
            <a:extLst>
              <a:ext uri="{FF2B5EF4-FFF2-40B4-BE49-F238E27FC236}">
                <a16:creationId xmlns:a16="http://schemas.microsoft.com/office/drawing/2014/main" id="{C8E7FA23-5D8B-E19F-A2B0-C6A545615F0D}"/>
              </a:ext>
            </a:extLst>
          </p:cNvPr>
          <p:cNvSpPr/>
          <p:nvPr/>
        </p:nvSpPr>
        <p:spPr>
          <a:xfrm>
            <a:off x="768016" y="2098724"/>
            <a:ext cx="882316" cy="845837"/>
          </a:xfrm>
          <a:prstGeom prst="actionButtonForwardNex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2">
            <a:extLst>
              <a:ext uri="{FF2B5EF4-FFF2-40B4-BE49-F238E27FC236}">
                <a16:creationId xmlns:a16="http://schemas.microsoft.com/office/drawing/2014/main" id="{96D582FB-2BF4-5EF4-7B41-E452B05E57AF}"/>
              </a:ext>
            </a:extLst>
          </p:cNvPr>
          <p:cNvSpPr txBox="1">
            <a:spLocks/>
          </p:cNvSpPr>
          <p:nvPr/>
        </p:nvSpPr>
        <p:spPr>
          <a:xfrm>
            <a:off x="1206690" y="29336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dirty="0"/>
              <a:t>Do these instruments sound the same?</a:t>
            </a:r>
          </a:p>
        </p:txBody>
      </p:sp>
      <p:pic>
        <p:nvPicPr>
          <p:cNvPr id="8" name="Picture 7" descr="A white circle with a question mark in it&#10;&#10;Description automatically generated">
            <a:extLst>
              <a:ext uri="{FF2B5EF4-FFF2-40B4-BE49-F238E27FC236}">
                <a16:creationId xmlns:a16="http://schemas.microsoft.com/office/drawing/2014/main" id="{DDC9ACEF-48A9-2B19-A766-758658BECE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916" y="-115398"/>
            <a:ext cx="1280160" cy="1254596"/>
          </a:xfrm>
          <a:prstGeom prst="rect">
            <a:avLst/>
          </a:prstGeom>
        </p:spPr>
      </p:pic>
    </p:spTree>
    <p:extLst>
      <p:ext uri="{BB962C8B-B14F-4D97-AF65-F5344CB8AC3E}">
        <p14:creationId xmlns:p14="http://schemas.microsoft.com/office/powerpoint/2010/main" val="29276634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905E8FC-4522-1A56-72F4-2ADDDAE26420}"/>
              </a:ext>
            </a:extLst>
          </p:cNvPr>
          <p:cNvSpPr>
            <a:spLocks noGrp="1"/>
          </p:cNvSpPr>
          <p:nvPr>
            <p:ph type="sldNum" sz="quarter" idx="11"/>
          </p:nvPr>
        </p:nvSpPr>
        <p:spPr/>
        <p:txBody>
          <a:bodyPr/>
          <a:lstStyle/>
          <a:p>
            <a:fld id="{F0D23093-2AB0-F74C-B865-1A12A15B650E}" type="slidenum">
              <a:rPr lang="en-US" smtClean="0"/>
              <a:pPr/>
              <a:t>4</a:t>
            </a:fld>
            <a:endParaRPr lang="en-US" dirty="0"/>
          </a:p>
        </p:txBody>
      </p:sp>
      <p:sp>
        <p:nvSpPr>
          <p:cNvPr id="5" name="Title 4">
            <a:extLst>
              <a:ext uri="{FF2B5EF4-FFF2-40B4-BE49-F238E27FC236}">
                <a16:creationId xmlns:a16="http://schemas.microsoft.com/office/drawing/2014/main" id="{BC0474C6-157A-08AE-FF48-3137C28ACFD3}"/>
              </a:ext>
            </a:extLst>
          </p:cNvPr>
          <p:cNvSpPr>
            <a:spLocks noGrp="1"/>
          </p:cNvSpPr>
          <p:nvPr>
            <p:ph type="title"/>
          </p:nvPr>
        </p:nvSpPr>
        <p:spPr/>
        <p:txBody>
          <a:bodyPr/>
          <a:lstStyle/>
          <a:p>
            <a:r>
              <a:rPr lang="en-US" dirty="0"/>
              <a:t>What is a musical instrument?</a:t>
            </a:r>
          </a:p>
        </p:txBody>
      </p:sp>
      <p:pic>
        <p:nvPicPr>
          <p:cNvPr id="7" name="Picture 6" descr="A cello in a glass case">
            <a:extLst>
              <a:ext uri="{FF2B5EF4-FFF2-40B4-BE49-F238E27FC236}">
                <a16:creationId xmlns:a16="http://schemas.microsoft.com/office/drawing/2014/main" id="{981C496F-279D-476D-71EC-044F28960F0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153400" y="1029258"/>
            <a:ext cx="3048953" cy="4572000"/>
          </a:xfrm>
          <a:prstGeom prst="rect">
            <a:avLst/>
          </a:prstGeom>
        </p:spPr>
      </p:pic>
      <p:sp>
        <p:nvSpPr>
          <p:cNvPr id="8" name="TextBox 7">
            <a:extLst>
              <a:ext uri="{FF2B5EF4-FFF2-40B4-BE49-F238E27FC236}">
                <a16:creationId xmlns:a16="http://schemas.microsoft.com/office/drawing/2014/main" id="{3DDF66FE-D5F3-7FDB-7AA9-7AB24666AF42}"/>
              </a:ext>
            </a:extLst>
          </p:cNvPr>
          <p:cNvSpPr txBox="1"/>
          <p:nvPr/>
        </p:nvSpPr>
        <p:spPr>
          <a:xfrm>
            <a:off x="7582376" y="5715000"/>
            <a:ext cx="4191000" cy="707886"/>
          </a:xfrm>
          <a:prstGeom prst="rect">
            <a:avLst/>
          </a:prstGeom>
          <a:noFill/>
        </p:spPr>
        <p:txBody>
          <a:bodyPr wrap="square" rtlCol="0">
            <a:spAutoFit/>
          </a:bodyPr>
          <a:lstStyle/>
          <a:p>
            <a:pPr algn="ctr"/>
            <a:r>
              <a:rPr lang="en-US" sz="1600" b="1" dirty="0"/>
              <a:t>Violoncello for the “Medici” Quintet, 1690</a:t>
            </a:r>
          </a:p>
          <a:p>
            <a:pPr algn="ctr"/>
            <a:r>
              <a:rPr lang="en-US" sz="1200" i="1" dirty="0"/>
              <a:t>Photo taken by Author in the Academia Galley in </a:t>
            </a:r>
            <a:br>
              <a:rPr lang="en-US" sz="1200" i="1" dirty="0"/>
            </a:br>
            <a:r>
              <a:rPr lang="en-US" sz="1200" i="1" dirty="0"/>
              <a:t>Florence, Italy 2023</a:t>
            </a:r>
          </a:p>
        </p:txBody>
      </p:sp>
      <p:sp>
        <p:nvSpPr>
          <p:cNvPr id="12" name="TextBox 11">
            <a:extLst>
              <a:ext uri="{FF2B5EF4-FFF2-40B4-BE49-F238E27FC236}">
                <a16:creationId xmlns:a16="http://schemas.microsoft.com/office/drawing/2014/main" id="{544DB10D-3D76-BF57-B0E1-7747853AF701}"/>
              </a:ext>
            </a:extLst>
          </p:cNvPr>
          <p:cNvSpPr txBox="1"/>
          <p:nvPr/>
        </p:nvSpPr>
        <p:spPr>
          <a:xfrm>
            <a:off x="1104901" y="790575"/>
            <a:ext cx="5867400" cy="5632311"/>
          </a:xfrm>
          <a:prstGeom prst="rect">
            <a:avLst/>
          </a:prstGeom>
          <a:noFill/>
        </p:spPr>
        <p:txBody>
          <a:bodyPr wrap="square" rtlCol="0" anchor="ctr">
            <a:spAutoFit/>
          </a:bodyPr>
          <a:lstStyle/>
          <a:p>
            <a:pPr algn="ctr"/>
            <a:r>
              <a:rPr lang="en-US" sz="2400" b="0" i="0" dirty="0">
                <a:effectLst/>
              </a:rPr>
              <a:t>Any device used to create </a:t>
            </a:r>
            <a:r>
              <a:rPr lang="en-US" sz="2400" b="0" i="0" u="none" strike="noStrike" dirty="0">
                <a:effectLst/>
                <a:hlinkClick r:id="rId3">
                  <a:extLst>
                    <a:ext uri="{A12FA001-AC4F-418D-AE19-62706E023703}">
                      <ahyp:hlinkClr xmlns:ahyp="http://schemas.microsoft.com/office/drawing/2018/hyperlinkcolor" val="tx"/>
                    </a:ext>
                  </a:extLst>
                </a:hlinkClick>
              </a:rPr>
              <a:t>music</a:t>
            </a:r>
            <a:r>
              <a:rPr lang="en-US" sz="2400" b="0" i="0" dirty="0">
                <a:effectLst/>
              </a:rPr>
              <a:t>. </a:t>
            </a:r>
          </a:p>
          <a:p>
            <a:pPr algn="ctr"/>
            <a:endParaRPr lang="en-US" sz="2400" dirty="0"/>
          </a:p>
          <a:p>
            <a:pPr algn="ctr"/>
            <a:r>
              <a:rPr lang="en-US" sz="2400" b="0" i="0" dirty="0">
                <a:effectLst/>
              </a:rPr>
              <a:t>The major classifications are </a:t>
            </a:r>
            <a:r>
              <a:rPr lang="en-US" sz="2400" b="0" i="0" u="none" strike="noStrike" dirty="0">
                <a:effectLst/>
                <a:hlinkClick r:id="rId4">
                  <a:extLst>
                    <a:ext uri="{A12FA001-AC4F-418D-AE19-62706E023703}">
                      <ahyp:hlinkClr xmlns:ahyp="http://schemas.microsoft.com/office/drawing/2018/hyperlinkcolor" val="tx"/>
                    </a:ext>
                  </a:extLst>
                </a:hlinkClick>
              </a:rPr>
              <a:t>woodwinds</a:t>
            </a:r>
            <a:r>
              <a:rPr lang="en-US" sz="2400" b="0" i="0" dirty="0">
                <a:effectLst/>
              </a:rPr>
              <a:t>, </a:t>
            </a:r>
            <a:r>
              <a:rPr lang="en-US" sz="2400" b="0" i="0" u="none" strike="noStrike" dirty="0">
                <a:effectLst/>
                <a:hlinkClick r:id="rId5">
                  <a:extLst>
                    <a:ext uri="{A12FA001-AC4F-418D-AE19-62706E023703}">
                      <ahyp:hlinkClr xmlns:ahyp="http://schemas.microsoft.com/office/drawing/2018/hyperlinkcolor" val="tx"/>
                    </a:ext>
                  </a:extLst>
                </a:hlinkClick>
              </a:rPr>
              <a:t>brass</a:t>
            </a:r>
            <a:r>
              <a:rPr lang="en-US" sz="2400" b="0" i="0" dirty="0">
                <a:effectLst/>
              </a:rPr>
              <a:t>, </a:t>
            </a:r>
            <a:r>
              <a:rPr lang="en-US" sz="2400" b="0" i="0" u="none" strike="noStrike" dirty="0">
                <a:effectLst/>
                <a:hlinkClick r:id="rId6">
                  <a:extLst>
                    <a:ext uri="{A12FA001-AC4F-418D-AE19-62706E023703}">
                      <ahyp:hlinkClr xmlns:ahyp="http://schemas.microsoft.com/office/drawing/2018/hyperlinkcolor" val="tx"/>
                    </a:ext>
                  </a:extLst>
                </a:hlinkClick>
              </a:rPr>
              <a:t>percussion</a:t>
            </a:r>
            <a:r>
              <a:rPr lang="en-US" sz="2400" b="0" i="0" dirty="0">
                <a:effectLst/>
              </a:rPr>
              <a:t>, and </a:t>
            </a:r>
            <a:r>
              <a:rPr lang="en-US" sz="2400" b="0" i="0" u="none" strike="noStrike" dirty="0">
                <a:effectLst/>
                <a:hlinkClick r:id="rId7">
                  <a:extLst>
                    <a:ext uri="{A12FA001-AC4F-418D-AE19-62706E023703}">
                      <ahyp:hlinkClr xmlns:ahyp="http://schemas.microsoft.com/office/drawing/2018/hyperlinkcolor" val="tx"/>
                    </a:ext>
                  </a:extLst>
                </a:hlinkClick>
              </a:rPr>
              <a:t>stringed instruments</a:t>
            </a:r>
            <a:r>
              <a:rPr lang="en-US" sz="2400" b="0" i="0" dirty="0">
                <a:effectLst/>
              </a:rPr>
              <a:t>. </a:t>
            </a:r>
          </a:p>
          <a:p>
            <a:pPr algn="ctr"/>
            <a:endParaRPr lang="en-US" sz="2400" u="none" strike="noStrike" dirty="0">
              <a:solidFill>
                <a:srgbClr val="FFB71B"/>
              </a:solidFill>
              <a:hlinkClick r:id="rId8">
                <a:extLst>
                  <a:ext uri="{A12FA001-AC4F-418D-AE19-62706E023703}">
                    <ahyp:hlinkClr xmlns:ahyp="http://schemas.microsoft.com/office/drawing/2018/hyperlinkcolor" val="tx"/>
                  </a:ext>
                </a:extLst>
              </a:hlinkClick>
            </a:endParaRPr>
          </a:p>
          <a:p>
            <a:pPr algn="ctr"/>
            <a:r>
              <a:rPr lang="en-US" sz="2400" b="0" i="0" u="none" strike="noStrike" dirty="0">
                <a:effectLst/>
                <a:hlinkClick r:id="rId8">
                  <a:extLst>
                    <a:ext uri="{A12FA001-AC4F-418D-AE19-62706E023703}">
                      <ahyp:hlinkClr xmlns:ahyp="http://schemas.microsoft.com/office/drawing/2018/hyperlinkcolor" val="tx"/>
                    </a:ext>
                  </a:extLst>
                </a:hlinkClick>
              </a:rPr>
              <a:t>Keyboard </a:t>
            </a:r>
            <a:r>
              <a:rPr lang="en-US" sz="2400" b="0" i="0" strike="noStrike" dirty="0">
                <a:effectLst/>
                <a:hlinkClick r:id="rId8">
                  <a:extLst>
                    <a:ext uri="{A12FA001-AC4F-418D-AE19-62706E023703}">
                      <ahyp:hlinkClr xmlns:ahyp="http://schemas.microsoft.com/office/drawing/2018/hyperlinkcolor" val="tx"/>
                    </a:ext>
                  </a:extLst>
                </a:hlinkClick>
              </a:rPr>
              <a:t>instruments</a:t>
            </a:r>
            <a:r>
              <a:rPr lang="en-US" sz="2400" b="0" i="0" dirty="0">
                <a:effectLst/>
              </a:rPr>
              <a:t> are sometime a separate category, although they produce sounds either by </a:t>
            </a:r>
            <a:r>
              <a:rPr lang="en-US" sz="2400" b="0" i="0" u="none" strike="noStrike" dirty="0">
                <a:effectLst/>
                <a:hlinkClick r:id="rId9">
                  <a:extLst>
                    <a:ext uri="{A12FA001-AC4F-418D-AE19-62706E023703}">
                      <ahyp:hlinkClr xmlns:ahyp="http://schemas.microsoft.com/office/drawing/2018/hyperlinkcolor" val="tx"/>
                    </a:ext>
                  </a:extLst>
                </a:hlinkClick>
              </a:rPr>
              <a:t>vibrating</a:t>
            </a:r>
            <a:r>
              <a:rPr lang="en-US" sz="2400" b="0" i="0" dirty="0">
                <a:effectLst/>
              </a:rPr>
              <a:t> </a:t>
            </a:r>
            <a:r>
              <a:rPr lang="en-US" sz="2400" b="0" i="0" u="none" strike="noStrike" dirty="0">
                <a:effectLst/>
                <a:hlinkClick r:id="rId10">
                  <a:extLst>
                    <a:ext uri="{A12FA001-AC4F-418D-AE19-62706E023703}">
                      <ahyp:hlinkClr xmlns:ahyp="http://schemas.microsoft.com/office/drawing/2018/hyperlinkcolor" val="tx"/>
                    </a:ext>
                  </a:extLst>
                </a:hlinkClick>
              </a:rPr>
              <a:t>strings</a:t>
            </a:r>
            <a:r>
              <a:rPr lang="en-US" sz="2400" b="0" i="0" dirty="0">
                <a:effectLst/>
              </a:rPr>
              <a:t> (as in the case of the </a:t>
            </a:r>
            <a:r>
              <a:rPr lang="en-US" sz="2400" b="0" i="0" u="none" strike="noStrike" dirty="0">
                <a:effectLst/>
                <a:hlinkClick r:id="rId11">
                  <a:extLst>
                    <a:ext uri="{A12FA001-AC4F-418D-AE19-62706E023703}">
                      <ahyp:hlinkClr xmlns:ahyp="http://schemas.microsoft.com/office/drawing/2018/hyperlinkcolor" val="tx"/>
                    </a:ext>
                  </a:extLst>
                </a:hlinkClick>
              </a:rPr>
              <a:t>piano</a:t>
            </a:r>
            <a:r>
              <a:rPr lang="en-US" sz="2400" b="0" i="0" dirty="0">
                <a:effectLst/>
              </a:rPr>
              <a:t>, </a:t>
            </a:r>
            <a:r>
              <a:rPr lang="en-US" sz="2400" b="0" i="0" u="none" strike="noStrike" dirty="0">
                <a:effectLst/>
                <a:hlinkClick r:id="rId12">
                  <a:extLst>
                    <a:ext uri="{A12FA001-AC4F-418D-AE19-62706E023703}">
                      <ahyp:hlinkClr xmlns:ahyp="http://schemas.microsoft.com/office/drawing/2018/hyperlinkcolor" val="tx"/>
                    </a:ext>
                  </a:extLst>
                </a:hlinkClick>
              </a:rPr>
              <a:t>harpsichord</a:t>
            </a:r>
            <a:r>
              <a:rPr lang="en-US" sz="2400" b="0" i="0" dirty="0">
                <a:effectLst/>
              </a:rPr>
              <a:t>, </a:t>
            </a:r>
            <a:r>
              <a:rPr lang="en-US" sz="2400" b="0" i="0" u="none" strike="noStrike" dirty="0">
                <a:effectLst/>
                <a:hlinkClick r:id="rId13">
                  <a:extLst>
                    <a:ext uri="{A12FA001-AC4F-418D-AE19-62706E023703}">
                      <ahyp:hlinkClr xmlns:ahyp="http://schemas.microsoft.com/office/drawing/2018/hyperlinkcolor" val="tx"/>
                    </a:ext>
                  </a:extLst>
                </a:hlinkClick>
              </a:rPr>
              <a:t>virginal</a:t>
            </a:r>
            <a:r>
              <a:rPr lang="en-US" sz="2400" b="0" i="0" dirty="0">
                <a:effectLst/>
              </a:rPr>
              <a:t>, etc.) or by the flow of air (as in the </a:t>
            </a:r>
            <a:r>
              <a:rPr lang="en-US" sz="2400" b="0" i="0" u="none" strike="noStrike" dirty="0">
                <a:effectLst/>
                <a:hlinkClick r:id="rId14">
                  <a:extLst>
                    <a:ext uri="{A12FA001-AC4F-418D-AE19-62706E023703}">
                      <ahyp:hlinkClr xmlns:ahyp="http://schemas.microsoft.com/office/drawing/2018/hyperlinkcolor" val="tx"/>
                    </a:ext>
                  </a:extLst>
                </a:hlinkClick>
              </a:rPr>
              <a:t>organ</a:t>
            </a:r>
            <a:r>
              <a:rPr lang="en-US" sz="2400" b="0" i="0" dirty="0">
                <a:effectLst/>
              </a:rPr>
              <a:t>). </a:t>
            </a:r>
          </a:p>
          <a:p>
            <a:pPr algn="ctr"/>
            <a:endParaRPr lang="en-US" sz="2400" u="none" strike="noStrike" dirty="0">
              <a:solidFill>
                <a:srgbClr val="FFB71B"/>
              </a:solidFill>
              <a:hlinkClick r:id="rId15">
                <a:extLst>
                  <a:ext uri="{A12FA001-AC4F-418D-AE19-62706E023703}">
                    <ahyp:hlinkClr xmlns:ahyp="http://schemas.microsoft.com/office/drawing/2018/hyperlinkcolor" val="tx"/>
                  </a:ext>
                </a:extLst>
              </a:hlinkClick>
            </a:endParaRPr>
          </a:p>
          <a:p>
            <a:pPr algn="ctr"/>
            <a:r>
              <a:rPr lang="en-US" sz="2400" b="0" i="0" u="none" strike="noStrike" dirty="0">
                <a:effectLst/>
                <a:hlinkClick r:id="rId15">
                  <a:extLst>
                    <a:ext uri="{A12FA001-AC4F-418D-AE19-62706E023703}">
                      <ahyp:hlinkClr xmlns:ahyp="http://schemas.microsoft.com/office/drawing/2018/hyperlinkcolor" val="tx"/>
                    </a:ext>
                  </a:extLst>
                </a:hlinkClick>
              </a:rPr>
              <a:t>Electronic instruments</a:t>
            </a:r>
            <a:r>
              <a:rPr lang="en-US" sz="2400" b="0" i="0" dirty="0">
                <a:effectLst/>
              </a:rPr>
              <a:t>, developed in the 20th century, form a new classification of </a:t>
            </a:r>
            <a:r>
              <a:rPr lang="en-US" sz="2400" b="1" i="0" dirty="0">
                <a:effectLst/>
              </a:rPr>
              <a:t>instruments</a:t>
            </a:r>
            <a:r>
              <a:rPr lang="en-US" sz="2400" b="1" i="0" baseline="30000" dirty="0">
                <a:effectLst/>
              </a:rPr>
              <a:t>1</a:t>
            </a:r>
            <a:r>
              <a:rPr lang="en-US" sz="2400" b="0" i="0" dirty="0">
                <a:effectLst/>
              </a:rPr>
              <a:t>.</a:t>
            </a:r>
            <a:endParaRPr lang="en-US" sz="2400" dirty="0"/>
          </a:p>
        </p:txBody>
      </p:sp>
    </p:spTree>
    <p:extLst>
      <p:ext uri="{BB962C8B-B14F-4D97-AF65-F5344CB8AC3E}">
        <p14:creationId xmlns:p14="http://schemas.microsoft.com/office/powerpoint/2010/main" val="315352017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DEEA020-5E3D-01E9-D9E4-16F671D4A663}"/>
              </a:ext>
            </a:extLst>
          </p:cNvPr>
          <p:cNvSpPr>
            <a:spLocks noGrp="1"/>
          </p:cNvSpPr>
          <p:nvPr>
            <p:ph type="sldNum" sz="quarter" idx="11"/>
          </p:nvPr>
        </p:nvSpPr>
        <p:spPr/>
        <p:txBody>
          <a:bodyPr/>
          <a:lstStyle/>
          <a:p>
            <a:fld id="{F0D23093-2AB0-F74C-B865-1A12A15B650E}" type="slidenum">
              <a:rPr lang="en-US" smtClean="0"/>
              <a:pPr/>
              <a:t>40</a:t>
            </a:fld>
            <a:endParaRPr lang="en-US" dirty="0"/>
          </a:p>
        </p:txBody>
      </p:sp>
      <p:sp>
        <p:nvSpPr>
          <p:cNvPr id="4" name="Text Placeholder 3">
            <a:extLst>
              <a:ext uri="{FF2B5EF4-FFF2-40B4-BE49-F238E27FC236}">
                <a16:creationId xmlns:a16="http://schemas.microsoft.com/office/drawing/2014/main" id="{18E4FA9A-9FFA-6ADA-0A88-F390746A455F}"/>
              </a:ext>
            </a:extLst>
          </p:cNvPr>
          <p:cNvSpPr>
            <a:spLocks noGrp="1"/>
          </p:cNvSpPr>
          <p:nvPr>
            <p:ph type="body" sz="quarter" idx="13"/>
          </p:nvPr>
        </p:nvSpPr>
        <p:spPr/>
        <p:txBody>
          <a:bodyPr anchor="ctr">
            <a:normAutofit/>
          </a:bodyPr>
          <a:lstStyle/>
          <a:p>
            <a:pPr marL="0" indent="0" algn="ctr">
              <a:buNone/>
            </a:pPr>
            <a:r>
              <a:rPr lang="en-US" sz="3200" dirty="0"/>
              <a:t>Are the materials you chose dense?</a:t>
            </a:r>
          </a:p>
          <a:p>
            <a:pPr marL="0" indent="0" algn="ctr">
              <a:buNone/>
            </a:pPr>
            <a:endParaRPr lang="en-US" sz="3200" dirty="0"/>
          </a:p>
          <a:p>
            <a:pPr marL="0" indent="0" algn="ctr">
              <a:buNone/>
            </a:pPr>
            <a:r>
              <a:rPr lang="en-US" sz="3200" dirty="0"/>
              <a:t>Are they stiff?</a:t>
            </a:r>
          </a:p>
          <a:p>
            <a:pPr marL="0" indent="0" algn="ctr">
              <a:buNone/>
            </a:pPr>
            <a:endParaRPr lang="en-US" sz="3200" dirty="0"/>
          </a:p>
          <a:p>
            <a:pPr marL="0" indent="0" algn="ctr">
              <a:buNone/>
            </a:pPr>
            <a:r>
              <a:rPr lang="en-US" sz="3200" dirty="0"/>
              <a:t>Do they absorb sound? Or allow it to resonate?</a:t>
            </a:r>
          </a:p>
          <a:p>
            <a:pPr marL="0" indent="0" algn="ctr">
              <a:buNone/>
            </a:pPr>
            <a:endParaRPr lang="en-US" sz="3200" dirty="0"/>
          </a:p>
          <a:p>
            <a:pPr marL="0" indent="0" algn="ctr">
              <a:buNone/>
            </a:pPr>
            <a:r>
              <a:rPr lang="en-US" sz="3200" dirty="0"/>
              <a:t>How does this impact how your instrument makes sound?</a:t>
            </a:r>
          </a:p>
        </p:txBody>
      </p:sp>
      <p:sp>
        <p:nvSpPr>
          <p:cNvPr id="8" name="Title 2">
            <a:extLst>
              <a:ext uri="{FF2B5EF4-FFF2-40B4-BE49-F238E27FC236}">
                <a16:creationId xmlns:a16="http://schemas.microsoft.com/office/drawing/2014/main" id="{7609EB20-68E9-8B15-F37E-835D99843F79}"/>
              </a:ext>
            </a:extLst>
          </p:cNvPr>
          <p:cNvSpPr txBox="1">
            <a:spLocks/>
          </p:cNvSpPr>
          <p:nvPr/>
        </p:nvSpPr>
        <p:spPr>
          <a:xfrm>
            <a:off x="1206690" y="29336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dirty="0"/>
              <a:t>Come back to your instrument</a:t>
            </a:r>
          </a:p>
        </p:txBody>
      </p:sp>
      <p:pic>
        <p:nvPicPr>
          <p:cNvPr id="9" name="Picture 8" descr="A white circle with a question mark in it&#10;&#10;Description automatically generated">
            <a:extLst>
              <a:ext uri="{FF2B5EF4-FFF2-40B4-BE49-F238E27FC236}">
                <a16:creationId xmlns:a16="http://schemas.microsoft.com/office/drawing/2014/main" id="{26F03C90-514C-967C-530C-23298DA13A7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916" y="-115398"/>
            <a:ext cx="1280160" cy="1254596"/>
          </a:xfrm>
          <a:prstGeom prst="rect">
            <a:avLst/>
          </a:prstGeom>
        </p:spPr>
      </p:pic>
    </p:spTree>
    <p:extLst>
      <p:ext uri="{BB962C8B-B14F-4D97-AF65-F5344CB8AC3E}">
        <p14:creationId xmlns:p14="http://schemas.microsoft.com/office/powerpoint/2010/main" val="1017999873"/>
      </p:ext>
    </p:extLst>
  </p:cSld>
  <p:clrMapOvr>
    <a:masterClrMapping/>
  </p:clrMapOvr>
  <p:extLst>
    <p:ext uri="{6950BFC3-D8DA-4A85-94F7-54DA5524770B}">
      <p188:commentRel xmlns:p188="http://schemas.microsoft.com/office/powerpoint/2018/8/main" r:id="rId3"/>
    </p:ext>
  </p:extLs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52AADAB-994F-1245-E6BC-9AEFA7800EE4}"/>
              </a:ext>
            </a:extLst>
          </p:cNvPr>
          <p:cNvSpPr>
            <a:spLocks noGrp="1"/>
          </p:cNvSpPr>
          <p:nvPr>
            <p:ph type="sldNum" sz="quarter" idx="11"/>
          </p:nvPr>
        </p:nvSpPr>
        <p:spPr/>
        <p:txBody>
          <a:bodyPr/>
          <a:lstStyle/>
          <a:p>
            <a:fld id="{F0D23093-2AB0-F74C-B865-1A12A15B650E}" type="slidenum">
              <a:rPr lang="en-US" smtClean="0"/>
              <a:pPr/>
              <a:t>41</a:t>
            </a:fld>
            <a:endParaRPr lang="en-US" dirty="0"/>
          </a:p>
        </p:txBody>
      </p:sp>
      <p:sp>
        <p:nvSpPr>
          <p:cNvPr id="3" name="Title 2">
            <a:extLst>
              <a:ext uri="{FF2B5EF4-FFF2-40B4-BE49-F238E27FC236}">
                <a16:creationId xmlns:a16="http://schemas.microsoft.com/office/drawing/2014/main" id="{B91A1D3E-5B46-FADB-D2FB-C7AAD0D8104F}"/>
              </a:ext>
            </a:extLst>
          </p:cNvPr>
          <p:cNvSpPr>
            <a:spLocks noGrp="1"/>
          </p:cNvSpPr>
          <p:nvPr>
            <p:ph type="title"/>
          </p:nvPr>
        </p:nvSpPr>
        <p:spPr/>
        <p:txBody>
          <a:bodyPr/>
          <a:lstStyle/>
          <a:p>
            <a:r>
              <a:rPr lang="en-US" dirty="0"/>
              <a:t>Summary</a:t>
            </a:r>
          </a:p>
        </p:txBody>
      </p:sp>
      <p:sp>
        <p:nvSpPr>
          <p:cNvPr id="4" name="Text Placeholder 3">
            <a:extLst>
              <a:ext uri="{FF2B5EF4-FFF2-40B4-BE49-F238E27FC236}">
                <a16:creationId xmlns:a16="http://schemas.microsoft.com/office/drawing/2014/main" id="{B80E0EFD-3926-05F5-FB96-FBAA5F3925ED}"/>
              </a:ext>
            </a:extLst>
          </p:cNvPr>
          <p:cNvSpPr>
            <a:spLocks noGrp="1"/>
          </p:cNvSpPr>
          <p:nvPr>
            <p:ph type="body" sz="quarter" idx="13"/>
          </p:nvPr>
        </p:nvSpPr>
        <p:spPr>
          <a:xfrm>
            <a:off x="609599" y="1447800"/>
            <a:ext cx="10972799" cy="4555435"/>
          </a:xfrm>
        </p:spPr>
        <p:txBody>
          <a:bodyPr>
            <a:normAutofit/>
          </a:bodyPr>
          <a:lstStyle/>
          <a:p>
            <a:pPr marL="0" indent="0">
              <a:lnSpc>
                <a:spcPct val="150000"/>
              </a:lnSpc>
              <a:buNone/>
            </a:pPr>
            <a:r>
              <a:rPr lang="en-US" dirty="0"/>
              <a:t>We’ve learned:</a:t>
            </a:r>
          </a:p>
          <a:p>
            <a:pPr>
              <a:lnSpc>
                <a:spcPct val="150000"/>
              </a:lnSpc>
            </a:pPr>
            <a:r>
              <a:rPr lang="en-US" dirty="0"/>
              <a:t>Some basic definitions about music and sound</a:t>
            </a:r>
          </a:p>
          <a:p>
            <a:pPr>
              <a:lnSpc>
                <a:spcPct val="150000"/>
              </a:lnSpc>
            </a:pPr>
            <a:r>
              <a:rPr lang="en-US" dirty="0"/>
              <a:t>The Hornbostel-Sachs instrument categorization system</a:t>
            </a:r>
          </a:p>
          <a:p>
            <a:pPr>
              <a:lnSpc>
                <a:spcPct val="150000"/>
              </a:lnSpc>
            </a:pPr>
            <a:r>
              <a:rPr lang="en-US" dirty="0"/>
              <a:t>How a material’s performance is dependent on properties, structure, and processing</a:t>
            </a:r>
          </a:p>
          <a:p>
            <a:pPr>
              <a:lnSpc>
                <a:spcPct val="150000"/>
              </a:lnSpc>
            </a:pPr>
            <a:r>
              <a:rPr lang="en-US" dirty="0"/>
              <a:t>How we might choose the materials for a xylophone</a:t>
            </a:r>
          </a:p>
        </p:txBody>
      </p:sp>
    </p:spTree>
    <p:extLst>
      <p:ext uri="{BB962C8B-B14F-4D97-AF65-F5344CB8AC3E}">
        <p14:creationId xmlns:p14="http://schemas.microsoft.com/office/powerpoint/2010/main" val="412483010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46B611E-1F1A-F21D-7A68-19C386E66F4B}"/>
              </a:ext>
            </a:extLst>
          </p:cNvPr>
          <p:cNvSpPr>
            <a:spLocks noGrp="1"/>
          </p:cNvSpPr>
          <p:nvPr>
            <p:ph type="sldNum" sz="quarter" idx="11"/>
          </p:nvPr>
        </p:nvSpPr>
        <p:spPr/>
        <p:txBody>
          <a:bodyPr/>
          <a:lstStyle/>
          <a:p>
            <a:fld id="{F0D23093-2AB0-F74C-B865-1A12A15B650E}" type="slidenum">
              <a:rPr lang="en-US" smtClean="0"/>
              <a:pPr/>
              <a:t>42</a:t>
            </a:fld>
            <a:endParaRPr lang="en-US" dirty="0"/>
          </a:p>
        </p:txBody>
      </p:sp>
      <p:sp>
        <p:nvSpPr>
          <p:cNvPr id="3" name="Title 2">
            <a:extLst>
              <a:ext uri="{FF2B5EF4-FFF2-40B4-BE49-F238E27FC236}">
                <a16:creationId xmlns:a16="http://schemas.microsoft.com/office/drawing/2014/main" id="{C204FEF0-A749-63D9-C329-F97E959F1DD2}"/>
              </a:ext>
            </a:extLst>
          </p:cNvPr>
          <p:cNvSpPr>
            <a:spLocks noGrp="1"/>
          </p:cNvSpPr>
          <p:nvPr>
            <p:ph type="title"/>
          </p:nvPr>
        </p:nvSpPr>
        <p:spPr/>
        <p:txBody>
          <a:bodyPr/>
          <a:lstStyle/>
          <a:p>
            <a:r>
              <a:rPr lang="en-US" dirty="0"/>
              <a:t>References</a:t>
            </a:r>
          </a:p>
        </p:txBody>
      </p:sp>
      <p:sp>
        <p:nvSpPr>
          <p:cNvPr id="4" name="Text Placeholder 3">
            <a:extLst>
              <a:ext uri="{FF2B5EF4-FFF2-40B4-BE49-F238E27FC236}">
                <a16:creationId xmlns:a16="http://schemas.microsoft.com/office/drawing/2014/main" id="{5C6672D5-6F89-D892-F4B8-DE6CD60E08EA}"/>
              </a:ext>
            </a:extLst>
          </p:cNvPr>
          <p:cNvSpPr>
            <a:spLocks noGrp="1"/>
          </p:cNvSpPr>
          <p:nvPr>
            <p:ph type="body" sz="quarter" idx="13"/>
          </p:nvPr>
        </p:nvSpPr>
        <p:spPr/>
        <p:txBody>
          <a:bodyPr>
            <a:normAutofit fontScale="92500" lnSpcReduction="20000"/>
          </a:bodyPr>
          <a:lstStyle/>
          <a:p>
            <a:pPr marL="342900" indent="-342900">
              <a:lnSpc>
                <a:spcPct val="200000"/>
              </a:lnSpc>
              <a:buFont typeface="+mj-lt"/>
              <a:buAutoNum type="arabicPeriod"/>
            </a:pPr>
            <a:r>
              <a:rPr lang="en-US" sz="1800" i="1" dirty="0">
                <a:effectLst/>
                <a:latin typeface="+mn-lt"/>
              </a:rPr>
              <a:t>OnMusic Dictionary -</a:t>
            </a:r>
            <a:r>
              <a:rPr lang="en-US" sz="1800" dirty="0">
                <a:effectLst/>
                <a:latin typeface="+mn-lt"/>
              </a:rPr>
              <a:t>. (n.d.). </a:t>
            </a:r>
            <a:r>
              <a:rPr lang="en-US" sz="1800" dirty="0">
                <a:effectLst/>
                <a:latin typeface="+mn-lt"/>
                <a:hlinkClick r:id="rId2"/>
              </a:rPr>
              <a:t>https://dictionary.onmusic.org/</a:t>
            </a:r>
            <a:endParaRPr lang="en-US" sz="1800" dirty="0">
              <a:latin typeface="+mn-lt"/>
            </a:endParaRPr>
          </a:p>
          <a:p>
            <a:pPr marL="342900" indent="-342900">
              <a:lnSpc>
                <a:spcPct val="200000"/>
              </a:lnSpc>
              <a:buFont typeface="+mj-lt"/>
              <a:buAutoNum type="arabicPeriod"/>
            </a:pPr>
            <a:r>
              <a:rPr lang="en-US" sz="1800" kern="100" dirty="0">
                <a:effectLst/>
                <a:latin typeface="+mn-lt"/>
                <a:ea typeface="Times New Roman" panose="02020603050405020304" pitchFamily="18" charset="0"/>
                <a:cs typeface="Times New Roman" panose="02020603050405020304" pitchFamily="18" charset="0"/>
              </a:rPr>
              <a:t>U. G. K. Wegst, “Wood for sound,” </a:t>
            </a:r>
            <a:r>
              <a:rPr lang="en-US" sz="1800" i="1" kern="100" dirty="0">
                <a:effectLst/>
                <a:latin typeface="+mn-lt"/>
                <a:ea typeface="Times New Roman" panose="02020603050405020304" pitchFamily="18" charset="0"/>
                <a:cs typeface="Times New Roman" panose="02020603050405020304" pitchFamily="18" charset="0"/>
              </a:rPr>
              <a:t>Am J Bot</a:t>
            </a:r>
            <a:r>
              <a:rPr lang="en-US" sz="1800" kern="100" dirty="0">
                <a:effectLst/>
                <a:latin typeface="+mn-lt"/>
                <a:ea typeface="Times New Roman" panose="02020603050405020304" pitchFamily="18" charset="0"/>
                <a:cs typeface="Times New Roman" panose="02020603050405020304" pitchFamily="18" charset="0"/>
              </a:rPr>
              <a:t>, vol. 93, no. 10, pp. 1439–1448, 2006.</a:t>
            </a:r>
            <a:endParaRPr lang="en-US" sz="1800" kern="100" dirty="0">
              <a:latin typeface="+mn-lt"/>
              <a:ea typeface="Times New Roman" panose="02020603050405020304" pitchFamily="18" charset="0"/>
              <a:cs typeface="Times New Roman" panose="02020603050405020304" pitchFamily="18" charset="0"/>
            </a:endParaRPr>
          </a:p>
          <a:p>
            <a:pPr marL="342900" indent="-342900">
              <a:lnSpc>
                <a:spcPct val="200000"/>
              </a:lnSpc>
              <a:buFont typeface="+mj-lt"/>
              <a:buAutoNum type="arabicPeriod"/>
            </a:pPr>
            <a:r>
              <a:rPr lang="en-US" sz="1800" kern="100" dirty="0">
                <a:effectLst/>
                <a:latin typeface="+mn-lt"/>
                <a:ea typeface="Times New Roman" panose="02020603050405020304" pitchFamily="18" charset="0"/>
                <a:cs typeface="Times New Roman" panose="02020603050405020304" pitchFamily="18" charset="0"/>
              </a:rPr>
              <a:t>U. G. K. Wegst, “Bamboo and wood in musical instruments,” </a:t>
            </a:r>
            <a:r>
              <a:rPr lang="en-US" sz="1800" i="1" kern="100" dirty="0">
                <a:effectLst/>
                <a:latin typeface="+mn-lt"/>
                <a:ea typeface="Times New Roman" panose="02020603050405020304" pitchFamily="18" charset="0"/>
                <a:cs typeface="Times New Roman" panose="02020603050405020304" pitchFamily="18" charset="0"/>
              </a:rPr>
              <a:t>Annu. Rev. Mater. Res.</a:t>
            </a:r>
            <a:r>
              <a:rPr lang="en-US" sz="1800" kern="100" dirty="0">
                <a:effectLst/>
                <a:latin typeface="+mn-lt"/>
                <a:ea typeface="Times New Roman" panose="02020603050405020304" pitchFamily="18" charset="0"/>
                <a:cs typeface="Times New Roman" panose="02020603050405020304" pitchFamily="18" charset="0"/>
              </a:rPr>
              <a:t>, vol. 38, pp. 323–349, 2008.</a:t>
            </a:r>
            <a:endParaRPr lang="en-US" sz="1800" dirty="0">
              <a:effectLst/>
              <a:latin typeface="+mn-lt"/>
            </a:endParaRPr>
          </a:p>
          <a:p>
            <a:pPr marL="342900" indent="-342900">
              <a:lnSpc>
                <a:spcPct val="200000"/>
              </a:lnSpc>
              <a:buFont typeface="+mj-lt"/>
              <a:buAutoNum type="arabicPeriod"/>
            </a:pPr>
            <a:r>
              <a:rPr lang="en-US" sz="1800" dirty="0">
                <a:effectLst/>
                <a:latin typeface="+mn-lt"/>
              </a:rPr>
              <a:t>sound. (2024). In </a:t>
            </a:r>
            <a:r>
              <a:rPr lang="en-US" sz="1800" i="1" dirty="0">
                <a:effectLst/>
                <a:latin typeface="+mn-lt"/>
              </a:rPr>
              <a:t>Merriam-Webster Dictionary</a:t>
            </a:r>
            <a:r>
              <a:rPr lang="en-US" sz="1800" dirty="0">
                <a:effectLst/>
                <a:latin typeface="+mn-lt"/>
              </a:rPr>
              <a:t>. </a:t>
            </a:r>
            <a:r>
              <a:rPr lang="en-US" sz="1800" dirty="0">
                <a:effectLst/>
                <a:latin typeface="+mn-lt"/>
                <a:hlinkClick r:id="rId3"/>
              </a:rPr>
              <a:t>https://www.merriam-webster.com/dictionary/sound</a:t>
            </a:r>
            <a:endParaRPr lang="en-US" sz="1800" dirty="0">
              <a:effectLst/>
              <a:latin typeface="+mn-lt"/>
            </a:endParaRPr>
          </a:p>
          <a:p>
            <a:pPr marL="342900" indent="-342900">
              <a:lnSpc>
                <a:spcPct val="100000"/>
              </a:lnSpc>
              <a:buFont typeface="+mj-lt"/>
              <a:buAutoNum type="arabicPeriod"/>
            </a:pPr>
            <a:r>
              <a:rPr lang="en-US" sz="1800" kern="100" dirty="0">
                <a:effectLst/>
                <a:latin typeface="+mn-lt"/>
                <a:ea typeface="Times New Roman" panose="02020603050405020304" pitchFamily="18" charset="0"/>
                <a:cs typeface="Times New Roman" panose="02020603050405020304" pitchFamily="18" charset="0"/>
              </a:rPr>
              <a:t>N. J. Conard, M. Malina, S. C. Münzel, and F. Seeberger, “Eine Mammutelfenbeinflöte aus dem Aurignacien des Geissenklösterle: neue Belege für eine musikalische Tradition im Frühen Jungpaläolithikumauf der Schwäbischen Alb,” </a:t>
            </a:r>
            <a:r>
              <a:rPr lang="en-US" sz="1800" i="1" kern="100" dirty="0">
                <a:effectLst/>
                <a:latin typeface="+mn-lt"/>
                <a:ea typeface="Times New Roman" panose="02020603050405020304" pitchFamily="18" charset="0"/>
                <a:cs typeface="Times New Roman" panose="02020603050405020304" pitchFamily="18" charset="0"/>
              </a:rPr>
              <a:t>Archäologisches korrespondenzblatt</a:t>
            </a:r>
            <a:r>
              <a:rPr lang="en-US" sz="1800" kern="100" dirty="0">
                <a:effectLst/>
                <a:latin typeface="+mn-lt"/>
                <a:ea typeface="Times New Roman" panose="02020603050405020304" pitchFamily="18" charset="0"/>
                <a:cs typeface="Times New Roman" panose="02020603050405020304" pitchFamily="18" charset="0"/>
              </a:rPr>
              <a:t>, vol. 34, no. 4, pp. 447–462, 2004.</a:t>
            </a:r>
            <a:endParaRPr lang="en-US" sz="1800" kern="100" dirty="0">
              <a:effectLst/>
              <a:latin typeface="+mn-lt"/>
              <a:ea typeface="Calibri" panose="020F0502020204030204" pitchFamily="34" charset="0"/>
              <a:cs typeface="Times New Roman" panose="02020603050405020304" pitchFamily="18" charset="0"/>
            </a:endParaRPr>
          </a:p>
          <a:p>
            <a:pPr marL="342900" indent="-342900">
              <a:lnSpc>
                <a:spcPct val="110000"/>
              </a:lnSpc>
              <a:buFont typeface="+mj-lt"/>
              <a:buAutoNum type="arabicPeriod"/>
            </a:pPr>
            <a:r>
              <a:rPr lang="en-US" sz="1800" dirty="0">
                <a:effectLst/>
                <a:latin typeface="+mn-lt"/>
                <a:hlinkClick r:id="rId4"/>
              </a:rPr>
              <a:t>https://www.uv.es/clil/ePortfolio/html/jorapra/percussion/xylophone.html#:~:text=The%20Xylophone%20is%20a%20Percussion,Japanese%20birch%20or%20synthetic%20materials</a:t>
            </a:r>
            <a:r>
              <a:rPr lang="en-US" sz="1800" dirty="0">
                <a:effectLst/>
                <a:latin typeface="+mn-lt"/>
              </a:rPr>
              <a:t>.</a:t>
            </a:r>
          </a:p>
          <a:p>
            <a:pPr marL="342900" indent="-342900">
              <a:lnSpc>
                <a:spcPct val="110000"/>
              </a:lnSpc>
              <a:buFont typeface="+mj-lt"/>
              <a:buAutoNum type="arabicPeriod"/>
            </a:pPr>
            <a:r>
              <a:rPr lang="en-US" sz="1800" dirty="0">
                <a:latin typeface="+mn-lt"/>
              </a:rPr>
              <a:t>Materials data and charts from Ansys Granta EduPack, Design Database 24R1</a:t>
            </a:r>
          </a:p>
          <a:p>
            <a:pPr marL="342900" indent="-342900">
              <a:lnSpc>
                <a:spcPct val="110000"/>
              </a:lnSpc>
              <a:buFont typeface="+mj-lt"/>
              <a:buAutoNum type="arabicPeriod"/>
            </a:pPr>
            <a:r>
              <a:rPr lang="en-US" sz="1800" dirty="0">
                <a:effectLst/>
                <a:latin typeface="+mn-lt"/>
                <a:hlinkClick r:id="rId5"/>
              </a:rPr>
              <a:t>https://usa.yamaha.com/products/musical_instruments/percussion/glockenspiel/yg-250d/index.html</a:t>
            </a:r>
            <a:endParaRPr lang="en-US" sz="1800" dirty="0">
              <a:effectLst/>
              <a:latin typeface="+mn-lt"/>
            </a:endParaRPr>
          </a:p>
          <a:p>
            <a:pPr marL="342900" indent="-342900">
              <a:lnSpc>
                <a:spcPct val="110000"/>
              </a:lnSpc>
              <a:buFont typeface="+mj-lt"/>
              <a:buAutoNum type="arabicPeriod"/>
            </a:pPr>
            <a:endParaRPr lang="en-US" sz="1800" dirty="0">
              <a:effectLst/>
              <a:latin typeface="+mn-lt"/>
            </a:endParaRPr>
          </a:p>
          <a:p>
            <a:pPr marL="342900" indent="-342900">
              <a:lnSpc>
                <a:spcPct val="200000"/>
              </a:lnSpc>
              <a:buFont typeface="+mj-lt"/>
              <a:buAutoNum type="arabicPeriod"/>
            </a:pPr>
            <a:endParaRPr lang="en-US" sz="1800" dirty="0">
              <a:effectLst/>
              <a:latin typeface="+mn-lt"/>
            </a:endParaRPr>
          </a:p>
          <a:p>
            <a:pPr marL="342900" indent="-342900">
              <a:lnSpc>
                <a:spcPct val="200000"/>
              </a:lnSpc>
              <a:buFont typeface="+mj-lt"/>
              <a:buAutoNum type="arabicPeriod"/>
            </a:pPr>
            <a:endParaRPr lang="en-US" sz="1800" dirty="0">
              <a:effectLst/>
              <a:latin typeface="+mn-lt"/>
            </a:endParaRPr>
          </a:p>
          <a:p>
            <a:pPr marL="457200" indent="-457200">
              <a:buFont typeface="+mj-lt"/>
              <a:buAutoNum type="arabicPeriod"/>
            </a:pPr>
            <a:endParaRPr lang="en-US" dirty="0">
              <a:latin typeface="+mn-lt"/>
            </a:endParaRPr>
          </a:p>
        </p:txBody>
      </p:sp>
    </p:spTree>
    <p:extLst>
      <p:ext uri="{BB962C8B-B14F-4D97-AF65-F5344CB8AC3E}">
        <p14:creationId xmlns:p14="http://schemas.microsoft.com/office/powerpoint/2010/main" val="185949479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427E022B-FE81-ED35-763B-4712D8DAA3DF}"/>
              </a:ext>
            </a:extLst>
          </p:cNvPr>
          <p:cNvSpPr>
            <a:spLocks noGrp="1"/>
          </p:cNvSpPr>
          <p:nvPr>
            <p:ph type="sldNum" sz="quarter" idx="11"/>
          </p:nvPr>
        </p:nvSpPr>
        <p:spPr/>
        <p:txBody>
          <a:bodyPr/>
          <a:lstStyle/>
          <a:p>
            <a:fld id="{1909D2FC-EBC3-4E88-8B9A-2F52EBFF7A54}" type="slidenum">
              <a:rPr lang="en-US" smtClean="0"/>
              <a:pPr/>
              <a:t>43</a:t>
            </a:fld>
            <a:endParaRPr lang="en-US" dirty="0"/>
          </a:p>
        </p:txBody>
      </p:sp>
      <p:sp>
        <p:nvSpPr>
          <p:cNvPr id="7" name="Title 6">
            <a:extLst>
              <a:ext uri="{FF2B5EF4-FFF2-40B4-BE49-F238E27FC236}">
                <a16:creationId xmlns:a16="http://schemas.microsoft.com/office/drawing/2014/main" id="{7E1306FB-F93B-8452-6232-77942F503C56}"/>
              </a:ext>
            </a:extLst>
          </p:cNvPr>
          <p:cNvSpPr>
            <a:spLocks noGrp="1"/>
          </p:cNvSpPr>
          <p:nvPr>
            <p:ph type="title"/>
          </p:nvPr>
        </p:nvSpPr>
        <p:spPr/>
        <p:txBody>
          <a:bodyPr/>
          <a:lstStyle/>
          <a:p>
            <a:r>
              <a:rPr lang="en-US" dirty="0"/>
              <a:t>Ansys Education Resources Feedback Survey</a:t>
            </a:r>
          </a:p>
        </p:txBody>
      </p:sp>
      <p:sp>
        <p:nvSpPr>
          <p:cNvPr id="8" name="Text Placeholder 7">
            <a:extLst>
              <a:ext uri="{FF2B5EF4-FFF2-40B4-BE49-F238E27FC236}">
                <a16:creationId xmlns:a16="http://schemas.microsoft.com/office/drawing/2014/main" id="{531724FE-09A4-3FAE-49A4-6C67FB2F3656}"/>
              </a:ext>
            </a:extLst>
          </p:cNvPr>
          <p:cNvSpPr>
            <a:spLocks noGrp="1"/>
          </p:cNvSpPr>
          <p:nvPr>
            <p:ph type="body" sz="quarter" idx="13"/>
          </p:nvPr>
        </p:nvSpPr>
        <p:spPr>
          <a:xfrm>
            <a:off x="609599" y="1447800"/>
            <a:ext cx="10972799" cy="2133600"/>
          </a:xfrm>
        </p:spPr>
        <p:txBody>
          <a:bodyPr/>
          <a:lstStyle/>
          <a:p>
            <a:pPr marL="0" indent="0">
              <a:buNone/>
            </a:pPr>
            <a:r>
              <a:rPr lang="en-US" dirty="0"/>
              <a:t>Here at Ansys, we rely on your feedback to ensure the educational content we create is up-to-date and fits your teaching needs. </a:t>
            </a:r>
          </a:p>
          <a:p>
            <a:pPr marL="0" indent="0">
              <a:buNone/>
            </a:pPr>
            <a:endParaRPr lang="en-US" dirty="0"/>
          </a:p>
          <a:p>
            <a:pPr marL="0" indent="0">
              <a:buNone/>
            </a:pPr>
            <a:r>
              <a:rPr lang="en-US" dirty="0"/>
              <a:t>Please click the link below to fill out a short survey (~7 minutes) to help us continue to support academics around the world utilizing Ansys tools in the classroom. </a:t>
            </a:r>
          </a:p>
          <a:p>
            <a:pPr marL="0" indent="0">
              <a:buNone/>
            </a:pPr>
            <a:endParaRPr lang="en-US" dirty="0"/>
          </a:p>
          <a:p>
            <a:pPr marL="0" indent="0">
              <a:buNone/>
            </a:pPr>
            <a:endParaRPr lang="en-US" dirty="0"/>
          </a:p>
        </p:txBody>
      </p:sp>
      <p:sp>
        <p:nvSpPr>
          <p:cNvPr id="2" name="Rectangle: Rounded Corners 1">
            <a:hlinkClick r:id="rId3"/>
            <a:extLst>
              <a:ext uri="{FF2B5EF4-FFF2-40B4-BE49-F238E27FC236}">
                <a16:creationId xmlns:a16="http://schemas.microsoft.com/office/drawing/2014/main" id="{91DF5177-BC49-BC1E-0E57-8C70AA24C9A7}"/>
              </a:ext>
            </a:extLst>
          </p:cNvPr>
          <p:cNvSpPr/>
          <p:nvPr/>
        </p:nvSpPr>
        <p:spPr>
          <a:xfrm>
            <a:off x="2247898" y="4419600"/>
            <a:ext cx="7696200" cy="8382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000" b="1" dirty="0"/>
              <a:t>Feedback Survey Link</a:t>
            </a:r>
          </a:p>
        </p:txBody>
      </p:sp>
    </p:spTree>
    <p:extLst>
      <p:ext uri="{BB962C8B-B14F-4D97-AF65-F5344CB8AC3E}">
        <p14:creationId xmlns:p14="http://schemas.microsoft.com/office/powerpoint/2010/main" val="388119058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FC3F3E9-6C8B-4F69-BB4F-1361D681D917}"/>
              </a:ext>
            </a:extLst>
          </p:cNvPr>
          <p:cNvSpPr>
            <a:spLocks noGrp="1"/>
          </p:cNvSpPr>
          <p:nvPr>
            <p:ph type="sldNum" sz="quarter" idx="10"/>
          </p:nvPr>
        </p:nvSpPr>
        <p:spPr/>
        <p:txBody>
          <a:bodyPr/>
          <a:lstStyle/>
          <a:p>
            <a:fld id="{F0D23093-2AB0-F74C-B865-1A12A15B650E}" type="slidenum">
              <a:rPr lang="en-US" smtClean="0"/>
              <a:pPr/>
              <a:t>44</a:t>
            </a:fld>
            <a:endParaRPr lang="en-US" dirty="0"/>
          </a:p>
        </p:txBody>
      </p:sp>
    </p:spTree>
    <p:extLst>
      <p:ext uri="{BB962C8B-B14F-4D97-AF65-F5344CB8AC3E}">
        <p14:creationId xmlns:p14="http://schemas.microsoft.com/office/powerpoint/2010/main" val="31147105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2E26703-01F9-6DF4-1693-83A961367138}"/>
              </a:ext>
            </a:extLst>
          </p:cNvPr>
          <p:cNvSpPr>
            <a:spLocks noGrp="1"/>
          </p:cNvSpPr>
          <p:nvPr>
            <p:ph type="sldNum" sz="quarter" idx="11"/>
          </p:nvPr>
        </p:nvSpPr>
        <p:spPr/>
        <p:txBody>
          <a:bodyPr/>
          <a:lstStyle/>
          <a:p>
            <a:fld id="{F0D23093-2AB0-F74C-B865-1A12A15B650E}" type="slidenum">
              <a:rPr lang="en-US" smtClean="0"/>
              <a:pPr/>
              <a:t>5</a:t>
            </a:fld>
            <a:endParaRPr lang="en-US" dirty="0"/>
          </a:p>
        </p:txBody>
      </p:sp>
      <p:sp>
        <p:nvSpPr>
          <p:cNvPr id="3" name="Title 2">
            <a:extLst>
              <a:ext uri="{FF2B5EF4-FFF2-40B4-BE49-F238E27FC236}">
                <a16:creationId xmlns:a16="http://schemas.microsoft.com/office/drawing/2014/main" id="{98585B49-0FCE-DCBE-8A99-44EDCBB51FAC}"/>
              </a:ext>
            </a:extLst>
          </p:cNvPr>
          <p:cNvSpPr>
            <a:spLocks noGrp="1"/>
          </p:cNvSpPr>
          <p:nvPr>
            <p:ph type="title"/>
          </p:nvPr>
        </p:nvSpPr>
        <p:spPr>
          <a:xfrm>
            <a:off x="1165726" y="148581"/>
            <a:ext cx="10416674" cy="845837"/>
          </a:xfrm>
        </p:spPr>
        <p:txBody>
          <a:bodyPr/>
          <a:lstStyle/>
          <a:p>
            <a:r>
              <a:rPr lang="en-US" dirty="0"/>
              <a:t>Make your own musical instrument!</a:t>
            </a:r>
          </a:p>
        </p:txBody>
      </p:sp>
      <p:pic>
        <p:nvPicPr>
          <p:cNvPr id="6" name="Picture 5" descr="A collection of musical instruments">
            <a:extLst>
              <a:ext uri="{FF2B5EF4-FFF2-40B4-BE49-F238E27FC236}">
                <a16:creationId xmlns:a16="http://schemas.microsoft.com/office/drawing/2014/main" id="{81F1CF13-2D97-FDAA-6363-0AFFA75C75B8}"/>
              </a:ext>
            </a:extLst>
          </p:cNvPr>
          <p:cNvPicPr>
            <a:picLocks noGrp="1" noRot="1" noChangeAspect="1" noMove="1" noResize="1" noEditPoints="1" noAdjustHandles="1" noChangeArrowheads="1" noChangeShapeType="1" noCrop="1"/>
          </p:cNvPicPr>
          <p:nvPr/>
        </p:nvPicPr>
        <p:blipFill>
          <a:blip r:embed="rId2" cstate="email">
            <a:extLst>
              <a:ext uri="{28A0092B-C50C-407E-A947-70E740481C1C}">
                <a14:useLocalDpi xmlns:a14="http://schemas.microsoft.com/office/drawing/2010/main"/>
              </a:ext>
            </a:extLst>
          </a:blip>
          <a:stretch>
            <a:fillRect/>
          </a:stretch>
        </p:blipFill>
        <p:spPr>
          <a:xfrm>
            <a:off x="2512" y="571499"/>
            <a:ext cx="12192000" cy="5283389"/>
          </a:xfrm>
          <a:prstGeom prst="rect">
            <a:avLst/>
          </a:prstGeom>
        </p:spPr>
      </p:pic>
      <p:sp>
        <p:nvSpPr>
          <p:cNvPr id="4" name="TextBox 3">
            <a:extLst>
              <a:ext uri="{FF2B5EF4-FFF2-40B4-BE49-F238E27FC236}">
                <a16:creationId xmlns:a16="http://schemas.microsoft.com/office/drawing/2014/main" id="{3E4A1271-8080-4945-218A-0D02B3EA9D31}"/>
              </a:ext>
            </a:extLst>
          </p:cNvPr>
          <p:cNvSpPr txBox="1"/>
          <p:nvPr/>
        </p:nvSpPr>
        <p:spPr>
          <a:xfrm>
            <a:off x="288052" y="5638800"/>
            <a:ext cx="11615895" cy="461665"/>
          </a:xfrm>
          <a:prstGeom prst="rect">
            <a:avLst/>
          </a:prstGeom>
          <a:noFill/>
        </p:spPr>
        <p:txBody>
          <a:bodyPr wrap="square" rtlCol="0">
            <a:spAutoFit/>
          </a:bodyPr>
          <a:lstStyle/>
          <a:p>
            <a:pPr algn="ctr"/>
            <a:r>
              <a:rPr lang="en-US" sz="2400" b="1" dirty="0"/>
              <a:t>Take the next five minutes and use whatever is around you to make an instrument!</a:t>
            </a:r>
          </a:p>
        </p:txBody>
      </p:sp>
      <p:pic>
        <p:nvPicPr>
          <p:cNvPr id="8" name="Picture 7" descr="A hand holding a cube&#10;&#10;Description automatically generated">
            <a:extLst>
              <a:ext uri="{FF2B5EF4-FFF2-40B4-BE49-F238E27FC236}">
                <a16:creationId xmlns:a16="http://schemas.microsoft.com/office/drawing/2014/main" id="{E9BB7B9F-B954-695F-E907-9ACBFF7658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495" y="-222396"/>
            <a:ext cx="1463040" cy="1542187"/>
          </a:xfrm>
          <a:prstGeom prst="rect">
            <a:avLst/>
          </a:prstGeom>
        </p:spPr>
      </p:pic>
    </p:spTree>
    <p:extLst>
      <p:ext uri="{BB962C8B-B14F-4D97-AF65-F5344CB8AC3E}">
        <p14:creationId xmlns:p14="http://schemas.microsoft.com/office/powerpoint/2010/main" val="2639592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BA9E54-DEC1-3E14-9665-9E9BAD658677}"/>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7B6A3EE-7C81-DF5B-53E3-1ECA250777AF}"/>
              </a:ext>
            </a:extLst>
          </p:cNvPr>
          <p:cNvSpPr>
            <a:spLocks noGrp="1"/>
          </p:cNvSpPr>
          <p:nvPr>
            <p:ph type="sldNum" sz="quarter" idx="11"/>
          </p:nvPr>
        </p:nvSpPr>
        <p:spPr/>
        <p:txBody>
          <a:bodyPr/>
          <a:lstStyle/>
          <a:p>
            <a:fld id="{F0D23093-2AB0-F74C-B865-1A12A15B650E}" type="slidenum">
              <a:rPr lang="en-US" smtClean="0"/>
              <a:pPr/>
              <a:t>6</a:t>
            </a:fld>
            <a:endParaRPr lang="en-US" dirty="0"/>
          </a:p>
        </p:txBody>
      </p:sp>
      <p:pic>
        <p:nvPicPr>
          <p:cNvPr id="6" name="Picture 5" descr="A collection of musical instruments">
            <a:extLst>
              <a:ext uri="{FF2B5EF4-FFF2-40B4-BE49-F238E27FC236}">
                <a16:creationId xmlns:a16="http://schemas.microsoft.com/office/drawing/2014/main" id="{2C951654-4100-29C8-9B75-29EF3049DE31}"/>
              </a:ext>
            </a:extLst>
          </p:cNvPr>
          <p:cNvPicPr>
            <a:picLocks noGrp="1" noRot="1" noChangeAspect="1" noMove="1" noResize="1" noEditPoints="1" noAdjustHandles="1" noChangeArrowheads="1" noChangeShapeType="1" noCrop="1"/>
          </p:cNvPicPr>
          <p:nvPr/>
        </p:nvPicPr>
        <p:blipFill>
          <a:blip r:embed="rId4" cstate="email">
            <a:extLst>
              <a:ext uri="{28A0092B-C50C-407E-A947-70E740481C1C}">
                <a14:useLocalDpi xmlns:a14="http://schemas.microsoft.com/office/drawing/2010/main"/>
              </a:ext>
            </a:extLst>
          </a:blip>
          <a:stretch>
            <a:fillRect/>
          </a:stretch>
        </p:blipFill>
        <p:spPr>
          <a:xfrm>
            <a:off x="2512" y="571499"/>
            <a:ext cx="12192000" cy="5283389"/>
          </a:xfrm>
          <a:prstGeom prst="rect">
            <a:avLst/>
          </a:prstGeom>
        </p:spPr>
      </p:pic>
      <p:sp>
        <p:nvSpPr>
          <p:cNvPr id="4" name="TextBox 3">
            <a:extLst>
              <a:ext uri="{FF2B5EF4-FFF2-40B4-BE49-F238E27FC236}">
                <a16:creationId xmlns:a16="http://schemas.microsoft.com/office/drawing/2014/main" id="{964F1048-A332-38BF-9C7C-C0E50F6FB945}"/>
              </a:ext>
            </a:extLst>
          </p:cNvPr>
          <p:cNvSpPr txBox="1"/>
          <p:nvPr/>
        </p:nvSpPr>
        <p:spPr>
          <a:xfrm>
            <a:off x="288052" y="5638800"/>
            <a:ext cx="11615895" cy="461665"/>
          </a:xfrm>
          <a:prstGeom prst="rect">
            <a:avLst/>
          </a:prstGeom>
          <a:noFill/>
        </p:spPr>
        <p:txBody>
          <a:bodyPr wrap="square" rtlCol="0">
            <a:spAutoFit/>
          </a:bodyPr>
          <a:lstStyle/>
          <a:p>
            <a:pPr algn="ctr"/>
            <a:r>
              <a:rPr lang="en-US" sz="2400" b="1" dirty="0"/>
              <a:t>Take the next five minutes and use whatever is around you to make an instrument!</a:t>
            </a:r>
          </a:p>
        </p:txBody>
      </p:sp>
      <p:sp>
        <p:nvSpPr>
          <p:cNvPr id="5" name="Oval 4">
            <a:extLst>
              <a:ext uri="{FF2B5EF4-FFF2-40B4-BE49-F238E27FC236}">
                <a16:creationId xmlns:a16="http://schemas.microsoft.com/office/drawing/2014/main" id="{A731C9CE-B546-7E84-0A97-FE8C34BD6BE7}"/>
              </a:ext>
            </a:extLst>
          </p:cNvPr>
          <p:cNvSpPr/>
          <p:nvPr/>
        </p:nvSpPr>
        <p:spPr>
          <a:xfrm>
            <a:off x="4572000" y="1905000"/>
            <a:ext cx="3048000" cy="3048000"/>
          </a:xfrm>
          <a:prstGeom prst="ellipse">
            <a:avLst/>
          </a:prstGeom>
          <a:solidFill>
            <a:srgbClr val="92D050"/>
          </a:solidFill>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US" sz="3600" b="1" dirty="0"/>
              <a:t>TIMES</a:t>
            </a:r>
          </a:p>
          <a:p>
            <a:pPr algn="ctr"/>
            <a:r>
              <a:rPr lang="en-US" sz="3600" b="1" dirty="0"/>
              <a:t>UP!</a:t>
            </a:r>
            <a:endParaRPr lang="en-US" sz="3600" dirty="0"/>
          </a:p>
        </p:txBody>
      </p:sp>
      <p:sp>
        <p:nvSpPr>
          <p:cNvPr id="7" name="Oval 6">
            <a:extLst>
              <a:ext uri="{FF2B5EF4-FFF2-40B4-BE49-F238E27FC236}">
                <a16:creationId xmlns:a16="http://schemas.microsoft.com/office/drawing/2014/main" id="{BAD6A4FF-24D6-34CA-4842-B47DE61A633E}"/>
              </a:ext>
            </a:extLst>
          </p:cNvPr>
          <p:cNvSpPr/>
          <p:nvPr/>
        </p:nvSpPr>
        <p:spPr>
          <a:xfrm>
            <a:off x="4572000" y="1905000"/>
            <a:ext cx="3048000" cy="3048000"/>
          </a:xfrm>
          <a:prstGeom prst="ellipse">
            <a:avLst/>
          </a:prstGeom>
          <a:solidFill>
            <a:srgbClr val="FF4F3D"/>
          </a:solidFill>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US" sz="3600" b="1" dirty="0"/>
              <a:t>1</a:t>
            </a:r>
            <a:r>
              <a:rPr lang="en-US" sz="3600" dirty="0"/>
              <a:t> minute remaining</a:t>
            </a:r>
          </a:p>
        </p:txBody>
      </p:sp>
      <p:sp>
        <p:nvSpPr>
          <p:cNvPr id="8" name="Oval 7">
            <a:extLst>
              <a:ext uri="{FF2B5EF4-FFF2-40B4-BE49-F238E27FC236}">
                <a16:creationId xmlns:a16="http://schemas.microsoft.com/office/drawing/2014/main" id="{997DDD38-6762-3EAF-65C7-FC3AC62B3173}"/>
              </a:ext>
            </a:extLst>
          </p:cNvPr>
          <p:cNvSpPr/>
          <p:nvPr/>
        </p:nvSpPr>
        <p:spPr>
          <a:xfrm>
            <a:off x="4572000" y="1905000"/>
            <a:ext cx="3048000" cy="3048000"/>
          </a:xfrm>
          <a:prstGeom prst="ellipse">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US" sz="3600" b="1" dirty="0">
                <a:solidFill>
                  <a:schemeClr val="tx1"/>
                </a:solidFill>
              </a:rPr>
              <a:t>2</a:t>
            </a:r>
            <a:r>
              <a:rPr lang="en-US" sz="3600" dirty="0">
                <a:solidFill>
                  <a:schemeClr val="tx1"/>
                </a:solidFill>
              </a:rPr>
              <a:t> minutes remaining</a:t>
            </a:r>
          </a:p>
        </p:txBody>
      </p:sp>
      <p:sp>
        <p:nvSpPr>
          <p:cNvPr id="9" name="Oval 8">
            <a:extLst>
              <a:ext uri="{FF2B5EF4-FFF2-40B4-BE49-F238E27FC236}">
                <a16:creationId xmlns:a16="http://schemas.microsoft.com/office/drawing/2014/main" id="{828A752D-CD80-FFFC-0A33-66E6972BC646}"/>
              </a:ext>
            </a:extLst>
          </p:cNvPr>
          <p:cNvSpPr/>
          <p:nvPr/>
        </p:nvSpPr>
        <p:spPr>
          <a:xfrm>
            <a:off x="4572000" y="1905000"/>
            <a:ext cx="3048000" cy="3048000"/>
          </a:xfrm>
          <a:prstGeom prst="ellipse">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sz="3600" b="1" dirty="0"/>
              <a:t>3</a:t>
            </a:r>
            <a:r>
              <a:rPr lang="en-US" sz="3600" dirty="0"/>
              <a:t> minutes remaining</a:t>
            </a:r>
          </a:p>
        </p:txBody>
      </p:sp>
      <p:sp>
        <p:nvSpPr>
          <p:cNvPr id="16" name="Oval 15">
            <a:extLst>
              <a:ext uri="{FF2B5EF4-FFF2-40B4-BE49-F238E27FC236}">
                <a16:creationId xmlns:a16="http://schemas.microsoft.com/office/drawing/2014/main" id="{0579C715-D508-F99C-E24D-897F62504547}"/>
              </a:ext>
            </a:extLst>
          </p:cNvPr>
          <p:cNvSpPr/>
          <p:nvPr/>
        </p:nvSpPr>
        <p:spPr>
          <a:xfrm>
            <a:off x="4572000" y="1905000"/>
            <a:ext cx="3048000" cy="3048000"/>
          </a:xfrm>
          <a:prstGeom prst="ellipse">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3600" b="1" dirty="0"/>
              <a:t>4</a:t>
            </a:r>
            <a:r>
              <a:rPr lang="en-US" sz="3600" dirty="0"/>
              <a:t> minutes remaining</a:t>
            </a:r>
          </a:p>
        </p:txBody>
      </p:sp>
      <p:sp>
        <p:nvSpPr>
          <p:cNvPr id="17" name="Oval 16">
            <a:extLst>
              <a:ext uri="{FF2B5EF4-FFF2-40B4-BE49-F238E27FC236}">
                <a16:creationId xmlns:a16="http://schemas.microsoft.com/office/drawing/2014/main" id="{15094DC0-E80E-0231-916D-AC153FFD5D58}"/>
              </a:ext>
            </a:extLst>
          </p:cNvPr>
          <p:cNvSpPr/>
          <p:nvPr/>
        </p:nvSpPr>
        <p:spPr>
          <a:xfrm>
            <a:off x="4572000" y="1905000"/>
            <a:ext cx="3048000" cy="304800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600" b="1" dirty="0"/>
              <a:t>5</a:t>
            </a:r>
            <a:r>
              <a:rPr lang="en-US" sz="3600" dirty="0"/>
              <a:t> minutes remaining</a:t>
            </a:r>
          </a:p>
        </p:txBody>
      </p:sp>
      <p:sp>
        <p:nvSpPr>
          <p:cNvPr id="12" name="Title 2">
            <a:extLst>
              <a:ext uri="{FF2B5EF4-FFF2-40B4-BE49-F238E27FC236}">
                <a16:creationId xmlns:a16="http://schemas.microsoft.com/office/drawing/2014/main" id="{5A84A6B0-2474-5CB2-DA7C-59F4AAAD7ADF}"/>
              </a:ext>
            </a:extLst>
          </p:cNvPr>
          <p:cNvSpPr>
            <a:spLocks noGrp="1"/>
          </p:cNvSpPr>
          <p:nvPr>
            <p:ph type="title"/>
          </p:nvPr>
        </p:nvSpPr>
        <p:spPr>
          <a:xfrm>
            <a:off x="1165726" y="148581"/>
            <a:ext cx="10416674" cy="845837"/>
          </a:xfrm>
        </p:spPr>
        <p:txBody>
          <a:bodyPr/>
          <a:lstStyle/>
          <a:p>
            <a:r>
              <a:rPr lang="en-US" dirty="0"/>
              <a:t>Make your own musical instrument!</a:t>
            </a:r>
          </a:p>
        </p:txBody>
      </p:sp>
      <p:pic>
        <p:nvPicPr>
          <p:cNvPr id="13" name="Picture 12" descr="A hand holding a cube&#10;&#10;Description automatically generated">
            <a:extLst>
              <a:ext uri="{FF2B5EF4-FFF2-40B4-BE49-F238E27FC236}">
                <a16:creationId xmlns:a16="http://schemas.microsoft.com/office/drawing/2014/main" id="{D10A1E49-6C25-C198-22EB-AC694E83420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1495" y="-222396"/>
            <a:ext cx="1463040" cy="1542187"/>
          </a:xfrm>
          <a:prstGeom prst="rect">
            <a:avLst/>
          </a:prstGeom>
        </p:spPr>
      </p:pic>
    </p:spTree>
    <p:extLst>
      <p:ext uri="{BB962C8B-B14F-4D97-AF65-F5344CB8AC3E}">
        <p14:creationId xmlns:p14="http://schemas.microsoft.com/office/powerpoint/2010/main" val="3890545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subTnLst>
                                    <p:audio>
                                      <p:cMediaNode vol="31000">
                                        <p:cTn display="0" masterRel="sameClick">
                                          <p:stCondLst>
                                            <p:cond evt="begin" delay="0">
                                              <p:tn val="5"/>
                                            </p:cond>
                                          </p:stCondLst>
                                          <p:endCondLst>
                                            <p:cond evt="onStopAudio" delay="0">
                                              <p:tgtEl>
                                                <p:sldTgt/>
                                              </p:tgtEl>
                                            </p:cond>
                                          </p:endCondLst>
                                        </p:cTn>
                                        <p:tgtEl>
                                          <p:sndTgt r:embed="rId2" name="click.wav"/>
                                        </p:tgtEl>
                                      </p:cMediaNode>
                                    </p:audio>
                                  </p:sub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21" presetClass="exit" presetSubtype="1" fill="hold" grpId="1" nodeType="withEffect">
                                  <p:stCondLst>
                                    <p:cond delay="0"/>
                                  </p:stCondLst>
                                  <p:childTnLst>
                                    <p:animEffect transition="out" filter="wheel(1)">
                                      <p:cBhvr>
                                        <p:cTn id="16" dur="60000"/>
                                        <p:tgtEl>
                                          <p:spTgt spid="17"/>
                                        </p:tgtEl>
                                      </p:cBhvr>
                                    </p:animEffect>
                                    <p:set>
                                      <p:cBhvr>
                                        <p:cTn id="17" dur="1" fill="hold">
                                          <p:stCondLst>
                                            <p:cond delay="59999"/>
                                          </p:stCondLst>
                                        </p:cTn>
                                        <p:tgtEl>
                                          <p:spTgt spid="17"/>
                                        </p:tgtEl>
                                        <p:attrNameLst>
                                          <p:attrName>style.visibility</p:attrName>
                                        </p:attrNameLst>
                                      </p:cBhvr>
                                      <p:to>
                                        <p:strVal val="hidden"/>
                                      </p:to>
                                    </p:set>
                                  </p:childTnLst>
                                </p:cTn>
                              </p:par>
                            </p:childTnLst>
                          </p:cTn>
                        </p:par>
                        <p:par>
                          <p:cTn id="18" fill="hold">
                            <p:stCondLst>
                              <p:cond delay="60000"/>
                            </p:stCondLst>
                            <p:childTnLst>
                              <p:par>
                                <p:cTn id="19" presetID="21" presetClass="exit" presetSubtype="1" fill="hold" grpId="1" nodeType="afterEffect">
                                  <p:stCondLst>
                                    <p:cond delay="0"/>
                                  </p:stCondLst>
                                  <p:childTnLst>
                                    <p:animEffect transition="out" filter="wheel(1)">
                                      <p:cBhvr>
                                        <p:cTn id="20" dur="60000"/>
                                        <p:tgtEl>
                                          <p:spTgt spid="16"/>
                                        </p:tgtEl>
                                      </p:cBhvr>
                                    </p:animEffect>
                                    <p:set>
                                      <p:cBhvr>
                                        <p:cTn id="21" dur="1" fill="hold">
                                          <p:stCondLst>
                                            <p:cond delay="59999"/>
                                          </p:stCondLst>
                                        </p:cTn>
                                        <p:tgtEl>
                                          <p:spTgt spid="16"/>
                                        </p:tgtEl>
                                        <p:attrNameLst>
                                          <p:attrName>style.visibility</p:attrName>
                                        </p:attrNameLst>
                                      </p:cBhvr>
                                      <p:to>
                                        <p:strVal val="hidden"/>
                                      </p:to>
                                    </p:set>
                                  </p:childTnLst>
                                  <p:subTnLst>
                                    <p:audio>
                                      <p:cMediaNode>
                                        <p:cTn display="0" masterRel="sameClick">
                                          <p:stCondLst>
                                            <p:cond evt="begin" delay="0">
                                              <p:tn val="19"/>
                                            </p:cond>
                                          </p:stCondLst>
                                          <p:endCondLst>
                                            <p:cond evt="onStopAudio" delay="0">
                                              <p:tgtEl>
                                                <p:sldTgt/>
                                              </p:tgtEl>
                                            </p:cond>
                                          </p:endCondLst>
                                        </p:cTn>
                                        <p:tgtEl>
                                          <p:sndTgt r:embed="rId2" name="click.wav"/>
                                        </p:tgtEl>
                                      </p:cMediaNode>
                                    </p:audio>
                                  </p:subTnLst>
                                </p:cTn>
                              </p:par>
                            </p:childTnLst>
                          </p:cTn>
                        </p:par>
                        <p:par>
                          <p:cTn id="22" fill="hold">
                            <p:stCondLst>
                              <p:cond delay="120000"/>
                            </p:stCondLst>
                            <p:childTnLst>
                              <p:par>
                                <p:cTn id="23" presetID="21" presetClass="exit" presetSubtype="1" fill="hold" grpId="1" nodeType="afterEffect">
                                  <p:stCondLst>
                                    <p:cond delay="0"/>
                                  </p:stCondLst>
                                  <p:childTnLst>
                                    <p:animEffect transition="out" filter="wheel(1)">
                                      <p:cBhvr>
                                        <p:cTn id="24" dur="60000"/>
                                        <p:tgtEl>
                                          <p:spTgt spid="9"/>
                                        </p:tgtEl>
                                      </p:cBhvr>
                                    </p:animEffect>
                                    <p:set>
                                      <p:cBhvr>
                                        <p:cTn id="25" dur="1" fill="hold">
                                          <p:stCondLst>
                                            <p:cond delay="59999"/>
                                          </p:stCondLst>
                                        </p:cTn>
                                        <p:tgtEl>
                                          <p:spTgt spid="9"/>
                                        </p:tgtEl>
                                        <p:attrNameLst>
                                          <p:attrName>style.visibility</p:attrName>
                                        </p:attrNameLst>
                                      </p:cBhvr>
                                      <p:to>
                                        <p:strVal val="hidden"/>
                                      </p:to>
                                    </p:set>
                                  </p:childTnLst>
                                  <p:subTnLst>
                                    <p:audio>
                                      <p:cMediaNode>
                                        <p:cTn display="0" masterRel="sameClick">
                                          <p:stCondLst>
                                            <p:cond evt="begin" delay="0">
                                              <p:tn val="23"/>
                                            </p:cond>
                                          </p:stCondLst>
                                          <p:endCondLst>
                                            <p:cond evt="onStopAudio" delay="0">
                                              <p:tgtEl>
                                                <p:sldTgt/>
                                              </p:tgtEl>
                                            </p:cond>
                                          </p:endCondLst>
                                        </p:cTn>
                                        <p:tgtEl>
                                          <p:sndTgt r:embed="rId2" name="click.wav"/>
                                        </p:tgtEl>
                                      </p:cMediaNode>
                                    </p:audio>
                                  </p:subTnLst>
                                </p:cTn>
                              </p:par>
                            </p:childTnLst>
                          </p:cTn>
                        </p:par>
                        <p:par>
                          <p:cTn id="26" fill="hold">
                            <p:stCondLst>
                              <p:cond delay="180000"/>
                            </p:stCondLst>
                            <p:childTnLst>
                              <p:par>
                                <p:cTn id="27" presetID="21" presetClass="exit" presetSubtype="1" fill="hold" grpId="1" nodeType="afterEffect">
                                  <p:stCondLst>
                                    <p:cond delay="0"/>
                                  </p:stCondLst>
                                  <p:childTnLst>
                                    <p:animEffect transition="out" filter="wheel(1)">
                                      <p:cBhvr>
                                        <p:cTn id="28" dur="60000"/>
                                        <p:tgtEl>
                                          <p:spTgt spid="8"/>
                                        </p:tgtEl>
                                      </p:cBhvr>
                                    </p:animEffect>
                                    <p:set>
                                      <p:cBhvr>
                                        <p:cTn id="29" dur="1" fill="hold">
                                          <p:stCondLst>
                                            <p:cond delay="59999"/>
                                          </p:stCondLst>
                                        </p:cTn>
                                        <p:tgtEl>
                                          <p:spTgt spid="8"/>
                                        </p:tgtEl>
                                        <p:attrNameLst>
                                          <p:attrName>style.visibility</p:attrName>
                                        </p:attrNameLst>
                                      </p:cBhvr>
                                      <p:to>
                                        <p:strVal val="hidden"/>
                                      </p:to>
                                    </p:set>
                                  </p:childTnLst>
                                  <p:subTnLst>
                                    <p:audio>
                                      <p:cMediaNode>
                                        <p:cTn display="0" masterRel="sameClick">
                                          <p:stCondLst>
                                            <p:cond evt="begin" delay="0">
                                              <p:tn val="27"/>
                                            </p:cond>
                                          </p:stCondLst>
                                          <p:endCondLst>
                                            <p:cond evt="onStopAudio" delay="0">
                                              <p:tgtEl>
                                                <p:sldTgt/>
                                              </p:tgtEl>
                                            </p:cond>
                                          </p:endCondLst>
                                        </p:cTn>
                                        <p:tgtEl>
                                          <p:sndTgt r:embed="rId2" name="click.wav"/>
                                        </p:tgtEl>
                                      </p:cMediaNode>
                                    </p:audio>
                                  </p:subTnLst>
                                </p:cTn>
                              </p:par>
                            </p:childTnLst>
                          </p:cTn>
                        </p:par>
                        <p:par>
                          <p:cTn id="30" fill="hold">
                            <p:stCondLst>
                              <p:cond delay="240000"/>
                            </p:stCondLst>
                            <p:childTnLst>
                              <p:par>
                                <p:cTn id="31" presetID="21" presetClass="exit" presetSubtype="1" fill="hold" grpId="1" nodeType="afterEffect">
                                  <p:stCondLst>
                                    <p:cond delay="0"/>
                                  </p:stCondLst>
                                  <p:childTnLst>
                                    <p:animEffect transition="out" filter="wheel(1)">
                                      <p:cBhvr>
                                        <p:cTn id="32" dur="60000"/>
                                        <p:tgtEl>
                                          <p:spTgt spid="7"/>
                                        </p:tgtEl>
                                      </p:cBhvr>
                                    </p:animEffect>
                                    <p:set>
                                      <p:cBhvr>
                                        <p:cTn id="33" dur="1" fill="hold">
                                          <p:stCondLst>
                                            <p:cond delay="59999"/>
                                          </p:stCondLst>
                                        </p:cTn>
                                        <p:tgtEl>
                                          <p:spTgt spid="7"/>
                                        </p:tgtEl>
                                        <p:attrNameLst>
                                          <p:attrName>style.visibility</p:attrName>
                                        </p:attrNameLst>
                                      </p:cBhvr>
                                      <p:to>
                                        <p:strVal val="hidden"/>
                                      </p:to>
                                    </p:set>
                                  </p:childTnLst>
                                  <p:subTnLst>
                                    <p:audio>
                                      <p:cMediaNode>
                                        <p:cTn display="0" masterRel="sameClick">
                                          <p:stCondLst>
                                            <p:cond evt="begin" delay="0">
                                              <p:tn val="31"/>
                                            </p:cond>
                                          </p:stCondLst>
                                          <p:endCondLst>
                                            <p:cond evt="onStopAudio" delay="0">
                                              <p:tgtEl>
                                                <p:sldTgt/>
                                              </p:tgtEl>
                                            </p:cond>
                                          </p:endCondLst>
                                        </p:cTn>
                                        <p:tgtEl>
                                          <p:sndTgt r:embed="rId2" name="click.wav"/>
                                        </p:tgtEl>
                                      </p:cMediaNode>
                                    </p:audio>
                                  </p:subTnLst>
                                </p:cTn>
                              </p:par>
                            </p:childTnLst>
                          </p:cTn>
                        </p:par>
                        <p:par>
                          <p:cTn id="34" fill="hold">
                            <p:stCondLst>
                              <p:cond delay="300000"/>
                            </p:stCondLst>
                            <p:childTnLst>
                              <p:par>
                                <p:cTn id="35" presetID="1" presetClass="entr" presetSubtype="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childTnLst>
                                  <p:subTnLst>
                                    <p:audio>
                                      <p:cMediaNode>
                                        <p:cTn display="0" masterRel="sameClick">
                                          <p:stCondLst>
                                            <p:cond evt="begin" delay="0">
                                              <p:tn val="35"/>
                                            </p:cond>
                                          </p:stCondLst>
                                          <p:endCondLst>
                                            <p:cond evt="onStopAudio" delay="0">
                                              <p:tgtEl>
                                                <p:sldTgt/>
                                              </p:tgtEl>
                                            </p:cond>
                                          </p:endCondLst>
                                        </p:cTn>
                                        <p:tgtEl>
                                          <p:sndTgt r:embed="rId3"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7" grpId="1" animBg="1"/>
      <p:bldP spid="8" grpId="0" animBg="1"/>
      <p:bldP spid="8" grpId="1" animBg="1"/>
      <p:bldP spid="9" grpId="0" animBg="1"/>
      <p:bldP spid="9" grpId="1" animBg="1"/>
      <p:bldP spid="16" grpId="0" animBg="1"/>
      <p:bldP spid="16" grpId="1" animBg="1"/>
      <p:bldP spid="17" grpId="0" animBg="1"/>
      <p:bldP spid="17"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5B12DD1-C241-BC5C-F7B3-1ABF1BDF7753}"/>
              </a:ext>
            </a:extLst>
          </p:cNvPr>
          <p:cNvSpPr>
            <a:spLocks noGrp="1"/>
          </p:cNvSpPr>
          <p:nvPr>
            <p:ph type="sldNum" sz="quarter" idx="11"/>
          </p:nvPr>
        </p:nvSpPr>
        <p:spPr/>
        <p:txBody>
          <a:bodyPr/>
          <a:lstStyle/>
          <a:p>
            <a:fld id="{F0D23093-2AB0-F74C-B865-1A12A15B650E}" type="slidenum">
              <a:rPr lang="en-US" smtClean="0"/>
              <a:pPr/>
              <a:t>7</a:t>
            </a:fld>
            <a:endParaRPr lang="en-US" dirty="0"/>
          </a:p>
        </p:txBody>
      </p:sp>
      <p:sp>
        <p:nvSpPr>
          <p:cNvPr id="3" name="Title 2">
            <a:extLst>
              <a:ext uri="{FF2B5EF4-FFF2-40B4-BE49-F238E27FC236}">
                <a16:creationId xmlns:a16="http://schemas.microsoft.com/office/drawing/2014/main" id="{40903179-F774-1360-5182-632BC2EBEC0C}"/>
              </a:ext>
            </a:extLst>
          </p:cNvPr>
          <p:cNvSpPr>
            <a:spLocks noGrp="1"/>
          </p:cNvSpPr>
          <p:nvPr>
            <p:ph type="title"/>
          </p:nvPr>
        </p:nvSpPr>
        <p:spPr/>
        <p:txBody>
          <a:bodyPr/>
          <a:lstStyle/>
          <a:p>
            <a:r>
              <a:rPr lang="en-US" dirty="0"/>
              <a:t>Hornbostel-Sachs Instrument Classification System</a:t>
            </a:r>
            <a:r>
              <a:rPr lang="en-US" baseline="30000" dirty="0"/>
              <a:t>1</a:t>
            </a:r>
            <a:endParaRPr lang="en-US" dirty="0"/>
          </a:p>
        </p:txBody>
      </p:sp>
      <p:grpSp>
        <p:nvGrpSpPr>
          <p:cNvPr id="30" name="Group 29">
            <a:extLst>
              <a:ext uri="{FF2B5EF4-FFF2-40B4-BE49-F238E27FC236}">
                <a16:creationId xmlns:a16="http://schemas.microsoft.com/office/drawing/2014/main" id="{9C5B93B2-4657-7F92-9916-588583730BB3}"/>
              </a:ext>
            </a:extLst>
          </p:cNvPr>
          <p:cNvGrpSpPr/>
          <p:nvPr/>
        </p:nvGrpSpPr>
        <p:grpSpPr>
          <a:xfrm>
            <a:off x="2612460" y="1405924"/>
            <a:ext cx="2286000" cy="3623276"/>
            <a:chOff x="2602524" y="1405924"/>
            <a:chExt cx="2286000" cy="3623276"/>
          </a:xfrm>
        </p:grpSpPr>
        <p:sp>
          <p:nvSpPr>
            <p:cNvPr id="5" name="Rectangle 4">
              <a:extLst>
                <a:ext uri="{FF2B5EF4-FFF2-40B4-BE49-F238E27FC236}">
                  <a16:creationId xmlns:a16="http://schemas.microsoft.com/office/drawing/2014/main" id="{C5C31606-A0FF-E638-49C4-17939D2B828B}"/>
                </a:ext>
              </a:extLst>
            </p:cNvPr>
            <p:cNvSpPr/>
            <p:nvPr/>
          </p:nvSpPr>
          <p:spPr>
            <a:xfrm>
              <a:off x="2602524" y="4572000"/>
              <a:ext cx="2286000" cy="457200"/>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rPr>
                <a:t>Membranophones</a:t>
              </a:r>
            </a:p>
          </p:txBody>
        </p:sp>
        <p:pic>
          <p:nvPicPr>
            <p:cNvPr id="13" name="Picture 12" descr="A drum and two striped drums&#10;&#10;Description automatically generated">
              <a:extLst>
                <a:ext uri="{FF2B5EF4-FFF2-40B4-BE49-F238E27FC236}">
                  <a16:creationId xmlns:a16="http://schemas.microsoft.com/office/drawing/2014/main" id="{B68E9EAA-7540-3AB9-2BD3-722B79A08C5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831124" y="1405924"/>
              <a:ext cx="1828800" cy="2796988"/>
            </a:xfrm>
            <a:prstGeom prst="rect">
              <a:avLst/>
            </a:prstGeom>
          </p:spPr>
        </p:pic>
      </p:grpSp>
      <p:grpSp>
        <p:nvGrpSpPr>
          <p:cNvPr id="29" name="Group 28">
            <a:extLst>
              <a:ext uri="{FF2B5EF4-FFF2-40B4-BE49-F238E27FC236}">
                <a16:creationId xmlns:a16="http://schemas.microsoft.com/office/drawing/2014/main" id="{977F21DC-D666-FFAE-EE8D-BF422207D300}"/>
              </a:ext>
            </a:extLst>
          </p:cNvPr>
          <p:cNvGrpSpPr/>
          <p:nvPr/>
        </p:nvGrpSpPr>
        <p:grpSpPr>
          <a:xfrm>
            <a:off x="218022" y="1552056"/>
            <a:ext cx="2286000" cy="3477144"/>
            <a:chOff x="208086" y="1552056"/>
            <a:chExt cx="2286000" cy="3477144"/>
          </a:xfrm>
        </p:grpSpPr>
        <p:sp>
          <p:nvSpPr>
            <p:cNvPr id="4" name="Rectangle 3">
              <a:extLst>
                <a:ext uri="{FF2B5EF4-FFF2-40B4-BE49-F238E27FC236}">
                  <a16:creationId xmlns:a16="http://schemas.microsoft.com/office/drawing/2014/main" id="{DB28D441-A1FE-C5D9-072F-BCBE65705675}"/>
                </a:ext>
              </a:extLst>
            </p:cNvPr>
            <p:cNvSpPr/>
            <p:nvPr/>
          </p:nvSpPr>
          <p:spPr>
            <a:xfrm>
              <a:off x="208086" y="4572000"/>
              <a:ext cx="2286000" cy="4572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Idiophones</a:t>
              </a:r>
            </a:p>
          </p:txBody>
        </p:sp>
        <p:pic>
          <p:nvPicPr>
            <p:cNvPr id="15" name="Picture 14" descr="A wooden xylophone ">
              <a:extLst>
                <a:ext uri="{FF2B5EF4-FFF2-40B4-BE49-F238E27FC236}">
                  <a16:creationId xmlns:a16="http://schemas.microsoft.com/office/drawing/2014/main" id="{E0276290-E0D8-5F57-663B-D17666E5450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7695360">
              <a:off x="48545" y="2232660"/>
              <a:ext cx="2743200" cy="1381991"/>
            </a:xfrm>
            <a:prstGeom prst="rect">
              <a:avLst/>
            </a:prstGeom>
          </p:spPr>
        </p:pic>
      </p:grpSp>
      <p:grpSp>
        <p:nvGrpSpPr>
          <p:cNvPr id="32" name="Group 31">
            <a:extLst>
              <a:ext uri="{FF2B5EF4-FFF2-40B4-BE49-F238E27FC236}">
                <a16:creationId xmlns:a16="http://schemas.microsoft.com/office/drawing/2014/main" id="{B49560D0-2E6F-E7F3-5328-8D9A6FE24C2A}"/>
              </a:ext>
            </a:extLst>
          </p:cNvPr>
          <p:cNvGrpSpPr/>
          <p:nvPr/>
        </p:nvGrpSpPr>
        <p:grpSpPr>
          <a:xfrm>
            <a:off x="7391400" y="1306336"/>
            <a:ext cx="2286000" cy="3722864"/>
            <a:chOff x="7391400" y="1306336"/>
            <a:chExt cx="2286000" cy="3722864"/>
          </a:xfrm>
        </p:grpSpPr>
        <p:sp>
          <p:nvSpPr>
            <p:cNvPr id="7" name="Rectangle 6">
              <a:extLst>
                <a:ext uri="{FF2B5EF4-FFF2-40B4-BE49-F238E27FC236}">
                  <a16:creationId xmlns:a16="http://schemas.microsoft.com/office/drawing/2014/main" id="{57D285FF-8026-135A-CC21-7622226E58FE}"/>
                </a:ext>
              </a:extLst>
            </p:cNvPr>
            <p:cNvSpPr/>
            <p:nvPr/>
          </p:nvSpPr>
          <p:spPr>
            <a:xfrm>
              <a:off x="7391400" y="4572000"/>
              <a:ext cx="2286000" cy="457200"/>
            </a:xfrm>
            <a:prstGeom prst="rect">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dirty="0"/>
                <a:t>Aerophones</a:t>
              </a:r>
            </a:p>
          </p:txBody>
        </p:sp>
        <p:pic>
          <p:nvPicPr>
            <p:cNvPr id="17" name="Picture 16" descr="A tuba and a flute">
              <a:extLst>
                <a:ext uri="{FF2B5EF4-FFF2-40B4-BE49-F238E27FC236}">
                  <a16:creationId xmlns:a16="http://schemas.microsoft.com/office/drawing/2014/main" id="{891DFBCE-FE51-0735-A4BA-5E28E7FF92E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467600" y="1306336"/>
              <a:ext cx="1828800" cy="2896576"/>
            </a:xfrm>
            <a:prstGeom prst="rect">
              <a:avLst/>
            </a:prstGeom>
          </p:spPr>
        </p:pic>
      </p:grpSp>
      <p:grpSp>
        <p:nvGrpSpPr>
          <p:cNvPr id="33" name="Group 32">
            <a:extLst>
              <a:ext uri="{FF2B5EF4-FFF2-40B4-BE49-F238E27FC236}">
                <a16:creationId xmlns:a16="http://schemas.microsoft.com/office/drawing/2014/main" id="{5B2FD9B8-8EBA-C165-2032-9FB5DAFE692F}"/>
              </a:ext>
            </a:extLst>
          </p:cNvPr>
          <p:cNvGrpSpPr/>
          <p:nvPr/>
        </p:nvGrpSpPr>
        <p:grpSpPr>
          <a:xfrm>
            <a:off x="9785840" y="1600200"/>
            <a:ext cx="2286000" cy="3429000"/>
            <a:chOff x="9785840" y="1600200"/>
            <a:chExt cx="2286000" cy="3429000"/>
          </a:xfrm>
        </p:grpSpPr>
        <p:sp>
          <p:nvSpPr>
            <p:cNvPr id="8" name="Rectangle 7">
              <a:extLst>
                <a:ext uri="{FF2B5EF4-FFF2-40B4-BE49-F238E27FC236}">
                  <a16:creationId xmlns:a16="http://schemas.microsoft.com/office/drawing/2014/main" id="{E6526404-2372-009F-E4B0-B3C16ADF9B86}"/>
                </a:ext>
              </a:extLst>
            </p:cNvPr>
            <p:cNvSpPr/>
            <p:nvPr/>
          </p:nvSpPr>
          <p:spPr>
            <a:xfrm>
              <a:off x="9785840" y="4572000"/>
              <a:ext cx="2286000" cy="4572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US" dirty="0"/>
                <a:t>Electrophones</a:t>
              </a:r>
            </a:p>
          </p:txBody>
        </p:sp>
        <p:pic>
          <p:nvPicPr>
            <p:cNvPr id="21" name="Picture 20" descr="A guitar and a keyboard">
              <a:extLst>
                <a:ext uri="{FF2B5EF4-FFF2-40B4-BE49-F238E27FC236}">
                  <a16:creationId xmlns:a16="http://schemas.microsoft.com/office/drawing/2014/main" id="{405706E0-FD5C-4FDE-39F8-EDEFA4F97E7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5400000">
              <a:off x="9651815" y="1962826"/>
              <a:ext cx="2554051" cy="1828800"/>
            </a:xfrm>
            <a:prstGeom prst="rect">
              <a:avLst/>
            </a:prstGeom>
          </p:spPr>
        </p:pic>
      </p:grpSp>
      <p:grpSp>
        <p:nvGrpSpPr>
          <p:cNvPr id="31" name="Group 30">
            <a:extLst>
              <a:ext uri="{FF2B5EF4-FFF2-40B4-BE49-F238E27FC236}">
                <a16:creationId xmlns:a16="http://schemas.microsoft.com/office/drawing/2014/main" id="{05E64A2E-EC1F-BA2B-DE69-BFF59F4B372C}"/>
              </a:ext>
            </a:extLst>
          </p:cNvPr>
          <p:cNvGrpSpPr/>
          <p:nvPr/>
        </p:nvGrpSpPr>
        <p:grpSpPr>
          <a:xfrm>
            <a:off x="5006898" y="1824770"/>
            <a:ext cx="2286000" cy="3204430"/>
            <a:chOff x="4996962" y="1824770"/>
            <a:chExt cx="2286000" cy="3204430"/>
          </a:xfrm>
        </p:grpSpPr>
        <p:sp>
          <p:nvSpPr>
            <p:cNvPr id="6" name="Rectangle 5">
              <a:extLst>
                <a:ext uri="{FF2B5EF4-FFF2-40B4-BE49-F238E27FC236}">
                  <a16:creationId xmlns:a16="http://schemas.microsoft.com/office/drawing/2014/main" id="{681E2413-5C8C-052D-69B2-6FBF85EF622C}"/>
                </a:ext>
              </a:extLst>
            </p:cNvPr>
            <p:cNvSpPr/>
            <p:nvPr/>
          </p:nvSpPr>
          <p:spPr>
            <a:xfrm>
              <a:off x="4996962" y="4572000"/>
              <a:ext cx="2286000" cy="457200"/>
            </a:xfrm>
            <a:prstGeom prst="rect">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Chordophones</a:t>
              </a:r>
            </a:p>
          </p:txBody>
        </p:sp>
        <p:pic>
          <p:nvPicPr>
            <p:cNvPr id="23" name="Picture 22" descr="a banjo and a violin with a bow">
              <a:extLst>
                <a:ext uri="{FF2B5EF4-FFF2-40B4-BE49-F238E27FC236}">
                  <a16:creationId xmlns:a16="http://schemas.microsoft.com/office/drawing/2014/main" id="{1E2E4FD0-8AEC-B0FD-09E6-A0B8158AC18D}"/>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225562" y="1824770"/>
              <a:ext cx="1828800" cy="1859707"/>
            </a:xfrm>
            <a:prstGeom prst="rect">
              <a:avLst/>
            </a:prstGeom>
          </p:spPr>
        </p:pic>
      </p:grpSp>
      <p:sp>
        <p:nvSpPr>
          <p:cNvPr id="24" name="TextBox 23">
            <a:extLst>
              <a:ext uri="{FF2B5EF4-FFF2-40B4-BE49-F238E27FC236}">
                <a16:creationId xmlns:a16="http://schemas.microsoft.com/office/drawing/2014/main" id="{C8F20440-7E0B-5815-2CCA-7AF210EE3C74}"/>
              </a:ext>
            </a:extLst>
          </p:cNvPr>
          <p:cNvSpPr txBox="1"/>
          <p:nvPr/>
        </p:nvSpPr>
        <p:spPr>
          <a:xfrm>
            <a:off x="215510" y="5215889"/>
            <a:ext cx="2278575" cy="646331"/>
          </a:xfrm>
          <a:prstGeom prst="rect">
            <a:avLst/>
          </a:prstGeom>
          <a:noFill/>
        </p:spPr>
        <p:txBody>
          <a:bodyPr wrap="square" rtlCol="0">
            <a:spAutoFit/>
          </a:bodyPr>
          <a:lstStyle/>
          <a:p>
            <a:pPr algn="ctr"/>
            <a:r>
              <a:rPr lang="en-US" dirty="0"/>
              <a:t>Produce sound by vibrating </a:t>
            </a:r>
            <a:r>
              <a:rPr lang="en-US" i="1" dirty="0"/>
              <a:t>themselves</a:t>
            </a:r>
          </a:p>
        </p:txBody>
      </p:sp>
      <p:sp>
        <p:nvSpPr>
          <p:cNvPr id="25" name="TextBox 24">
            <a:extLst>
              <a:ext uri="{FF2B5EF4-FFF2-40B4-BE49-F238E27FC236}">
                <a16:creationId xmlns:a16="http://schemas.microsoft.com/office/drawing/2014/main" id="{AB169955-6167-7F61-3A17-5FA1B21FC7E6}"/>
              </a:ext>
            </a:extLst>
          </p:cNvPr>
          <p:cNvSpPr txBox="1"/>
          <p:nvPr/>
        </p:nvSpPr>
        <p:spPr>
          <a:xfrm>
            <a:off x="2590800" y="5216571"/>
            <a:ext cx="2278575" cy="646331"/>
          </a:xfrm>
          <a:prstGeom prst="rect">
            <a:avLst/>
          </a:prstGeom>
          <a:noFill/>
        </p:spPr>
        <p:txBody>
          <a:bodyPr wrap="square" rtlCol="0">
            <a:spAutoFit/>
          </a:bodyPr>
          <a:lstStyle/>
          <a:p>
            <a:pPr algn="ctr"/>
            <a:r>
              <a:rPr lang="en-US" dirty="0"/>
              <a:t>Produce sound by a vibrating </a:t>
            </a:r>
            <a:r>
              <a:rPr lang="en-US" i="1" dirty="0"/>
              <a:t>membrane</a:t>
            </a:r>
          </a:p>
        </p:txBody>
      </p:sp>
      <p:sp>
        <p:nvSpPr>
          <p:cNvPr id="26" name="TextBox 25">
            <a:extLst>
              <a:ext uri="{FF2B5EF4-FFF2-40B4-BE49-F238E27FC236}">
                <a16:creationId xmlns:a16="http://schemas.microsoft.com/office/drawing/2014/main" id="{256668D7-822B-EE42-807E-1D0F9AFBCC86}"/>
              </a:ext>
            </a:extLst>
          </p:cNvPr>
          <p:cNvSpPr txBox="1"/>
          <p:nvPr/>
        </p:nvSpPr>
        <p:spPr>
          <a:xfrm>
            <a:off x="5000422" y="5215888"/>
            <a:ext cx="2278575" cy="646331"/>
          </a:xfrm>
          <a:prstGeom prst="rect">
            <a:avLst/>
          </a:prstGeom>
          <a:noFill/>
        </p:spPr>
        <p:txBody>
          <a:bodyPr wrap="square" rtlCol="0">
            <a:spAutoFit/>
          </a:bodyPr>
          <a:lstStyle/>
          <a:p>
            <a:pPr algn="ctr"/>
            <a:r>
              <a:rPr lang="en-US" dirty="0"/>
              <a:t>Produce sound by vibrating </a:t>
            </a:r>
            <a:r>
              <a:rPr lang="en-US" i="1" dirty="0"/>
              <a:t>strings</a:t>
            </a:r>
          </a:p>
        </p:txBody>
      </p:sp>
      <p:sp>
        <p:nvSpPr>
          <p:cNvPr id="27" name="TextBox 26">
            <a:extLst>
              <a:ext uri="{FF2B5EF4-FFF2-40B4-BE49-F238E27FC236}">
                <a16:creationId xmlns:a16="http://schemas.microsoft.com/office/drawing/2014/main" id="{4258E1C3-925D-BEE6-6417-17BF91F95E5B}"/>
              </a:ext>
            </a:extLst>
          </p:cNvPr>
          <p:cNvSpPr txBox="1"/>
          <p:nvPr/>
        </p:nvSpPr>
        <p:spPr>
          <a:xfrm>
            <a:off x="7372978" y="5215887"/>
            <a:ext cx="2278575" cy="923330"/>
          </a:xfrm>
          <a:prstGeom prst="rect">
            <a:avLst/>
          </a:prstGeom>
          <a:noFill/>
        </p:spPr>
        <p:txBody>
          <a:bodyPr wrap="square" rtlCol="0">
            <a:spAutoFit/>
          </a:bodyPr>
          <a:lstStyle/>
          <a:p>
            <a:pPr algn="ctr"/>
            <a:r>
              <a:rPr lang="en-US" dirty="0"/>
              <a:t>Produce sound by vibrating</a:t>
            </a:r>
          </a:p>
          <a:p>
            <a:pPr algn="ctr"/>
            <a:r>
              <a:rPr lang="en-US" i="1" dirty="0"/>
              <a:t>a column of air</a:t>
            </a:r>
            <a:endParaRPr lang="en-US" dirty="0"/>
          </a:p>
        </p:txBody>
      </p:sp>
      <p:sp>
        <p:nvSpPr>
          <p:cNvPr id="28" name="TextBox 27">
            <a:extLst>
              <a:ext uri="{FF2B5EF4-FFF2-40B4-BE49-F238E27FC236}">
                <a16:creationId xmlns:a16="http://schemas.microsoft.com/office/drawing/2014/main" id="{F7C5AD11-044C-4D9E-72E8-2CCBC4A185F8}"/>
              </a:ext>
            </a:extLst>
          </p:cNvPr>
          <p:cNvSpPr txBox="1"/>
          <p:nvPr/>
        </p:nvSpPr>
        <p:spPr>
          <a:xfrm>
            <a:off x="9745534" y="5215887"/>
            <a:ext cx="2278575" cy="646331"/>
          </a:xfrm>
          <a:prstGeom prst="rect">
            <a:avLst/>
          </a:prstGeom>
          <a:noFill/>
        </p:spPr>
        <p:txBody>
          <a:bodyPr wrap="square" rtlCol="0">
            <a:spAutoFit/>
          </a:bodyPr>
          <a:lstStyle/>
          <a:p>
            <a:pPr algn="ctr"/>
            <a:r>
              <a:rPr lang="en-US" dirty="0"/>
              <a:t>Produce sound</a:t>
            </a:r>
          </a:p>
          <a:p>
            <a:pPr algn="ctr"/>
            <a:r>
              <a:rPr lang="en-US" i="1" dirty="0"/>
              <a:t>electronically</a:t>
            </a:r>
          </a:p>
        </p:txBody>
      </p:sp>
    </p:spTree>
    <p:extLst>
      <p:ext uri="{BB962C8B-B14F-4D97-AF65-F5344CB8AC3E}">
        <p14:creationId xmlns:p14="http://schemas.microsoft.com/office/powerpoint/2010/main" val="22609262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20DB46-D621-53CC-918A-9A7B7AE98AEA}"/>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0A9F815-28AD-D138-42FA-B2A4FA83C927}"/>
              </a:ext>
            </a:extLst>
          </p:cNvPr>
          <p:cNvSpPr>
            <a:spLocks noGrp="1"/>
          </p:cNvSpPr>
          <p:nvPr>
            <p:ph type="sldNum" sz="quarter" idx="11"/>
          </p:nvPr>
        </p:nvSpPr>
        <p:spPr/>
        <p:txBody>
          <a:bodyPr/>
          <a:lstStyle/>
          <a:p>
            <a:fld id="{F0D23093-2AB0-F74C-B865-1A12A15B650E}" type="slidenum">
              <a:rPr lang="en-US" smtClean="0"/>
              <a:pPr/>
              <a:t>8</a:t>
            </a:fld>
            <a:endParaRPr lang="en-US" dirty="0"/>
          </a:p>
        </p:txBody>
      </p:sp>
      <p:grpSp>
        <p:nvGrpSpPr>
          <p:cNvPr id="30" name="Group 29">
            <a:extLst>
              <a:ext uri="{FF2B5EF4-FFF2-40B4-BE49-F238E27FC236}">
                <a16:creationId xmlns:a16="http://schemas.microsoft.com/office/drawing/2014/main" id="{D4FFC378-9CF8-2DD9-0D24-F2CD9E6A341F}"/>
              </a:ext>
            </a:extLst>
          </p:cNvPr>
          <p:cNvGrpSpPr/>
          <p:nvPr/>
        </p:nvGrpSpPr>
        <p:grpSpPr>
          <a:xfrm>
            <a:off x="2612460" y="1405924"/>
            <a:ext cx="2286000" cy="3623276"/>
            <a:chOff x="2602524" y="1405924"/>
            <a:chExt cx="2286000" cy="3623276"/>
          </a:xfrm>
        </p:grpSpPr>
        <p:sp>
          <p:nvSpPr>
            <p:cNvPr id="5" name="Rectangle 4">
              <a:extLst>
                <a:ext uri="{FF2B5EF4-FFF2-40B4-BE49-F238E27FC236}">
                  <a16:creationId xmlns:a16="http://schemas.microsoft.com/office/drawing/2014/main" id="{1B47CD73-427A-1DC9-2984-F323FB1ED579}"/>
                </a:ext>
              </a:extLst>
            </p:cNvPr>
            <p:cNvSpPr/>
            <p:nvPr/>
          </p:nvSpPr>
          <p:spPr>
            <a:xfrm>
              <a:off x="2602524" y="4572000"/>
              <a:ext cx="2286000" cy="457200"/>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rPr>
                <a:t>Membranophones</a:t>
              </a:r>
            </a:p>
          </p:txBody>
        </p:sp>
        <p:pic>
          <p:nvPicPr>
            <p:cNvPr id="13" name="Picture 12" descr="A drum and two striped drums&#10;&#10;Description automatically generated">
              <a:extLst>
                <a:ext uri="{FF2B5EF4-FFF2-40B4-BE49-F238E27FC236}">
                  <a16:creationId xmlns:a16="http://schemas.microsoft.com/office/drawing/2014/main" id="{157B7539-ECDD-22EF-BE51-9A8171C0D70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831124" y="1405924"/>
              <a:ext cx="1828800" cy="2796988"/>
            </a:xfrm>
            <a:prstGeom prst="rect">
              <a:avLst/>
            </a:prstGeom>
          </p:spPr>
        </p:pic>
      </p:grpSp>
      <p:grpSp>
        <p:nvGrpSpPr>
          <p:cNvPr id="29" name="Group 28">
            <a:extLst>
              <a:ext uri="{FF2B5EF4-FFF2-40B4-BE49-F238E27FC236}">
                <a16:creationId xmlns:a16="http://schemas.microsoft.com/office/drawing/2014/main" id="{EEDE50AF-A9E1-EB2E-6E1B-E7C2EDA95304}"/>
              </a:ext>
            </a:extLst>
          </p:cNvPr>
          <p:cNvGrpSpPr/>
          <p:nvPr/>
        </p:nvGrpSpPr>
        <p:grpSpPr>
          <a:xfrm>
            <a:off x="218022" y="1552056"/>
            <a:ext cx="2286000" cy="3477144"/>
            <a:chOff x="208086" y="1552056"/>
            <a:chExt cx="2286000" cy="3477144"/>
          </a:xfrm>
        </p:grpSpPr>
        <p:sp>
          <p:nvSpPr>
            <p:cNvPr id="4" name="Rectangle 3">
              <a:extLst>
                <a:ext uri="{FF2B5EF4-FFF2-40B4-BE49-F238E27FC236}">
                  <a16:creationId xmlns:a16="http://schemas.microsoft.com/office/drawing/2014/main" id="{26DA594F-33C2-3B5C-45FC-DB57F9532C28}"/>
                </a:ext>
              </a:extLst>
            </p:cNvPr>
            <p:cNvSpPr/>
            <p:nvPr/>
          </p:nvSpPr>
          <p:spPr>
            <a:xfrm>
              <a:off x="208086" y="4572000"/>
              <a:ext cx="2286000" cy="4572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Idiophones</a:t>
              </a:r>
            </a:p>
          </p:txBody>
        </p:sp>
        <p:pic>
          <p:nvPicPr>
            <p:cNvPr id="15" name="Picture 14" descr="A wooden xylophone ">
              <a:extLst>
                <a:ext uri="{FF2B5EF4-FFF2-40B4-BE49-F238E27FC236}">
                  <a16:creationId xmlns:a16="http://schemas.microsoft.com/office/drawing/2014/main" id="{CCE59D29-3C94-007B-97DA-7F277D5B9D0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7695360">
              <a:off x="48545" y="2232660"/>
              <a:ext cx="2743200" cy="1381991"/>
            </a:xfrm>
            <a:prstGeom prst="rect">
              <a:avLst/>
            </a:prstGeom>
          </p:spPr>
        </p:pic>
      </p:grpSp>
      <p:grpSp>
        <p:nvGrpSpPr>
          <p:cNvPr id="32" name="Group 31">
            <a:extLst>
              <a:ext uri="{FF2B5EF4-FFF2-40B4-BE49-F238E27FC236}">
                <a16:creationId xmlns:a16="http://schemas.microsoft.com/office/drawing/2014/main" id="{560FE59C-B740-017F-618B-245BDF9E8124}"/>
              </a:ext>
            </a:extLst>
          </p:cNvPr>
          <p:cNvGrpSpPr/>
          <p:nvPr/>
        </p:nvGrpSpPr>
        <p:grpSpPr>
          <a:xfrm>
            <a:off x="7391400" y="1306336"/>
            <a:ext cx="2286000" cy="3722864"/>
            <a:chOff x="7391400" y="1306336"/>
            <a:chExt cx="2286000" cy="3722864"/>
          </a:xfrm>
        </p:grpSpPr>
        <p:sp>
          <p:nvSpPr>
            <p:cNvPr id="7" name="Rectangle 6">
              <a:extLst>
                <a:ext uri="{FF2B5EF4-FFF2-40B4-BE49-F238E27FC236}">
                  <a16:creationId xmlns:a16="http://schemas.microsoft.com/office/drawing/2014/main" id="{A2FE589D-6FF4-3CB8-C24A-9D466A50E03D}"/>
                </a:ext>
              </a:extLst>
            </p:cNvPr>
            <p:cNvSpPr/>
            <p:nvPr/>
          </p:nvSpPr>
          <p:spPr>
            <a:xfrm>
              <a:off x="7391400" y="4572000"/>
              <a:ext cx="2286000" cy="457200"/>
            </a:xfrm>
            <a:prstGeom prst="rect">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dirty="0"/>
                <a:t>Aerophones</a:t>
              </a:r>
            </a:p>
          </p:txBody>
        </p:sp>
        <p:pic>
          <p:nvPicPr>
            <p:cNvPr id="17" name="Picture 16" descr="A tuba and a flute">
              <a:extLst>
                <a:ext uri="{FF2B5EF4-FFF2-40B4-BE49-F238E27FC236}">
                  <a16:creationId xmlns:a16="http://schemas.microsoft.com/office/drawing/2014/main" id="{0964CC00-AE2D-0220-61BC-3CC72982802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467600" y="1306336"/>
              <a:ext cx="1828800" cy="2896576"/>
            </a:xfrm>
            <a:prstGeom prst="rect">
              <a:avLst/>
            </a:prstGeom>
          </p:spPr>
        </p:pic>
      </p:grpSp>
      <p:grpSp>
        <p:nvGrpSpPr>
          <p:cNvPr id="33" name="Group 32">
            <a:extLst>
              <a:ext uri="{FF2B5EF4-FFF2-40B4-BE49-F238E27FC236}">
                <a16:creationId xmlns:a16="http://schemas.microsoft.com/office/drawing/2014/main" id="{F51E5955-56AB-A000-DA54-DCCF12DDA7DA}"/>
              </a:ext>
            </a:extLst>
          </p:cNvPr>
          <p:cNvGrpSpPr/>
          <p:nvPr/>
        </p:nvGrpSpPr>
        <p:grpSpPr>
          <a:xfrm>
            <a:off x="9785840" y="1600200"/>
            <a:ext cx="2286000" cy="3429000"/>
            <a:chOff x="9785840" y="1600200"/>
            <a:chExt cx="2286000" cy="3429000"/>
          </a:xfrm>
        </p:grpSpPr>
        <p:sp>
          <p:nvSpPr>
            <p:cNvPr id="8" name="Rectangle 7">
              <a:extLst>
                <a:ext uri="{FF2B5EF4-FFF2-40B4-BE49-F238E27FC236}">
                  <a16:creationId xmlns:a16="http://schemas.microsoft.com/office/drawing/2014/main" id="{278C2F4F-F35B-A6BA-8357-A36503CD8313}"/>
                </a:ext>
              </a:extLst>
            </p:cNvPr>
            <p:cNvSpPr/>
            <p:nvPr/>
          </p:nvSpPr>
          <p:spPr>
            <a:xfrm>
              <a:off x="9785840" y="4572000"/>
              <a:ext cx="2286000" cy="4572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US" dirty="0"/>
                <a:t>Electrophones</a:t>
              </a:r>
            </a:p>
          </p:txBody>
        </p:sp>
        <p:pic>
          <p:nvPicPr>
            <p:cNvPr id="21" name="Picture 20" descr="A guitar and a keyboard">
              <a:extLst>
                <a:ext uri="{FF2B5EF4-FFF2-40B4-BE49-F238E27FC236}">
                  <a16:creationId xmlns:a16="http://schemas.microsoft.com/office/drawing/2014/main" id="{961130AD-E056-1BFC-CAA3-37269BD04835}"/>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5400000">
              <a:off x="9651815" y="1962826"/>
              <a:ext cx="2554051" cy="1828800"/>
            </a:xfrm>
            <a:prstGeom prst="rect">
              <a:avLst/>
            </a:prstGeom>
          </p:spPr>
        </p:pic>
      </p:grpSp>
      <p:grpSp>
        <p:nvGrpSpPr>
          <p:cNvPr id="31" name="Group 30">
            <a:extLst>
              <a:ext uri="{FF2B5EF4-FFF2-40B4-BE49-F238E27FC236}">
                <a16:creationId xmlns:a16="http://schemas.microsoft.com/office/drawing/2014/main" id="{79289915-CAE7-704B-3E8E-C36766432203}"/>
              </a:ext>
            </a:extLst>
          </p:cNvPr>
          <p:cNvGrpSpPr/>
          <p:nvPr/>
        </p:nvGrpSpPr>
        <p:grpSpPr>
          <a:xfrm>
            <a:off x="5006898" y="1824770"/>
            <a:ext cx="2286000" cy="3204430"/>
            <a:chOff x="4996962" y="1824770"/>
            <a:chExt cx="2286000" cy="3204430"/>
          </a:xfrm>
        </p:grpSpPr>
        <p:sp>
          <p:nvSpPr>
            <p:cNvPr id="6" name="Rectangle 5">
              <a:extLst>
                <a:ext uri="{FF2B5EF4-FFF2-40B4-BE49-F238E27FC236}">
                  <a16:creationId xmlns:a16="http://schemas.microsoft.com/office/drawing/2014/main" id="{502E3B43-8B21-2D51-EAD7-5116E80A7D77}"/>
                </a:ext>
              </a:extLst>
            </p:cNvPr>
            <p:cNvSpPr/>
            <p:nvPr/>
          </p:nvSpPr>
          <p:spPr>
            <a:xfrm>
              <a:off x="4996962" y="4572000"/>
              <a:ext cx="2286000" cy="457200"/>
            </a:xfrm>
            <a:prstGeom prst="rect">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Chordophones</a:t>
              </a:r>
            </a:p>
          </p:txBody>
        </p:sp>
        <p:pic>
          <p:nvPicPr>
            <p:cNvPr id="23" name="Picture 22" descr="a banjo and a violin with a bow">
              <a:extLst>
                <a:ext uri="{FF2B5EF4-FFF2-40B4-BE49-F238E27FC236}">
                  <a16:creationId xmlns:a16="http://schemas.microsoft.com/office/drawing/2014/main" id="{D85EE13D-7945-DAB6-0662-91F46757DD7C}"/>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225562" y="1824770"/>
              <a:ext cx="1828800" cy="1859707"/>
            </a:xfrm>
            <a:prstGeom prst="rect">
              <a:avLst/>
            </a:prstGeom>
          </p:spPr>
        </p:pic>
      </p:grpSp>
      <p:sp>
        <p:nvSpPr>
          <p:cNvPr id="9" name="TextBox 8">
            <a:extLst>
              <a:ext uri="{FF2B5EF4-FFF2-40B4-BE49-F238E27FC236}">
                <a16:creationId xmlns:a16="http://schemas.microsoft.com/office/drawing/2014/main" id="{03E07572-1F39-0253-60DD-F269312862AA}"/>
              </a:ext>
            </a:extLst>
          </p:cNvPr>
          <p:cNvSpPr txBox="1"/>
          <p:nvPr/>
        </p:nvSpPr>
        <p:spPr>
          <a:xfrm>
            <a:off x="228600" y="5349294"/>
            <a:ext cx="11811000" cy="461665"/>
          </a:xfrm>
          <a:prstGeom prst="rect">
            <a:avLst/>
          </a:prstGeom>
          <a:noFill/>
        </p:spPr>
        <p:txBody>
          <a:bodyPr wrap="square">
            <a:spAutoFit/>
          </a:bodyPr>
          <a:lstStyle/>
          <a:p>
            <a:pPr algn="ctr"/>
            <a:r>
              <a:rPr lang="en-US" sz="2400" b="1" dirty="0"/>
              <a:t>Take the next five minutes to group your instruments into the five categories above!</a:t>
            </a:r>
          </a:p>
        </p:txBody>
      </p:sp>
      <p:sp>
        <p:nvSpPr>
          <p:cNvPr id="14" name="Title 2">
            <a:extLst>
              <a:ext uri="{FF2B5EF4-FFF2-40B4-BE49-F238E27FC236}">
                <a16:creationId xmlns:a16="http://schemas.microsoft.com/office/drawing/2014/main" id="{F9DA02BE-3A95-0FA0-9814-611CAD6DACAE}"/>
              </a:ext>
            </a:extLst>
          </p:cNvPr>
          <p:cNvSpPr txBox="1">
            <a:spLocks/>
          </p:cNvSpPr>
          <p:nvPr/>
        </p:nvSpPr>
        <p:spPr>
          <a:xfrm>
            <a:off x="1165726" y="148581"/>
            <a:ext cx="10416674" cy="845837"/>
          </a:xfrm>
          <a:prstGeom prst="rect">
            <a:avLst/>
          </a:prstGeom>
        </p:spPr>
        <p:txBody>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dirty="0"/>
              <a:t>Group your homemade instruments</a:t>
            </a:r>
          </a:p>
        </p:txBody>
      </p:sp>
      <p:pic>
        <p:nvPicPr>
          <p:cNvPr id="16" name="Picture 15" descr="A hand holding a cube&#10;&#10;Description automatically generated">
            <a:extLst>
              <a:ext uri="{FF2B5EF4-FFF2-40B4-BE49-F238E27FC236}">
                <a16:creationId xmlns:a16="http://schemas.microsoft.com/office/drawing/2014/main" id="{AD7CE3DC-73AC-9B43-5916-8743D85ED8B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1495" y="-222396"/>
            <a:ext cx="1463040" cy="1542187"/>
          </a:xfrm>
          <a:prstGeom prst="rect">
            <a:avLst/>
          </a:prstGeom>
        </p:spPr>
      </p:pic>
    </p:spTree>
    <p:extLst>
      <p:ext uri="{BB962C8B-B14F-4D97-AF65-F5344CB8AC3E}">
        <p14:creationId xmlns:p14="http://schemas.microsoft.com/office/powerpoint/2010/main" val="2882773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37F5A2-0E98-CAAC-4360-1D1B530FED4F}"/>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F1BF5A6-8B21-702E-8A9B-BC11F0DA3D97}"/>
              </a:ext>
            </a:extLst>
          </p:cNvPr>
          <p:cNvSpPr>
            <a:spLocks noGrp="1"/>
          </p:cNvSpPr>
          <p:nvPr>
            <p:ph type="sldNum" sz="quarter" idx="11"/>
          </p:nvPr>
        </p:nvSpPr>
        <p:spPr/>
        <p:txBody>
          <a:bodyPr/>
          <a:lstStyle/>
          <a:p>
            <a:fld id="{F0D23093-2AB0-F74C-B865-1A12A15B650E}" type="slidenum">
              <a:rPr lang="en-US" smtClean="0"/>
              <a:pPr/>
              <a:t>9</a:t>
            </a:fld>
            <a:endParaRPr lang="en-US" dirty="0"/>
          </a:p>
        </p:txBody>
      </p:sp>
      <p:grpSp>
        <p:nvGrpSpPr>
          <p:cNvPr id="30" name="Group 29">
            <a:extLst>
              <a:ext uri="{FF2B5EF4-FFF2-40B4-BE49-F238E27FC236}">
                <a16:creationId xmlns:a16="http://schemas.microsoft.com/office/drawing/2014/main" id="{67C08431-3890-A462-4FB8-81939AA09D4E}"/>
              </a:ext>
            </a:extLst>
          </p:cNvPr>
          <p:cNvGrpSpPr/>
          <p:nvPr/>
        </p:nvGrpSpPr>
        <p:grpSpPr>
          <a:xfrm>
            <a:off x="2612460" y="1405924"/>
            <a:ext cx="2286000" cy="3623276"/>
            <a:chOff x="2602524" y="1405924"/>
            <a:chExt cx="2286000" cy="3623276"/>
          </a:xfrm>
        </p:grpSpPr>
        <p:sp>
          <p:nvSpPr>
            <p:cNvPr id="5" name="Rectangle 4">
              <a:extLst>
                <a:ext uri="{FF2B5EF4-FFF2-40B4-BE49-F238E27FC236}">
                  <a16:creationId xmlns:a16="http://schemas.microsoft.com/office/drawing/2014/main" id="{3CF9F1E0-7340-9744-8348-F8393CFBDBED}"/>
                </a:ext>
              </a:extLst>
            </p:cNvPr>
            <p:cNvSpPr/>
            <p:nvPr/>
          </p:nvSpPr>
          <p:spPr>
            <a:xfrm>
              <a:off x="2602524" y="4572000"/>
              <a:ext cx="2286000" cy="457200"/>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rPr>
                <a:t>Membranophones</a:t>
              </a:r>
            </a:p>
          </p:txBody>
        </p:sp>
        <p:pic>
          <p:nvPicPr>
            <p:cNvPr id="13" name="Picture 12" descr="A drum and two striped drums&#10;&#10;Description automatically generated">
              <a:extLst>
                <a:ext uri="{FF2B5EF4-FFF2-40B4-BE49-F238E27FC236}">
                  <a16:creationId xmlns:a16="http://schemas.microsoft.com/office/drawing/2014/main" id="{4C26EA8F-F294-2CB3-0A70-A8340D77B9D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831124" y="1405924"/>
              <a:ext cx="1828800" cy="2796988"/>
            </a:xfrm>
            <a:prstGeom prst="rect">
              <a:avLst/>
            </a:prstGeom>
          </p:spPr>
        </p:pic>
      </p:grpSp>
      <p:grpSp>
        <p:nvGrpSpPr>
          <p:cNvPr id="29" name="Group 28">
            <a:extLst>
              <a:ext uri="{FF2B5EF4-FFF2-40B4-BE49-F238E27FC236}">
                <a16:creationId xmlns:a16="http://schemas.microsoft.com/office/drawing/2014/main" id="{D0B94AE5-1FE3-14CE-CA5B-B4CAA2DFF672}"/>
              </a:ext>
            </a:extLst>
          </p:cNvPr>
          <p:cNvGrpSpPr/>
          <p:nvPr/>
        </p:nvGrpSpPr>
        <p:grpSpPr>
          <a:xfrm>
            <a:off x="218022" y="1552056"/>
            <a:ext cx="2286000" cy="3477144"/>
            <a:chOff x="208086" y="1552056"/>
            <a:chExt cx="2286000" cy="3477144"/>
          </a:xfrm>
        </p:grpSpPr>
        <p:sp>
          <p:nvSpPr>
            <p:cNvPr id="4" name="Rectangle 3">
              <a:extLst>
                <a:ext uri="{FF2B5EF4-FFF2-40B4-BE49-F238E27FC236}">
                  <a16:creationId xmlns:a16="http://schemas.microsoft.com/office/drawing/2014/main" id="{D46AD62C-AB55-D3DC-8C06-F47CFC379D5D}"/>
                </a:ext>
              </a:extLst>
            </p:cNvPr>
            <p:cNvSpPr/>
            <p:nvPr/>
          </p:nvSpPr>
          <p:spPr>
            <a:xfrm>
              <a:off x="208086" y="4572000"/>
              <a:ext cx="2286000" cy="4572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Idiophones</a:t>
              </a:r>
            </a:p>
          </p:txBody>
        </p:sp>
        <p:pic>
          <p:nvPicPr>
            <p:cNvPr id="15" name="Picture 14" descr="A wooden xylophone ">
              <a:extLst>
                <a:ext uri="{FF2B5EF4-FFF2-40B4-BE49-F238E27FC236}">
                  <a16:creationId xmlns:a16="http://schemas.microsoft.com/office/drawing/2014/main" id="{28E95C08-F85B-B9F6-C316-0CBB863CD585}"/>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17695360">
              <a:off x="48545" y="2232660"/>
              <a:ext cx="2743200" cy="1381991"/>
            </a:xfrm>
            <a:prstGeom prst="rect">
              <a:avLst/>
            </a:prstGeom>
          </p:spPr>
        </p:pic>
      </p:grpSp>
      <p:grpSp>
        <p:nvGrpSpPr>
          <p:cNvPr id="32" name="Group 31">
            <a:extLst>
              <a:ext uri="{FF2B5EF4-FFF2-40B4-BE49-F238E27FC236}">
                <a16:creationId xmlns:a16="http://schemas.microsoft.com/office/drawing/2014/main" id="{EDE8D987-0275-D19B-7790-2081DF38931E}"/>
              </a:ext>
            </a:extLst>
          </p:cNvPr>
          <p:cNvGrpSpPr/>
          <p:nvPr/>
        </p:nvGrpSpPr>
        <p:grpSpPr>
          <a:xfrm>
            <a:off x="7391400" y="1306336"/>
            <a:ext cx="2286000" cy="3722864"/>
            <a:chOff x="7391400" y="1306336"/>
            <a:chExt cx="2286000" cy="3722864"/>
          </a:xfrm>
        </p:grpSpPr>
        <p:sp>
          <p:nvSpPr>
            <p:cNvPr id="7" name="Rectangle 6">
              <a:extLst>
                <a:ext uri="{FF2B5EF4-FFF2-40B4-BE49-F238E27FC236}">
                  <a16:creationId xmlns:a16="http://schemas.microsoft.com/office/drawing/2014/main" id="{FAFCBCD3-7F95-09C0-E051-006FFDFD5885}"/>
                </a:ext>
              </a:extLst>
            </p:cNvPr>
            <p:cNvSpPr/>
            <p:nvPr/>
          </p:nvSpPr>
          <p:spPr>
            <a:xfrm>
              <a:off x="7391400" y="4572000"/>
              <a:ext cx="2286000" cy="457200"/>
            </a:xfrm>
            <a:prstGeom prst="rect">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dirty="0"/>
                <a:t>Aerophones</a:t>
              </a:r>
            </a:p>
          </p:txBody>
        </p:sp>
        <p:pic>
          <p:nvPicPr>
            <p:cNvPr id="17" name="Picture 16" descr="A tuba and a flute">
              <a:extLst>
                <a:ext uri="{FF2B5EF4-FFF2-40B4-BE49-F238E27FC236}">
                  <a16:creationId xmlns:a16="http://schemas.microsoft.com/office/drawing/2014/main" id="{49E34228-CF28-D609-71B3-B0D56A3E93CE}"/>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467600" y="1306336"/>
              <a:ext cx="1828800" cy="2896576"/>
            </a:xfrm>
            <a:prstGeom prst="rect">
              <a:avLst/>
            </a:prstGeom>
          </p:spPr>
        </p:pic>
      </p:grpSp>
      <p:grpSp>
        <p:nvGrpSpPr>
          <p:cNvPr id="33" name="Group 32">
            <a:extLst>
              <a:ext uri="{FF2B5EF4-FFF2-40B4-BE49-F238E27FC236}">
                <a16:creationId xmlns:a16="http://schemas.microsoft.com/office/drawing/2014/main" id="{98EBE4BC-4F3C-654E-BF12-28DCE289DCF4}"/>
              </a:ext>
            </a:extLst>
          </p:cNvPr>
          <p:cNvGrpSpPr/>
          <p:nvPr/>
        </p:nvGrpSpPr>
        <p:grpSpPr>
          <a:xfrm>
            <a:off x="9785840" y="1600200"/>
            <a:ext cx="2286000" cy="3429000"/>
            <a:chOff x="9785840" y="1600200"/>
            <a:chExt cx="2286000" cy="3429000"/>
          </a:xfrm>
        </p:grpSpPr>
        <p:sp>
          <p:nvSpPr>
            <p:cNvPr id="8" name="Rectangle 7">
              <a:extLst>
                <a:ext uri="{FF2B5EF4-FFF2-40B4-BE49-F238E27FC236}">
                  <a16:creationId xmlns:a16="http://schemas.microsoft.com/office/drawing/2014/main" id="{F6060E8F-51E8-62BF-7D27-AD3C3B7C689C}"/>
                </a:ext>
              </a:extLst>
            </p:cNvPr>
            <p:cNvSpPr/>
            <p:nvPr/>
          </p:nvSpPr>
          <p:spPr>
            <a:xfrm>
              <a:off x="9785840" y="4572000"/>
              <a:ext cx="2286000" cy="4572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US" dirty="0"/>
                <a:t>Electrophones</a:t>
              </a:r>
            </a:p>
          </p:txBody>
        </p:sp>
        <p:pic>
          <p:nvPicPr>
            <p:cNvPr id="21" name="Picture 20" descr="A guitar and a keyboard">
              <a:extLst>
                <a:ext uri="{FF2B5EF4-FFF2-40B4-BE49-F238E27FC236}">
                  <a16:creationId xmlns:a16="http://schemas.microsoft.com/office/drawing/2014/main" id="{5B87AE47-7DD4-A3ED-0ECE-AF6E513F45A9}"/>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5400000">
              <a:off x="9651815" y="1962826"/>
              <a:ext cx="2554051" cy="1828800"/>
            </a:xfrm>
            <a:prstGeom prst="rect">
              <a:avLst/>
            </a:prstGeom>
          </p:spPr>
        </p:pic>
      </p:grpSp>
      <p:grpSp>
        <p:nvGrpSpPr>
          <p:cNvPr id="31" name="Group 30">
            <a:extLst>
              <a:ext uri="{FF2B5EF4-FFF2-40B4-BE49-F238E27FC236}">
                <a16:creationId xmlns:a16="http://schemas.microsoft.com/office/drawing/2014/main" id="{A620158C-7041-CE67-0321-92DD54564D95}"/>
              </a:ext>
            </a:extLst>
          </p:cNvPr>
          <p:cNvGrpSpPr/>
          <p:nvPr/>
        </p:nvGrpSpPr>
        <p:grpSpPr>
          <a:xfrm>
            <a:off x="5006898" y="1824770"/>
            <a:ext cx="2286000" cy="3204430"/>
            <a:chOff x="4996962" y="1824770"/>
            <a:chExt cx="2286000" cy="3204430"/>
          </a:xfrm>
        </p:grpSpPr>
        <p:sp>
          <p:nvSpPr>
            <p:cNvPr id="6" name="Rectangle 5">
              <a:extLst>
                <a:ext uri="{FF2B5EF4-FFF2-40B4-BE49-F238E27FC236}">
                  <a16:creationId xmlns:a16="http://schemas.microsoft.com/office/drawing/2014/main" id="{1EE48802-AAB7-6AF9-EC5B-88CB5A0DEB83}"/>
                </a:ext>
              </a:extLst>
            </p:cNvPr>
            <p:cNvSpPr/>
            <p:nvPr/>
          </p:nvSpPr>
          <p:spPr>
            <a:xfrm>
              <a:off x="4996962" y="4572000"/>
              <a:ext cx="2286000" cy="457200"/>
            </a:xfrm>
            <a:prstGeom prst="rect">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Chordophones</a:t>
              </a:r>
            </a:p>
          </p:txBody>
        </p:sp>
        <p:pic>
          <p:nvPicPr>
            <p:cNvPr id="23" name="Picture 22" descr="a banjo and a violin with a bow">
              <a:extLst>
                <a:ext uri="{FF2B5EF4-FFF2-40B4-BE49-F238E27FC236}">
                  <a16:creationId xmlns:a16="http://schemas.microsoft.com/office/drawing/2014/main" id="{86698C75-578C-DF24-6F53-B0875F92E7E7}"/>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5225562" y="1824770"/>
              <a:ext cx="1828800" cy="1859707"/>
            </a:xfrm>
            <a:prstGeom prst="rect">
              <a:avLst/>
            </a:prstGeom>
          </p:spPr>
        </p:pic>
      </p:grpSp>
      <p:sp>
        <p:nvSpPr>
          <p:cNvPr id="9" name="TextBox 8">
            <a:extLst>
              <a:ext uri="{FF2B5EF4-FFF2-40B4-BE49-F238E27FC236}">
                <a16:creationId xmlns:a16="http://schemas.microsoft.com/office/drawing/2014/main" id="{11FAC83A-F502-770D-2D84-3AA063D29A15}"/>
              </a:ext>
            </a:extLst>
          </p:cNvPr>
          <p:cNvSpPr txBox="1"/>
          <p:nvPr/>
        </p:nvSpPr>
        <p:spPr>
          <a:xfrm>
            <a:off x="228600" y="5349294"/>
            <a:ext cx="11811000" cy="461665"/>
          </a:xfrm>
          <a:prstGeom prst="rect">
            <a:avLst/>
          </a:prstGeom>
          <a:noFill/>
        </p:spPr>
        <p:txBody>
          <a:bodyPr wrap="square">
            <a:spAutoFit/>
          </a:bodyPr>
          <a:lstStyle/>
          <a:p>
            <a:pPr algn="ctr"/>
            <a:r>
              <a:rPr lang="en-US" sz="2400" b="1" dirty="0"/>
              <a:t>Take the next five minutes to group your instruments into the five categories above!</a:t>
            </a:r>
          </a:p>
        </p:txBody>
      </p:sp>
      <p:sp>
        <p:nvSpPr>
          <p:cNvPr id="22" name="Oval 21">
            <a:extLst>
              <a:ext uri="{FF2B5EF4-FFF2-40B4-BE49-F238E27FC236}">
                <a16:creationId xmlns:a16="http://schemas.microsoft.com/office/drawing/2014/main" id="{C863BBA0-AD4C-EC8F-E96D-35BB2D316DAA}"/>
              </a:ext>
            </a:extLst>
          </p:cNvPr>
          <p:cNvSpPr/>
          <p:nvPr/>
        </p:nvSpPr>
        <p:spPr>
          <a:xfrm>
            <a:off x="4572000" y="1905000"/>
            <a:ext cx="3048000" cy="3048000"/>
          </a:xfrm>
          <a:prstGeom prst="ellipse">
            <a:avLst/>
          </a:prstGeom>
          <a:solidFill>
            <a:srgbClr val="92D050"/>
          </a:solidFill>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US" sz="3600" b="1" dirty="0"/>
              <a:t>TIMES</a:t>
            </a:r>
          </a:p>
          <a:p>
            <a:pPr algn="ctr"/>
            <a:r>
              <a:rPr lang="en-US" sz="3600" b="1" dirty="0"/>
              <a:t>UP!</a:t>
            </a:r>
            <a:endParaRPr lang="en-US" sz="3600" dirty="0"/>
          </a:p>
        </p:txBody>
      </p:sp>
      <p:sp>
        <p:nvSpPr>
          <p:cNvPr id="10" name="Oval 9">
            <a:extLst>
              <a:ext uri="{FF2B5EF4-FFF2-40B4-BE49-F238E27FC236}">
                <a16:creationId xmlns:a16="http://schemas.microsoft.com/office/drawing/2014/main" id="{E81C9677-EB85-2782-68E6-D2E9532BC8DF}"/>
              </a:ext>
            </a:extLst>
          </p:cNvPr>
          <p:cNvSpPr/>
          <p:nvPr/>
        </p:nvSpPr>
        <p:spPr>
          <a:xfrm>
            <a:off x="4572000" y="1905000"/>
            <a:ext cx="3048000" cy="3048000"/>
          </a:xfrm>
          <a:prstGeom prst="ellipse">
            <a:avLst/>
          </a:prstGeom>
          <a:solidFill>
            <a:srgbClr val="FF4F3D"/>
          </a:solidFill>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US" sz="3600" b="1" dirty="0"/>
              <a:t>1</a:t>
            </a:r>
            <a:r>
              <a:rPr lang="en-US" sz="3600" dirty="0"/>
              <a:t> minute remaining</a:t>
            </a:r>
          </a:p>
        </p:txBody>
      </p:sp>
      <p:sp>
        <p:nvSpPr>
          <p:cNvPr id="11" name="Oval 10">
            <a:extLst>
              <a:ext uri="{FF2B5EF4-FFF2-40B4-BE49-F238E27FC236}">
                <a16:creationId xmlns:a16="http://schemas.microsoft.com/office/drawing/2014/main" id="{FE192268-EB27-E14C-DD33-DABACF4F59E1}"/>
              </a:ext>
            </a:extLst>
          </p:cNvPr>
          <p:cNvSpPr/>
          <p:nvPr/>
        </p:nvSpPr>
        <p:spPr>
          <a:xfrm>
            <a:off x="4572000" y="1905000"/>
            <a:ext cx="3048000" cy="3048000"/>
          </a:xfrm>
          <a:prstGeom prst="ellipse">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US" sz="3600" b="1" dirty="0">
                <a:solidFill>
                  <a:schemeClr val="tx1"/>
                </a:solidFill>
              </a:rPr>
              <a:t>2</a:t>
            </a:r>
            <a:r>
              <a:rPr lang="en-US" sz="3600" dirty="0">
                <a:solidFill>
                  <a:schemeClr val="tx1"/>
                </a:solidFill>
              </a:rPr>
              <a:t> minutes remaining</a:t>
            </a:r>
          </a:p>
        </p:txBody>
      </p:sp>
      <p:sp>
        <p:nvSpPr>
          <p:cNvPr id="12" name="Oval 11">
            <a:extLst>
              <a:ext uri="{FF2B5EF4-FFF2-40B4-BE49-F238E27FC236}">
                <a16:creationId xmlns:a16="http://schemas.microsoft.com/office/drawing/2014/main" id="{72922836-7E19-838F-F791-892CA9BEA598}"/>
              </a:ext>
            </a:extLst>
          </p:cNvPr>
          <p:cNvSpPr/>
          <p:nvPr/>
        </p:nvSpPr>
        <p:spPr>
          <a:xfrm>
            <a:off x="4572000" y="1905000"/>
            <a:ext cx="3048000" cy="3048000"/>
          </a:xfrm>
          <a:prstGeom prst="ellipse">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sz="3600" b="1" dirty="0"/>
              <a:t>3</a:t>
            </a:r>
            <a:r>
              <a:rPr lang="en-US" sz="3600" dirty="0"/>
              <a:t> minutes remaining</a:t>
            </a:r>
          </a:p>
        </p:txBody>
      </p:sp>
      <p:sp>
        <p:nvSpPr>
          <p:cNvPr id="14" name="Oval 13">
            <a:extLst>
              <a:ext uri="{FF2B5EF4-FFF2-40B4-BE49-F238E27FC236}">
                <a16:creationId xmlns:a16="http://schemas.microsoft.com/office/drawing/2014/main" id="{45F384AB-7573-51AA-176A-EA12E08D6E31}"/>
              </a:ext>
            </a:extLst>
          </p:cNvPr>
          <p:cNvSpPr/>
          <p:nvPr/>
        </p:nvSpPr>
        <p:spPr>
          <a:xfrm>
            <a:off x="4572000" y="1905000"/>
            <a:ext cx="3048000" cy="3048000"/>
          </a:xfrm>
          <a:prstGeom prst="ellipse">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3600" b="1" dirty="0"/>
              <a:t>4</a:t>
            </a:r>
            <a:r>
              <a:rPr lang="en-US" sz="3600" dirty="0"/>
              <a:t> minutes remaining</a:t>
            </a:r>
          </a:p>
        </p:txBody>
      </p:sp>
      <p:sp>
        <p:nvSpPr>
          <p:cNvPr id="16" name="Oval 15">
            <a:extLst>
              <a:ext uri="{FF2B5EF4-FFF2-40B4-BE49-F238E27FC236}">
                <a16:creationId xmlns:a16="http://schemas.microsoft.com/office/drawing/2014/main" id="{10543630-3667-B056-768D-5152B99FDF65}"/>
              </a:ext>
            </a:extLst>
          </p:cNvPr>
          <p:cNvSpPr/>
          <p:nvPr/>
        </p:nvSpPr>
        <p:spPr>
          <a:xfrm>
            <a:off x="4572000" y="1905000"/>
            <a:ext cx="3048000" cy="304800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600" b="1" dirty="0"/>
              <a:t>5</a:t>
            </a:r>
            <a:r>
              <a:rPr lang="en-US" sz="3600" dirty="0"/>
              <a:t> minutes remaining</a:t>
            </a:r>
          </a:p>
        </p:txBody>
      </p:sp>
      <p:sp>
        <p:nvSpPr>
          <p:cNvPr id="20" name="Title 2">
            <a:extLst>
              <a:ext uri="{FF2B5EF4-FFF2-40B4-BE49-F238E27FC236}">
                <a16:creationId xmlns:a16="http://schemas.microsoft.com/office/drawing/2014/main" id="{03994517-9550-8E62-E60C-39E2A5E4F937}"/>
              </a:ext>
            </a:extLst>
          </p:cNvPr>
          <p:cNvSpPr txBox="1">
            <a:spLocks/>
          </p:cNvSpPr>
          <p:nvPr/>
        </p:nvSpPr>
        <p:spPr>
          <a:xfrm>
            <a:off x="1165726" y="148581"/>
            <a:ext cx="10416674" cy="845837"/>
          </a:xfrm>
          <a:prstGeom prst="rect">
            <a:avLst/>
          </a:prstGeom>
        </p:spPr>
        <p:txBody>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dirty="0"/>
              <a:t>Group your homemade instruments</a:t>
            </a:r>
          </a:p>
        </p:txBody>
      </p:sp>
      <p:pic>
        <p:nvPicPr>
          <p:cNvPr id="24" name="Picture 23" descr="A hand holding a cube&#10;&#10;Description automatically generated">
            <a:extLst>
              <a:ext uri="{FF2B5EF4-FFF2-40B4-BE49-F238E27FC236}">
                <a16:creationId xmlns:a16="http://schemas.microsoft.com/office/drawing/2014/main" id="{2CB94C5F-41EC-15DB-71C6-BDFB00B9E33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11495" y="-222396"/>
            <a:ext cx="1463040" cy="1542187"/>
          </a:xfrm>
          <a:prstGeom prst="rect">
            <a:avLst/>
          </a:prstGeom>
        </p:spPr>
      </p:pic>
    </p:spTree>
    <p:extLst>
      <p:ext uri="{BB962C8B-B14F-4D97-AF65-F5344CB8AC3E}">
        <p14:creationId xmlns:p14="http://schemas.microsoft.com/office/powerpoint/2010/main" val="775557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childTnLst>
                                  <p:subTnLst>
                                    <p:audio>
                                      <p:cMediaNode vol="31000">
                                        <p:cTn display="0" masterRel="sameClick">
                                          <p:stCondLst>
                                            <p:cond evt="begin" delay="0">
                                              <p:tn val="5"/>
                                            </p:cond>
                                          </p:stCondLst>
                                          <p:endCondLst>
                                            <p:cond evt="onStopAudio" delay="0">
                                              <p:tgtEl>
                                                <p:sldTgt/>
                                              </p:tgtEl>
                                            </p:cond>
                                          </p:endCondLst>
                                        </p:cTn>
                                        <p:tgtEl>
                                          <p:sndTgt r:embed="rId2" name="click.wav"/>
                                        </p:tgtEl>
                                      </p:cMediaNode>
                                    </p:audio>
                                  </p:sub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21" presetClass="exit" presetSubtype="1" fill="hold" grpId="1" nodeType="withEffect">
                                  <p:stCondLst>
                                    <p:cond delay="0"/>
                                  </p:stCondLst>
                                  <p:childTnLst>
                                    <p:animEffect transition="out" filter="wheel(1)">
                                      <p:cBhvr>
                                        <p:cTn id="16" dur="60000"/>
                                        <p:tgtEl>
                                          <p:spTgt spid="16"/>
                                        </p:tgtEl>
                                      </p:cBhvr>
                                    </p:animEffect>
                                    <p:set>
                                      <p:cBhvr>
                                        <p:cTn id="17" dur="1" fill="hold">
                                          <p:stCondLst>
                                            <p:cond delay="59999"/>
                                          </p:stCondLst>
                                        </p:cTn>
                                        <p:tgtEl>
                                          <p:spTgt spid="16"/>
                                        </p:tgtEl>
                                        <p:attrNameLst>
                                          <p:attrName>style.visibility</p:attrName>
                                        </p:attrNameLst>
                                      </p:cBhvr>
                                      <p:to>
                                        <p:strVal val="hidden"/>
                                      </p:to>
                                    </p:set>
                                  </p:childTnLst>
                                </p:cTn>
                              </p:par>
                            </p:childTnLst>
                          </p:cTn>
                        </p:par>
                        <p:par>
                          <p:cTn id="18" fill="hold">
                            <p:stCondLst>
                              <p:cond delay="60000"/>
                            </p:stCondLst>
                            <p:childTnLst>
                              <p:par>
                                <p:cTn id="19" presetID="21" presetClass="exit" presetSubtype="1" fill="hold" grpId="1" nodeType="afterEffect">
                                  <p:stCondLst>
                                    <p:cond delay="0"/>
                                  </p:stCondLst>
                                  <p:childTnLst>
                                    <p:animEffect transition="out" filter="wheel(1)">
                                      <p:cBhvr>
                                        <p:cTn id="20" dur="60000"/>
                                        <p:tgtEl>
                                          <p:spTgt spid="14"/>
                                        </p:tgtEl>
                                      </p:cBhvr>
                                    </p:animEffect>
                                    <p:set>
                                      <p:cBhvr>
                                        <p:cTn id="21" dur="1" fill="hold">
                                          <p:stCondLst>
                                            <p:cond delay="59999"/>
                                          </p:stCondLst>
                                        </p:cTn>
                                        <p:tgtEl>
                                          <p:spTgt spid="14"/>
                                        </p:tgtEl>
                                        <p:attrNameLst>
                                          <p:attrName>style.visibility</p:attrName>
                                        </p:attrNameLst>
                                      </p:cBhvr>
                                      <p:to>
                                        <p:strVal val="hidden"/>
                                      </p:to>
                                    </p:set>
                                  </p:childTnLst>
                                  <p:subTnLst>
                                    <p:audio>
                                      <p:cMediaNode>
                                        <p:cTn display="0" masterRel="sameClick">
                                          <p:stCondLst>
                                            <p:cond evt="begin" delay="0">
                                              <p:tn val="19"/>
                                            </p:cond>
                                          </p:stCondLst>
                                          <p:endCondLst>
                                            <p:cond evt="onStopAudio" delay="0">
                                              <p:tgtEl>
                                                <p:sldTgt/>
                                              </p:tgtEl>
                                            </p:cond>
                                          </p:endCondLst>
                                        </p:cTn>
                                        <p:tgtEl>
                                          <p:sndTgt r:embed="rId2" name="click.wav"/>
                                        </p:tgtEl>
                                      </p:cMediaNode>
                                    </p:audio>
                                  </p:subTnLst>
                                </p:cTn>
                              </p:par>
                            </p:childTnLst>
                          </p:cTn>
                        </p:par>
                        <p:par>
                          <p:cTn id="22" fill="hold">
                            <p:stCondLst>
                              <p:cond delay="120000"/>
                            </p:stCondLst>
                            <p:childTnLst>
                              <p:par>
                                <p:cTn id="23" presetID="21" presetClass="exit" presetSubtype="1" fill="hold" grpId="1" nodeType="afterEffect">
                                  <p:stCondLst>
                                    <p:cond delay="0"/>
                                  </p:stCondLst>
                                  <p:childTnLst>
                                    <p:animEffect transition="out" filter="wheel(1)">
                                      <p:cBhvr>
                                        <p:cTn id="24" dur="60000"/>
                                        <p:tgtEl>
                                          <p:spTgt spid="12"/>
                                        </p:tgtEl>
                                      </p:cBhvr>
                                    </p:animEffect>
                                    <p:set>
                                      <p:cBhvr>
                                        <p:cTn id="25" dur="1" fill="hold">
                                          <p:stCondLst>
                                            <p:cond delay="59999"/>
                                          </p:stCondLst>
                                        </p:cTn>
                                        <p:tgtEl>
                                          <p:spTgt spid="12"/>
                                        </p:tgtEl>
                                        <p:attrNameLst>
                                          <p:attrName>style.visibility</p:attrName>
                                        </p:attrNameLst>
                                      </p:cBhvr>
                                      <p:to>
                                        <p:strVal val="hidden"/>
                                      </p:to>
                                    </p:set>
                                  </p:childTnLst>
                                  <p:subTnLst>
                                    <p:audio>
                                      <p:cMediaNode>
                                        <p:cTn display="0" masterRel="sameClick">
                                          <p:stCondLst>
                                            <p:cond evt="begin" delay="0">
                                              <p:tn val="23"/>
                                            </p:cond>
                                          </p:stCondLst>
                                          <p:endCondLst>
                                            <p:cond evt="onStopAudio" delay="0">
                                              <p:tgtEl>
                                                <p:sldTgt/>
                                              </p:tgtEl>
                                            </p:cond>
                                          </p:endCondLst>
                                        </p:cTn>
                                        <p:tgtEl>
                                          <p:sndTgt r:embed="rId2" name="click.wav"/>
                                        </p:tgtEl>
                                      </p:cMediaNode>
                                    </p:audio>
                                  </p:subTnLst>
                                </p:cTn>
                              </p:par>
                            </p:childTnLst>
                          </p:cTn>
                        </p:par>
                        <p:par>
                          <p:cTn id="26" fill="hold">
                            <p:stCondLst>
                              <p:cond delay="180000"/>
                            </p:stCondLst>
                            <p:childTnLst>
                              <p:par>
                                <p:cTn id="27" presetID="21" presetClass="exit" presetSubtype="1" fill="hold" grpId="1" nodeType="afterEffect">
                                  <p:stCondLst>
                                    <p:cond delay="0"/>
                                  </p:stCondLst>
                                  <p:childTnLst>
                                    <p:animEffect transition="out" filter="wheel(1)">
                                      <p:cBhvr>
                                        <p:cTn id="28" dur="60000"/>
                                        <p:tgtEl>
                                          <p:spTgt spid="11"/>
                                        </p:tgtEl>
                                      </p:cBhvr>
                                    </p:animEffect>
                                    <p:set>
                                      <p:cBhvr>
                                        <p:cTn id="29" dur="1" fill="hold">
                                          <p:stCondLst>
                                            <p:cond delay="59999"/>
                                          </p:stCondLst>
                                        </p:cTn>
                                        <p:tgtEl>
                                          <p:spTgt spid="11"/>
                                        </p:tgtEl>
                                        <p:attrNameLst>
                                          <p:attrName>style.visibility</p:attrName>
                                        </p:attrNameLst>
                                      </p:cBhvr>
                                      <p:to>
                                        <p:strVal val="hidden"/>
                                      </p:to>
                                    </p:set>
                                  </p:childTnLst>
                                  <p:subTnLst>
                                    <p:audio>
                                      <p:cMediaNode>
                                        <p:cTn display="0" masterRel="sameClick">
                                          <p:stCondLst>
                                            <p:cond evt="begin" delay="0">
                                              <p:tn val="27"/>
                                            </p:cond>
                                          </p:stCondLst>
                                          <p:endCondLst>
                                            <p:cond evt="onStopAudio" delay="0">
                                              <p:tgtEl>
                                                <p:sldTgt/>
                                              </p:tgtEl>
                                            </p:cond>
                                          </p:endCondLst>
                                        </p:cTn>
                                        <p:tgtEl>
                                          <p:sndTgt r:embed="rId2" name="click.wav"/>
                                        </p:tgtEl>
                                      </p:cMediaNode>
                                    </p:audio>
                                  </p:subTnLst>
                                </p:cTn>
                              </p:par>
                            </p:childTnLst>
                          </p:cTn>
                        </p:par>
                        <p:par>
                          <p:cTn id="30" fill="hold">
                            <p:stCondLst>
                              <p:cond delay="240000"/>
                            </p:stCondLst>
                            <p:childTnLst>
                              <p:par>
                                <p:cTn id="31" presetID="21" presetClass="exit" presetSubtype="1" fill="hold" grpId="1" nodeType="afterEffect">
                                  <p:stCondLst>
                                    <p:cond delay="0"/>
                                  </p:stCondLst>
                                  <p:childTnLst>
                                    <p:animEffect transition="out" filter="wheel(1)">
                                      <p:cBhvr>
                                        <p:cTn id="32" dur="60000"/>
                                        <p:tgtEl>
                                          <p:spTgt spid="10"/>
                                        </p:tgtEl>
                                      </p:cBhvr>
                                    </p:animEffect>
                                    <p:set>
                                      <p:cBhvr>
                                        <p:cTn id="33" dur="1" fill="hold">
                                          <p:stCondLst>
                                            <p:cond delay="59999"/>
                                          </p:stCondLst>
                                        </p:cTn>
                                        <p:tgtEl>
                                          <p:spTgt spid="10"/>
                                        </p:tgtEl>
                                        <p:attrNameLst>
                                          <p:attrName>style.visibility</p:attrName>
                                        </p:attrNameLst>
                                      </p:cBhvr>
                                      <p:to>
                                        <p:strVal val="hidden"/>
                                      </p:to>
                                    </p:set>
                                  </p:childTnLst>
                                  <p:subTnLst>
                                    <p:audio>
                                      <p:cMediaNode>
                                        <p:cTn display="0" masterRel="sameClick">
                                          <p:stCondLst>
                                            <p:cond evt="begin" delay="0">
                                              <p:tn val="31"/>
                                            </p:cond>
                                          </p:stCondLst>
                                          <p:endCondLst>
                                            <p:cond evt="onStopAudio" delay="0">
                                              <p:tgtEl>
                                                <p:sldTgt/>
                                              </p:tgtEl>
                                            </p:cond>
                                          </p:endCondLst>
                                        </p:cTn>
                                        <p:tgtEl>
                                          <p:sndTgt r:embed="rId2" name="click.wav"/>
                                        </p:tgtEl>
                                      </p:cMediaNode>
                                    </p:audio>
                                  </p:subTnLst>
                                </p:cTn>
                              </p:par>
                            </p:childTnLst>
                          </p:cTn>
                        </p:par>
                        <p:par>
                          <p:cTn id="34" fill="hold">
                            <p:stCondLst>
                              <p:cond delay="300000"/>
                            </p:stCondLst>
                            <p:childTnLst>
                              <p:par>
                                <p:cTn id="35" presetID="1" presetClass="entr" presetSubtype="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childTnLst>
                                  <p:subTnLst>
                                    <p:audio>
                                      <p:cMediaNode>
                                        <p:cTn display="0" masterRel="sameClick">
                                          <p:stCondLst>
                                            <p:cond evt="begin" delay="0">
                                              <p:tn val="35"/>
                                            </p:cond>
                                          </p:stCondLst>
                                          <p:endCondLst>
                                            <p:cond evt="onStopAudio" delay="0">
                                              <p:tgtEl>
                                                <p:sldTgt/>
                                              </p:tgtEl>
                                            </p:cond>
                                          </p:endCondLst>
                                        </p:cTn>
                                        <p:tgtEl>
                                          <p:sndTgt r:embed="rId3"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10" grpId="0" animBg="1"/>
      <p:bldP spid="10" grpId="1" animBg="1"/>
      <p:bldP spid="11" grpId="0" animBg="1"/>
      <p:bldP spid="11" grpId="1" animBg="1"/>
      <p:bldP spid="12" grpId="0" animBg="1"/>
      <p:bldP spid="12" grpId="1" animBg="1"/>
      <p:bldP spid="14" grpId="0" animBg="1"/>
      <p:bldP spid="14" grpId="1" animBg="1"/>
      <p:bldP spid="16" grpId="0" animBg="1"/>
      <p:bldP spid="16" grpId="1" animBg="1"/>
    </p:bldLst>
  </p:timing>
</p:sld>
</file>

<file path=ppt/theme/theme1.xml><?xml version="1.0" encoding="utf-8"?>
<a:theme xmlns:a="http://schemas.openxmlformats.org/drawingml/2006/main" name="Ansys - Slide Master">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4" id="{3349879C-CF82-40A2-83A9-75AF311C00F9}" vid="{C4003694-0541-4968-9349-61038DC24DF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F11F15CCDA16C44AB1AFF6EA8F76A1A" ma:contentTypeVersion="4" ma:contentTypeDescription="Create a new document." ma:contentTypeScope="" ma:versionID="d752d88f6e15926aeafc7e1273366542">
  <xsd:schema xmlns:xsd="http://www.w3.org/2001/XMLSchema" xmlns:xs="http://www.w3.org/2001/XMLSchema" xmlns:p="http://schemas.microsoft.com/office/2006/metadata/properties" xmlns:ns2="4486bbf1-55fc-49d2-af7e-ec287a4789b3" targetNamespace="http://schemas.microsoft.com/office/2006/metadata/properties" ma:root="true" ma:fieldsID="eec12d9aca73fdae2aa434908dafe120" ns2:_="">
    <xsd:import namespace="4486bbf1-55fc-49d2-af7e-ec287a4789b3"/>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486bbf1-55fc-49d2-af7e-ec287a4789b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C54582C-3F01-4F8D-9460-F0A670A527E2}">
  <ds:schemaRefs>
    <ds:schemaRef ds:uri="http://purl.org/dc/dcmitype/"/>
    <ds:schemaRef ds:uri="http://purl.org/dc/elements/1.1/"/>
    <ds:schemaRef ds:uri="http://schemas.openxmlformats.org/package/2006/metadata/core-properties"/>
    <ds:schemaRef ds:uri="http://schemas.microsoft.com/office/2006/documentManagement/types"/>
    <ds:schemaRef ds:uri="4486bbf1-55fc-49d2-af7e-ec287a4789b3"/>
    <ds:schemaRef ds:uri="http://schemas.microsoft.com/office/2006/metadata/properties"/>
    <ds:schemaRef ds:uri="http://schemas.microsoft.com/office/infopath/2007/PartnerControls"/>
    <ds:schemaRef ds:uri="http://www.w3.org/XML/1998/namespace"/>
    <ds:schemaRef ds:uri="http://purl.org/dc/terms/"/>
  </ds:schemaRefs>
</ds:datastoreItem>
</file>

<file path=customXml/itemProps2.xml><?xml version="1.0" encoding="utf-8"?>
<ds:datastoreItem xmlns:ds="http://schemas.openxmlformats.org/officeDocument/2006/customXml" ds:itemID="{DDFA53D3-C218-4FBF-9050-B806120142B5}">
  <ds:schemaRefs>
    <ds:schemaRef ds:uri="4486bbf1-55fc-49d2-af7e-ec287a4789b3"/>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7F5FE876-BBFA-4E5E-8653-4E4CAC43203B}">
  <ds:schemaRefs>
    <ds:schemaRef ds:uri="http://schemas.microsoft.com/sharepoint/v3/contenttype/forms"/>
  </ds:schemaRefs>
</ds:datastoreItem>
</file>

<file path=docMetadata/LabelInfo.xml><?xml version="1.0" encoding="utf-8"?>
<clbl:labelList xmlns:clbl="http://schemas.microsoft.com/office/2020/mipLabelMetadata">
  <clbl:label id="{34c6ce67-15b8-4eff-80e9-52da8be89706}" enabled="0" method="" siteId="{34c6ce67-15b8-4eff-80e9-52da8be89706}" removed="1"/>
</clbl:labelList>
</file>

<file path=docProps/app.xml><?xml version="1.0" encoding="utf-8"?>
<Properties xmlns="http://schemas.openxmlformats.org/officeDocument/2006/extended-properties" xmlns:vt="http://schemas.openxmlformats.org/officeDocument/2006/docPropsVTypes">
  <Template>2024 EduPack PPT Template</Template>
  <TotalTime>23119</TotalTime>
  <Words>2396</Words>
  <Application>Microsoft Office PowerPoint</Application>
  <PresentationFormat>Widescreen</PresentationFormat>
  <Paragraphs>343</Paragraphs>
  <Slides>44</Slides>
  <Notes>14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44</vt:i4>
      </vt:variant>
    </vt:vector>
  </HeadingPairs>
  <TitlesOfParts>
    <vt:vector size="51" baseType="lpstr">
      <vt:lpstr>Times New Roman</vt:lpstr>
      <vt:lpstr>Wingdings</vt:lpstr>
      <vt:lpstr>Cambria Math</vt:lpstr>
      <vt:lpstr>Arial</vt:lpstr>
      <vt:lpstr>Courier New</vt:lpstr>
      <vt:lpstr>Calibri</vt:lpstr>
      <vt:lpstr>Ansys - Slide Master</vt:lpstr>
      <vt:lpstr>PowerPoint Presentation</vt:lpstr>
      <vt:lpstr>What is music?</vt:lpstr>
      <vt:lpstr>What is sound?</vt:lpstr>
      <vt:lpstr>What is a musical instrument?</vt:lpstr>
      <vt:lpstr>Make your own musical instrument!</vt:lpstr>
      <vt:lpstr>Make your own musical instrument!</vt:lpstr>
      <vt:lpstr>Hornbostel-Sachs Instrument Classification System1</vt:lpstr>
      <vt:lpstr>PowerPoint Presentation</vt:lpstr>
      <vt:lpstr>PowerPoint Presentation</vt:lpstr>
      <vt:lpstr>What materials did you make your instrument out of?</vt:lpstr>
      <vt:lpstr>Instruments of the past</vt:lpstr>
      <vt:lpstr>Instruments of Today</vt:lpstr>
      <vt:lpstr>Why do we make instruments out of certain materials?</vt:lpstr>
      <vt:lpstr>How do materials need to perform in instruments?</vt:lpstr>
      <vt:lpstr>Instrument of interest today: xylophone </vt:lpstr>
      <vt:lpstr>Material performance for xylophone bars</vt:lpstr>
      <vt:lpstr>Material properties for xylophone bars</vt:lpstr>
      <vt:lpstr>Material properties for xylophone bars</vt:lpstr>
      <vt:lpstr>Density</vt:lpstr>
      <vt:lpstr>Young’s Modulus</vt:lpstr>
      <vt:lpstr>PowerPoint Presentation</vt:lpstr>
      <vt:lpstr>Mechanical Loss Coefficient</vt:lpstr>
      <vt:lpstr>Different materials have different damping coefficients</vt:lpstr>
      <vt:lpstr>PowerPoint Presentation</vt:lpstr>
      <vt:lpstr>Let’s go back to our acoustic material requirements…</vt:lpstr>
      <vt:lpstr>Think about the sound waves interacting with the material</vt:lpstr>
      <vt:lpstr>What property values prevent sound absorption?</vt:lpstr>
      <vt:lpstr>What does values of the key properties do we want? </vt:lpstr>
      <vt:lpstr>How else do Young’s modulus and density affect acoustic properties of materials?</vt:lpstr>
      <vt:lpstr>How do we choose materials?</vt:lpstr>
      <vt:lpstr>PowerPoint Presentation</vt:lpstr>
      <vt:lpstr>PowerPoint Presentation</vt:lpstr>
      <vt:lpstr>Let’s look at some real materials used for xylophones</vt:lpstr>
      <vt:lpstr>Let’s look at some real materials used for xylophones</vt:lpstr>
      <vt:lpstr>Is xylophone made from the “best” materials in each category?</vt:lpstr>
      <vt:lpstr>PowerPoint Presentation</vt:lpstr>
      <vt:lpstr>Glockenspiel (orchestra bells)</vt:lpstr>
      <vt:lpstr>Glass xylophone/marimba (crystallophone)</vt:lpstr>
      <vt:lpstr>PowerPoint Presentation</vt:lpstr>
      <vt:lpstr>PowerPoint Presentation</vt:lpstr>
      <vt:lpstr>Summary</vt:lpstr>
      <vt:lpstr>References</vt:lpstr>
      <vt:lpstr>Ansys Education Resources Feedback Survey</vt:lpstr>
      <vt:lpstr>PowerPoint Presentation</vt:lpstr>
    </vt:vector>
  </TitlesOfParts>
  <Company>Ansys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Kaitlin Tyler</dc:creator>
  <cp:lastModifiedBy>Kaitlin Tyler</cp:lastModifiedBy>
  <cp:revision>3</cp:revision>
  <dcterms:created xsi:type="dcterms:W3CDTF">2024-02-15T18:48:26Z</dcterms:created>
  <dcterms:modified xsi:type="dcterms:W3CDTF">2024-03-29T15:04:19Z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0x0101006F11F15CCDA16C44AB1AFF6EA8F76A1A</vt:lpwstr>
  </property>
</Properties>
</file>