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40"/>
  </p:notesMasterIdLst>
  <p:handoutMasterIdLst>
    <p:handoutMasterId r:id="rId41"/>
  </p:handoutMasterIdLst>
  <p:sldIdLst>
    <p:sldId id="256" r:id="rId5"/>
    <p:sldId id="331" r:id="rId6"/>
    <p:sldId id="304" r:id="rId7"/>
    <p:sldId id="305" r:id="rId8"/>
    <p:sldId id="287" r:id="rId9"/>
    <p:sldId id="307" r:id="rId10"/>
    <p:sldId id="293" r:id="rId11"/>
    <p:sldId id="296" r:id="rId12"/>
    <p:sldId id="308" r:id="rId13"/>
    <p:sldId id="297" r:id="rId14"/>
    <p:sldId id="309" r:id="rId15"/>
    <p:sldId id="310" r:id="rId16"/>
    <p:sldId id="311" r:id="rId17"/>
    <p:sldId id="333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23" r:id="rId29"/>
    <p:sldId id="324" r:id="rId30"/>
    <p:sldId id="326" r:id="rId31"/>
    <p:sldId id="325" r:id="rId32"/>
    <p:sldId id="327" r:id="rId33"/>
    <p:sldId id="328" r:id="rId34"/>
    <p:sldId id="329" r:id="rId35"/>
    <p:sldId id="330" r:id="rId36"/>
    <p:sldId id="367" r:id="rId37"/>
    <p:sldId id="332" r:id="rId38"/>
    <p:sldId id="258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C7706824-B197-48D6-8205-D677A0AB75A7}">
          <p14:sldIdLst>
            <p14:sldId id="256"/>
            <p14:sldId id="331"/>
          </p14:sldIdLst>
        </p14:section>
        <p14:section name="Signle Microstrip Pacth Antenna" id="{F076A167-0A41-4E1D-B781-4240FED2731D}">
          <p14:sldIdLst>
            <p14:sldId id="304"/>
            <p14:sldId id="305"/>
            <p14:sldId id="287"/>
            <p14:sldId id="307"/>
            <p14:sldId id="293"/>
            <p14:sldId id="296"/>
            <p14:sldId id="308"/>
            <p14:sldId id="297"/>
            <p14:sldId id="309"/>
            <p14:sldId id="310"/>
            <p14:sldId id="311"/>
          </p14:sldIdLst>
        </p14:section>
        <p14:section name="2D Microstrip Patch Antenna Array" id="{F36DC363-44EE-4F15-830C-AF30CCF76CEE}">
          <p14:sldIdLst>
            <p14:sldId id="333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6"/>
            <p14:sldId id="325"/>
            <p14:sldId id="327"/>
            <p14:sldId id="328"/>
            <p14:sldId id="329"/>
            <p14:sldId id="330"/>
            <p14:sldId id="367"/>
          </p14:sldIdLst>
        </p14:section>
        <p14:section name="Feedback and Copyrights" id="{4DEDB582-9775-4050-85C0-634CF7C6DCC6}">
          <p14:sldIdLst>
            <p14:sldId id="332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76332" autoAdjust="0"/>
  </p:normalViewPr>
  <p:slideViewPr>
    <p:cSldViewPr showGuides="1">
      <p:cViewPr varScale="1">
        <p:scale>
          <a:sx n="110" d="100"/>
          <a:sy n="110" d="100"/>
        </p:scale>
        <p:origin x="55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44"/>
    </p:cViewPr>
  </p:sorterViewPr>
  <p:notesViewPr>
    <p:cSldViewPr>
      <p:cViewPr varScale="1">
        <p:scale>
          <a:sx n="124" d="100"/>
          <a:sy n="124" d="100"/>
        </p:scale>
        <p:origin x="4960" y="8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17E394-0329-D127-9AEC-C1A4435E6F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F2A1B0-F7D9-7FC8-E5B0-3260A48BB6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737F6-4FF1-41F3-AC44-66577F48BE17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A50249-3E1D-5ECC-4573-BBD39ADD4FD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C688BB-5CEC-2059-586B-C008BB91B1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E4F0B-BE42-489C-8AC7-44F8E4EA0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30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BB9E86C5-9689-42B4-BE7D-FDE5EB4274E3}" type="datetimeFigureOut">
              <a:rPr lang="en-US" smtClean="0"/>
              <a:pPr/>
              <a:t>4/8/2024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27FDDAD7-A41A-4414-8211-C5E2AC7F93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9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86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Feedback Survey link for copy-paste method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https://ansys.typeform.com/to/jcattJI5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80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hyperlink" Target="http://www.ansys.com/education-resources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5394325" cy="14493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84831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 i="0">
                <a:solidFill>
                  <a:schemeClr val="accent3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191E51-6FFC-4231-97E9-4C436119983B}"/>
              </a:ext>
            </a:extLst>
          </p:cNvPr>
          <p:cNvSpPr txBox="1"/>
          <p:nvPr userDrawn="1"/>
        </p:nvSpPr>
        <p:spPr>
          <a:xfrm>
            <a:off x="7848600" y="64770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©2024 ANSYS, Inc.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57DF5D-42FB-B747-258C-0D3BF5B288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 userDrawn="1">
          <p15:clr>
            <a:srgbClr val="FBAE40"/>
          </p15:clr>
        </p15:guide>
        <p15:guide id="2" orient="horz" pos="261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76C186EF-8C58-7249-A024-F6C1D0AD12BC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6096001" y="1447799"/>
            <a:ext cx="5486400" cy="45909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31A0CB9-E7C5-BC4C-83B3-6A04784CA5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B673984-7F55-E14A-9088-44C94432D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1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3363707-8337-D14D-8CD6-076D7F38DE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11430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F67D610-3DBA-EB48-B589-E895E66AEF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" y="36576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FD49B6-2BF3-F94C-AD6B-7B77861203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70400" y="11599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5F3481B-E073-FC4C-8662-89F64D4786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70400" y="36745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E9685A2-20AD-6C44-B1B9-DCB2E4437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28000" y="11514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98EFFC6-47A8-C248-AF67-33A51B038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8000" y="36660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327F1EC-8CEB-F348-A688-603CC6AF3B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D8D84EB5-FEF7-D145-9924-EDC82C5DD72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04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3B743E4-6516-C94E-BADC-931FCAF3B34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50577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ED4C7F5-70CF-2C4D-8AF3-4D76760714C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" y="57023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B853D87-F6A1-6443-AB6D-6E9819089E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70400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256BC893-7821-9640-98BC-FFCFED83EB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150577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2F90602-9DC6-3F4D-B178-EF64100603F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74FC734-09F5-2F40-BB01-29D6BBF7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4988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4EBE792-3674-F042-8191-29D73F7CA4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3ABDDAC-BA7B-4A4A-9D64-71FA88868E4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44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E481E25-6792-6B48-8A87-D3E9D1B223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D548604C-E487-1D4F-91AF-D210004A51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592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624EDF6-2365-2545-8099-338237F309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592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0D36446A-2E05-9F4F-83D7-905FD354E02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592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BC79A31-D13D-4C49-88CC-6B949DE06C2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040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CFF59C9F-D752-594A-A821-7BDA91DA374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040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254F3492-5AA9-9249-B742-69BFC01BE9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040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C51E22CD-7582-9D41-A0FC-914A34BF189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2456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3D0B9166-BA76-6544-89C3-4C8B4A739F7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456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537026EB-3BFB-0947-A881-5729F13CFA4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2456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D9580FA-CA76-994A-9775-1D87D5927DBD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81C7F89-740B-3143-8447-70CC02F63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1988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3357E3-4FE4-4164-A381-204B98DEEA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AEF1B2-1440-4FE5-8C1B-C291F424F993}"/>
              </a:ext>
            </a:extLst>
          </p:cNvPr>
          <p:cNvSpPr txBox="1"/>
          <p:nvPr userDrawn="1"/>
        </p:nvSpPr>
        <p:spPr>
          <a:xfrm>
            <a:off x="533400" y="609600"/>
            <a:ext cx="10972800" cy="4014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2024 ANSYS, Inc. All rights reserved.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Use and Reproduction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content used in this resource </a:t>
            </a:r>
            <a:r>
              <a:rPr lang="en-US" sz="1400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may only be used or reproduced for teaching purposes; and any commercial use is strictly prohibited.</a:t>
            </a:r>
            <a:r>
              <a:rPr lang="en-US" sz="1400" i="1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Document Information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This lecture unit is part of a set of teaching resources to help introduce students to designing and simulating high-frequency structures.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Ansys Education Resources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 access more undergraduate education resources, including lecture presentations with notes, exercises with worked solutions, microprojects, real life examples and more, visit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www.ansys.com/education-resources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Feedback </a:t>
            </a:r>
            <a:endParaRPr lang="en-US" sz="1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If you notice any errors in this resource or need to get in contact with the authors, please email us at </a:t>
            </a:r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  <a:hlinkClick r:id="rId3"/>
              </a:rPr>
              <a:t>education@ansys.com</a:t>
            </a:r>
            <a:endParaRPr lang="en-US" sz="1400" b="0" i="0" u="none" strike="noStrike" baseline="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endParaRPr lang="en-US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4354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2BE725-F1B0-7243-BAC8-43B25DA2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BA83-940A-D344-8476-F6C53B5C9486}" type="datetime5">
              <a:rPr lang="en-US" smtClean="0"/>
              <a:t>8-Apr-24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A6356A-FB64-5C40-8589-6A136590A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3763EC-58C9-9643-8F7D-42A80860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581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4" y="1134991"/>
            <a:ext cx="3352791" cy="457962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598" y="1134991"/>
            <a:ext cx="3352803" cy="457962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Content Placeholder 3"/>
          <p:cNvSpPr>
            <a:spLocks noGrp="1"/>
          </p:cNvSpPr>
          <p:nvPr>
            <p:ph sz="half" idx="12"/>
          </p:nvPr>
        </p:nvSpPr>
        <p:spPr>
          <a:xfrm>
            <a:off x="8229598" y="1143001"/>
            <a:ext cx="3352793" cy="4572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2A84C39-98A3-BA4D-B476-F2F3057EAE5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00C5283-2AC5-7848-863C-76C291E9D333}" type="datetime5">
              <a:rPr lang="en-US" smtClean="0"/>
              <a:t>8-Apr-24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C65663B-DED1-3949-9E9B-A8879866517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©2023 ANSYS / Confidential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D8D7C41-1E82-6B4B-93ED-8F66C7DF34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FADBCF-BBA3-6947-BB61-97EDE275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0249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5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E7604C-BDCE-428F-B486-BE14D622E6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341DC2-F80D-BD4F-90EE-4B809029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4740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slash/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277581-3B6E-45DC-A28B-56B0B91539B8}"/>
              </a:ext>
            </a:extLst>
          </p:cNvPr>
          <p:cNvSpPr/>
          <p:nvPr userDrawn="1"/>
        </p:nvSpPr>
        <p:spPr>
          <a:xfrm>
            <a:off x="152400" y="762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60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48E687-7CF0-0540-A98D-56F74939D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E3B09F-B45B-354E-B308-DCD243A5A4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1447800"/>
            <a:ext cx="5486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2633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E20C0D-A7DE-48DF-B095-F557A06629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1447800"/>
            <a:ext cx="5486401" cy="45909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A5571E-6D46-AF49-B918-ACB2130FFF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B59188-CA07-ED4C-990F-C94539E4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36E03A1-C74F-0042-A727-58B12054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0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F2261C8B-A96F-5641-9461-4553158F07C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096001" y="1447800"/>
            <a:ext cx="5486400" cy="45909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D433F9-2D70-7E4E-9171-17DDDD0C1B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EE28EC2-FFB1-CB46-9BE7-371DA4C09A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1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87182008-9414-AB43-BE9E-97630CA1A98F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1" y="1447800"/>
            <a:ext cx="5486400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94F819-73D6-7A44-B97C-D99C7DAB92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E21A6B3-25CA-5C4B-9371-8E317E850D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5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A27CEF2-3BEE-FA1B-0157-DDE4490AC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3F0A99-5B9C-4CA5-9F50-2F4E34F6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581"/>
            <a:ext cx="10972799" cy="8458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9833-0938-F747-9F14-C1C0453EF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6100" y="6542840"/>
            <a:ext cx="2743200" cy="2477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227F0-8FC0-9046-A60F-1749263C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743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0CD691-76C0-4AC9-8029-4BF0CEDE749C}"/>
              </a:ext>
            </a:extLst>
          </p:cNvPr>
          <p:cNvSpPr/>
          <p:nvPr userDrawn="1"/>
        </p:nvSpPr>
        <p:spPr>
          <a:xfrm>
            <a:off x="4876800" y="6542840"/>
            <a:ext cx="1371600" cy="247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66E622-A13F-4675-A281-8D8CC6175629}"/>
              </a:ext>
            </a:extLst>
          </p:cNvPr>
          <p:cNvSpPr txBox="1"/>
          <p:nvPr userDrawn="1"/>
        </p:nvSpPr>
        <p:spPr>
          <a:xfrm>
            <a:off x="8478940" y="652244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©2024 ANSYS, Inc.</a:t>
            </a:r>
          </a:p>
        </p:txBody>
      </p:sp>
    </p:spTree>
    <p:extLst>
      <p:ext uri="{BB962C8B-B14F-4D97-AF65-F5344CB8AC3E}">
        <p14:creationId xmlns:p14="http://schemas.microsoft.com/office/powerpoint/2010/main" val="12915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737" r:id="rId3"/>
    <p:sldLayoutId id="2147483724" r:id="rId4"/>
    <p:sldLayoutId id="2147483735" r:id="rId5"/>
    <p:sldLayoutId id="2147483734" r:id="rId6"/>
    <p:sldLayoutId id="2147483663" r:id="rId7"/>
    <p:sldLayoutId id="2147483729" r:id="rId8"/>
    <p:sldLayoutId id="2147483730" r:id="rId9"/>
    <p:sldLayoutId id="2147483731" r:id="rId10"/>
    <p:sldLayoutId id="2147483727" r:id="rId11"/>
    <p:sldLayoutId id="2147483726" r:id="rId12"/>
    <p:sldLayoutId id="2147483736" r:id="rId13"/>
    <p:sldLayoutId id="2147483739" r:id="rId14"/>
    <p:sldLayoutId id="2147483740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61963" marR="0" indent="-23177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alibri" panose="020F0502020204030204" pitchFamily="34" charset="0"/>
        <a:buChar char="‐"/>
        <a:tabLst/>
        <a:defRPr sz="20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46125" marR="0" indent="-28892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69963" marR="0" indent="-223838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14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03325" marR="0" indent="-233363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ourier New" panose="02070309020205020404" pitchFamily="49" charset="0"/>
        <a:buChar char="o"/>
        <a:tabLst/>
        <a:defRPr sz="12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ansys.typeform.com/to/jcattJI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2C3BA5-6E5F-4798-87B7-B8DFFB9793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6256337" cy="1449388"/>
          </a:xfrm>
        </p:spPr>
        <p:txBody>
          <a:bodyPr/>
          <a:lstStyle/>
          <a:p>
            <a:r>
              <a:rPr lang="en-US" dirty="0"/>
              <a:t>Design and Simulation of Microstrip Patch Antenna and 2D Array in Ansys HFSS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D2F7F-2065-4CCE-9AD5-77DBF0CD56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1219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Celia G</a:t>
            </a:r>
            <a:r>
              <a:rPr lang="en-US" dirty="0"/>
              <a:t>ó</a:t>
            </a:r>
            <a:r>
              <a:rPr lang="en-US" dirty="0">
                <a:solidFill>
                  <a:schemeClr val="accent3"/>
                </a:solidFill>
              </a:rPr>
              <a:t>mez </a:t>
            </a:r>
            <a:r>
              <a:rPr lang="en-US">
                <a:solidFill>
                  <a:schemeClr val="accent3"/>
                </a:solidFill>
              </a:rPr>
              <a:t>Molina</a:t>
            </a:r>
            <a:r>
              <a:rPr lang="en-US"/>
              <a:t>,</a:t>
            </a:r>
            <a:br>
              <a:rPr lang="en-US" dirty="0"/>
            </a:br>
            <a:r>
              <a:rPr lang="en-US">
                <a:solidFill>
                  <a:schemeClr val="accent3"/>
                </a:solidFill>
              </a:rPr>
              <a:t>Dimitris </a:t>
            </a:r>
            <a:r>
              <a:rPr lang="en-US" dirty="0">
                <a:solidFill>
                  <a:schemeClr val="accent3"/>
                </a:solidFill>
              </a:rPr>
              <a:t>Tzagkas</a:t>
            </a:r>
          </a:p>
          <a:p>
            <a:r>
              <a:rPr lang="en-US" sz="2000" dirty="0">
                <a:latin typeface="Calibri"/>
                <a:cs typeface="Calibri"/>
                <a:hlinkClick r:id="rId3"/>
              </a:rPr>
              <a:t>education@ansys.com</a:t>
            </a:r>
            <a:endParaRPr lang="en-US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85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Plot Directivity in linear units with the antenna</a:t>
            </a:r>
          </a:p>
        </p:txBody>
      </p:sp>
    </p:spTree>
    <p:extLst>
      <p:ext uri="{BB962C8B-B14F-4D97-AF65-F5344CB8AC3E}">
        <p14:creationId xmlns:p14="http://schemas.microsoft.com/office/powerpoint/2010/main" val="4195909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Plot Directivity in linear units with the antenna (solution)</a:t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5F7C57-5443-FC0B-F39C-E3E8E0E8A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80823"/>
            <a:ext cx="3741252" cy="42126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8810F9-C971-EB63-2E8E-9ECF2B631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2184435"/>
            <a:ext cx="5190129" cy="300546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0C9F308-7715-5770-9B8D-CB43BBE71F8B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51675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Create a </a:t>
            </a:r>
            <a:r>
              <a:rPr lang="en-US" sz="1800" i="1" dirty="0">
                <a:highlight>
                  <a:srgbClr val="FFB71B"/>
                </a:highlight>
              </a:rPr>
              <a:t>3D Polar Plot </a:t>
            </a:r>
            <a:r>
              <a:rPr lang="en-US" sz="1800" dirty="0"/>
              <a:t>and plot the total directivity as shown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D0B643BA-8705-92D5-BC3D-A9AB3A99EDAA}"/>
              </a:ext>
            </a:extLst>
          </p:cNvPr>
          <p:cNvSpPr/>
          <p:nvPr/>
        </p:nvSpPr>
        <p:spPr>
          <a:xfrm>
            <a:off x="84735" y="1138687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79FDD2B-8006-EBBC-786A-73781960B637}"/>
              </a:ext>
            </a:extLst>
          </p:cNvPr>
          <p:cNvSpPr/>
          <p:nvPr/>
        </p:nvSpPr>
        <p:spPr>
          <a:xfrm>
            <a:off x="3048000" y="3124200"/>
            <a:ext cx="762000" cy="152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1D25EB7-18FA-93B3-8926-0F2211FCCE05}"/>
              </a:ext>
            </a:extLst>
          </p:cNvPr>
          <p:cNvSpPr/>
          <p:nvPr/>
        </p:nvSpPr>
        <p:spPr>
          <a:xfrm>
            <a:off x="8153400" y="3810000"/>
            <a:ext cx="762000" cy="152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70B2CF2-7D0C-5273-7C56-3E6CEF3A00A7}"/>
              </a:ext>
            </a:extLst>
          </p:cNvPr>
          <p:cNvSpPr/>
          <p:nvPr/>
        </p:nvSpPr>
        <p:spPr>
          <a:xfrm>
            <a:off x="9982200" y="3805687"/>
            <a:ext cx="762000" cy="152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2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Plot Directivity in linear units with the antenna (solution)</a:t>
            </a:r>
            <a:br>
              <a:rPr lang="en-US" dirty="0"/>
            </a:b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299C6F-4E26-73F5-6420-D9039FDE8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088" y="1957563"/>
            <a:ext cx="3955930" cy="29428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24ED49-61C7-DBF1-628F-37EDD1E9F2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518"/>
          <a:stretch/>
        </p:blipFill>
        <p:spPr>
          <a:xfrm>
            <a:off x="5410200" y="1676401"/>
            <a:ext cx="6362003" cy="410683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B8D42BB-5752-255A-15BE-DE420BC0799F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51675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Once it is plotted, visualize it in the model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7B0A52E-B26C-98F6-A4D2-2F087A04FE13}"/>
              </a:ext>
            </a:extLst>
          </p:cNvPr>
          <p:cNvSpPr/>
          <p:nvPr/>
        </p:nvSpPr>
        <p:spPr>
          <a:xfrm>
            <a:off x="1143000" y="1066800"/>
            <a:ext cx="914400" cy="2858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F2AF5BF-8F97-FB40-ADA3-C1651FED2064}"/>
              </a:ext>
            </a:extLst>
          </p:cNvPr>
          <p:cNvCxnSpPr/>
          <p:nvPr/>
        </p:nvCxnSpPr>
        <p:spPr>
          <a:xfrm>
            <a:off x="1600200" y="1371600"/>
            <a:ext cx="457200" cy="10668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F0A5CBD5-C97B-370B-C1A3-97A290E7838E}"/>
              </a:ext>
            </a:extLst>
          </p:cNvPr>
          <p:cNvSpPr/>
          <p:nvPr/>
        </p:nvSpPr>
        <p:spPr>
          <a:xfrm>
            <a:off x="8534400" y="5257800"/>
            <a:ext cx="762000" cy="152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16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Plot Directivity in linear units with the antenna (solution)</a:t>
            </a:r>
            <a:br>
              <a:rPr lang="en-US" dirty="0"/>
            </a:b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976D244-9B6D-E497-B3C9-8101125F4335}"/>
              </a:ext>
            </a:extLst>
          </p:cNvPr>
          <p:cNvSpPr txBox="1">
            <a:spLocks/>
          </p:cNvSpPr>
          <p:nvPr/>
        </p:nvSpPr>
        <p:spPr>
          <a:xfrm>
            <a:off x="6172200" y="1341742"/>
            <a:ext cx="4761803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Solution: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EE4B79-DD27-22F9-3ED1-81342777C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828800"/>
            <a:ext cx="3751968" cy="24862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1FDBBC-43C6-7E17-9F6D-AC0DD6637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1341742"/>
            <a:ext cx="4214812" cy="44958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F9EBA02A-4261-6118-EC06-02508D1A60B8}"/>
              </a:ext>
            </a:extLst>
          </p:cNvPr>
          <p:cNvSpPr/>
          <p:nvPr/>
        </p:nvSpPr>
        <p:spPr>
          <a:xfrm>
            <a:off x="1219200" y="2286000"/>
            <a:ext cx="7620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58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277634-8390-E9C1-3FBF-673430D9693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04800" y="2743200"/>
            <a:ext cx="8458200" cy="14509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2.4 GHz 2D Microstrip Patch Antenna Array</a:t>
            </a:r>
          </a:p>
          <a:p>
            <a:pPr marL="0" indent="0">
              <a:buNone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74946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410BF5-1522-DFA0-52C8-7180EF4C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an 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F59E0-78FA-83FF-71E3-DE18AEDD364C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516759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Copy and paste the previous HFSS design and change the </a:t>
            </a:r>
            <a:r>
              <a:rPr lang="en-US" sz="1800" i="1" dirty="0">
                <a:highlight>
                  <a:srgbClr val="FFB71B"/>
                </a:highlight>
              </a:rPr>
              <a:t>Solution Type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01657B-9643-B48B-2A62-BEAD6841D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48545"/>
            <a:ext cx="3218582" cy="396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A816F9-B673-5426-928E-F7D976FFA4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828800"/>
            <a:ext cx="2567218" cy="3418025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D10792B6-9423-FF9E-9C78-9D618EC59E47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052475-EDBE-61BE-206C-41CAFE220203}"/>
              </a:ext>
            </a:extLst>
          </p:cNvPr>
          <p:cNvSpPr/>
          <p:nvPr/>
        </p:nvSpPr>
        <p:spPr>
          <a:xfrm>
            <a:off x="1600200" y="2971800"/>
            <a:ext cx="7620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1E7EEAB-10A1-5EC3-6295-0396E923E171}"/>
              </a:ext>
            </a:extLst>
          </p:cNvPr>
          <p:cNvSpPr/>
          <p:nvPr/>
        </p:nvSpPr>
        <p:spPr>
          <a:xfrm>
            <a:off x="7315200" y="2438400"/>
            <a:ext cx="13716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8B004E2-6B50-5D7A-77C9-BBB1D2A422B2}"/>
              </a:ext>
            </a:extLst>
          </p:cNvPr>
          <p:cNvSpPr/>
          <p:nvPr/>
        </p:nvSpPr>
        <p:spPr>
          <a:xfrm>
            <a:off x="8153400" y="3842612"/>
            <a:ext cx="7620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04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 Cell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B45B45-A261-174A-6CE5-4A45FF2BAF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195"/>
          <a:stretch/>
        </p:blipFill>
        <p:spPr>
          <a:xfrm>
            <a:off x="152400" y="1673117"/>
            <a:ext cx="7162800" cy="351167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51675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Modify the coordinates of the automatically created </a:t>
            </a:r>
            <a:r>
              <a:rPr lang="en-US" sz="1800" i="1" dirty="0" err="1">
                <a:highlight>
                  <a:srgbClr val="FFB71B"/>
                </a:highlight>
              </a:rPr>
              <a:t>RadiatingSurface</a:t>
            </a:r>
            <a:endParaRPr lang="en-US" sz="1800" i="1" dirty="0">
              <a:highlight>
                <a:srgbClr val="FFB71B"/>
              </a:highlight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E386A1-CAA8-403D-7047-1BCDBDF69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7595" y="1955791"/>
            <a:ext cx="4382005" cy="2946322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9C0A24F8-B528-9E7D-C869-5F3594130DE0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E97D653-7EE0-14F5-ACA0-45C4012009D1}"/>
              </a:ext>
            </a:extLst>
          </p:cNvPr>
          <p:cNvSpPr/>
          <p:nvPr/>
        </p:nvSpPr>
        <p:spPr>
          <a:xfrm>
            <a:off x="8305800" y="2743200"/>
            <a:ext cx="838200" cy="1524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17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9822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Delete the </a:t>
            </a:r>
            <a:r>
              <a:rPr lang="en-US" sz="1800" i="1" dirty="0">
                <a:highlight>
                  <a:srgbClr val="FFB71B"/>
                </a:highlight>
              </a:rPr>
              <a:t>AutoOpen1</a:t>
            </a:r>
            <a:r>
              <a:rPr lang="en-US" sz="1800" dirty="0"/>
              <a:t> BC, select the </a:t>
            </a:r>
            <a:r>
              <a:rPr lang="en-US" sz="1800" i="1" dirty="0" err="1">
                <a:highlight>
                  <a:srgbClr val="FFB71B"/>
                </a:highlight>
              </a:rPr>
              <a:t>RadiatingSurface</a:t>
            </a:r>
            <a:r>
              <a:rPr lang="en-US" sz="1800" i="1" dirty="0"/>
              <a:t> </a:t>
            </a:r>
            <a:r>
              <a:rPr lang="en-US" sz="1800" dirty="0"/>
              <a:t>object and assign </a:t>
            </a:r>
            <a:r>
              <a:rPr lang="en-US" sz="1800" i="1" dirty="0">
                <a:highlight>
                  <a:srgbClr val="FFB71B"/>
                </a:highlight>
              </a:rPr>
              <a:t>Auto Identify lattice pair</a:t>
            </a:r>
            <a:r>
              <a:rPr lang="en-US" sz="1800" dirty="0"/>
              <a:t>  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5A5B0C-A1B2-4111-D082-A7A1BB7B5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880972"/>
            <a:ext cx="2286000" cy="2772202"/>
          </a:xfrm>
          <a:prstGeom prst="rect">
            <a:avLst/>
          </a:prstGeom>
        </p:spPr>
      </p:pic>
      <p:sp>
        <p:nvSpPr>
          <p:cNvPr id="12" name="Minus Sign 11">
            <a:extLst>
              <a:ext uri="{FF2B5EF4-FFF2-40B4-BE49-F238E27FC236}">
                <a16:creationId xmlns:a16="http://schemas.microsoft.com/office/drawing/2014/main" id="{F43A1048-2015-C634-697E-C6308F844E9B}"/>
              </a:ext>
            </a:extLst>
          </p:cNvPr>
          <p:cNvSpPr/>
          <p:nvPr/>
        </p:nvSpPr>
        <p:spPr>
          <a:xfrm>
            <a:off x="838200" y="2819400"/>
            <a:ext cx="838200" cy="76200"/>
          </a:xfrm>
          <a:prstGeom prst="mathMinus">
            <a:avLst/>
          </a:prstGeom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007F082-9EB5-BA97-3B6C-6BABCFE0F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428" y="1524000"/>
            <a:ext cx="5446776" cy="4498989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D7DF5B54-B5E0-090F-2EC9-3469B65A97F2}"/>
              </a:ext>
            </a:extLst>
          </p:cNvPr>
          <p:cNvSpPr/>
          <p:nvPr/>
        </p:nvSpPr>
        <p:spPr>
          <a:xfrm>
            <a:off x="8610600" y="4953000"/>
            <a:ext cx="9906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EE782AE-03EC-0350-7B66-B37008261719}"/>
              </a:ext>
            </a:extLst>
          </p:cNvPr>
          <p:cNvSpPr/>
          <p:nvPr/>
        </p:nvSpPr>
        <p:spPr>
          <a:xfrm>
            <a:off x="7162800" y="4538874"/>
            <a:ext cx="7620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3963148-32CF-E5C2-C85C-0935E3426143}"/>
              </a:ext>
            </a:extLst>
          </p:cNvPr>
          <p:cNvSpPr/>
          <p:nvPr/>
        </p:nvSpPr>
        <p:spPr>
          <a:xfrm>
            <a:off x="5715000" y="4299940"/>
            <a:ext cx="7620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DE6341-6462-3944-2557-427DE39E77F8}"/>
              </a:ext>
            </a:extLst>
          </p:cNvPr>
          <p:cNvSpPr/>
          <p:nvPr/>
        </p:nvSpPr>
        <p:spPr>
          <a:xfrm>
            <a:off x="4953000" y="2075089"/>
            <a:ext cx="7620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B5205D-208C-29F4-E4EA-383B17BFE700}"/>
              </a:ext>
            </a:extLst>
          </p:cNvPr>
          <p:cNvSpPr txBox="1"/>
          <p:nvPr/>
        </p:nvSpPr>
        <p:spPr>
          <a:xfrm>
            <a:off x="1676400" y="2599878"/>
            <a:ext cx="778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delete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F235B4A9-FC88-14B4-0CD0-58C33748FFDF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962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9822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</a:t>
            </a:r>
            <a:r>
              <a:rPr lang="en-US" sz="1800" i="1" dirty="0" err="1">
                <a:highlight>
                  <a:srgbClr val="FFB71B"/>
                </a:highlight>
              </a:rPr>
              <a:t>Global:XY</a:t>
            </a:r>
            <a:r>
              <a:rPr lang="en-US" sz="1800" dirty="0"/>
              <a:t> plane and see the primary and secondary lattice pairs that have been created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8204BF-41F0-CFA9-E168-A6533ABCB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1" y="1752600"/>
            <a:ext cx="2590800" cy="15179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389C98-6A4D-1651-C621-4228E9B3A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828800"/>
            <a:ext cx="1257475" cy="10002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C2F89E-E4DD-5C86-36A5-A401C594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1818736"/>
            <a:ext cx="2929251" cy="37377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0B57A8-D1F4-3114-A5D7-D97FF0B6D4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8750" y="1831675"/>
            <a:ext cx="2575665" cy="372481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703E78D0-AEEB-38D2-8162-769E7C2B850A}"/>
              </a:ext>
            </a:extLst>
          </p:cNvPr>
          <p:cNvSpPr/>
          <p:nvPr/>
        </p:nvSpPr>
        <p:spPr>
          <a:xfrm>
            <a:off x="1371600" y="2282961"/>
            <a:ext cx="7620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306EF358-DB6E-A86B-F264-2FC434C15748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19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Delay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9822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Double-click on </a:t>
            </a:r>
            <a:r>
              <a:rPr lang="en-US" sz="1800" i="1" dirty="0">
                <a:highlight>
                  <a:srgbClr val="FFB71B"/>
                </a:highlight>
              </a:rPr>
              <a:t>LatticePair1</a:t>
            </a:r>
            <a:r>
              <a:rPr lang="en-US" sz="1800" i="1" dirty="0"/>
              <a:t> </a:t>
            </a:r>
            <a:r>
              <a:rPr lang="en-US" sz="1800" dirty="0"/>
              <a:t>condition to create the following two variables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5EF424-B1D0-B70F-E26A-479BDC7D6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2108200"/>
            <a:ext cx="2631245" cy="24197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527141-6452-5D2B-C7AD-C6708B1EA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1" y="2108200"/>
            <a:ext cx="2631246" cy="24169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F534F3-A8B6-EBCE-69E9-7785512BD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828801"/>
            <a:ext cx="3200399" cy="3962399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971F9D43-815F-1EDB-5220-9F734B7FF395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8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82FD7-3F90-B6DA-69C0-2EBE40972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C7469-F550-E9B3-F76D-4D53338C7E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45720" tIns="0" rIns="0" bIns="0" rtlCol="0" anchor="t">
            <a:noAutofit/>
          </a:bodyPr>
          <a:lstStyle/>
          <a:p>
            <a:r>
              <a:rPr lang="en-US" dirty="0"/>
              <a:t>In this </a:t>
            </a:r>
            <a:r>
              <a:rPr lang="en-US" b="1" dirty="0">
                <a:highlight>
                  <a:srgbClr val="FFB71B"/>
                </a:highlight>
              </a:rPr>
              <a:t>Lab Tutorial</a:t>
            </a:r>
            <a:r>
              <a:rPr lang="en-US" b="1" dirty="0">
                <a:solidFill>
                  <a:schemeClr val="bg1"/>
                </a:solidFill>
                <a:highlight>
                  <a:srgbClr val="FFB71B"/>
                </a:highlight>
              </a:rPr>
              <a:t> </a:t>
            </a:r>
            <a:r>
              <a:rPr lang="en-US" dirty="0"/>
              <a:t>we will design a </a:t>
            </a:r>
            <a:r>
              <a:rPr lang="en-US" b="1" dirty="0"/>
              <a:t>Microstrip Patch Antenna</a:t>
            </a:r>
            <a:r>
              <a:rPr lang="en-US" dirty="0"/>
              <a:t> using the </a:t>
            </a:r>
            <a:r>
              <a:rPr lang="en-US" i="1" dirty="0"/>
              <a:t>Antenna Toolkit</a:t>
            </a:r>
            <a:r>
              <a:rPr lang="en-US" dirty="0"/>
              <a:t>. The </a:t>
            </a:r>
            <a:r>
              <a:rPr lang="en-US" i="1" dirty="0"/>
              <a:t>Antenna Toolkit</a:t>
            </a:r>
            <a:r>
              <a:rPr lang="en-US" dirty="0"/>
              <a:t> provides an easy way to create antenna models to speed up the design process.</a:t>
            </a:r>
            <a:endParaRPr lang="en-US" dirty="0">
              <a:cs typeface="Calibri"/>
            </a:endParaRPr>
          </a:p>
          <a:p>
            <a:r>
              <a:rPr lang="en-US" dirty="0"/>
              <a:t>In this tutorial, plots of different parameters are suggested and the instruction further on guide the learning of these functions and capabilities of AEDT.</a:t>
            </a:r>
          </a:p>
          <a:p>
            <a:r>
              <a:rPr lang="en-US" dirty="0"/>
              <a:t>The tutorial extends also to explain the steps needed to create a </a:t>
            </a:r>
            <a:r>
              <a:rPr lang="en-US" b="1" dirty="0"/>
              <a:t>2D Microstrip Patch Antenna Array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The tutorial can be used as an extension to the </a:t>
            </a:r>
            <a:r>
              <a:rPr lang="en-US" u="sng" dirty="0"/>
              <a:t>microstrip patch antenna theory </a:t>
            </a:r>
            <a:r>
              <a:rPr lang="en-US" dirty="0"/>
              <a:t>and to the </a:t>
            </a:r>
            <a:r>
              <a:rPr lang="en-US" u="sng" dirty="0"/>
              <a:t>array theory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185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Region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9822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top and bottom face of the </a:t>
            </a:r>
            <a:r>
              <a:rPr lang="en-US" sz="1800" i="1" dirty="0" err="1">
                <a:highlight>
                  <a:srgbClr val="FFB71B"/>
                </a:highlight>
              </a:rPr>
              <a:t>RadiatingSurface</a:t>
            </a:r>
            <a:r>
              <a:rPr lang="en-US" sz="1800" dirty="0"/>
              <a:t> and assign </a:t>
            </a:r>
            <a:r>
              <a:rPr lang="en-US" sz="1800" i="1" dirty="0">
                <a:highlight>
                  <a:srgbClr val="FFB71B"/>
                </a:highlight>
              </a:rPr>
              <a:t>Radiation</a:t>
            </a:r>
            <a:r>
              <a:rPr lang="en-US" sz="1800" dirty="0"/>
              <a:t> BC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C5D563-3377-2B09-099C-F3A3B93BD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1638481"/>
            <a:ext cx="3041151" cy="42886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593994-1C9A-AC04-DE10-DD4C5AEF1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13205"/>
            <a:ext cx="2516918" cy="36152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8B604C-B8AB-4116-0B14-F8C672BEB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1503644"/>
            <a:ext cx="2814935" cy="4452258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7F9C3BE0-AE1D-BBE5-602B-2F795CD0CAEA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21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A0D21-CA0A-25ED-CDFE-2C0124D3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the array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C97C9F-1B2B-71E2-F18A-ECA1575E195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44196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</a:t>
            </a:r>
            <a:r>
              <a:rPr lang="en-US" sz="1800" i="1" dirty="0">
                <a:highlight>
                  <a:srgbClr val="FFB71B"/>
                </a:highlight>
              </a:rPr>
              <a:t>Create Array</a:t>
            </a:r>
            <a:endParaRPr lang="en-US" sz="1800" i="1" dirty="0">
              <a:highlight>
                <a:srgbClr val="FFB71B"/>
              </a:highlight>
              <a:cs typeface="Calibri"/>
            </a:endParaRP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C550B1-AEF4-FB1E-4F90-323C55543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3733800" cy="44477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58F610-EEAF-A287-FDC3-1D14DA395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900" y="1524000"/>
            <a:ext cx="4533900" cy="326783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50C22BF-490A-BC66-FFE9-E2A6185353CE}"/>
              </a:ext>
            </a:extLst>
          </p:cNvPr>
          <p:cNvSpPr txBox="1">
            <a:spLocks/>
          </p:cNvSpPr>
          <p:nvPr/>
        </p:nvSpPr>
        <p:spPr>
          <a:xfrm>
            <a:off x="5295900" y="1066799"/>
            <a:ext cx="61341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Change the name and make it visible. Define the size of the array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5EDBB0-02E5-1723-107B-AEC68306438E}"/>
              </a:ext>
            </a:extLst>
          </p:cNvPr>
          <p:cNvSpPr/>
          <p:nvPr/>
        </p:nvSpPr>
        <p:spPr>
          <a:xfrm>
            <a:off x="5562600" y="2097062"/>
            <a:ext cx="1752600" cy="26513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32DD404-1D30-BF7B-A7B4-65E750224CE1}"/>
              </a:ext>
            </a:extLst>
          </p:cNvPr>
          <p:cNvSpPr/>
          <p:nvPr/>
        </p:nvSpPr>
        <p:spPr>
          <a:xfrm>
            <a:off x="6248400" y="2588157"/>
            <a:ext cx="304800" cy="26513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268A036-2C12-C515-E7D7-93818C7011AB}"/>
              </a:ext>
            </a:extLst>
          </p:cNvPr>
          <p:cNvSpPr/>
          <p:nvPr/>
        </p:nvSpPr>
        <p:spPr>
          <a:xfrm>
            <a:off x="8229600" y="3197577"/>
            <a:ext cx="762000" cy="571681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A597A6D1-2E1C-0BD3-3F54-8E3E4C9D91CF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345408F0-FAC2-AB50-1190-BDA5A0F4F44C}"/>
              </a:ext>
            </a:extLst>
          </p:cNvPr>
          <p:cNvSpPr/>
          <p:nvPr/>
        </p:nvSpPr>
        <p:spPr>
          <a:xfrm>
            <a:off x="4960007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653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55D69AD-B3CB-F01A-80DC-61BB4E1BD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C1E240-D244-4B09-969C-A0CB386B5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640790"/>
            <a:ext cx="3815179" cy="39522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F72979F-112B-E5A3-C1FF-2FA689130C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752600"/>
            <a:ext cx="1505160" cy="68589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2110131-7921-F150-914F-45B4D6EE8873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153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In the solution setups just change the option of </a:t>
            </a:r>
            <a:r>
              <a:rPr lang="en-US" sz="1800" i="1" dirty="0">
                <a:highlight>
                  <a:srgbClr val="FFB71B"/>
                </a:highlight>
              </a:rPr>
              <a:t>Save radiated fields only</a:t>
            </a:r>
            <a:r>
              <a:rPr lang="en-US" sz="1800" dirty="0"/>
              <a:t> and </a:t>
            </a:r>
            <a:r>
              <a:rPr lang="en-US" sz="1800" i="1" dirty="0">
                <a:highlight>
                  <a:srgbClr val="FFB71B"/>
                </a:highlight>
              </a:rPr>
              <a:t>Analyze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9E165E6-9402-4A28-7C3F-5476B4B5F5D2}"/>
              </a:ext>
            </a:extLst>
          </p:cNvPr>
          <p:cNvSpPr/>
          <p:nvPr/>
        </p:nvSpPr>
        <p:spPr>
          <a:xfrm>
            <a:off x="3505200" y="3657600"/>
            <a:ext cx="228600" cy="1524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16E88C-D1D2-36B7-E768-79891CF98D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3173" y="1554895"/>
            <a:ext cx="3000645" cy="4124039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B1ADE756-87B6-D7F3-6905-44E5C2E76B82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41E4318-316D-387C-253D-4BA1139E7638}"/>
              </a:ext>
            </a:extLst>
          </p:cNvPr>
          <p:cNvSpPr/>
          <p:nvPr/>
        </p:nvSpPr>
        <p:spPr>
          <a:xfrm>
            <a:off x="9372600" y="3045233"/>
            <a:ext cx="538579" cy="231367"/>
          </a:xfrm>
          <a:prstGeom prst="round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73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Magnitude and Phase of the elements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F53CE3-C8BA-A9B1-B87E-5668A1EF4474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153400" cy="571681"/>
          </a:xfrm>
          <a:prstGeom prst="rect">
            <a:avLst/>
          </a:prstGeom>
        </p:spPr>
        <p:txBody>
          <a:bodyPr vert="horz" lIns="45720" tIns="0" rIns="0" bIns="0" rtlCol="0" anchor="t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</a:t>
            </a:r>
            <a:r>
              <a:rPr lang="en-US" sz="1800" i="1" dirty="0"/>
              <a:t>the </a:t>
            </a:r>
            <a:r>
              <a:rPr lang="en-US" sz="1800" i="1" dirty="0">
                <a:highlight>
                  <a:srgbClr val="FFB71B"/>
                </a:highlight>
              </a:rPr>
              <a:t>Finite Array Beam Angle</a:t>
            </a:r>
            <a:r>
              <a:rPr lang="en-US" sz="1800" dirty="0"/>
              <a:t> option, then click on </a:t>
            </a:r>
            <a:r>
              <a:rPr lang="en-US" sz="1800" i="1" dirty="0">
                <a:highlight>
                  <a:srgbClr val="FFB71B"/>
                </a:highlight>
              </a:rPr>
              <a:t>Calculate and Apply to Sources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BE74E1-C896-9BBD-2F99-027E73B4E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47800"/>
            <a:ext cx="3428238" cy="44581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CDEC6D-36A7-A8A8-17E3-468A92B8F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599" y="1565087"/>
            <a:ext cx="2581402" cy="4340832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2A3337-315D-C4A7-DAB7-C96E663A13F8}"/>
              </a:ext>
            </a:extLst>
          </p:cNvPr>
          <p:cNvSpPr/>
          <p:nvPr/>
        </p:nvSpPr>
        <p:spPr>
          <a:xfrm>
            <a:off x="4724400" y="5505359"/>
            <a:ext cx="838200" cy="40056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06A48C9-5836-C423-41C7-57E7E4131A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1638481"/>
            <a:ext cx="1752600" cy="1157968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BFAF1DF-EB48-EDDF-966D-4B81AB3B4C51}"/>
              </a:ext>
            </a:extLst>
          </p:cNvPr>
          <p:cNvSpPr/>
          <p:nvPr/>
        </p:nvSpPr>
        <p:spPr>
          <a:xfrm>
            <a:off x="7620000" y="2506451"/>
            <a:ext cx="599438" cy="289998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68DE7A-20C7-4254-EE5E-1297F24ED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3643" y="1565087"/>
            <a:ext cx="2581402" cy="4340832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AD3EC47-A61D-23F1-ABE1-92446F9E0E6F}"/>
              </a:ext>
            </a:extLst>
          </p:cNvPr>
          <p:cNvSpPr/>
          <p:nvPr/>
        </p:nvSpPr>
        <p:spPr>
          <a:xfrm>
            <a:off x="10515600" y="5515082"/>
            <a:ext cx="838200" cy="40056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07113F6D-9980-E20E-FAB4-7530E00D4466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991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Magnitude and Phase of the elements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F53CE3-C8BA-A9B1-B87E-5668A1EF4474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1534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Check the values by visualizing the sources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2AEF11-0FCA-E715-9D0A-260FD6F1A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2600"/>
            <a:ext cx="3091980" cy="24101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47AEF5-E69D-BF9D-EFC0-C530358D5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00" y="1828800"/>
            <a:ext cx="5586927" cy="3498153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3CFA8FDE-C04E-4448-B477-B6212EBEE20C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51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Visualize Return Loss and Input Impedance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E15A1F-8142-A79F-BFB4-F2711FFF6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049875"/>
            <a:ext cx="6096000" cy="27582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F8CC10-E910-8826-F6C5-BDFE36F27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1761" y="1505408"/>
            <a:ext cx="3643694" cy="384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1038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Visualize Directivity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84375B-6815-E5EB-EB69-255CBC1F8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066800"/>
            <a:ext cx="7042069" cy="382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4132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Plot Gain in dB</a:t>
            </a:r>
          </a:p>
        </p:txBody>
      </p:sp>
    </p:spTree>
    <p:extLst>
      <p:ext uri="{BB962C8B-B14F-4D97-AF65-F5344CB8AC3E}">
        <p14:creationId xmlns:p14="http://schemas.microsoft.com/office/powerpoint/2010/main" val="9825251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Plot Gain in dB (solution)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5C56AC-1B5D-894C-ACC7-83944CC94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0" y="2895600"/>
            <a:ext cx="3908709" cy="269597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FC492C5-12D2-AD29-211B-E762388D9A05}"/>
              </a:ext>
            </a:extLst>
          </p:cNvPr>
          <p:cNvSpPr txBox="1">
            <a:spLocks/>
          </p:cNvSpPr>
          <p:nvPr/>
        </p:nvSpPr>
        <p:spPr>
          <a:xfrm>
            <a:off x="7899400" y="2342392"/>
            <a:ext cx="4761803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Solution: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BC1205-6441-1D64-68F6-DA61A97C5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752600"/>
            <a:ext cx="3084966" cy="355762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ADB889-8CE0-C4D1-2475-00C203F5C2F9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51675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Create a </a:t>
            </a:r>
            <a:r>
              <a:rPr lang="en-US" sz="1800" i="1" dirty="0">
                <a:highlight>
                  <a:srgbClr val="FFB71B"/>
                </a:highlight>
              </a:rPr>
              <a:t>3D Polar Plot </a:t>
            </a:r>
            <a:r>
              <a:rPr lang="en-US" sz="1800" dirty="0"/>
              <a:t>and plot the total gain (</a:t>
            </a:r>
            <a:r>
              <a:rPr lang="en-US" sz="1800" i="1" dirty="0" err="1">
                <a:highlight>
                  <a:srgbClr val="FFB71B"/>
                </a:highlight>
              </a:rPr>
              <a:t>GainTotal</a:t>
            </a:r>
            <a:r>
              <a:rPr lang="en-US" sz="1800" dirty="0"/>
              <a:t>) in dB as shown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1DD472-259A-85BF-7564-1FA90260DB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4451" y="2342392"/>
            <a:ext cx="4176959" cy="3144008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CF424D05-E06B-C8AB-0CB6-1D1775F9D98C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351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Compare the Radiation Pattern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6A5ACA8-E90E-53DC-BEE2-5969D10A7B7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Compare the radiation pattern of the single element and the array. Comment the differences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362C0A5D-5956-75AE-0E5A-2A79ECA584A1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74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277634-8390-E9C1-3FBF-673430D9693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09600" y="2895600"/>
            <a:ext cx="9753600" cy="1450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2.4 GHz Microstrip Patch Antenna in Ansys HFSS</a:t>
            </a:r>
          </a:p>
          <a:p>
            <a:pPr marL="0" indent="0">
              <a:buNone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963407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Compare the Radiation Pattern (solution)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6A5ACA8-E90E-53DC-BEE2-5969D10A7B7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Compare the radiation pattern of the single element and the array. Comment the differences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F63AE-784E-3EC9-AD01-5110EBEC6AED}"/>
              </a:ext>
            </a:extLst>
          </p:cNvPr>
          <p:cNvSpPr txBox="1">
            <a:spLocks/>
          </p:cNvSpPr>
          <p:nvPr/>
        </p:nvSpPr>
        <p:spPr>
          <a:xfrm>
            <a:off x="304800" y="1618353"/>
            <a:ext cx="4761803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Solution: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1DDAC6-6F87-51BB-C7A4-46AB440D20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019" r="-1"/>
          <a:stretch/>
        </p:blipFill>
        <p:spPr>
          <a:xfrm>
            <a:off x="5081500" y="2190034"/>
            <a:ext cx="4944750" cy="3376163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75757E4-04F1-B902-5B28-BFFA244C670F}"/>
              </a:ext>
            </a:extLst>
          </p:cNvPr>
          <p:cNvSpPr/>
          <p:nvPr/>
        </p:nvSpPr>
        <p:spPr>
          <a:xfrm>
            <a:off x="9753600" y="4648200"/>
            <a:ext cx="2043023" cy="10854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Gain has increased significantly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F4B5E7-5034-AB2B-3E60-9A5A489B92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965"/>
          <a:stretch/>
        </p:blipFill>
        <p:spPr>
          <a:xfrm>
            <a:off x="274608" y="2190034"/>
            <a:ext cx="4761803" cy="3309539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3693A608-88C6-9B65-62B3-EE4F6A1D960C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675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Visualize Radiation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7E7D4-1C46-41CD-C238-65555AD8ECED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Compare the radiation patter for </a:t>
            </a:r>
            <a:r>
              <a:rPr lang="el-GR" sz="1800" dirty="0"/>
              <a:t>θ</a:t>
            </a:r>
            <a:r>
              <a:rPr lang="en-US" sz="1800" dirty="0"/>
              <a:t>=30deg and </a:t>
            </a:r>
            <a:r>
              <a:rPr lang="el-GR" sz="1800" dirty="0"/>
              <a:t>θ</a:t>
            </a:r>
            <a:r>
              <a:rPr lang="en-US" sz="1800" dirty="0"/>
              <a:t>=60deg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7274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FB3492-A3AB-80D3-CF7E-BC4F6059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Visualize Radiation Pattern (solution)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6A5ACA8-E90E-53DC-BEE2-5969D10A7B7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Compare the radiation patter for </a:t>
            </a:r>
            <a:r>
              <a:rPr lang="el-GR" sz="1800" dirty="0"/>
              <a:t>θ</a:t>
            </a:r>
            <a:r>
              <a:rPr lang="en-US" sz="1800" dirty="0"/>
              <a:t>=30deg and </a:t>
            </a:r>
            <a:r>
              <a:rPr lang="el-GR" sz="1800" dirty="0"/>
              <a:t>θ</a:t>
            </a:r>
            <a:r>
              <a:rPr lang="en-US" sz="1800" dirty="0"/>
              <a:t>=60deg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6462C-26A1-5DCF-6DCA-A8A6B013AA20}"/>
              </a:ext>
            </a:extLst>
          </p:cNvPr>
          <p:cNvSpPr txBox="1">
            <a:spLocks/>
          </p:cNvSpPr>
          <p:nvPr/>
        </p:nvSpPr>
        <p:spPr>
          <a:xfrm>
            <a:off x="5906197" y="839617"/>
            <a:ext cx="1485203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i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Solution: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3450635-B370-D786-3892-CD61DC75556E}"/>
              </a:ext>
            </a:extLst>
          </p:cNvPr>
          <p:cNvSpPr txBox="1">
            <a:spLocks/>
          </p:cNvSpPr>
          <p:nvPr/>
        </p:nvSpPr>
        <p:spPr>
          <a:xfrm>
            <a:off x="304800" y="1664360"/>
            <a:ext cx="9753600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Change the value of </a:t>
            </a:r>
            <a:r>
              <a:rPr lang="en-US" sz="1800" i="1" dirty="0" err="1">
                <a:highlight>
                  <a:srgbClr val="FFB71B"/>
                </a:highlight>
              </a:rPr>
              <a:t>ScanAngleTheta</a:t>
            </a:r>
            <a:r>
              <a:rPr lang="en-US" sz="1800" dirty="0"/>
              <a:t> variable as desired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AD91EB-78FF-E7F5-4094-2ADDE74C68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29"/>
          <a:stretch/>
        </p:blipFill>
        <p:spPr>
          <a:xfrm>
            <a:off x="582282" y="2296426"/>
            <a:ext cx="3748245" cy="2897214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6B72BEC-A02C-2849-6571-E01672ECC2D7}"/>
              </a:ext>
            </a:extLst>
          </p:cNvPr>
          <p:cNvSpPr/>
          <p:nvPr/>
        </p:nvSpPr>
        <p:spPr>
          <a:xfrm>
            <a:off x="609600" y="4114800"/>
            <a:ext cx="3429000" cy="3048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C29434-129C-1800-4E03-238027ABC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667663"/>
            <a:ext cx="3725916" cy="26388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F5D89F-7BD1-216C-C0F1-1C8E5EF7F0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6200" y="3327722"/>
            <a:ext cx="3814796" cy="276742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FE648F1-63A6-BB51-16C7-25CD95409C15}"/>
              </a:ext>
            </a:extLst>
          </p:cNvPr>
          <p:cNvSpPr txBox="1">
            <a:spLocks/>
          </p:cNvSpPr>
          <p:nvPr/>
        </p:nvSpPr>
        <p:spPr>
          <a:xfrm>
            <a:off x="6553200" y="1624103"/>
            <a:ext cx="990600" cy="35602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l-G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θ</a:t>
            </a: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=30deg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7674CE4-22BC-AEFB-24A9-6FBA04F93C8E}"/>
              </a:ext>
            </a:extLst>
          </p:cNvPr>
          <p:cNvSpPr txBox="1">
            <a:spLocks/>
          </p:cNvSpPr>
          <p:nvPr/>
        </p:nvSpPr>
        <p:spPr>
          <a:xfrm>
            <a:off x="6553200" y="3936789"/>
            <a:ext cx="990600" cy="35602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l-GR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θ</a:t>
            </a: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=60deg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5D2C771-AFA3-D3EA-AB80-8DD0CE523AD0}"/>
              </a:ext>
            </a:extLst>
          </p:cNvPr>
          <p:cNvSpPr/>
          <p:nvPr/>
        </p:nvSpPr>
        <p:spPr>
          <a:xfrm>
            <a:off x="97948" y="114938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EC9F9E61-79BA-301E-B631-09199328AFE5}"/>
              </a:ext>
            </a:extLst>
          </p:cNvPr>
          <p:cNvSpPr/>
          <p:nvPr/>
        </p:nvSpPr>
        <p:spPr>
          <a:xfrm>
            <a:off x="97948" y="1743570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925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C3C7BE-5B3C-4293-BE4A-97C74D5CEA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BEC7521-9F69-E594-DD4C-F394DBB1A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B6507F-8B07-A6C9-328F-8D37B4F49E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3923672"/>
          </a:xfrm>
        </p:spPr>
        <p:txBody>
          <a:bodyPr>
            <a:normAutofit/>
          </a:bodyPr>
          <a:lstStyle/>
          <a:p>
            <a:r>
              <a:rPr lang="en-US" dirty="0"/>
              <a:t>The tutorial provided in this Academic Resource includes the instructions to follow and fully populated model for reference.</a:t>
            </a:r>
          </a:p>
          <a:p>
            <a:endParaRPr lang="en-US" dirty="0"/>
          </a:p>
          <a:p>
            <a:r>
              <a:rPr lang="en-US" dirty="0"/>
              <a:t>The solutions can be seen only after the analysis is executed for each model, and this can be done by the “</a:t>
            </a:r>
            <a:r>
              <a:rPr lang="en-US" i="1" dirty="0">
                <a:highlight>
                  <a:srgbClr val="FFB71B"/>
                </a:highlight>
              </a:rPr>
              <a:t>Analyze</a:t>
            </a:r>
            <a:r>
              <a:rPr lang="en-US" dirty="0"/>
              <a:t>” function.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model including all the designs is named:</a:t>
            </a:r>
            <a:br>
              <a:rPr lang="en-US" dirty="0"/>
            </a:br>
            <a:r>
              <a:rPr lang="en-US" dirty="0"/>
              <a:t>“</a:t>
            </a:r>
            <a:r>
              <a:rPr lang="it-IT" b="1" i="1" dirty="0">
                <a:highlight>
                  <a:srgbClr val="FFB71B"/>
                </a:highlight>
              </a:rPr>
              <a:t>MicrostripPatch_antenna_model_all.aedt</a:t>
            </a:r>
            <a:r>
              <a:rPr lang="en-US" dirty="0"/>
              <a:t>”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E62039-B811-F89D-5773-26EB5E314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3276600"/>
            <a:ext cx="2252841" cy="26092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AA4F29-78D0-BE3F-4124-06B419F6B72E}"/>
              </a:ext>
            </a:extLst>
          </p:cNvPr>
          <p:cNvSpPr txBox="1"/>
          <p:nvPr/>
        </p:nvSpPr>
        <p:spPr>
          <a:xfrm>
            <a:off x="990600" y="5667324"/>
            <a:ext cx="1676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or here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endParaRPr lang="en-US" sz="2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469DFC4-3FCA-C2BA-6686-89CEA5C74B74}"/>
              </a:ext>
            </a:extLst>
          </p:cNvPr>
          <p:cNvSpPr/>
          <p:nvPr/>
        </p:nvSpPr>
        <p:spPr>
          <a:xfrm>
            <a:off x="8001000" y="5371472"/>
            <a:ext cx="1719442" cy="191128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6E0B21A-1483-8D87-010A-82FFA6025C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9614160"/>
              </p:ext>
            </p:extLst>
          </p:nvPr>
        </p:nvGraphicFramePr>
        <p:xfrm>
          <a:off x="2265557" y="5702856"/>
          <a:ext cx="25527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3" imgW="2552686" imgH="514350" progId="Package">
                  <p:embed/>
                </p:oleObj>
              </mc:Choice>
              <mc:Fallback>
                <p:oleObj name="Packager Shell Object" showAsIcon="1" r:id="rId3" imgW="2552686" imgH="514350" progId="Packag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96E0B21A-1483-8D87-010A-82FFA6025C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65557" y="5702856"/>
                        <a:ext cx="2552700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80206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7E022B-FE81-ED35-763B-4712D8DAA3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E1306FB-F93B-8452-6232-77942F503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Ansys Education Resources Feedback Survey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1724FE-09A4-3FAE-49A4-6C67FB2F36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213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Here at Ansys, we rely on your feedback to ensure the educational content we create is up-to-date and fits your teaching needs.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Please click the link below to fill out a short survey (~7 minutes) to help us continue to support academics around the world utilizing Ansys tools in the classroom.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Rectangle: Rounded Corners 1">
            <a:hlinkClick r:id="rId3"/>
            <a:extLst>
              <a:ext uri="{FF2B5EF4-FFF2-40B4-BE49-F238E27FC236}">
                <a16:creationId xmlns:a16="http://schemas.microsoft.com/office/drawing/2014/main" id="{91DF5177-BC49-BC1E-0E57-8C70AA24C9A7}"/>
              </a:ext>
            </a:extLst>
          </p:cNvPr>
          <p:cNvSpPr/>
          <p:nvPr/>
        </p:nvSpPr>
        <p:spPr>
          <a:xfrm>
            <a:off x="3524249" y="4419600"/>
            <a:ext cx="5143502" cy="838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Feedback Survey Link</a:t>
            </a:r>
          </a:p>
        </p:txBody>
      </p:sp>
    </p:spTree>
    <p:extLst>
      <p:ext uri="{BB962C8B-B14F-4D97-AF65-F5344CB8AC3E}">
        <p14:creationId xmlns:p14="http://schemas.microsoft.com/office/powerpoint/2010/main" val="38811905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C3F3E9-6C8B-4F69-BB4F-1361D681D9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0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F606942-4A5E-C388-B167-CA249ED181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1506512"/>
            <a:ext cx="2335856" cy="4448625"/>
          </a:xfrm>
          <a:prstGeom prst="rect">
            <a:avLst/>
          </a:prstGeom>
        </p:spPr>
      </p:pic>
      <p:sp>
        <p:nvSpPr>
          <p:cNvPr id="14" name="Title 4">
            <a:extLst>
              <a:ext uri="{FF2B5EF4-FFF2-40B4-BE49-F238E27FC236}">
                <a16:creationId xmlns:a16="http://schemas.microsoft.com/office/drawing/2014/main" id="{38F13EC1-9692-BC10-BCD4-720DEFC52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494030"/>
          </a:xfrm>
        </p:spPr>
        <p:txBody>
          <a:bodyPr/>
          <a:lstStyle/>
          <a:p>
            <a:r>
              <a:rPr lang="en-US" dirty="0"/>
              <a:t>HFSS Antenna Toolkit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7C0A512-F3C6-983A-FCC5-ACB1F3CBEDEC}"/>
              </a:ext>
            </a:extLst>
          </p:cNvPr>
          <p:cNvSpPr txBox="1">
            <a:spLocks/>
          </p:cNvSpPr>
          <p:nvPr/>
        </p:nvSpPr>
        <p:spPr>
          <a:xfrm>
            <a:off x="435452" y="999409"/>
            <a:ext cx="5660548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Enable </a:t>
            </a:r>
            <a:r>
              <a:rPr lang="en-US" sz="1800" i="1" dirty="0">
                <a:highlight>
                  <a:srgbClr val="FFB71B"/>
                </a:highlight>
              </a:rPr>
              <a:t>ACT Extensions </a:t>
            </a:r>
            <a:r>
              <a:rPr lang="en-US" sz="1800" dirty="0"/>
              <a:t>and open </a:t>
            </a:r>
            <a:r>
              <a:rPr lang="en-US" sz="1800" i="1" dirty="0">
                <a:highlight>
                  <a:srgbClr val="FFB71B"/>
                </a:highlight>
              </a:rPr>
              <a:t>HFSS Antenna Toolkit</a:t>
            </a:r>
            <a:r>
              <a:rPr lang="en-US" sz="1800" dirty="0"/>
              <a:t>  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7D6690D-E330-3B34-472A-523C94647A45}"/>
              </a:ext>
            </a:extLst>
          </p:cNvPr>
          <p:cNvSpPr/>
          <p:nvPr/>
        </p:nvSpPr>
        <p:spPr>
          <a:xfrm>
            <a:off x="7543800" y="4343400"/>
            <a:ext cx="990600" cy="3048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13EF6BEE-344C-70FB-269F-9432FB79AE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60" y="1528182"/>
            <a:ext cx="2148828" cy="44269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29E410-00BD-528D-2A5C-B7A76E1170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491"/>
          <a:stretch/>
        </p:blipFill>
        <p:spPr>
          <a:xfrm>
            <a:off x="2846019" y="1528182"/>
            <a:ext cx="3402381" cy="3231915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C85D34B-7529-02C7-EB47-E9A1128F7A39}"/>
              </a:ext>
            </a:extLst>
          </p:cNvPr>
          <p:cNvSpPr txBox="1">
            <a:spLocks/>
          </p:cNvSpPr>
          <p:nvPr/>
        </p:nvSpPr>
        <p:spPr>
          <a:xfrm>
            <a:off x="6858000" y="999409"/>
            <a:ext cx="480059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Choose </a:t>
            </a:r>
            <a:r>
              <a:rPr lang="en-US" sz="1800" i="1" dirty="0">
                <a:highlight>
                  <a:srgbClr val="FFB71B"/>
                </a:highlight>
              </a:rPr>
              <a:t>Rectangular-Probe Fed</a:t>
            </a:r>
            <a:r>
              <a:rPr lang="en-US" sz="1800" dirty="0"/>
              <a:t> in Patch Antenna 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C31B2B6-2D22-4E54-55F9-50591ABDD851}"/>
              </a:ext>
            </a:extLst>
          </p:cNvPr>
          <p:cNvSpPr/>
          <p:nvPr/>
        </p:nvSpPr>
        <p:spPr>
          <a:xfrm>
            <a:off x="4531311" y="2517358"/>
            <a:ext cx="1291088" cy="8382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459F9DB4-D9BF-9601-7F04-C32D11F55A54}"/>
              </a:ext>
            </a:extLst>
          </p:cNvPr>
          <p:cNvSpPr/>
          <p:nvPr/>
        </p:nvSpPr>
        <p:spPr>
          <a:xfrm>
            <a:off x="179626" y="1061049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2A0CBCAB-E842-CABD-E351-C74DC8A2F0A0}"/>
              </a:ext>
            </a:extLst>
          </p:cNvPr>
          <p:cNvSpPr/>
          <p:nvPr/>
        </p:nvSpPr>
        <p:spPr>
          <a:xfrm>
            <a:off x="6602174" y="1061049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54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6194120-C0A1-A435-96E2-F71DBD812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the patch antenna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827173-748B-00B5-35C6-5C88341C72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3282"/>
          <a:stretch/>
        </p:blipFill>
        <p:spPr>
          <a:xfrm>
            <a:off x="435452" y="1717652"/>
            <a:ext cx="4572000" cy="2405214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0B48EA0-3D9C-C528-C2A6-780212258A05}"/>
              </a:ext>
            </a:extLst>
          </p:cNvPr>
          <p:cNvSpPr/>
          <p:nvPr/>
        </p:nvSpPr>
        <p:spPr>
          <a:xfrm>
            <a:off x="609600" y="2221853"/>
            <a:ext cx="1371600" cy="1524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20A2BE3-8ADA-C6B7-27A0-8C33D5262F11}"/>
              </a:ext>
            </a:extLst>
          </p:cNvPr>
          <p:cNvSpPr/>
          <p:nvPr/>
        </p:nvSpPr>
        <p:spPr>
          <a:xfrm>
            <a:off x="609600" y="3447518"/>
            <a:ext cx="2891287" cy="152400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46F7A22-2BD2-089E-6E65-685A5BF86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948" y="871387"/>
            <a:ext cx="3505200" cy="5198052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54F3D29-8B83-B654-B580-A331C5066A2E}"/>
              </a:ext>
            </a:extLst>
          </p:cNvPr>
          <p:cNvCxnSpPr>
            <a:cxnSpLocks/>
          </p:cNvCxnSpPr>
          <p:nvPr/>
        </p:nvCxnSpPr>
        <p:spPr>
          <a:xfrm>
            <a:off x="3048000" y="1828800"/>
            <a:ext cx="2971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CB0CC2E-6949-E3E9-7707-9D9D282C873A}"/>
              </a:ext>
            </a:extLst>
          </p:cNvPr>
          <p:cNvSpPr/>
          <p:nvPr/>
        </p:nvSpPr>
        <p:spPr>
          <a:xfrm>
            <a:off x="7924800" y="5834213"/>
            <a:ext cx="533400" cy="235226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E566B91-C012-4CFB-BD01-BCBCF429E299}"/>
              </a:ext>
            </a:extLst>
          </p:cNvPr>
          <p:cNvSpPr txBox="1">
            <a:spLocks/>
          </p:cNvSpPr>
          <p:nvPr/>
        </p:nvSpPr>
        <p:spPr>
          <a:xfrm>
            <a:off x="435452" y="999409"/>
            <a:ext cx="5660548" cy="37219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Select the frequency and substrate material and synthesize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E39374AC-DBF2-7002-620E-C31C0F93CD7D}"/>
              </a:ext>
            </a:extLst>
          </p:cNvPr>
          <p:cNvSpPr txBox="1">
            <a:spLocks/>
          </p:cNvSpPr>
          <p:nvPr/>
        </p:nvSpPr>
        <p:spPr>
          <a:xfrm>
            <a:off x="6781800" y="399415"/>
            <a:ext cx="3505200" cy="37219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Click on Finish to create the model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85F718A0-A2DB-7802-D21F-2CC31DA61029}"/>
              </a:ext>
            </a:extLst>
          </p:cNvPr>
          <p:cNvSpPr/>
          <p:nvPr/>
        </p:nvSpPr>
        <p:spPr>
          <a:xfrm>
            <a:off x="179626" y="1061049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E2F30774-720A-06EE-CD6F-DD3A2151B26B}"/>
              </a:ext>
            </a:extLst>
          </p:cNvPr>
          <p:cNvSpPr/>
          <p:nvPr/>
        </p:nvSpPr>
        <p:spPr>
          <a:xfrm>
            <a:off x="6477000" y="469146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62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35C89CB-D6B0-C9B1-6B7D-3195826E1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Analyze the model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F64052-467D-0B00-47A9-A11A6A65E75C}"/>
              </a:ext>
            </a:extLst>
          </p:cNvPr>
          <p:cNvSpPr txBox="1">
            <a:spLocks/>
          </p:cNvSpPr>
          <p:nvPr/>
        </p:nvSpPr>
        <p:spPr>
          <a:xfrm>
            <a:off x="274782" y="1524000"/>
            <a:ext cx="851675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Check the model, materials, boundaries and excitations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8E10C44-1719-5E44-53FC-62ABBB730CF2}"/>
              </a:ext>
            </a:extLst>
          </p:cNvPr>
          <p:cNvSpPr txBox="1">
            <a:spLocks/>
          </p:cNvSpPr>
          <p:nvPr/>
        </p:nvSpPr>
        <p:spPr>
          <a:xfrm>
            <a:off x="8791541" y="1389579"/>
            <a:ext cx="3505200" cy="494030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i="1" dirty="0">
                <a:highlight>
                  <a:srgbClr val="FFB71B"/>
                </a:highlight>
              </a:rPr>
              <a:t>Analyze all </a:t>
            </a:r>
            <a:r>
              <a:rPr lang="en-US" sz="1800" dirty="0"/>
              <a:t>solution setups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6D6D0B-20A3-4429-BDF8-24BF3C8B0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8559" y="2050414"/>
            <a:ext cx="2859151" cy="22889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D8509F-6A57-B9B6-36F4-F72767BB66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596"/>
          <a:stretch/>
        </p:blipFill>
        <p:spPr>
          <a:xfrm>
            <a:off x="152400" y="2095681"/>
            <a:ext cx="8364359" cy="2225210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4D638FB9-E083-047E-85F6-0DD7EE3391B6}"/>
              </a:ext>
            </a:extLst>
          </p:cNvPr>
          <p:cNvSpPr/>
          <p:nvPr/>
        </p:nvSpPr>
        <p:spPr>
          <a:xfrm>
            <a:off x="67930" y="1586992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23D1993D-B146-41A9-D232-A1CCC573303C}"/>
              </a:ext>
            </a:extLst>
          </p:cNvPr>
          <p:cNvSpPr/>
          <p:nvPr/>
        </p:nvSpPr>
        <p:spPr>
          <a:xfrm>
            <a:off x="8532749" y="1447800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75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563FC54-CB56-2A9A-625A-D51DF7E4B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Return Loss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CF701D-FDD4-BA3C-7421-9D13ECDF4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638481"/>
            <a:ext cx="6781800" cy="3206635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A5F0E4C-8DB5-B793-D7E1-B8AD7353113E}"/>
              </a:ext>
            </a:extLst>
          </p:cNvPr>
          <p:cNvSpPr/>
          <p:nvPr/>
        </p:nvSpPr>
        <p:spPr>
          <a:xfrm>
            <a:off x="9677400" y="2209800"/>
            <a:ext cx="2133600" cy="15621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Minimum of S11 parameter at the design frequency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2F3F4E-0ABF-5D54-73EB-96BB79FE3EE5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51675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Visualize the </a:t>
            </a:r>
            <a:r>
              <a:rPr lang="en-US" sz="1800" i="1" dirty="0">
                <a:highlight>
                  <a:srgbClr val="FFB71B"/>
                </a:highlight>
              </a:rPr>
              <a:t>Return Loss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61008D-9386-BE70-8AF4-089F2C4DEF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680"/>
          <a:stretch/>
        </p:blipFill>
        <p:spPr>
          <a:xfrm>
            <a:off x="381001" y="2276266"/>
            <a:ext cx="1676400" cy="1228934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18A14309-0C77-70DF-7142-37F3C7A58848}"/>
              </a:ext>
            </a:extLst>
          </p:cNvPr>
          <p:cNvSpPr/>
          <p:nvPr/>
        </p:nvSpPr>
        <p:spPr>
          <a:xfrm>
            <a:off x="97948" y="1118021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23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D79663E-CB65-8F59-FC18-F4BF3CE12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impedance and 2D plot Gain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CE08D5-56E4-EBF6-C38F-2EC57D62C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209" y="1567713"/>
            <a:ext cx="4229100" cy="43749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23070E-89B4-431F-B377-BD1717799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056" y="1567713"/>
            <a:ext cx="4229100" cy="4552572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288F060-94BA-BE57-D4DA-AB8588E82538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51675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Visualize the </a:t>
            </a:r>
            <a:r>
              <a:rPr lang="en-US" sz="1800" i="1" dirty="0">
                <a:highlight>
                  <a:srgbClr val="FFB71B"/>
                </a:highlight>
              </a:rPr>
              <a:t>Input Impedance </a:t>
            </a:r>
            <a:r>
              <a:rPr lang="en-US" sz="1800" dirty="0"/>
              <a:t>and </a:t>
            </a:r>
            <a:r>
              <a:rPr lang="en-US" sz="1800" i="1" dirty="0">
                <a:highlight>
                  <a:srgbClr val="FFB71B"/>
                </a:highlight>
              </a:rPr>
              <a:t>Total Gain in 2D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613A0A9-DC1F-F6EA-54D0-59F8C78DC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638482"/>
            <a:ext cx="1331151" cy="110471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12AC27E-2CAC-8324-391E-E3689C0F8B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207" y="1638481"/>
            <a:ext cx="1379193" cy="1030688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33AD87BC-DEC1-5825-CAAE-1088EA7125D9}"/>
              </a:ext>
            </a:extLst>
          </p:cNvPr>
          <p:cNvSpPr/>
          <p:nvPr/>
        </p:nvSpPr>
        <p:spPr>
          <a:xfrm>
            <a:off x="90355" y="1130373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55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D79663E-CB65-8F59-FC18-F4BF3CE12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Gain (dB)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878421-6E8E-5FC0-100D-75C715E28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28600"/>
            <a:ext cx="5715000" cy="544353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3974F47-C4E5-86BB-9FFB-CCA80D910110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516759" cy="571681"/>
          </a:xfrm>
          <a:prstGeom prst="rect">
            <a:avLst/>
          </a:prstGeom>
        </p:spPr>
        <p:txBody>
          <a:bodyPr vert="horz" lIns="45720" tIns="0" rIns="0" bIns="0" rtlCol="0">
            <a:noAutofit/>
          </a:bodyPr>
          <a:lstStyle>
            <a:lvl1pPr marL="171450" indent="-1714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71450" algn="l" defTabSz="914400" rtl="0" eaLnBrk="1" latinLnBrk="0" hangingPunct="1">
              <a:lnSpc>
                <a:spcPct val="100000"/>
              </a:lnSpc>
              <a:spcBef>
                <a:spcPts val="900"/>
              </a:spcBef>
              <a:buClr>
                <a:srgbClr val="4F4F4F"/>
              </a:buClr>
              <a:buFont typeface="System Font Regular"/>
              <a:buChar char="-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286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3pPr>
            <a:lvl4pPr marL="8572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4pPr>
            <a:lvl5pPr marL="1085850" indent="-1714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rgbClr val="999999"/>
              </a:buClr>
              <a:buFont typeface="Arial" panose="020B0604020202020204" pitchFamily="34" charset="0"/>
              <a:buChar char="•"/>
              <a:defRPr sz="1600" kern="1200">
                <a:solidFill>
                  <a:srgbClr val="4F4F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Visualize the </a:t>
            </a:r>
            <a:r>
              <a:rPr lang="en-US" sz="1800" i="1" dirty="0">
                <a:highlight>
                  <a:srgbClr val="FFB71B"/>
                </a:highlight>
              </a:rPr>
              <a:t>Total Gain</a:t>
            </a:r>
            <a:r>
              <a:rPr lang="en-US" sz="1800" i="1" dirty="0"/>
              <a:t> </a:t>
            </a:r>
            <a:r>
              <a:rPr lang="en-US" sz="1800" dirty="0"/>
              <a:t>in dB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EFE6DA-89CE-7011-2EEF-0B1E357D1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64" y="1710635"/>
            <a:ext cx="1810003" cy="1324160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ACBFA05B-7975-5AFE-1B5A-F188445A182A}"/>
              </a:ext>
            </a:extLst>
          </p:cNvPr>
          <p:cNvSpPr/>
          <p:nvPr/>
        </p:nvSpPr>
        <p:spPr>
          <a:xfrm>
            <a:off x="97948" y="1162859"/>
            <a:ext cx="206852" cy="152400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403637"/>
      </p:ext>
    </p:extLst>
  </p:cSld>
  <p:clrMapOvr>
    <a:masterClrMapping/>
  </p:clrMapOvr>
</p:sld>
</file>

<file path=ppt/theme/theme1.xml><?xml version="1.0" encoding="utf-8"?>
<a:theme xmlns:a="http://schemas.openxmlformats.org/drawingml/2006/main" name="Ansys - Slide Master">
  <a:themeElements>
    <a:clrScheme name="Ansys Color Theme - 2020">
      <a:dk1>
        <a:srgbClr val="000000"/>
      </a:dk1>
      <a:lt1>
        <a:srgbClr val="FFFFFF"/>
      </a:lt1>
      <a:dk2>
        <a:srgbClr val="898A8D"/>
      </a:dk2>
      <a:lt2>
        <a:srgbClr val="FFFFFF"/>
      </a:lt2>
      <a:accent1>
        <a:srgbClr val="FFB71B"/>
      </a:accent1>
      <a:accent2>
        <a:srgbClr val="D9D8D6"/>
      </a:accent2>
      <a:accent3>
        <a:srgbClr val="898A8D"/>
      </a:accent3>
      <a:accent4>
        <a:srgbClr val="444446"/>
      </a:accent4>
      <a:accent5>
        <a:srgbClr val="D29100"/>
      </a:accent5>
      <a:accent6>
        <a:srgbClr val="F9DD42"/>
      </a:accent6>
      <a:hlink>
        <a:srgbClr val="FFB71B"/>
      </a:hlink>
      <a:folHlink>
        <a:srgbClr val="898A8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297423AA-3A2C-4FF3-8359-29B41A225D4D}" vid="{E55B12BD-53DB-4D2E-9F50-4FD2E1F140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11F15CCDA16C44AB1AFF6EA8F76A1A" ma:contentTypeVersion="4" ma:contentTypeDescription="Create a new document." ma:contentTypeScope="" ma:versionID="d752d88f6e15926aeafc7e1273366542">
  <xsd:schema xmlns:xsd="http://www.w3.org/2001/XMLSchema" xmlns:xs="http://www.w3.org/2001/XMLSchema" xmlns:p="http://schemas.microsoft.com/office/2006/metadata/properties" xmlns:ns2="4486bbf1-55fc-49d2-af7e-ec287a4789b3" targetNamespace="http://schemas.microsoft.com/office/2006/metadata/properties" ma:root="true" ma:fieldsID="eec12d9aca73fdae2aa434908dafe120" ns2:_="">
    <xsd:import namespace="4486bbf1-55fc-49d2-af7e-ec287a4789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86bbf1-55fc-49d2-af7e-ec287a4789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A53D3-C218-4FBF-9050-B80612014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86bbf1-55fc-49d2-af7e-ec287a4789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C54582C-3F01-4F8D-9460-F0A670A527E2}">
  <ds:schemaRefs>
    <ds:schemaRef ds:uri="http://schemas.microsoft.com/office/2006/documentManagement/types"/>
    <ds:schemaRef ds:uri="ef833346-f83e-40f5-a0e1-5788cb232001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7f20fa63-e241-4761-94ba-32b364e68bb9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5FE876-BBFA-4E5E-8653-4E4CAC43203B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34c6ce67-15b8-4eff-80e9-52da8be89706}" enabled="0" method="" siteId="{34c6ce67-15b8-4eff-80e9-52da8be8970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2024 HFSS PPT Template</Template>
  <TotalTime>1286</TotalTime>
  <Words>770</Words>
  <Application>Microsoft Office PowerPoint</Application>
  <PresentationFormat>Widescreen</PresentationFormat>
  <Paragraphs>94</Paragraphs>
  <Slides>35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Calibri</vt:lpstr>
      <vt:lpstr>Arial</vt:lpstr>
      <vt:lpstr>Wingdings</vt:lpstr>
      <vt:lpstr>Courier New</vt:lpstr>
      <vt:lpstr>Ansys - Slide Master</vt:lpstr>
      <vt:lpstr>Packager Shell Object</vt:lpstr>
      <vt:lpstr>PowerPoint Presentation</vt:lpstr>
      <vt:lpstr>Introduction</vt:lpstr>
      <vt:lpstr>PowerPoint Presentation</vt:lpstr>
      <vt:lpstr>HFSS Antenna Toolkit</vt:lpstr>
      <vt:lpstr>Create the patch antenna</vt:lpstr>
      <vt:lpstr>Analyze the model</vt:lpstr>
      <vt:lpstr>Return Loss</vt:lpstr>
      <vt:lpstr>Input impedance and 2D plot Gain</vt:lpstr>
      <vt:lpstr>3D Gain (dB)</vt:lpstr>
      <vt:lpstr>Exercise: Plot Directivity in linear units with the antenna</vt:lpstr>
      <vt:lpstr>Exercise: Plot Directivity in linear units with the antenna (solution) </vt:lpstr>
      <vt:lpstr>Exercise: Plot Directivity in linear units with the antenna (solution) </vt:lpstr>
      <vt:lpstr>Exercise: Plot Directivity in linear units with the antenna (solution) </vt:lpstr>
      <vt:lpstr>PowerPoint Presentation</vt:lpstr>
      <vt:lpstr>Create an array</vt:lpstr>
      <vt:lpstr>Unit Cell</vt:lpstr>
      <vt:lpstr>Boundary Conditions</vt:lpstr>
      <vt:lpstr>Boundary Conditions</vt:lpstr>
      <vt:lpstr>Phase Delay</vt:lpstr>
      <vt:lpstr>Radiation Region</vt:lpstr>
      <vt:lpstr>Create the array</vt:lpstr>
      <vt:lpstr>Setups</vt:lpstr>
      <vt:lpstr>Magnitude and Phase of the elements</vt:lpstr>
      <vt:lpstr>Magnitude and Phase of the elements</vt:lpstr>
      <vt:lpstr>Visualize Return Loss and Input Impedance</vt:lpstr>
      <vt:lpstr>Visualize Directivity</vt:lpstr>
      <vt:lpstr>Exercise: Plot Gain in dB</vt:lpstr>
      <vt:lpstr>Exercise: Plot Gain in dB (solution)</vt:lpstr>
      <vt:lpstr>Exercise: Compare the Radiation Pattern</vt:lpstr>
      <vt:lpstr>Exercise: Compare the Radiation Pattern (solution)</vt:lpstr>
      <vt:lpstr>Exercise: Visualize Radiation Pattern</vt:lpstr>
      <vt:lpstr>Exercise: Visualize Radiation Pattern (solution)</vt:lpstr>
      <vt:lpstr>Conclusions</vt:lpstr>
      <vt:lpstr>Ansys Education Resources Feedback Survey</vt:lpstr>
      <vt:lpstr>PowerPoint Presentation</vt:lpstr>
    </vt:vector>
  </TitlesOfParts>
  <Company>Ansys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Dimitris Tzagkas</dc:creator>
  <cp:lastModifiedBy>Kaitlin Tyler</cp:lastModifiedBy>
  <cp:revision>2</cp:revision>
  <dcterms:created xsi:type="dcterms:W3CDTF">2024-03-27T11:27:40Z</dcterms:created>
  <dcterms:modified xsi:type="dcterms:W3CDTF">2024-04-08T11:41:00Z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0x0101006F11F15CCDA16C44AB1AFF6EA8F76A1A</vt:lpwstr>
  </property>
</Properties>
</file>