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36"/>
  </p:notesMasterIdLst>
  <p:handoutMasterIdLst>
    <p:handoutMasterId r:id="rId37"/>
  </p:handoutMasterIdLst>
  <p:sldIdLst>
    <p:sldId id="259" r:id="rId5"/>
    <p:sldId id="308" r:id="rId6"/>
    <p:sldId id="257" r:id="rId7"/>
    <p:sldId id="309" r:id="rId8"/>
    <p:sldId id="260" r:id="rId9"/>
    <p:sldId id="261" r:id="rId10"/>
    <p:sldId id="264" r:id="rId11"/>
    <p:sldId id="262" r:id="rId12"/>
    <p:sldId id="263" r:id="rId13"/>
    <p:sldId id="265" r:id="rId14"/>
    <p:sldId id="266" r:id="rId15"/>
    <p:sldId id="305" r:id="rId16"/>
    <p:sldId id="287" r:id="rId17"/>
    <p:sldId id="288" r:id="rId18"/>
    <p:sldId id="306" r:id="rId19"/>
    <p:sldId id="307" r:id="rId20"/>
    <p:sldId id="290" r:id="rId21"/>
    <p:sldId id="292" r:id="rId22"/>
    <p:sldId id="293" r:id="rId23"/>
    <p:sldId id="295" r:id="rId24"/>
    <p:sldId id="296" r:id="rId25"/>
    <p:sldId id="297" r:id="rId26"/>
    <p:sldId id="298" r:id="rId27"/>
    <p:sldId id="299" r:id="rId28"/>
    <p:sldId id="300" r:id="rId29"/>
    <p:sldId id="301" r:id="rId30"/>
    <p:sldId id="302" r:id="rId31"/>
    <p:sldId id="303" r:id="rId32"/>
    <p:sldId id="367" r:id="rId33"/>
    <p:sldId id="310" r:id="rId34"/>
    <p:sldId id="258" r:id="rId35"/>
  </p:sldIdLst>
  <p:sldSz cx="12192000" cy="6858000"/>
  <p:notesSz cx="6858000" cy="9144000"/>
  <p:embeddedFontLst>
    <p:embeddedFont>
      <p:font typeface="Cambria Math" panose="02040503050406030204" pitchFamily="18" charset="0"/>
      <p:regular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B1C9ABE-6287-4F59-BBBA-75880921EFAA}">
          <p14:sldIdLst>
            <p14:sldId id="259"/>
            <p14:sldId id="308"/>
            <p14:sldId id="257"/>
            <p14:sldId id="309"/>
            <p14:sldId id="260"/>
            <p14:sldId id="261"/>
            <p14:sldId id="264"/>
            <p14:sldId id="262"/>
            <p14:sldId id="263"/>
            <p14:sldId id="265"/>
            <p14:sldId id="266"/>
            <p14:sldId id="305"/>
            <p14:sldId id="287"/>
            <p14:sldId id="288"/>
            <p14:sldId id="306"/>
            <p14:sldId id="307"/>
            <p14:sldId id="290"/>
            <p14:sldId id="292"/>
            <p14:sldId id="293"/>
            <p14:sldId id="295"/>
            <p14:sldId id="296"/>
            <p14:sldId id="297"/>
            <p14:sldId id="298"/>
            <p14:sldId id="299"/>
            <p14:sldId id="300"/>
            <p14:sldId id="301"/>
            <p14:sldId id="302"/>
            <p14:sldId id="303"/>
            <p14:sldId id="367"/>
          </p14:sldIdLst>
        </p14:section>
        <p14:section name="Feedback" id="{A1B1A816-8811-45E2-85DF-93E8C9B4DC52}">
          <p14:sldIdLst>
            <p14:sldId id="310"/>
            <p14:sldId id="25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782F567-434B-C98D-85C7-51E817B4006B}" name="Celia Gomez Molina" initials="CG" userId="S::celia.gomezmolina@ansys.com::659be988-f131-463a-ba81-47731d04f972" providerId="AD"/>
  <p188:author id="{4D83C9D2-0132-4CF8-9B96-CB8565274FC5}" name="Dimitris Tzagkas" initials="DT" userId="S::dimitris.tzagkas@ansys.com::8ec74151-5606-46d1-9fd8-2e66dc9641b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7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2373" autoAdjust="0"/>
  </p:normalViewPr>
  <p:slideViewPr>
    <p:cSldViewPr showGuides="1">
      <p:cViewPr varScale="1">
        <p:scale>
          <a:sx n="102" d="100"/>
          <a:sy n="102" d="100"/>
        </p:scale>
        <p:origin x="87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844"/>
    </p:cViewPr>
  </p:sorterViewPr>
  <p:notesViewPr>
    <p:cSldViewPr>
      <p:cViewPr varScale="1">
        <p:scale>
          <a:sx n="124" d="100"/>
          <a:sy n="124" d="100"/>
        </p:scale>
        <p:origin x="4960" y="8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8/10/relationships/authors" Target="author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font" Target="fonts/font1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717E394-0329-D127-9AEC-C1A4435E6F1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DF2A1B0-F7D9-7FC8-E5B0-3260A48BB66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0737F6-4FF1-41F3-AC44-66577F48BE17}" type="datetimeFigureOut">
              <a:rPr lang="en-US" smtClean="0"/>
              <a:t>4/8/2024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A50249-3E1D-5ECC-4573-BBD39ADD4FD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C688BB-5CEC-2059-586B-C008BB91B13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4E4F0B-BE42-489C-8AC7-44F8E4EA0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9304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Calibri" panose="020F0502020204030204" pitchFamily="34" charset="0"/>
              </a:defRPr>
            </a:lvl1pPr>
          </a:lstStyle>
          <a:p>
            <a:fld id="{BB9E86C5-9689-42B4-BE7D-FDE5EB4274E3}" type="datetimeFigureOut">
              <a:rPr lang="en-US" smtClean="0"/>
              <a:pPr/>
              <a:t>4/8/2024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Calibri" panose="020F0502020204030204" pitchFamily="34" charset="0"/>
              </a:defRPr>
            </a:lvl1pPr>
          </a:lstStyle>
          <a:p>
            <a:fld id="{27FDDAD7-A41A-4414-8211-C5E2AC7F93E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296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FDDAD7-A41A-4414-8211-C5E2AC7F93EC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40864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FDDAD7-A41A-4414-8211-C5E2AC7F93E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371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 the desired frequency is the 2.4 GHz, we can calculate the wavelength for that operating frequency, and dividing it by 2 we can get the dipole dimensions. If we create the dipole with the estimated length of </a:t>
            </a:r>
            <a:r>
              <a:rPr lang="el-GR" dirty="0"/>
              <a:t>λ/2</a:t>
            </a:r>
            <a:r>
              <a:rPr lang="en-US" dirty="0"/>
              <a:t>, then due to fringing effects, the operating frequency will appear to be smaller, and in this case close to ~2.2 GHz instead of 2.4 GHz. If we shorten by a bit the dipole and simulate again, we can get the appropriate length needed for the specific frequency.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FDDAD7-A41A-4414-8211-C5E2AC7F93EC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74997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Feedback Survey link for copy-paste method 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dirty="0"/>
              <a:t>https://ansys.typeform.com/to/jcattJI5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FDDAD7-A41A-4414-8211-C5E2AC7F93EC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5380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hyperlink" Target="mailto:education@ansys.com" TargetMode="External"/><Relationship Id="rId2" Type="http://schemas.openxmlformats.org/officeDocument/2006/relationships/hyperlink" Target="http://www.ansys.com/education-resources" TargetMode="Externa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3B808CC-F74C-B743-BAB4-F4C99E1956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1663" y="914400"/>
            <a:ext cx="5394325" cy="1449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1" i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9AFE08CF-AC0B-7143-9A94-E8A35CBC7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1663" y="2667000"/>
            <a:ext cx="5394325" cy="84831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2000" b="0" i="0">
                <a:solidFill>
                  <a:schemeClr val="accent3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6191E51-6FFC-4231-97E9-4C436119983B}"/>
              </a:ext>
            </a:extLst>
          </p:cNvPr>
          <p:cNvSpPr txBox="1"/>
          <p:nvPr userDrawn="1"/>
        </p:nvSpPr>
        <p:spPr>
          <a:xfrm>
            <a:off x="7848600" y="6477000"/>
            <a:ext cx="1371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©2024 ANSYS, Inc.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E57DF5D-42FB-B747-258C-0D3BF5B288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" y="0"/>
            <a:ext cx="121896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405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584" userDrawn="1">
          <p15:clr>
            <a:srgbClr val="FBAE40"/>
          </p15:clr>
        </p15:guide>
        <p15:guide id="2" orient="horz" pos="261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Video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Media Placeholder 4">
            <a:extLst>
              <a:ext uri="{FF2B5EF4-FFF2-40B4-BE49-F238E27FC236}">
                <a16:creationId xmlns:a16="http://schemas.microsoft.com/office/drawing/2014/main" id="{76C186EF-8C58-7249-A024-F6C1D0AD12BC}"/>
              </a:ext>
            </a:extLst>
          </p:cNvPr>
          <p:cNvSpPr>
            <a:spLocks noGrp="1"/>
          </p:cNvSpPr>
          <p:nvPr>
            <p:ph type="media" sz="quarter" idx="14"/>
          </p:nvPr>
        </p:nvSpPr>
        <p:spPr>
          <a:xfrm>
            <a:off x="6096001" y="1447799"/>
            <a:ext cx="5486400" cy="459097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media</a:t>
            </a:r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31A0CB9-E7C5-BC4C-83B3-6A04784CA59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B673984-7F55-E14A-9088-44C94432DA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2417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-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B3363707-8337-D14D-8CD6-076D7F38DEE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" y="1143000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AF67D610-3DBA-EB48-B589-E895E66AEF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" y="3657600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BFD49B6-2BF3-F94C-AD6B-7B77861203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70400" y="1159933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75F3481B-E073-FC4C-8662-89F64D47862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70400" y="3674533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4E9685A2-20AD-6C44-B1B9-DCB2E44370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28000" y="1151467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498EFFC6-47A8-C248-AF67-33A51B03885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128000" y="3666067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5327F1EC-8CEB-F348-A688-603CC6AF3B7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9600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D8D84EB5-FEF7-D145-9924-EDC82C5DD72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70400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73B743E4-6516-C94E-BADC-931FCAF3B34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150577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ED4C7F5-70CF-2C4D-8AF3-4D76760714C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09600" y="57023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6B853D87-F6A1-6443-AB6D-6E9819089E0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70400" y="57150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256BC893-7821-9640-98BC-FFCFED83EB9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150577" y="57150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02F90602-9DC6-3F4D-B178-EF64100603FB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774FC734-09F5-2F40-BB01-29D6BBF76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649880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34EBE792-3674-F042-8191-29D73F7CA4C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44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 baseline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93ABDDAC-BA7B-4A4A-9D64-71FA88868E4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144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BE481E25-6792-6B48-8A87-D3E9D1B2232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44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D548604C-E487-1D4F-91AF-D210004A518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7592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7624EDF6-2365-2545-8099-338237F309C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7592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0D36446A-2E05-9F4F-83D7-905FD354E02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7592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BBC79A31-D13D-4C49-88CC-6B949DE06C2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6040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CFF59C9F-D752-594A-A821-7BDA91DA374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6040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254F3492-5AA9-9249-B742-69BFC01BE9E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6040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C51E22CD-7582-9D41-A0FC-914A34BF189E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92456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3D0B9166-BA76-6544-89C3-4C8B4A739F73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92456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537026EB-3BFB-0947-A881-5729F13CFA4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2456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1D9580FA-CA76-994A-9775-1D87D5927DBD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C81C7F89-740B-3143-8447-70CC02F63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719887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righ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63357E3-4FE4-4164-A381-204B98DEEA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6AEF1B2-1440-4FE5-8C1B-C291F424F993}"/>
              </a:ext>
            </a:extLst>
          </p:cNvPr>
          <p:cNvSpPr txBox="1"/>
          <p:nvPr userDrawn="1"/>
        </p:nvSpPr>
        <p:spPr>
          <a:xfrm>
            <a:off x="533400" y="609600"/>
            <a:ext cx="10972800" cy="4014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© </a:t>
            </a:r>
            <a:r>
              <a:rPr lang="en-US" sz="1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2024 ANSYS, Inc. All rights reserved.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16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Use and Reproduction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The content used in this resource </a:t>
            </a:r>
            <a:r>
              <a:rPr lang="en-US" sz="1400" dirty="0">
                <a:solidFill>
                  <a:srgbClr val="201F1E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may only be used or reproduced for teaching purposes; and any commercial use is strictly prohibited.</a:t>
            </a:r>
            <a:r>
              <a:rPr lang="en-US" sz="1400" i="1" dirty="0">
                <a:solidFill>
                  <a:srgbClr val="201F1E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Document Information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This lecture unit is part of a set of teaching resources to help introduce students to designing and simulating high-frequency structures. 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Ansys Education Resources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To access more undergraduate education resources, including lecture presentations with notes, exercises with worked solutions, microprojects, real life examples and more, visit </a:t>
            </a: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www.ansys.com/education-resources</a:t>
            </a: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4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Feedback </a:t>
            </a:r>
            <a:endParaRPr lang="en-US" sz="14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If you notice any errors in this resource or need to get in contact with the authors, please email us at </a:t>
            </a:r>
            <a:r>
              <a:rPr lang="en-US" sz="1400" b="0" i="0" u="none" strike="noStrike" baseline="0" dirty="0">
                <a:solidFill>
                  <a:srgbClr val="0000FF"/>
                </a:solidFill>
                <a:latin typeface="Calibri" panose="020F0502020204030204" pitchFamily="34" charset="0"/>
                <a:hlinkClick r:id="rId3"/>
              </a:rPr>
              <a:t>education@ansys.com</a:t>
            </a:r>
            <a:endParaRPr lang="en-US" sz="1400" b="0" i="0" u="none" strike="noStrike" baseline="0" dirty="0">
              <a:solidFill>
                <a:srgbClr val="0000FF"/>
              </a:solidFill>
              <a:latin typeface="Calibri" panose="020F0502020204030204" pitchFamily="34" charset="0"/>
            </a:endParaRPr>
          </a:p>
          <a:p>
            <a:r>
              <a:rPr lang="en-US" sz="1400" b="0" i="0" u="none" strike="noStrike" baseline="0" dirty="0">
                <a:solidFill>
                  <a:srgbClr val="0000FF"/>
                </a:solidFill>
                <a:latin typeface="Calibri" panose="020F0502020204030204" pitchFamily="34" charset="0"/>
              </a:rPr>
              <a:t> </a:t>
            </a:r>
            <a:endParaRPr lang="en-US" sz="11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43541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4" y="1134991"/>
            <a:ext cx="3352791" cy="457962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598" y="1134991"/>
            <a:ext cx="3352803" cy="457962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8" name="Content Placeholder 3"/>
          <p:cNvSpPr>
            <a:spLocks noGrp="1"/>
          </p:cNvSpPr>
          <p:nvPr>
            <p:ph sz="half" idx="12"/>
          </p:nvPr>
        </p:nvSpPr>
        <p:spPr>
          <a:xfrm>
            <a:off x="8229598" y="1143001"/>
            <a:ext cx="3352793" cy="45720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02A84C39-98A3-BA4D-B476-F2F3057EAE58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A00C5283-2AC5-7848-863C-76C291E9D333}" type="datetime5">
              <a:rPr lang="en-US" smtClean="0"/>
              <a:t>8-Apr-24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FC65663B-DED1-3949-9E9B-A8879866517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©2023 ANSYS / Confidential</a:t>
            </a:r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BD8D7C41-1E82-6B4B-93ED-8F66C7DF34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FADBCF-BBA3-6947-BB61-97EDE275D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56294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086AFA-5418-C147-ADBF-A48456081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442CB888-0168-B94E-B176-2E6B61FE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576C04-D572-9D4D-8F10-3E7CBF2FD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447800"/>
            <a:ext cx="10972799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39570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AE7604C-BDCE-428F-B486-BE14D622E64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3081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02DB04-0C1C-8C49-B65E-A9668E39A9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98341DC2-F80D-BD4F-90EE-4B809029C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747402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slash/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02DB04-0C1C-8C49-B65E-A9668E39A9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6277581-3B6E-45DC-A28B-56B0B91539B8}"/>
              </a:ext>
            </a:extLst>
          </p:cNvPr>
          <p:cNvSpPr/>
          <p:nvPr userDrawn="1"/>
        </p:nvSpPr>
        <p:spPr>
          <a:xfrm>
            <a:off x="152400" y="76200"/>
            <a:ext cx="609600" cy="60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0609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086AFA-5418-C147-ADBF-A48456081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442CB888-0168-B94E-B176-2E6B61FE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48E687-7CF0-0540-A98D-56F74939DB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9E3B09F-B45B-354E-B308-DCD243A5A4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1447800"/>
            <a:ext cx="54864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026336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CE20C0D-A7DE-48DF-B095-F557A066298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5999" y="1447800"/>
            <a:ext cx="5486401" cy="45909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4A5571E-6D46-AF49-B918-ACB2130FFF3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B59188-CA07-ED4C-990F-C94539E4F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36E03A1-C74F-0042-A727-58B1205468A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710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F2261C8B-A96F-5641-9461-4553158F07C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6096001" y="1447800"/>
            <a:ext cx="5486400" cy="459097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BFD433F9-2D70-7E4E-9171-17DDDD0C1BC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EE28EC2-FFB1-CB46-9BE7-371DA4C09A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8918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able Placeholder 6">
            <a:extLst>
              <a:ext uri="{FF2B5EF4-FFF2-40B4-BE49-F238E27FC236}">
                <a16:creationId xmlns:a16="http://schemas.microsoft.com/office/drawing/2014/main" id="{87182008-9414-AB43-BE9E-97630CA1A98F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6096001" y="1447800"/>
            <a:ext cx="5486400" cy="457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0594F819-73D6-7A44-B97C-D99C7DAB92D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8E21A6B3-25CA-5C4B-9371-8E317E850D7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552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A27CEF2-3BEE-FA1B-0157-DDE4490ACE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" y="0"/>
            <a:ext cx="12189631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33F0A99-5B9C-4CA5-9F50-2F4E34F6E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249833-0938-F747-9F14-C1C0453EFF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2">
                    <a:lumMod val="6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F227F0-8FC0-9046-A60F-1749263CF3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295400"/>
            <a:ext cx="10972800" cy="4743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F0CD691-76C0-4AC9-8029-4BF0CEDE749C}"/>
              </a:ext>
            </a:extLst>
          </p:cNvPr>
          <p:cNvSpPr/>
          <p:nvPr userDrawn="1"/>
        </p:nvSpPr>
        <p:spPr>
          <a:xfrm>
            <a:off x="4876800" y="6542840"/>
            <a:ext cx="1371600" cy="247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66E622-A13F-4675-A281-8D8CC6175629}"/>
              </a:ext>
            </a:extLst>
          </p:cNvPr>
          <p:cNvSpPr txBox="1"/>
          <p:nvPr userDrawn="1"/>
        </p:nvSpPr>
        <p:spPr>
          <a:xfrm>
            <a:off x="8478940" y="6522440"/>
            <a:ext cx="1371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©2024 ANSYS, Inc.</a:t>
            </a:r>
          </a:p>
        </p:txBody>
      </p:sp>
    </p:spTree>
    <p:extLst>
      <p:ext uri="{BB962C8B-B14F-4D97-AF65-F5344CB8AC3E}">
        <p14:creationId xmlns:p14="http://schemas.microsoft.com/office/powerpoint/2010/main" val="1291537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737" r:id="rId3"/>
    <p:sldLayoutId id="2147483724" r:id="rId4"/>
    <p:sldLayoutId id="2147483735" r:id="rId5"/>
    <p:sldLayoutId id="2147483734" r:id="rId6"/>
    <p:sldLayoutId id="2147483663" r:id="rId7"/>
    <p:sldLayoutId id="2147483729" r:id="rId8"/>
    <p:sldLayoutId id="2147483730" r:id="rId9"/>
    <p:sldLayoutId id="2147483731" r:id="rId10"/>
    <p:sldLayoutId id="2147483727" r:id="rId11"/>
    <p:sldLayoutId id="2147483726" r:id="rId12"/>
    <p:sldLayoutId id="2147483736" r:id="rId13"/>
    <p:sldLayoutId id="2147483738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marR="0" indent="-22860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b="0" i="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461963" marR="0" indent="-231775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Calibri" panose="020F0502020204030204" pitchFamily="34" charset="0"/>
        <a:buChar char="‐"/>
        <a:tabLst/>
        <a:defRPr sz="2000" b="0" i="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746125" marR="0" indent="-288925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6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969963" marR="0" indent="-223838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Wingdings" panose="05000000000000000000" pitchFamily="2" charset="2"/>
        <a:buChar char="§"/>
        <a:tabLst/>
        <a:defRPr sz="14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203325" marR="0" indent="-233363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Courier New" panose="02070309020205020404" pitchFamily="49" charset="0"/>
        <a:buChar char="o"/>
        <a:tabLst/>
        <a:defRPr sz="12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ourses.ansys.com/index.php/courses/design-of-the-half-wave-dipole/?utm_campaign=academic&amp;utm_medium=referral&amp;utm_source=education-resource&amp;utm_content=partner_cross-bu_educator-resource-link_course-aic_learn-more_na_en_global&amp;campaignID=7013g000000gv7hAAA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education@ansys.com?subject=Dipole%20Theory%20and%20Simulation%20Resource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courses.ansys.com/?utm_campaign=academic&amp;utm_medium=referral&amp;utm_source=education-resource&amp;utm_content=partner_cross-bu_educator-resource-link_course-aic_learn-more_na_en_global&amp;campaignID=7013g000000gv7hAAA" TargetMode="External"/><Relationship Id="rId3" Type="http://schemas.openxmlformats.org/officeDocument/2006/relationships/image" Target="../media/image3.png"/><Relationship Id="rId7" Type="http://schemas.openxmlformats.org/officeDocument/2006/relationships/hyperlink" Target="https://www.ansys.com/academic?utm_campaign=academic&amp;utm_medium=referral&amp;utm_source=education-resource&amp;utm_content=partner_cross-bu_educator-resource-link_product-page_learn-more_na_en_global&amp;campaignID=7013g000000gv7hAAA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11" Type="http://schemas.openxmlformats.org/officeDocument/2006/relationships/image" Target="../media/image8.svg"/><Relationship Id="rId5" Type="http://schemas.openxmlformats.org/officeDocument/2006/relationships/image" Target="../media/image5.png"/><Relationship Id="rId10" Type="http://schemas.openxmlformats.org/officeDocument/2006/relationships/image" Target="../media/image7.png"/><Relationship Id="rId4" Type="http://schemas.openxmlformats.org/officeDocument/2006/relationships/image" Target="../media/image4.svg"/><Relationship Id="rId9" Type="http://schemas.openxmlformats.org/officeDocument/2006/relationships/hyperlink" Target="https://www.ansys.com/academic/educators/education-resources#t=EducationResourcesTab&amp;sort=relevancy&amp;layout=card?utm_campaign=academic&amp;utm_medium=referral&amp;utm_source=education-resource&amp;utm_content=partner_cross-bu_educator-resource-link_case-study_download_na_en_global&amp;campaignID=7013g000000gv7hAAA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ansys.typeform.com/to/jcattJI5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5.png"/><Relationship Id="rId4" Type="http://schemas.openxmlformats.org/officeDocument/2006/relationships/image" Target="../media/image14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E2C3BA5-6E5F-4798-87B7-B8DFFB9793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Dipole Theory and Simulation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F611659-6201-0BA9-299C-D946D86240D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1663" y="2667000"/>
            <a:ext cx="7475537" cy="213360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1400" b="1" dirty="0">
                <a:latin typeface="Calibri"/>
                <a:cs typeface="Calibri"/>
              </a:rPr>
              <a:t>Developed and curated by the Ansys Education Team</a:t>
            </a:r>
            <a:endParaRPr lang="el-GR" sz="1400" b="1" dirty="0">
              <a:latin typeface="Calibri"/>
              <a:cs typeface="Calibri"/>
            </a:endParaRPr>
          </a:p>
          <a:p>
            <a:pPr>
              <a:lnSpc>
                <a:spcPct val="110000"/>
              </a:lnSpc>
            </a:pPr>
            <a:r>
              <a:rPr lang="en-US" sz="1400" dirty="0"/>
              <a:t>Based on the Ansys Innovation Course: </a:t>
            </a:r>
            <a:r>
              <a:rPr lang="en-US" sz="1400" b="1" u="sng" dirty="0">
                <a:solidFill>
                  <a:schemeClr val="accent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Design of the Half-Wave Dipole</a:t>
            </a:r>
            <a:endParaRPr lang="en-US" sz="1400" b="1" u="sng" dirty="0">
              <a:solidFill>
                <a:schemeClr val="accent1"/>
              </a:solidFill>
            </a:endParaRPr>
          </a:p>
          <a:p>
            <a:pPr>
              <a:lnSpc>
                <a:spcPct val="110000"/>
              </a:lnSpc>
            </a:pPr>
            <a:r>
              <a:rPr lang="en-US" sz="1400" dirty="0"/>
              <a:t>Original Developer: Kathryn Smith</a:t>
            </a:r>
          </a:p>
          <a:p>
            <a:pPr>
              <a:lnSpc>
                <a:spcPct val="110000"/>
              </a:lnSpc>
            </a:pPr>
            <a:r>
              <a:rPr lang="en-US" sz="1400" dirty="0"/>
              <a:t>Updated and curated by Dimitrios Tzagkas and Celia Gomez Molina</a:t>
            </a:r>
            <a:endParaRPr lang="en-US" sz="1400" dirty="0">
              <a:solidFill>
                <a:schemeClr val="accent3"/>
              </a:solidFill>
            </a:endParaRPr>
          </a:p>
          <a:p>
            <a:pPr>
              <a:lnSpc>
                <a:spcPct val="110000"/>
              </a:lnSpc>
            </a:pPr>
            <a:r>
              <a:rPr lang="en-US" sz="1400" dirty="0">
                <a:latin typeface="Calibri"/>
                <a:cs typeface="Calibri"/>
                <a:hlinkClick r:id="rId4"/>
              </a:rPr>
              <a:t>education@ansys.com</a:t>
            </a:r>
            <a:endParaRPr lang="en-US" sz="14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8298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862957F-ADD3-753A-1F65-B904E23EE81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A60B74-29B9-E9B1-EAB2-8CF8A483C3CA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381000" y="1676400"/>
            <a:ext cx="10363200" cy="14493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/>
              <a:t>Simulation of a 2.4 GHz Dipole Antenna in Ansys HFSS</a:t>
            </a:r>
          </a:p>
        </p:txBody>
      </p:sp>
    </p:spTree>
    <p:extLst>
      <p:ext uri="{BB962C8B-B14F-4D97-AF65-F5344CB8AC3E}">
        <p14:creationId xmlns:p14="http://schemas.microsoft.com/office/powerpoint/2010/main" val="6733275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8341FC7-F3CB-F96F-B932-76C36206E0F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E429E83-E86C-B794-15CA-42019ADB3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a new HFSS project and change the solution type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9A16DA7-E945-A964-2B73-3E5A21DAA9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334815"/>
            <a:ext cx="4188315" cy="479796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727E697-E8ED-C1FF-F6B8-7E5002A2490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7467600" y="1334815"/>
            <a:ext cx="3356190" cy="4487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2645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A50F47F6-40E3-20F7-76C0-AEA2AD62C1C8}"/>
              </a:ext>
            </a:extLst>
          </p:cNvPr>
          <p:cNvPicPr>
            <a:picLocks noGrp="1" noChangeAspect="1"/>
          </p:cNvPicPr>
          <p:nvPr>
            <p:ph sz="half" idx="12"/>
          </p:nvPr>
        </p:nvPicPr>
        <p:blipFill>
          <a:blip r:embed="rId2"/>
          <a:stretch>
            <a:fillRect/>
          </a:stretch>
        </p:blipFill>
        <p:spPr>
          <a:xfrm>
            <a:off x="448156" y="1558419"/>
            <a:ext cx="2572109" cy="1686160"/>
          </a:xfr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38F13EC1-9692-BC10-BCD4-720DEFC524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494030"/>
          </a:xfrm>
        </p:spPr>
        <p:txBody>
          <a:bodyPr/>
          <a:lstStyle/>
          <a:p>
            <a:r>
              <a:rPr lang="en-US" dirty="0"/>
              <a:t>Create the dipole antenna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914287A-61E2-DCCD-5F9F-5345124775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1177845"/>
            <a:ext cx="4314357" cy="231960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D4AD733-ECCA-2077-0E77-25855C4E43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0800" y="3595551"/>
            <a:ext cx="4314357" cy="232442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FB6F839-FE8D-BA07-3BD7-A5F8DD925D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546354"/>
            <a:ext cx="4467310" cy="2415396"/>
          </a:xfrm>
          <a:prstGeom prst="rect">
            <a:avLst/>
          </a:prstGeom>
        </p:spPr>
      </p:pic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F7C0A512-F3C6-983A-FCC5-ACB1F3CBEDEC}"/>
              </a:ext>
            </a:extLst>
          </p:cNvPr>
          <p:cNvSpPr txBox="1">
            <a:spLocks/>
          </p:cNvSpPr>
          <p:nvPr/>
        </p:nvSpPr>
        <p:spPr>
          <a:xfrm>
            <a:off x="381000" y="1238124"/>
            <a:ext cx="8516759" cy="571681"/>
          </a:xfrm>
          <a:prstGeom prst="rect">
            <a:avLst/>
          </a:prstGeom>
        </p:spPr>
        <p:txBody>
          <a:bodyPr vert="horz" lIns="45720" tIns="0" rIns="0" bIns="0" rtlCol="0">
            <a:noAutofit/>
          </a:bodyPr>
          <a:lstStyle>
            <a:lvl1pPr marL="171450" indent="-1714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rgbClr val="333333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0050" indent="-171450" algn="l" defTabSz="914400" rtl="0" eaLnBrk="1" latinLnBrk="0" hangingPunct="1">
              <a:lnSpc>
                <a:spcPct val="100000"/>
              </a:lnSpc>
              <a:spcBef>
                <a:spcPts val="900"/>
              </a:spcBef>
              <a:buClr>
                <a:srgbClr val="4F4F4F"/>
              </a:buClr>
              <a:buFont typeface="System Font Regular"/>
              <a:buChar char="-"/>
              <a:defRPr sz="24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2pPr>
            <a:lvl3pPr marL="6286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20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3pPr>
            <a:lvl4pPr marL="8572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4pPr>
            <a:lvl5pPr marL="10858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dirty="0"/>
              <a:t>Draw a cylinder with the following properties</a:t>
            </a:r>
          </a:p>
          <a:p>
            <a:pPr marL="0" indent="0">
              <a:buNone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7D6690D-E330-3B34-472A-523C94647A45}"/>
              </a:ext>
            </a:extLst>
          </p:cNvPr>
          <p:cNvSpPr/>
          <p:nvPr/>
        </p:nvSpPr>
        <p:spPr>
          <a:xfrm>
            <a:off x="609600" y="4343400"/>
            <a:ext cx="1219200" cy="152400"/>
          </a:xfrm>
          <a:prstGeom prst="round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D0F83D9-446E-0599-0FD1-0B38A2112290}"/>
              </a:ext>
            </a:extLst>
          </p:cNvPr>
          <p:cNvSpPr/>
          <p:nvPr/>
        </p:nvSpPr>
        <p:spPr>
          <a:xfrm>
            <a:off x="623977" y="4608841"/>
            <a:ext cx="1219200" cy="209872"/>
          </a:xfrm>
          <a:prstGeom prst="round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EE802F2-E372-8174-1221-E066BE93A2A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61549" y="3956340"/>
            <a:ext cx="1792857" cy="1663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6547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Content Placeholder 16" descr="A screenshot of a computer&#10;&#10;Description automatically generated">
            <a:extLst>
              <a:ext uri="{FF2B5EF4-FFF2-40B4-BE49-F238E27FC236}">
                <a16:creationId xmlns:a16="http://schemas.microsoft.com/office/drawing/2014/main" id="{35D7DDA9-BD8C-77FE-C7F3-875EB754F50A}"/>
              </a:ext>
            </a:extLst>
          </p:cNvPr>
          <p:cNvPicPr>
            <a:picLocks noGrp="1" noChangeAspect="1"/>
          </p:cNvPicPr>
          <p:nvPr>
            <p:ph sz="half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4652" y="685799"/>
            <a:ext cx="5817870" cy="3484173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66194120-C0A1-A435-96E2-F71DBD8122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the gap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3CF5869-19A8-8674-ADE7-EDF5156695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5079" y="4492016"/>
            <a:ext cx="1971339" cy="1667039"/>
          </a:xfrm>
          <a:prstGeom prst="rect">
            <a:avLst/>
          </a:prstGeom>
        </p:spPr>
      </p:pic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37E2EAF2-0671-4212-A078-4AE3D189100E}"/>
              </a:ext>
            </a:extLst>
          </p:cNvPr>
          <p:cNvSpPr txBox="1">
            <a:spLocks/>
          </p:cNvSpPr>
          <p:nvPr/>
        </p:nvSpPr>
        <p:spPr>
          <a:xfrm>
            <a:off x="381000" y="1238124"/>
            <a:ext cx="8516759" cy="571681"/>
          </a:xfrm>
          <a:prstGeom prst="rect">
            <a:avLst/>
          </a:prstGeom>
        </p:spPr>
        <p:txBody>
          <a:bodyPr vert="horz" lIns="45720" tIns="0" rIns="0" bIns="0" rtlCol="0">
            <a:noAutofit/>
          </a:bodyPr>
          <a:lstStyle>
            <a:lvl1pPr marL="171450" indent="-1714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rgbClr val="333333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0050" indent="-171450" algn="l" defTabSz="914400" rtl="0" eaLnBrk="1" latinLnBrk="0" hangingPunct="1">
              <a:lnSpc>
                <a:spcPct val="100000"/>
              </a:lnSpc>
              <a:spcBef>
                <a:spcPts val="900"/>
              </a:spcBef>
              <a:buClr>
                <a:srgbClr val="4F4F4F"/>
              </a:buClr>
              <a:buFont typeface="System Font Regular"/>
              <a:buChar char="-"/>
              <a:defRPr sz="24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2pPr>
            <a:lvl3pPr marL="6286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20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3pPr>
            <a:lvl4pPr marL="8572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4pPr>
            <a:lvl5pPr marL="10858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dirty="0"/>
              <a:t>Copy the cylinder and assign the following properties</a:t>
            </a:r>
          </a:p>
          <a:p>
            <a:pPr marL="0" indent="0">
              <a:buNone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AD9DA7D8-D6A1-3E9F-80C7-03200C1D2B70}"/>
              </a:ext>
            </a:extLst>
          </p:cNvPr>
          <p:cNvSpPr txBox="1">
            <a:spLocks/>
          </p:cNvSpPr>
          <p:nvPr/>
        </p:nvSpPr>
        <p:spPr>
          <a:xfrm>
            <a:off x="5812798" y="360589"/>
            <a:ext cx="2895600" cy="571681"/>
          </a:xfrm>
          <a:prstGeom prst="rect">
            <a:avLst/>
          </a:prstGeom>
        </p:spPr>
        <p:txBody>
          <a:bodyPr vert="horz" lIns="45720" tIns="0" rIns="0" bIns="0" rtlCol="0">
            <a:noAutofit/>
          </a:bodyPr>
          <a:lstStyle>
            <a:lvl1pPr marL="171450" indent="-1714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rgbClr val="333333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0050" indent="-171450" algn="l" defTabSz="914400" rtl="0" eaLnBrk="1" latinLnBrk="0" hangingPunct="1">
              <a:lnSpc>
                <a:spcPct val="100000"/>
              </a:lnSpc>
              <a:spcBef>
                <a:spcPts val="900"/>
              </a:spcBef>
              <a:buClr>
                <a:srgbClr val="4F4F4F"/>
              </a:buClr>
              <a:buFont typeface="System Font Regular"/>
              <a:buChar char="-"/>
              <a:defRPr sz="24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2pPr>
            <a:lvl3pPr marL="6286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20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3pPr>
            <a:lvl4pPr marL="8572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4pPr>
            <a:lvl5pPr marL="10858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dirty="0"/>
              <a:t>Subtract the gap to the dipole</a:t>
            </a:r>
          </a:p>
          <a:p>
            <a:pPr marL="0" indent="0">
              <a:buNone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3C7DF3AF-DC0C-649C-F17F-1B8C0D16BF1F}"/>
              </a:ext>
            </a:extLst>
          </p:cNvPr>
          <p:cNvSpPr txBox="1">
            <a:spLocks/>
          </p:cNvSpPr>
          <p:nvPr/>
        </p:nvSpPr>
        <p:spPr>
          <a:xfrm>
            <a:off x="6096000" y="4840004"/>
            <a:ext cx="2895600" cy="571681"/>
          </a:xfrm>
          <a:prstGeom prst="rect">
            <a:avLst/>
          </a:prstGeom>
        </p:spPr>
        <p:txBody>
          <a:bodyPr vert="horz" lIns="45720" tIns="0" rIns="0" bIns="0" rtlCol="0">
            <a:noAutofit/>
          </a:bodyPr>
          <a:lstStyle>
            <a:lvl1pPr marL="171450" indent="-1714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rgbClr val="333333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0050" indent="-171450" algn="l" defTabSz="914400" rtl="0" eaLnBrk="1" latinLnBrk="0" hangingPunct="1">
              <a:lnSpc>
                <a:spcPct val="100000"/>
              </a:lnSpc>
              <a:spcBef>
                <a:spcPts val="900"/>
              </a:spcBef>
              <a:buClr>
                <a:srgbClr val="4F4F4F"/>
              </a:buClr>
              <a:buFont typeface="System Font Regular"/>
              <a:buChar char="-"/>
              <a:defRPr sz="24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2pPr>
            <a:lvl3pPr marL="6286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20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3pPr>
            <a:lvl4pPr marL="8572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4pPr>
            <a:lvl5pPr marL="10858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dirty="0"/>
              <a:t>Preserve the gap object</a:t>
            </a:r>
          </a:p>
          <a:p>
            <a:pPr marL="0" indent="0">
              <a:buNone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8DACA1C2-CF1C-F172-31E6-62B87E9A2B49}"/>
              </a:ext>
            </a:extLst>
          </p:cNvPr>
          <p:cNvSpPr/>
          <p:nvPr/>
        </p:nvSpPr>
        <p:spPr>
          <a:xfrm>
            <a:off x="8915400" y="5733728"/>
            <a:ext cx="304800" cy="209872"/>
          </a:xfrm>
          <a:prstGeom prst="round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52C5F3E-BA8A-9304-C2AC-86EEAD7CE4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1676400"/>
            <a:ext cx="4322213" cy="233172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8F74145-B34B-FA9F-F2A2-16806C9A2417}"/>
              </a:ext>
            </a:extLst>
          </p:cNvPr>
          <p:cNvSpPr txBox="1"/>
          <p:nvPr/>
        </p:nvSpPr>
        <p:spPr>
          <a:xfrm>
            <a:off x="305520" y="4401865"/>
            <a:ext cx="447389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/>
              <a:t>For simplicity we use the size of the gap to be equal to the radius of the dipole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21621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5656BBA4-210A-E2E4-30AB-55CD1FCC5C8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162800" y="1832217"/>
            <a:ext cx="3962400" cy="2838278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AA98B377-5DFC-A0A9-0BC3-E6FDADB15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Assign materials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EDD084D-13BD-F6BB-43BC-20CC7C911D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860" y="1800093"/>
            <a:ext cx="5515356" cy="324942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6DF2A6-4727-66E4-00F9-9366B8245ACD}"/>
              </a:ext>
            </a:extLst>
          </p:cNvPr>
          <p:cNvSpPr txBox="1">
            <a:spLocks/>
          </p:cNvSpPr>
          <p:nvPr/>
        </p:nvSpPr>
        <p:spPr>
          <a:xfrm>
            <a:off x="381000" y="1238124"/>
            <a:ext cx="8516759" cy="571681"/>
          </a:xfrm>
          <a:prstGeom prst="rect">
            <a:avLst/>
          </a:prstGeom>
        </p:spPr>
        <p:txBody>
          <a:bodyPr vert="horz" lIns="45720" tIns="0" rIns="0" bIns="0" rtlCol="0">
            <a:noAutofit/>
          </a:bodyPr>
          <a:lstStyle>
            <a:lvl1pPr marL="171450" indent="-1714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rgbClr val="333333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0050" indent="-171450" algn="l" defTabSz="914400" rtl="0" eaLnBrk="1" latinLnBrk="0" hangingPunct="1">
              <a:lnSpc>
                <a:spcPct val="100000"/>
              </a:lnSpc>
              <a:spcBef>
                <a:spcPts val="900"/>
              </a:spcBef>
              <a:buClr>
                <a:srgbClr val="4F4F4F"/>
              </a:buClr>
              <a:buFont typeface="System Font Regular"/>
              <a:buChar char="-"/>
              <a:defRPr sz="24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2pPr>
            <a:lvl3pPr marL="6286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20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3pPr>
            <a:lvl4pPr marL="8572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4pPr>
            <a:lvl5pPr marL="10858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dirty="0"/>
              <a:t>Select the dipole and assign PEC as material</a:t>
            </a:r>
          </a:p>
          <a:p>
            <a:pPr marL="0" indent="0">
              <a:buNone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87868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A98B377-5DFC-A0A9-0BC3-E6FDADB15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Excitation: Lumped port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FAB8D89-B621-ED1C-49D6-7002A2ABBB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1581253"/>
            <a:ext cx="2811447" cy="126030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510BAE-DDA7-82CD-23D5-4498749B8F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581253"/>
            <a:ext cx="828791" cy="1324160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AEBF039-09E6-D5EF-DA49-79AAE35B3175}"/>
              </a:ext>
            </a:extLst>
          </p:cNvPr>
          <p:cNvSpPr txBox="1">
            <a:spLocks/>
          </p:cNvSpPr>
          <p:nvPr/>
        </p:nvSpPr>
        <p:spPr>
          <a:xfrm>
            <a:off x="381001" y="962126"/>
            <a:ext cx="4953000" cy="571681"/>
          </a:xfrm>
          <a:prstGeom prst="rect">
            <a:avLst/>
          </a:prstGeom>
        </p:spPr>
        <p:txBody>
          <a:bodyPr vert="horz" lIns="45720" tIns="0" rIns="0" bIns="0" rtlCol="0">
            <a:noAutofit/>
          </a:bodyPr>
          <a:lstStyle>
            <a:lvl1pPr marL="171450" indent="-1714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rgbClr val="333333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0050" indent="-171450" algn="l" defTabSz="914400" rtl="0" eaLnBrk="1" latinLnBrk="0" hangingPunct="1">
              <a:lnSpc>
                <a:spcPct val="100000"/>
              </a:lnSpc>
              <a:spcBef>
                <a:spcPts val="900"/>
              </a:spcBef>
              <a:buClr>
                <a:srgbClr val="4F4F4F"/>
              </a:buClr>
              <a:buFont typeface="System Font Regular"/>
              <a:buChar char="-"/>
              <a:defRPr sz="24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2pPr>
            <a:lvl3pPr marL="6286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20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3pPr>
            <a:lvl4pPr marL="8572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4pPr>
            <a:lvl5pPr marL="10858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dirty="0"/>
              <a:t>Create a rectangle in YZ plane</a:t>
            </a:r>
          </a:p>
          <a:p>
            <a:pPr marL="0" indent="0">
              <a:buNone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88102C6-BA0E-01AA-7F03-4F7E6CBF83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1" y="3124200"/>
            <a:ext cx="4943707" cy="2667000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3921FEE-C46C-B648-9904-DB6706B7A789}"/>
              </a:ext>
            </a:extLst>
          </p:cNvPr>
          <p:cNvSpPr txBox="1">
            <a:spLocks/>
          </p:cNvSpPr>
          <p:nvPr/>
        </p:nvSpPr>
        <p:spPr>
          <a:xfrm>
            <a:off x="6324600" y="962125"/>
            <a:ext cx="4953000" cy="571681"/>
          </a:xfrm>
          <a:prstGeom prst="rect">
            <a:avLst/>
          </a:prstGeom>
        </p:spPr>
        <p:txBody>
          <a:bodyPr vert="horz" lIns="45720" tIns="0" rIns="0" bIns="0" rtlCol="0">
            <a:noAutofit/>
          </a:bodyPr>
          <a:lstStyle>
            <a:lvl1pPr marL="171450" indent="-1714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rgbClr val="333333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0050" indent="-171450" algn="l" defTabSz="914400" rtl="0" eaLnBrk="1" latinLnBrk="0" hangingPunct="1">
              <a:lnSpc>
                <a:spcPct val="100000"/>
              </a:lnSpc>
              <a:spcBef>
                <a:spcPts val="900"/>
              </a:spcBef>
              <a:buClr>
                <a:srgbClr val="4F4F4F"/>
              </a:buClr>
              <a:buFont typeface="System Font Regular"/>
              <a:buChar char="-"/>
              <a:defRPr sz="24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2pPr>
            <a:lvl3pPr marL="6286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20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3pPr>
            <a:lvl4pPr marL="8572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4pPr>
            <a:lvl5pPr marL="10858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dirty="0"/>
              <a:t>Separate both cylinders as different objects as shown below</a:t>
            </a:r>
          </a:p>
          <a:p>
            <a:pPr marL="0" indent="0">
              <a:buNone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E69CE18-CDAD-3A8F-A288-3B0AB834ED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0800" y="1749225"/>
            <a:ext cx="5395641" cy="381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4427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A98B377-5DFC-A0A9-0BC3-E6FDADB15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Excitation: Lumped port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AEBF039-09E6-D5EF-DA49-79AAE35B3175}"/>
              </a:ext>
            </a:extLst>
          </p:cNvPr>
          <p:cNvSpPr txBox="1">
            <a:spLocks/>
          </p:cNvSpPr>
          <p:nvPr/>
        </p:nvSpPr>
        <p:spPr>
          <a:xfrm>
            <a:off x="381001" y="962126"/>
            <a:ext cx="4953000" cy="571681"/>
          </a:xfrm>
          <a:prstGeom prst="rect">
            <a:avLst/>
          </a:prstGeom>
        </p:spPr>
        <p:txBody>
          <a:bodyPr vert="horz" lIns="45720" tIns="0" rIns="0" bIns="0" rtlCol="0">
            <a:noAutofit/>
          </a:bodyPr>
          <a:lstStyle>
            <a:lvl1pPr marL="171450" indent="-1714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rgbClr val="333333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0050" indent="-171450" algn="l" defTabSz="914400" rtl="0" eaLnBrk="1" latinLnBrk="0" hangingPunct="1">
              <a:lnSpc>
                <a:spcPct val="100000"/>
              </a:lnSpc>
              <a:spcBef>
                <a:spcPts val="900"/>
              </a:spcBef>
              <a:buClr>
                <a:srgbClr val="4F4F4F"/>
              </a:buClr>
              <a:buFont typeface="System Font Regular"/>
              <a:buChar char="-"/>
              <a:defRPr sz="24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2pPr>
            <a:lvl3pPr marL="6286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20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3pPr>
            <a:lvl4pPr marL="8572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4pPr>
            <a:lvl5pPr marL="10858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dirty="0"/>
              <a:t>Then, assign </a:t>
            </a:r>
            <a:r>
              <a:rPr lang="en-US" sz="1800" i="1" dirty="0">
                <a:highlight>
                  <a:srgbClr val="FFB71B"/>
                </a:highlight>
              </a:rPr>
              <a:t>Terminal Lumped Port </a:t>
            </a:r>
            <a:r>
              <a:rPr lang="en-US" sz="1800" dirty="0"/>
              <a:t>excitation to the rectangle sheet</a:t>
            </a:r>
          </a:p>
          <a:p>
            <a:pPr marL="0" indent="0">
              <a:buNone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3725B817-BBED-9D97-E5A2-4D78A3380B6E}"/>
              </a:ext>
            </a:extLst>
          </p:cNvPr>
          <p:cNvSpPr txBox="1">
            <a:spLocks/>
          </p:cNvSpPr>
          <p:nvPr/>
        </p:nvSpPr>
        <p:spPr>
          <a:xfrm>
            <a:off x="6477000" y="962126"/>
            <a:ext cx="4953000" cy="571681"/>
          </a:xfrm>
          <a:prstGeom prst="rect">
            <a:avLst/>
          </a:prstGeom>
        </p:spPr>
        <p:txBody>
          <a:bodyPr vert="horz" lIns="45720" tIns="0" rIns="0" bIns="0" rtlCol="0">
            <a:noAutofit/>
          </a:bodyPr>
          <a:lstStyle>
            <a:lvl1pPr marL="171450" indent="-1714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rgbClr val="333333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0050" indent="-171450" algn="l" defTabSz="914400" rtl="0" eaLnBrk="1" latinLnBrk="0" hangingPunct="1">
              <a:lnSpc>
                <a:spcPct val="100000"/>
              </a:lnSpc>
              <a:spcBef>
                <a:spcPts val="900"/>
              </a:spcBef>
              <a:buClr>
                <a:srgbClr val="4F4F4F"/>
              </a:buClr>
              <a:buFont typeface="System Font Regular"/>
              <a:buChar char="-"/>
              <a:defRPr sz="24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2pPr>
            <a:lvl3pPr marL="6286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20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3pPr>
            <a:lvl4pPr marL="8572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4pPr>
            <a:lvl5pPr marL="10858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dirty="0"/>
              <a:t>Select any of  the conductors as reference</a:t>
            </a:r>
          </a:p>
          <a:p>
            <a:pPr marL="0" indent="0">
              <a:buNone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9D5AA02-0F54-705F-FC01-01E6D15FB9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732156"/>
            <a:ext cx="4759837" cy="421144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0926D4A-EEAA-3D1B-3DB0-B0881A24140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05"/>
          <a:stretch/>
        </p:blipFill>
        <p:spPr>
          <a:xfrm>
            <a:off x="7543800" y="1447800"/>
            <a:ext cx="2229632" cy="4448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7321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36E3F96-E54C-FA82-EFF1-65EF53A679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970" y="1769183"/>
            <a:ext cx="3200412" cy="1736017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7E95F241-554D-A415-9B80-39645C26C1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the solution setup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3D13D16-78C0-EF40-B6E2-509D583C443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339"/>
          <a:stretch/>
        </p:blipFill>
        <p:spPr>
          <a:xfrm>
            <a:off x="8610600" y="4838519"/>
            <a:ext cx="1169056" cy="9144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F65F22E-20AE-F4AD-9549-89B7880811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4198" y="2654445"/>
            <a:ext cx="3248002" cy="337423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72CC83A-7484-7771-5B95-BFE2EF3ABF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06467" y="899805"/>
            <a:ext cx="4833181" cy="3291195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B950475-ABBB-7939-0D5A-60294534E65F}"/>
              </a:ext>
            </a:extLst>
          </p:cNvPr>
          <p:cNvSpPr txBox="1">
            <a:spLocks/>
          </p:cNvSpPr>
          <p:nvPr/>
        </p:nvSpPr>
        <p:spPr>
          <a:xfrm>
            <a:off x="381000" y="962126"/>
            <a:ext cx="5257799" cy="571681"/>
          </a:xfrm>
          <a:prstGeom prst="rect">
            <a:avLst/>
          </a:prstGeom>
        </p:spPr>
        <p:txBody>
          <a:bodyPr vert="horz" lIns="45720" tIns="0" rIns="0" bIns="0" rtlCol="0">
            <a:noAutofit/>
          </a:bodyPr>
          <a:lstStyle>
            <a:lvl1pPr marL="171450" indent="-1714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rgbClr val="333333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0050" indent="-171450" algn="l" defTabSz="914400" rtl="0" eaLnBrk="1" latinLnBrk="0" hangingPunct="1">
              <a:lnSpc>
                <a:spcPct val="100000"/>
              </a:lnSpc>
              <a:spcBef>
                <a:spcPts val="900"/>
              </a:spcBef>
              <a:buClr>
                <a:srgbClr val="4F4F4F"/>
              </a:buClr>
              <a:buFont typeface="System Font Regular"/>
              <a:buChar char="-"/>
              <a:defRPr sz="24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2pPr>
            <a:lvl3pPr marL="6286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20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3pPr>
            <a:lvl4pPr marL="8572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4pPr>
            <a:lvl5pPr marL="10858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dirty="0"/>
              <a:t>Add a solution set up with frequency equal to 2.4GHz</a:t>
            </a:r>
          </a:p>
          <a:p>
            <a:pPr marL="0" indent="0">
              <a:buNone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29A02F-075B-EA32-CAA5-813A6353216D}"/>
              </a:ext>
            </a:extLst>
          </p:cNvPr>
          <p:cNvSpPr txBox="1">
            <a:spLocks/>
          </p:cNvSpPr>
          <p:nvPr/>
        </p:nvSpPr>
        <p:spPr>
          <a:xfrm>
            <a:off x="6639070" y="487277"/>
            <a:ext cx="5257799" cy="571681"/>
          </a:xfrm>
          <a:prstGeom prst="rect">
            <a:avLst/>
          </a:prstGeom>
        </p:spPr>
        <p:txBody>
          <a:bodyPr vert="horz" lIns="45720" tIns="0" rIns="0" bIns="0" rtlCol="0">
            <a:noAutofit/>
          </a:bodyPr>
          <a:lstStyle>
            <a:lvl1pPr marL="171450" indent="-1714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rgbClr val="333333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0050" indent="-171450" algn="l" defTabSz="914400" rtl="0" eaLnBrk="1" latinLnBrk="0" hangingPunct="1">
              <a:lnSpc>
                <a:spcPct val="100000"/>
              </a:lnSpc>
              <a:spcBef>
                <a:spcPts val="900"/>
              </a:spcBef>
              <a:buClr>
                <a:srgbClr val="4F4F4F"/>
              </a:buClr>
              <a:buFont typeface="System Font Regular"/>
              <a:buChar char="-"/>
              <a:defRPr sz="24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2pPr>
            <a:lvl3pPr marL="6286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20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3pPr>
            <a:lvl4pPr marL="8572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4pPr>
            <a:lvl5pPr marL="10858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dirty="0"/>
              <a:t>Add a solution sweep from 1.2 GHz to 3.6GHz</a:t>
            </a:r>
          </a:p>
          <a:p>
            <a:pPr marL="0" indent="0">
              <a:buNone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F5DAA16-1B04-B614-46A3-C4C941ABA15C}"/>
              </a:ext>
            </a:extLst>
          </p:cNvPr>
          <p:cNvSpPr txBox="1">
            <a:spLocks/>
          </p:cNvSpPr>
          <p:nvPr/>
        </p:nvSpPr>
        <p:spPr>
          <a:xfrm>
            <a:off x="6639070" y="4457519"/>
            <a:ext cx="5257799" cy="571681"/>
          </a:xfrm>
          <a:prstGeom prst="rect">
            <a:avLst/>
          </a:prstGeom>
        </p:spPr>
        <p:txBody>
          <a:bodyPr vert="horz" lIns="45720" tIns="0" rIns="0" bIns="0" rtlCol="0">
            <a:noAutofit/>
          </a:bodyPr>
          <a:lstStyle>
            <a:lvl1pPr marL="171450" indent="-1714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rgbClr val="333333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0050" indent="-171450" algn="l" defTabSz="914400" rtl="0" eaLnBrk="1" latinLnBrk="0" hangingPunct="1">
              <a:lnSpc>
                <a:spcPct val="100000"/>
              </a:lnSpc>
              <a:spcBef>
                <a:spcPts val="900"/>
              </a:spcBef>
              <a:buClr>
                <a:srgbClr val="4F4F4F"/>
              </a:buClr>
              <a:buFont typeface="System Font Regular"/>
              <a:buChar char="-"/>
              <a:defRPr sz="24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2pPr>
            <a:lvl3pPr marL="6286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20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3pPr>
            <a:lvl4pPr marL="8572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4pPr>
            <a:lvl5pPr marL="10858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dirty="0"/>
              <a:t>Then, validate and analyze the model</a:t>
            </a:r>
          </a:p>
          <a:p>
            <a:pPr marL="0" indent="0">
              <a:buNone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1180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D4D8D71-A82C-5C7E-5811-8F779CBBB8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Plot S and Z parameters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AB48BF6-1030-22C3-8C3F-8246B8F3378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680"/>
          <a:stretch/>
        </p:blipFill>
        <p:spPr>
          <a:xfrm>
            <a:off x="363415" y="1752600"/>
            <a:ext cx="4188849" cy="42672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0EFB981-4F0E-2491-8D40-97A34B9456F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123"/>
          <a:stretch/>
        </p:blipFill>
        <p:spPr>
          <a:xfrm>
            <a:off x="5486400" y="1798998"/>
            <a:ext cx="4782111" cy="2645576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300DDD-806B-D7C4-CC67-AF494C5FE4D6}"/>
              </a:ext>
            </a:extLst>
          </p:cNvPr>
          <p:cNvSpPr txBox="1">
            <a:spLocks/>
          </p:cNvSpPr>
          <p:nvPr/>
        </p:nvSpPr>
        <p:spPr>
          <a:xfrm>
            <a:off x="381000" y="962126"/>
            <a:ext cx="8686800" cy="571681"/>
          </a:xfrm>
          <a:prstGeom prst="rect">
            <a:avLst/>
          </a:prstGeom>
        </p:spPr>
        <p:txBody>
          <a:bodyPr vert="horz" lIns="45720" tIns="0" rIns="0" bIns="0" rtlCol="0">
            <a:noAutofit/>
          </a:bodyPr>
          <a:lstStyle>
            <a:lvl1pPr marL="171450" indent="-1714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rgbClr val="333333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0050" indent="-171450" algn="l" defTabSz="914400" rtl="0" eaLnBrk="1" latinLnBrk="0" hangingPunct="1">
              <a:lnSpc>
                <a:spcPct val="100000"/>
              </a:lnSpc>
              <a:spcBef>
                <a:spcPts val="900"/>
              </a:spcBef>
              <a:buClr>
                <a:srgbClr val="4F4F4F"/>
              </a:buClr>
              <a:buFont typeface="System Font Regular"/>
              <a:buChar char="-"/>
              <a:defRPr sz="24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2pPr>
            <a:lvl3pPr marL="6286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20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3pPr>
            <a:lvl4pPr marL="8572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4pPr>
            <a:lvl5pPr marL="10858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dirty="0"/>
              <a:t>Create two rectangular plots, one for Z parameter and the other one for S parameter</a:t>
            </a:r>
          </a:p>
          <a:p>
            <a:pPr marL="0" indent="0">
              <a:buNone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2187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AA74CA5-6A23-5011-6D37-55F3525FD3D5}"/>
              </a:ext>
            </a:extLst>
          </p:cNvPr>
          <p:cNvSpPr/>
          <p:nvPr/>
        </p:nvSpPr>
        <p:spPr>
          <a:xfrm>
            <a:off x="9753600" y="4152900"/>
            <a:ext cx="2057400" cy="838200"/>
          </a:xfrm>
          <a:prstGeom prst="roundRect">
            <a:avLst/>
          </a:prstGeom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At this frequency, the real part is 66.65</a:t>
            </a:r>
            <a:r>
              <a:rPr lang="el-GR" dirty="0"/>
              <a:t>Ω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C7CE4CF-3633-362A-68D4-C0B493C76B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295400"/>
            <a:ext cx="9296400" cy="3943171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9563FC54-CB56-2A9A-625A-D51DF7E4B1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Z parameter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062F290-1485-C072-A8D5-DBBB81FE79C5}"/>
              </a:ext>
            </a:extLst>
          </p:cNvPr>
          <p:cNvSpPr/>
          <p:nvPr/>
        </p:nvSpPr>
        <p:spPr>
          <a:xfrm>
            <a:off x="9677400" y="1485900"/>
            <a:ext cx="2133600" cy="23622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The imaginary part of the input impedance is 0</a:t>
            </a:r>
            <a:r>
              <a:rPr lang="el-GR" dirty="0">
                <a:solidFill>
                  <a:schemeClr val="bg2">
                    <a:lumMod val="50000"/>
                  </a:schemeClr>
                </a:solidFill>
              </a:rPr>
              <a:t>Ω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at the center frequency of the antenna (2.4GHz)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3B82039E-8E2F-A467-0C02-8CD13322FFEC}"/>
              </a:ext>
            </a:extLst>
          </p:cNvPr>
          <p:cNvSpPr/>
          <p:nvPr/>
        </p:nvSpPr>
        <p:spPr>
          <a:xfrm>
            <a:off x="1143000" y="1828800"/>
            <a:ext cx="609600" cy="228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C1621B4-7AFC-FEE6-5628-F6EF8D305289}"/>
              </a:ext>
            </a:extLst>
          </p:cNvPr>
          <p:cNvSpPr/>
          <p:nvPr/>
        </p:nvSpPr>
        <p:spPr>
          <a:xfrm>
            <a:off x="1676400" y="1872947"/>
            <a:ext cx="28956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tx1"/>
                  </a:outerShdw>
                </a:effectLst>
              </a:rPr>
              <a:t>Needed for next step</a:t>
            </a:r>
          </a:p>
        </p:txBody>
      </p:sp>
    </p:spTree>
    <p:extLst>
      <p:ext uri="{BB962C8B-B14F-4D97-AF65-F5344CB8AC3E}">
        <p14:creationId xmlns:p14="http://schemas.microsoft.com/office/powerpoint/2010/main" val="2246237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EDA9DCA-F2FB-4D3B-9940-5D6D577F3D7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>
                <a:latin typeface="+mn-lt"/>
              </a:rPr>
              <a:pPr/>
              <a:t>2</a:t>
            </a:fld>
            <a:endParaRPr lang="en-US" dirty="0">
              <a:latin typeface="+mn-lt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1194F8B-4ADC-4491-803D-17042386B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Learning Objectives for this Lecture Presentation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1F1995C-277A-4D92-B142-C47B50B7FC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7920182"/>
              </p:ext>
            </p:extLst>
          </p:nvPr>
        </p:nvGraphicFramePr>
        <p:xfrm>
          <a:off x="969243" y="1055548"/>
          <a:ext cx="10276514" cy="19720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701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063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6406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dirty="0">
                          <a:solidFill>
                            <a:schemeClr val="tx1"/>
                          </a:solidFill>
                        </a:rPr>
                        <a:t>Intended Learning Outcomes</a:t>
                      </a:r>
                    </a:p>
                  </a:txBody>
                  <a:tcPr marL="91437" marR="91437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71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1989">
                <a:tc>
                  <a:txBody>
                    <a:bodyPr/>
                    <a:lstStyle/>
                    <a:p>
                      <a:pPr algn="l"/>
                      <a:r>
                        <a:rPr lang="en-GB" sz="1400" b="1" dirty="0">
                          <a:solidFill>
                            <a:schemeClr val="tx1"/>
                          </a:solidFill>
                        </a:rPr>
                        <a:t>Knowledge and Understanding</a:t>
                      </a:r>
                      <a:endParaRPr lang="en-GB" sz="1400" b="1" i="1" dirty="0">
                        <a:solidFill>
                          <a:schemeClr val="tx1"/>
                        </a:solidFill>
                      </a:endParaRPr>
                    </a:p>
                  </a:txBody>
                  <a:tcPr marL="91437" marR="91437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Understanding </a:t>
                      </a: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fundamental concepts on 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Dipole Antenna</a:t>
                      </a:r>
                    </a:p>
                  </a:txBody>
                  <a:tcPr marL="91437" marR="91437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8375">
                <a:tc>
                  <a:txBody>
                    <a:bodyPr/>
                    <a:lstStyle/>
                    <a:p>
                      <a:pPr algn="l"/>
                      <a:r>
                        <a:rPr lang="en-GB" sz="1400" b="1" dirty="0">
                          <a:solidFill>
                            <a:schemeClr val="tx1"/>
                          </a:solidFill>
                        </a:rPr>
                        <a:t>Skills and Abilities</a:t>
                      </a:r>
                      <a:endParaRPr lang="en-GB" sz="1400" b="1" i="1" dirty="0">
                        <a:solidFill>
                          <a:schemeClr val="tx1"/>
                        </a:solidFill>
                      </a:endParaRPr>
                    </a:p>
                  </a:txBody>
                  <a:tcPr marL="91437" marR="91437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Ability to create and simulate a </a:t>
                      </a: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basic dipole antenna 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Ansys Electronics Desktop - HFSS</a:t>
                      </a:r>
                    </a:p>
                  </a:txBody>
                  <a:tcPr marL="91437" marR="91437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5326">
                <a:tc>
                  <a:txBody>
                    <a:bodyPr/>
                    <a:lstStyle/>
                    <a:p>
                      <a:pPr algn="l"/>
                      <a:r>
                        <a:rPr lang="en-GB" sz="1400" b="1">
                          <a:solidFill>
                            <a:schemeClr val="tx1"/>
                          </a:solidFill>
                        </a:rPr>
                        <a:t>Values and Attitudes</a:t>
                      </a:r>
                      <a:endParaRPr lang="en-GB" sz="1400" b="1" i="1">
                        <a:solidFill>
                          <a:schemeClr val="tx1"/>
                        </a:solidFill>
                      </a:endParaRPr>
                    </a:p>
                  </a:txBody>
                  <a:tcPr marL="91437" marR="91437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Awareness of wavelength and frequency for signal transmission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E192D023-F315-4E19-B010-0B3FAE6090E8}"/>
              </a:ext>
            </a:extLst>
          </p:cNvPr>
          <p:cNvSpPr txBox="1">
            <a:spLocks/>
          </p:cNvSpPr>
          <p:nvPr/>
        </p:nvSpPr>
        <p:spPr bwMode="auto">
          <a:xfrm>
            <a:off x="969243" y="3088775"/>
            <a:ext cx="10276514" cy="188974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FFB71B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20000"/>
              </a:spcAft>
              <a:buClr>
                <a:schemeClr val="bg1">
                  <a:lumMod val="65000"/>
                </a:schemeClr>
              </a:buClr>
              <a:buSzPct val="120000"/>
              <a:buFont typeface="Wingdings" panose="05000000000000000000" pitchFamily="2" charset="2"/>
              <a:buNone/>
              <a:defRPr sz="1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7088" indent="-346075" algn="l" rtl="0" eaLnBrk="0" fontAlgn="base" hangingPunct="0">
              <a:spcBef>
                <a:spcPct val="20000"/>
              </a:spcBef>
              <a:spcAft>
                <a:spcPct val="20000"/>
              </a:spcAft>
              <a:buClr>
                <a:schemeClr val="bg1">
                  <a:lumMod val="65000"/>
                </a:schemeClr>
              </a:buClr>
              <a:buSzPct val="80000"/>
              <a:buFont typeface="Wingdings" panose="05000000000000000000" pitchFamily="2" charset="2"/>
              <a:buChar char="n"/>
              <a:defRPr lang="en-US" sz="140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9500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>
                  <a:lumMod val="65000"/>
                </a:schemeClr>
              </a:buClr>
              <a:buSzPct val="110000"/>
              <a:buFont typeface="Wingdings" panose="05000000000000000000" pitchFamily="2" charset="2"/>
              <a:buChar char="§"/>
              <a:defRPr sz="1600" b="0">
                <a:solidFill>
                  <a:schemeClr val="tx1"/>
                </a:solidFill>
                <a:latin typeface="+mn-lt"/>
              </a:defRPr>
            </a:lvl3pPr>
            <a:lvl4pPr marL="1439863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>
                  <a:lumMod val="65000"/>
                </a:schemeClr>
              </a:buClr>
              <a:buSzPct val="110000"/>
              <a:buFont typeface="Wingdings" panose="05000000000000000000" pitchFamily="2" charset="2"/>
              <a:buChar char="§"/>
              <a:defRPr sz="1400" b="0">
                <a:solidFill>
                  <a:schemeClr val="tx1"/>
                </a:solidFill>
                <a:latin typeface="+mn-lt"/>
              </a:defRPr>
            </a:lvl4pPr>
            <a:lvl5pPr marL="1862138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>
                  <a:lumMod val="65000"/>
                </a:schemeClr>
              </a:buClr>
              <a:buFont typeface="Wingdings" panose="05000000000000000000" pitchFamily="2" charset="2"/>
              <a:buChar char="§"/>
              <a:defRPr sz="1200" b="0">
                <a:solidFill>
                  <a:schemeClr val="tx1"/>
                </a:solidFill>
                <a:latin typeface="+mn-lt"/>
              </a:defRPr>
            </a:lvl5pPr>
            <a:lvl6pPr marL="2319338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99"/>
              </a:buClr>
              <a:buFont typeface="Wingdings" pitchFamily="2" charset="2"/>
              <a:defRPr sz="1600" b="1">
                <a:solidFill>
                  <a:schemeClr val="tx1"/>
                </a:solidFill>
                <a:latin typeface="+mn-lt"/>
              </a:defRPr>
            </a:lvl6pPr>
            <a:lvl7pPr marL="2776538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99"/>
              </a:buClr>
              <a:buFont typeface="Wingdings" pitchFamily="2" charset="2"/>
              <a:defRPr sz="1600" b="1">
                <a:solidFill>
                  <a:schemeClr val="tx1"/>
                </a:solidFill>
                <a:latin typeface="+mn-lt"/>
              </a:defRPr>
            </a:lvl7pPr>
            <a:lvl8pPr marL="3233738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99"/>
              </a:buClr>
              <a:buFont typeface="Wingdings" pitchFamily="2" charset="2"/>
              <a:defRPr sz="1600" b="1">
                <a:solidFill>
                  <a:schemeClr val="tx1"/>
                </a:solidFill>
                <a:latin typeface="+mn-lt"/>
              </a:defRPr>
            </a:lvl8pPr>
            <a:lvl9pPr marL="3690938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99"/>
              </a:buClr>
              <a:buFont typeface="Wingdings" pitchFamily="2" charset="2"/>
              <a:defRPr sz="1600" b="1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20000"/>
              </a:spcAft>
              <a:buClr>
                <a:sysClr val="window" lastClr="FFFFFF">
                  <a:lumMod val="65000"/>
                </a:sysClr>
              </a:buClr>
              <a:buSzPct val="120000"/>
              <a:buFont typeface="Wingdings" panose="05000000000000000000" pitchFamily="2" charset="2"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Resources</a:t>
            </a:r>
          </a:p>
          <a:p>
            <a:pPr marL="766763" lvl="1" indent="-285750"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dirty="0"/>
              <a:t>“Elements of Electromagnetics,” by Matthew N.O Sadiku, 5th ed. (2010)</a:t>
            </a:r>
          </a:p>
          <a:p>
            <a:pPr marL="766763" lvl="1" indent="-285750"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dirty="0"/>
              <a:t>“Engineering Electromagnetics,” by Nathan Ida, 3rd ed. (2015) </a:t>
            </a:r>
          </a:p>
          <a:p>
            <a:pPr marL="766763" lvl="1" indent="-285750"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dirty="0"/>
              <a:t>“Microwave Engineering,” by David </a:t>
            </a:r>
            <a:r>
              <a:rPr lang="en-US" dirty="0" err="1"/>
              <a:t>Pozar</a:t>
            </a:r>
            <a:r>
              <a:rPr lang="en-US" dirty="0"/>
              <a:t>, 4th ed. (2012) </a:t>
            </a:r>
          </a:p>
          <a:p>
            <a:pPr marL="766763" lvl="1" indent="-285750"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dirty="0"/>
              <a:t>“Antenna Theory”, by Constantine A. </a:t>
            </a:r>
            <a:r>
              <a:rPr lang="en-US" dirty="0" err="1"/>
              <a:t>Balanis</a:t>
            </a:r>
            <a:r>
              <a:rPr lang="en-US" dirty="0"/>
              <a:t>, 4</a:t>
            </a:r>
            <a:r>
              <a:rPr lang="en-US" baseline="30000" dirty="0"/>
              <a:t>th</a:t>
            </a:r>
            <a:r>
              <a:rPr lang="en-US" dirty="0"/>
              <a:t> ed. (2016)</a:t>
            </a:r>
          </a:p>
          <a:p>
            <a:pPr marL="766763" lvl="1" indent="-285750"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dirty="0"/>
              <a:t>Software: Ansys Electronics Desktop v23R2 (please note that all project files are available in the downloaded folder)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B9353641-05FA-4CD0-B71B-FE17A984AC57}"/>
              </a:ext>
            </a:extLst>
          </p:cNvPr>
          <p:cNvSpPr txBox="1">
            <a:spLocks/>
          </p:cNvSpPr>
          <p:nvPr/>
        </p:nvSpPr>
        <p:spPr bwMode="auto">
          <a:xfrm>
            <a:off x="6168010" y="5035295"/>
            <a:ext cx="5066251" cy="128016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FFB71B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20000"/>
              </a:spcAft>
              <a:buClr>
                <a:schemeClr val="bg1">
                  <a:lumMod val="65000"/>
                </a:schemeClr>
              </a:buClr>
              <a:buSzPct val="120000"/>
              <a:buFont typeface="Wingdings" panose="05000000000000000000" pitchFamily="2" charset="2"/>
              <a:buNone/>
              <a:defRPr sz="1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7088" indent="-346075" algn="l" rtl="0" eaLnBrk="0" fontAlgn="base" hangingPunct="0">
              <a:spcBef>
                <a:spcPct val="20000"/>
              </a:spcBef>
              <a:spcAft>
                <a:spcPct val="20000"/>
              </a:spcAft>
              <a:buClr>
                <a:schemeClr val="bg1">
                  <a:lumMod val="65000"/>
                </a:schemeClr>
              </a:buClr>
              <a:buSzPct val="80000"/>
              <a:buFont typeface="Wingdings" panose="05000000000000000000" pitchFamily="2" charset="2"/>
              <a:buChar char="n"/>
              <a:defRPr lang="en-US" sz="140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9500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>
                  <a:lumMod val="65000"/>
                </a:schemeClr>
              </a:buClr>
              <a:buSzPct val="110000"/>
              <a:buFont typeface="Wingdings" panose="05000000000000000000" pitchFamily="2" charset="2"/>
              <a:buChar char="§"/>
              <a:defRPr sz="1600" b="0">
                <a:solidFill>
                  <a:schemeClr val="tx1"/>
                </a:solidFill>
                <a:latin typeface="+mn-lt"/>
              </a:defRPr>
            </a:lvl3pPr>
            <a:lvl4pPr marL="1439863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>
                  <a:lumMod val="65000"/>
                </a:schemeClr>
              </a:buClr>
              <a:buSzPct val="110000"/>
              <a:buFont typeface="Wingdings" panose="05000000000000000000" pitchFamily="2" charset="2"/>
              <a:buChar char="§"/>
              <a:defRPr sz="1400" b="0">
                <a:solidFill>
                  <a:schemeClr val="tx1"/>
                </a:solidFill>
                <a:latin typeface="+mn-lt"/>
              </a:defRPr>
            </a:lvl4pPr>
            <a:lvl5pPr marL="1862138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>
                  <a:lumMod val="65000"/>
                </a:schemeClr>
              </a:buClr>
              <a:buFont typeface="Wingdings" panose="05000000000000000000" pitchFamily="2" charset="2"/>
              <a:buChar char="§"/>
              <a:defRPr sz="1200" b="0">
                <a:solidFill>
                  <a:schemeClr val="tx1"/>
                </a:solidFill>
                <a:latin typeface="+mn-lt"/>
              </a:defRPr>
            </a:lvl5pPr>
            <a:lvl6pPr marL="2319338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99"/>
              </a:buClr>
              <a:buFont typeface="Wingdings" pitchFamily="2" charset="2"/>
              <a:defRPr sz="1600" b="1">
                <a:solidFill>
                  <a:schemeClr val="tx1"/>
                </a:solidFill>
                <a:latin typeface="+mn-lt"/>
              </a:defRPr>
            </a:lvl6pPr>
            <a:lvl7pPr marL="2776538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99"/>
              </a:buClr>
              <a:buFont typeface="Wingdings" pitchFamily="2" charset="2"/>
              <a:defRPr sz="1600" b="1">
                <a:solidFill>
                  <a:schemeClr val="tx1"/>
                </a:solidFill>
                <a:latin typeface="+mn-lt"/>
              </a:defRPr>
            </a:lvl7pPr>
            <a:lvl8pPr marL="3233738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99"/>
              </a:buClr>
              <a:buFont typeface="Wingdings" pitchFamily="2" charset="2"/>
              <a:defRPr sz="1600" b="1">
                <a:solidFill>
                  <a:schemeClr val="tx1"/>
                </a:solidFill>
                <a:latin typeface="+mn-lt"/>
              </a:defRPr>
            </a:lvl8pPr>
            <a:lvl9pPr marL="3690938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99"/>
              </a:buClr>
              <a:buFont typeface="Wingdings" pitchFamily="2" charset="2"/>
              <a:defRPr sz="1600" b="1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20000"/>
              </a:spcAft>
              <a:buClr>
                <a:sysClr val="window" lastClr="FFFFFF">
                  <a:lumMod val="65000"/>
                </a:sysClr>
              </a:buClr>
              <a:buSzPct val="120000"/>
              <a:buFont typeface="Wingdings" panose="05000000000000000000" pitchFamily="2" charset="2"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ea typeface="+mn-ea"/>
                <a:cs typeface="+mn-cs"/>
              </a:rPr>
              <a:t>Built-in Assessment</a:t>
            </a:r>
            <a:endParaRPr kumimoji="0" lang="en-GB" sz="1600" b="1" i="0" u="none" strike="noStrike" kern="0" cap="none" spc="0" normalizeH="0" baseline="0" noProof="0" dirty="0">
              <a:ln>
                <a:noFill/>
              </a:ln>
              <a:solidFill>
                <a:srgbClr val="0C0C0C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766763" lvl="1" indent="-285750"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dirty="0"/>
              <a:t>Simulation instructions</a:t>
            </a:r>
          </a:p>
          <a:p>
            <a:pPr marL="481013" lvl="1" indent="0">
              <a:buClr>
                <a:schemeClr val="accent1"/>
              </a:buClr>
              <a:buSzPct val="100000"/>
              <a:buNone/>
            </a:pPr>
            <a:r>
              <a:rPr lang="en-GB" sz="1000" dirty="0"/>
              <a:t>		</a:t>
            </a:r>
          </a:p>
          <a:p>
            <a:pPr marL="766763" lvl="1" indent="-285750"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/>
              <a:t>Exercise</a:t>
            </a:r>
            <a:endParaRPr lang="en-GB" dirty="0"/>
          </a:p>
        </p:txBody>
      </p:sp>
      <p:pic>
        <p:nvPicPr>
          <p:cNvPr id="14" name="Graphic 13" descr="Programmer male with solid fill">
            <a:extLst>
              <a:ext uri="{FF2B5EF4-FFF2-40B4-BE49-F238E27FC236}">
                <a16:creationId xmlns:a16="http://schemas.microsoft.com/office/drawing/2014/main" id="{6D32EAB9-34AC-43D3-84C9-EBBE3E2EB4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80355" y="5503010"/>
            <a:ext cx="468000" cy="468000"/>
          </a:xfrm>
          <a:prstGeom prst="rect">
            <a:avLst/>
          </a:prstGeom>
        </p:spPr>
      </p:pic>
      <p:pic>
        <p:nvPicPr>
          <p:cNvPr id="15" name="Graphic 14" descr="Playbook with solid fill">
            <a:extLst>
              <a:ext uri="{FF2B5EF4-FFF2-40B4-BE49-F238E27FC236}">
                <a16:creationId xmlns:a16="http://schemas.microsoft.com/office/drawing/2014/main" id="{85B64610-72A3-4CAD-8192-57C06F645A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30980" y="5513276"/>
            <a:ext cx="468000" cy="468000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B613D513-9C2B-4585-B283-E9A77221C3E4}"/>
              </a:ext>
            </a:extLst>
          </p:cNvPr>
          <p:cNvSpPr txBox="1">
            <a:spLocks/>
          </p:cNvSpPr>
          <p:nvPr/>
        </p:nvSpPr>
        <p:spPr bwMode="auto">
          <a:xfrm>
            <a:off x="957741" y="5035299"/>
            <a:ext cx="5066251" cy="128016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FFB71B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20000"/>
              </a:spcAft>
              <a:buClr>
                <a:schemeClr val="bg1">
                  <a:lumMod val="65000"/>
                </a:schemeClr>
              </a:buClr>
              <a:buSzPct val="120000"/>
              <a:buFont typeface="Wingdings" panose="05000000000000000000" pitchFamily="2" charset="2"/>
              <a:buNone/>
              <a:defRPr sz="1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7088" indent="-346075" algn="l" rtl="0" eaLnBrk="0" fontAlgn="base" hangingPunct="0">
              <a:spcBef>
                <a:spcPct val="20000"/>
              </a:spcBef>
              <a:spcAft>
                <a:spcPct val="20000"/>
              </a:spcAft>
              <a:buClr>
                <a:schemeClr val="bg1">
                  <a:lumMod val="65000"/>
                </a:schemeClr>
              </a:buClr>
              <a:buSzPct val="80000"/>
              <a:buFont typeface="Wingdings" panose="05000000000000000000" pitchFamily="2" charset="2"/>
              <a:buChar char="n"/>
              <a:defRPr lang="en-US" sz="140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9500" indent="-165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>
                  <a:lumMod val="65000"/>
                </a:schemeClr>
              </a:buClr>
              <a:buSzPct val="110000"/>
              <a:buFont typeface="Wingdings" panose="05000000000000000000" pitchFamily="2" charset="2"/>
              <a:buChar char="§"/>
              <a:defRPr sz="1600" b="0">
                <a:solidFill>
                  <a:schemeClr val="tx1"/>
                </a:solidFill>
                <a:latin typeface="+mn-lt"/>
              </a:defRPr>
            </a:lvl3pPr>
            <a:lvl4pPr marL="1439863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>
                  <a:lumMod val="65000"/>
                </a:schemeClr>
              </a:buClr>
              <a:buSzPct val="110000"/>
              <a:buFont typeface="Wingdings" panose="05000000000000000000" pitchFamily="2" charset="2"/>
              <a:buChar char="§"/>
              <a:defRPr sz="1400" b="0">
                <a:solidFill>
                  <a:schemeClr val="tx1"/>
                </a:solidFill>
                <a:latin typeface="+mn-lt"/>
              </a:defRPr>
            </a:lvl4pPr>
            <a:lvl5pPr marL="1862138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>
                  <a:lumMod val="65000"/>
                </a:schemeClr>
              </a:buClr>
              <a:buFont typeface="Wingdings" panose="05000000000000000000" pitchFamily="2" charset="2"/>
              <a:buChar char="§"/>
              <a:defRPr sz="1200" b="0">
                <a:solidFill>
                  <a:schemeClr val="tx1"/>
                </a:solidFill>
                <a:latin typeface="+mn-lt"/>
              </a:defRPr>
            </a:lvl5pPr>
            <a:lvl6pPr marL="2319338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99"/>
              </a:buClr>
              <a:buFont typeface="Wingdings" pitchFamily="2" charset="2"/>
              <a:defRPr sz="1600" b="1">
                <a:solidFill>
                  <a:schemeClr val="tx1"/>
                </a:solidFill>
                <a:latin typeface="+mn-lt"/>
              </a:defRPr>
            </a:lvl6pPr>
            <a:lvl7pPr marL="2776538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99"/>
              </a:buClr>
              <a:buFont typeface="Wingdings" pitchFamily="2" charset="2"/>
              <a:defRPr sz="1600" b="1">
                <a:solidFill>
                  <a:schemeClr val="tx1"/>
                </a:solidFill>
                <a:latin typeface="+mn-lt"/>
              </a:defRPr>
            </a:lvl7pPr>
            <a:lvl8pPr marL="3233738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99"/>
              </a:buClr>
              <a:buFont typeface="Wingdings" pitchFamily="2" charset="2"/>
              <a:defRPr sz="1600" b="1">
                <a:solidFill>
                  <a:schemeClr val="tx1"/>
                </a:solidFill>
                <a:latin typeface="+mn-lt"/>
              </a:defRPr>
            </a:lvl8pPr>
            <a:lvl9pPr marL="3690938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99"/>
              </a:buClr>
              <a:buFont typeface="Wingdings" pitchFamily="2" charset="2"/>
              <a:defRPr sz="1600" b="1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20000"/>
              </a:spcAft>
              <a:buClr>
                <a:sysClr val="window" lastClr="FFFFFF">
                  <a:lumMod val="65000"/>
                </a:sysClr>
              </a:buClr>
              <a:buSzPct val="120000"/>
              <a:buFont typeface="Wingdings" panose="05000000000000000000" pitchFamily="2" charset="2"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ea typeface="+mn-ea"/>
                <a:cs typeface="+mn-cs"/>
              </a:rPr>
              <a:t>Further reading/information</a:t>
            </a:r>
          </a:p>
          <a:p>
            <a:pPr lvl="1">
              <a:buClr>
                <a:schemeClr val="accent1"/>
              </a:buClr>
              <a:buSzPct val="100000"/>
            </a:pPr>
            <a:r>
              <a:rPr lang="en-GB" dirty="0">
                <a:solidFill>
                  <a:schemeClr val="accent1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Ansys Academic</a:t>
            </a:r>
            <a:endParaRPr lang="en-GB" dirty="0">
              <a:solidFill>
                <a:schemeClr val="accent1"/>
              </a:solidFill>
              <a:hlinkClick r:id="rId8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lvl="1">
              <a:buClr>
                <a:schemeClr val="accent1"/>
              </a:buClr>
              <a:buSzPct val="100000"/>
            </a:pPr>
            <a:r>
              <a:rPr lang="en-GB" dirty="0">
                <a:solidFill>
                  <a:schemeClr val="accent1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Ansys Innovation Courses</a:t>
            </a:r>
            <a:endParaRPr lang="en-GB" dirty="0">
              <a:solidFill>
                <a:schemeClr val="accent1"/>
              </a:solidFill>
            </a:endParaRPr>
          </a:p>
          <a:p>
            <a:pPr lvl="1">
              <a:buClr>
                <a:schemeClr val="accent1"/>
              </a:buClr>
              <a:buSzPct val="100000"/>
            </a:pPr>
            <a:r>
              <a:rPr lang="en-GB" dirty="0">
                <a:solidFill>
                  <a:schemeClr val="accent1"/>
                </a:solidFill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Ansys Education Resources</a:t>
            </a:r>
            <a:endParaRPr lang="en-GB" dirty="0">
              <a:solidFill>
                <a:schemeClr val="accent1"/>
              </a:solidFill>
            </a:endParaRPr>
          </a:p>
        </p:txBody>
      </p:sp>
      <p:pic>
        <p:nvPicPr>
          <p:cNvPr id="17" name="Graphic 16" descr="Internet outline">
            <a:extLst>
              <a:ext uri="{FF2B5EF4-FFF2-40B4-BE49-F238E27FC236}">
                <a16:creationId xmlns:a16="http://schemas.microsoft.com/office/drawing/2014/main" id="{BEA41156-2DEF-4DF3-95C4-FEF6E24FD44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564729" y="5505577"/>
            <a:ext cx="752604" cy="764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3593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1B7C775B-3B19-96AB-59CA-615BFEFD9B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2133600"/>
            <a:ext cx="7482696" cy="32004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2B7959F-3D18-DDBD-D467-B7607C2591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541" y="1807963"/>
            <a:ext cx="3782835" cy="3128762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AF6B417E-79F0-62D1-E4DD-BB613BA36F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 parameter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2B80560-1FCE-8167-9457-55337FA37A8A}"/>
              </a:ext>
            </a:extLst>
          </p:cNvPr>
          <p:cNvSpPr txBox="1">
            <a:spLocks/>
          </p:cNvSpPr>
          <p:nvPr/>
        </p:nvSpPr>
        <p:spPr>
          <a:xfrm>
            <a:off x="381000" y="962126"/>
            <a:ext cx="8686800" cy="571681"/>
          </a:xfrm>
          <a:prstGeom prst="rect">
            <a:avLst/>
          </a:prstGeom>
        </p:spPr>
        <p:txBody>
          <a:bodyPr vert="horz" lIns="45720" tIns="0" rIns="0" bIns="0" rtlCol="0">
            <a:noAutofit/>
          </a:bodyPr>
          <a:lstStyle>
            <a:lvl1pPr marL="171450" indent="-1714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rgbClr val="333333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0050" indent="-171450" algn="l" defTabSz="914400" rtl="0" eaLnBrk="1" latinLnBrk="0" hangingPunct="1">
              <a:lnSpc>
                <a:spcPct val="100000"/>
              </a:lnSpc>
              <a:spcBef>
                <a:spcPts val="900"/>
              </a:spcBef>
              <a:buClr>
                <a:srgbClr val="4F4F4F"/>
              </a:buClr>
              <a:buFont typeface="System Font Regular"/>
              <a:buChar char="-"/>
              <a:defRPr sz="24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2pPr>
            <a:lvl3pPr marL="6286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20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3pPr>
            <a:lvl4pPr marL="8572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4pPr>
            <a:lvl5pPr marL="10858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dirty="0"/>
              <a:t>Renormalizing the port impedance, the S parameter remains as shown</a:t>
            </a:r>
          </a:p>
          <a:p>
            <a:pPr marL="0" indent="0">
              <a:buNone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8ACF2EF-735B-D15C-BEF1-A59BFB4D7AC7}"/>
              </a:ext>
            </a:extLst>
          </p:cNvPr>
          <p:cNvSpPr/>
          <p:nvPr/>
        </p:nvSpPr>
        <p:spPr>
          <a:xfrm>
            <a:off x="9677400" y="236573"/>
            <a:ext cx="2133600" cy="15621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Minimum of S11 parameter at the design frequency (2.4GHz)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9ABED88-875C-A5B2-4AD2-53EF19F15397}"/>
              </a:ext>
            </a:extLst>
          </p:cNvPr>
          <p:cNvSpPr/>
          <p:nvPr/>
        </p:nvSpPr>
        <p:spPr>
          <a:xfrm>
            <a:off x="1571441" y="2889952"/>
            <a:ext cx="485959" cy="23120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B1D0C95-ADDB-DAB3-8136-F29BED031F92}"/>
              </a:ext>
            </a:extLst>
          </p:cNvPr>
          <p:cNvSpPr/>
          <p:nvPr/>
        </p:nvSpPr>
        <p:spPr>
          <a:xfrm>
            <a:off x="1857505" y="2667000"/>
            <a:ext cx="2475871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Calculated on previous step</a:t>
            </a:r>
            <a:endParaRPr lang="en-US" sz="16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447278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D79663E-CB65-8F59-FC18-F4BF3CE121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3D Directivity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E6B3DB5-9B26-3429-3A5A-1F15347DE7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43"/>
          <a:stretch/>
        </p:blipFill>
        <p:spPr>
          <a:xfrm>
            <a:off x="606845" y="1752600"/>
            <a:ext cx="3586909" cy="405870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FD88C4B-3741-5B8F-A8A2-2D01C21B48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1" y="933371"/>
            <a:ext cx="4063207" cy="2343229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36E1F37-2A38-0D09-9C9C-F8DC62705E4A}"/>
              </a:ext>
            </a:extLst>
          </p:cNvPr>
          <p:cNvSpPr txBox="1">
            <a:spLocks/>
          </p:cNvSpPr>
          <p:nvPr/>
        </p:nvSpPr>
        <p:spPr>
          <a:xfrm>
            <a:off x="381000" y="962126"/>
            <a:ext cx="8686800" cy="571681"/>
          </a:xfrm>
          <a:prstGeom prst="rect">
            <a:avLst/>
          </a:prstGeom>
        </p:spPr>
        <p:txBody>
          <a:bodyPr vert="horz" lIns="45720" tIns="0" rIns="0" bIns="0" rtlCol="0">
            <a:noAutofit/>
          </a:bodyPr>
          <a:lstStyle>
            <a:lvl1pPr marL="171450" indent="-1714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rgbClr val="333333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0050" indent="-171450" algn="l" defTabSz="914400" rtl="0" eaLnBrk="1" latinLnBrk="0" hangingPunct="1">
              <a:lnSpc>
                <a:spcPct val="100000"/>
              </a:lnSpc>
              <a:spcBef>
                <a:spcPts val="900"/>
              </a:spcBef>
              <a:buClr>
                <a:srgbClr val="4F4F4F"/>
              </a:buClr>
              <a:buFont typeface="System Font Regular"/>
              <a:buChar char="-"/>
              <a:defRPr sz="24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2pPr>
            <a:lvl3pPr marL="6286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20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3pPr>
            <a:lvl4pPr marL="8572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4pPr>
            <a:lvl5pPr marL="10858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dirty="0"/>
              <a:t>Create a </a:t>
            </a:r>
            <a:r>
              <a:rPr lang="en-US" sz="1800" i="1" dirty="0">
                <a:highlight>
                  <a:srgbClr val="FFB71B"/>
                </a:highlight>
              </a:rPr>
              <a:t>3D Polar Plot</a:t>
            </a:r>
          </a:p>
          <a:p>
            <a:pPr marL="0" indent="0">
              <a:buNone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B039641-CAF5-4CEF-6264-A771DF039530}"/>
              </a:ext>
            </a:extLst>
          </p:cNvPr>
          <p:cNvSpPr txBox="1">
            <a:spLocks/>
          </p:cNvSpPr>
          <p:nvPr/>
        </p:nvSpPr>
        <p:spPr>
          <a:xfrm>
            <a:off x="5943601" y="518438"/>
            <a:ext cx="3586909" cy="571681"/>
          </a:xfrm>
          <a:prstGeom prst="rect">
            <a:avLst/>
          </a:prstGeom>
        </p:spPr>
        <p:txBody>
          <a:bodyPr vert="horz" lIns="45720" tIns="0" rIns="0" bIns="0" rtlCol="0">
            <a:noAutofit/>
          </a:bodyPr>
          <a:lstStyle>
            <a:lvl1pPr marL="171450" indent="-1714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rgbClr val="333333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0050" indent="-171450" algn="l" defTabSz="914400" rtl="0" eaLnBrk="1" latinLnBrk="0" hangingPunct="1">
              <a:lnSpc>
                <a:spcPct val="100000"/>
              </a:lnSpc>
              <a:spcBef>
                <a:spcPts val="900"/>
              </a:spcBef>
              <a:buClr>
                <a:srgbClr val="4F4F4F"/>
              </a:buClr>
              <a:buFont typeface="System Font Regular"/>
              <a:buChar char="-"/>
              <a:defRPr sz="24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2pPr>
            <a:lvl3pPr marL="6286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20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3pPr>
            <a:lvl4pPr marL="8572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4pPr>
            <a:lvl5pPr marL="10858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dirty="0"/>
              <a:t>Plot the total directivity in linear units</a:t>
            </a:r>
          </a:p>
          <a:p>
            <a:pPr marL="0" indent="0">
              <a:buNone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00DF954-E475-5A2B-7B37-45F589E9E411}"/>
              </a:ext>
            </a:extLst>
          </p:cNvPr>
          <p:cNvSpPr/>
          <p:nvPr/>
        </p:nvSpPr>
        <p:spPr>
          <a:xfrm>
            <a:off x="9677400" y="3789891"/>
            <a:ext cx="2209800" cy="15621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Minimum directivity in Z direction and maximum for </a:t>
            </a:r>
            <a:r>
              <a:rPr lang="el-GR" dirty="0">
                <a:solidFill>
                  <a:schemeClr val="bg2">
                    <a:lumMod val="50000"/>
                  </a:schemeClr>
                </a:solidFill>
              </a:rPr>
              <a:t>θ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=90deg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E97FA3BC-8178-0B3A-EB42-64201867BF7E}"/>
              </a:ext>
            </a:extLst>
          </p:cNvPr>
          <p:cNvSpPr/>
          <p:nvPr/>
        </p:nvSpPr>
        <p:spPr>
          <a:xfrm>
            <a:off x="6019801" y="1346080"/>
            <a:ext cx="914399" cy="177920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2BBC988-7241-2736-8498-E05A8A9517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600" y="3626764"/>
            <a:ext cx="3691698" cy="2545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4550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8410BF5-1522-DFA0-52C8-7180EF4C06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Exercise: Plot Directivity in dB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9F0B252-E402-4D70-14A1-C899D091BDDC}"/>
              </a:ext>
            </a:extLst>
          </p:cNvPr>
          <p:cNvSpPr txBox="1"/>
          <p:nvPr/>
        </p:nvSpPr>
        <p:spPr>
          <a:xfrm>
            <a:off x="4669768" y="1986105"/>
            <a:ext cx="7141231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sz="1800" dirty="0"/>
              <a:t>The 3D Directivity plot that was generated previously was in linear plot.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br>
              <a:rPr lang="en-US" sz="1800" dirty="0"/>
            </a:br>
            <a:br>
              <a:rPr lang="en-US" sz="1800" dirty="0"/>
            </a:br>
            <a:r>
              <a:rPr lang="en-US" sz="2000" b="1" dirty="0"/>
              <a:t>Task: How could we plot the 3D Directivity in dB this time???</a:t>
            </a:r>
            <a:endParaRPr lang="en-US" sz="1800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EE46BF8-20B0-5676-80DD-55F51EB1B3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1" y="1781069"/>
            <a:ext cx="3840017" cy="264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9091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8410BF5-1522-DFA0-52C8-7180EF4C06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Exercise: Plot Directivity in dB (</a:t>
            </a:r>
            <a:r>
              <a:rPr lang="en-US" dirty="0">
                <a:solidFill>
                  <a:srgbClr val="FF0000"/>
                </a:solidFill>
              </a:rPr>
              <a:t>solution</a:t>
            </a:r>
            <a:r>
              <a:rPr lang="en-US" dirty="0"/>
              <a:t>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F8F626D-F8C2-4C27-233F-7F8431DF56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0590" y="1356624"/>
            <a:ext cx="3374610" cy="195119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7B0484A-0497-5DB2-47EC-F7F081AA270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205" r="8651"/>
          <a:stretch/>
        </p:blipFill>
        <p:spPr>
          <a:xfrm>
            <a:off x="381001" y="1447800"/>
            <a:ext cx="3276600" cy="4043732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99DD0DD-8FC3-8387-4AAB-D0A5C8D96A1C}"/>
              </a:ext>
            </a:extLst>
          </p:cNvPr>
          <p:cNvSpPr txBox="1">
            <a:spLocks/>
          </p:cNvSpPr>
          <p:nvPr/>
        </p:nvSpPr>
        <p:spPr>
          <a:xfrm>
            <a:off x="381000" y="962126"/>
            <a:ext cx="8686800" cy="571681"/>
          </a:xfrm>
          <a:prstGeom prst="rect">
            <a:avLst/>
          </a:prstGeom>
        </p:spPr>
        <p:txBody>
          <a:bodyPr vert="horz" lIns="45720" tIns="0" rIns="0" bIns="0" rtlCol="0">
            <a:noAutofit/>
          </a:bodyPr>
          <a:lstStyle>
            <a:lvl1pPr marL="171450" indent="-1714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rgbClr val="333333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0050" indent="-171450" algn="l" defTabSz="914400" rtl="0" eaLnBrk="1" latinLnBrk="0" hangingPunct="1">
              <a:lnSpc>
                <a:spcPct val="100000"/>
              </a:lnSpc>
              <a:spcBef>
                <a:spcPts val="900"/>
              </a:spcBef>
              <a:buClr>
                <a:srgbClr val="4F4F4F"/>
              </a:buClr>
              <a:buFont typeface="System Font Regular"/>
              <a:buChar char="-"/>
              <a:defRPr sz="24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2pPr>
            <a:lvl3pPr marL="6286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20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3pPr>
            <a:lvl4pPr marL="8572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4pPr>
            <a:lvl5pPr marL="10858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dirty="0"/>
              <a:t>Create a 3D Polar Plot</a:t>
            </a:r>
          </a:p>
          <a:p>
            <a:pPr marL="0" indent="0">
              <a:buNone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8787BA2-3C2F-66ED-C4DB-7561ACB0BA39}"/>
              </a:ext>
            </a:extLst>
          </p:cNvPr>
          <p:cNvSpPr txBox="1">
            <a:spLocks/>
          </p:cNvSpPr>
          <p:nvPr/>
        </p:nvSpPr>
        <p:spPr>
          <a:xfrm>
            <a:off x="3940590" y="957411"/>
            <a:ext cx="3586909" cy="571681"/>
          </a:xfrm>
          <a:prstGeom prst="rect">
            <a:avLst/>
          </a:prstGeom>
        </p:spPr>
        <p:txBody>
          <a:bodyPr vert="horz" lIns="45720" tIns="0" rIns="0" bIns="0" rtlCol="0">
            <a:noAutofit/>
          </a:bodyPr>
          <a:lstStyle>
            <a:lvl1pPr marL="171450" indent="-1714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rgbClr val="333333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0050" indent="-171450" algn="l" defTabSz="914400" rtl="0" eaLnBrk="1" latinLnBrk="0" hangingPunct="1">
              <a:lnSpc>
                <a:spcPct val="100000"/>
              </a:lnSpc>
              <a:spcBef>
                <a:spcPts val="900"/>
              </a:spcBef>
              <a:buClr>
                <a:srgbClr val="4F4F4F"/>
              </a:buClr>
              <a:buFont typeface="System Font Regular"/>
              <a:buChar char="-"/>
              <a:defRPr sz="24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2pPr>
            <a:lvl3pPr marL="6286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20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3pPr>
            <a:lvl4pPr marL="8572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4pPr>
            <a:lvl5pPr marL="10858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dirty="0"/>
              <a:t>Plot the total directivity in dB</a:t>
            </a:r>
          </a:p>
          <a:p>
            <a:pPr marL="0" indent="0">
              <a:buNone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C9891C5-00D8-7031-DBE9-B31B07F38316}"/>
              </a:ext>
            </a:extLst>
          </p:cNvPr>
          <p:cNvSpPr/>
          <p:nvPr/>
        </p:nvSpPr>
        <p:spPr>
          <a:xfrm>
            <a:off x="6781800" y="2292470"/>
            <a:ext cx="457200" cy="298329"/>
          </a:xfrm>
          <a:prstGeom prst="round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B85CA2-1555-A821-00C6-F974BE471B52}"/>
              </a:ext>
            </a:extLst>
          </p:cNvPr>
          <p:cNvSpPr txBox="1">
            <a:spLocks/>
          </p:cNvSpPr>
          <p:nvPr/>
        </p:nvSpPr>
        <p:spPr>
          <a:xfrm>
            <a:off x="7589563" y="2655148"/>
            <a:ext cx="3586909" cy="571681"/>
          </a:xfrm>
          <a:prstGeom prst="rect">
            <a:avLst/>
          </a:prstGeom>
        </p:spPr>
        <p:txBody>
          <a:bodyPr vert="horz" lIns="45720" tIns="0" rIns="0" bIns="0" rtlCol="0">
            <a:noAutofit/>
          </a:bodyPr>
          <a:lstStyle>
            <a:lvl1pPr marL="171450" indent="-1714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rgbClr val="333333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0050" indent="-171450" algn="l" defTabSz="914400" rtl="0" eaLnBrk="1" latinLnBrk="0" hangingPunct="1">
              <a:lnSpc>
                <a:spcPct val="100000"/>
              </a:lnSpc>
              <a:spcBef>
                <a:spcPts val="900"/>
              </a:spcBef>
              <a:buClr>
                <a:srgbClr val="4F4F4F"/>
              </a:buClr>
              <a:buFont typeface="System Font Regular"/>
              <a:buChar char="-"/>
              <a:defRPr sz="24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2pPr>
            <a:lvl3pPr marL="6286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20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3pPr>
            <a:lvl4pPr marL="8572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4pPr>
            <a:lvl5pPr marL="10858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b="1" i="1" u="sng" dirty="0">
                <a:solidFill>
                  <a:schemeClr val="bg2">
                    <a:lumMod val="50000"/>
                  </a:schemeClr>
                </a:solidFill>
              </a:rPr>
              <a:t>Solution:</a:t>
            </a:r>
          </a:p>
          <a:p>
            <a:pPr marL="0" indent="0">
              <a:buNone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3BE6E0-9916-44DF-34DC-325F992454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9563" y="3048000"/>
            <a:ext cx="4139633" cy="2929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4570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57DBFDD-A6A7-7C6E-34C7-9C5731373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Radiation pattern in the antenna</a:t>
            </a:r>
            <a:br>
              <a:rPr lang="en-US" dirty="0"/>
            </a:b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F5D5AA3-300A-1B9E-A69C-B8B8C9B7779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114" r="20409"/>
          <a:stretch/>
        </p:blipFill>
        <p:spPr>
          <a:xfrm>
            <a:off x="609601" y="1533807"/>
            <a:ext cx="4648199" cy="30109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4356F19-E4B3-99CB-B4FA-3F2E128ECC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4724400"/>
            <a:ext cx="2362200" cy="156681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AEFCD2F-05E5-7C90-CD10-6DD496C752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7000" y="1849503"/>
            <a:ext cx="4781646" cy="3452250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114E3089-DFBF-AAF6-54C0-D795F5F68CFE}"/>
              </a:ext>
            </a:extLst>
          </p:cNvPr>
          <p:cNvSpPr txBox="1">
            <a:spLocks/>
          </p:cNvSpPr>
          <p:nvPr/>
        </p:nvSpPr>
        <p:spPr>
          <a:xfrm>
            <a:off x="381000" y="962126"/>
            <a:ext cx="8686800" cy="571681"/>
          </a:xfrm>
          <a:prstGeom prst="rect">
            <a:avLst/>
          </a:prstGeom>
        </p:spPr>
        <p:txBody>
          <a:bodyPr vert="horz" lIns="45720" tIns="0" rIns="0" bIns="0" rtlCol="0">
            <a:noAutofit/>
          </a:bodyPr>
          <a:lstStyle>
            <a:lvl1pPr marL="171450" indent="-1714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rgbClr val="333333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0050" indent="-171450" algn="l" defTabSz="914400" rtl="0" eaLnBrk="1" latinLnBrk="0" hangingPunct="1">
              <a:lnSpc>
                <a:spcPct val="100000"/>
              </a:lnSpc>
              <a:spcBef>
                <a:spcPts val="900"/>
              </a:spcBef>
              <a:buClr>
                <a:srgbClr val="4F4F4F"/>
              </a:buClr>
              <a:buFont typeface="System Font Regular"/>
              <a:buChar char="-"/>
              <a:defRPr sz="24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2pPr>
            <a:lvl3pPr marL="6286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20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3pPr>
            <a:lvl4pPr marL="8572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4pPr>
            <a:lvl5pPr marL="10858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dirty="0"/>
              <a:t>Plot the </a:t>
            </a:r>
            <a:r>
              <a:rPr lang="en-US" sz="1800" i="1" dirty="0">
                <a:highlight>
                  <a:srgbClr val="FFB71B"/>
                </a:highlight>
              </a:rPr>
              <a:t>Radiation Field </a:t>
            </a:r>
            <a:r>
              <a:rPr lang="en-US" sz="1800" dirty="0"/>
              <a:t>in the antenna model to visualize them together with the dipole</a:t>
            </a:r>
          </a:p>
          <a:p>
            <a:pPr marL="0" indent="0">
              <a:buNone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9001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4A97461-8FD3-976B-ECEA-67BAA4610E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2D directivity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166A694-5EF8-4D3A-2DC8-BCFB4098D6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200" y="876919"/>
            <a:ext cx="4267200" cy="24688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EEA6E28-0C58-A55B-9CE8-59D74779D3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811" y="1503615"/>
            <a:ext cx="3634242" cy="3841912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0DA69FD-7653-D502-A39B-998D025E8031}"/>
              </a:ext>
            </a:extLst>
          </p:cNvPr>
          <p:cNvSpPr txBox="1">
            <a:spLocks/>
          </p:cNvSpPr>
          <p:nvPr/>
        </p:nvSpPr>
        <p:spPr>
          <a:xfrm>
            <a:off x="381000" y="962126"/>
            <a:ext cx="8686800" cy="571681"/>
          </a:xfrm>
          <a:prstGeom prst="rect">
            <a:avLst/>
          </a:prstGeom>
        </p:spPr>
        <p:txBody>
          <a:bodyPr vert="horz" lIns="45720" tIns="0" rIns="0" bIns="0" rtlCol="0">
            <a:noAutofit/>
          </a:bodyPr>
          <a:lstStyle>
            <a:lvl1pPr marL="171450" indent="-1714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rgbClr val="333333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0050" indent="-171450" algn="l" defTabSz="914400" rtl="0" eaLnBrk="1" latinLnBrk="0" hangingPunct="1">
              <a:lnSpc>
                <a:spcPct val="100000"/>
              </a:lnSpc>
              <a:spcBef>
                <a:spcPts val="900"/>
              </a:spcBef>
              <a:buClr>
                <a:srgbClr val="4F4F4F"/>
              </a:buClr>
              <a:buFont typeface="System Font Regular"/>
              <a:buChar char="-"/>
              <a:defRPr sz="24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2pPr>
            <a:lvl3pPr marL="6286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20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3pPr>
            <a:lvl4pPr marL="8572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4pPr>
            <a:lvl5pPr marL="10858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dirty="0"/>
              <a:t>Create a </a:t>
            </a:r>
            <a:r>
              <a:rPr lang="en-US" sz="1800" i="1" dirty="0">
                <a:highlight>
                  <a:srgbClr val="FFB71B"/>
                </a:highlight>
              </a:rPr>
              <a:t>Radiation Pattern </a:t>
            </a:r>
            <a:r>
              <a:rPr lang="en-US" sz="1800" dirty="0"/>
              <a:t>plot</a:t>
            </a:r>
          </a:p>
          <a:p>
            <a:pPr marL="0" indent="0">
              <a:buNone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4625EE-7CFF-E15D-DD31-5C4999314FF7}"/>
              </a:ext>
            </a:extLst>
          </p:cNvPr>
          <p:cNvSpPr txBox="1">
            <a:spLocks/>
          </p:cNvSpPr>
          <p:nvPr/>
        </p:nvSpPr>
        <p:spPr>
          <a:xfrm>
            <a:off x="5943601" y="518438"/>
            <a:ext cx="4495799" cy="571681"/>
          </a:xfrm>
          <a:prstGeom prst="rect">
            <a:avLst/>
          </a:prstGeom>
        </p:spPr>
        <p:txBody>
          <a:bodyPr vert="horz" lIns="45720" tIns="0" rIns="0" bIns="0" rtlCol="0">
            <a:noAutofit/>
          </a:bodyPr>
          <a:lstStyle>
            <a:lvl1pPr marL="171450" indent="-1714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rgbClr val="333333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0050" indent="-171450" algn="l" defTabSz="914400" rtl="0" eaLnBrk="1" latinLnBrk="0" hangingPunct="1">
              <a:lnSpc>
                <a:spcPct val="100000"/>
              </a:lnSpc>
              <a:spcBef>
                <a:spcPts val="900"/>
              </a:spcBef>
              <a:buClr>
                <a:srgbClr val="4F4F4F"/>
              </a:buClr>
              <a:buFont typeface="System Font Regular"/>
              <a:buChar char="-"/>
              <a:defRPr sz="24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2pPr>
            <a:lvl3pPr marL="6286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20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3pPr>
            <a:lvl4pPr marL="8572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4pPr>
            <a:lvl5pPr marL="10858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dirty="0"/>
              <a:t>Plot the total directivity in the </a:t>
            </a:r>
            <a:r>
              <a:rPr lang="en-US" sz="1800" i="1" dirty="0">
                <a:highlight>
                  <a:srgbClr val="FFB71B"/>
                </a:highlight>
              </a:rPr>
              <a:t>Elevation</a:t>
            </a:r>
            <a:r>
              <a:rPr lang="en-US" sz="1800" dirty="0"/>
              <a:t> plane</a:t>
            </a:r>
          </a:p>
          <a:p>
            <a:pPr marL="0" indent="0">
              <a:buNone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CAD5A75-9301-C4FF-9E96-3585F0D13FAC}"/>
              </a:ext>
            </a:extLst>
          </p:cNvPr>
          <p:cNvSpPr/>
          <p:nvPr/>
        </p:nvSpPr>
        <p:spPr>
          <a:xfrm>
            <a:off x="9334500" y="3783427"/>
            <a:ext cx="2209800" cy="15621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Minimum directivity in </a:t>
            </a:r>
            <a:r>
              <a:rPr lang="el-GR" dirty="0">
                <a:solidFill>
                  <a:schemeClr val="bg2">
                    <a:lumMod val="50000"/>
                  </a:schemeClr>
                </a:solidFill>
              </a:rPr>
              <a:t>θ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=0deg direction and maximum for </a:t>
            </a:r>
            <a:r>
              <a:rPr lang="el-GR" dirty="0">
                <a:solidFill>
                  <a:schemeClr val="bg2">
                    <a:lumMod val="50000"/>
                  </a:schemeClr>
                </a:solidFill>
              </a:rPr>
              <a:t>θ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=90deg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62C4213-4B2D-C69A-FFAA-E1EB45EFB491}"/>
              </a:ext>
            </a:extLst>
          </p:cNvPr>
          <p:cNvSpPr/>
          <p:nvPr/>
        </p:nvSpPr>
        <p:spPr>
          <a:xfrm>
            <a:off x="5791200" y="1281033"/>
            <a:ext cx="1219200" cy="222581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D58D972-24F8-F3EB-7A83-DF51AC9806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8400" y="3704280"/>
            <a:ext cx="2700789" cy="2513842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79B43F3-13CF-2BD2-489B-E0217BEE7FCF}"/>
              </a:ext>
            </a:extLst>
          </p:cNvPr>
          <p:cNvSpPr/>
          <p:nvPr/>
        </p:nvSpPr>
        <p:spPr>
          <a:xfrm>
            <a:off x="6896100" y="1124474"/>
            <a:ext cx="1219200" cy="222581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5748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0F08971-C9BC-A209-628C-52B7D3F55D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2D directivity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908E1E9-4D6F-75F6-ADA7-2CD226FB07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503" y="1517216"/>
            <a:ext cx="4914979" cy="28194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8E11A68-B9BA-9401-4B6F-CC29033F19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880" y="4941568"/>
            <a:ext cx="4712898" cy="957181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7CEF9FE3-4297-F838-EE43-0AFAB37F2356}"/>
              </a:ext>
            </a:extLst>
          </p:cNvPr>
          <p:cNvSpPr txBox="1">
            <a:spLocks/>
          </p:cNvSpPr>
          <p:nvPr/>
        </p:nvSpPr>
        <p:spPr>
          <a:xfrm>
            <a:off x="381000" y="962126"/>
            <a:ext cx="8686800" cy="571681"/>
          </a:xfrm>
          <a:prstGeom prst="rect">
            <a:avLst/>
          </a:prstGeom>
        </p:spPr>
        <p:txBody>
          <a:bodyPr vert="horz" lIns="45720" tIns="0" rIns="0" bIns="0" rtlCol="0">
            <a:noAutofit/>
          </a:bodyPr>
          <a:lstStyle>
            <a:lvl1pPr marL="171450" indent="-1714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rgbClr val="333333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0050" indent="-171450" algn="l" defTabSz="914400" rtl="0" eaLnBrk="1" latinLnBrk="0" hangingPunct="1">
              <a:lnSpc>
                <a:spcPct val="100000"/>
              </a:lnSpc>
              <a:spcBef>
                <a:spcPts val="900"/>
              </a:spcBef>
              <a:buClr>
                <a:srgbClr val="4F4F4F"/>
              </a:buClr>
              <a:buFont typeface="System Font Regular"/>
              <a:buChar char="-"/>
              <a:defRPr sz="24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2pPr>
            <a:lvl3pPr marL="6286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20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3pPr>
            <a:lvl4pPr marL="8572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4pPr>
            <a:lvl5pPr marL="10858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dirty="0"/>
              <a:t>Create a </a:t>
            </a:r>
            <a:r>
              <a:rPr lang="en-US" sz="1800" i="1" dirty="0">
                <a:highlight>
                  <a:srgbClr val="FFB71B"/>
                </a:highlight>
              </a:rPr>
              <a:t>Radiation</a:t>
            </a:r>
            <a:r>
              <a:rPr lang="en-US" sz="1800" i="1" dirty="0"/>
              <a:t> </a:t>
            </a:r>
            <a:r>
              <a:rPr lang="en-US" sz="1800" i="1" dirty="0">
                <a:highlight>
                  <a:srgbClr val="FFB71B"/>
                </a:highlight>
              </a:rPr>
              <a:t>Pattern</a:t>
            </a:r>
            <a:r>
              <a:rPr lang="en-US" sz="1800" i="1" dirty="0"/>
              <a:t> </a:t>
            </a:r>
            <a:r>
              <a:rPr lang="en-US" sz="1800" dirty="0"/>
              <a:t>plot and plot the total directivity in </a:t>
            </a:r>
            <a:r>
              <a:rPr lang="el-GR" sz="1800" i="1" dirty="0"/>
              <a:t>φ</a:t>
            </a:r>
            <a:endParaRPr lang="en-US" sz="1800" i="1" dirty="0"/>
          </a:p>
          <a:p>
            <a:pPr marL="0" indent="0">
              <a:buNone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4143A4-5B67-65B3-534F-176A0A562C23}"/>
              </a:ext>
            </a:extLst>
          </p:cNvPr>
          <p:cNvSpPr txBox="1">
            <a:spLocks/>
          </p:cNvSpPr>
          <p:nvPr/>
        </p:nvSpPr>
        <p:spPr>
          <a:xfrm>
            <a:off x="392503" y="4485926"/>
            <a:ext cx="8686800" cy="571681"/>
          </a:xfrm>
          <a:prstGeom prst="rect">
            <a:avLst/>
          </a:prstGeom>
        </p:spPr>
        <p:txBody>
          <a:bodyPr vert="horz" lIns="45720" tIns="0" rIns="0" bIns="0" rtlCol="0">
            <a:noAutofit/>
          </a:bodyPr>
          <a:lstStyle>
            <a:lvl1pPr marL="171450" indent="-1714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rgbClr val="333333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0050" indent="-171450" algn="l" defTabSz="914400" rtl="0" eaLnBrk="1" latinLnBrk="0" hangingPunct="1">
              <a:lnSpc>
                <a:spcPct val="100000"/>
              </a:lnSpc>
              <a:spcBef>
                <a:spcPts val="900"/>
              </a:spcBef>
              <a:buClr>
                <a:srgbClr val="4F4F4F"/>
              </a:buClr>
              <a:buFont typeface="System Font Regular"/>
              <a:buChar char="-"/>
              <a:defRPr sz="24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2pPr>
            <a:lvl3pPr marL="6286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20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3pPr>
            <a:lvl4pPr marL="8572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4pPr>
            <a:lvl5pPr marL="10858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dirty="0"/>
              <a:t>For </a:t>
            </a:r>
            <a:r>
              <a:rPr lang="el-GR" sz="1800" dirty="0"/>
              <a:t>θ</a:t>
            </a:r>
            <a:r>
              <a:rPr lang="en-US" sz="1800" dirty="0"/>
              <a:t>=0deg and </a:t>
            </a:r>
            <a:r>
              <a:rPr lang="el-GR" sz="1800" dirty="0"/>
              <a:t>θ</a:t>
            </a:r>
            <a:r>
              <a:rPr lang="en-US" sz="1800" dirty="0"/>
              <a:t>=180deg</a:t>
            </a:r>
          </a:p>
          <a:p>
            <a:pPr marL="0" indent="0">
              <a:buNone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E023144-A1B3-8CC4-833D-477B4D9714B2}"/>
              </a:ext>
            </a:extLst>
          </p:cNvPr>
          <p:cNvSpPr/>
          <p:nvPr/>
        </p:nvSpPr>
        <p:spPr>
          <a:xfrm>
            <a:off x="9296400" y="4309369"/>
            <a:ext cx="2133600" cy="78105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Omnidirectional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5E22667-0BE2-C3E2-CE5E-3125762EDE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6400" y="1269794"/>
            <a:ext cx="4719999" cy="2764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7363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8410BF5-1522-DFA0-52C8-7180EF4C06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Exercise: Plot the 2D directivity in the antenna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F010FC-7BF5-1CE1-4320-5471B73E2E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066800"/>
            <a:ext cx="3276600" cy="3049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4314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8410BF5-1522-DFA0-52C8-7180EF4C06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Exercise: Plot the 2D directivity in the antenna (solution)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600B6A-C42A-8F46-B5C5-B3A4FB4706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50671"/>
            <a:ext cx="2762773" cy="412955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A3489A0-BEDE-367E-ACDD-33C8F63871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9231" y="1650671"/>
            <a:ext cx="3188770" cy="2095290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3B2C902-BA98-D97D-3F5F-69D6FC12CE43}"/>
              </a:ext>
            </a:extLst>
          </p:cNvPr>
          <p:cNvSpPr txBox="1">
            <a:spLocks/>
          </p:cNvSpPr>
          <p:nvPr/>
        </p:nvSpPr>
        <p:spPr>
          <a:xfrm>
            <a:off x="381000" y="962126"/>
            <a:ext cx="8686800" cy="571681"/>
          </a:xfrm>
          <a:prstGeom prst="rect">
            <a:avLst/>
          </a:prstGeom>
        </p:spPr>
        <p:txBody>
          <a:bodyPr vert="horz" lIns="45720" tIns="0" rIns="0" bIns="0" rtlCol="0">
            <a:noAutofit/>
          </a:bodyPr>
          <a:lstStyle>
            <a:lvl1pPr marL="171450" indent="-1714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rgbClr val="333333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0050" indent="-171450" algn="l" defTabSz="914400" rtl="0" eaLnBrk="1" latinLnBrk="0" hangingPunct="1">
              <a:lnSpc>
                <a:spcPct val="100000"/>
              </a:lnSpc>
              <a:spcBef>
                <a:spcPts val="900"/>
              </a:spcBef>
              <a:buClr>
                <a:srgbClr val="4F4F4F"/>
              </a:buClr>
              <a:buFont typeface="System Font Regular"/>
              <a:buChar char="-"/>
              <a:defRPr sz="24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2pPr>
            <a:lvl3pPr marL="6286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20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3pPr>
            <a:lvl4pPr marL="8572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4pPr>
            <a:lvl5pPr marL="10858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dirty="0"/>
              <a:t>Plot the </a:t>
            </a:r>
            <a:r>
              <a:rPr lang="en-US" sz="1800" i="1" dirty="0">
                <a:highlight>
                  <a:srgbClr val="FFB71B"/>
                </a:highlight>
              </a:rPr>
              <a:t>Radiation Field</a:t>
            </a:r>
            <a:r>
              <a:rPr lang="en-US" sz="1800" i="1" dirty="0"/>
              <a:t> </a:t>
            </a:r>
            <a:r>
              <a:rPr lang="en-US" sz="1800" dirty="0"/>
              <a:t>in the antenna model to visualize them together with the dipole</a:t>
            </a:r>
          </a:p>
          <a:p>
            <a:pPr marL="0" indent="0">
              <a:buNone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479876-8C45-6A5A-02AA-344E8B156CDA}"/>
              </a:ext>
            </a:extLst>
          </p:cNvPr>
          <p:cNvSpPr txBox="1">
            <a:spLocks/>
          </p:cNvSpPr>
          <p:nvPr/>
        </p:nvSpPr>
        <p:spPr>
          <a:xfrm>
            <a:off x="7589563" y="2655148"/>
            <a:ext cx="3586909" cy="571681"/>
          </a:xfrm>
          <a:prstGeom prst="rect">
            <a:avLst/>
          </a:prstGeom>
        </p:spPr>
        <p:txBody>
          <a:bodyPr vert="horz" lIns="45720" tIns="0" rIns="0" bIns="0" rtlCol="0">
            <a:noAutofit/>
          </a:bodyPr>
          <a:lstStyle>
            <a:lvl1pPr marL="171450" indent="-17145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rgbClr val="333333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0050" indent="-171450" algn="l" defTabSz="914400" rtl="0" eaLnBrk="1" latinLnBrk="0" hangingPunct="1">
              <a:lnSpc>
                <a:spcPct val="100000"/>
              </a:lnSpc>
              <a:spcBef>
                <a:spcPts val="900"/>
              </a:spcBef>
              <a:buClr>
                <a:srgbClr val="4F4F4F"/>
              </a:buClr>
              <a:buFont typeface="System Font Regular"/>
              <a:buChar char="-"/>
              <a:defRPr sz="24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2pPr>
            <a:lvl3pPr marL="6286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20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3pPr>
            <a:lvl4pPr marL="8572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4pPr>
            <a:lvl5pPr marL="1085850" indent="-1714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999999"/>
              </a:buClr>
              <a:buFont typeface="Arial" panose="020B0604020202020204" pitchFamily="34" charset="0"/>
              <a:buChar char="•"/>
              <a:defRPr sz="1600" kern="120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b="1" i="1" u="sng" dirty="0">
                <a:solidFill>
                  <a:schemeClr val="bg2">
                    <a:lumMod val="50000"/>
                  </a:schemeClr>
                </a:solidFill>
              </a:rPr>
              <a:t>Solution:</a:t>
            </a:r>
          </a:p>
          <a:p>
            <a:pPr marL="0" indent="0">
              <a:buNone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8404FEE-2875-0DD9-F3E9-720F9BA833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8605" y="2971800"/>
            <a:ext cx="2517867" cy="3022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3605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2C3C7BE-5B3C-4293-BE4A-97C74D5CEA8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1BEC7521-9F69-E594-DD4C-F394DBB1A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B6507F-8B07-A6C9-328F-8D37B4F49E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447800"/>
            <a:ext cx="10972799" cy="3923672"/>
          </a:xfrm>
        </p:spPr>
        <p:txBody>
          <a:bodyPr>
            <a:normAutofit/>
          </a:bodyPr>
          <a:lstStyle/>
          <a:p>
            <a:r>
              <a:rPr lang="en-US" dirty="0"/>
              <a:t>The tutorial provided in this Academic Resource includes the instructions to follow and fully populated model for reference.</a:t>
            </a:r>
          </a:p>
          <a:p>
            <a:endParaRPr lang="en-US" dirty="0"/>
          </a:p>
          <a:p>
            <a:r>
              <a:rPr lang="en-US" dirty="0"/>
              <a:t>The solutions can be seen only after the analysis is executed for each model, and this can be done by the “</a:t>
            </a:r>
            <a:r>
              <a:rPr lang="en-US" i="1" dirty="0">
                <a:highlight>
                  <a:srgbClr val="FFB71B"/>
                </a:highlight>
              </a:rPr>
              <a:t>Analyze</a:t>
            </a:r>
            <a:r>
              <a:rPr lang="en-US" dirty="0"/>
              <a:t>” function.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The model including all the designs is named:</a:t>
            </a:r>
            <a:br>
              <a:rPr lang="en-US" dirty="0"/>
            </a:br>
            <a:r>
              <a:rPr lang="en-US" dirty="0"/>
              <a:t>“</a:t>
            </a:r>
            <a:r>
              <a:rPr lang="it-IT" b="1" i="1" dirty="0">
                <a:highlight>
                  <a:srgbClr val="FFB71B"/>
                </a:highlight>
              </a:rPr>
              <a:t>Dipole_antenna_model_all.aedt</a:t>
            </a:r>
            <a:r>
              <a:rPr lang="en-US" dirty="0"/>
              <a:t>”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2E62039-B811-F89D-5773-26EB5E3142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0" y="3276600"/>
            <a:ext cx="2252841" cy="260922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2AA4F29-78D0-BE3F-4124-06B419F6B72E}"/>
              </a:ext>
            </a:extLst>
          </p:cNvPr>
          <p:cNvSpPr txBox="1"/>
          <p:nvPr/>
        </p:nvSpPr>
        <p:spPr>
          <a:xfrm>
            <a:off x="990600" y="5667324"/>
            <a:ext cx="16764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or here </a:t>
            </a:r>
            <a:r>
              <a:rPr lang="en-US" sz="2400" dirty="0">
                <a:sym typeface="Wingdings" panose="05000000000000000000" pitchFamily="2" charset="2"/>
              </a:rPr>
              <a:t></a:t>
            </a:r>
            <a:endParaRPr lang="en-US" sz="2400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469DFC4-3FCA-C2BA-6686-89CEA5C74B74}"/>
              </a:ext>
            </a:extLst>
          </p:cNvPr>
          <p:cNvSpPr/>
          <p:nvPr/>
        </p:nvSpPr>
        <p:spPr>
          <a:xfrm>
            <a:off x="8001000" y="5371472"/>
            <a:ext cx="1719442" cy="191128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4C3D3201-8A98-2597-25A0-D1724199E3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1024949"/>
              </p:ext>
            </p:extLst>
          </p:nvPr>
        </p:nvGraphicFramePr>
        <p:xfrm>
          <a:off x="2345083" y="5675180"/>
          <a:ext cx="196215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ackager Shell Object" showAsIcon="1" r:id="rId3" imgW="1962056" imgH="514350" progId="Package">
                  <p:embed/>
                </p:oleObj>
              </mc:Choice>
              <mc:Fallback>
                <p:oleObj name="Packager Shell Object" showAsIcon="1" r:id="rId3" imgW="1962056" imgH="514350" progId="Package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4C3D3201-8A98-2597-25A0-D1724199E3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45083" y="5675180"/>
                        <a:ext cx="1962150" cy="51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780206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EDA9DCA-F2FB-4D3B-9940-5D6D577F3D7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1194F8B-4ADC-4491-803D-17042386B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Half-Wave Dipole Antenna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C0A22E-CAC2-4A00-98FF-2ABB836C63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Half-wave dipole antennas are among the most common antenna topologies. They </a:t>
            </a:r>
          </a:p>
          <a:p>
            <a:pPr lvl="1"/>
            <a:r>
              <a:rPr lang="en-US" sz="1800" dirty="0"/>
              <a:t>are simple to design and fabricate</a:t>
            </a:r>
          </a:p>
          <a:p>
            <a:pPr lvl="1"/>
            <a:r>
              <a:rPr lang="en-US" sz="1800" dirty="0"/>
              <a:t>offer symmetrical radiation pattern</a:t>
            </a:r>
          </a:p>
          <a:p>
            <a:pPr lvl="1"/>
            <a:r>
              <a:rPr lang="en-US" sz="1800" dirty="0"/>
              <a:t>with linear polarization</a:t>
            </a:r>
          </a:p>
          <a:p>
            <a:endParaRPr lang="en-US" sz="2000" dirty="0"/>
          </a:p>
          <a:p>
            <a:r>
              <a:rPr lang="en-US" sz="2000" dirty="0"/>
              <a:t>However, they have some limitations as</a:t>
            </a:r>
          </a:p>
          <a:p>
            <a:pPr lvl="1"/>
            <a:r>
              <a:rPr lang="en-US" sz="1800" dirty="0"/>
              <a:t>Narrowband response</a:t>
            </a:r>
          </a:p>
          <a:p>
            <a:pPr lvl="1"/>
            <a:r>
              <a:rPr lang="en-US" sz="1800" dirty="0"/>
              <a:t>Native directivity is limited</a:t>
            </a:r>
          </a:p>
          <a:p>
            <a:endParaRPr lang="en-US" sz="2000" dirty="0"/>
          </a:p>
          <a:p>
            <a:r>
              <a:rPr lang="en-US" sz="2000" dirty="0"/>
              <a:t>Cannot be unnoticed especially on a Yagi-</a:t>
            </a:r>
            <a:r>
              <a:rPr lang="en-US" sz="2000" dirty="0" err="1"/>
              <a:t>Uda</a:t>
            </a:r>
            <a:r>
              <a:rPr lang="en-US" sz="2000" dirty="0"/>
              <a:t> antenna</a:t>
            </a:r>
          </a:p>
        </p:txBody>
      </p:sp>
      <p:pic>
        <p:nvPicPr>
          <p:cNvPr id="7" name="Picture 6" descr="A close-up of a tv antenna&#10;&#10;Description automatically generated">
            <a:extLst>
              <a:ext uri="{FF2B5EF4-FFF2-40B4-BE49-F238E27FC236}">
                <a16:creationId xmlns:a16="http://schemas.microsoft.com/office/drawing/2014/main" id="{D8E2C2C9-63C2-9A05-111C-B1C821710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7568" y="3452228"/>
            <a:ext cx="3124830" cy="208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5536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7E022B-FE81-ED35-763B-4712D8DAA3D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7E1306FB-F93B-8452-6232-77942F503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Ansys Education Resources Feedback Survey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31724FE-09A4-3FAE-49A4-6C67FB2F36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447800"/>
            <a:ext cx="10972799" cy="2133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Here at Ansys, we rely on your feedback to ensure the educational content we create is up-to-date and fits your teaching needs. 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Please click the link below to fill out a short survey (~7 minutes) to help us continue to support academics around the world utilizing Ansys tools in the classroom. 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91DF5177-BC49-BC1E-0E57-8C70AA24C9A7}"/>
              </a:ext>
            </a:extLst>
          </p:cNvPr>
          <p:cNvSpPr/>
          <p:nvPr/>
        </p:nvSpPr>
        <p:spPr>
          <a:xfrm>
            <a:off x="3524249" y="4419600"/>
            <a:ext cx="5143502" cy="8382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Feedback Survey Link</a:t>
            </a:r>
          </a:p>
        </p:txBody>
      </p:sp>
    </p:spTree>
    <p:extLst>
      <p:ext uri="{BB962C8B-B14F-4D97-AF65-F5344CB8AC3E}">
        <p14:creationId xmlns:p14="http://schemas.microsoft.com/office/powerpoint/2010/main" val="38811905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FC3F3E9-6C8B-4F69-BB4F-1361D681D91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47105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F1C5AB6C-6047-B23F-369E-0D4B3F9366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0262" y="2057400"/>
            <a:ext cx="3972479" cy="4086795"/>
          </a:xfrm>
          <a:prstGeom prst="ellipse">
            <a:avLst/>
          </a:prstGeom>
          <a:ln w="63500" cap="rnd">
            <a:solidFill>
              <a:srgbClr val="FF0000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71C197B-315B-776A-7538-58D10BF4C01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5AC512B-EAE3-9981-80DE-869BC3D774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Half-Wave Dipole Antenna Design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667875-C9EB-D9BD-E5CE-98B98AA683E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447800"/>
            <a:ext cx="7924801" cy="4572000"/>
          </a:xfrm>
        </p:spPr>
        <p:txBody>
          <a:bodyPr>
            <a:normAutofit/>
          </a:bodyPr>
          <a:lstStyle/>
          <a:p>
            <a:r>
              <a:rPr lang="en-US" sz="2000" dirty="0"/>
              <a:t>Consists of 2 sectors of same length</a:t>
            </a:r>
          </a:p>
          <a:p>
            <a:r>
              <a:rPr lang="en-US" sz="2000" dirty="0"/>
              <a:t>Separated by small distance (feeding gap)</a:t>
            </a:r>
          </a:p>
          <a:p>
            <a:r>
              <a:rPr lang="en-US" sz="2000" dirty="0"/>
              <a:t>Overall length </a:t>
            </a:r>
            <a:r>
              <a:rPr lang="en-US" sz="2000" b="1" dirty="0"/>
              <a:t>L</a:t>
            </a:r>
            <a:r>
              <a:rPr lang="en-US" sz="2000" dirty="0"/>
              <a:t> is </a:t>
            </a:r>
            <a:r>
              <a:rPr lang="el-GR" sz="2000" dirty="0"/>
              <a:t>λ/2</a:t>
            </a:r>
            <a:endParaRPr lang="en-US" sz="2000" dirty="0"/>
          </a:p>
          <a:p>
            <a:r>
              <a:rPr lang="en-US" sz="2000" dirty="0"/>
              <a:t>Radius can affect the bandwidth</a:t>
            </a:r>
            <a:br>
              <a:rPr lang="en-US" sz="2000" dirty="0"/>
            </a:br>
            <a:r>
              <a:rPr lang="en-US" sz="2000" dirty="0"/>
              <a:t>(with trade-offs)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71DF681-D1E6-254E-3B3B-503A40ACB7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0200" y="1452356"/>
            <a:ext cx="1042346" cy="3953288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64891A86-DB53-9FA7-88EA-5A547C1FCE3B}"/>
              </a:ext>
            </a:extLst>
          </p:cNvPr>
          <p:cNvCxnSpPr/>
          <p:nvPr/>
        </p:nvCxnSpPr>
        <p:spPr>
          <a:xfrm>
            <a:off x="10287000" y="1595644"/>
            <a:ext cx="0" cy="381000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A85E0936-EDBD-1B85-2FF9-78029E89619D}"/>
              </a:ext>
            </a:extLst>
          </p:cNvPr>
          <p:cNvSpPr txBox="1"/>
          <p:nvPr/>
        </p:nvSpPr>
        <p:spPr>
          <a:xfrm>
            <a:off x="10287000" y="3239778"/>
            <a:ext cx="282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C320A0E-BCF6-228A-743C-AAA1473BD453}"/>
              </a:ext>
            </a:extLst>
          </p:cNvPr>
          <p:cNvSpPr/>
          <p:nvPr/>
        </p:nvSpPr>
        <p:spPr>
          <a:xfrm>
            <a:off x="9657520" y="3348244"/>
            <a:ext cx="403351" cy="30480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9CA7B91-E85F-8AD2-4742-190E4D2DD40F}"/>
              </a:ext>
            </a:extLst>
          </p:cNvPr>
          <p:cNvSpPr txBox="1"/>
          <p:nvPr/>
        </p:nvSpPr>
        <p:spPr>
          <a:xfrm>
            <a:off x="5752740" y="3962400"/>
            <a:ext cx="6865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Feed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4C144B6-09BB-BF54-AF68-B4B4B538D2B4}"/>
              </a:ext>
            </a:extLst>
          </p:cNvPr>
          <p:cNvCxnSpPr>
            <a:cxnSpLocks/>
            <a:stCxn id="17" idx="7"/>
            <a:endCxn id="12" idx="7"/>
          </p:cNvCxnSpPr>
          <p:nvPr/>
        </p:nvCxnSpPr>
        <p:spPr>
          <a:xfrm>
            <a:off x="8590985" y="2655897"/>
            <a:ext cx="1410817" cy="73698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FF5DAE8-6A12-F73B-D9D1-79A8B4AAEDFB}"/>
              </a:ext>
            </a:extLst>
          </p:cNvPr>
          <p:cNvCxnSpPr>
            <a:cxnSpLocks/>
            <a:stCxn id="17" idx="5"/>
            <a:endCxn id="12" idx="5"/>
          </p:cNvCxnSpPr>
          <p:nvPr/>
        </p:nvCxnSpPr>
        <p:spPr>
          <a:xfrm flipV="1">
            <a:off x="8590985" y="3608407"/>
            <a:ext cx="1410817" cy="193729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92258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199C61D-178C-A089-B2CD-A4261F7B98A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8BB4AB8-1A49-FBEB-98CE-FEF187161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Current Structure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41FD16-2C8D-0940-4A2C-4DFD872231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/>
              <a:t>The current structure on a half-wave dipole (when driven by a sinusoidal source) is approximately sinusoidal. When driven at exactly the half-wave frequency, the current magnitude forms a standing half-sinusoid along the length of the dipole, with nulls at either end of the dipole and a maximum at the center.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68DBF72-8073-DCEF-024E-166574F5C8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852" y="2209800"/>
            <a:ext cx="4186673" cy="382872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37D3315-76C1-A884-CA93-47816E8390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323" b="3787"/>
          <a:stretch/>
        </p:blipFill>
        <p:spPr>
          <a:xfrm>
            <a:off x="1516809" y="3098322"/>
            <a:ext cx="636408" cy="2667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069DB1BB-6B74-53CF-92F9-790634574F5C}"/>
              </a:ext>
            </a:extLst>
          </p:cNvPr>
          <p:cNvSpPr txBox="1"/>
          <p:nvPr/>
        </p:nvSpPr>
        <p:spPr>
          <a:xfrm>
            <a:off x="4648200" y="3886200"/>
            <a:ext cx="321813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Current nulls observed at ends, where maximum current is observed at center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D89C5F0-B952-22E1-D609-3AAEFFFD347C}"/>
              </a:ext>
            </a:extLst>
          </p:cNvPr>
          <p:cNvSpPr txBox="1"/>
          <p:nvPr/>
        </p:nvSpPr>
        <p:spPr>
          <a:xfrm>
            <a:off x="8198448" y="2656582"/>
            <a:ext cx="3505200" cy="1077218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1. Increasing the radius of the wire used for the dipole, makes is harder to effect a smooth transition of current from the feed line to the antenna body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460AB76-463E-C0D0-5768-DD4A65D79D78}"/>
              </a:ext>
            </a:extLst>
          </p:cNvPr>
          <p:cNvSpPr txBox="1"/>
          <p:nvPr/>
        </p:nvSpPr>
        <p:spPr>
          <a:xfrm>
            <a:off x="8198448" y="3903453"/>
            <a:ext cx="3505200" cy="830997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2. Increasing the radius of the wire used for the dipole, makes the antenna being more affected by fringing fields</a:t>
            </a:r>
          </a:p>
        </p:txBody>
      </p:sp>
    </p:spTree>
    <p:extLst>
      <p:ext uri="{BB962C8B-B14F-4D97-AF65-F5344CB8AC3E}">
        <p14:creationId xmlns:p14="http://schemas.microsoft.com/office/powerpoint/2010/main" val="4781698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48648D3-42AD-80B0-1E04-B6D4EC3A46D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9C91E6F-1CCD-BC02-3573-45EC587A63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Fringing Fields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1873C4B6-E221-8D0D-BFD2-2DCEB086D875}"/>
                  </a:ext>
                </a:extLst>
              </p:cNvPr>
              <p:cNvSpPr>
                <a:spLocks noGrp="1"/>
              </p:cNvSpPr>
              <p:nvPr>
                <p:ph type="body" sz="quarter" idx="13"/>
              </p:nvPr>
            </p:nvSpPr>
            <p:spPr>
              <a:xfrm>
                <a:off x="609599" y="1447800"/>
                <a:ext cx="10972799" cy="16764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1800" dirty="0"/>
                  <a:t>Fringing fields occur due to the abrupt truncation of the current path at the ends of the dipole. The high density fringing fields</a:t>
                </a:r>
                <a:r>
                  <a:rPr lang="el-GR" sz="1800" dirty="0"/>
                  <a:t> </a:t>
                </a:r>
                <a:r>
                  <a:rPr lang="en-US" sz="1800" dirty="0"/>
                  <a:t>make the effective length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sub>
                    </m:sSub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1800" dirty="0"/>
                  <a:t> of the dipole antenna slightly longer than its physical length </a:t>
                </a:r>
                <a14:m>
                  <m:oMath xmlns:m="http://schemas.openxmlformats.org/officeDocument/2006/math">
                    <m:r>
                      <a:rPr lang="en-US" sz="1800" b="0" i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1800" dirty="0"/>
                  <a:t>. The effect of the apparent lengthening of the dipole is to increase its inductance, and thereby reduce its resonant frequency.</a:t>
                </a:r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1873C4B6-E221-8D0D-BFD2-2DCEB086D87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3"/>
              </p:nvPr>
            </p:nvSpPr>
            <p:spPr>
              <a:xfrm>
                <a:off x="609599" y="1447800"/>
                <a:ext cx="10972799" cy="1676400"/>
              </a:xfrm>
              <a:blipFill>
                <a:blip r:embed="rId3"/>
                <a:stretch>
                  <a:fillRect l="-444" t="-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 descr="A blue and purple tube&#10;&#10;Description automatically generated with medium confidence">
            <a:extLst>
              <a:ext uri="{FF2B5EF4-FFF2-40B4-BE49-F238E27FC236}">
                <a16:creationId xmlns:a16="http://schemas.microsoft.com/office/drawing/2014/main" id="{C500B249-73D3-A35F-D6CF-599906A1293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54" r="52966" b="7390"/>
          <a:stretch/>
        </p:blipFill>
        <p:spPr>
          <a:xfrm>
            <a:off x="8685568" y="2742783"/>
            <a:ext cx="2286000" cy="3277017"/>
          </a:xfrm>
          <a:prstGeom prst="rect">
            <a:avLst/>
          </a:prstGeom>
        </p:spPr>
      </p:pic>
      <p:pic>
        <p:nvPicPr>
          <p:cNvPr id="8" name="Picture 7" descr="A purple and blue tube&#10;&#10;Description automatically generated with medium confidence">
            <a:extLst>
              <a:ext uri="{FF2B5EF4-FFF2-40B4-BE49-F238E27FC236}">
                <a16:creationId xmlns:a16="http://schemas.microsoft.com/office/drawing/2014/main" id="{5FD73C87-FC03-3C68-B593-ADB97FDEFD0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440" r="51680" b="5091"/>
          <a:stretch/>
        </p:blipFill>
        <p:spPr>
          <a:xfrm>
            <a:off x="233631" y="2562285"/>
            <a:ext cx="1559948" cy="3701546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1CE589F-48D8-AA13-762C-F12CF720A199}"/>
              </a:ext>
            </a:extLst>
          </p:cNvPr>
          <p:cNvCxnSpPr/>
          <p:nvPr/>
        </p:nvCxnSpPr>
        <p:spPr>
          <a:xfrm>
            <a:off x="1676400" y="2871624"/>
            <a:ext cx="0" cy="3124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BA0C879-DEBB-C1A1-9D50-ACF7D14D5265}"/>
              </a:ext>
            </a:extLst>
          </p:cNvPr>
          <p:cNvCxnSpPr>
            <a:cxnSpLocks/>
          </p:cNvCxnSpPr>
          <p:nvPr/>
        </p:nvCxnSpPr>
        <p:spPr>
          <a:xfrm>
            <a:off x="955379" y="2843130"/>
            <a:ext cx="721021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130802E-B668-E864-F90D-7E4C461DD254}"/>
              </a:ext>
            </a:extLst>
          </p:cNvPr>
          <p:cNvCxnSpPr>
            <a:cxnSpLocks/>
          </p:cNvCxnSpPr>
          <p:nvPr/>
        </p:nvCxnSpPr>
        <p:spPr>
          <a:xfrm>
            <a:off x="955379" y="5985883"/>
            <a:ext cx="746201" cy="9941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CC28D5D-4C21-A4E6-7052-5CE4A2A28B4F}"/>
                  </a:ext>
                </a:extLst>
              </p:cNvPr>
              <p:cNvSpPr txBox="1"/>
              <p:nvPr/>
            </p:nvSpPr>
            <p:spPr>
              <a:xfrm>
                <a:off x="1623202" y="4025440"/>
                <a:ext cx="1422620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600" dirty="0"/>
                  <a:t>Physical length</a:t>
                </a:r>
                <a:endParaRPr lang="en-US" sz="1600" b="0" i="1" dirty="0">
                  <a:latin typeface="Cambria Math" panose="020405030504060302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𝐿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CC28D5D-4C21-A4E6-7052-5CE4A2A28B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3202" y="4025440"/>
                <a:ext cx="1422620" cy="584775"/>
              </a:xfrm>
              <a:prstGeom prst="rect">
                <a:avLst/>
              </a:prstGeom>
              <a:blipFill>
                <a:blip r:embed="rId6"/>
                <a:stretch>
                  <a:fillRect l="-1282" t="-3125" r="-12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76CBEED-ED3F-09A3-A765-D8B99BA2C1DD}"/>
              </a:ext>
            </a:extLst>
          </p:cNvPr>
          <p:cNvCxnSpPr>
            <a:cxnSpLocks/>
          </p:cNvCxnSpPr>
          <p:nvPr/>
        </p:nvCxnSpPr>
        <p:spPr>
          <a:xfrm>
            <a:off x="3570991" y="2742783"/>
            <a:ext cx="0" cy="3353217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44ED14B-5FA8-7BDB-E539-A430D95629E9}"/>
              </a:ext>
            </a:extLst>
          </p:cNvPr>
          <p:cNvCxnSpPr>
            <a:cxnSpLocks/>
          </p:cNvCxnSpPr>
          <p:nvPr/>
        </p:nvCxnSpPr>
        <p:spPr>
          <a:xfrm>
            <a:off x="955379" y="2723443"/>
            <a:ext cx="2575004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97BEC49-EF3D-AB17-6BA9-90EADD6A8A18}"/>
              </a:ext>
            </a:extLst>
          </p:cNvPr>
          <p:cNvCxnSpPr>
            <a:cxnSpLocks/>
          </p:cNvCxnSpPr>
          <p:nvPr/>
        </p:nvCxnSpPr>
        <p:spPr>
          <a:xfrm>
            <a:off x="947428" y="6116420"/>
            <a:ext cx="2623563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6781C235-1FA0-CED5-84FF-2F84916AD9CE}"/>
                  </a:ext>
                </a:extLst>
              </p:cNvPr>
              <p:cNvSpPr txBox="1"/>
              <p:nvPr/>
            </p:nvSpPr>
            <p:spPr>
              <a:xfrm>
                <a:off x="3462081" y="2909080"/>
                <a:ext cx="1575017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600" dirty="0"/>
                  <a:t>Potential effective length</a:t>
                </a:r>
                <a:endParaRPr lang="en-US" sz="1600" b="0" i="1" dirty="0">
                  <a:latin typeface="Cambria Math" panose="020405030504060302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sub>
                      </m:sSub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𝐿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l-GR" sz="1600" b="0" i="1" smtClean="0">
                          <a:latin typeface="Cambria Math" panose="02040503050406030204" pitchFamily="18" charset="0"/>
                        </a:rPr>
                        <m:t>𝛥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𝐿</m:t>
                      </m:r>
                    </m:oMath>
                  </m:oMathPara>
                </a14:m>
                <a:endParaRPr lang="en-US" sz="1600" i="1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6781C235-1FA0-CED5-84FF-2F84916AD9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2081" y="2909080"/>
                <a:ext cx="1575017" cy="830997"/>
              </a:xfrm>
              <a:prstGeom prst="rect">
                <a:avLst/>
              </a:prstGeom>
              <a:blipFill>
                <a:blip r:embed="rId7"/>
                <a:stretch>
                  <a:fillRect t="-21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4" name="Picture 23" descr="A purple and blue tube&#10;&#10;Description automatically generated with medium confidence">
            <a:extLst>
              <a:ext uri="{FF2B5EF4-FFF2-40B4-BE49-F238E27FC236}">
                <a16:creationId xmlns:a16="http://schemas.microsoft.com/office/drawing/2014/main" id="{CA19C070-A1F2-0E0B-8989-1CF0A1718EF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" t="440" r="86831" b="45045"/>
          <a:stretch/>
        </p:blipFill>
        <p:spPr>
          <a:xfrm>
            <a:off x="10688125" y="2419596"/>
            <a:ext cx="894273" cy="2136047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85D7EB9B-9A94-F9A6-0A41-86E32CFAAE92}"/>
              </a:ext>
            </a:extLst>
          </p:cNvPr>
          <p:cNvSpPr txBox="1"/>
          <p:nvPr/>
        </p:nvSpPr>
        <p:spPr>
          <a:xfrm>
            <a:off x="5105400" y="4638518"/>
            <a:ext cx="2809199" cy="1077218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This effect is typically very small, and can be compensated for by slightly reducing the physical length of the dipole</a:t>
            </a:r>
          </a:p>
        </p:txBody>
      </p:sp>
    </p:spTree>
    <p:extLst>
      <p:ext uri="{BB962C8B-B14F-4D97-AF65-F5344CB8AC3E}">
        <p14:creationId xmlns:p14="http://schemas.microsoft.com/office/powerpoint/2010/main" val="5468592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D80DDDE4-A095-0831-65D9-1C2B702801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796" y="3088144"/>
            <a:ext cx="4517399" cy="32004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02D59726-8056-C157-D42C-945C12B48F28}"/>
                  </a:ext>
                </a:extLst>
              </p:cNvPr>
              <p:cNvSpPr>
                <a:spLocks noGrp="1"/>
              </p:cNvSpPr>
              <p:nvPr>
                <p:ph type="body" sz="quarter" idx="13"/>
              </p:nvPr>
            </p:nvSpPr>
            <p:spPr>
              <a:xfrm>
                <a:off x="546100" y="1143675"/>
                <a:ext cx="10972799" cy="4191000"/>
              </a:xfrm>
            </p:spPr>
            <p:txBody>
              <a:bodyPr>
                <a:noAutofit/>
              </a:bodyPr>
              <a:lstStyle/>
              <a:p>
                <a:r>
                  <a:rPr lang="en-US" sz="2000" dirty="0"/>
                  <a:t>Let us consider a dipole antenna that we would like to operate at 2.4 GHz. The dipole dimensions would be:</a:t>
                </a:r>
              </a:p>
              <a:p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l-GR" sz="2000" b="0" i="1" smtClean="0">
                        <a:latin typeface="Cambria Math" panose="02040503050406030204" pitchFamily="18" charset="0"/>
                      </a:rPr>
                      <m:t>𝜆</m:t>
                    </m:r>
                    <m:r>
                      <a:rPr lang="el-GR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⇒</m:t>
                    </m:r>
                    <m:r>
                      <a:rPr lang="el-GR" sz="2000" b="0" i="1" smtClean="0">
                        <a:latin typeface="Cambria Math" panose="02040503050406030204" pitchFamily="18" charset="0"/>
                      </a:rPr>
                      <m:t>𝜆</m:t>
                    </m:r>
                    <m:r>
                      <a:rPr lang="el-GR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2.4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𝐺𝐻𝑧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=0. 1249 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𝑚𝑒𝑡𝑒𝑟𝑠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 ⇒   </m:t>
                    </m:r>
                  </m:oMath>
                </a14:m>
                <a:endParaRPr lang="en-US" sz="2000" dirty="0"/>
              </a:p>
              <a:p>
                <a:r>
                  <a:rPr lang="en-US" sz="2000" dirty="0"/>
                  <a:t>Dipole dimension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l-GR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l-GR" sz="2000" b="0" i="1" smtClean="0">
                            <a:latin typeface="Cambria Math" panose="02040503050406030204" pitchFamily="18" charset="0"/>
                          </a:rPr>
                          <m:t>𝜆</m:t>
                        </m:r>
                      </m:num>
                      <m:den>
                        <m:r>
                          <a:rPr lang="el-GR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l-GR" sz="2000" b="0" i="1" smtClean="0">
                        <a:latin typeface="Cambria Math" panose="02040503050406030204" pitchFamily="18" charset="0"/>
                      </a:rPr>
                      <m:t>⇒    </m:t>
                    </m:r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02D59726-8056-C157-D42C-945C12B48F2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3"/>
              </p:nvPr>
            </p:nvSpPr>
            <p:spPr>
              <a:xfrm>
                <a:off x="546100" y="1143675"/>
                <a:ext cx="10972799" cy="4191000"/>
              </a:xfrm>
              <a:blipFill>
                <a:blip r:embed="rId4"/>
                <a:stretch>
                  <a:fillRect l="-500" t="-16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58E32A14-4E9F-2BB9-F14E-AE30A2A91D32}"/>
                  </a:ext>
                </a:extLst>
              </p:cNvPr>
              <p:cNvSpPr/>
              <p:nvPr/>
            </p:nvSpPr>
            <p:spPr>
              <a:xfrm>
                <a:off x="6146629" y="1726332"/>
                <a:ext cx="2971800" cy="548640"/>
              </a:xfrm>
              <a:prstGeom prst="roundRect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l-GR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l-GR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=0.1249 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𝑚𝑒𝑡𝑒𝑟𝑠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58E32A14-4E9F-2BB9-F14E-AE30A2A91D3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6629" y="1726332"/>
                <a:ext cx="2971800" cy="548640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DE3119E-BCE5-30E5-F9DF-F7852B506D6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744F11-00FC-92E6-81F5-AA9F109BD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of dipole dimensions and frequency response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A8A22CDF-729F-9A3E-BEAC-E8975DC0075D}"/>
                  </a:ext>
                </a:extLst>
              </p:cNvPr>
              <p:cNvSpPr/>
              <p:nvPr/>
            </p:nvSpPr>
            <p:spPr>
              <a:xfrm>
                <a:off x="3733800" y="2342484"/>
                <a:ext cx="2971800" cy="548640"/>
              </a:xfrm>
              <a:prstGeom prst="roundRect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𝐿</m:t>
                      </m:r>
                      <m:r>
                        <a:rPr lang="el-GR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.06245</m:t>
                      </m:r>
                      <m:r>
                        <a:rPr lang="el-GR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𝑚𝑒𝑡𝑒𝑟𝑠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A8A22CDF-729F-9A3E-BEAC-E8975DC0075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3800" y="2342484"/>
                <a:ext cx="2971800" cy="548640"/>
              </a:xfrm>
              <a:prstGeom prst="round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>
            <a:extLst>
              <a:ext uri="{FF2B5EF4-FFF2-40B4-BE49-F238E27FC236}">
                <a16:creationId xmlns:a16="http://schemas.microsoft.com/office/drawing/2014/main" id="{4B5ACFB7-F317-ACD1-9A46-F0677CDCBFB8}"/>
              </a:ext>
            </a:extLst>
          </p:cNvPr>
          <p:cNvSpPr txBox="1"/>
          <p:nvPr/>
        </p:nvSpPr>
        <p:spPr>
          <a:xfrm>
            <a:off x="4889329" y="4343400"/>
            <a:ext cx="2514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/>
              <a:t>Shortening the dipole to:</a:t>
            </a:r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6A72C973-E23F-F283-8CA5-8EF07D7ED67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90365" y="2918426"/>
            <a:ext cx="4517399" cy="3200400"/>
          </a:xfrm>
          <a:prstGeom prst="rect">
            <a:avLst/>
          </a:prstGeom>
        </p:spPr>
      </p:pic>
      <p:sp>
        <p:nvSpPr>
          <p:cNvPr id="11" name="Arrow: Bent-Up 10">
            <a:extLst>
              <a:ext uri="{FF2B5EF4-FFF2-40B4-BE49-F238E27FC236}">
                <a16:creationId xmlns:a16="http://schemas.microsoft.com/office/drawing/2014/main" id="{8F5AD480-7FDC-AFC3-67EA-84AA88C4BA3C}"/>
              </a:ext>
            </a:extLst>
          </p:cNvPr>
          <p:cNvSpPr/>
          <p:nvPr/>
        </p:nvSpPr>
        <p:spPr>
          <a:xfrm rot="5400000" flipV="1">
            <a:off x="4282135" y="2858005"/>
            <a:ext cx="1214388" cy="1295401"/>
          </a:xfrm>
          <a:prstGeom prst="bentUpArrow">
            <a:avLst>
              <a:gd name="adj1" fmla="val 11129"/>
              <a:gd name="adj2" fmla="val 15093"/>
              <a:gd name="adj3" fmla="val 3084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A325B235-BDEF-9854-0E87-81C4C2CF816D}"/>
              </a:ext>
            </a:extLst>
          </p:cNvPr>
          <p:cNvSpPr/>
          <p:nvPr/>
        </p:nvSpPr>
        <p:spPr>
          <a:xfrm>
            <a:off x="1161318" y="3912078"/>
            <a:ext cx="368808" cy="457200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96C391A-2430-CB8B-F63C-A48DD1311010}"/>
              </a:ext>
            </a:extLst>
          </p:cNvPr>
          <p:cNvSpPr/>
          <p:nvPr/>
        </p:nvSpPr>
        <p:spPr>
          <a:xfrm>
            <a:off x="8622792" y="3747931"/>
            <a:ext cx="368808" cy="457200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00B2B277-7D83-D361-7B1C-5B8A87CD1C9B}"/>
                  </a:ext>
                </a:extLst>
              </p:cNvPr>
              <p:cNvSpPr/>
              <p:nvPr/>
            </p:nvSpPr>
            <p:spPr>
              <a:xfrm>
                <a:off x="4633195" y="4730807"/>
                <a:ext cx="2971800" cy="548640"/>
              </a:xfrm>
              <a:prstGeom prst="roundRect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𝐿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′=0.0575 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𝑚𝑒𝑡𝑒𝑟𝑠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00B2B277-7D83-D361-7B1C-5B8A87CD1C9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3195" y="4730807"/>
                <a:ext cx="2971800" cy="548640"/>
              </a:xfrm>
              <a:prstGeom prst="round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Arrow: Bent-Up 9">
            <a:extLst>
              <a:ext uri="{FF2B5EF4-FFF2-40B4-BE49-F238E27FC236}">
                <a16:creationId xmlns:a16="http://schemas.microsoft.com/office/drawing/2014/main" id="{C88DE240-6F83-DC17-CF66-9EBBD85FC9F6}"/>
              </a:ext>
            </a:extLst>
          </p:cNvPr>
          <p:cNvSpPr/>
          <p:nvPr/>
        </p:nvSpPr>
        <p:spPr>
          <a:xfrm rot="16200000" flipH="1" flipV="1">
            <a:off x="6877464" y="5028292"/>
            <a:ext cx="572742" cy="1064733"/>
          </a:xfrm>
          <a:prstGeom prst="bentUpArrow">
            <a:avLst>
              <a:gd name="adj1" fmla="val 14253"/>
              <a:gd name="adj2" fmla="val 15093"/>
              <a:gd name="adj3" fmla="val 3084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2451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511059F-53DB-6B24-017F-5894B1A7E1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B1044B7-2778-D015-BBA0-922A4CF819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Theoretical Far-Field Radiation Pattern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CD858A7-3381-7B41-F0A9-F1EC4F989E9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123" t="18921" r="41619" b="22374"/>
          <a:stretch/>
        </p:blipFill>
        <p:spPr>
          <a:xfrm>
            <a:off x="838200" y="1163240"/>
            <a:ext cx="3429000" cy="273248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85BB3D3-D7DF-DEE8-6AD6-E8129BCDCE4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962" t="30432" r="27983" b="33885"/>
          <a:stretch/>
        </p:blipFill>
        <p:spPr>
          <a:xfrm>
            <a:off x="333375" y="4148734"/>
            <a:ext cx="4166598" cy="202346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CDD414C-B8ED-7B44-341E-165261AFE0F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410" t="17770" r="23903" b="8561"/>
          <a:stretch/>
        </p:blipFill>
        <p:spPr>
          <a:xfrm>
            <a:off x="6400800" y="1828800"/>
            <a:ext cx="4236958" cy="4118966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55B54E2F-54E4-675F-F53E-57F573A27A82}"/>
              </a:ext>
            </a:extLst>
          </p:cNvPr>
          <p:cNvSpPr txBox="1"/>
          <p:nvPr/>
        </p:nvSpPr>
        <p:spPr>
          <a:xfrm>
            <a:off x="6740068" y="1217247"/>
            <a:ext cx="355842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/>
              <a:t>Directivity of the dipole antenna for </a:t>
            </a:r>
            <a:r>
              <a:rPr lang="el-GR" sz="1800" dirty="0"/>
              <a:t>φ</a:t>
            </a:r>
            <a:r>
              <a:rPr lang="en-US" sz="1800" dirty="0"/>
              <a:t>=0 deg</a:t>
            </a:r>
            <a:endParaRPr lang="en-US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C7177EB-1EB2-DAFF-812F-59E083EAD103}"/>
              </a:ext>
            </a:extLst>
          </p:cNvPr>
          <p:cNvSpPr txBox="1"/>
          <p:nvPr/>
        </p:nvSpPr>
        <p:spPr>
          <a:xfrm>
            <a:off x="3733799" y="1355747"/>
            <a:ext cx="19008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/>
              <a:t>3D Directivity plot</a:t>
            </a:r>
            <a:endParaRPr lang="en-US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2B4BC2A-C4A0-4F1C-A6AC-7EB1A29AE875}"/>
              </a:ext>
            </a:extLst>
          </p:cNvPr>
          <p:cNvSpPr txBox="1"/>
          <p:nvPr/>
        </p:nvSpPr>
        <p:spPr>
          <a:xfrm>
            <a:off x="3733800" y="4064547"/>
            <a:ext cx="19008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/>
              <a:t>Vertical cut of the 3D Directivity plot</a:t>
            </a:r>
            <a:endParaRPr lang="en-US" dirty="0"/>
          </a:p>
        </p:txBody>
      </p:sp>
      <p:sp>
        <p:nvSpPr>
          <p:cNvPr id="4" name="Arc 3">
            <a:extLst>
              <a:ext uri="{FF2B5EF4-FFF2-40B4-BE49-F238E27FC236}">
                <a16:creationId xmlns:a16="http://schemas.microsoft.com/office/drawing/2014/main" id="{37871321-E154-3BF6-35D0-2BB77C3769E8}"/>
              </a:ext>
            </a:extLst>
          </p:cNvPr>
          <p:cNvSpPr/>
          <p:nvPr/>
        </p:nvSpPr>
        <p:spPr>
          <a:xfrm rot="10800000">
            <a:off x="1408938" y="2939893"/>
            <a:ext cx="2324862" cy="838201"/>
          </a:xfrm>
          <a:prstGeom prst="arc">
            <a:avLst>
              <a:gd name="adj1" fmla="val 10865017"/>
              <a:gd name="adj2" fmla="val 0"/>
            </a:avLst>
          </a:prstGeom>
          <a:ln w="28575">
            <a:solidFill>
              <a:schemeClr val="tx1"/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5EEFFCA-8526-FA08-E810-294089DC5D67}"/>
              </a:ext>
            </a:extLst>
          </p:cNvPr>
          <p:cNvSpPr txBox="1"/>
          <p:nvPr/>
        </p:nvSpPr>
        <p:spPr>
          <a:xfrm>
            <a:off x="3505200" y="3059668"/>
            <a:ext cx="6865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1800" dirty="0"/>
              <a:t>φ</a:t>
            </a:r>
            <a:endParaRPr lang="en-US" dirty="0"/>
          </a:p>
        </p:txBody>
      </p:sp>
      <p:sp>
        <p:nvSpPr>
          <p:cNvPr id="8" name="Arc 7">
            <a:extLst>
              <a:ext uri="{FF2B5EF4-FFF2-40B4-BE49-F238E27FC236}">
                <a16:creationId xmlns:a16="http://schemas.microsoft.com/office/drawing/2014/main" id="{C8E72DE8-F50B-0282-A4D1-E5276DBB2D42}"/>
              </a:ext>
            </a:extLst>
          </p:cNvPr>
          <p:cNvSpPr/>
          <p:nvPr/>
        </p:nvSpPr>
        <p:spPr>
          <a:xfrm rot="14077689" flipV="1">
            <a:off x="2497220" y="1361392"/>
            <a:ext cx="501575" cy="383061"/>
          </a:xfrm>
          <a:prstGeom prst="arc">
            <a:avLst>
              <a:gd name="adj1" fmla="val 13069689"/>
              <a:gd name="adj2" fmla="val 0"/>
            </a:avLst>
          </a:prstGeom>
          <a:ln w="28575">
            <a:solidFill>
              <a:schemeClr val="tx1"/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C1741CB-62F5-18A2-668E-AB99F0BE8904}"/>
              </a:ext>
            </a:extLst>
          </p:cNvPr>
          <p:cNvCxnSpPr>
            <a:cxnSpLocks/>
          </p:cNvCxnSpPr>
          <p:nvPr/>
        </p:nvCxnSpPr>
        <p:spPr>
          <a:xfrm flipV="1">
            <a:off x="2552700" y="1355747"/>
            <a:ext cx="571500" cy="1170235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6598F8A0-1BF7-F0A0-1D0D-87CAD3B29DA7}"/>
              </a:ext>
            </a:extLst>
          </p:cNvPr>
          <p:cNvSpPr txBox="1"/>
          <p:nvPr/>
        </p:nvSpPr>
        <p:spPr>
          <a:xfrm>
            <a:off x="2817726" y="1050096"/>
            <a:ext cx="3825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dirty="0"/>
              <a:t>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20113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DA3C50B1-526D-61C5-EFA0-CA47D7FC90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0177" y="1478572"/>
            <a:ext cx="6324359" cy="448056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4AF565-AD51-77DD-9125-3695BB249EB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39EDCA0-C7D2-49C1-0650-B5197E8AC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Theoretical Far-Field Radiation Pattern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304568B-AB2F-F762-E228-FBBA7094B1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535" t="22375" r="21458" b="2962"/>
          <a:stretch/>
        </p:blipFill>
        <p:spPr>
          <a:xfrm>
            <a:off x="914400" y="1292691"/>
            <a:ext cx="4953000" cy="494264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3268715-752D-8C85-2591-F0ADE91B1A1E}"/>
              </a:ext>
            </a:extLst>
          </p:cNvPr>
          <p:cNvSpPr txBox="1"/>
          <p:nvPr/>
        </p:nvSpPr>
        <p:spPr>
          <a:xfrm>
            <a:off x="479017" y="1330001"/>
            <a:ext cx="19008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/>
              <a:t>Top view plot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984517D-70E1-7D52-2E4F-555E083A00E3}"/>
              </a:ext>
            </a:extLst>
          </p:cNvPr>
          <p:cNvSpPr txBox="1"/>
          <p:nvPr/>
        </p:nvSpPr>
        <p:spPr>
          <a:xfrm>
            <a:off x="4038600" y="986401"/>
            <a:ext cx="5943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/>
              <a:t>Directivity </a:t>
            </a:r>
            <a:r>
              <a:rPr lang="en-US" dirty="0"/>
              <a:t>of the dipole antenna for </a:t>
            </a:r>
            <a:r>
              <a:rPr lang="el-GR" dirty="0"/>
              <a:t>θ</a:t>
            </a:r>
            <a:r>
              <a:rPr lang="en-US" dirty="0"/>
              <a:t>=90deg</a:t>
            </a:r>
          </a:p>
        </p:txBody>
      </p:sp>
    </p:spTree>
    <p:extLst>
      <p:ext uri="{BB962C8B-B14F-4D97-AF65-F5344CB8AC3E}">
        <p14:creationId xmlns:p14="http://schemas.microsoft.com/office/powerpoint/2010/main" val="208852297"/>
      </p:ext>
    </p:extLst>
  </p:cSld>
  <p:clrMapOvr>
    <a:masterClrMapping/>
  </p:clrMapOvr>
</p:sld>
</file>

<file path=ppt/theme/theme1.xml><?xml version="1.0" encoding="utf-8"?>
<a:theme xmlns:a="http://schemas.openxmlformats.org/drawingml/2006/main" name="Ansys - Slide Master">
  <a:themeElements>
    <a:clrScheme name="Ansys Color Theme - 2020">
      <a:dk1>
        <a:srgbClr val="000000"/>
      </a:dk1>
      <a:lt1>
        <a:srgbClr val="FFFFFF"/>
      </a:lt1>
      <a:dk2>
        <a:srgbClr val="898A8D"/>
      </a:dk2>
      <a:lt2>
        <a:srgbClr val="FFFFFF"/>
      </a:lt2>
      <a:accent1>
        <a:srgbClr val="FFB71B"/>
      </a:accent1>
      <a:accent2>
        <a:srgbClr val="D9D8D6"/>
      </a:accent2>
      <a:accent3>
        <a:srgbClr val="898A8D"/>
      </a:accent3>
      <a:accent4>
        <a:srgbClr val="444446"/>
      </a:accent4>
      <a:accent5>
        <a:srgbClr val="D29100"/>
      </a:accent5>
      <a:accent6>
        <a:srgbClr val="F9DD42"/>
      </a:accent6>
      <a:hlink>
        <a:srgbClr val="FFB71B"/>
      </a:hlink>
      <a:folHlink>
        <a:srgbClr val="898A8D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0" id="{297423AA-3A2C-4FF3-8359-29B41A225D4D}" vid="{E55B12BD-53DB-4D2E-9F50-4FD2E1F140D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11F15CCDA16C44AB1AFF6EA8F76A1A" ma:contentTypeVersion="4" ma:contentTypeDescription="Create a new document." ma:contentTypeScope="" ma:versionID="d752d88f6e15926aeafc7e1273366542">
  <xsd:schema xmlns:xsd="http://www.w3.org/2001/XMLSchema" xmlns:xs="http://www.w3.org/2001/XMLSchema" xmlns:p="http://schemas.microsoft.com/office/2006/metadata/properties" xmlns:ns2="4486bbf1-55fc-49d2-af7e-ec287a4789b3" targetNamespace="http://schemas.microsoft.com/office/2006/metadata/properties" ma:root="true" ma:fieldsID="eec12d9aca73fdae2aa434908dafe120" ns2:_="">
    <xsd:import namespace="4486bbf1-55fc-49d2-af7e-ec287a4789b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86bbf1-55fc-49d2-af7e-ec287a4789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F5FE876-BBFA-4E5E-8653-4E4CAC43203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C54582C-3F01-4F8D-9460-F0A670A527E2}">
  <ds:schemaRefs>
    <ds:schemaRef ds:uri="4486bbf1-55fc-49d2-af7e-ec287a4789b3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DFA53D3-C218-4FBF-9050-B806120142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486bbf1-55fc-49d2-af7e-ec287a4789b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34c6ce67-15b8-4eff-80e9-52da8be89706}" enabled="0" method="" siteId="{34c6ce67-15b8-4eff-80e9-52da8be8970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2024 HFSS PPT Template</Template>
  <TotalTime>565</TotalTime>
  <Words>1317</Words>
  <Application>Microsoft Office PowerPoint</Application>
  <PresentationFormat>Widescreen</PresentationFormat>
  <Paragraphs>164</Paragraphs>
  <Slides>31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Calibri</vt:lpstr>
      <vt:lpstr>Arial</vt:lpstr>
      <vt:lpstr>Wingdings</vt:lpstr>
      <vt:lpstr>Cambria Math</vt:lpstr>
      <vt:lpstr>Courier New</vt:lpstr>
      <vt:lpstr>Ansys - Slide Master</vt:lpstr>
      <vt:lpstr>Packager Shell Object</vt:lpstr>
      <vt:lpstr>PowerPoint Presentation</vt:lpstr>
      <vt:lpstr>Learning Objectives for this Lecture Presentation</vt:lpstr>
      <vt:lpstr>The Half-Wave Dipole Antenna</vt:lpstr>
      <vt:lpstr>Half-Wave Dipole Antenna Design</vt:lpstr>
      <vt:lpstr>The Current Structure</vt:lpstr>
      <vt:lpstr>Fringing Fields</vt:lpstr>
      <vt:lpstr>Example of dipole dimensions and frequency response</vt:lpstr>
      <vt:lpstr>The Theoretical Far-Field Radiation Pattern</vt:lpstr>
      <vt:lpstr>The Theoretical Far-Field Radiation Pattern </vt:lpstr>
      <vt:lpstr>PowerPoint Presentation</vt:lpstr>
      <vt:lpstr>Create a new HFSS project and change the solution type</vt:lpstr>
      <vt:lpstr>Create the dipole antenna</vt:lpstr>
      <vt:lpstr>Create the gap</vt:lpstr>
      <vt:lpstr>Assign materials</vt:lpstr>
      <vt:lpstr>Excitation: Lumped port</vt:lpstr>
      <vt:lpstr>Excitation: Lumped port</vt:lpstr>
      <vt:lpstr>Create the solution setup</vt:lpstr>
      <vt:lpstr>Plot S and Z parameters</vt:lpstr>
      <vt:lpstr>Z parameter</vt:lpstr>
      <vt:lpstr>S parameter</vt:lpstr>
      <vt:lpstr>3D Directivity</vt:lpstr>
      <vt:lpstr>Exercise: Plot Directivity in dB</vt:lpstr>
      <vt:lpstr>Exercise: Plot Directivity in dB (solution)</vt:lpstr>
      <vt:lpstr>Radiation pattern in the antenna </vt:lpstr>
      <vt:lpstr>2D directivity</vt:lpstr>
      <vt:lpstr>2D directivity</vt:lpstr>
      <vt:lpstr>Exercise: Plot the 2D directivity in the antenna</vt:lpstr>
      <vt:lpstr>Exercise: Plot the 2D directivity in the antenna (solution)</vt:lpstr>
      <vt:lpstr>Conclusions</vt:lpstr>
      <vt:lpstr>Ansys Education Resources Feedback Survey</vt:lpstr>
      <vt:lpstr>PowerPoint Presentation</vt:lpstr>
    </vt:vector>
  </TitlesOfParts>
  <Company>Ansys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Dimitris Tzagkas</dc:creator>
  <cp:lastModifiedBy>Kaitlin Tyler</cp:lastModifiedBy>
  <cp:revision>2</cp:revision>
  <dcterms:created xsi:type="dcterms:W3CDTF">2024-03-22T09:55:04Z</dcterms:created>
  <dcterms:modified xsi:type="dcterms:W3CDTF">2024-04-08T11:38:46Z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0x0101006F11F15CCDA16C44AB1AFF6EA8F76A1A</vt:lpwstr>
  </property>
</Properties>
</file>