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2"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embeddedFontLst>
    <p:embeddedFont>
      <p:font typeface="Calibri" panose="020F0502020204030204" pitchFamily="34" charset="0"/>
      <p:regular r:id="rId14"/>
      <p:bold r:id="rId15"/>
      <p:italic r:id="rId16"/>
      <p:boldItalic r:id="rId17"/>
    </p:embeddedFont>
    <p:embeddedFont>
      <p:font typeface="Roboto" panose="02000000000000000000" pitchFamily="2"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4021">
          <p15:clr>
            <a:srgbClr val="A4A3A4"/>
          </p15:clr>
        </p15:guide>
        <p15:guide id="4" pos="3659">
          <p15:clr>
            <a:srgbClr val="A4A3A4"/>
          </p15:clr>
        </p15:guide>
        <p15:guide id="5" orient="horz" pos="618">
          <p15:clr>
            <a:srgbClr val="A4A3A4"/>
          </p15:clr>
        </p15:guide>
        <p15:guide id="6" orient="horz" pos="3974">
          <p15:clr>
            <a:srgbClr val="A4A3A4"/>
          </p15:clr>
        </p15:guide>
        <p15:guide id="7" pos="7287">
          <p15:clr>
            <a:srgbClr val="A4A3A4"/>
          </p15:clr>
        </p15:guide>
        <p15:guide id="8" pos="393">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gjlsncTjF7DjFVO4wN93WXN7GZi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734556-B641-40A7-AAAB-0921CC55F127}" v="2" dt="2023-09-27T18:04:41.585"/>
  </p1510:revLst>
</p1510:revInfo>
</file>

<file path=ppt/tableStyles.xml><?xml version="1.0" encoding="utf-8"?>
<a:tblStyleLst xmlns:a="http://schemas.openxmlformats.org/drawingml/2006/main" def="{A3A9B167-DD18-4E88-9B4C-4EF9BA808DD5}">
  <a:tblStyle styleId="{A3A9B167-DD18-4E88-9B4C-4EF9BA808DD5}"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6" d="100"/>
          <a:sy n="156" d="100"/>
        </p:scale>
        <p:origin x="444" y="88"/>
      </p:cViewPr>
      <p:guideLst>
        <p:guide orient="horz" pos="2160"/>
        <p:guide pos="3840"/>
        <p:guide pos="4021"/>
        <p:guide pos="3659"/>
        <p:guide orient="horz" pos="618"/>
        <p:guide orient="horz" pos="3974"/>
        <p:guide pos="7287"/>
        <p:guide pos="3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customschemas.google.com/relationships/presentationmetadata" Target="meta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E6C3358-B3B9-4125-0C10-D36769AF22CA}"/>
    <pc:docChg chg="modSld">
      <pc:chgData name="" userId="" providerId="" clId="Web-{CE6C3358-B3B9-4125-0C10-D36769AF22CA}" dt="2023-08-08T16:25:38.321" v="0"/>
      <pc:docMkLst>
        <pc:docMk/>
      </pc:docMkLst>
      <pc:sldChg chg="delSp">
        <pc:chgData name="" userId="" providerId="" clId="Web-{CE6C3358-B3B9-4125-0C10-D36769AF22CA}" dt="2023-08-08T16:25:38.321" v="0"/>
        <pc:sldMkLst>
          <pc:docMk/>
          <pc:sldMk cId="0" sldId="258"/>
        </pc:sldMkLst>
        <pc:picChg chg="del">
          <ac:chgData name="" userId="" providerId="" clId="Web-{CE6C3358-B3B9-4125-0C10-D36769AF22CA}" dt="2023-08-08T16:25:38.321" v="0"/>
          <ac:picMkLst>
            <pc:docMk/>
            <pc:sldMk cId="0" sldId="258"/>
            <ac:picMk id="200" creationId="{00000000-0000-0000-0000-000000000000}"/>
          </ac:picMkLst>
        </pc:picChg>
      </pc:sldChg>
    </pc:docChg>
  </pc:docChgLst>
  <pc:docChgLst>
    <pc:chgData name="kalfano@umich.edu" userId="S::urn:spo:guest#kalfano@umich.edu::" providerId="AD" clId="Web-{CE6C3358-B3B9-4125-0C10-D36769AF22CA}"/>
    <pc:docChg chg="modSld">
      <pc:chgData name="kalfano@umich.edu" userId="S::urn:spo:guest#kalfano@umich.edu::" providerId="AD" clId="Web-{CE6C3358-B3B9-4125-0C10-D36769AF22CA}" dt="2023-08-08T16:26:44.854" v="33"/>
      <pc:docMkLst>
        <pc:docMk/>
      </pc:docMkLst>
      <pc:sldChg chg="addSp delSp modSp modNotes">
        <pc:chgData name="kalfano@umich.edu" userId="S::urn:spo:guest#kalfano@umich.edu::" providerId="AD" clId="Web-{CE6C3358-B3B9-4125-0C10-D36769AF22CA}" dt="2023-08-08T16:26:44.854" v="33"/>
        <pc:sldMkLst>
          <pc:docMk/>
          <pc:sldMk cId="0" sldId="258"/>
        </pc:sldMkLst>
        <pc:spChg chg="del">
          <ac:chgData name="kalfano@umich.edu" userId="S::urn:spo:guest#kalfano@umich.edu::" providerId="AD" clId="Web-{CE6C3358-B3B9-4125-0C10-D36769AF22CA}" dt="2023-08-08T16:25:40.696" v="0"/>
          <ac:spMkLst>
            <pc:docMk/>
            <pc:sldMk cId="0" sldId="258"/>
            <ac:spMk id="202" creationId="{00000000-0000-0000-0000-000000000000}"/>
          </ac:spMkLst>
        </pc:spChg>
        <pc:picChg chg="add mod">
          <ac:chgData name="kalfano@umich.edu" userId="S::urn:spo:guest#kalfano@umich.edu::" providerId="AD" clId="Web-{CE6C3358-B3B9-4125-0C10-D36769AF22CA}" dt="2023-08-08T16:25:57.806" v="3" actId="14100"/>
          <ac:picMkLst>
            <pc:docMk/>
            <pc:sldMk cId="0" sldId="258"/>
            <ac:picMk id="2" creationId="{5327C463-D4EE-9E5F-E81C-6F1F74D0207D}"/>
          </ac:picMkLst>
        </pc:picChg>
      </pc:sldChg>
    </pc:docChg>
  </pc:docChgLst>
  <pc:docChgLst>
    <pc:chgData clId="Web-{F45627C3-14C2-00BF-9BBC-DD1685B43E2C}"/>
    <pc:docChg chg="modSld">
      <pc:chgData name="" userId="" providerId="" clId="Web-{F45627C3-14C2-00BF-9BBC-DD1685B43E2C}" dt="2023-08-22T12:52:00.367" v="0"/>
      <pc:docMkLst>
        <pc:docMk/>
      </pc:docMkLst>
      <pc:sldChg chg="delSp">
        <pc:chgData name="" userId="" providerId="" clId="Web-{F45627C3-14C2-00BF-9BBC-DD1685B43E2C}" dt="2023-08-22T12:52:00.367" v="0"/>
        <pc:sldMkLst>
          <pc:docMk/>
          <pc:sldMk cId="0" sldId="256"/>
        </pc:sldMkLst>
        <pc:picChg chg="del">
          <ac:chgData name="" userId="" providerId="" clId="Web-{F45627C3-14C2-00BF-9BBC-DD1685B43E2C}" dt="2023-08-22T12:52:00.367" v="0"/>
          <ac:picMkLst>
            <pc:docMk/>
            <pc:sldMk cId="0" sldId="256"/>
            <ac:picMk id="180" creationId="{00000000-0000-0000-0000-000000000000}"/>
          </ac:picMkLst>
        </pc:picChg>
      </pc:sldChg>
    </pc:docChg>
  </pc:docChgLst>
  <pc:docChgLst>
    <pc:chgData name="Kaitlin Tyler" userId="971d5887-dada-4101-bef7-69a3ed4a7a52" providerId="ADAL" clId="{28734556-B641-40A7-AAAB-0921CC55F127}"/>
    <pc:docChg chg="undo custSel addSld delSld modSld">
      <pc:chgData name="Kaitlin Tyler" userId="971d5887-dada-4101-bef7-69a3ed4a7a52" providerId="ADAL" clId="{28734556-B641-40A7-AAAB-0921CC55F127}" dt="2023-09-27T18:24:12.944" v="14" actId="20577"/>
      <pc:docMkLst>
        <pc:docMk/>
      </pc:docMkLst>
      <pc:sldChg chg="modSp mod">
        <pc:chgData name="Kaitlin Tyler" userId="971d5887-dada-4101-bef7-69a3ed4a7a52" providerId="ADAL" clId="{28734556-B641-40A7-AAAB-0921CC55F127}" dt="2023-09-27T18:24:12.944" v="14" actId="20577"/>
        <pc:sldMkLst>
          <pc:docMk/>
          <pc:sldMk cId="0" sldId="256"/>
        </pc:sldMkLst>
        <pc:spChg chg="mod">
          <ac:chgData name="Kaitlin Tyler" userId="971d5887-dada-4101-bef7-69a3ed4a7a52" providerId="ADAL" clId="{28734556-B641-40A7-AAAB-0921CC55F127}" dt="2023-09-27T18:24:12.944" v="14" actId="20577"/>
          <ac:spMkLst>
            <pc:docMk/>
            <pc:sldMk cId="0" sldId="256"/>
            <ac:spMk id="178" creationId="{00000000-0000-0000-0000-000000000000}"/>
          </ac:spMkLst>
        </pc:spChg>
      </pc:sldChg>
      <pc:sldChg chg="modSp mod">
        <pc:chgData name="Kaitlin Tyler" userId="971d5887-dada-4101-bef7-69a3ed4a7a52" providerId="ADAL" clId="{28734556-B641-40A7-AAAB-0921CC55F127}" dt="2023-09-27T18:06:31.462" v="9" actId="255"/>
        <pc:sldMkLst>
          <pc:docMk/>
          <pc:sldMk cId="0" sldId="258"/>
        </pc:sldMkLst>
        <pc:spChg chg="mod">
          <ac:chgData name="Kaitlin Tyler" userId="971d5887-dada-4101-bef7-69a3ed4a7a52" providerId="ADAL" clId="{28734556-B641-40A7-AAAB-0921CC55F127}" dt="2023-09-27T18:06:31.462" v="9" actId="255"/>
          <ac:spMkLst>
            <pc:docMk/>
            <pc:sldMk cId="0" sldId="258"/>
            <ac:spMk id="201" creationId="{00000000-0000-0000-0000-000000000000}"/>
          </ac:spMkLst>
        </pc:spChg>
      </pc:sldChg>
      <pc:sldChg chg="modSp mod">
        <pc:chgData name="Kaitlin Tyler" userId="971d5887-dada-4101-bef7-69a3ed4a7a52" providerId="ADAL" clId="{28734556-B641-40A7-AAAB-0921CC55F127}" dt="2023-09-27T18:06:18.053" v="7" actId="2711"/>
        <pc:sldMkLst>
          <pc:docMk/>
          <pc:sldMk cId="0" sldId="259"/>
        </pc:sldMkLst>
        <pc:spChg chg="mod">
          <ac:chgData name="Kaitlin Tyler" userId="971d5887-dada-4101-bef7-69a3ed4a7a52" providerId="ADAL" clId="{28734556-B641-40A7-AAAB-0921CC55F127}" dt="2023-09-27T18:06:18.053" v="7" actId="2711"/>
          <ac:spMkLst>
            <pc:docMk/>
            <pc:sldMk cId="0" sldId="259"/>
            <ac:spMk id="211" creationId="{00000000-0000-0000-0000-000000000000}"/>
          </ac:spMkLst>
        </pc:spChg>
      </pc:sldChg>
      <pc:sldChg chg="modSp mod">
        <pc:chgData name="Kaitlin Tyler" userId="971d5887-dada-4101-bef7-69a3ed4a7a52" providerId="ADAL" clId="{28734556-B641-40A7-AAAB-0921CC55F127}" dt="2023-09-27T18:06:47.589" v="10" actId="2711"/>
        <pc:sldMkLst>
          <pc:docMk/>
          <pc:sldMk cId="0" sldId="260"/>
        </pc:sldMkLst>
        <pc:spChg chg="mod">
          <ac:chgData name="Kaitlin Tyler" userId="971d5887-dada-4101-bef7-69a3ed4a7a52" providerId="ADAL" clId="{28734556-B641-40A7-AAAB-0921CC55F127}" dt="2023-09-27T18:06:47.589" v="10" actId="2711"/>
          <ac:spMkLst>
            <pc:docMk/>
            <pc:sldMk cId="0" sldId="260"/>
            <ac:spMk id="217" creationId="{00000000-0000-0000-0000-000000000000}"/>
          </ac:spMkLst>
        </pc:spChg>
      </pc:sldChg>
      <pc:sldChg chg="modSp mod">
        <pc:chgData name="Kaitlin Tyler" userId="971d5887-dada-4101-bef7-69a3ed4a7a52" providerId="ADAL" clId="{28734556-B641-40A7-AAAB-0921CC55F127}" dt="2023-09-27T18:05:52.911" v="5" actId="2711"/>
        <pc:sldMkLst>
          <pc:docMk/>
          <pc:sldMk cId="0" sldId="262"/>
        </pc:sldMkLst>
        <pc:spChg chg="mod">
          <ac:chgData name="Kaitlin Tyler" userId="971d5887-dada-4101-bef7-69a3ed4a7a52" providerId="ADAL" clId="{28734556-B641-40A7-AAAB-0921CC55F127}" dt="2023-09-27T18:05:52.911" v="5" actId="2711"/>
          <ac:spMkLst>
            <pc:docMk/>
            <pc:sldMk cId="0" sldId="262"/>
            <ac:spMk id="237" creationId="{00000000-0000-0000-0000-000000000000}"/>
          </ac:spMkLst>
        </pc:spChg>
      </pc:sldChg>
      <pc:sldChg chg="modSp mod">
        <pc:chgData name="Kaitlin Tyler" userId="971d5887-dada-4101-bef7-69a3ed4a7a52" providerId="ADAL" clId="{28734556-B641-40A7-AAAB-0921CC55F127}" dt="2023-09-27T18:06:04.146" v="6" actId="255"/>
        <pc:sldMkLst>
          <pc:docMk/>
          <pc:sldMk cId="0" sldId="263"/>
        </pc:sldMkLst>
        <pc:spChg chg="mod">
          <ac:chgData name="Kaitlin Tyler" userId="971d5887-dada-4101-bef7-69a3ed4a7a52" providerId="ADAL" clId="{28734556-B641-40A7-AAAB-0921CC55F127}" dt="2023-09-27T18:06:04.146" v="6" actId="255"/>
          <ac:spMkLst>
            <pc:docMk/>
            <pc:sldMk cId="0" sldId="263"/>
            <ac:spMk id="246" creationId="{00000000-0000-0000-0000-000000000000}"/>
          </ac:spMkLst>
        </pc:spChg>
      </pc:sldChg>
      <pc:sldChg chg="delSp modSp add del mod">
        <pc:chgData name="Kaitlin Tyler" userId="971d5887-dada-4101-bef7-69a3ed4a7a52" providerId="ADAL" clId="{28734556-B641-40A7-AAAB-0921CC55F127}" dt="2023-09-27T18:07:13.681" v="12" actId="47"/>
        <pc:sldMkLst>
          <pc:docMk/>
          <pc:sldMk cId="0" sldId="264"/>
        </pc:sldMkLst>
        <pc:spChg chg="mod">
          <ac:chgData name="Kaitlin Tyler" userId="971d5887-dada-4101-bef7-69a3ed4a7a52" providerId="ADAL" clId="{28734556-B641-40A7-AAAB-0921CC55F127}" dt="2023-09-27T18:05:04.466" v="4"/>
          <ac:spMkLst>
            <pc:docMk/>
            <pc:sldMk cId="0" sldId="264"/>
            <ac:spMk id="256" creationId="{00000000-0000-0000-0000-000000000000}"/>
          </ac:spMkLst>
        </pc:spChg>
        <pc:spChg chg="del">
          <ac:chgData name="Kaitlin Tyler" userId="971d5887-dada-4101-bef7-69a3ed4a7a52" providerId="ADAL" clId="{28734556-B641-40A7-AAAB-0921CC55F127}" dt="2023-09-27T18:04:49.883" v="1" actId="478"/>
          <ac:spMkLst>
            <pc:docMk/>
            <pc:sldMk cId="0" sldId="264"/>
            <ac:spMk id="257" creationId="{00000000-0000-0000-0000-000000000000}"/>
          </ac:spMkLst>
        </pc:spChg>
      </pc:sldChg>
      <pc:sldChg chg="add del">
        <pc:chgData name="Kaitlin Tyler" userId="971d5887-dada-4101-bef7-69a3ed4a7a52" providerId="ADAL" clId="{28734556-B641-40A7-AAAB-0921CC55F127}" dt="2023-09-27T18:07:18.628" v="13" actId="47"/>
        <pc:sldMkLst>
          <pc:docMk/>
          <pc:sldMk cId="0"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5a31e62fb0_0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25a31e62fb0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76" name="Google Shape;176;g25a31e62fb0_0_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5a31e62fb0_0_2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0" name="Google Shape;260;g25a31e62fb0_0_2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4" name="Google Shape;18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US" dirty="0"/>
              <a:t>(Bracket examples, by Ansys)</a:t>
            </a: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5" name="Google Shape;20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4" name="Google Shape;21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2" name="Google Shape;22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2" name="Google Shape;2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2" name="Google Shape;25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6"/>
        <p:cNvGrpSpPr/>
        <p:nvPr/>
      </p:nvGrpSpPr>
      <p:grpSpPr>
        <a:xfrm>
          <a:off x="0" y="0"/>
          <a:ext cx="0" cy="0"/>
          <a:chOff x="0" y="0"/>
          <a:chExt cx="0" cy="0"/>
        </a:xfrm>
      </p:grpSpPr>
      <p:sp>
        <p:nvSpPr>
          <p:cNvPr id="17" name="Google Shape;17;p12"/>
          <p:cNvSpPr txBox="1">
            <a:spLocks noGrp="1"/>
          </p:cNvSpPr>
          <p:nvPr>
            <p:ph type="body" idx="1"/>
          </p:nvPr>
        </p:nvSpPr>
        <p:spPr>
          <a:xfrm>
            <a:off x="601663" y="914400"/>
            <a:ext cx="5394325" cy="14493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2"/>
          <p:cNvSpPr txBox="1">
            <a:spLocks noGrp="1"/>
          </p:cNvSpPr>
          <p:nvPr>
            <p:ph type="body" idx="2"/>
          </p:nvPr>
        </p:nvSpPr>
        <p:spPr>
          <a:xfrm>
            <a:off x="601663" y="2667000"/>
            <a:ext cx="5394325" cy="84831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2"/>
          <p:cNvSpPr txBox="1"/>
          <p:nvPr/>
        </p:nvSpPr>
        <p:spPr>
          <a:xfrm>
            <a:off x="7848600" y="6477000"/>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2"/>
                </a:solidFill>
                <a:latin typeface="Calibri"/>
                <a:ea typeface="Calibri"/>
                <a:cs typeface="Calibri"/>
                <a:sym typeface="Calibri"/>
              </a:rPr>
              <a:t>©2023 ANSYS, Inc.</a:t>
            </a:r>
            <a:endParaRPr dirty="0"/>
          </a:p>
        </p:txBody>
      </p:sp>
      <p:pic>
        <p:nvPicPr>
          <p:cNvPr id="20" name="Google Shape;20;p12"/>
          <p:cNvPicPr preferRelativeResize="0"/>
          <p:nvPr/>
        </p:nvPicPr>
        <p:blipFill rotWithShape="1">
          <a:blip r:embed="rId2">
            <a:alphaModFix/>
          </a:blip>
          <a:srcRect/>
          <a:stretch/>
        </p:blipFill>
        <p:spPr>
          <a:xfrm>
            <a:off x="1184" y="0"/>
            <a:ext cx="12189631"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51"/>
        <p:cNvGrpSpPr/>
        <p:nvPr/>
      </p:nvGrpSpPr>
      <p:grpSpPr>
        <a:xfrm>
          <a:off x="0" y="0"/>
          <a:ext cx="0" cy="0"/>
          <a:chOff x="0" y="0"/>
          <a:chExt cx="0" cy="0"/>
        </a:xfrm>
      </p:grpSpPr>
      <p:sp>
        <p:nvSpPr>
          <p:cNvPr id="52" name="Google Shape;52;p21"/>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1"/>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4" name="Google Shape;54;p2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55" name="Google Shape;55;p2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56"/>
        <p:cNvGrpSpPr/>
        <p:nvPr/>
      </p:nvGrpSpPr>
      <p:grpSpPr>
        <a:xfrm>
          <a:off x="0" y="0"/>
          <a:ext cx="0" cy="0"/>
          <a:chOff x="0" y="0"/>
          <a:chExt cx="0" cy="0"/>
        </a:xfrm>
      </p:grpSpPr>
      <p:sp>
        <p:nvSpPr>
          <p:cNvPr id="57" name="Google Shape;57;p2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22"/>
          <p:cNvSpPr>
            <a:spLocks noGrp="1"/>
          </p:cNvSpPr>
          <p:nvPr>
            <p:ph type="media" idx="2"/>
          </p:nvPr>
        </p:nvSpPr>
        <p:spPr>
          <a:xfrm>
            <a:off x="6096001" y="1447799"/>
            <a:ext cx="5486400" cy="459097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59" name="Google Shape;59;p2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60" name="Google Shape;60;p22"/>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61"/>
        <p:cNvGrpSpPr/>
        <p:nvPr/>
      </p:nvGrpSpPr>
      <p:grpSpPr>
        <a:xfrm>
          <a:off x="0" y="0"/>
          <a:ext cx="0" cy="0"/>
          <a:chOff x="0" y="0"/>
          <a:chExt cx="0" cy="0"/>
        </a:xfrm>
      </p:grpSpPr>
      <p:sp>
        <p:nvSpPr>
          <p:cNvPr id="62" name="Google Shape;62;p23"/>
          <p:cNvSpPr>
            <a:spLocks noGrp="1"/>
          </p:cNvSpPr>
          <p:nvPr>
            <p:ph type="pic" idx="2"/>
          </p:nvPr>
        </p:nvSpPr>
        <p:spPr>
          <a:xfrm>
            <a:off x="609600" y="1143000"/>
            <a:ext cx="3454400" cy="1981200"/>
          </a:xfrm>
          <a:prstGeom prst="rect">
            <a:avLst/>
          </a:prstGeom>
          <a:noFill/>
          <a:ln>
            <a:noFill/>
          </a:ln>
        </p:spPr>
      </p:sp>
      <p:sp>
        <p:nvSpPr>
          <p:cNvPr id="63" name="Google Shape;63;p23"/>
          <p:cNvSpPr>
            <a:spLocks noGrp="1"/>
          </p:cNvSpPr>
          <p:nvPr>
            <p:ph type="pic" idx="3"/>
          </p:nvPr>
        </p:nvSpPr>
        <p:spPr>
          <a:xfrm>
            <a:off x="609600" y="3657600"/>
            <a:ext cx="3454400" cy="1981200"/>
          </a:xfrm>
          <a:prstGeom prst="rect">
            <a:avLst/>
          </a:prstGeom>
          <a:noFill/>
          <a:ln>
            <a:noFill/>
          </a:ln>
        </p:spPr>
      </p:sp>
      <p:sp>
        <p:nvSpPr>
          <p:cNvPr id="64" name="Google Shape;64;p23"/>
          <p:cNvSpPr>
            <a:spLocks noGrp="1"/>
          </p:cNvSpPr>
          <p:nvPr>
            <p:ph type="pic" idx="4"/>
          </p:nvPr>
        </p:nvSpPr>
        <p:spPr>
          <a:xfrm>
            <a:off x="4470400" y="1159933"/>
            <a:ext cx="3454400" cy="1981200"/>
          </a:xfrm>
          <a:prstGeom prst="rect">
            <a:avLst/>
          </a:prstGeom>
          <a:noFill/>
          <a:ln>
            <a:noFill/>
          </a:ln>
        </p:spPr>
      </p:sp>
      <p:sp>
        <p:nvSpPr>
          <p:cNvPr id="65" name="Google Shape;65;p23"/>
          <p:cNvSpPr>
            <a:spLocks noGrp="1"/>
          </p:cNvSpPr>
          <p:nvPr>
            <p:ph type="pic" idx="5"/>
          </p:nvPr>
        </p:nvSpPr>
        <p:spPr>
          <a:xfrm>
            <a:off x="4470400" y="3674533"/>
            <a:ext cx="3454400" cy="1981200"/>
          </a:xfrm>
          <a:prstGeom prst="rect">
            <a:avLst/>
          </a:prstGeom>
          <a:noFill/>
          <a:ln>
            <a:noFill/>
          </a:ln>
        </p:spPr>
      </p:sp>
      <p:sp>
        <p:nvSpPr>
          <p:cNvPr id="66" name="Google Shape;66;p23"/>
          <p:cNvSpPr>
            <a:spLocks noGrp="1"/>
          </p:cNvSpPr>
          <p:nvPr>
            <p:ph type="pic" idx="6"/>
          </p:nvPr>
        </p:nvSpPr>
        <p:spPr>
          <a:xfrm>
            <a:off x="8128000" y="1151467"/>
            <a:ext cx="3454400" cy="1981200"/>
          </a:xfrm>
          <a:prstGeom prst="rect">
            <a:avLst/>
          </a:prstGeom>
          <a:noFill/>
          <a:ln>
            <a:noFill/>
          </a:ln>
        </p:spPr>
      </p:sp>
      <p:sp>
        <p:nvSpPr>
          <p:cNvPr id="67" name="Google Shape;67;p23"/>
          <p:cNvSpPr>
            <a:spLocks noGrp="1"/>
          </p:cNvSpPr>
          <p:nvPr>
            <p:ph type="pic" idx="7"/>
          </p:nvPr>
        </p:nvSpPr>
        <p:spPr>
          <a:xfrm>
            <a:off x="8128000" y="3666067"/>
            <a:ext cx="3454400" cy="1981200"/>
          </a:xfrm>
          <a:prstGeom prst="rect">
            <a:avLst/>
          </a:prstGeom>
          <a:noFill/>
          <a:ln>
            <a:noFill/>
          </a:ln>
        </p:spPr>
      </p:sp>
      <p:sp>
        <p:nvSpPr>
          <p:cNvPr id="68" name="Google Shape;68;p23"/>
          <p:cNvSpPr txBox="1">
            <a:spLocks noGrp="1"/>
          </p:cNvSpPr>
          <p:nvPr>
            <p:ph type="body" idx="1"/>
          </p:nvPr>
        </p:nvSpPr>
        <p:spPr>
          <a:xfrm>
            <a:off x="6096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3"/>
          <p:cNvSpPr txBox="1">
            <a:spLocks noGrp="1"/>
          </p:cNvSpPr>
          <p:nvPr>
            <p:ph type="body" idx="8"/>
          </p:nvPr>
        </p:nvSpPr>
        <p:spPr>
          <a:xfrm>
            <a:off x="44704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3"/>
          <p:cNvSpPr txBox="1">
            <a:spLocks noGrp="1"/>
          </p:cNvSpPr>
          <p:nvPr>
            <p:ph type="body" idx="9"/>
          </p:nvPr>
        </p:nvSpPr>
        <p:spPr>
          <a:xfrm>
            <a:off x="8150577"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3"/>
          <p:cNvSpPr txBox="1">
            <a:spLocks noGrp="1"/>
          </p:cNvSpPr>
          <p:nvPr>
            <p:ph type="body" idx="13"/>
          </p:nvPr>
        </p:nvSpPr>
        <p:spPr>
          <a:xfrm>
            <a:off x="609600" y="57023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3"/>
          <p:cNvSpPr txBox="1">
            <a:spLocks noGrp="1"/>
          </p:cNvSpPr>
          <p:nvPr>
            <p:ph type="body" idx="14"/>
          </p:nvPr>
        </p:nvSpPr>
        <p:spPr>
          <a:xfrm>
            <a:off x="4470400"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23"/>
          <p:cNvSpPr txBox="1">
            <a:spLocks noGrp="1"/>
          </p:cNvSpPr>
          <p:nvPr>
            <p:ph type="body" idx="15"/>
          </p:nvPr>
        </p:nvSpPr>
        <p:spPr>
          <a:xfrm>
            <a:off x="8150577"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75" name="Google Shape;75;p2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76"/>
        <p:cNvGrpSpPr/>
        <p:nvPr/>
      </p:nvGrpSpPr>
      <p:grpSpPr>
        <a:xfrm>
          <a:off x="0" y="0"/>
          <a:ext cx="0" cy="0"/>
          <a:chOff x="0" y="0"/>
          <a:chExt cx="0" cy="0"/>
        </a:xfrm>
      </p:grpSpPr>
      <p:sp>
        <p:nvSpPr>
          <p:cNvPr id="77" name="Google Shape;77;p24"/>
          <p:cNvSpPr>
            <a:spLocks noGrp="1"/>
          </p:cNvSpPr>
          <p:nvPr>
            <p:ph type="pic" idx="2"/>
          </p:nvPr>
        </p:nvSpPr>
        <p:spPr>
          <a:xfrm>
            <a:off x="914400" y="1371600"/>
            <a:ext cx="1930400" cy="1295400"/>
          </a:xfrm>
          <a:prstGeom prst="rect">
            <a:avLst/>
          </a:prstGeom>
          <a:noFill/>
          <a:ln>
            <a:noFill/>
          </a:ln>
        </p:spPr>
      </p:sp>
      <p:sp>
        <p:nvSpPr>
          <p:cNvPr id="78" name="Google Shape;78;p24"/>
          <p:cNvSpPr>
            <a:spLocks noGrp="1"/>
          </p:cNvSpPr>
          <p:nvPr>
            <p:ph type="pic" idx="3"/>
          </p:nvPr>
        </p:nvSpPr>
        <p:spPr>
          <a:xfrm>
            <a:off x="914400" y="2895600"/>
            <a:ext cx="1930400" cy="1295400"/>
          </a:xfrm>
          <a:prstGeom prst="rect">
            <a:avLst/>
          </a:prstGeom>
          <a:noFill/>
          <a:ln>
            <a:noFill/>
          </a:ln>
        </p:spPr>
      </p:sp>
      <p:sp>
        <p:nvSpPr>
          <p:cNvPr id="79" name="Google Shape;79;p24"/>
          <p:cNvSpPr>
            <a:spLocks noGrp="1"/>
          </p:cNvSpPr>
          <p:nvPr>
            <p:ph type="pic" idx="4"/>
          </p:nvPr>
        </p:nvSpPr>
        <p:spPr>
          <a:xfrm>
            <a:off x="914400" y="4419600"/>
            <a:ext cx="1930400" cy="1295400"/>
          </a:xfrm>
          <a:prstGeom prst="rect">
            <a:avLst/>
          </a:prstGeom>
          <a:noFill/>
          <a:ln>
            <a:noFill/>
          </a:ln>
        </p:spPr>
      </p:sp>
      <p:sp>
        <p:nvSpPr>
          <p:cNvPr id="80" name="Google Shape;80;p24"/>
          <p:cNvSpPr>
            <a:spLocks noGrp="1"/>
          </p:cNvSpPr>
          <p:nvPr>
            <p:ph type="pic" idx="5"/>
          </p:nvPr>
        </p:nvSpPr>
        <p:spPr>
          <a:xfrm>
            <a:off x="3759200" y="1371600"/>
            <a:ext cx="1930400" cy="1295400"/>
          </a:xfrm>
          <a:prstGeom prst="rect">
            <a:avLst/>
          </a:prstGeom>
          <a:noFill/>
          <a:ln>
            <a:noFill/>
          </a:ln>
        </p:spPr>
      </p:sp>
      <p:sp>
        <p:nvSpPr>
          <p:cNvPr id="81" name="Google Shape;81;p24"/>
          <p:cNvSpPr>
            <a:spLocks noGrp="1"/>
          </p:cNvSpPr>
          <p:nvPr>
            <p:ph type="pic" idx="6"/>
          </p:nvPr>
        </p:nvSpPr>
        <p:spPr>
          <a:xfrm>
            <a:off x="3759200" y="2895600"/>
            <a:ext cx="1930400" cy="1295400"/>
          </a:xfrm>
          <a:prstGeom prst="rect">
            <a:avLst/>
          </a:prstGeom>
          <a:noFill/>
          <a:ln>
            <a:noFill/>
          </a:ln>
        </p:spPr>
      </p:sp>
      <p:sp>
        <p:nvSpPr>
          <p:cNvPr id="82" name="Google Shape;82;p24"/>
          <p:cNvSpPr>
            <a:spLocks noGrp="1"/>
          </p:cNvSpPr>
          <p:nvPr>
            <p:ph type="pic" idx="7"/>
          </p:nvPr>
        </p:nvSpPr>
        <p:spPr>
          <a:xfrm>
            <a:off x="3759200" y="4419600"/>
            <a:ext cx="1930400" cy="1295400"/>
          </a:xfrm>
          <a:prstGeom prst="rect">
            <a:avLst/>
          </a:prstGeom>
          <a:noFill/>
          <a:ln>
            <a:noFill/>
          </a:ln>
        </p:spPr>
      </p:sp>
      <p:sp>
        <p:nvSpPr>
          <p:cNvPr id="83" name="Google Shape;83;p24"/>
          <p:cNvSpPr>
            <a:spLocks noGrp="1"/>
          </p:cNvSpPr>
          <p:nvPr>
            <p:ph type="pic" idx="8"/>
          </p:nvPr>
        </p:nvSpPr>
        <p:spPr>
          <a:xfrm>
            <a:off x="6604000" y="1371600"/>
            <a:ext cx="1930400" cy="1295400"/>
          </a:xfrm>
          <a:prstGeom prst="rect">
            <a:avLst/>
          </a:prstGeom>
          <a:noFill/>
          <a:ln>
            <a:noFill/>
          </a:ln>
        </p:spPr>
      </p:sp>
      <p:sp>
        <p:nvSpPr>
          <p:cNvPr id="84" name="Google Shape;84;p24"/>
          <p:cNvSpPr>
            <a:spLocks noGrp="1"/>
          </p:cNvSpPr>
          <p:nvPr>
            <p:ph type="pic" idx="9"/>
          </p:nvPr>
        </p:nvSpPr>
        <p:spPr>
          <a:xfrm>
            <a:off x="6604000" y="2895600"/>
            <a:ext cx="1930400" cy="1295400"/>
          </a:xfrm>
          <a:prstGeom prst="rect">
            <a:avLst/>
          </a:prstGeom>
          <a:noFill/>
          <a:ln>
            <a:noFill/>
          </a:ln>
        </p:spPr>
      </p:sp>
      <p:sp>
        <p:nvSpPr>
          <p:cNvPr id="85" name="Google Shape;85;p24"/>
          <p:cNvSpPr>
            <a:spLocks noGrp="1"/>
          </p:cNvSpPr>
          <p:nvPr>
            <p:ph type="pic" idx="13"/>
          </p:nvPr>
        </p:nvSpPr>
        <p:spPr>
          <a:xfrm>
            <a:off x="6604000" y="4419600"/>
            <a:ext cx="1930400" cy="1295400"/>
          </a:xfrm>
          <a:prstGeom prst="rect">
            <a:avLst/>
          </a:prstGeom>
          <a:noFill/>
          <a:ln>
            <a:noFill/>
          </a:ln>
        </p:spPr>
      </p:sp>
      <p:sp>
        <p:nvSpPr>
          <p:cNvPr id="86" name="Google Shape;86;p24"/>
          <p:cNvSpPr>
            <a:spLocks noGrp="1"/>
          </p:cNvSpPr>
          <p:nvPr>
            <p:ph type="pic" idx="14"/>
          </p:nvPr>
        </p:nvSpPr>
        <p:spPr>
          <a:xfrm>
            <a:off x="9245600" y="1371600"/>
            <a:ext cx="1930400" cy="1295400"/>
          </a:xfrm>
          <a:prstGeom prst="rect">
            <a:avLst/>
          </a:prstGeom>
          <a:noFill/>
          <a:ln>
            <a:noFill/>
          </a:ln>
        </p:spPr>
      </p:sp>
      <p:sp>
        <p:nvSpPr>
          <p:cNvPr id="87" name="Google Shape;87;p24"/>
          <p:cNvSpPr>
            <a:spLocks noGrp="1"/>
          </p:cNvSpPr>
          <p:nvPr>
            <p:ph type="pic" idx="15"/>
          </p:nvPr>
        </p:nvSpPr>
        <p:spPr>
          <a:xfrm>
            <a:off x="9245600" y="2895600"/>
            <a:ext cx="1930400" cy="1295400"/>
          </a:xfrm>
          <a:prstGeom prst="rect">
            <a:avLst/>
          </a:prstGeom>
          <a:noFill/>
          <a:ln>
            <a:noFill/>
          </a:ln>
        </p:spPr>
      </p:sp>
      <p:sp>
        <p:nvSpPr>
          <p:cNvPr id="88" name="Google Shape;88;p24"/>
          <p:cNvSpPr>
            <a:spLocks noGrp="1"/>
          </p:cNvSpPr>
          <p:nvPr>
            <p:ph type="pic" idx="16"/>
          </p:nvPr>
        </p:nvSpPr>
        <p:spPr>
          <a:xfrm>
            <a:off x="9245600" y="4419600"/>
            <a:ext cx="1930400" cy="1295400"/>
          </a:xfrm>
          <a:prstGeom prst="rect">
            <a:avLst/>
          </a:prstGeom>
          <a:noFill/>
          <a:ln>
            <a:noFill/>
          </a:ln>
        </p:spPr>
      </p:sp>
      <p:sp>
        <p:nvSpPr>
          <p:cNvPr id="89" name="Google Shape;89;p2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90" name="Google Shape;90;p2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98"/>
        <p:cNvGrpSpPr/>
        <p:nvPr/>
      </p:nvGrpSpPr>
      <p:grpSpPr>
        <a:xfrm>
          <a:off x="0" y="0"/>
          <a:ext cx="0" cy="0"/>
          <a:chOff x="0" y="0"/>
          <a:chExt cx="0" cy="0"/>
        </a:xfrm>
      </p:grpSpPr>
      <p:sp>
        <p:nvSpPr>
          <p:cNvPr id="99" name="Google Shape;99;g25a31e62fb0_0_275"/>
          <p:cNvSpPr txBox="1">
            <a:spLocks noGrp="1"/>
          </p:cNvSpPr>
          <p:nvPr>
            <p:ph type="body" idx="1"/>
          </p:nvPr>
        </p:nvSpPr>
        <p:spPr>
          <a:xfrm>
            <a:off x="601663" y="914400"/>
            <a:ext cx="5394300" cy="1449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0" name="Google Shape;100;g25a31e62fb0_0_275"/>
          <p:cNvSpPr txBox="1">
            <a:spLocks noGrp="1"/>
          </p:cNvSpPr>
          <p:nvPr>
            <p:ph type="body" idx="2"/>
          </p:nvPr>
        </p:nvSpPr>
        <p:spPr>
          <a:xfrm>
            <a:off x="601663" y="2667000"/>
            <a:ext cx="5394300" cy="848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1" name="Google Shape;101;g25a31e62fb0_0_275"/>
          <p:cNvSpPr txBox="1"/>
          <p:nvPr/>
        </p:nvSpPr>
        <p:spPr>
          <a:xfrm>
            <a:off x="7848600" y="6477000"/>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2"/>
                </a:solidFill>
                <a:latin typeface="Calibri"/>
                <a:ea typeface="Calibri"/>
                <a:cs typeface="Calibri"/>
                <a:sym typeface="Calibri"/>
              </a:rPr>
              <a:t>©2023 ANSYS, Inc.</a:t>
            </a:r>
            <a:endParaRPr dirty="0"/>
          </a:p>
        </p:txBody>
      </p:sp>
      <p:pic>
        <p:nvPicPr>
          <p:cNvPr id="102" name="Google Shape;102;g25a31e62fb0_0_275"/>
          <p:cNvPicPr preferRelativeResize="0"/>
          <p:nvPr/>
        </p:nvPicPr>
        <p:blipFill rotWithShape="1">
          <a:blip r:embed="rId2">
            <a:alphaModFix/>
          </a:blip>
          <a:srcRect/>
          <a:stretch/>
        </p:blipFill>
        <p:spPr>
          <a:xfrm>
            <a:off x="1184" y="0"/>
            <a:ext cx="12189628"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03"/>
        <p:cNvGrpSpPr/>
        <p:nvPr/>
      </p:nvGrpSpPr>
      <p:grpSpPr>
        <a:xfrm>
          <a:off x="0" y="0"/>
          <a:ext cx="0" cy="0"/>
          <a:chOff x="0" y="0"/>
          <a:chExt cx="0" cy="0"/>
        </a:xfrm>
      </p:grpSpPr>
      <p:sp>
        <p:nvSpPr>
          <p:cNvPr id="104" name="Google Shape;104;g25a31e62fb0_0_28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05" name="Google Shape;105;g25a31e62fb0_0_28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6" name="Google Shape;106;g25a31e62fb0_0_280"/>
          <p:cNvSpPr txBox="1">
            <a:spLocks noGrp="1"/>
          </p:cNvSpPr>
          <p:nvPr>
            <p:ph type="body" idx="1"/>
          </p:nvPr>
        </p:nvSpPr>
        <p:spPr>
          <a:xfrm>
            <a:off x="609599" y="1447800"/>
            <a:ext cx="10972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107"/>
        <p:cNvGrpSpPr/>
        <p:nvPr/>
      </p:nvGrpSpPr>
      <p:grpSpPr>
        <a:xfrm>
          <a:off x="0" y="0"/>
          <a:ext cx="0" cy="0"/>
          <a:chOff x="0" y="0"/>
          <a:chExt cx="0" cy="0"/>
        </a:xfrm>
      </p:grpSpPr>
      <p:sp>
        <p:nvSpPr>
          <p:cNvPr id="108" name="Google Shape;108;g25a31e62fb0_0_28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09" name="Google Shape;109;g25a31e62fb0_0_28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110"/>
        <p:cNvGrpSpPr/>
        <p:nvPr/>
      </p:nvGrpSpPr>
      <p:grpSpPr>
        <a:xfrm>
          <a:off x="0" y="0"/>
          <a:ext cx="0" cy="0"/>
          <a:chOff x="0" y="0"/>
          <a:chExt cx="0" cy="0"/>
        </a:xfrm>
      </p:grpSpPr>
      <p:sp>
        <p:nvSpPr>
          <p:cNvPr id="111" name="Google Shape;111;g25a31e62fb0_0_287"/>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12" name="Google Shape;112;g25a31e62fb0_0_287"/>
          <p:cNvSpPr txBox="1"/>
          <p:nvPr/>
        </p:nvSpPr>
        <p:spPr>
          <a:xfrm>
            <a:off x="533400" y="609600"/>
            <a:ext cx="10972800" cy="42462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GB" sz="1400" b="1" dirty="0">
                <a:solidFill>
                  <a:schemeClr val="dk1"/>
                </a:solidFill>
                <a:latin typeface="Calibri"/>
                <a:ea typeface="Calibri"/>
                <a:cs typeface="Calibri"/>
                <a:sym typeface="Calibri"/>
              </a:rPr>
              <a:t>© </a:t>
            </a:r>
            <a:r>
              <a:rPr lang="en-GB"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The content used in this resource </a:t>
            </a:r>
            <a:r>
              <a:rPr lang="en-GB" sz="1400" dirty="0">
                <a:solidFill>
                  <a:srgbClr val="201F1E"/>
                </a:solidFill>
                <a:latin typeface="Calibri"/>
                <a:ea typeface="Calibri"/>
                <a:cs typeface="Calibri"/>
                <a:sym typeface="Calibri"/>
              </a:rPr>
              <a:t>may only be used or reproduced for teaching purposes; and any commercial use is strictly prohibited.</a:t>
            </a:r>
            <a:r>
              <a:rPr lang="en-GB"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GB"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GB"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GB"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GB"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GB"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13"/>
        <p:cNvGrpSpPr/>
        <p:nvPr/>
      </p:nvGrpSpPr>
      <p:grpSpPr>
        <a:xfrm>
          <a:off x="0" y="0"/>
          <a:ext cx="0" cy="0"/>
          <a:chOff x="0" y="0"/>
          <a:chExt cx="0" cy="0"/>
        </a:xfrm>
      </p:grpSpPr>
      <p:sp>
        <p:nvSpPr>
          <p:cNvPr id="114" name="Google Shape;114;g25a31e62fb0_0_29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115"/>
        <p:cNvGrpSpPr/>
        <p:nvPr/>
      </p:nvGrpSpPr>
      <p:grpSpPr>
        <a:xfrm>
          <a:off x="0" y="0"/>
          <a:ext cx="0" cy="0"/>
          <a:chOff x="0" y="0"/>
          <a:chExt cx="0" cy="0"/>
        </a:xfrm>
      </p:grpSpPr>
      <p:sp>
        <p:nvSpPr>
          <p:cNvPr id="116" name="Google Shape;116;g25a31e62fb0_0_292"/>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17" name="Google Shape;117;g25a31e62fb0_0_292"/>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21"/>
        <p:cNvGrpSpPr/>
        <p:nvPr/>
      </p:nvGrpSpPr>
      <p:grpSpPr>
        <a:xfrm>
          <a:off x="0" y="0"/>
          <a:ext cx="0" cy="0"/>
          <a:chOff x="0" y="0"/>
          <a:chExt cx="0" cy="0"/>
        </a:xfrm>
      </p:grpSpPr>
      <p:sp>
        <p:nvSpPr>
          <p:cNvPr id="22" name="Google Shape;22;p1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23" name="Google Shape;23;p1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118"/>
        <p:cNvGrpSpPr/>
        <p:nvPr/>
      </p:nvGrpSpPr>
      <p:grpSpPr>
        <a:xfrm>
          <a:off x="0" y="0"/>
          <a:ext cx="0" cy="0"/>
          <a:chOff x="0" y="0"/>
          <a:chExt cx="0" cy="0"/>
        </a:xfrm>
      </p:grpSpPr>
      <p:sp>
        <p:nvSpPr>
          <p:cNvPr id="119" name="Google Shape;119;g25a31e62fb0_0_29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20" name="Google Shape;120;g25a31e62fb0_0_29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1" name="Google Shape;121;g25a31e62fb0_0_29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2" name="Google Shape;122;g25a31e62fb0_0_295"/>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123"/>
        <p:cNvGrpSpPr/>
        <p:nvPr/>
      </p:nvGrpSpPr>
      <p:grpSpPr>
        <a:xfrm>
          <a:off x="0" y="0"/>
          <a:ext cx="0" cy="0"/>
          <a:chOff x="0" y="0"/>
          <a:chExt cx="0" cy="0"/>
        </a:xfrm>
      </p:grpSpPr>
      <p:sp>
        <p:nvSpPr>
          <p:cNvPr id="124" name="Google Shape;124;g25a31e62fb0_0_300"/>
          <p:cNvSpPr>
            <a:spLocks noGrp="1"/>
          </p:cNvSpPr>
          <p:nvPr>
            <p:ph type="pic" idx="2"/>
          </p:nvPr>
        </p:nvSpPr>
        <p:spPr>
          <a:xfrm>
            <a:off x="6095999" y="1447800"/>
            <a:ext cx="5486400" cy="4590900"/>
          </a:xfrm>
          <a:prstGeom prst="rect">
            <a:avLst/>
          </a:prstGeom>
          <a:noFill/>
          <a:ln>
            <a:noFill/>
          </a:ln>
        </p:spPr>
      </p:sp>
      <p:sp>
        <p:nvSpPr>
          <p:cNvPr id="125" name="Google Shape;125;g25a31e62fb0_0_30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26" name="Google Shape;126;g25a31e62fb0_0_30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7" name="Google Shape;127;g25a31e62fb0_0_30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128"/>
        <p:cNvGrpSpPr/>
        <p:nvPr/>
      </p:nvGrpSpPr>
      <p:grpSpPr>
        <a:xfrm>
          <a:off x="0" y="0"/>
          <a:ext cx="0" cy="0"/>
          <a:chOff x="0" y="0"/>
          <a:chExt cx="0" cy="0"/>
        </a:xfrm>
      </p:grpSpPr>
      <p:sp>
        <p:nvSpPr>
          <p:cNvPr id="129" name="Google Shape;129;g25a31e62fb0_0_30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0" name="Google Shape;130;g25a31e62fb0_0_305"/>
          <p:cNvSpPr>
            <a:spLocks noGrp="1"/>
          </p:cNvSpPr>
          <p:nvPr>
            <p:ph type="chart" idx="2"/>
          </p:nvPr>
        </p:nvSpPr>
        <p:spPr>
          <a:xfrm>
            <a:off x="6096001" y="1447800"/>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31" name="Google Shape;131;g25a31e62fb0_0_30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32" name="Google Shape;132;g25a31e62fb0_0_30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133"/>
        <p:cNvGrpSpPr/>
        <p:nvPr/>
      </p:nvGrpSpPr>
      <p:grpSpPr>
        <a:xfrm>
          <a:off x="0" y="0"/>
          <a:ext cx="0" cy="0"/>
          <a:chOff x="0" y="0"/>
          <a:chExt cx="0" cy="0"/>
        </a:xfrm>
      </p:grpSpPr>
      <p:sp>
        <p:nvSpPr>
          <p:cNvPr id="134" name="Google Shape;134;g25a31e62fb0_0_31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5" name="Google Shape;135;g25a31e62fb0_0_310"/>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6" name="Google Shape;136;g25a31e62fb0_0_31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37" name="Google Shape;137;g25a31e62fb0_0_31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138"/>
        <p:cNvGrpSpPr/>
        <p:nvPr/>
      </p:nvGrpSpPr>
      <p:grpSpPr>
        <a:xfrm>
          <a:off x="0" y="0"/>
          <a:ext cx="0" cy="0"/>
          <a:chOff x="0" y="0"/>
          <a:chExt cx="0" cy="0"/>
        </a:xfrm>
      </p:grpSpPr>
      <p:sp>
        <p:nvSpPr>
          <p:cNvPr id="139" name="Google Shape;139;g25a31e62fb0_0_31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0" name="Google Shape;140;g25a31e62fb0_0_315"/>
          <p:cNvSpPr>
            <a:spLocks noGrp="1"/>
          </p:cNvSpPr>
          <p:nvPr>
            <p:ph type="media" idx="2"/>
          </p:nvPr>
        </p:nvSpPr>
        <p:spPr>
          <a:xfrm>
            <a:off x="6096001" y="1447799"/>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41" name="Google Shape;141;g25a31e62fb0_0_31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42" name="Google Shape;142;g25a31e62fb0_0_31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143"/>
        <p:cNvGrpSpPr/>
        <p:nvPr/>
      </p:nvGrpSpPr>
      <p:grpSpPr>
        <a:xfrm>
          <a:off x="0" y="0"/>
          <a:ext cx="0" cy="0"/>
          <a:chOff x="0" y="0"/>
          <a:chExt cx="0" cy="0"/>
        </a:xfrm>
      </p:grpSpPr>
      <p:sp>
        <p:nvSpPr>
          <p:cNvPr id="144" name="Google Shape;144;g25a31e62fb0_0_320"/>
          <p:cNvSpPr>
            <a:spLocks noGrp="1"/>
          </p:cNvSpPr>
          <p:nvPr>
            <p:ph type="pic" idx="2"/>
          </p:nvPr>
        </p:nvSpPr>
        <p:spPr>
          <a:xfrm>
            <a:off x="609600" y="1143000"/>
            <a:ext cx="3454500" cy="1981200"/>
          </a:xfrm>
          <a:prstGeom prst="rect">
            <a:avLst/>
          </a:prstGeom>
          <a:noFill/>
          <a:ln>
            <a:noFill/>
          </a:ln>
        </p:spPr>
      </p:sp>
      <p:sp>
        <p:nvSpPr>
          <p:cNvPr id="145" name="Google Shape;145;g25a31e62fb0_0_320"/>
          <p:cNvSpPr>
            <a:spLocks noGrp="1"/>
          </p:cNvSpPr>
          <p:nvPr>
            <p:ph type="pic" idx="3"/>
          </p:nvPr>
        </p:nvSpPr>
        <p:spPr>
          <a:xfrm>
            <a:off x="609600" y="3657600"/>
            <a:ext cx="3454500" cy="1981200"/>
          </a:xfrm>
          <a:prstGeom prst="rect">
            <a:avLst/>
          </a:prstGeom>
          <a:noFill/>
          <a:ln>
            <a:noFill/>
          </a:ln>
        </p:spPr>
      </p:sp>
      <p:sp>
        <p:nvSpPr>
          <p:cNvPr id="146" name="Google Shape;146;g25a31e62fb0_0_320"/>
          <p:cNvSpPr>
            <a:spLocks noGrp="1"/>
          </p:cNvSpPr>
          <p:nvPr>
            <p:ph type="pic" idx="4"/>
          </p:nvPr>
        </p:nvSpPr>
        <p:spPr>
          <a:xfrm>
            <a:off x="4470400" y="1159933"/>
            <a:ext cx="3454500" cy="1981200"/>
          </a:xfrm>
          <a:prstGeom prst="rect">
            <a:avLst/>
          </a:prstGeom>
          <a:noFill/>
          <a:ln>
            <a:noFill/>
          </a:ln>
        </p:spPr>
      </p:sp>
      <p:sp>
        <p:nvSpPr>
          <p:cNvPr id="147" name="Google Shape;147;g25a31e62fb0_0_320"/>
          <p:cNvSpPr>
            <a:spLocks noGrp="1"/>
          </p:cNvSpPr>
          <p:nvPr>
            <p:ph type="pic" idx="5"/>
          </p:nvPr>
        </p:nvSpPr>
        <p:spPr>
          <a:xfrm>
            <a:off x="4470400" y="3674533"/>
            <a:ext cx="3454500" cy="1981200"/>
          </a:xfrm>
          <a:prstGeom prst="rect">
            <a:avLst/>
          </a:prstGeom>
          <a:noFill/>
          <a:ln>
            <a:noFill/>
          </a:ln>
        </p:spPr>
      </p:sp>
      <p:sp>
        <p:nvSpPr>
          <p:cNvPr id="148" name="Google Shape;148;g25a31e62fb0_0_320"/>
          <p:cNvSpPr>
            <a:spLocks noGrp="1"/>
          </p:cNvSpPr>
          <p:nvPr>
            <p:ph type="pic" idx="6"/>
          </p:nvPr>
        </p:nvSpPr>
        <p:spPr>
          <a:xfrm>
            <a:off x="8128000" y="1151467"/>
            <a:ext cx="3454500" cy="1981200"/>
          </a:xfrm>
          <a:prstGeom prst="rect">
            <a:avLst/>
          </a:prstGeom>
          <a:noFill/>
          <a:ln>
            <a:noFill/>
          </a:ln>
        </p:spPr>
      </p:sp>
      <p:sp>
        <p:nvSpPr>
          <p:cNvPr id="149" name="Google Shape;149;g25a31e62fb0_0_320"/>
          <p:cNvSpPr>
            <a:spLocks noGrp="1"/>
          </p:cNvSpPr>
          <p:nvPr>
            <p:ph type="pic" idx="7"/>
          </p:nvPr>
        </p:nvSpPr>
        <p:spPr>
          <a:xfrm>
            <a:off x="8128000" y="3666067"/>
            <a:ext cx="3454500" cy="1981200"/>
          </a:xfrm>
          <a:prstGeom prst="rect">
            <a:avLst/>
          </a:prstGeom>
          <a:noFill/>
          <a:ln>
            <a:noFill/>
          </a:ln>
        </p:spPr>
      </p:sp>
      <p:sp>
        <p:nvSpPr>
          <p:cNvPr id="150" name="Google Shape;150;g25a31e62fb0_0_320"/>
          <p:cNvSpPr txBox="1">
            <a:spLocks noGrp="1"/>
          </p:cNvSpPr>
          <p:nvPr>
            <p:ph type="body" idx="1"/>
          </p:nvPr>
        </p:nvSpPr>
        <p:spPr>
          <a:xfrm>
            <a:off x="6096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1" name="Google Shape;151;g25a31e62fb0_0_320"/>
          <p:cNvSpPr txBox="1">
            <a:spLocks noGrp="1"/>
          </p:cNvSpPr>
          <p:nvPr>
            <p:ph type="body" idx="8"/>
          </p:nvPr>
        </p:nvSpPr>
        <p:spPr>
          <a:xfrm>
            <a:off x="44704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2" name="Google Shape;152;g25a31e62fb0_0_320"/>
          <p:cNvSpPr txBox="1">
            <a:spLocks noGrp="1"/>
          </p:cNvSpPr>
          <p:nvPr>
            <p:ph type="body" idx="9"/>
          </p:nvPr>
        </p:nvSpPr>
        <p:spPr>
          <a:xfrm>
            <a:off x="8150577"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3" name="Google Shape;153;g25a31e62fb0_0_320"/>
          <p:cNvSpPr txBox="1">
            <a:spLocks noGrp="1"/>
          </p:cNvSpPr>
          <p:nvPr>
            <p:ph type="body" idx="13"/>
          </p:nvPr>
        </p:nvSpPr>
        <p:spPr>
          <a:xfrm>
            <a:off x="609600" y="57023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4" name="Google Shape;154;g25a31e62fb0_0_320"/>
          <p:cNvSpPr txBox="1">
            <a:spLocks noGrp="1"/>
          </p:cNvSpPr>
          <p:nvPr>
            <p:ph type="body" idx="14"/>
          </p:nvPr>
        </p:nvSpPr>
        <p:spPr>
          <a:xfrm>
            <a:off x="4470400"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5" name="Google Shape;155;g25a31e62fb0_0_320"/>
          <p:cNvSpPr txBox="1">
            <a:spLocks noGrp="1"/>
          </p:cNvSpPr>
          <p:nvPr>
            <p:ph type="body" idx="15"/>
          </p:nvPr>
        </p:nvSpPr>
        <p:spPr>
          <a:xfrm>
            <a:off x="8150577"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6" name="Google Shape;156;g25a31e62fb0_0_32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57" name="Google Shape;157;g25a31e62fb0_0_32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158"/>
        <p:cNvGrpSpPr/>
        <p:nvPr/>
      </p:nvGrpSpPr>
      <p:grpSpPr>
        <a:xfrm>
          <a:off x="0" y="0"/>
          <a:ext cx="0" cy="0"/>
          <a:chOff x="0" y="0"/>
          <a:chExt cx="0" cy="0"/>
        </a:xfrm>
      </p:grpSpPr>
      <p:sp>
        <p:nvSpPr>
          <p:cNvPr id="159" name="Google Shape;159;g25a31e62fb0_0_335"/>
          <p:cNvSpPr>
            <a:spLocks noGrp="1"/>
          </p:cNvSpPr>
          <p:nvPr>
            <p:ph type="pic" idx="2"/>
          </p:nvPr>
        </p:nvSpPr>
        <p:spPr>
          <a:xfrm>
            <a:off x="914400" y="1371600"/>
            <a:ext cx="1930500" cy="1295400"/>
          </a:xfrm>
          <a:prstGeom prst="rect">
            <a:avLst/>
          </a:prstGeom>
          <a:noFill/>
          <a:ln>
            <a:noFill/>
          </a:ln>
        </p:spPr>
      </p:sp>
      <p:sp>
        <p:nvSpPr>
          <p:cNvPr id="160" name="Google Shape;160;g25a31e62fb0_0_335"/>
          <p:cNvSpPr>
            <a:spLocks noGrp="1"/>
          </p:cNvSpPr>
          <p:nvPr>
            <p:ph type="pic" idx="3"/>
          </p:nvPr>
        </p:nvSpPr>
        <p:spPr>
          <a:xfrm>
            <a:off x="914400" y="2895600"/>
            <a:ext cx="1930500" cy="1295400"/>
          </a:xfrm>
          <a:prstGeom prst="rect">
            <a:avLst/>
          </a:prstGeom>
          <a:noFill/>
          <a:ln>
            <a:noFill/>
          </a:ln>
        </p:spPr>
      </p:sp>
      <p:sp>
        <p:nvSpPr>
          <p:cNvPr id="161" name="Google Shape;161;g25a31e62fb0_0_335"/>
          <p:cNvSpPr>
            <a:spLocks noGrp="1"/>
          </p:cNvSpPr>
          <p:nvPr>
            <p:ph type="pic" idx="4"/>
          </p:nvPr>
        </p:nvSpPr>
        <p:spPr>
          <a:xfrm>
            <a:off x="914400" y="4419600"/>
            <a:ext cx="1930500" cy="1295400"/>
          </a:xfrm>
          <a:prstGeom prst="rect">
            <a:avLst/>
          </a:prstGeom>
          <a:noFill/>
          <a:ln>
            <a:noFill/>
          </a:ln>
        </p:spPr>
      </p:sp>
      <p:sp>
        <p:nvSpPr>
          <p:cNvPr id="162" name="Google Shape;162;g25a31e62fb0_0_335"/>
          <p:cNvSpPr>
            <a:spLocks noGrp="1"/>
          </p:cNvSpPr>
          <p:nvPr>
            <p:ph type="pic" idx="5"/>
          </p:nvPr>
        </p:nvSpPr>
        <p:spPr>
          <a:xfrm>
            <a:off x="3759200" y="1371600"/>
            <a:ext cx="1930500" cy="1295400"/>
          </a:xfrm>
          <a:prstGeom prst="rect">
            <a:avLst/>
          </a:prstGeom>
          <a:noFill/>
          <a:ln>
            <a:noFill/>
          </a:ln>
        </p:spPr>
      </p:sp>
      <p:sp>
        <p:nvSpPr>
          <p:cNvPr id="163" name="Google Shape;163;g25a31e62fb0_0_335"/>
          <p:cNvSpPr>
            <a:spLocks noGrp="1"/>
          </p:cNvSpPr>
          <p:nvPr>
            <p:ph type="pic" idx="6"/>
          </p:nvPr>
        </p:nvSpPr>
        <p:spPr>
          <a:xfrm>
            <a:off x="3759200" y="2895600"/>
            <a:ext cx="1930500" cy="1295400"/>
          </a:xfrm>
          <a:prstGeom prst="rect">
            <a:avLst/>
          </a:prstGeom>
          <a:noFill/>
          <a:ln>
            <a:noFill/>
          </a:ln>
        </p:spPr>
      </p:sp>
      <p:sp>
        <p:nvSpPr>
          <p:cNvPr id="164" name="Google Shape;164;g25a31e62fb0_0_335"/>
          <p:cNvSpPr>
            <a:spLocks noGrp="1"/>
          </p:cNvSpPr>
          <p:nvPr>
            <p:ph type="pic" idx="7"/>
          </p:nvPr>
        </p:nvSpPr>
        <p:spPr>
          <a:xfrm>
            <a:off x="3759200" y="4419600"/>
            <a:ext cx="1930500" cy="1295400"/>
          </a:xfrm>
          <a:prstGeom prst="rect">
            <a:avLst/>
          </a:prstGeom>
          <a:noFill/>
          <a:ln>
            <a:noFill/>
          </a:ln>
        </p:spPr>
      </p:sp>
      <p:sp>
        <p:nvSpPr>
          <p:cNvPr id="165" name="Google Shape;165;g25a31e62fb0_0_335"/>
          <p:cNvSpPr>
            <a:spLocks noGrp="1"/>
          </p:cNvSpPr>
          <p:nvPr>
            <p:ph type="pic" idx="8"/>
          </p:nvPr>
        </p:nvSpPr>
        <p:spPr>
          <a:xfrm>
            <a:off x="6604000" y="1371600"/>
            <a:ext cx="1930500" cy="1295400"/>
          </a:xfrm>
          <a:prstGeom prst="rect">
            <a:avLst/>
          </a:prstGeom>
          <a:noFill/>
          <a:ln>
            <a:noFill/>
          </a:ln>
        </p:spPr>
      </p:sp>
      <p:sp>
        <p:nvSpPr>
          <p:cNvPr id="166" name="Google Shape;166;g25a31e62fb0_0_335"/>
          <p:cNvSpPr>
            <a:spLocks noGrp="1"/>
          </p:cNvSpPr>
          <p:nvPr>
            <p:ph type="pic" idx="9"/>
          </p:nvPr>
        </p:nvSpPr>
        <p:spPr>
          <a:xfrm>
            <a:off x="6604000" y="2895600"/>
            <a:ext cx="1930500" cy="1295400"/>
          </a:xfrm>
          <a:prstGeom prst="rect">
            <a:avLst/>
          </a:prstGeom>
          <a:noFill/>
          <a:ln>
            <a:noFill/>
          </a:ln>
        </p:spPr>
      </p:sp>
      <p:sp>
        <p:nvSpPr>
          <p:cNvPr id="167" name="Google Shape;167;g25a31e62fb0_0_335"/>
          <p:cNvSpPr>
            <a:spLocks noGrp="1"/>
          </p:cNvSpPr>
          <p:nvPr>
            <p:ph type="pic" idx="13"/>
          </p:nvPr>
        </p:nvSpPr>
        <p:spPr>
          <a:xfrm>
            <a:off x="6604000" y="4419600"/>
            <a:ext cx="1930500" cy="1295400"/>
          </a:xfrm>
          <a:prstGeom prst="rect">
            <a:avLst/>
          </a:prstGeom>
          <a:noFill/>
          <a:ln>
            <a:noFill/>
          </a:ln>
        </p:spPr>
      </p:sp>
      <p:sp>
        <p:nvSpPr>
          <p:cNvPr id="168" name="Google Shape;168;g25a31e62fb0_0_335"/>
          <p:cNvSpPr>
            <a:spLocks noGrp="1"/>
          </p:cNvSpPr>
          <p:nvPr>
            <p:ph type="pic" idx="14"/>
          </p:nvPr>
        </p:nvSpPr>
        <p:spPr>
          <a:xfrm>
            <a:off x="9245600" y="1371600"/>
            <a:ext cx="1930500" cy="1295400"/>
          </a:xfrm>
          <a:prstGeom prst="rect">
            <a:avLst/>
          </a:prstGeom>
          <a:noFill/>
          <a:ln>
            <a:noFill/>
          </a:ln>
        </p:spPr>
      </p:sp>
      <p:sp>
        <p:nvSpPr>
          <p:cNvPr id="169" name="Google Shape;169;g25a31e62fb0_0_335"/>
          <p:cNvSpPr>
            <a:spLocks noGrp="1"/>
          </p:cNvSpPr>
          <p:nvPr>
            <p:ph type="pic" idx="15"/>
          </p:nvPr>
        </p:nvSpPr>
        <p:spPr>
          <a:xfrm>
            <a:off x="9245600" y="2895600"/>
            <a:ext cx="1930500" cy="1295400"/>
          </a:xfrm>
          <a:prstGeom prst="rect">
            <a:avLst/>
          </a:prstGeom>
          <a:noFill/>
          <a:ln>
            <a:noFill/>
          </a:ln>
        </p:spPr>
      </p:sp>
      <p:sp>
        <p:nvSpPr>
          <p:cNvPr id="170" name="Google Shape;170;g25a31e62fb0_0_335"/>
          <p:cNvSpPr>
            <a:spLocks noGrp="1"/>
          </p:cNvSpPr>
          <p:nvPr>
            <p:ph type="pic" idx="16"/>
          </p:nvPr>
        </p:nvSpPr>
        <p:spPr>
          <a:xfrm>
            <a:off x="9245600" y="4419600"/>
            <a:ext cx="1930500" cy="1295400"/>
          </a:xfrm>
          <a:prstGeom prst="rect">
            <a:avLst/>
          </a:prstGeom>
          <a:noFill/>
          <a:ln>
            <a:noFill/>
          </a:ln>
        </p:spPr>
      </p:sp>
      <p:sp>
        <p:nvSpPr>
          <p:cNvPr id="171" name="Google Shape;171;g25a31e62fb0_0_33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172" name="Google Shape;172;g25a31e62fb0_0_33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24"/>
        <p:cNvGrpSpPr/>
        <p:nvPr/>
      </p:nvGrpSpPr>
      <p:grpSpPr>
        <a:xfrm>
          <a:off x="0" y="0"/>
          <a:ext cx="0" cy="0"/>
          <a:chOff x="0" y="0"/>
          <a:chExt cx="0" cy="0"/>
        </a:xfrm>
      </p:grpSpPr>
      <p:sp>
        <p:nvSpPr>
          <p:cNvPr id="25" name="Google Shape;25;p1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26" name="Google Shape;26;p14"/>
          <p:cNvSpPr txBox="1"/>
          <p:nvPr/>
        </p:nvSpPr>
        <p:spPr>
          <a:xfrm>
            <a:off x="533400" y="609600"/>
            <a:ext cx="10972800" cy="42450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GB" sz="1400" b="1" dirty="0">
                <a:solidFill>
                  <a:schemeClr val="dk1"/>
                </a:solidFill>
                <a:latin typeface="Calibri"/>
                <a:ea typeface="Calibri"/>
                <a:cs typeface="Calibri"/>
                <a:sym typeface="Calibri"/>
              </a:rPr>
              <a:t>© </a:t>
            </a:r>
            <a:r>
              <a:rPr lang="en-GB"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The content used in this resource </a:t>
            </a:r>
            <a:r>
              <a:rPr lang="en-GB" sz="1400" dirty="0">
                <a:solidFill>
                  <a:srgbClr val="201F1E"/>
                </a:solidFill>
                <a:latin typeface="Calibri"/>
                <a:ea typeface="Calibri"/>
                <a:cs typeface="Calibri"/>
                <a:sym typeface="Calibri"/>
              </a:rPr>
              <a:t>may only be used or reproduced for teaching purposes; and any commercial use is strictly prohibited.</a:t>
            </a:r>
            <a:r>
              <a:rPr lang="en-GB"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GB"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GB"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GB"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GB"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GB"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GB"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7"/>
        <p:cNvGrpSpPr/>
        <p:nvPr/>
      </p:nvGrpSpPr>
      <p:grpSpPr>
        <a:xfrm>
          <a:off x="0" y="0"/>
          <a:ext cx="0" cy="0"/>
          <a:chOff x="0" y="0"/>
          <a:chExt cx="0" cy="0"/>
        </a:xfrm>
      </p:grpSpPr>
      <p:sp>
        <p:nvSpPr>
          <p:cNvPr id="28" name="Google Shape;28;p1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29" name="Google Shape;29;p1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5"/>
          <p:cNvSpPr txBox="1">
            <a:spLocks noGrp="1"/>
          </p:cNvSpPr>
          <p:nvPr>
            <p:ph type="body" idx="1"/>
          </p:nvPr>
        </p:nvSpPr>
        <p:spPr>
          <a:xfrm>
            <a:off x="609599" y="1447800"/>
            <a:ext cx="10972799"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1"/>
        <p:cNvGrpSpPr/>
        <p:nvPr/>
      </p:nvGrpSpPr>
      <p:grpSpPr>
        <a:xfrm>
          <a:off x="0" y="0"/>
          <a:ext cx="0" cy="0"/>
          <a:chOff x="0" y="0"/>
          <a:chExt cx="0" cy="0"/>
        </a:xfrm>
      </p:grpSpPr>
      <p:sp>
        <p:nvSpPr>
          <p:cNvPr id="32" name="Google Shape;32;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33"/>
        <p:cNvGrpSpPr/>
        <p:nvPr/>
      </p:nvGrpSpPr>
      <p:grpSpPr>
        <a:xfrm>
          <a:off x="0" y="0"/>
          <a:ext cx="0" cy="0"/>
          <a:chOff x="0" y="0"/>
          <a:chExt cx="0" cy="0"/>
        </a:xfrm>
      </p:grpSpPr>
      <p:sp>
        <p:nvSpPr>
          <p:cNvPr id="34" name="Google Shape;34;p1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35" name="Google Shape;35;p17"/>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36"/>
        <p:cNvGrpSpPr/>
        <p:nvPr/>
      </p:nvGrpSpPr>
      <p:grpSpPr>
        <a:xfrm>
          <a:off x="0" y="0"/>
          <a:ext cx="0" cy="0"/>
          <a:chOff x="0" y="0"/>
          <a:chExt cx="0" cy="0"/>
        </a:xfrm>
      </p:grpSpPr>
      <p:sp>
        <p:nvSpPr>
          <p:cNvPr id="37" name="Google Shape;37;p1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38" name="Google Shape;38;p18"/>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8"/>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8"/>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41"/>
        <p:cNvGrpSpPr/>
        <p:nvPr/>
      </p:nvGrpSpPr>
      <p:grpSpPr>
        <a:xfrm>
          <a:off x="0" y="0"/>
          <a:ext cx="0" cy="0"/>
          <a:chOff x="0" y="0"/>
          <a:chExt cx="0" cy="0"/>
        </a:xfrm>
      </p:grpSpPr>
      <p:sp>
        <p:nvSpPr>
          <p:cNvPr id="42" name="Google Shape;42;p19"/>
          <p:cNvSpPr>
            <a:spLocks noGrp="1"/>
          </p:cNvSpPr>
          <p:nvPr>
            <p:ph type="pic" idx="2"/>
          </p:nvPr>
        </p:nvSpPr>
        <p:spPr>
          <a:xfrm>
            <a:off x="6095999" y="1447800"/>
            <a:ext cx="5486401" cy="4590976"/>
          </a:xfrm>
          <a:prstGeom prst="rect">
            <a:avLst/>
          </a:prstGeom>
          <a:noFill/>
          <a:ln>
            <a:noFill/>
          </a:ln>
        </p:spPr>
      </p:sp>
      <p:sp>
        <p:nvSpPr>
          <p:cNvPr id="43" name="Google Shape;43;p1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44" name="Google Shape;44;p19"/>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19"/>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46"/>
        <p:cNvGrpSpPr/>
        <p:nvPr/>
      </p:nvGrpSpPr>
      <p:grpSpPr>
        <a:xfrm>
          <a:off x="0" y="0"/>
          <a:ext cx="0" cy="0"/>
          <a:chOff x="0" y="0"/>
          <a:chExt cx="0" cy="0"/>
        </a:xfrm>
      </p:grpSpPr>
      <p:sp>
        <p:nvSpPr>
          <p:cNvPr id="47" name="Google Shape;47;p20"/>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0"/>
          <p:cNvSpPr>
            <a:spLocks noGrp="1"/>
          </p:cNvSpPr>
          <p:nvPr>
            <p:ph type="chart" idx="2"/>
          </p:nvPr>
        </p:nvSpPr>
        <p:spPr>
          <a:xfrm>
            <a:off x="6096001" y="1447800"/>
            <a:ext cx="5486400" cy="4590976"/>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49" name="Google Shape;49;p2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dirty="0"/>
          </a:p>
        </p:txBody>
      </p:sp>
      <p:sp>
        <p:nvSpPr>
          <p:cNvPr id="50" name="Google Shape;50;p2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dirty="0"/>
          </a:p>
        </p:txBody>
      </p:sp>
      <p:sp>
        <p:nvSpPr>
          <p:cNvPr id="12" name="Google Shape;12;p11"/>
          <p:cNvSpPr txBox="1">
            <a:spLocks noGrp="1"/>
          </p:cNvSpPr>
          <p:nvPr>
            <p:ph type="body" idx="1"/>
          </p:nvPr>
        </p:nvSpPr>
        <p:spPr>
          <a:xfrm>
            <a:off x="609600" y="1295400"/>
            <a:ext cx="10972800" cy="474337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p:nvPr/>
        </p:nvSpPr>
        <p:spPr>
          <a:xfrm>
            <a:off x="4876800" y="6542840"/>
            <a:ext cx="1371600" cy="2477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 name="Google Shape;14;p11"/>
          <p:cNvSpPr txBox="1"/>
          <p:nvPr/>
        </p:nvSpPr>
        <p:spPr>
          <a:xfrm>
            <a:off x="7835900" y="6513565"/>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0" i="0" u="none" strike="noStrike" cap="none" dirty="0">
                <a:solidFill>
                  <a:schemeClr val="dk2"/>
                </a:solidFill>
                <a:latin typeface="Calibri"/>
                <a:ea typeface="Calibri"/>
                <a:cs typeface="Calibri"/>
                <a:sym typeface="Calibri"/>
              </a:rPr>
              <a:t>©2023 ANSYS, Inc.</a:t>
            </a:r>
            <a:endParaRPr dirty="0"/>
          </a:p>
        </p:txBody>
      </p:sp>
      <p:pic>
        <p:nvPicPr>
          <p:cNvPr id="15" name="Google Shape;15;p11"/>
          <p:cNvPicPr preferRelativeResize="0"/>
          <p:nvPr/>
        </p:nvPicPr>
        <p:blipFill rotWithShape="1">
          <a:blip r:embed="rId15">
            <a:alphaModFix/>
          </a:blip>
          <a:srcRect/>
          <a:stretch/>
        </p:blipFill>
        <p:spPr>
          <a:xfrm>
            <a:off x="1184" y="0"/>
            <a:ext cx="12189631"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
        <p:cNvGrpSpPr/>
        <p:nvPr/>
      </p:nvGrpSpPr>
      <p:grpSpPr>
        <a:xfrm>
          <a:off x="0" y="0"/>
          <a:ext cx="0" cy="0"/>
          <a:chOff x="0" y="0"/>
          <a:chExt cx="0" cy="0"/>
        </a:xfrm>
      </p:grpSpPr>
      <p:sp>
        <p:nvSpPr>
          <p:cNvPr id="92" name="Google Shape;92;g25a31e62fb0_0_268"/>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3" name="Google Shape;93;g25a31e62fb0_0_268"/>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dirty="0"/>
          </a:p>
        </p:txBody>
      </p:sp>
      <p:sp>
        <p:nvSpPr>
          <p:cNvPr id="94" name="Google Shape;94;g25a31e62fb0_0_268"/>
          <p:cNvSpPr txBox="1">
            <a:spLocks noGrp="1"/>
          </p:cNvSpPr>
          <p:nvPr>
            <p:ph type="body" idx="1"/>
          </p:nvPr>
        </p:nvSpPr>
        <p:spPr>
          <a:xfrm>
            <a:off x="609600" y="1295400"/>
            <a:ext cx="10972800" cy="47433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5" name="Google Shape;95;g25a31e62fb0_0_268"/>
          <p:cNvSpPr/>
          <p:nvPr/>
        </p:nvSpPr>
        <p:spPr>
          <a:xfrm>
            <a:off x="4876800" y="6542840"/>
            <a:ext cx="1371600" cy="247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6" name="Google Shape;96;g25a31e62fb0_0_268"/>
          <p:cNvSpPr txBox="1"/>
          <p:nvPr/>
        </p:nvSpPr>
        <p:spPr>
          <a:xfrm>
            <a:off x="7835900" y="6513565"/>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0" i="0" u="none" strike="noStrike" cap="none" dirty="0">
                <a:solidFill>
                  <a:schemeClr val="dk2"/>
                </a:solidFill>
                <a:latin typeface="Calibri"/>
                <a:ea typeface="Calibri"/>
                <a:cs typeface="Calibri"/>
                <a:sym typeface="Calibri"/>
              </a:rPr>
              <a:t>©2023 ANSYS, Inc.</a:t>
            </a:r>
            <a:endParaRPr dirty="0"/>
          </a:p>
        </p:txBody>
      </p:sp>
      <p:pic>
        <p:nvPicPr>
          <p:cNvPr id="97" name="Google Shape;97;g25a31e62fb0_0_268"/>
          <p:cNvPicPr preferRelativeResize="0"/>
          <p:nvPr/>
        </p:nvPicPr>
        <p:blipFill rotWithShape="1">
          <a:blip r:embed="rId15">
            <a:alphaModFix/>
          </a:blip>
          <a:srcRect/>
          <a:stretch/>
        </p:blipFill>
        <p:spPr>
          <a:xfrm>
            <a:off x="1184" y="0"/>
            <a:ext cx="12189628"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5"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worldhistory.org/image/14536/walking-the-plank-by-howard-pyle" TargetMode="External"/><Relationship Id="rId4" Type="http://schemas.openxmlformats.org/officeDocument/2006/relationships/hyperlink" Target="https://www.worldhistory.org/image/14536/walking-the-plank-by-howard-pyl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F0stbXe6Z4c&amp;list=PLtt6-ZgUFmMLccjO4qNzeNV76DKZZN3Z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help.spaceclaim.com/dsm/2012.1/en/SpaceClaim_shortcuts.htm" TargetMode="External"/><Relationship Id="rId5" Type="http://schemas.openxmlformats.org/officeDocument/2006/relationships/hyperlink" Target="https://www.ansys.com/academic/educators/education-resources/lecture-structural-analysis-beams?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25a31e62fb0_0_88"/>
          <p:cNvSpPr txBox="1">
            <a:spLocks noGrp="1"/>
          </p:cNvSpPr>
          <p:nvPr>
            <p:ph type="body" idx="1"/>
          </p:nvPr>
        </p:nvSpPr>
        <p:spPr>
          <a:xfrm>
            <a:off x="601675" y="914400"/>
            <a:ext cx="11277300" cy="1449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600"/>
              <a:buNone/>
            </a:pPr>
            <a:r>
              <a:rPr lang="en-GB" sz="3600" dirty="0"/>
              <a:t>Lesson 6</a:t>
            </a:r>
            <a:r>
              <a:rPr lang="en-GB" sz="3600"/>
              <a:t>: Introduction </a:t>
            </a:r>
            <a:r>
              <a:rPr lang="en-GB" sz="3600" dirty="0"/>
              <a:t>to Structural Simulation in Ansys Discovery, Part 2</a:t>
            </a:r>
            <a:endParaRPr dirty="0"/>
          </a:p>
        </p:txBody>
      </p:sp>
      <p:sp>
        <p:nvSpPr>
          <p:cNvPr id="179" name="Google Shape;179;g25a31e62fb0_0_88"/>
          <p:cNvSpPr txBox="1">
            <a:spLocks noGrp="1"/>
          </p:cNvSpPr>
          <p:nvPr>
            <p:ph type="body" idx="2"/>
          </p:nvPr>
        </p:nvSpPr>
        <p:spPr>
          <a:xfrm>
            <a:off x="601675" y="2667000"/>
            <a:ext cx="7647000" cy="3786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000"/>
              <a:buNone/>
            </a:pPr>
            <a:r>
              <a:rPr lang="en-GB" sz="2000" b="1" dirty="0">
                <a:latin typeface="Calibri"/>
                <a:ea typeface="Calibri"/>
                <a:cs typeface="Calibri"/>
                <a:sym typeface="Calibri"/>
              </a:rPr>
              <a:t>Developed and curated by the Ansys Education Team</a:t>
            </a:r>
            <a:endParaRPr dirty="0"/>
          </a:p>
          <a:p>
            <a:pPr marL="0" lvl="0" indent="0" algn="l" rtl="0">
              <a:lnSpc>
                <a:spcPct val="90000"/>
              </a:lnSpc>
              <a:spcBef>
                <a:spcPts val="1000"/>
              </a:spcBef>
              <a:spcAft>
                <a:spcPts val="0"/>
              </a:spcAft>
              <a:buClr>
                <a:schemeClr val="accent3"/>
              </a:buClr>
              <a:buSzPts val="2000"/>
              <a:buNone/>
            </a:pPr>
            <a:r>
              <a:rPr lang="en-GB" sz="2000" u="sng" dirty="0">
                <a:solidFill>
                  <a:schemeClr val="hlink"/>
                </a:solidFill>
                <a:hlinkClick r:id="rId3"/>
              </a:rPr>
              <a:t>education@ansys.com</a:t>
            </a:r>
            <a:endParaRPr sz="2000" dirty="0">
              <a:solidFill>
                <a:schemeClr val="accent3"/>
              </a:solidFill>
            </a:endParaRPr>
          </a:p>
          <a:p>
            <a:pPr marL="0" marR="0" lvl="0" indent="0" algn="l" rtl="0">
              <a:lnSpc>
                <a:spcPct val="90000"/>
              </a:lnSpc>
              <a:spcBef>
                <a:spcPts val="1000"/>
              </a:spcBef>
              <a:spcAft>
                <a:spcPts val="0"/>
              </a:spcAft>
              <a:buClr>
                <a:schemeClr val="accent3"/>
              </a:buClr>
              <a:buSzPts val="2000"/>
              <a:buFont typeface="Arial"/>
              <a:buNone/>
            </a:pPr>
            <a:endParaRPr sz="2000" b="1" i="0" u="none" strike="noStrike" cap="none" dirty="0">
              <a:solidFill>
                <a:srgbClr val="898A8D"/>
              </a:solidFill>
              <a:latin typeface="Calibri"/>
              <a:ea typeface="Calibri"/>
              <a:cs typeface="Calibri"/>
              <a:sym typeface="Calibri"/>
            </a:endParaRPr>
          </a:p>
          <a:p>
            <a:pPr marL="0" marR="0" lvl="0" indent="0" algn="l" rtl="0">
              <a:lnSpc>
                <a:spcPct val="90000"/>
              </a:lnSpc>
              <a:spcBef>
                <a:spcPts val="1000"/>
              </a:spcBef>
              <a:spcAft>
                <a:spcPts val="0"/>
              </a:spcAft>
              <a:buClr>
                <a:srgbClr val="898A8D"/>
              </a:buClr>
              <a:buSzPts val="2000"/>
              <a:buFont typeface="Arial"/>
              <a:buNone/>
            </a:pPr>
            <a:r>
              <a:rPr lang="en-GB" sz="2000" b="1" i="0" u="none" strike="noStrike" cap="none" dirty="0">
                <a:solidFill>
                  <a:srgbClr val="898A8D"/>
                </a:solidFill>
                <a:latin typeface="Calibri"/>
                <a:ea typeface="Calibri"/>
                <a:cs typeface="Calibri"/>
                <a:sym typeface="Calibri"/>
              </a:rPr>
              <a:t>Adaptation and compilation le</a:t>
            </a:r>
            <a:r>
              <a:rPr lang="en-GB" sz="2000" b="1" dirty="0">
                <a:solidFill>
                  <a:srgbClr val="898A8D"/>
                </a:solidFill>
                <a:latin typeface="Calibri"/>
                <a:ea typeface="Calibri"/>
                <a:cs typeface="Calibri"/>
                <a:sym typeface="Calibri"/>
              </a:rPr>
              <a:t>d by</a:t>
            </a:r>
            <a:r>
              <a:rPr lang="en-GB" sz="2000" b="1" i="0" u="none" strike="noStrike" cap="none" dirty="0">
                <a:solidFill>
                  <a:srgbClr val="898A8D"/>
                </a:solidFill>
                <a:latin typeface="Calibri"/>
                <a:ea typeface="Calibri"/>
                <a:cs typeface="Calibri"/>
                <a:sym typeface="Calibri"/>
              </a:rPr>
              <a:t> Alfred Oti</a:t>
            </a:r>
            <a:endParaRPr dirty="0"/>
          </a:p>
          <a:p>
            <a:pPr marL="0" marR="0" lvl="0" indent="0" algn="l" rtl="0">
              <a:lnSpc>
                <a:spcPct val="90000"/>
              </a:lnSpc>
              <a:spcBef>
                <a:spcPts val="1000"/>
              </a:spcBef>
              <a:spcAft>
                <a:spcPts val="0"/>
              </a:spcAft>
              <a:buClr>
                <a:srgbClr val="898A8D"/>
              </a:buClr>
              <a:buSzPts val="2000"/>
              <a:buFont typeface="Arial"/>
              <a:buNone/>
            </a:pPr>
            <a:r>
              <a:rPr lang="en-GB" sz="2000" b="1" i="0" u="none" strike="noStrike" cap="none" dirty="0">
                <a:solidFill>
                  <a:srgbClr val="898A8D"/>
                </a:solidFill>
                <a:latin typeface="Calibri"/>
                <a:ea typeface="Calibri"/>
                <a:cs typeface="Calibri"/>
                <a:sym typeface="Calibri"/>
              </a:rPr>
              <a:t>Based on curriculum by Kenneth Alfano, </a:t>
            </a:r>
            <a:r>
              <a:rPr lang="en-GB" b="1" dirty="0">
                <a:solidFill>
                  <a:srgbClr val="898A8D"/>
                </a:solidFill>
              </a:rPr>
              <a:t>Teaching Professor</a:t>
            </a:r>
            <a:r>
              <a:rPr lang="en-GB" sz="2000" b="1" i="0" u="none" strike="noStrike" cap="none" dirty="0">
                <a:solidFill>
                  <a:srgbClr val="898A8D"/>
                </a:solidFill>
                <a:latin typeface="Calibri"/>
                <a:ea typeface="Calibri"/>
                <a:cs typeface="Calibri"/>
                <a:sym typeface="Calibri"/>
              </a:rPr>
              <a:t> in Engineering Undergraduate Education at the University of Michigan</a:t>
            </a:r>
            <a:endParaRPr sz="2000" b="0" i="0" u="none" strike="noStrike" cap="none" dirty="0">
              <a:solidFill>
                <a:srgbClr val="898A8D"/>
              </a:solidFill>
              <a:latin typeface="Calibri"/>
              <a:ea typeface="Calibri"/>
              <a:cs typeface="Calibri"/>
              <a:sym typeface="Calibri"/>
            </a:endParaRPr>
          </a:p>
          <a:p>
            <a:pPr marL="0" lvl="0" indent="0" algn="l" rtl="0">
              <a:lnSpc>
                <a:spcPct val="90000"/>
              </a:lnSpc>
              <a:spcBef>
                <a:spcPts val="1000"/>
              </a:spcBef>
              <a:spcAft>
                <a:spcPts val="0"/>
              </a:spcAft>
              <a:buClr>
                <a:schemeClr val="accent3"/>
              </a:buClr>
              <a:buSzPts val="2000"/>
              <a:buNone/>
            </a:pPr>
            <a:endParaRPr dirty="0">
              <a:solidFill>
                <a:schemeClr val="accent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25a31e62fb0_0_263"/>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10</a:t>
            </a:fld>
            <a:endParaRPr dirty="0"/>
          </a:p>
        </p:txBody>
      </p:sp>
      <p:sp>
        <p:nvSpPr>
          <p:cNvPr id="263" name="Google Shape;263;g25a31e62fb0_0_263"/>
          <p:cNvSpPr txBox="1"/>
          <p:nvPr/>
        </p:nvSpPr>
        <p:spPr>
          <a:xfrm>
            <a:off x="534358" y="4237280"/>
            <a:ext cx="87258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b="1" dirty="0">
                <a:solidFill>
                  <a:srgbClr val="000000"/>
                </a:solidFill>
                <a:latin typeface="Calibri"/>
                <a:ea typeface="Calibri"/>
                <a:cs typeface="Calibri"/>
                <a:sym typeface="Calibri"/>
              </a:rPr>
              <a:t>Acknowledgements</a:t>
            </a:r>
            <a:endParaRPr dirty="0"/>
          </a:p>
          <a:p>
            <a:pPr marL="0" lvl="0" indent="0" algn="l" rtl="0">
              <a:spcBef>
                <a:spcPts val="0"/>
              </a:spcBef>
              <a:spcAft>
                <a:spcPts val="0"/>
              </a:spcAft>
              <a:buClr>
                <a:schemeClr val="dk1"/>
              </a:buClr>
              <a:buFont typeface="Arial"/>
              <a:buNone/>
            </a:pPr>
            <a:r>
              <a:rPr lang="en-GB" dirty="0">
                <a:solidFill>
                  <a:schemeClr val="dk1"/>
                </a:solidFill>
                <a:latin typeface="Calibri"/>
                <a:ea typeface="Calibri"/>
                <a:cs typeface="Calibri"/>
                <a:sym typeface="Calibri"/>
              </a:rPr>
              <a:t>Ansys: Ethan Rabinowitz, Madhumita Saravana Kumar, Josh Suneby</a:t>
            </a:r>
            <a:endParaRPr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GB" dirty="0">
                <a:solidFill>
                  <a:schemeClr val="dk1"/>
                </a:solidFill>
                <a:latin typeface="Calibri"/>
                <a:ea typeface="Calibri"/>
                <a:cs typeface="Calibri"/>
                <a:sym typeface="Calibri"/>
              </a:rPr>
              <a:t>University of Michigan: Lizzie Kagan, Sarah Wholihan, Naomi Kantor, Leo Lavigne, Nadya Barghouty</a:t>
            </a:r>
            <a:endParaRPr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latin typeface="Calibri"/>
                <a:ea typeface="Calibri"/>
                <a:cs typeface="Calibri"/>
                <a:sym typeface="Calibri"/>
              </a:rPr>
              <a:t>2</a:t>
            </a:fld>
            <a:endParaRPr dirty="0">
              <a:latin typeface="Calibri"/>
              <a:ea typeface="Calibri"/>
              <a:cs typeface="Calibri"/>
              <a:sym typeface="Calibri"/>
            </a:endParaRPr>
          </a:p>
        </p:txBody>
      </p:sp>
      <p:sp>
        <p:nvSpPr>
          <p:cNvPr id="187" name="Google Shape;187;p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latin typeface="Calibri"/>
                <a:ea typeface="Calibri"/>
                <a:cs typeface="Calibri"/>
                <a:sym typeface="Calibri"/>
              </a:rPr>
              <a:t>Learning objectives for this unit</a:t>
            </a:r>
            <a:endParaRPr dirty="0">
              <a:latin typeface="Calibri"/>
              <a:ea typeface="Calibri"/>
              <a:cs typeface="Calibri"/>
              <a:sym typeface="Calibri"/>
            </a:endParaRPr>
          </a:p>
        </p:txBody>
      </p:sp>
      <p:graphicFrame>
        <p:nvGraphicFramePr>
          <p:cNvPr id="188" name="Google Shape;188;p2"/>
          <p:cNvGraphicFramePr/>
          <p:nvPr/>
        </p:nvGraphicFramePr>
        <p:xfrm>
          <a:off x="957742" y="1234620"/>
          <a:ext cx="10276500" cy="2074450"/>
        </p:xfrm>
        <a:graphic>
          <a:graphicData uri="http://schemas.openxmlformats.org/drawingml/2006/table">
            <a:tbl>
              <a:tblPr firstRow="1" bandRow="1">
                <a:noFill/>
                <a:tableStyleId>{A3A9B167-DD18-4E88-9B4C-4EF9BA808DD5}</a:tableStyleId>
              </a:tblPr>
              <a:tblGrid>
                <a:gridCol w="1970050">
                  <a:extLst>
                    <a:ext uri="{9D8B030D-6E8A-4147-A177-3AD203B41FA5}">
                      <a16:colId xmlns:a16="http://schemas.microsoft.com/office/drawing/2014/main" val="20000"/>
                    </a:ext>
                  </a:extLst>
                </a:gridCol>
                <a:gridCol w="8306450">
                  <a:extLst>
                    <a:ext uri="{9D8B030D-6E8A-4147-A177-3AD203B41FA5}">
                      <a16:colId xmlns:a16="http://schemas.microsoft.com/office/drawing/2014/main" val="20001"/>
                    </a:ext>
                  </a:extLst>
                </a:gridCol>
              </a:tblGrid>
              <a:tr h="536400">
                <a:tc gridSpan="2">
                  <a:txBody>
                    <a:bodyPr/>
                    <a:lstStyle/>
                    <a:p>
                      <a:pPr marL="0" marR="0" lvl="0" indent="0" algn="ctr" rtl="0">
                        <a:lnSpc>
                          <a:spcPct val="100000"/>
                        </a:lnSpc>
                        <a:spcBef>
                          <a:spcPts val="0"/>
                        </a:spcBef>
                        <a:spcAft>
                          <a:spcPts val="0"/>
                        </a:spcAft>
                        <a:buClr>
                          <a:schemeClr val="dk1"/>
                        </a:buClr>
                        <a:buSzPts val="2000"/>
                        <a:buFont typeface="Calibri"/>
                        <a:buNone/>
                      </a:pPr>
                      <a:r>
                        <a:rPr lang="en-GB" sz="2000" b="1" u="none" strike="noStrike" cap="none" dirty="0">
                          <a:solidFill>
                            <a:schemeClr val="dk1"/>
                          </a:solidFill>
                        </a:rPr>
                        <a:t>Intended Learning Outcomes</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B71B"/>
                    </a:solidFill>
                  </a:tcPr>
                </a:tc>
                <a:tc hMerge="1">
                  <a:txBody>
                    <a:bodyPr/>
                    <a:lstStyle/>
                    <a:p>
                      <a:endParaRPr lang="en-US"/>
                    </a:p>
                  </a:txBody>
                  <a:tcPr/>
                </a:tc>
                <a:extLst>
                  <a:ext uri="{0D108BD9-81ED-4DB2-BD59-A6C34878D82A}">
                    <a16:rowId xmlns:a16="http://schemas.microsoft.com/office/drawing/2014/main" val="10000"/>
                  </a:ext>
                </a:extLst>
              </a:tr>
              <a:tr h="536325">
                <a:tc>
                  <a:txBody>
                    <a:bodyPr/>
                    <a:lstStyle/>
                    <a:p>
                      <a:pPr marL="0" marR="0" lvl="0" indent="0" algn="l" rtl="0">
                        <a:spcBef>
                          <a:spcPts val="0"/>
                        </a:spcBef>
                        <a:spcAft>
                          <a:spcPts val="0"/>
                        </a:spcAft>
                        <a:buNone/>
                      </a:pPr>
                      <a:r>
                        <a:rPr lang="en-GB" sz="1400" b="1" u="none" strike="noStrike" cap="none" dirty="0">
                          <a:solidFill>
                            <a:srgbClr val="000000"/>
                          </a:solidFill>
                        </a:rPr>
                        <a:t>Knowledge and Understanding</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400" u="none" strike="noStrike" cap="none" dirty="0">
                          <a:solidFill>
                            <a:schemeClr val="dk1"/>
                          </a:solidFill>
                          <a:latin typeface="Calibri"/>
                          <a:ea typeface="Calibri"/>
                          <a:cs typeface="Calibri"/>
                          <a:sym typeface="Calibri"/>
                        </a:rPr>
                        <a:t>Understanding of the mechanics of a simple cantilever beam simulation in Ansys Discovery</a:t>
                      </a:r>
                      <a:endParaRPr dirty="0"/>
                    </a:p>
                    <a:p>
                      <a:pPr marL="0" marR="0" lvl="0" indent="0" algn="l" rtl="0">
                        <a:spcBef>
                          <a:spcPts val="0"/>
                        </a:spcBef>
                        <a:spcAft>
                          <a:spcPts val="0"/>
                        </a:spcAft>
                        <a:buNone/>
                      </a:pPr>
                      <a:endParaRPr sz="1400" u="none" strike="noStrike" cap="none" dirty="0">
                        <a:solidFill>
                          <a:schemeClr val="dk1"/>
                        </a:solidFill>
                        <a:latin typeface="Calibri"/>
                        <a:ea typeface="Calibri"/>
                        <a:cs typeface="Calibri"/>
                        <a:sym typeface="Calibri"/>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400">
                <a:tc>
                  <a:txBody>
                    <a:bodyPr/>
                    <a:lstStyle/>
                    <a:p>
                      <a:pPr marL="0" marR="0" lvl="0" indent="0" algn="l" rtl="0">
                        <a:spcBef>
                          <a:spcPts val="0"/>
                        </a:spcBef>
                        <a:spcAft>
                          <a:spcPts val="0"/>
                        </a:spcAft>
                        <a:buNone/>
                      </a:pPr>
                      <a:r>
                        <a:rPr lang="en-GB" sz="1400" b="1" u="none" strike="noStrike" cap="none" dirty="0">
                          <a:solidFill>
                            <a:srgbClr val="000000"/>
                          </a:solidFill>
                        </a:rPr>
                        <a:t>Skills and Abilities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400" u="none" strike="noStrike" cap="none" dirty="0">
                          <a:solidFill>
                            <a:schemeClr val="dk1"/>
                          </a:solidFill>
                          <a:latin typeface="Calibri"/>
                          <a:ea typeface="Calibri"/>
                          <a:cs typeface="Calibri"/>
                          <a:sym typeface="Calibri"/>
                        </a:rPr>
                        <a:t>Ability to perform a simple cantilever beam simulation in Ansys Discovery</a:t>
                      </a:r>
                      <a:endParaRPr dirty="0"/>
                    </a:p>
                    <a:p>
                      <a:pPr marL="0" marR="0" lvl="0" indent="0" algn="l" rtl="0">
                        <a:spcBef>
                          <a:spcPts val="0"/>
                        </a:spcBef>
                        <a:spcAft>
                          <a:spcPts val="0"/>
                        </a:spcAft>
                        <a:buNone/>
                      </a:pPr>
                      <a:endParaRPr sz="1400" u="none" strike="noStrike" cap="none" dirty="0">
                        <a:solidFill>
                          <a:schemeClr val="dk1"/>
                        </a:solidFill>
                        <a:latin typeface="Calibri"/>
                        <a:ea typeface="Calibri"/>
                        <a:cs typeface="Calibri"/>
                        <a:sym typeface="Calibri"/>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5325">
                <a:tc>
                  <a:txBody>
                    <a:bodyPr/>
                    <a:lstStyle/>
                    <a:p>
                      <a:pPr marL="0" marR="0" lvl="0" indent="0" algn="l" rtl="0">
                        <a:spcBef>
                          <a:spcPts val="0"/>
                        </a:spcBef>
                        <a:spcAft>
                          <a:spcPts val="0"/>
                        </a:spcAft>
                        <a:buNone/>
                      </a:pPr>
                      <a:r>
                        <a:rPr lang="en-GB" sz="1400" b="1" u="none" strike="noStrike" cap="none" dirty="0">
                          <a:solidFill>
                            <a:srgbClr val="000000"/>
                          </a:solidFill>
                        </a:rPr>
                        <a:t>Values and Attitudes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Calibri"/>
                        <a:buNone/>
                      </a:pPr>
                      <a:r>
                        <a:rPr lang="en-GB" sz="1400" u="none" strike="noStrike" cap="none" dirty="0">
                          <a:solidFill>
                            <a:schemeClr val="dk1"/>
                          </a:solidFill>
                          <a:latin typeface="Calibri"/>
                          <a:ea typeface="Calibri"/>
                          <a:cs typeface="Calibri"/>
                          <a:sym typeface="Calibri"/>
                        </a:rPr>
                        <a:t>Insight into the methods used for a simple cantilever beam simulation in Ansys Discovery</a:t>
                      </a:r>
                      <a:endParaRPr dirty="0"/>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89" name="Google Shape;189;p2"/>
          <p:cNvSpPr txBox="1"/>
          <p:nvPr/>
        </p:nvSpPr>
        <p:spPr>
          <a:xfrm>
            <a:off x="957741" y="3441606"/>
            <a:ext cx="10276500" cy="95430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GB" sz="1800" b="1" i="0" u="none" strike="noStrike" cap="none" dirty="0">
                <a:solidFill>
                  <a:srgbClr val="0C0C0C"/>
                </a:solidFill>
                <a:latin typeface="Calibri"/>
                <a:ea typeface="Calibri"/>
                <a:cs typeface="Calibri"/>
                <a:sym typeface="Calibri"/>
              </a:rPr>
              <a:t>Resources</a:t>
            </a:r>
            <a:endParaRPr dirty="0"/>
          </a:p>
          <a:p>
            <a:pPr marL="552450" marR="0" lvl="0" indent="-285750" algn="l" rtl="0">
              <a:lnSpc>
                <a:spcPct val="100000"/>
              </a:lnSpc>
              <a:spcBef>
                <a:spcPts val="640"/>
              </a:spcBef>
              <a:spcAft>
                <a:spcPts val="0"/>
              </a:spcAft>
              <a:buClr>
                <a:schemeClr val="accent1"/>
              </a:buClr>
              <a:buSzPts val="1400"/>
              <a:buFont typeface="Noto Sans Symbols"/>
              <a:buChar char="▪"/>
            </a:pPr>
            <a:r>
              <a:rPr lang="en-GB" sz="1400" b="1" i="0" u="none" strike="noStrike" cap="none" dirty="0">
                <a:solidFill>
                  <a:srgbClr val="000000"/>
                </a:solidFill>
                <a:latin typeface="Calibri"/>
                <a:ea typeface="Calibri"/>
                <a:cs typeface="Calibri"/>
                <a:sym typeface="Calibri"/>
              </a:rPr>
              <a:t>Software: </a:t>
            </a:r>
            <a:r>
              <a:rPr lang="en-GB" sz="1400" b="0" dirty="0">
                <a:solidFill>
                  <a:srgbClr val="000000"/>
                </a:solidFill>
                <a:latin typeface="Calibri"/>
                <a:ea typeface="Calibri"/>
                <a:cs typeface="Calibri"/>
                <a:sym typeface="Calibri"/>
              </a:rPr>
              <a:t>Ansys </a:t>
            </a:r>
            <a:r>
              <a:rPr lang="en-GB" sz="1400" b="0" i="0" u="none" strike="noStrike" cap="none" dirty="0">
                <a:solidFill>
                  <a:srgbClr val="000000"/>
                </a:solidFill>
                <a:latin typeface="Calibri"/>
                <a:ea typeface="Calibri"/>
                <a:cs typeface="Calibri"/>
                <a:sym typeface="Calibri"/>
              </a:rPr>
              <a:t>Discovery 2022 R2 </a:t>
            </a:r>
            <a:endParaRPr dirty="0"/>
          </a:p>
          <a:p>
            <a:pPr marL="552450" marR="0" lvl="0" indent="-285750" algn="l" rtl="0">
              <a:spcBef>
                <a:spcPts val="560"/>
              </a:spcBef>
              <a:spcAft>
                <a:spcPts val="0"/>
              </a:spcAft>
              <a:buClr>
                <a:schemeClr val="accent1"/>
              </a:buClr>
              <a:buSzPts val="1400"/>
              <a:buFont typeface="Noto Sans Symbols"/>
              <a:buChar char="▪"/>
            </a:pPr>
            <a:r>
              <a:rPr lang="en-GB" sz="1400" b="1" dirty="0">
                <a:solidFill>
                  <a:schemeClr val="dk1"/>
                </a:solidFill>
                <a:latin typeface="Calibri"/>
                <a:ea typeface="Calibri"/>
                <a:cs typeface="Calibri"/>
                <a:sym typeface="Calibri"/>
              </a:rPr>
              <a:t>University of Michigan personnel</a:t>
            </a:r>
            <a:r>
              <a:rPr lang="en-GB" b="1" dirty="0">
                <a:solidFill>
                  <a:schemeClr val="dk1"/>
                </a:solidFill>
                <a:latin typeface="Calibri"/>
                <a:ea typeface="Calibri"/>
                <a:cs typeface="Calibri"/>
                <a:sym typeface="Calibri"/>
              </a:rPr>
              <a:t>.</a:t>
            </a:r>
            <a:endParaRPr dirty="0"/>
          </a:p>
        </p:txBody>
      </p:sp>
      <p:sp>
        <p:nvSpPr>
          <p:cNvPr id="190" name="Google Shape;190;p2"/>
          <p:cNvSpPr txBox="1"/>
          <p:nvPr/>
        </p:nvSpPr>
        <p:spPr>
          <a:xfrm>
            <a:off x="6168010" y="4628853"/>
            <a:ext cx="5066251" cy="121264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GB" sz="1800" b="1" i="0" u="none" strike="noStrike" cap="none" dirty="0">
                <a:solidFill>
                  <a:srgbClr val="0C0C0C"/>
                </a:solidFill>
                <a:latin typeface="Calibri"/>
                <a:ea typeface="Calibri"/>
                <a:cs typeface="Calibri"/>
                <a:sym typeface="Calibri"/>
              </a:rPr>
              <a:t>Built-in Assessment</a:t>
            </a:r>
            <a:endParaRPr sz="1600" b="1" i="0" u="none" strike="noStrike" cap="none" dirty="0">
              <a:solidFill>
                <a:srgbClr val="0C0C0C"/>
              </a:solidFill>
              <a:latin typeface="Calibri"/>
              <a:ea typeface="Calibri"/>
              <a:cs typeface="Calibri"/>
              <a:sym typeface="Calibri"/>
            </a:endParaRPr>
          </a:p>
          <a:p>
            <a:pPr marL="766763" marR="0" lvl="1" indent="-285750" algn="l" rtl="0">
              <a:spcBef>
                <a:spcPts val="640"/>
              </a:spcBef>
              <a:spcAft>
                <a:spcPts val="0"/>
              </a:spcAft>
              <a:buClr>
                <a:schemeClr val="accent1"/>
              </a:buClr>
              <a:buSzPts val="1400"/>
              <a:buFont typeface="Noto Sans Symbols"/>
              <a:buChar char="▪"/>
            </a:pPr>
            <a:r>
              <a:rPr lang="en-GB" sz="1400" b="0" i="0" u="none" strike="noStrike" cap="none" dirty="0">
                <a:solidFill>
                  <a:schemeClr val="dk1"/>
                </a:solidFill>
                <a:latin typeface="Calibri"/>
                <a:ea typeface="Calibri"/>
                <a:cs typeface="Calibri"/>
                <a:sym typeface="Calibri"/>
              </a:rPr>
              <a:t>Step-by-Step guide</a:t>
            </a:r>
            <a:endParaRPr dirty="0"/>
          </a:p>
          <a:p>
            <a:pPr marL="766763" marR="0" lvl="1" indent="-196850" algn="l" rtl="0">
              <a:spcBef>
                <a:spcPts val="560"/>
              </a:spcBef>
              <a:spcAft>
                <a:spcPts val="0"/>
              </a:spcAft>
              <a:buClr>
                <a:schemeClr val="accent1"/>
              </a:buClr>
              <a:buSzPts val="1400"/>
              <a:buFont typeface="Noto Sans Symbols"/>
              <a:buNone/>
            </a:pPr>
            <a:endParaRPr sz="1400" b="0" i="0" u="none" strike="noStrike" cap="none" dirty="0">
              <a:solidFill>
                <a:schemeClr val="dk1"/>
              </a:solidFill>
              <a:latin typeface="Calibri"/>
              <a:ea typeface="Calibri"/>
              <a:cs typeface="Calibri"/>
              <a:sym typeface="Calibri"/>
            </a:endParaRPr>
          </a:p>
          <a:p>
            <a:pPr marL="481013" marR="0" lvl="1" indent="0" algn="l" rtl="0">
              <a:spcBef>
                <a:spcPts val="480"/>
              </a:spcBef>
              <a:spcAft>
                <a:spcPts val="0"/>
              </a:spcAft>
              <a:buClr>
                <a:schemeClr val="accent1"/>
              </a:buClr>
              <a:buSzPts val="1000"/>
              <a:buFont typeface="Noto Sans Symbols"/>
              <a:buNone/>
            </a:pPr>
            <a:r>
              <a:rPr lang="en-GB" sz="1000" b="0" i="0" u="none" strike="noStrike" cap="none" dirty="0">
                <a:solidFill>
                  <a:schemeClr val="dk1"/>
                </a:solidFill>
                <a:latin typeface="Calibri"/>
                <a:ea typeface="Calibri"/>
                <a:cs typeface="Calibri"/>
                <a:sym typeface="Calibri"/>
              </a:rPr>
              <a:t>		</a:t>
            </a:r>
            <a:endParaRPr dirty="0"/>
          </a:p>
        </p:txBody>
      </p:sp>
      <p:pic>
        <p:nvPicPr>
          <p:cNvPr id="191" name="Google Shape;191;p2" descr="Programmer male with solid fill"/>
          <p:cNvPicPr preferRelativeResize="0"/>
          <p:nvPr/>
        </p:nvPicPr>
        <p:blipFill rotWithShape="1">
          <a:blip r:embed="rId3">
            <a:alphaModFix/>
          </a:blip>
          <a:srcRect/>
          <a:stretch/>
        </p:blipFill>
        <p:spPr>
          <a:xfrm>
            <a:off x="8467135" y="4954918"/>
            <a:ext cx="468000" cy="468000"/>
          </a:xfrm>
          <a:prstGeom prst="rect">
            <a:avLst/>
          </a:prstGeom>
          <a:noFill/>
          <a:ln>
            <a:noFill/>
          </a:ln>
        </p:spPr>
      </p:pic>
      <p:sp>
        <p:nvSpPr>
          <p:cNvPr id="192" name="Google Shape;192;p2"/>
          <p:cNvSpPr txBox="1"/>
          <p:nvPr/>
        </p:nvSpPr>
        <p:spPr>
          <a:xfrm>
            <a:off x="957741" y="4628855"/>
            <a:ext cx="5066251" cy="1286506"/>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GB" sz="1800" b="1" i="0" u="none" strike="noStrike" cap="none" dirty="0">
                <a:solidFill>
                  <a:srgbClr val="0C0C0C"/>
                </a:solidFill>
                <a:latin typeface="Calibri"/>
                <a:ea typeface="Calibri"/>
                <a:cs typeface="Calibri"/>
                <a:sym typeface="Calibri"/>
              </a:rPr>
              <a:t>Further reading/information</a:t>
            </a:r>
            <a:endParaRPr dirty="0"/>
          </a:p>
          <a:p>
            <a:pPr marL="827088" marR="0" lvl="1" indent="-346075" algn="l" rtl="0">
              <a:spcBef>
                <a:spcPts val="640"/>
              </a:spcBef>
              <a:spcAft>
                <a:spcPts val="0"/>
              </a:spcAft>
              <a:buClr>
                <a:schemeClr val="accent1"/>
              </a:buClr>
              <a:buSzPts val="1400"/>
              <a:buFont typeface="Noto Sans Symbols"/>
              <a:buChar char="■"/>
            </a:pPr>
            <a:r>
              <a:rPr lang="en-GB" sz="14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Ansys Academic</a:t>
            </a:r>
            <a:endParaRPr sz="14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endParaRPr>
          </a:p>
          <a:p>
            <a:pPr marL="827088" marR="0" lvl="1" indent="-346075" algn="l" rtl="0">
              <a:spcBef>
                <a:spcPts val="560"/>
              </a:spcBef>
              <a:spcAft>
                <a:spcPts val="0"/>
              </a:spcAft>
              <a:buClr>
                <a:schemeClr val="accent1"/>
              </a:buClr>
              <a:buSzPts val="1400"/>
              <a:buFont typeface="Noto Sans Symbols"/>
              <a:buChar char="■"/>
            </a:pPr>
            <a:r>
              <a:rPr lang="en-GB" sz="14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Ansys Innovation Courses</a:t>
            </a:r>
            <a:endParaRPr sz="1400" b="0" i="0" u="none" strike="noStrike" cap="none" dirty="0">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GB" sz="1400" b="0" i="0" u="sng" strike="noStrike" cap="none" dirty="0">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Ansys Education Resources</a:t>
            </a:r>
            <a:endParaRPr sz="1400" b="0" i="0" u="none" strike="noStrike" cap="none" dirty="0">
              <a:solidFill>
                <a:schemeClr val="dk1"/>
              </a:solidFill>
              <a:latin typeface="Calibri"/>
              <a:ea typeface="Calibri"/>
              <a:cs typeface="Calibri"/>
              <a:sym typeface="Calibri"/>
            </a:endParaRPr>
          </a:p>
        </p:txBody>
      </p:sp>
      <p:pic>
        <p:nvPicPr>
          <p:cNvPr id="193" name="Google Shape;193;p2" descr="Internet outline"/>
          <p:cNvPicPr preferRelativeResize="0"/>
          <p:nvPr/>
        </p:nvPicPr>
        <p:blipFill rotWithShape="1">
          <a:blip r:embed="rId7">
            <a:alphaModFix/>
          </a:blip>
          <a:srcRect/>
          <a:stretch/>
        </p:blipFill>
        <p:spPr>
          <a:xfrm>
            <a:off x="4564729" y="5040675"/>
            <a:ext cx="752604" cy="76448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3</a:t>
            </a:fld>
            <a:endParaRPr dirty="0"/>
          </a:p>
        </p:txBody>
      </p:sp>
      <p:sp>
        <p:nvSpPr>
          <p:cNvPr id="199" name="Google Shape;199;p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Static Structural Simulation</a:t>
            </a:r>
            <a:endParaRPr dirty="0"/>
          </a:p>
        </p:txBody>
      </p:sp>
      <p:sp>
        <p:nvSpPr>
          <p:cNvPr id="201" name="Google Shape;201;p3"/>
          <p:cNvSpPr txBox="1"/>
          <p:nvPr/>
        </p:nvSpPr>
        <p:spPr>
          <a:xfrm>
            <a:off x="587375" y="1780019"/>
            <a:ext cx="5221288" cy="3297962"/>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3C423F"/>
              </a:buClr>
              <a:buSzPts val="1800"/>
              <a:buFont typeface="Arial"/>
              <a:buChar char="●"/>
            </a:pPr>
            <a:r>
              <a:rPr lang="en-GB" sz="1600" b="0" i="0" dirty="0">
                <a:solidFill>
                  <a:srgbClr val="3C423F"/>
                </a:solidFill>
                <a:latin typeface="Calibri" panose="020F0502020204030204" pitchFamily="34" charset="0"/>
                <a:ea typeface="Calibri"/>
                <a:cs typeface="Calibri" panose="020F0502020204030204" pitchFamily="34" charset="0"/>
                <a:sym typeface="Calibri"/>
              </a:rPr>
              <a:t>Things are made of things – and thus, they react to certain things :)</a:t>
            </a:r>
            <a:endParaRPr sz="1600" dirty="0">
              <a:latin typeface="Calibri" panose="020F0502020204030204" pitchFamily="34" charset="0"/>
              <a:cs typeface="Calibri" panose="020F0502020204030204" pitchFamily="34" charset="0"/>
            </a:endParaRPr>
          </a:p>
          <a:p>
            <a:pPr marL="457200" marR="0" lvl="0" indent="-342900" algn="l" rtl="0">
              <a:lnSpc>
                <a:spcPct val="115000"/>
              </a:lnSpc>
              <a:spcBef>
                <a:spcPts val="0"/>
              </a:spcBef>
              <a:spcAft>
                <a:spcPts val="0"/>
              </a:spcAft>
              <a:buClr>
                <a:srgbClr val="3C423F"/>
              </a:buClr>
              <a:buSzPts val="1800"/>
              <a:buFont typeface="Arial"/>
              <a:buChar char="●"/>
            </a:pPr>
            <a:r>
              <a:rPr lang="en-GB" sz="1600" b="0" i="0" dirty="0">
                <a:solidFill>
                  <a:srgbClr val="3C423F"/>
                </a:solidFill>
                <a:latin typeface="Calibri" panose="020F0502020204030204" pitchFamily="34" charset="0"/>
                <a:ea typeface="Calibri"/>
                <a:cs typeface="Calibri" panose="020F0502020204030204" pitchFamily="34" charset="0"/>
                <a:sym typeface="Calibri"/>
              </a:rPr>
              <a:t>Material is important for analysing how objects in the world around us are built</a:t>
            </a:r>
            <a:endParaRPr sz="1600" dirty="0">
              <a:latin typeface="Calibri" panose="020F0502020204030204" pitchFamily="34" charset="0"/>
              <a:cs typeface="Calibri" panose="020F0502020204030204" pitchFamily="34" charset="0"/>
            </a:endParaRPr>
          </a:p>
          <a:p>
            <a:pPr marL="457200" marR="0" lvl="0" indent="-342900" algn="l" rtl="0">
              <a:lnSpc>
                <a:spcPct val="115000"/>
              </a:lnSpc>
              <a:spcBef>
                <a:spcPts val="0"/>
              </a:spcBef>
              <a:spcAft>
                <a:spcPts val="0"/>
              </a:spcAft>
              <a:buClr>
                <a:srgbClr val="3C423F"/>
              </a:buClr>
              <a:buSzPts val="1800"/>
              <a:buFont typeface="Arial"/>
              <a:buChar char="●"/>
            </a:pPr>
            <a:r>
              <a:rPr lang="en-GB" sz="1600" b="0" i="0" dirty="0">
                <a:solidFill>
                  <a:srgbClr val="3C423F"/>
                </a:solidFill>
                <a:latin typeface="Calibri" panose="020F0502020204030204" pitchFamily="34" charset="0"/>
                <a:ea typeface="Calibri"/>
                <a:cs typeface="Calibri" panose="020F0502020204030204" pitchFamily="34" charset="0"/>
                <a:sym typeface="Calibri"/>
              </a:rPr>
              <a:t>Examples of where material choice can be critical:</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0" u="none" strike="noStrike" cap="none" dirty="0">
                <a:solidFill>
                  <a:srgbClr val="3C423F"/>
                </a:solidFill>
                <a:latin typeface="Calibri" panose="020F0502020204030204" pitchFamily="34" charset="0"/>
                <a:ea typeface="Roboto"/>
                <a:cs typeface="Calibri" panose="020F0502020204030204" pitchFamily="34" charset="0"/>
                <a:sym typeface="Roboto"/>
              </a:rPr>
              <a:t>Bridges</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0" u="none" strike="noStrike" cap="none" dirty="0">
                <a:solidFill>
                  <a:srgbClr val="3C423F"/>
                </a:solidFill>
                <a:latin typeface="Calibri" panose="020F0502020204030204" pitchFamily="34" charset="0"/>
                <a:ea typeface="Roboto"/>
                <a:cs typeface="Calibri" panose="020F0502020204030204" pitchFamily="34" charset="0"/>
                <a:sym typeface="Roboto"/>
              </a:rPr>
              <a:t>Device Casings</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0" u="none" strike="noStrike" cap="none" dirty="0">
                <a:solidFill>
                  <a:srgbClr val="3C423F"/>
                </a:solidFill>
                <a:latin typeface="Calibri" panose="020F0502020204030204" pitchFamily="34" charset="0"/>
                <a:ea typeface="Roboto"/>
                <a:cs typeface="Calibri" panose="020F0502020204030204" pitchFamily="34" charset="0"/>
                <a:sym typeface="Roboto"/>
              </a:rPr>
              <a:t>Roads</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0" u="none" strike="noStrike" cap="none" dirty="0">
                <a:solidFill>
                  <a:srgbClr val="3C423F"/>
                </a:solidFill>
                <a:latin typeface="Calibri" panose="020F0502020204030204" pitchFamily="34" charset="0"/>
                <a:ea typeface="Roboto"/>
                <a:cs typeface="Calibri" panose="020F0502020204030204" pitchFamily="34" charset="0"/>
                <a:sym typeface="Roboto"/>
              </a:rPr>
              <a:t>Medical Implants</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0" u="none" strike="noStrike" cap="none" dirty="0">
                <a:solidFill>
                  <a:srgbClr val="3C423F"/>
                </a:solidFill>
                <a:latin typeface="Calibri" panose="020F0502020204030204" pitchFamily="34" charset="0"/>
                <a:ea typeface="Roboto"/>
                <a:cs typeface="Calibri" panose="020F0502020204030204" pitchFamily="34" charset="0"/>
                <a:sym typeface="Roboto"/>
              </a:rPr>
              <a:t>Buildings</a:t>
            </a:r>
            <a:endParaRPr sz="1600" dirty="0">
              <a:latin typeface="Calibri" panose="020F0502020204030204" pitchFamily="34" charset="0"/>
              <a:cs typeface="Calibri" panose="020F0502020204030204" pitchFamily="34" charset="0"/>
            </a:endParaRPr>
          </a:p>
          <a:p>
            <a:pPr marL="914400" marR="0" lvl="1" indent="-330200" algn="l" rtl="0">
              <a:lnSpc>
                <a:spcPct val="115000"/>
              </a:lnSpc>
              <a:spcBef>
                <a:spcPts val="0"/>
              </a:spcBef>
              <a:spcAft>
                <a:spcPts val="0"/>
              </a:spcAft>
              <a:buClr>
                <a:srgbClr val="3C423F"/>
              </a:buClr>
              <a:buSzPts val="1600"/>
              <a:buFont typeface="Roboto"/>
              <a:buChar char="○"/>
            </a:pPr>
            <a:r>
              <a:rPr lang="en-GB" sz="1600" b="0" i="1" u="none" strike="noStrike" cap="none" dirty="0">
                <a:solidFill>
                  <a:srgbClr val="3C423F"/>
                </a:solidFill>
                <a:latin typeface="Calibri" panose="020F0502020204030204" pitchFamily="34" charset="0"/>
                <a:ea typeface="Roboto"/>
                <a:cs typeface="Calibri" panose="020F0502020204030204" pitchFamily="34" charset="0"/>
                <a:sym typeface="Roboto"/>
              </a:rPr>
              <a:t>What else can you think of?</a:t>
            </a:r>
            <a:endParaRPr sz="1600" dirty="0">
              <a:latin typeface="Calibri" panose="020F0502020204030204" pitchFamily="34" charset="0"/>
              <a:cs typeface="Calibri" panose="020F0502020204030204" pitchFamily="34" charset="0"/>
            </a:endParaRPr>
          </a:p>
          <a:p>
            <a:pPr marL="0" marR="0" lvl="0" indent="0" algn="l" rtl="0">
              <a:lnSpc>
                <a:spcPct val="90000"/>
              </a:lnSpc>
              <a:spcBef>
                <a:spcPts val="1600"/>
              </a:spcBef>
              <a:spcAft>
                <a:spcPts val="0"/>
              </a:spcAft>
              <a:buClr>
                <a:schemeClr val="dk1"/>
              </a:buClr>
              <a:buSzPts val="1700"/>
              <a:buFont typeface="Arial"/>
              <a:buNone/>
            </a:pPr>
            <a:endParaRPr sz="1600" b="0" i="0" dirty="0">
              <a:solidFill>
                <a:srgbClr val="3C423F"/>
              </a:solidFill>
              <a:latin typeface="Calibri" panose="020F0502020204030204" pitchFamily="34" charset="0"/>
              <a:ea typeface="Calibri"/>
              <a:cs typeface="Calibri" panose="020F0502020204030204" pitchFamily="34" charset="0"/>
              <a:sym typeface="Calibri"/>
            </a:endParaRPr>
          </a:p>
        </p:txBody>
      </p:sp>
      <p:pic>
        <p:nvPicPr>
          <p:cNvPr id="2" name="Picture 2" descr="A group of colorful objects&#10;&#10;Description automatically generated">
            <a:extLst>
              <a:ext uri="{FF2B5EF4-FFF2-40B4-BE49-F238E27FC236}">
                <a16:creationId xmlns:a16="http://schemas.microsoft.com/office/drawing/2014/main" id="{5327C463-D4EE-9E5F-E81C-6F1F74D0207D}"/>
              </a:ext>
            </a:extLst>
          </p:cNvPr>
          <p:cNvPicPr>
            <a:picLocks noChangeAspect="1"/>
          </p:cNvPicPr>
          <p:nvPr/>
        </p:nvPicPr>
        <p:blipFill>
          <a:blip r:embed="rId3"/>
          <a:stretch>
            <a:fillRect/>
          </a:stretch>
        </p:blipFill>
        <p:spPr>
          <a:xfrm>
            <a:off x="6513946" y="1779734"/>
            <a:ext cx="4509654" cy="371416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4</a:t>
            </a:fld>
            <a:endParaRPr dirty="0"/>
          </a:p>
        </p:txBody>
      </p:sp>
      <p:sp>
        <p:nvSpPr>
          <p:cNvPr id="208" name="Google Shape;208;p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Scenario for a </a:t>
            </a:r>
            <a:r>
              <a:rPr lang="en-GB" u="sng" dirty="0"/>
              <a:t>cantilever beam</a:t>
            </a:r>
            <a:r>
              <a:rPr lang="en-GB" dirty="0"/>
              <a:t>: “Captain Hook”</a:t>
            </a:r>
            <a:r>
              <a:rPr lang="en-GB" i="1" dirty="0"/>
              <a:t> </a:t>
            </a:r>
            <a:r>
              <a:rPr lang="en-GB" dirty="0"/>
              <a:t>needs a </a:t>
            </a:r>
            <a:r>
              <a:rPr lang="en-GB" i="1" dirty="0"/>
              <a:t>plank</a:t>
            </a:r>
            <a:endParaRPr i="1" dirty="0"/>
          </a:p>
        </p:txBody>
      </p:sp>
      <p:pic>
        <p:nvPicPr>
          <p:cNvPr id="209" name="Google Shape;209;p4"/>
          <p:cNvPicPr preferRelativeResize="0"/>
          <p:nvPr/>
        </p:nvPicPr>
        <p:blipFill rotWithShape="1">
          <a:blip r:embed="rId3">
            <a:alphaModFix/>
          </a:blip>
          <a:srcRect b="32578"/>
          <a:stretch/>
        </p:blipFill>
        <p:spPr>
          <a:xfrm>
            <a:off x="6806375" y="1471150"/>
            <a:ext cx="3829400" cy="3957898"/>
          </a:xfrm>
          <a:prstGeom prst="rect">
            <a:avLst/>
          </a:prstGeom>
          <a:noFill/>
          <a:ln>
            <a:noFill/>
          </a:ln>
        </p:spPr>
      </p:pic>
      <p:sp>
        <p:nvSpPr>
          <p:cNvPr id="210" name="Google Shape;210;p4"/>
          <p:cNvSpPr txBox="1"/>
          <p:nvPr/>
        </p:nvSpPr>
        <p:spPr>
          <a:xfrm>
            <a:off x="732582" y="2071159"/>
            <a:ext cx="5221200" cy="14511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None/>
            </a:pPr>
            <a:r>
              <a:rPr lang="en-GB" sz="2400" dirty="0">
                <a:solidFill>
                  <a:srgbClr val="3C423F"/>
                </a:solidFill>
                <a:latin typeface="Calibri"/>
                <a:ea typeface="Calibri"/>
                <a:cs typeface="Calibri"/>
                <a:sym typeface="Calibri"/>
              </a:rPr>
              <a:t>Some things to consider:</a:t>
            </a:r>
            <a:endParaRPr sz="2400" dirty="0">
              <a:solidFill>
                <a:srgbClr val="3C423F"/>
              </a:solidFill>
              <a:latin typeface="Calibri"/>
              <a:ea typeface="Calibri"/>
              <a:cs typeface="Calibri"/>
              <a:sym typeface="Calibri"/>
            </a:endParaRPr>
          </a:p>
          <a:p>
            <a:pPr marL="457200" marR="0" lvl="0" indent="0" algn="l" rtl="0">
              <a:lnSpc>
                <a:spcPct val="90000"/>
              </a:lnSpc>
              <a:spcBef>
                <a:spcPts val="0"/>
              </a:spcBef>
              <a:spcAft>
                <a:spcPts val="0"/>
              </a:spcAft>
              <a:buNone/>
            </a:pPr>
            <a:endParaRPr sz="2400" dirty="0">
              <a:solidFill>
                <a:srgbClr val="3C423F"/>
              </a:solidFill>
              <a:latin typeface="Calibri"/>
              <a:ea typeface="Calibri"/>
              <a:cs typeface="Calibri"/>
              <a:sym typeface="Calibri"/>
            </a:endParaRPr>
          </a:p>
          <a:p>
            <a:pPr marL="419100" marR="0" lvl="0" indent="-342900" algn="l" rtl="0">
              <a:lnSpc>
                <a:spcPct val="90000"/>
              </a:lnSpc>
              <a:spcBef>
                <a:spcPts val="0"/>
              </a:spcBef>
              <a:spcAft>
                <a:spcPts val="0"/>
              </a:spcAft>
              <a:buClr>
                <a:srgbClr val="3C423F"/>
              </a:buClr>
              <a:buSzPts val="2400"/>
              <a:buFont typeface="Arial"/>
              <a:buChar char="•"/>
            </a:pPr>
            <a:r>
              <a:rPr lang="en-GB" sz="2400" b="0" i="0" dirty="0">
                <a:solidFill>
                  <a:srgbClr val="3C423F"/>
                </a:solidFill>
                <a:latin typeface="Calibri"/>
                <a:ea typeface="Calibri"/>
                <a:cs typeface="Calibri"/>
                <a:sym typeface="Calibri"/>
              </a:rPr>
              <a:t>How does it respond to weight?</a:t>
            </a:r>
            <a:endParaRPr dirty="0"/>
          </a:p>
          <a:p>
            <a:pPr marL="419100" marR="0" lvl="0" indent="-342900" algn="l" rtl="0">
              <a:lnSpc>
                <a:spcPct val="90000"/>
              </a:lnSpc>
              <a:spcBef>
                <a:spcPts val="0"/>
              </a:spcBef>
              <a:spcAft>
                <a:spcPts val="0"/>
              </a:spcAft>
              <a:buClr>
                <a:srgbClr val="3C423F"/>
              </a:buClr>
              <a:buSzPts val="2400"/>
              <a:buFont typeface="Arial"/>
              <a:buChar char="•"/>
            </a:pPr>
            <a:r>
              <a:rPr lang="en-GB" sz="2400" b="0" i="0" dirty="0">
                <a:solidFill>
                  <a:srgbClr val="3C423F"/>
                </a:solidFill>
                <a:latin typeface="Calibri"/>
                <a:ea typeface="Calibri"/>
                <a:cs typeface="Calibri"/>
                <a:sym typeface="Calibri"/>
              </a:rPr>
              <a:t>How durable is it?</a:t>
            </a:r>
            <a:endParaRPr dirty="0"/>
          </a:p>
          <a:p>
            <a:pPr marL="419100" marR="0" lvl="0" indent="-342900" algn="l" rtl="0">
              <a:lnSpc>
                <a:spcPct val="90000"/>
              </a:lnSpc>
              <a:spcBef>
                <a:spcPts val="0"/>
              </a:spcBef>
              <a:spcAft>
                <a:spcPts val="0"/>
              </a:spcAft>
              <a:buClr>
                <a:srgbClr val="3C423F"/>
              </a:buClr>
              <a:buSzPts val="2400"/>
              <a:buFont typeface="Arial"/>
              <a:buChar char="•"/>
            </a:pPr>
            <a:r>
              <a:rPr lang="en-GB" sz="2400" b="0" i="0" dirty="0">
                <a:solidFill>
                  <a:srgbClr val="3C423F"/>
                </a:solidFill>
                <a:latin typeface="Calibri"/>
                <a:ea typeface="Calibri"/>
                <a:cs typeface="Calibri"/>
                <a:sym typeface="Calibri"/>
              </a:rPr>
              <a:t>How </a:t>
            </a:r>
            <a:r>
              <a:rPr lang="en-GB" sz="2400" dirty="0">
                <a:solidFill>
                  <a:srgbClr val="3C423F"/>
                </a:solidFill>
                <a:latin typeface="Calibri"/>
                <a:ea typeface="Calibri"/>
                <a:cs typeface="Calibri"/>
                <a:sym typeface="Calibri"/>
              </a:rPr>
              <a:t>costly is it</a:t>
            </a:r>
            <a:r>
              <a:rPr lang="en-GB" sz="2400" b="0" i="0" dirty="0">
                <a:solidFill>
                  <a:srgbClr val="3C423F"/>
                </a:solidFill>
                <a:latin typeface="Calibri"/>
                <a:ea typeface="Calibri"/>
                <a:cs typeface="Calibri"/>
                <a:sym typeface="Calibri"/>
              </a:rPr>
              <a:t>?</a:t>
            </a:r>
            <a:endParaRPr dirty="0"/>
          </a:p>
          <a:p>
            <a:pPr marL="419100" marR="0" lvl="0" indent="-342900" algn="l" rtl="0">
              <a:lnSpc>
                <a:spcPct val="90000"/>
              </a:lnSpc>
              <a:spcBef>
                <a:spcPts val="0"/>
              </a:spcBef>
              <a:spcAft>
                <a:spcPts val="0"/>
              </a:spcAft>
              <a:buClr>
                <a:srgbClr val="3C423F"/>
              </a:buClr>
              <a:buSzPts val="2400"/>
              <a:buFont typeface="Arial"/>
              <a:buChar char="•"/>
            </a:pPr>
            <a:r>
              <a:rPr lang="en-GB" sz="2400" b="0" i="1" dirty="0">
                <a:solidFill>
                  <a:srgbClr val="3C423F"/>
                </a:solidFill>
                <a:latin typeface="Calibri"/>
                <a:ea typeface="Calibri"/>
                <a:cs typeface="Calibri"/>
                <a:sym typeface="Calibri"/>
              </a:rPr>
              <a:t>What should we make it from?</a:t>
            </a:r>
            <a:endParaRPr dirty="0"/>
          </a:p>
        </p:txBody>
      </p:sp>
      <p:sp>
        <p:nvSpPr>
          <p:cNvPr id="211" name="Google Shape;211;p4"/>
          <p:cNvSpPr txBox="1"/>
          <p:nvPr/>
        </p:nvSpPr>
        <p:spPr>
          <a:xfrm>
            <a:off x="5804350" y="5525075"/>
            <a:ext cx="6387600" cy="5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dirty="0">
                <a:solidFill>
                  <a:schemeClr val="dk1"/>
                </a:solidFill>
                <a:latin typeface="Calibri" panose="020F0502020204030204" pitchFamily="34" charset="0"/>
                <a:cs typeface="Calibri" panose="020F0502020204030204" pitchFamily="34" charset="0"/>
              </a:rPr>
              <a:t>Pyle, H.</a:t>
            </a:r>
            <a:r>
              <a:rPr lang="en-GB" sz="1100" dirty="0">
                <a:solidFill>
                  <a:schemeClr val="dk1"/>
                </a:solidFill>
                <a:uFill>
                  <a:noFill/>
                </a:u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 </a:t>
            </a:r>
            <a:r>
              <a:rPr lang="en-GB" sz="1100" u="sng" dirty="0">
                <a:solidFill>
                  <a:schemeClr val="hlink"/>
                </a:solidFill>
                <a:latin typeface="Calibri" panose="020F0502020204030204" pitchFamily="34" charset="0"/>
                <a:cs typeface="Calibri" panose="020F0502020204030204" pitchFamily="34" charset="0"/>
                <a:hlinkClick r:id="rId4"/>
              </a:rPr>
              <a:t>Walking the Plank by Howard Pyle</a:t>
            </a:r>
            <a:r>
              <a:rPr lang="en-GB" sz="1100" dirty="0">
                <a:solidFill>
                  <a:schemeClr val="dk1"/>
                </a:solidFill>
                <a:latin typeface="Calibri" panose="020F0502020204030204" pitchFamily="34" charset="0"/>
                <a:cs typeface="Calibri" panose="020F0502020204030204" pitchFamily="34" charset="0"/>
              </a:rPr>
              <a:t>. </a:t>
            </a:r>
            <a:r>
              <a:rPr lang="en-GB" sz="1100" i="1" dirty="0">
                <a:solidFill>
                  <a:schemeClr val="dk1"/>
                </a:solidFill>
                <a:latin typeface="Calibri" panose="020F0502020204030204" pitchFamily="34" charset="0"/>
                <a:cs typeface="Calibri" panose="020F0502020204030204" pitchFamily="34" charset="0"/>
              </a:rPr>
              <a:t>World History Encyclopaedia</a:t>
            </a:r>
            <a:r>
              <a:rPr lang="en-GB" sz="1100" dirty="0">
                <a:solidFill>
                  <a:schemeClr val="dk1"/>
                </a:solidFill>
                <a:latin typeface="Calibri" panose="020F0502020204030204" pitchFamily="34" charset="0"/>
                <a:cs typeface="Calibri" panose="020F0502020204030204" pitchFamily="34" charset="0"/>
              </a:rPr>
              <a:t>. Retrieved from </a:t>
            </a:r>
            <a:r>
              <a:rPr lang="en-GB" sz="1100" u="sng" dirty="0">
                <a:solidFill>
                  <a:schemeClr val="hlink"/>
                </a:solidFill>
                <a:latin typeface="Calibri" panose="020F0502020204030204" pitchFamily="34" charset="0"/>
                <a:cs typeface="Calibri" panose="020F0502020204030204" pitchFamily="34" charset="0"/>
                <a:hlinkClick r:id="rId5"/>
              </a:rPr>
              <a:t>https://www.worldhistory.org/image/14536/walking-the-plank-by-howard-pyle</a:t>
            </a:r>
            <a:r>
              <a:rPr lang="en-GB" sz="1100" dirty="0">
                <a:solidFill>
                  <a:schemeClr val="dk1"/>
                </a:solidFill>
                <a:latin typeface="Calibri" panose="020F0502020204030204" pitchFamily="34" charset="0"/>
                <a:cs typeface="Calibri" panose="020F0502020204030204" pitchFamily="34" charset="0"/>
              </a:rPr>
              <a:t> on July 20, 2023.</a:t>
            </a:r>
            <a:endParaRPr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5</a:t>
            </a:fld>
            <a:endParaRPr dirty="0"/>
          </a:p>
        </p:txBody>
      </p:sp>
      <p:sp>
        <p:nvSpPr>
          <p:cNvPr id="217" name="Google Shape;217;p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Roboto"/>
              <a:buNone/>
            </a:pPr>
            <a:r>
              <a:rPr lang="en-GB" dirty="0">
                <a:latin typeface="Calibri" panose="020F0502020204030204" pitchFamily="34" charset="0"/>
                <a:ea typeface="Roboto"/>
                <a:cs typeface="Calibri" panose="020F0502020204030204" pitchFamily="34" charset="0"/>
                <a:sym typeface="Roboto"/>
              </a:rPr>
              <a:t>Considerations when Selecting Materials</a:t>
            </a:r>
            <a:endParaRPr dirty="0">
              <a:latin typeface="Calibri" panose="020F0502020204030204" pitchFamily="34" charset="0"/>
              <a:cs typeface="Calibri" panose="020F0502020204030204" pitchFamily="34" charset="0"/>
            </a:endParaRPr>
          </a:p>
        </p:txBody>
      </p:sp>
      <p:pic>
        <p:nvPicPr>
          <p:cNvPr id="218" name="Google Shape;218;p5"/>
          <p:cNvPicPr preferRelativeResize="0"/>
          <p:nvPr/>
        </p:nvPicPr>
        <p:blipFill rotWithShape="1">
          <a:blip r:embed="rId3">
            <a:alphaModFix/>
          </a:blip>
          <a:srcRect/>
          <a:stretch/>
        </p:blipFill>
        <p:spPr>
          <a:xfrm>
            <a:off x="5719075" y="1067025"/>
            <a:ext cx="6201226" cy="4723949"/>
          </a:xfrm>
          <a:prstGeom prst="rect">
            <a:avLst/>
          </a:prstGeom>
          <a:noFill/>
          <a:ln>
            <a:noFill/>
          </a:ln>
        </p:spPr>
      </p:pic>
      <p:sp>
        <p:nvSpPr>
          <p:cNvPr id="219" name="Google Shape;219;p5"/>
          <p:cNvSpPr txBox="1"/>
          <p:nvPr/>
        </p:nvSpPr>
        <p:spPr>
          <a:xfrm>
            <a:off x="609601" y="2229150"/>
            <a:ext cx="5199062" cy="2399700"/>
          </a:xfrm>
          <a:prstGeom prst="rect">
            <a:avLst/>
          </a:prstGeom>
          <a:noFill/>
          <a:ln>
            <a:noFill/>
          </a:ln>
        </p:spPr>
        <p:txBody>
          <a:bodyPr spcFirstLastPara="1" wrap="square" lIns="91425" tIns="91425" rIns="91425" bIns="91425" anchor="t" anchorCtr="0">
            <a:noAutofit/>
          </a:bodyPr>
          <a:lstStyle/>
          <a:p>
            <a:pPr marL="425450" marR="0" lvl="0" indent="-342900" algn="l" rtl="0">
              <a:lnSpc>
                <a:spcPct val="90000"/>
              </a:lnSpc>
              <a:spcBef>
                <a:spcPts val="0"/>
              </a:spcBef>
              <a:spcAft>
                <a:spcPts val="0"/>
              </a:spcAft>
              <a:buClr>
                <a:srgbClr val="3C423F"/>
              </a:buClr>
              <a:buSzPts val="2300"/>
              <a:buFont typeface="Arial"/>
              <a:buChar char="•"/>
            </a:pPr>
            <a:r>
              <a:rPr lang="en-GB" sz="2400" b="0" i="0" dirty="0">
                <a:solidFill>
                  <a:srgbClr val="3C423F"/>
                </a:solidFill>
                <a:latin typeface="Calibri"/>
                <a:ea typeface="Calibri"/>
                <a:cs typeface="Calibri"/>
                <a:sym typeface="Calibri"/>
              </a:rPr>
              <a:t>Performance Needs</a:t>
            </a:r>
            <a:endParaRPr dirty="0"/>
          </a:p>
          <a:p>
            <a:pPr marL="425450" marR="0" lvl="0" indent="-342900" algn="l" rtl="0">
              <a:lnSpc>
                <a:spcPct val="90000"/>
              </a:lnSpc>
              <a:spcBef>
                <a:spcPts val="0"/>
              </a:spcBef>
              <a:spcAft>
                <a:spcPts val="0"/>
              </a:spcAft>
              <a:buClr>
                <a:srgbClr val="3C423F"/>
              </a:buClr>
              <a:buSzPts val="2300"/>
              <a:buFont typeface="Arial"/>
              <a:buChar char="•"/>
            </a:pPr>
            <a:r>
              <a:rPr lang="en-GB" sz="2400" b="0" i="0" dirty="0">
                <a:solidFill>
                  <a:srgbClr val="3C423F"/>
                </a:solidFill>
                <a:latin typeface="Calibri"/>
                <a:ea typeface="Calibri"/>
                <a:cs typeface="Calibri"/>
                <a:sym typeface="Calibri"/>
              </a:rPr>
              <a:t>Weight</a:t>
            </a:r>
            <a:endParaRPr dirty="0"/>
          </a:p>
          <a:p>
            <a:pPr marL="425450" marR="0" lvl="0" indent="-342900" algn="l" rtl="0">
              <a:lnSpc>
                <a:spcPct val="90000"/>
              </a:lnSpc>
              <a:spcBef>
                <a:spcPts val="0"/>
              </a:spcBef>
              <a:spcAft>
                <a:spcPts val="0"/>
              </a:spcAft>
              <a:buClr>
                <a:srgbClr val="3C423F"/>
              </a:buClr>
              <a:buSzPts val="2300"/>
              <a:buFont typeface="Arial"/>
              <a:buChar char="•"/>
            </a:pPr>
            <a:r>
              <a:rPr lang="en-GB" sz="2400" b="0" i="0" dirty="0">
                <a:solidFill>
                  <a:srgbClr val="3C423F"/>
                </a:solidFill>
                <a:latin typeface="Calibri"/>
                <a:ea typeface="Calibri"/>
                <a:cs typeface="Calibri"/>
                <a:sym typeface="Calibri"/>
              </a:rPr>
              <a:t>Budget/Cost</a:t>
            </a:r>
            <a:endParaRPr dirty="0"/>
          </a:p>
          <a:p>
            <a:pPr marL="425450" marR="0" lvl="0" indent="-342900" algn="l" rtl="0">
              <a:lnSpc>
                <a:spcPct val="90000"/>
              </a:lnSpc>
              <a:spcBef>
                <a:spcPts val="0"/>
              </a:spcBef>
              <a:spcAft>
                <a:spcPts val="0"/>
              </a:spcAft>
              <a:buClr>
                <a:srgbClr val="3C423F"/>
              </a:buClr>
              <a:buSzPts val="2300"/>
              <a:buFont typeface="Arial"/>
              <a:buChar char="•"/>
            </a:pPr>
            <a:r>
              <a:rPr lang="en-GB" sz="2400" b="0" i="0" dirty="0">
                <a:solidFill>
                  <a:srgbClr val="3C423F"/>
                </a:solidFill>
                <a:latin typeface="Calibri"/>
                <a:ea typeface="Calibri"/>
                <a:cs typeface="Calibri"/>
                <a:sym typeface="Calibri"/>
              </a:rPr>
              <a:t>Rigidity (Stiffness)</a:t>
            </a:r>
            <a:endParaRPr dirty="0"/>
          </a:p>
          <a:p>
            <a:pPr marL="425450" marR="0" lvl="0" indent="-342900" algn="l" rtl="0">
              <a:lnSpc>
                <a:spcPct val="90000"/>
              </a:lnSpc>
              <a:spcBef>
                <a:spcPts val="0"/>
              </a:spcBef>
              <a:spcAft>
                <a:spcPts val="0"/>
              </a:spcAft>
              <a:buClr>
                <a:srgbClr val="3C423F"/>
              </a:buClr>
              <a:buSzPts val="2300"/>
              <a:buFont typeface="Arial"/>
              <a:buChar char="•"/>
            </a:pPr>
            <a:r>
              <a:rPr lang="en-GB" sz="2400" b="0" i="0" dirty="0">
                <a:solidFill>
                  <a:srgbClr val="3C423F"/>
                </a:solidFill>
                <a:latin typeface="Calibri"/>
                <a:ea typeface="Calibri"/>
                <a:cs typeface="Calibri"/>
                <a:sym typeface="Calibri"/>
              </a:rPr>
              <a:t>Durability</a:t>
            </a:r>
            <a:endParaRPr dirty="0"/>
          </a:p>
          <a:p>
            <a:pPr marL="425450" marR="0" lvl="0" indent="-342900" algn="l" rtl="0">
              <a:lnSpc>
                <a:spcPct val="90000"/>
              </a:lnSpc>
              <a:spcBef>
                <a:spcPts val="0"/>
              </a:spcBef>
              <a:spcAft>
                <a:spcPts val="0"/>
              </a:spcAft>
              <a:buClr>
                <a:srgbClr val="3C423F"/>
              </a:buClr>
              <a:buSzPts val="2300"/>
              <a:buFont typeface="Arial"/>
              <a:buChar char="•"/>
            </a:pPr>
            <a:r>
              <a:rPr lang="en-GB" sz="2400" b="0" i="1" dirty="0">
                <a:solidFill>
                  <a:srgbClr val="3C423F"/>
                </a:solidFill>
                <a:latin typeface="Calibri"/>
                <a:ea typeface="Calibri"/>
                <a:cs typeface="Calibri"/>
                <a:sym typeface="Calibri"/>
              </a:rPr>
              <a:t>And many more!</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6</a:t>
            </a:fld>
            <a:endParaRPr dirty="0"/>
          </a:p>
        </p:txBody>
      </p:sp>
      <p:sp>
        <p:nvSpPr>
          <p:cNvPr id="225" name="Google Shape;225;p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Cantilever Beam Simulation</a:t>
            </a:r>
            <a:endParaRPr dirty="0"/>
          </a:p>
        </p:txBody>
      </p:sp>
      <p:sp>
        <p:nvSpPr>
          <p:cNvPr id="226" name="Google Shape;226;p6"/>
          <p:cNvSpPr txBox="1"/>
          <p:nvPr/>
        </p:nvSpPr>
        <p:spPr>
          <a:xfrm>
            <a:off x="623888" y="5290679"/>
            <a:ext cx="5221200"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b="1" dirty="0">
                <a:solidFill>
                  <a:schemeClr val="dk1"/>
                </a:solidFill>
                <a:latin typeface="Calibri"/>
                <a:ea typeface="Calibri"/>
                <a:cs typeface="Calibri"/>
                <a:sym typeface="Calibri"/>
              </a:rPr>
              <a:t>Step 1: </a:t>
            </a:r>
            <a:r>
              <a:rPr lang="en-GB" sz="1000" dirty="0">
                <a:solidFill>
                  <a:schemeClr val="dk1"/>
                </a:solidFill>
                <a:latin typeface="Calibri"/>
                <a:ea typeface="Calibri"/>
                <a:cs typeface="Calibri"/>
                <a:sym typeface="Calibri"/>
              </a:rPr>
              <a:t>Using the dimensions specified on the accompanying slide,  construct the plank. Click on of the end faces of the plank, then click on the Simulation ribbon at the top of the screen. Click on ‘Structure’ from the drop-down list, choose ‘Support &gt; Fixed’ and click on the green checkmark to confirm the face as a fixed support.</a:t>
            </a:r>
            <a:endParaRPr sz="1000" dirty="0">
              <a:solidFill>
                <a:schemeClr val="dk1"/>
              </a:solidFill>
              <a:latin typeface="Calibri"/>
              <a:ea typeface="Calibri"/>
              <a:cs typeface="Calibri"/>
              <a:sym typeface="Calibri"/>
            </a:endParaRPr>
          </a:p>
        </p:txBody>
      </p:sp>
      <p:sp>
        <p:nvSpPr>
          <p:cNvPr id="227" name="Google Shape;227;p6"/>
          <p:cNvSpPr txBox="1"/>
          <p:nvPr/>
        </p:nvSpPr>
        <p:spPr>
          <a:xfrm>
            <a:off x="6383425" y="5290679"/>
            <a:ext cx="5221200" cy="10617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50" b="1" dirty="0">
                <a:solidFill>
                  <a:schemeClr val="dk1"/>
                </a:solidFill>
                <a:latin typeface="Calibri"/>
                <a:ea typeface="Calibri"/>
                <a:cs typeface="Calibri"/>
                <a:sym typeface="Calibri"/>
              </a:rPr>
              <a:t>Step 2: </a:t>
            </a:r>
            <a:r>
              <a:rPr lang="en-GB" sz="1050" dirty="0">
                <a:solidFill>
                  <a:schemeClr val="dk1"/>
                </a:solidFill>
                <a:latin typeface="Calibri"/>
                <a:ea typeface="Calibri"/>
                <a:cs typeface="Calibri"/>
                <a:sym typeface="Calibri"/>
              </a:rPr>
              <a:t>Select the face of the plank opposite the fixed support, then click on the Simulation ribbon at the top of the screen. Click on ‘Structure’ from the drop-down list, and choose ‘Force &gt; Distributed’. We are using a distributed force – as these are spread out over a length, area, or volume. This includes the weight of the materials and the force of anything pushing on it. From the right HUD menu, choose Use Force Components. Enter -780N for the Y value, then click anywhere on screen to commit the value.</a:t>
            </a:r>
            <a:endParaRPr sz="1050" dirty="0">
              <a:solidFill>
                <a:schemeClr val="dk1"/>
              </a:solidFill>
              <a:latin typeface="Calibri"/>
              <a:ea typeface="Calibri"/>
              <a:cs typeface="Calibri"/>
              <a:sym typeface="Calibri"/>
            </a:endParaRPr>
          </a:p>
        </p:txBody>
      </p:sp>
      <p:pic>
        <p:nvPicPr>
          <p:cNvPr id="228" name="Google Shape;228;p6" descr="A computer screen shot of a blue rectangular object&#10;&#10;Description automatically generated"/>
          <p:cNvPicPr preferRelativeResize="0"/>
          <p:nvPr/>
        </p:nvPicPr>
        <p:blipFill rotWithShape="1">
          <a:blip r:embed="rId3">
            <a:alphaModFix/>
          </a:blip>
          <a:srcRect t="14067" b="11682"/>
          <a:stretch/>
        </p:blipFill>
        <p:spPr>
          <a:xfrm>
            <a:off x="587375" y="994418"/>
            <a:ext cx="5229225" cy="4186773"/>
          </a:xfrm>
          <a:prstGeom prst="rect">
            <a:avLst/>
          </a:prstGeom>
          <a:noFill/>
          <a:ln>
            <a:noFill/>
          </a:ln>
        </p:spPr>
      </p:pic>
      <p:pic>
        <p:nvPicPr>
          <p:cNvPr id="2" name="Picture 1" descr="A computer screen shot of a rectangular object&#10;&#10;Description automatically generated">
            <a:extLst>
              <a:ext uri="{FF2B5EF4-FFF2-40B4-BE49-F238E27FC236}">
                <a16:creationId xmlns:a16="http://schemas.microsoft.com/office/drawing/2014/main" id="{E645083A-3FF0-4EC4-05E4-F00B60D9437D}"/>
              </a:ext>
            </a:extLst>
          </p:cNvPr>
          <p:cNvPicPr>
            <a:picLocks noChangeAspect="1"/>
          </p:cNvPicPr>
          <p:nvPr/>
        </p:nvPicPr>
        <p:blipFill rotWithShape="1">
          <a:blip r:embed="rId4">
            <a:extLst>
              <a:ext uri="{28A0092B-C50C-407E-A947-70E740481C1C}">
                <a14:useLocalDpi xmlns:a14="http://schemas.microsoft.com/office/drawing/2010/main" val="0"/>
              </a:ext>
            </a:extLst>
          </a:blip>
          <a:srcRect t="13276" b="12476"/>
          <a:stretch/>
        </p:blipFill>
        <p:spPr>
          <a:xfrm>
            <a:off x="6375400" y="994418"/>
            <a:ext cx="5229225" cy="418677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7</a:t>
            </a:fld>
            <a:endParaRPr dirty="0"/>
          </a:p>
        </p:txBody>
      </p:sp>
      <p:sp>
        <p:nvSpPr>
          <p:cNvPr id="235" name="Google Shape;235;p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Plank Specifications</a:t>
            </a:r>
            <a:endParaRPr dirty="0"/>
          </a:p>
        </p:txBody>
      </p:sp>
      <p:pic>
        <p:nvPicPr>
          <p:cNvPr id="236" name="Google Shape;236;p7"/>
          <p:cNvPicPr preferRelativeResize="0"/>
          <p:nvPr/>
        </p:nvPicPr>
        <p:blipFill rotWithShape="1">
          <a:blip r:embed="rId3">
            <a:alphaModFix/>
          </a:blip>
          <a:srcRect/>
          <a:stretch/>
        </p:blipFill>
        <p:spPr>
          <a:xfrm>
            <a:off x="583057" y="1323923"/>
            <a:ext cx="5205666" cy="1737511"/>
          </a:xfrm>
          <a:prstGeom prst="rect">
            <a:avLst/>
          </a:prstGeom>
          <a:noFill/>
          <a:ln>
            <a:noFill/>
          </a:ln>
        </p:spPr>
      </p:pic>
      <p:sp>
        <p:nvSpPr>
          <p:cNvPr id="237" name="Google Shape;237;p7"/>
          <p:cNvSpPr txBox="1"/>
          <p:nvPr/>
        </p:nvSpPr>
        <p:spPr>
          <a:xfrm>
            <a:off x="6383338" y="3796568"/>
            <a:ext cx="5205300" cy="22164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rgbClr val="3C423F"/>
              </a:buClr>
              <a:buSzPts val="1200"/>
              <a:buFont typeface="Roboto"/>
              <a:buNone/>
            </a:pPr>
            <a:r>
              <a:rPr lang="en-GB" sz="1200" u="sng" dirty="0">
                <a:solidFill>
                  <a:srgbClr val="3C423F"/>
                </a:solidFill>
                <a:latin typeface="Calibri" panose="020F0502020204030204" pitchFamily="34" charset="0"/>
                <a:ea typeface="Roboto"/>
                <a:cs typeface="Calibri" panose="020F0502020204030204" pitchFamily="34" charset="0"/>
                <a:sym typeface="Roboto"/>
              </a:rPr>
              <a:t>Design Constraint</a:t>
            </a:r>
            <a:r>
              <a:rPr lang="en-GB" sz="1200" dirty="0">
                <a:solidFill>
                  <a:srgbClr val="3C423F"/>
                </a:solidFill>
                <a:latin typeface="Calibri" panose="020F0502020204030204" pitchFamily="34" charset="0"/>
                <a:ea typeface="Roboto"/>
                <a:cs typeface="Calibri" panose="020F0502020204030204" pitchFamily="34" charset="0"/>
                <a:sym typeface="Roboto"/>
              </a:rPr>
              <a:t>: Support the load of one person (max) at any point in time = 80kg ≅ 0.78kN </a:t>
            </a:r>
            <a:endParaRPr sz="1200" dirty="0">
              <a:solidFill>
                <a:srgbClr val="3C423F"/>
              </a:solidFill>
              <a:latin typeface="Calibri" panose="020F0502020204030204" pitchFamily="34" charset="0"/>
              <a:ea typeface="Roboto"/>
              <a:cs typeface="Calibri" panose="020F0502020204030204" pitchFamily="34" charset="0"/>
              <a:sym typeface="Roboto"/>
            </a:endParaRPr>
          </a:p>
          <a:p>
            <a:pPr marL="0" marR="0" lvl="0" indent="0" algn="l" rtl="0">
              <a:spcBef>
                <a:spcPts val="0"/>
              </a:spcBef>
              <a:spcAft>
                <a:spcPts val="0"/>
              </a:spcAft>
              <a:buClr>
                <a:schemeClr val="dk1"/>
              </a:buClr>
              <a:buSzPts val="1200"/>
              <a:buFont typeface="Calibri"/>
              <a:buNone/>
            </a:pPr>
            <a:endParaRPr sz="1200" dirty="0">
              <a:solidFill>
                <a:srgbClr val="3C423F"/>
              </a:solidFill>
              <a:latin typeface="Calibri" panose="020F0502020204030204" pitchFamily="34" charset="0"/>
              <a:ea typeface="Roboto"/>
              <a:cs typeface="Calibri" panose="020F0502020204030204" pitchFamily="34" charset="0"/>
              <a:sym typeface="Roboto"/>
            </a:endParaRPr>
          </a:p>
          <a:p>
            <a:pPr marL="0" marR="0" lvl="0" indent="0" algn="l" rtl="0">
              <a:spcBef>
                <a:spcPts val="0"/>
              </a:spcBef>
              <a:spcAft>
                <a:spcPts val="0"/>
              </a:spcAft>
              <a:buClr>
                <a:srgbClr val="3C423F"/>
              </a:buClr>
              <a:buSzPts val="1200"/>
              <a:buFont typeface="Roboto"/>
              <a:buNone/>
            </a:pPr>
            <a:r>
              <a:rPr lang="en-GB" sz="1200" i="1" dirty="0">
                <a:solidFill>
                  <a:srgbClr val="3C423F"/>
                </a:solidFill>
                <a:latin typeface="Calibri" panose="020F0502020204030204" pitchFamily="34" charset="0"/>
                <a:ea typeface="Roboto"/>
                <a:cs typeface="Calibri" panose="020F0502020204030204" pitchFamily="34" charset="0"/>
                <a:sym typeface="Roboto"/>
              </a:rPr>
              <a:t>For the purpose of this assignment, we are going to model this as a </a:t>
            </a:r>
            <a:r>
              <a:rPr lang="en-GB" sz="1200" i="1" u="sng" dirty="0">
                <a:solidFill>
                  <a:srgbClr val="3C423F"/>
                </a:solidFill>
                <a:latin typeface="Calibri" panose="020F0502020204030204" pitchFamily="34" charset="0"/>
                <a:ea typeface="Roboto"/>
                <a:cs typeface="Calibri" panose="020F0502020204030204" pitchFamily="34" charset="0"/>
                <a:sym typeface="Roboto"/>
              </a:rPr>
              <a:t>point load</a:t>
            </a:r>
            <a:r>
              <a:rPr lang="en-GB" sz="1200" i="1" dirty="0">
                <a:solidFill>
                  <a:srgbClr val="3C423F"/>
                </a:solidFill>
                <a:latin typeface="Calibri" panose="020F0502020204030204" pitchFamily="34" charset="0"/>
                <a:ea typeface="Roboto"/>
                <a:cs typeface="Calibri" panose="020F0502020204030204" pitchFamily="34" charset="0"/>
                <a:sym typeface="Roboto"/>
              </a:rPr>
              <a:t> at the end of the plank.</a:t>
            </a:r>
            <a:endParaRPr dirty="0">
              <a:latin typeface="Calibri" panose="020F0502020204030204" pitchFamily="34" charset="0"/>
              <a:cs typeface="Calibri" panose="020F0502020204030204" pitchFamily="34" charset="0"/>
            </a:endParaRPr>
          </a:p>
          <a:p>
            <a:pPr marL="0" marR="0" lvl="0" indent="0" algn="l" rtl="0">
              <a:spcBef>
                <a:spcPts val="0"/>
              </a:spcBef>
              <a:spcAft>
                <a:spcPts val="0"/>
              </a:spcAft>
              <a:buClr>
                <a:schemeClr val="dk1"/>
              </a:buClr>
              <a:buSzPts val="1200"/>
              <a:buFont typeface="Calibri"/>
              <a:buNone/>
            </a:pPr>
            <a:endParaRPr sz="1200" i="1" dirty="0">
              <a:solidFill>
                <a:srgbClr val="3C423F"/>
              </a:solidFill>
              <a:latin typeface="Calibri" panose="020F0502020204030204" pitchFamily="34" charset="0"/>
              <a:ea typeface="Roboto"/>
              <a:cs typeface="Calibri" panose="020F0502020204030204" pitchFamily="34" charset="0"/>
              <a:sym typeface="Roboto"/>
            </a:endParaRPr>
          </a:p>
          <a:p>
            <a:pPr marL="0" marR="0" lvl="0" indent="0" algn="l" rtl="0">
              <a:spcBef>
                <a:spcPts val="0"/>
              </a:spcBef>
              <a:spcAft>
                <a:spcPts val="0"/>
              </a:spcAft>
              <a:buClr>
                <a:srgbClr val="3C423F"/>
              </a:buClr>
              <a:buSzPts val="1200"/>
              <a:buFont typeface="Roboto"/>
              <a:buNone/>
            </a:pPr>
            <a:r>
              <a:rPr lang="en-GB" sz="1200" i="1" dirty="0">
                <a:solidFill>
                  <a:srgbClr val="3C423F"/>
                </a:solidFill>
                <a:latin typeface="Calibri" panose="020F0502020204030204" pitchFamily="34" charset="0"/>
                <a:ea typeface="Roboto"/>
                <a:cs typeface="Calibri" panose="020F0502020204030204" pitchFamily="34" charset="0"/>
                <a:sym typeface="Roboto"/>
              </a:rPr>
              <a:t>The plank is essentially a cantilever beam meaning that it has a fixed support at one end (the ship). Fixed means that the support has no translational or rotational movement.</a:t>
            </a:r>
            <a:endParaRPr dirty="0">
              <a:latin typeface="Calibri" panose="020F0502020204030204" pitchFamily="34" charset="0"/>
              <a:cs typeface="Calibri" panose="020F0502020204030204" pitchFamily="34" charset="0"/>
            </a:endParaRPr>
          </a:p>
          <a:p>
            <a:pPr marL="0" marR="0" lvl="0" indent="0" algn="l" rtl="0">
              <a:spcBef>
                <a:spcPts val="0"/>
              </a:spcBef>
              <a:spcAft>
                <a:spcPts val="0"/>
              </a:spcAft>
              <a:buClr>
                <a:schemeClr val="dk1"/>
              </a:buClr>
              <a:buSzPts val="1200"/>
              <a:buFont typeface="Calibri"/>
              <a:buNone/>
            </a:pPr>
            <a:endParaRPr sz="1200" i="1" dirty="0">
              <a:solidFill>
                <a:srgbClr val="3C423F"/>
              </a:solidFill>
              <a:latin typeface="Calibri" panose="020F0502020204030204" pitchFamily="34" charset="0"/>
              <a:ea typeface="Roboto"/>
              <a:cs typeface="Calibri" panose="020F0502020204030204" pitchFamily="34" charset="0"/>
              <a:sym typeface="Roboto"/>
            </a:endParaRPr>
          </a:p>
          <a:p>
            <a:pPr marL="0" marR="0" lvl="0" indent="0" algn="l" rtl="0">
              <a:spcBef>
                <a:spcPts val="0"/>
              </a:spcBef>
              <a:spcAft>
                <a:spcPts val="0"/>
              </a:spcAft>
              <a:buClr>
                <a:srgbClr val="3C423F"/>
              </a:buClr>
              <a:buSzPts val="1200"/>
              <a:buFont typeface="Roboto"/>
              <a:buNone/>
            </a:pPr>
            <a:r>
              <a:rPr lang="en-GB" sz="1200" i="1" dirty="0">
                <a:solidFill>
                  <a:srgbClr val="3C423F"/>
                </a:solidFill>
                <a:latin typeface="Calibri" panose="020F0502020204030204" pitchFamily="34" charset="0"/>
                <a:ea typeface="Roboto"/>
                <a:cs typeface="Calibri" panose="020F0502020204030204" pitchFamily="34" charset="0"/>
                <a:sym typeface="Roboto"/>
              </a:rPr>
              <a:t>The load is then placed on the face opposite the fixed support of the plank. </a:t>
            </a:r>
            <a:endParaRPr dirty="0">
              <a:latin typeface="Calibri" panose="020F0502020204030204" pitchFamily="34" charset="0"/>
              <a:cs typeface="Calibri" panose="020F0502020204030204" pitchFamily="34" charset="0"/>
            </a:endParaRPr>
          </a:p>
        </p:txBody>
      </p:sp>
      <p:pic>
        <p:nvPicPr>
          <p:cNvPr id="238" name="Google Shape;238;p7"/>
          <p:cNvPicPr preferRelativeResize="0"/>
          <p:nvPr/>
        </p:nvPicPr>
        <p:blipFill rotWithShape="1">
          <a:blip r:embed="rId4">
            <a:alphaModFix/>
          </a:blip>
          <a:srcRect/>
          <a:stretch/>
        </p:blipFill>
        <p:spPr>
          <a:xfrm>
            <a:off x="6399289" y="1323922"/>
            <a:ext cx="5205337" cy="1737511"/>
          </a:xfrm>
          <a:prstGeom prst="rect">
            <a:avLst/>
          </a:prstGeom>
          <a:noFill/>
          <a:ln>
            <a:noFill/>
          </a:ln>
        </p:spPr>
      </p:pic>
      <p:pic>
        <p:nvPicPr>
          <p:cNvPr id="239" name="Google Shape;239;p7"/>
          <p:cNvPicPr preferRelativeResize="0"/>
          <p:nvPr/>
        </p:nvPicPr>
        <p:blipFill rotWithShape="1">
          <a:blip r:embed="rId5">
            <a:alphaModFix/>
          </a:blip>
          <a:srcRect/>
          <a:stretch/>
        </p:blipFill>
        <p:spPr>
          <a:xfrm>
            <a:off x="587375" y="3625812"/>
            <a:ext cx="5221288" cy="25466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8</a:t>
            </a:fld>
            <a:endParaRPr dirty="0"/>
          </a:p>
        </p:txBody>
      </p:sp>
      <p:sp>
        <p:nvSpPr>
          <p:cNvPr id="245" name="Google Shape;245;p8"/>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Cantilever Beam Simulation</a:t>
            </a:r>
            <a:endParaRPr dirty="0"/>
          </a:p>
        </p:txBody>
      </p:sp>
      <p:sp>
        <p:nvSpPr>
          <p:cNvPr id="246" name="Google Shape;246;p8"/>
          <p:cNvSpPr txBox="1"/>
          <p:nvPr/>
        </p:nvSpPr>
        <p:spPr>
          <a:xfrm>
            <a:off x="599325" y="5185651"/>
            <a:ext cx="52212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dirty="0">
                <a:solidFill>
                  <a:schemeClr val="dk1"/>
                </a:solidFill>
                <a:latin typeface="Calibri"/>
                <a:ea typeface="Calibri"/>
                <a:cs typeface="Calibri"/>
                <a:sym typeface="Calibri"/>
              </a:rPr>
              <a:t>Step 3: </a:t>
            </a:r>
            <a:r>
              <a:rPr lang="en-GB" sz="1200" dirty="0">
                <a:solidFill>
                  <a:schemeClr val="dk1"/>
                </a:solidFill>
                <a:latin typeface="Calibri"/>
                <a:ea typeface="Calibri"/>
                <a:cs typeface="Calibri"/>
                <a:sym typeface="Calibri"/>
              </a:rPr>
              <a:t>In the model tree at the top-right of the screen, right-click on the green solid label. On the left side of the screen, a materials drop-down menu will appear.</a:t>
            </a:r>
            <a:r>
              <a:rPr lang="en-GB" sz="1200" dirty="0"/>
              <a:t> </a:t>
            </a:r>
            <a:r>
              <a:rPr lang="en-GB" sz="1200" dirty="0">
                <a:solidFill>
                  <a:schemeClr val="dk1"/>
                </a:solidFill>
                <a:latin typeface="Calibri"/>
                <a:ea typeface="Calibri"/>
                <a:cs typeface="Calibri"/>
                <a:sym typeface="Calibri"/>
              </a:rPr>
              <a:t>Type or select your desired material name. The model will take on the properties of your material choice. Try using various materials!</a:t>
            </a:r>
            <a:endParaRPr sz="1200" dirty="0">
              <a:solidFill>
                <a:schemeClr val="dk1"/>
              </a:solidFill>
              <a:latin typeface="Calibri"/>
              <a:ea typeface="Calibri"/>
              <a:cs typeface="Calibri"/>
              <a:sym typeface="Calibri"/>
            </a:endParaRPr>
          </a:p>
        </p:txBody>
      </p:sp>
      <p:sp>
        <p:nvSpPr>
          <p:cNvPr id="247" name="Google Shape;247;p8"/>
          <p:cNvSpPr txBox="1"/>
          <p:nvPr/>
        </p:nvSpPr>
        <p:spPr>
          <a:xfrm>
            <a:off x="6391625" y="5185651"/>
            <a:ext cx="5221200" cy="11695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b="1" dirty="0">
                <a:solidFill>
                  <a:schemeClr val="dk1"/>
                </a:solidFill>
                <a:latin typeface="Calibri"/>
                <a:ea typeface="Calibri"/>
                <a:cs typeface="Calibri"/>
                <a:sym typeface="Calibri"/>
              </a:rPr>
              <a:t>Step 4: </a:t>
            </a:r>
            <a:r>
              <a:rPr lang="en-GB" sz="1000" dirty="0">
                <a:solidFill>
                  <a:schemeClr val="dk1"/>
                </a:solidFill>
                <a:latin typeface="Calibri"/>
                <a:ea typeface="Calibri"/>
                <a:cs typeface="Calibri"/>
                <a:sym typeface="Calibri"/>
              </a:rPr>
              <a:t>Click on the green solve button at the bottom-right of the screen to run the simulation. Change the units in the legend to mm. To view the extent of the displacement, click on the Scaled Deformation button to the left of the green ‘solve’ button. To view an animation of the displacement, click on the ‘show animation’ button top-left of the green ‘solve’ button. The Displacement Value can also be changed to view different material behaviours such as stress and strain. Repeat steps 3 and 4 with different materials and compare the results (e.g. displacements).</a:t>
            </a:r>
            <a:endParaRPr sz="1000" dirty="0">
              <a:solidFill>
                <a:schemeClr val="dk1"/>
              </a:solidFill>
              <a:latin typeface="Calibri"/>
              <a:ea typeface="Calibri"/>
              <a:cs typeface="Calibri"/>
              <a:sym typeface="Calibri"/>
            </a:endParaRPr>
          </a:p>
        </p:txBody>
      </p:sp>
      <p:pic>
        <p:nvPicPr>
          <p:cNvPr id="248" name="Google Shape;248;p8" descr="A computer screen shot of a rectangular object&#10;&#10;Description automatically generated"/>
          <p:cNvPicPr preferRelativeResize="0"/>
          <p:nvPr/>
        </p:nvPicPr>
        <p:blipFill rotWithShape="1">
          <a:blip r:embed="rId3">
            <a:alphaModFix/>
          </a:blip>
          <a:srcRect t="13748" b="11924"/>
          <a:stretch/>
        </p:blipFill>
        <p:spPr>
          <a:xfrm>
            <a:off x="595312" y="994418"/>
            <a:ext cx="5229225" cy="4191237"/>
          </a:xfrm>
          <a:prstGeom prst="rect">
            <a:avLst/>
          </a:prstGeom>
          <a:noFill/>
          <a:ln>
            <a:noFill/>
          </a:ln>
        </p:spPr>
      </p:pic>
      <p:pic>
        <p:nvPicPr>
          <p:cNvPr id="2" name="Picture 1" descr="A computer screen shot of a rectangular object&#10;&#10;Description automatically generated">
            <a:extLst>
              <a:ext uri="{FF2B5EF4-FFF2-40B4-BE49-F238E27FC236}">
                <a16:creationId xmlns:a16="http://schemas.microsoft.com/office/drawing/2014/main" id="{0608BCB9-A94D-7235-EE10-D0DBA77DF7F2}"/>
              </a:ext>
            </a:extLst>
          </p:cNvPr>
          <p:cNvPicPr>
            <a:picLocks noChangeAspect="1"/>
          </p:cNvPicPr>
          <p:nvPr/>
        </p:nvPicPr>
        <p:blipFill rotWithShape="1">
          <a:blip r:embed="rId4">
            <a:extLst>
              <a:ext uri="{28A0092B-C50C-407E-A947-70E740481C1C}">
                <a14:useLocalDpi xmlns:a14="http://schemas.microsoft.com/office/drawing/2010/main" val="0"/>
              </a:ext>
            </a:extLst>
          </a:blip>
          <a:srcRect t="13591" b="12081"/>
          <a:stretch/>
        </p:blipFill>
        <p:spPr>
          <a:xfrm>
            <a:off x="6387655" y="981075"/>
            <a:ext cx="5229225" cy="419123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9</a:t>
            </a:fld>
            <a:endParaRPr dirty="0"/>
          </a:p>
        </p:txBody>
      </p:sp>
      <p:sp>
        <p:nvSpPr>
          <p:cNvPr id="255" name="Google Shape;255;p9"/>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GB" dirty="0"/>
              <a:t>Additional Discovery Tutorials (Optional/As-Needed)</a:t>
            </a:r>
            <a:endParaRPr dirty="0"/>
          </a:p>
        </p:txBody>
      </p:sp>
      <p:sp>
        <p:nvSpPr>
          <p:cNvPr id="256" name="Google Shape;256;p9"/>
          <p:cNvSpPr txBox="1"/>
          <p:nvPr/>
        </p:nvSpPr>
        <p:spPr>
          <a:xfrm>
            <a:off x="587375" y="1354807"/>
            <a:ext cx="11017250" cy="4854607"/>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3"/>
              </a:rPr>
              <a:t>Learning Solid Modeling with Ansys Discovery — Course Overview</a:t>
            </a:r>
            <a:endParaRPr lang="en-US" sz="2400" b="0" i="0" u="sng" dirty="0">
              <a:solidFill>
                <a:schemeClr val="hlink"/>
              </a:solidFill>
              <a:latin typeface="Calibri"/>
              <a:ea typeface="Calibri"/>
              <a:cs typeface="Calibri"/>
              <a:sym typeface="Calibri"/>
            </a:endParaRPr>
          </a:p>
          <a:p>
            <a:pPr marL="939800" marR="0" lvl="1" indent="-254000" algn="l" rtl="0">
              <a:lnSpc>
                <a:spcPct val="90000"/>
              </a:lnSpc>
              <a:spcBef>
                <a:spcPts val="0"/>
              </a:spcBef>
              <a:spcAft>
                <a:spcPts val="0"/>
              </a:spcAft>
              <a:buClr>
                <a:schemeClr val="dk1"/>
              </a:buClr>
              <a:buSzPts val="1400"/>
              <a:buFont typeface="Courier New"/>
              <a:buNone/>
            </a:pPr>
            <a:endParaRPr sz="2000" b="0" i="0" u="none" strike="noStrike" cap="none" dirty="0">
              <a:solidFill>
                <a:schemeClr val="dk1"/>
              </a:solidFill>
              <a:latin typeface="Calibri"/>
              <a:ea typeface="Calibri"/>
              <a:cs typeface="Calibri"/>
              <a:sym typeface="Calibri"/>
            </a:endParaRPr>
          </a:p>
          <a:p>
            <a:pPr marL="939800" marR="0" lvl="1" indent="-342900" algn="l" rtl="0">
              <a:lnSpc>
                <a:spcPct val="90000"/>
              </a:lnSpc>
              <a:spcBef>
                <a:spcPts val="0"/>
              </a:spcBef>
              <a:spcAft>
                <a:spcPts val="0"/>
              </a:spcAft>
              <a:buClr>
                <a:schemeClr val="dk1"/>
              </a:buClr>
              <a:buSzPts val="1400"/>
              <a:buFont typeface="Courier New"/>
              <a:buChar char="o"/>
            </a:pPr>
            <a:r>
              <a:rPr lang="en-GB" sz="2000" b="0" i="0" u="none" strike="noStrike" cap="none" dirty="0">
                <a:solidFill>
                  <a:schemeClr val="dk1"/>
                </a:solidFill>
                <a:latin typeface="Calibri"/>
                <a:ea typeface="Calibri"/>
                <a:cs typeface="Calibri"/>
                <a:sym typeface="Calibri"/>
              </a:rPr>
              <a:t>Helpful intro to geometry in Discovery</a:t>
            </a:r>
            <a:endParaRPr dirty="0"/>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4"/>
              </a:rPr>
              <a:t>Ansys Discovery Forum Getting Started Tutorials</a:t>
            </a:r>
            <a:endParaRPr lang="en-US" sz="2400" b="0" i="0" dirty="0">
              <a:solidFill>
                <a:schemeClr val="dk1"/>
              </a:solidFill>
              <a:latin typeface="Calibri"/>
              <a:ea typeface="Calibri"/>
              <a:cs typeface="Calibri"/>
              <a:sym typeface="Calibri"/>
            </a:endParaRPr>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914400" marR="0" lvl="1" indent="-317500" algn="l" rtl="0">
              <a:lnSpc>
                <a:spcPct val="90000"/>
              </a:lnSpc>
              <a:spcBef>
                <a:spcPts val="0"/>
              </a:spcBef>
              <a:spcAft>
                <a:spcPts val="0"/>
              </a:spcAft>
              <a:buClr>
                <a:schemeClr val="dk1"/>
              </a:buClr>
              <a:buSzPts val="1400"/>
              <a:buFont typeface="Calibri"/>
              <a:buChar char="○"/>
            </a:pPr>
            <a:r>
              <a:rPr lang="en-GB" sz="2000" b="0" i="0" u="none" strike="noStrike" cap="none" dirty="0">
                <a:solidFill>
                  <a:schemeClr val="dk1"/>
                </a:solidFill>
                <a:latin typeface="Calibri"/>
                <a:ea typeface="Calibri"/>
                <a:cs typeface="Calibri"/>
                <a:sym typeface="Calibri"/>
              </a:rPr>
              <a:t>Great extra tutorials focused on different concepts/features </a:t>
            </a:r>
            <a:endParaRPr dirty="0"/>
          </a:p>
          <a:p>
            <a:pPr marL="228600" marR="0" lvl="0" indent="-7620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0"/>
              </a:spcBef>
              <a:spcAft>
                <a:spcPts val="0"/>
              </a:spcAft>
              <a:buClr>
                <a:schemeClr val="accent1"/>
              </a:buClr>
              <a:buSzPts val="2400"/>
              <a:buFont typeface="Arial"/>
              <a:buChar char="•"/>
            </a:pPr>
            <a:r>
              <a:rPr lang="en-GB" sz="2400" b="0" i="0" u="sng" dirty="0">
                <a:solidFill>
                  <a:schemeClr val="accen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Lecture Unit: Structural Analysis of Beams with Ansys Discovery</a:t>
            </a:r>
            <a:endParaRPr sz="1400" b="0" i="0" u="sng" dirty="0">
              <a:solidFill>
                <a:schemeClr val="accent1"/>
              </a:solidFill>
              <a:latin typeface="Calibri"/>
              <a:ea typeface="Calibri"/>
              <a:cs typeface="Calibri"/>
              <a:sym typeface="Calibri"/>
            </a:endParaRPr>
          </a:p>
          <a:p>
            <a:pPr marL="969963" marR="0" lvl="3" indent="-96837" algn="l" rtl="0">
              <a:lnSpc>
                <a:spcPct val="90000"/>
              </a:lnSpc>
              <a:spcBef>
                <a:spcPts val="0"/>
              </a:spcBef>
              <a:spcAft>
                <a:spcPts val="0"/>
              </a:spcAft>
              <a:buClr>
                <a:schemeClr val="dk1"/>
              </a:buClr>
              <a:buSzPts val="2000"/>
              <a:buFont typeface="Courier New"/>
              <a:buNone/>
            </a:pPr>
            <a:endParaRPr sz="2000" b="0" i="0" u="none" strike="noStrike" cap="none" dirty="0">
              <a:solidFill>
                <a:srgbClr val="000000"/>
              </a:solidFill>
              <a:latin typeface="Calibri"/>
              <a:ea typeface="Calibri"/>
              <a:cs typeface="Calibri"/>
              <a:sym typeface="Calibri"/>
            </a:endParaRPr>
          </a:p>
          <a:p>
            <a:pPr marL="969963" marR="0" lvl="3" indent="-223837" algn="l" rtl="0">
              <a:lnSpc>
                <a:spcPct val="90000"/>
              </a:lnSpc>
              <a:spcBef>
                <a:spcPts val="0"/>
              </a:spcBef>
              <a:spcAft>
                <a:spcPts val="0"/>
              </a:spcAft>
              <a:buClr>
                <a:srgbClr val="000000"/>
              </a:buClr>
              <a:buSzPts val="2000"/>
              <a:buFont typeface="Courier New"/>
              <a:buChar char="o"/>
            </a:pPr>
            <a:r>
              <a:rPr lang="en-GB" sz="2000" b="0" i="0" u="none" strike="noStrike" cap="none" dirty="0">
                <a:solidFill>
                  <a:srgbClr val="000000"/>
                </a:solidFill>
                <a:latin typeface="Calibri"/>
                <a:ea typeface="Calibri"/>
                <a:cs typeface="Calibri"/>
                <a:sym typeface="Calibri"/>
              </a:rPr>
              <a:t>This lecture covers basic concepts of structural analysis and its workflow through the study of simple beams.  It also showcases how to set up a structural simulation in Ansys Discovery and provides a comparison of analytical and numerical solution for a cantilever beam.</a:t>
            </a:r>
            <a:endParaRPr sz="20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600"/>
              </a:spcBef>
              <a:spcAft>
                <a:spcPts val="0"/>
              </a:spcAft>
              <a:buClr>
                <a:schemeClr val="hlink"/>
              </a:buClr>
              <a:buSzPts val="2400"/>
              <a:buFont typeface="Arial"/>
              <a:buChar char="•"/>
            </a:pPr>
            <a:r>
              <a:rPr lang="en-US" sz="2400" b="0" i="0" u="sng" dirty="0" err="1">
                <a:solidFill>
                  <a:schemeClr val="hlink"/>
                </a:solidFill>
                <a:latin typeface="Calibri"/>
                <a:ea typeface="Calibri"/>
                <a:cs typeface="Calibri"/>
                <a:sym typeface="Calibri"/>
                <a:hlinkClick r:id="rId6"/>
              </a:rPr>
              <a:t>SpaceClaim</a:t>
            </a:r>
            <a:r>
              <a:rPr lang="en-US" sz="2400" b="0" i="0" u="sng" dirty="0">
                <a:solidFill>
                  <a:schemeClr val="hlink"/>
                </a:solidFill>
                <a:latin typeface="Calibri"/>
                <a:ea typeface="Calibri"/>
                <a:cs typeface="Calibri"/>
                <a:sym typeface="Calibri"/>
                <a:hlinkClick r:id="rId6"/>
              </a:rPr>
              <a:t>/Discovery Keyboard Shortcuts</a:t>
            </a:r>
            <a:r>
              <a:rPr lang="en-US" sz="2400" b="0" i="0" dirty="0">
                <a:solidFill>
                  <a:srgbClr val="FF0000"/>
                </a:solidFill>
                <a:latin typeface="Calibri"/>
                <a:ea typeface="Calibri"/>
                <a:cs typeface="Calibri"/>
                <a:sym typeface="Calibri"/>
              </a:rPr>
              <a:t> </a:t>
            </a:r>
            <a:endParaRPr lang="en-US" sz="2400" dirty="0"/>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893</Words>
  <Application>Microsoft Office PowerPoint</Application>
  <PresentationFormat>Widescreen</PresentationFormat>
  <Paragraphs>92</Paragraphs>
  <Slides>10</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Noto Sans Symbols</vt:lpstr>
      <vt:lpstr>Roboto</vt:lpstr>
      <vt:lpstr>Courier New</vt:lpstr>
      <vt:lpstr>Arial</vt:lpstr>
      <vt:lpstr>Calibri</vt:lpstr>
      <vt:lpstr>Ansys - Slide Master</vt:lpstr>
      <vt:lpstr>Ansys - Slide Master</vt:lpstr>
      <vt:lpstr>PowerPoint Presentation</vt:lpstr>
      <vt:lpstr>Learning objectives for this unit</vt:lpstr>
      <vt:lpstr>Static Structural Simulation</vt:lpstr>
      <vt:lpstr>Scenario for a cantilever beam: “Captain Hook” needs a plank</vt:lpstr>
      <vt:lpstr>Considerations when Selecting Materials</vt:lpstr>
      <vt:lpstr>Cantilever Beam Simulation</vt:lpstr>
      <vt:lpstr>Plank Specifications</vt:lpstr>
      <vt:lpstr>Cantilever Beam Simulation</vt:lpstr>
      <vt:lpstr>Additional Discovery Tutorials (Optional/As-Needed)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Alfred Oti</dc:creator>
  <cp:lastModifiedBy>Kaitlin Tyler</cp:lastModifiedBy>
  <cp:revision>14</cp:revision>
  <dcterms:created xsi:type="dcterms:W3CDTF">2023-07-06T15:20:57Z</dcterms:created>
  <dcterms:modified xsi:type="dcterms:W3CDTF">2023-09-27T18:24:20Z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