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4021">
          <p15:clr>
            <a:srgbClr val="A4A3A4"/>
          </p15:clr>
        </p15:guide>
        <p15:guide id="4" pos="3659">
          <p15:clr>
            <a:srgbClr val="A4A3A4"/>
          </p15:clr>
        </p15:guide>
        <p15:guide id="5" orient="horz" pos="618">
          <p15:clr>
            <a:srgbClr val="A4A3A4"/>
          </p15:clr>
        </p15:guide>
        <p15:guide id="6" orient="horz" pos="3974">
          <p15:clr>
            <a:srgbClr val="A4A3A4"/>
          </p15:clr>
        </p15:guide>
        <p15:guide id="7" pos="7287">
          <p15:clr>
            <a:srgbClr val="A4A3A4"/>
          </p15:clr>
        </p15:guide>
        <p15:guide id="8" pos="393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5" roundtripDataSignature="AMtx7mjAq05b3Ic1xU5aN3dhrOFvwkano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7EFB51-514F-495D-8341-EB65357E7A7E}" v="3" dt="2023-09-27T17:46:24.994"/>
  </p1510:revLst>
</p1510:revInfo>
</file>

<file path=ppt/tableStyles.xml><?xml version="1.0" encoding="utf-8"?>
<a:tblStyleLst xmlns:a="http://schemas.openxmlformats.org/drawingml/2006/main" def="{4192DC04-8A4C-4FF2-AAA9-7EC16C6C6360}">
  <a:tblStyle styleId="{4192DC04-8A4C-4FF2-AAA9-7EC16C6C6360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6" d="100"/>
          <a:sy n="156" d="100"/>
        </p:scale>
        <p:origin x="444" y="88"/>
      </p:cViewPr>
      <p:guideLst>
        <p:guide orient="horz" pos="2160"/>
        <p:guide pos="3840"/>
        <p:guide pos="4021"/>
        <p:guide pos="3659"/>
        <p:guide orient="horz" pos="618"/>
        <p:guide orient="horz" pos="3974"/>
        <p:guide pos="7287"/>
        <p:guide pos="3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21D2BD8D-760B-F14B-09FA-76F00151C138}"/>
    <pc:docChg chg="modSld">
      <pc:chgData name="" userId="" providerId="" clId="Web-{21D2BD8D-760B-F14B-09FA-76F00151C138}" dt="2023-08-22T12:41:17.791" v="2"/>
      <pc:docMkLst>
        <pc:docMk/>
      </pc:docMkLst>
      <pc:sldChg chg="addSp delSp modSp">
        <pc:chgData name="" userId="" providerId="" clId="Web-{21D2BD8D-760B-F14B-09FA-76F00151C138}" dt="2023-08-22T12:41:17.791" v="2"/>
        <pc:sldMkLst>
          <pc:docMk/>
          <pc:sldMk cId="0" sldId="256"/>
        </pc:sldMkLst>
        <pc:spChg chg="add del mod">
          <ac:chgData name="" userId="" providerId="" clId="Web-{21D2BD8D-760B-F14B-09FA-76F00151C138}" dt="2023-08-22T12:41:17.791" v="2"/>
          <ac:spMkLst>
            <pc:docMk/>
            <pc:sldMk cId="0" sldId="256"/>
            <ac:spMk id="3" creationId="{A642D35B-AB55-8805-0EEB-BC7FD7A3680F}"/>
          </ac:spMkLst>
        </pc:spChg>
        <pc:spChg chg="add del">
          <ac:chgData name="" userId="" providerId="" clId="Web-{21D2BD8D-760B-F14B-09FA-76F00151C138}" dt="2023-08-22T12:41:17.791" v="2"/>
          <ac:spMkLst>
            <pc:docMk/>
            <pc:sldMk cId="0" sldId="256"/>
            <ac:spMk id="97" creationId="{00000000-0000-0000-0000-000000000000}"/>
          </ac:spMkLst>
        </pc:spChg>
        <pc:picChg chg="del">
          <ac:chgData name="" userId="" providerId="" clId="Web-{21D2BD8D-760B-F14B-09FA-76F00151C138}" dt="2023-08-22T12:41:07.150" v="0"/>
          <ac:picMkLst>
            <pc:docMk/>
            <pc:sldMk cId="0" sldId="256"/>
            <ac:picMk id="98" creationId="{00000000-0000-0000-0000-000000000000}"/>
          </ac:picMkLst>
        </pc:picChg>
      </pc:sldChg>
    </pc:docChg>
  </pc:docChgLst>
  <pc:docChgLst>
    <pc:chgData name="Kaitlin Tyler" userId="971d5887-dada-4101-bef7-69a3ed4a7a52" providerId="ADAL" clId="{357EFB51-514F-495D-8341-EB65357E7A7E}"/>
    <pc:docChg chg="custSel modSld">
      <pc:chgData name="Kaitlin Tyler" userId="971d5887-dada-4101-bef7-69a3ed4a7a52" providerId="ADAL" clId="{357EFB51-514F-495D-8341-EB65357E7A7E}" dt="2023-09-27T18:18:30.908" v="26" actId="20577"/>
      <pc:docMkLst>
        <pc:docMk/>
      </pc:docMkLst>
      <pc:sldChg chg="modSp mod">
        <pc:chgData name="Kaitlin Tyler" userId="971d5887-dada-4101-bef7-69a3ed4a7a52" providerId="ADAL" clId="{357EFB51-514F-495D-8341-EB65357E7A7E}" dt="2023-09-27T17:46:10.604" v="18" actId="20577"/>
        <pc:sldMkLst>
          <pc:docMk/>
          <pc:sldMk cId="0" sldId="256"/>
        </pc:sldMkLst>
        <pc:spChg chg="mod">
          <ac:chgData name="Kaitlin Tyler" userId="971d5887-dada-4101-bef7-69a3ed4a7a52" providerId="ADAL" clId="{357EFB51-514F-495D-8341-EB65357E7A7E}" dt="2023-09-27T17:46:10.604" v="18" actId="20577"/>
          <ac:spMkLst>
            <pc:docMk/>
            <pc:sldMk cId="0" sldId="256"/>
            <ac:spMk id="96" creationId="{00000000-0000-0000-0000-000000000000}"/>
          </ac:spMkLst>
        </pc:spChg>
      </pc:sldChg>
      <pc:sldChg chg="modSp">
        <pc:chgData name="Kaitlin Tyler" userId="971d5887-dada-4101-bef7-69a3ed4a7a52" providerId="ADAL" clId="{357EFB51-514F-495D-8341-EB65357E7A7E}" dt="2023-09-27T17:46:24.993" v="19"/>
        <pc:sldMkLst>
          <pc:docMk/>
          <pc:sldMk cId="0" sldId="257"/>
        </pc:sldMkLst>
        <pc:graphicFrameChg chg="mod">
          <ac:chgData name="Kaitlin Tyler" userId="971d5887-dada-4101-bef7-69a3ed4a7a52" providerId="ADAL" clId="{357EFB51-514F-495D-8341-EB65357E7A7E}" dt="2023-09-27T17:46:24.993" v="19"/>
          <ac:graphicFrameMkLst>
            <pc:docMk/>
            <pc:sldMk cId="0" sldId="257"/>
            <ac:graphicFrameMk id="105" creationId="{00000000-0000-0000-0000-000000000000}"/>
          </ac:graphicFrameMkLst>
        </pc:graphicFrameChg>
      </pc:sldChg>
      <pc:sldChg chg="modSp mod chgLayout">
        <pc:chgData name="Kaitlin Tyler" userId="971d5887-dada-4101-bef7-69a3ed4a7a52" providerId="ADAL" clId="{357EFB51-514F-495D-8341-EB65357E7A7E}" dt="2023-09-27T18:12:53.610" v="24" actId="1076"/>
        <pc:sldMkLst>
          <pc:docMk/>
          <pc:sldMk cId="0" sldId="258"/>
        </pc:sldMkLst>
        <pc:spChg chg="mod ord">
          <ac:chgData name="Kaitlin Tyler" userId="971d5887-dada-4101-bef7-69a3ed4a7a52" providerId="ADAL" clId="{357EFB51-514F-495D-8341-EB65357E7A7E}" dt="2023-09-27T17:41:15.209" v="11" actId="700"/>
          <ac:spMkLst>
            <pc:docMk/>
            <pc:sldMk cId="0" sldId="258"/>
            <ac:spMk id="115" creationId="{00000000-0000-0000-0000-000000000000}"/>
          </ac:spMkLst>
        </pc:spChg>
        <pc:spChg chg="mod ord">
          <ac:chgData name="Kaitlin Tyler" userId="971d5887-dada-4101-bef7-69a3ed4a7a52" providerId="ADAL" clId="{357EFB51-514F-495D-8341-EB65357E7A7E}" dt="2023-09-27T17:41:15.209" v="11" actId="700"/>
          <ac:spMkLst>
            <pc:docMk/>
            <pc:sldMk cId="0" sldId="258"/>
            <ac:spMk id="116" creationId="{00000000-0000-0000-0000-000000000000}"/>
          </ac:spMkLst>
        </pc:spChg>
        <pc:spChg chg="mod ord">
          <ac:chgData name="Kaitlin Tyler" userId="971d5887-dada-4101-bef7-69a3ed4a7a52" providerId="ADAL" clId="{357EFB51-514F-495D-8341-EB65357E7A7E}" dt="2023-09-27T18:12:53.610" v="24" actId="1076"/>
          <ac:spMkLst>
            <pc:docMk/>
            <pc:sldMk cId="0" sldId="258"/>
            <ac:spMk id="117" creationId="{00000000-0000-0000-0000-000000000000}"/>
          </ac:spMkLst>
        </pc:spChg>
        <pc:picChg chg="mod ord">
          <ac:chgData name="Kaitlin Tyler" userId="971d5887-dada-4101-bef7-69a3ed4a7a52" providerId="ADAL" clId="{357EFB51-514F-495D-8341-EB65357E7A7E}" dt="2023-09-27T18:12:44.292" v="21" actId="171"/>
          <ac:picMkLst>
            <pc:docMk/>
            <pc:sldMk cId="0" sldId="258"/>
            <ac:picMk id="118" creationId="{00000000-0000-0000-0000-000000000000}"/>
          </ac:picMkLst>
        </pc:picChg>
      </pc:sldChg>
      <pc:sldChg chg="modSp">
        <pc:chgData name="Kaitlin Tyler" userId="971d5887-dada-4101-bef7-69a3ed4a7a52" providerId="ADAL" clId="{357EFB51-514F-495D-8341-EB65357E7A7E}" dt="2023-09-27T17:46:24.993" v="19"/>
        <pc:sldMkLst>
          <pc:docMk/>
          <pc:sldMk cId="0" sldId="261"/>
        </pc:sldMkLst>
        <pc:spChg chg="mod">
          <ac:chgData name="Kaitlin Tyler" userId="971d5887-dada-4101-bef7-69a3ed4a7a52" providerId="ADAL" clId="{357EFB51-514F-495D-8341-EB65357E7A7E}" dt="2023-09-27T17:46:24.993" v="19"/>
          <ac:spMkLst>
            <pc:docMk/>
            <pc:sldMk cId="0" sldId="261"/>
            <ac:spMk id="140" creationId="{00000000-0000-0000-0000-000000000000}"/>
          </ac:spMkLst>
        </pc:spChg>
      </pc:sldChg>
      <pc:sldChg chg="modSp mod">
        <pc:chgData name="Kaitlin Tyler" userId="971d5887-dada-4101-bef7-69a3ed4a7a52" providerId="ADAL" clId="{357EFB51-514F-495D-8341-EB65357E7A7E}" dt="2023-09-27T18:18:30.908" v="26" actId="20577"/>
        <pc:sldMkLst>
          <pc:docMk/>
          <pc:sldMk cId="0" sldId="271"/>
        </pc:sldMkLst>
        <pc:spChg chg="mod">
          <ac:chgData name="Kaitlin Tyler" userId="971d5887-dada-4101-bef7-69a3ed4a7a52" providerId="ADAL" clId="{357EFB51-514F-495D-8341-EB65357E7A7E}" dt="2023-09-27T18:18:30.908" v="26" actId="20577"/>
          <ac:spMkLst>
            <pc:docMk/>
            <pc:sldMk cId="0" sldId="271"/>
            <ac:spMk id="243" creationId="{00000000-0000-0000-0000-000000000000}"/>
          </ac:spMkLst>
        </pc:spChg>
      </pc:sldChg>
      <pc:sldChg chg="delSp modSp mod">
        <pc:chgData name="Kaitlin Tyler" userId="971d5887-dada-4101-bef7-69a3ed4a7a52" providerId="ADAL" clId="{357EFB51-514F-495D-8341-EB65357E7A7E}" dt="2023-09-27T17:46:24.993" v="19"/>
        <pc:sldMkLst>
          <pc:docMk/>
          <pc:sldMk cId="0" sldId="272"/>
        </pc:sldMkLst>
        <pc:spChg chg="mod">
          <ac:chgData name="Kaitlin Tyler" userId="971d5887-dada-4101-bef7-69a3ed4a7a52" providerId="ADAL" clId="{357EFB51-514F-495D-8341-EB65357E7A7E}" dt="2023-09-27T17:46:24.993" v="19"/>
          <ac:spMkLst>
            <pc:docMk/>
            <pc:sldMk cId="0" sldId="272"/>
            <ac:spMk id="250" creationId="{00000000-0000-0000-0000-000000000000}"/>
          </ac:spMkLst>
        </pc:spChg>
        <pc:spChg chg="del mod">
          <ac:chgData name="Kaitlin Tyler" userId="971d5887-dada-4101-bef7-69a3ed4a7a52" providerId="ADAL" clId="{357EFB51-514F-495D-8341-EB65357E7A7E}" dt="2023-09-27T17:38:05.043" v="2" actId="478"/>
          <ac:spMkLst>
            <pc:docMk/>
            <pc:sldMk cId="0" sldId="272"/>
            <ac:spMk id="251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" name="Google Shape;9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4" name="Google Shape;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8" name="Google Shape;17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8" name="Google Shape;18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8" name="Google Shape;19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8" name="Google Shape;20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8" name="Google Shape;21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9" name="Google Shape;22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2379f38daf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2379f38dafe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9" name="Google Shape;239;g2379f38dafe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16</a:t>
            </a:fld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6" name="Google Shape;24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4" name="Google Shape;25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1" name="Google Shape;10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3" name="Google Shape;11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1" name="Google Shape;12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9" name="Google Shape;12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7" name="Google Shape;13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6" name="Google Shape;14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6" name="Google Shape;15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8" name="Google Shape;16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mailto:education@ansys.com" TargetMode="External"/><Relationship Id="rId2" Type="http://schemas.openxmlformats.org/officeDocument/2006/relationships/hyperlink" Target="http://www.ansys.com/education-resources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>
  <p:cSld name="Titl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9"/>
          <p:cNvSpPr txBox="1">
            <a:spLocks noGrp="1"/>
          </p:cNvSpPr>
          <p:nvPr>
            <p:ph type="body" idx="1"/>
          </p:nvPr>
        </p:nvSpPr>
        <p:spPr>
          <a:xfrm>
            <a:off x="601663" y="914400"/>
            <a:ext cx="5394325" cy="1449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body" idx="2"/>
          </p:nvPr>
        </p:nvSpPr>
        <p:spPr>
          <a:xfrm>
            <a:off x="601663" y="2667000"/>
            <a:ext cx="5394325" cy="848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 sz="2000" b="0" i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/>
          <p:nvPr/>
        </p:nvSpPr>
        <p:spPr>
          <a:xfrm>
            <a:off x="7848600" y="6477000"/>
            <a:ext cx="13716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©2023 ANSYS, Inc.</a:t>
            </a:r>
            <a:endParaRPr dirty="0"/>
          </a:p>
        </p:txBody>
      </p:sp>
      <p:pic>
        <p:nvPicPr>
          <p:cNvPr id="20" name="Google Shape;20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84" y="0"/>
            <a:ext cx="12189631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84">
          <p15:clr>
            <a:srgbClr val="FBAE40"/>
          </p15:clr>
        </p15:guide>
        <p15:guide id="2" orient="horz" pos="261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Table">
  <p:cSld name="Text and Table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8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8"/>
          <p:cNvSpPr>
            <a:spLocks noGrp="1"/>
          </p:cNvSpPr>
          <p:nvPr>
            <p:ph type="tbl" idx="2"/>
          </p:nvPr>
        </p:nvSpPr>
        <p:spPr>
          <a:xfrm>
            <a:off x="6096001" y="1447800"/>
            <a:ext cx="54864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4" name="Google Shape;54;p28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55" name="Google Shape;55;p28"/>
          <p:cNvSpPr txBox="1">
            <a:spLocks noGrp="1"/>
          </p:cNvSpPr>
          <p:nvPr>
            <p:ph type="body" idx="1"/>
          </p:nvPr>
        </p:nvSpPr>
        <p:spPr>
          <a:xfrm>
            <a:off x="609600" y="1447800"/>
            <a:ext cx="52578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‐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Video Clip">
  <p:cSld name="Text and Video Clip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9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29"/>
          <p:cNvSpPr>
            <a:spLocks noGrp="1"/>
          </p:cNvSpPr>
          <p:nvPr>
            <p:ph type="media" idx="2"/>
          </p:nvPr>
        </p:nvSpPr>
        <p:spPr>
          <a:xfrm>
            <a:off x="6096001" y="1447799"/>
            <a:ext cx="5486400" cy="4590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‐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ourier New"/>
              <a:buChar char="o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9" name="Google Shape;59;p29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60" name="Google Shape;60;p29"/>
          <p:cNvSpPr txBox="1">
            <a:spLocks noGrp="1"/>
          </p:cNvSpPr>
          <p:nvPr>
            <p:ph type="body" idx="1"/>
          </p:nvPr>
        </p:nvSpPr>
        <p:spPr>
          <a:xfrm>
            <a:off x="609600" y="1447800"/>
            <a:ext cx="52578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‐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ulti-picture">
  <p:cSld name="Multi-picture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0"/>
          <p:cNvSpPr>
            <a:spLocks noGrp="1"/>
          </p:cNvSpPr>
          <p:nvPr>
            <p:ph type="pic" idx="2"/>
          </p:nvPr>
        </p:nvSpPr>
        <p:spPr>
          <a:xfrm>
            <a:off x="609600" y="1143000"/>
            <a:ext cx="3454400" cy="1981200"/>
          </a:xfrm>
          <a:prstGeom prst="rect">
            <a:avLst/>
          </a:prstGeom>
          <a:noFill/>
          <a:ln>
            <a:noFill/>
          </a:ln>
        </p:spPr>
      </p:sp>
      <p:sp>
        <p:nvSpPr>
          <p:cNvPr id="63" name="Google Shape;63;p30"/>
          <p:cNvSpPr>
            <a:spLocks noGrp="1"/>
          </p:cNvSpPr>
          <p:nvPr>
            <p:ph type="pic" idx="3"/>
          </p:nvPr>
        </p:nvSpPr>
        <p:spPr>
          <a:xfrm>
            <a:off x="609600" y="3657600"/>
            <a:ext cx="3454400" cy="19812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30"/>
          <p:cNvSpPr>
            <a:spLocks noGrp="1"/>
          </p:cNvSpPr>
          <p:nvPr>
            <p:ph type="pic" idx="4"/>
          </p:nvPr>
        </p:nvSpPr>
        <p:spPr>
          <a:xfrm>
            <a:off x="4470400" y="1159933"/>
            <a:ext cx="3454400" cy="1981200"/>
          </a:xfrm>
          <a:prstGeom prst="rect">
            <a:avLst/>
          </a:prstGeom>
          <a:noFill/>
          <a:ln>
            <a:noFill/>
          </a:ln>
        </p:spPr>
      </p:sp>
      <p:sp>
        <p:nvSpPr>
          <p:cNvPr id="65" name="Google Shape;65;p30"/>
          <p:cNvSpPr>
            <a:spLocks noGrp="1"/>
          </p:cNvSpPr>
          <p:nvPr>
            <p:ph type="pic" idx="5"/>
          </p:nvPr>
        </p:nvSpPr>
        <p:spPr>
          <a:xfrm>
            <a:off x="4470400" y="3674533"/>
            <a:ext cx="3454400" cy="1981200"/>
          </a:xfrm>
          <a:prstGeom prst="rect">
            <a:avLst/>
          </a:prstGeom>
          <a:noFill/>
          <a:ln>
            <a:noFill/>
          </a:ln>
        </p:spPr>
      </p:sp>
      <p:sp>
        <p:nvSpPr>
          <p:cNvPr id="66" name="Google Shape;66;p30"/>
          <p:cNvSpPr>
            <a:spLocks noGrp="1"/>
          </p:cNvSpPr>
          <p:nvPr>
            <p:ph type="pic" idx="6"/>
          </p:nvPr>
        </p:nvSpPr>
        <p:spPr>
          <a:xfrm>
            <a:off x="8128000" y="1151467"/>
            <a:ext cx="3454400" cy="1981200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Google Shape;67;p30"/>
          <p:cNvSpPr>
            <a:spLocks noGrp="1"/>
          </p:cNvSpPr>
          <p:nvPr>
            <p:ph type="pic" idx="7"/>
          </p:nvPr>
        </p:nvSpPr>
        <p:spPr>
          <a:xfrm>
            <a:off x="8128000" y="3666067"/>
            <a:ext cx="3454400" cy="19812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0"/>
          <p:cNvSpPr txBox="1">
            <a:spLocks noGrp="1"/>
          </p:cNvSpPr>
          <p:nvPr>
            <p:ph type="body" idx="1"/>
          </p:nvPr>
        </p:nvSpPr>
        <p:spPr>
          <a:xfrm>
            <a:off x="609600" y="3200400"/>
            <a:ext cx="34544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0" i="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‐"/>
              <a:defRPr sz="1100"/>
            </a:lvl2pPr>
            <a:lvl3pPr marL="1371600" lvl="2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▪"/>
              <a:defRPr sz="1100"/>
            </a:lvl4pPr>
            <a:lvl5pPr marL="2286000" lvl="4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o"/>
              <a:defRPr sz="11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30"/>
          <p:cNvSpPr txBox="1">
            <a:spLocks noGrp="1"/>
          </p:cNvSpPr>
          <p:nvPr>
            <p:ph type="body" idx="8"/>
          </p:nvPr>
        </p:nvSpPr>
        <p:spPr>
          <a:xfrm>
            <a:off x="4470400" y="3200400"/>
            <a:ext cx="34544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0" i="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‐"/>
              <a:defRPr sz="1100"/>
            </a:lvl2pPr>
            <a:lvl3pPr marL="1371600" lvl="2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▪"/>
              <a:defRPr sz="1100"/>
            </a:lvl4pPr>
            <a:lvl5pPr marL="2286000" lvl="4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o"/>
              <a:defRPr sz="11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30"/>
          <p:cNvSpPr txBox="1">
            <a:spLocks noGrp="1"/>
          </p:cNvSpPr>
          <p:nvPr>
            <p:ph type="body" idx="9"/>
          </p:nvPr>
        </p:nvSpPr>
        <p:spPr>
          <a:xfrm>
            <a:off x="8150577" y="3200400"/>
            <a:ext cx="34544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0" i="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‐"/>
              <a:defRPr sz="1100"/>
            </a:lvl2pPr>
            <a:lvl3pPr marL="1371600" lvl="2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▪"/>
              <a:defRPr sz="1100"/>
            </a:lvl4pPr>
            <a:lvl5pPr marL="2286000" lvl="4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o"/>
              <a:defRPr sz="11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30"/>
          <p:cNvSpPr txBox="1">
            <a:spLocks noGrp="1"/>
          </p:cNvSpPr>
          <p:nvPr>
            <p:ph type="body" idx="13"/>
          </p:nvPr>
        </p:nvSpPr>
        <p:spPr>
          <a:xfrm>
            <a:off x="609600" y="5702300"/>
            <a:ext cx="34544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0" i="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‐"/>
              <a:defRPr sz="1100"/>
            </a:lvl2pPr>
            <a:lvl3pPr marL="1371600" lvl="2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▪"/>
              <a:defRPr sz="1100"/>
            </a:lvl4pPr>
            <a:lvl5pPr marL="2286000" lvl="4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o"/>
              <a:defRPr sz="11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30"/>
          <p:cNvSpPr txBox="1">
            <a:spLocks noGrp="1"/>
          </p:cNvSpPr>
          <p:nvPr>
            <p:ph type="body" idx="14"/>
          </p:nvPr>
        </p:nvSpPr>
        <p:spPr>
          <a:xfrm>
            <a:off x="4470400" y="5715000"/>
            <a:ext cx="34544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0" i="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‐"/>
              <a:defRPr sz="1100"/>
            </a:lvl2pPr>
            <a:lvl3pPr marL="1371600" lvl="2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▪"/>
              <a:defRPr sz="1100"/>
            </a:lvl4pPr>
            <a:lvl5pPr marL="2286000" lvl="4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o"/>
              <a:defRPr sz="11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30"/>
          <p:cNvSpPr txBox="1">
            <a:spLocks noGrp="1"/>
          </p:cNvSpPr>
          <p:nvPr>
            <p:ph type="body" idx="15"/>
          </p:nvPr>
        </p:nvSpPr>
        <p:spPr>
          <a:xfrm>
            <a:off x="8150577" y="5715000"/>
            <a:ext cx="34544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0" i="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‐"/>
              <a:defRPr sz="1100"/>
            </a:lvl2pPr>
            <a:lvl3pPr marL="1371600" lvl="2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▪"/>
              <a:defRPr sz="1100"/>
            </a:lvl4pPr>
            <a:lvl5pPr marL="2286000" lvl="4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o"/>
              <a:defRPr sz="11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30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75" name="Google Shape;75;p30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ogo Grid">
  <p:cSld name="Logo Grid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31"/>
          <p:cNvSpPr>
            <a:spLocks noGrp="1"/>
          </p:cNvSpPr>
          <p:nvPr>
            <p:ph type="pic" idx="2"/>
          </p:nvPr>
        </p:nvSpPr>
        <p:spPr>
          <a:xfrm>
            <a:off x="914400" y="1371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78" name="Google Shape;78;p31"/>
          <p:cNvSpPr>
            <a:spLocks noGrp="1"/>
          </p:cNvSpPr>
          <p:nvPr>
            <p:ph type="pic" idx="3"/>
          </p:nvPr>
        </p:nvSpPr>
        <p:spPr>
          <a:xfrm>
            <a:off x="914400" y="2895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79" name="Google Shape;79;p31"/>
          <p:cNvSpPr>
            <a:spLocks noGrp="1"/>
          </p:cNvSpPr>
          <p:nvPr>
            <p:ph type="pic" idx="4"/>
          </p:nvPr>
        </p:nvSpPr>
        <p:spPr>
          <a:xfrm>
            <a:off x="914400" y="4419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80" name="Google Shape;80;p31"/>
          <p:cNvSpPr>
            <a:spLocks noGrp="1"/>
          </p:cNvSpPr>
          <p:nvPr>
            <p:ph type="pic" idx="5"/>
          </p:nvPr>
        </p:nvSpPr>
        <p:spPr>
          <a:xfrm>
            <a:off x="3759200" y="1371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81" name="Google Shape;81;p31"/>
          <p:cNvSpPr>
            <a:spLocks noGrp="1"/>
          </p:cNvSpPr>
          <p:nvPr>
            <p:ph type="pic" idx="6"/>
          </p:nvPr>
        </p:nvSpPr>
        <p:spPr>
          <a:xfrm>
            <a:off x="3759200" y="2895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82" name="Google Shape;82;p31"/>
          <p:cNvSpPr>
            <a:spLocks noGrp="1"/>
          </p:cNvSpPr>
          <p:nvPr>
            <p:ph type="pic" idx="7"/>
          </p:nvPr>
        </p:nvSpPr>
        <p:spPr>
          <a:xfrm>
            <a:off x="3759200" y="4419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83" name="Google Shape;83;p31"/>
          <p:cNvSpPr>
            <a:spLocks noGrp="1"/>
          </p:cNvSpPr>
          <p:nvPr>
            <p:ph type="pic" idx="8"/>
          </p:nvPr>
        </p:nvSpPr>
        <p:spPr>
          <a:xfrm>
            <a:off x="6604000" y="1371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84" name="Google Shape;84;p31"/>
          <p:cNvSpPr>
            <a:spLocks noGrp="1"/>
          </p:cNvSpPr>
          <p:nvPr>
            <p:ph type="pic" idx="9"/>
          </p:nvPr>
        </p:nvSpPr>
        <p:spPr>
          <a:xfrm>
            <a:off x="6604000" y="2895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85" name="Google Shape;85;p31"/>
          <p:cNvSpPr>
            <a:spLocks noGrp="1"/>
          </p:cNvSpPr>
          <p:nvPr>
            <p:ph type="pic" idx="13"/>
          </p:nvPr>
        </p:nvSpPr>
        <p:spPr>
          <a:xfrm>
            <a:off x="6604000" y="4419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86" name="Google Shape;86;p31"/>
          <p:cNvSpPr>
            <a:spLocks noGrp="1"/>
          </p:cNvSpPr>
          <p:nvPr>
            <p:ph type="pic" idx="14"/>
          </p:nvPr>
        </p:nvSpPr>
        <p:spPr>
          <a:xfrm>
            <a:off x="9245600" y="1371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87" name="Google Shape;87;p31"/>
          <p:cNvSpPr>
            <a:spLocks noGrp="1"/>
          </p:cNvSpPr>
          <p:nvPr>
            <p:ph type="pic" idx="15"/>
          </p:nvPr>
        </p:nvSpPr>
        <p:spPr>
          <a:xfrm>
            <a:off x="9245600" y="2895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88" name="Google Shape;88;p31"/>
          <p:cNvSpPr>
            <a:spLocks noGrp="1"/>
          </p:cNvSpPr>
          <p:nvPr>
            <p:ph type="pic" idx="16"/>
          </p:nvPr>
        </p:nvSpPr>
        <p:spPr>
          <a:xfrm>
            <a:off x="9245600" y="4419600"/>
            <a:ext cx="1930400" cy="1295400"/>
          </a:xfrm>
          <a:prstGeom prst="rect">
            <a:avLst/>
          </a:prstGeom>
          <a:noFill/>
          <a:ln>
            <a:noFill/>
          </a:ln>
        </p:spPr>
      </p:sp>
      <p:sp>
        <p:nvSpPr>
          <p:cNvPr id="89" name="Google Shape;89;p31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90" name="Google Shape;90;p31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0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23" name="Google Shape;23;p20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0"/>
          <p:cNvSpPr txBox="1">
            <a:spLocks noGrp="1"/>
          </p:cNvSpPr>
          <p:nvPr>
            <p:ph type="body" idx="1"/>
          </p:nvPr>
        </p:nvSpPr>
        <p:spPr>
          <a:xfrm>
            <a:off x="609599" y="1447800"/>
            <a:ext cx="10972799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‐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1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27" name="Google Shape;27;p21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pyright Page">
  <p:cSld name="Copyright Page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2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30" name="Google Shape;30;p22"/>
          <p:cNvSpPr txBox="1"/>
          <p:nvPr/>
        </p:nvSpPr>
        <p:spPr>
          <a:xfrm>
            <a:off x="533400" y="609600"/>
            <a:ext cx="10972800" cy="4245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2023 ANSYS, Inc. All rights reserved.</a:t>
            </a:r>
            <a:endParaRPr dirty="0"/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and Reproduction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content used in this resource </a:t>
            </a:r>
            <a:r>
              <a:rPr lang="en-US" sz="1400" dirty="0">
                <a:solidFill>
                  <a:srgbClr val="201F1E"/>
                </a:solidFill>
                <a:latin typeface="Calibri"/>
                <a:ea typeface="Calibri"/>
                <a:cs typeface="Calibri"/>
                <a:sym typeface="Calibri"/>
              </a:rPr>
              <a:t>may only be used or reproduced for teaching purposes; and any commercial use is strictly prohibited.</a:t>
            </a:r>
            <a:r>
              <a:rPr lang="en-US" sz="1400" i="1" dirty="0">
                <a:solidFill>
                  <a:srgbClr val="201F1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Document Information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lecture unit is part of a set of teaching resources to help introduce students to structures, fluids, or heat transfer (physics areas supported by Ansys Discovery).</a:t>
            </a:r>
            <a:endParaRPr dirty="0"/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Ansys Education Resources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access more undergraduate education resources, including lecture presentations with notes, exercises with worked solutions, microprojects, real life examples and more, visit </a:t>
            </a:r>
            <a:r>
              <a:rPr lang="en-US" sz="14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www.ansys.com/education-resources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Feedback </a:t>
            </a:r>
            <a:endParaRPr sz="1400" b="0" i="0" u="none" strike="noStrik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If you notice any errors in this resource or need to get in contact with the authors, please email us at </a:t>
            </a:r>
            <a:r>
              <a:rPr lang="en-US" sz="1400" b="0" i="0" u="sng" strike="noStrik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education@ansys.com</a:t>
            </a:r>
            <a:endParaRPr sz="1400" b="0" i="0" u="none" strike="noStrik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3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o slash/no title">
  <p:cSld name="No slash/no titl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4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35" name="Google Shape;35;p24"/>
          <p:cNvSpPr/>
          <p:nvPr/>
        </p:nvSpPr>
        <p:spPr>
          <a:xfrm>
            <a:off x="152400" y="76200"/>
            <a:ext cx="609600" cy="609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Side by Side">
  <p:cSld name="1_Title and Side by Side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5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38" name="Google Shape;38;p25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5"/>
          <p:cNvSpPr txBox="1">
            <a:spLocks noGrp="1"/>
          </p:cNvSpPr>
          <p:nvPr>
            <p:ph type="body" idx="1"/>
          </p:nvPr>
        </p:nvSpPr>
        <p:spPr>
          <a:xfrm>
            <a:off x="609600" y="1447800"/>
            <a:ext cx="52578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‐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5"/>
          <p:cNvSpPr txBox="1">
            <a:spLocks noGrp="1"/>
          </p:cNvSpPr>
          <p:nvPr>
            <p:ph type="body" idx="2"/>
          </p:nvPr>
        </p:nvSpPr>
        <p:spPr>
          <a:xfrm>
            <a:off x="6096000" y="1447800"/>
            <a:ext cx="54864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‐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Picture">
  <p:cSld name="Text and Picture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6"/>
          <p:cNvSpPr>
            <a:spLocks noGrp="1"/>
          </p:cNvSpPr>
          <p:nvPr>
            <p:ph type="pic" idx="2"/>
          </p:nvPr>
        </p:nvSpPr>
        <p:spPr>
          <a:xfrm>
            <a:off x="6095999" y="1447800"/>
            <a:ext cx="5486401" cy="4590976"/>
          </a:xfrm>
          <a:prstGeom prst="rect">
            <a:avLst/>
          </a:prstGeom>
          <a:noFill/>
          <a:ln>
            <a:noFill/>
          </a:ln>
        </p:spPr>
      </p:sp>
      <p:sp>
        <p:nvSpPr>
          <p:cNvPr id="43" name="Google Shape;43;p26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44" name="Google Shape;44;p26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6"/>
          <p:cNvSpPr txBox="1">
            <a:spLocks noGrp="1"/>
          </p:cNvSpPr>
          <p:nvPr>
            <p:ph type="body" idx="1"/>
          </p:nvPr>
        </p:nvSpPr>
        <p:spPr>
          <a:xfrm>
            <a:off x="609600" y="1447800"/>
            <a:ext cx="52578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‐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Chart">
  <p:cSld name="Text and Char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7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7"/>
          <p:cNvSpPr>
            <a:spLocks noGrp="1"/>
          </p:cNvSpPr>
          <p:nvPr>
            <p:ph type="chart" idx="2"/>
          </p:nvPr>
        </p:nvSpPr>
        <p:spPr>
          <a:xfrm>
            <a:off x="6096001" y="1447800"/>
            <a:ext cx="5486400" cy="4590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‐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ourier New"/>
              <a:buChar char="o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9" name="Google Shape;49;p27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50" name="Google Shape;50;p27"/>
          <p:cNvSpPr txBox="1">
            <a:spLocks noGrp="1"/>
          </p:cNvSpPr>
          <p:nvPr>
            <p:ph type="body" idx="1"/>
          </p:nvPr>
        </p:nvSpPr>
        <p:spPr>
          <a:xfrm>
            <a:off x="609600" y="1447800"/>
            <a:ext cx="52578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‐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2" name="Google Shape;12;p18"/>
          <p:cNvSpPr txBox="1">
            <a:spLocks noGrp="1"/>
          </p:cNvSpPr>
          <p:nvPr>
            <p:ph type="body" idx="1"/>
          </p:nvPr>
        </p:nvSpPr>
        <p:spPr>
          <a:xfrm>
            <a:off x="609600" y="1295400"/>
            <a:ext cx="10972800" cy="47433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‐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048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ourier New"/>
              <a:buChar char="o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/>
          <p:nvPr/>
        </p:nvSpPr>
        <p:spPr>
          <a:xfrm>
            <a:off x="4876800" y="6542840"/>
            <a:ext cx="1371600" cy="24772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8"/>
          <p:cNvSpPr txBox="1"/>
          <p:nvPr/>
        </p:nvSpPr>
        <p:spPr>
          <a:xfrm>
            <a:off x="7835900" y="6513565"/>
            <a:ext cx="13716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©2023 ANSYS, Inc.</a:t>
            </a:r>
            <a:endParaRPr dirty="0"/>
          </a:p>
        </p:txBody>
      </p:sp>
      <p:pic>
        <p:nvPicPr>
          <p:cNvPr id="15" name="Google Shape;15;p18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184" y="0"/>
            <a:ext cx="12189631" cy="68580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education@ansys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gif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0stbXe6Z4c&amp;list=PLtt6-ZgUFmMLccjO4qNzeNV76DKZZN3ZX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help.spaceclaim.com/dsm/2012.1/en/SpaceClaim_shortcuts.htm" TargetMode="External"/><Relationship Id="rId5" Type="http://schemas.openxmlformats.org/officeDocument/2006/relationships/hyperlink" Target="https://www.ansys.com/academic/educators/education-resources/lecture-create-editing-geometries?utm_campaign=academic&amp;utm_medium=referral&amp;utm_source=education-resource&amp;utm_content=partner_cross-bu_educator-resource-link_case-study_download_na_en_global&amp;campaignID=7013g000000gv7hAAA" TargetMode="External"/><Relationship Id="rId4" Type="http://schemas.openxmlformats.org/officeDocument/2006/relationships/hyperlink" Target="https://discoveryforum.ansys.com/?utm_campaign=academic&amp;utm_medium=referral&amp;utm_source=education-resource&amp;utm_content=partner_cross-bu_educator-resource-link_product-page_learn-more_na_en_global&amp;campaignID=7013g000000gv7hAAA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ansys.com/academic/educators/education-resources#t=EducationResourcesTab&amp;sort=relevancy&amp;layout=card?utm_campaign=academic&amp;utm_medium=referral&amp;utm_source=education-resource&amp;utm_content=partner_cross-bu_educator-resource-link_case-study_download_na_en_global&amp;campaignID=7013g000000gv7hAAA" TargetMode="External"/><Relationship Id="rId5" Type="http://schemas.openxmlformats.org/officeDocument/2006/relationships/hyperlink" Target="https://courses.ansys.com/?utm_campaign=academic&amp;utm_medium=referral&amp;utm_source=education-resource&amp;utm_content=partner_cross-bu_educator-resource-link_course-aic_learn-more_na_en_global&amp;campaignID=7013g000000gv7hAAA" TargetMode="External"/><Relationship Id="rId4" Type="http://schemas.openxmlformats.org/officeDocument/2006/relationships/hyperlink" Target="https://www.ansys.com/academic?utm_campaign=academic&amp;utm_medium=referral&amp;utm_source=education-resource&amp;utm_content=partner_cross-bu_educator-resource-link_product-page_learn-more_na_en_global&amp;campaignID=7013g000000gv7hAAA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image" Target="../media/image1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"/>
          <p:cNvSpPr txBox="1">
            <a:spLocks noGrp="1"/>
          </p:cNvSpPr>
          <p:nvPr>
            <p:ph type="body" idx="1"/>
          </p:nvPr>
        </p:nvSpPr>
        <p:spPr>
          <a:xfrm>
            <a:off x="601675" y="914400"/>
            <a:ext cx="8252400" cy="14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 dirty="0"/>
              <a:t>Lesson 1: Introduction to Direct Modeling in Ansys Discovery, Part 1 </a:t>
            </a:r>
            <a:endParaRPr dirty="0"/>
          </a:p>
        </p:txBody>
      </p:sp>
      <p:sp>
        <p:nvSpPr>
          <p:cNvPr id="97" name="Google Shape;97;p1"/>
          <p:cNvSpPr txBox="1">
            <a:spLocks noGrp="1"/>
          </p:cNvSpPr>
          <p:nvPr>
            <p:ph type="body" idx="2"/>
          </p:nvPr>
        </p:nvSpPr>
        <p:spPr>
          <a:xfrm>
            <a:off x="601675" y="2667000"/>
            <a:ext cx="7647000" cy="37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</a:pP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Developed and curated by the Ansys Education Team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</a:pPr>
            <a:r>
              <a:rPr lang="en-US" sz="2000" u="sng" dirty="0">
                <a:solidFill>
                  <a:schemeClr val="hlink"/>
                </a:solidFill>
                <a:hlinkClick r:id="rId3"/>
              </a:rPr>
              <a:t>education@ansys.com</a:t>
            </a:r>
            <a:endParaRPr sz="2000" dirty="0">
              <a:solidFill>
                <a:schemeClr val="accent3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Arial"/>
              <a:buNone/>
            </a:pPr>
            <a:endParaRPr sz="2000" b="1" i="0" u="none" strike="noStrike" cap="none" dirty="0">
              <a:solidFill>
                <a:srgbClr val="898A8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A8D"/>
              </a:buClr>
              <a:buSzPts val="2000"/>
              <a:buFont typeface="Arial"/>
              <a:buNone/>
            </a:pPr>
            <a:r>
              <a:rPr lang="en-US" sz="2000" b="1" i="0" u="none" strike="noStrike" cap="none" dirty="0">
                <a:solidFill>
                  <a:srgbClr val="898A8D"/>
                </a:solidFill>
                <a:latin typeface="Calibri"/>
                <a:ea typeface="Calibri"/>
                <a:cs typeface="Calibri"/>
                <a:sym typeface="Calibri"/>
              </a:rPr>
              <a:t>Adaptation and compilation le</a:t>
            </a:r>
            <a:r>
              <a:rPr lang="en-US" sz="2000" b="1" dirty="0">
                <a:solidFill>
                  <a:srgbClr val="898A8D"/>
                </a:solidFill>
                <a:latin typeface="Calibri"/>
                <a:ea typeface="Calibri"/>
                <a:cs typeface="Calibri"/>
                <a:sym typeface="Calibri"/>
              </a:rPr>
              <a:t>d by</a:t>
            </a:r>
            <a:r>
              <a:rPr lang="en-US" sz="2000" b="1" i="0" u="none" strike="noStrike" cap="none" dirty="0">
                <a:solidFill>
                  <a:srgbClr val="898A8D"/>
                </a:solidFill>
                <a:latin typeface="Calibri"/>
                <a:ea typeface="Calibri"/>
                <a:cs typeface="Calibri"/>
                <a:sym typeface="Calibri"/>
              </a:rPr>
              <a:t> Alfred Oti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A8D"/>
              </a:buClr>
              <a:buSzPts val="2000"/>
              <a:buFont typeface="Arial"/>
              <a:buNone/>
            </a:pPr>
            <a:r>
              <a:rPr lang="en-US" sz="2000" b="1" i="0" u="none" strike="noStrike" cap="none" dirty="0">
                <a:solidFill>
                  <a:srgbClr val="898A8D"/>
                </a:solidFill>
                <a:latin typeface="Calibri"/>
                <a:ea typeface="Calibri"/>
                <a:cs typeface="Calibri"/>
                <a:sym typeface="Calibri"/>
              </a:rPr>
              <a:t>Based on curriculum by Kenneth Alfano, </a:t>
            </a:r>
            <a:r>
              <a:rPr lang="en-US" b="1" dirty="0">
                <a:solidFill>
                  <a:srgbClr val="898A8D"/>
                </a:solidFill>
              </a:rPr>
              <a:t>Teaching Professor</a:t>
            </a:r>
            <a:r>
              <a:rPr lang="en-US" sz="2000" b="1" i="0" u="none" strike="noStrike" cap="none" dirty="0">
                <a:solidFill>
                  <a:srgbClr val="898A8D"/>
                </a:solidFill>
                <a:latin typeface="Calibri"/>
                <a:ea typeface="Calibri"/>
                <a:cs typeface="Calibri"/>
                <a:sym typeface="Calibri"/>
              </a:rPr>
              <a:t> in Engineering Undergraduate Education at the University of Michigan</a:t>
            </a:r>
            <a:endParaRPr sz="2000" b="0" i="0" u="none" strike="noStrike" cap="none" dirty="0">
              <a:solidFill>
                <a:srgbClr val="898A8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</a:pPr>
            <a:endParaRPr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0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 dirty="0"/>
          </a:p>
        </p:txBody>
      </p:sp>
      <p:sp>
        <p:nvSpPr>
          <p:cNvPr id="181" name="Google Shape;181;p10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Mug Tutorial</a:t>
            </a:r>
            <a:endParaRPr dirty="0"/>
          </a:p>
        </p:txBody>
      </p:sp>
      <p:sp>
        <p:nvSpPr>
          <p:cNvPr id="182" name="Google Shape;182;p10"/>
          <p:cNvSpPr txBox="1"/>
          <p:nvPr/>
        </p:nvSpPr>
        <p:spPr>
          <a:xfrm>
            <a:off x="6383339" y="5349782"/>
            <a:ext cx="5184774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8: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Using the View Arc and the Plane tool, place a second plane perpendicular to the first, 13 mm from the central axis.</a:t>
            </a:r>
            <a:endParaRPr sz="1100" dirty="0"/>
          </a:p>
        </p:txBody>
      </p:sp>
      <p:sp>
        <p:nvSpPr>
          <p:cNvPr id="183" name="Google Shape;183;p10"/>
          <p:cNvSpPr txBox="1"/>
          <p:nvPr/>
        </p:nvSpPr>
        <p:spPr>
          <a:xfrm>
            <a:off x="623889" y="5349782"/>
            <a:ext cx="5205412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7: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Click on the central axis, then select the Plane tool in the </a:t>
            </a:r>
            <a:r>
              <a:rPr lang="en-US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create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section of the design ribbon. A plane will appear in the middle of the cylinder.</a:t>
            </a:r>
            <a:endParaRPr sz="1100" dirty="0"/>
          </a:p>
        </p:txBody>
      </p:sp>
      <p:pic>
        <p:nvPicPr>
          <p:cNvPr id="184" name="Google Shape;184;p10" descr="A screenshot of a computer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994418"/>
            <a:ext cx="5219700" cy="424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41BA6D5C-9EA0-3581-A414-082F79B99B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945" y="1022282"/>
            <a:ext cx="5185464" cy="422028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1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 dirty="0"/>
          </a:p>
        </p:txBody>
      </p:sp>
      <p:sp>
        <p:nvSpPr>
          <p:cNvPr id="191" name="Google Shape;191;p11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Mug Tutorial</a:t>
            </a:r>
            <a:endParaRPr dirty="0"/>
          </a:p>
        </p:txBody>
      </p:sp>
      <p:sp>
        <p:nvSpPr>
          <p:cNvPr id="192" name="Google Shape;192;p11"/>
          <p:cNvSpPr txBox="1"/>
          <p:nvPr/>
        </p:nvSpPr>
        <p:spPr>
          <a:xfrm>
            <a:off x="6370145" y="5353745"/>
            <a:ext cx="52212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10: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Select the second plane and move it forward 13 mm. Keep it perpendicular to the first plane. </a:t>
            </a:r>
            <a:endParaRPr sz="1100" dirty="0"/>
          </a:p>
        </p:txBody>
      </p:sp>
      <p:sp>
        <p:nvSpPr>
          <p:cNvPr id="193" name="Google Shape;193;p11"/>
          <p:cNvSpPr txBox="1"/>
          <p:nvPr/>
        </p:nvSpPr>
        <p:spPr>
          <a:xfrm>
            <a:off x="579950" y="5229225"/>
            <a:ext cx="52626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9: </a:t>
            </a:r>
            <a:r>
              <a:rPr lang="en-US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Select the original plane. Then click on the Sketch icon. Click on the construction line tool, and draw a horizontal line at the midpoint of the cylinder. Right-click on the construction line, and choose ‘Set as Mirror line’. Then click on the construction line tool and 10mm line from the midpoint. After this, use the three-point arc tool to draw a semi-circle with a diameter of  20mm at an angle of 180 degrees. 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56DA97C9-7EBA-08E1-E2D5-DEC7F7B36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994418"/>
            <a:ext cx="5203305" cy="4234807"/>
          </a:xfrm>
          <a:prstGeom prst="rect">
            <a:avLst/>
          </a:prstGeom>
        </p:spPr>
      </p:pic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CD880C6E-1D14-4395-FC3D-E505C8FA08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093" y="981075"/>
            <a:ext cx="5203305" cy="423480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2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 dirty="0"/>
          </a:p>
        </p:txBody>
      </p:sp>
      <p:sp>
        <p:nvSpPr>
          <p:cNvPr id="201" name="Google Shape;201;p12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Mug Tutorial</a:t>
            </a:r>
            <a:endParaRPr dirty="0"/>
          </a:p>
        </p:txBody>
      </p:sp>
      <p:sp>
        <p:nvSpPr>
          <p:cNvPr id="202" name="Google Shape;202;p12"/>
          <p:cNvSpPr txBox="1"/>
          <p:nvPr/>
        </p:nvSpPr>
        <p:spPr>
          <a:xfrm>
            <a:off x="6383338" y="5354658"/>
            <a:ext cx="5221200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12: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Using the Pull tool, select the Sweep icon from the Heads-Up Display (HUD). Then select the oval surface and the semi-circle arc. Then select the Full Pull icon to sweep the oval along the arc, to form a handle.</a:t>
            </a: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12"/>
          <p:cNvSpPr txBox="1"/>
          <p:nvPr/>
        </p:nvSpPr>
        <p:spPr>
          <a:xfrm>
            <a:off x="623888" y="5383459"/>
            <a:ext cx="522128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11: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Select the plane again, and click on the Sketch icon. Using the Oval tool, sketch an oval measuring 4 mm by 2 mm. </a:t>
            </a:r>
            <a:endParaRPr sz="1100" dirty="0"/>
          </a:p>
        </p:txBody>
      </p:sp>
      <p:pic>
        <p:nvPicPr>
          <p:cNvPr id="204" name="Google Shape;204;p12" descr="A screenshot of a computer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994418"/>
            <a:ext cx="5219700" cy="424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12" descr="A picture containing text, monitor, computer, indoor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62699" y="994418"/>
            <a:ext cx="5219700" cy="4248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3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 dirty="0"/>
          </a:p>
        </p:txBody>
      </p:sp>
      <p:sp>
        <p:nvSpPr>
          <p:cNvPr id="211" name="Google Shape;211;p13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Mug Tutorial</a:t>
            </a:r>
            <a:endParaRPr dirty="0"/>
          </a:p>
        </p:txBody>
      </p:sp>
      <p:sp>
        <p:nvSpPr>
          <p:cNvPr id="212" name="Google Shape;212;p13"/>
          <p:cNvSpPr txBox="1"/>
          <p:nvPr/>
        </p:nvSpPr>
        <p:spPr>
          <a:xfrm>
            <a:off x="6385721" y="5244440"/>
            <a:ext cx="522120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14: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Select the handle, then click on the DISPLAY tab. Click on the Color tool, then choose a color. The handle will change to the selected color. Delete the planes and curves. </a:t>
            </a: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13"/>
          <p:cNvSpPr txBox="1"/>
          <p:nvPr/>
        </p:nvSpPr>
        <p:spPr>
          <a:xfrm>
            <a:off x="623888" y="5244163"/>
            <a:ext cx="52212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13: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Using the Move tool, select the handle and move it into the cylinder by a distance of 0.1 mm. This will close the gap between the handle and the cylinder. </a:t>
            </a: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4" name="Google Shape;214;p13" descr="A screenshot of a computer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7415" y="999079"/>
            <a:ext cx="5142408" cy="4185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155C3341-9D6F-DBB2-C85D-16E621E660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3180" y="994418"/>
            <a:ext cx="5206282" cy="423723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4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 dirty="0"/>
          </a:p>
        </p:txBody>
      </p:sp>
      <p:sp>
        <p:nvSpPr>
          <p:cNvPr id="221" name="Google Shape;221;p14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Mug Tutorial (Alternative Method 1)</a:t>
            </a:r>
            <a:endParaRPr dirty="0"/>
          </a:p>
        </p:txBody>
      </p:sp>
      <p:sp>
        <p:nvSpPr>
          <p:cNvPr id="222" name="Google Shape;222;p14"/>
          <p:cNvSpPr txBox="1"/>
          <p:nvPr/>
        </p:nvSpPr>
        <p:spPr>
          <a:xfrm>
            <a:off x="6335031" y="5226907"/>
            <a:ext cx="5221200" cy="1169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2: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Click on Return to 3D, and the L shape should become a surface. Select the Pull tool, then the Revolve icon. Click on the L surface, then the central y-axis, then select the Full Pull icon to revolve the L surface around the y-axis to form a cylinder. Return to step 7 of the mug tutorial. </a:t>
            </a:r>
            <a:endParaRPr dirty="0"/>
          </a:p>
        </p:txBody>
      </p:sp>
      <p:sp>
        <p:nvSpPr>
          <p:cNvPr id="223" name="Google Shape;223;p14"/>
          <p:cNvSpPr txBox="1"/>
          <p:nvPr/>
        </p:nvSpPr>
        <p:spPr>
          <a:xfrm>
            <a:off x="623888" y="5226907"/>
            <a:ext cx="5184775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1: 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Using the rectangle tool, draw a box measuring 13 mm by 30 mm. Then draw a second box measuring 11 mm by 28 mm, starting at the top left corner.</a:t>
            </a:r>
            <a:endParaRPr dirty="0"/>
          </a:p>
        </p:txBody>
      </p:sp>
      <p:pic>
        <p:nvPicPr>
          <p:cNvPr id="225" name="Google Shape;225;p14" descr="A screenshot of a computer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78144" y="1009460"/>
            <a:ext cx="5178087" cy="4217447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14">
            <a:hlinkClick r:id="rId4" action="ppaction://hlinksldjump"/>
          </p:cNvPr>
          <p:cNvSpPr txBox="1"/>
          <p:nvPr/>
        </p:nvSpPr>
        <p:spPr>
          <a:xfrm>
            <a:off x="9768408" y="4581128"/>
            <a:ext cx="1547218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u="sng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Return to step 8</a:t>
            </a:r>
            <a:endParaRPr dirty="0"/>
          </a:p>
        </p:txBody>
      </p:sp>
      <p:pic>
        <p:nvPicPr>
          <p:cNvPr id="2" name="Picture 1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E8D93411-1EE9-C085-61FD-0F747C6160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68" y="994416"/>
            <a:ext cx="5196558" cy="423249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5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 dirty="0"/>
          </a:p>
        </p:txBody>
      </p:sp>
      <p:sp>
        <p:nvSpPr>
          <p:cNvPr id="232" name="Google Shape;232;p15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Mug Tutorial (Alternative Method 2)</a:t>
            </a:r>
            <a:endParaRPr dirty="0"/>
          </a:p>
        </p:txBody>
      </p:sp>
      <p:sp>
        <p:nvSpPr>
          <p:cNvPr id="233" name="Google Shape;233;p15"/>
          <p:cNvSpPr txBox="1"/>
          <p:nvPr/>
        </p:nvSpPr>
        <p:spPr>
          <a:xfrm>
            <a:off x="587376" y="5351263"/>
            <a:ext cx="5221287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1: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Using the Shell tool found in the </a:t>
            </a:r>
            <a:r>
              <a:rPr lang="en-US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create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section of the design ribbon, click on the top surface of the cylinder, then enter 2mm in the label box. The cylinder will be become a shell with a uniform thickness. Return to step 7 of the mug tutorial. </a:t>
            </a: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4" name="Google Shape;234;p15" descr="A screenshot of a computer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994418"/>
            <a:ext cx="5203275" cy="4234782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15">
            <a:hlinkClick r:id="rId4" action="ppaction://hlinksldjump"/>
          </p:cNvPr>
          <p:cNvSpPr txBox="1"/>
          <p:nvPr/>
        </p:nvSpPr>
        <p:spPr>
          <a:xfrm>
            <a:off x="4007768" y="4653136"/>
            <a:ext cx="1547218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u="sng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Return to step 8</a:t>
            </a:r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2379f38dafe_0_0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8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16</a:t>
            </a:fld>
            <a:endParaRPr dirty="0"/>
          </a:p>
        </p:txBody>
      </p:sp>
      <p:sp>
        <p:nvSpPr>
          <p:cNvPr id="242" name="Google Shape;242;g2379f38dafe_0_0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800" cy="845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Some common helpful notes for this tutorial:</a:t>
            </a:r>
            <a:endParaRPr dirty="0"/>
          </a:p>
        </p:txBody>
      </p:sp>
      <p:sp>
        <p:nvSpPr>
          <p:cNvPr id="243" name="Google Shape;243;g2379f38dafe_0_0"/>
          <p:cNvSpPr txBox="1">
            <a:spLocks noGrp="1"/>
          </p:cNvSpPr>
          <p:nvPr>
            <p:ph type="body" idx="1"/>
          </p:nvPr>
        </p:nvSpPr>
        <p:spPr>
          <a:xfrm>
            <a:off x="609599" y="1447800"/>
            <a:ext cx="10972800" cy="4572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Ctrl+Z is your friend!</a:t>
            </a:r>
            <a:endParaRPr dirty="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‐"/>
            </a:pPr>
            <a:r>
              <a:rPr lang="en-US" dirty="0"/>
              <a:t>Use it to quickly undo/reverse an action when needed</a:t>
            </a:r>
            <a:endParaRPr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endParaRPr lang="en-US"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Save your work early and often</a:t>
            </a:r>
            <a:endParaRPr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endParaRPr lang="en-US"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Check your work: Rotate your drawing at various points, to ensure that everything is lined up and extrusions are the right depth</a:t>
            </a:r>
            <a:endParaRPr dirty="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‐"/>
            </a:pPr>
            <a:r>
              <a:rPr lang="en-US" dirty="0"/>
              <a:t>E.g., you don’t want to make a hole in your mug!</a:t>
            </a:r>
            <a:endParaRPr dirty="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‐"/>
            </a:pPr>
            <a:r>
              <a:rPr lang="en-US" dirty="0"/>
              <a:t>Hint: The mug handle needs to be fully </a:t>
            </a:r>
            <a:r>
              <a:rPr lang="en-US" i="1" dirty="0"/>
              <a:t>flush</a:t>
            </a:r>
            <a:r>
              <a:rPr lang="en-US" dirty="0"/>
              <a:t> with the mug’s external side</a:t>
            </a:r>
            <a:endParaRPr dirty="0"/>
          </a:p>
          <a:p>
            <a:pPr marL="1371600" lvl="2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Remember that the handle shouldn’t be made to go </a:t>
            </a:r>
            <a:r>
              <a:rPr lang="en-US" i="1" dirty="0"/>
              <a:t>too far into</a:t>
            </a:r>
            <a:r>
              <a:rPr lang="en-US" dirty="0"/>
              <a:t> the mug, either</a:t>
            </a:r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6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 dirty="0"/>
          </a:p>
        </p:txBody>
      </p:sp>
      <p:sp>
        <p:nvSpPr>
          <p:cNvPr id="249" name="Google Shape;249;p16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Additional Discovery Tutorials (Optional/As-Needed)</a:t>
            </a:r>
            <a:endParaRPr dirty="0"/>
          </a:p>
        </p:txBody>
      </p:sp>
      <p:sp>
        <p:nvSpPr>
          <p:cNvPr id="250" name="Google Shape;250;p16"/>
          <p:cNvSpPr txBox="1"/>
          <p:nvPr/>
        </p:nvSpPr>
        <p:spPr>
          <a:xfrm>
            <a:off x="587375" y="1354807"/>
            <a:ext cx="11017250" cy="4854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00"/>
              <a:buFont typeface="Arial"/>
              <a:buChar char="●"/>
            </a:pPr>
            <a:r>
              <a:rPr lang="en-US" sz="2400" b="0" i="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Learning Solid Modeling with Ansys Discovery — Course Overview</a:t>
            </a:r>
            <a:endParaRPr sz="2400" b="0" i="0" u="sng" dirty="0">
              <a:solidFill>
                <a:schemeClr val="hlink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39800" marR="0" lvl="1" indent="-254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None/>
            </a:pPr>
            <a:endParaRPr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39800" marR="0" lvl="1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Char char="o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Helpful intro to geometry in Discovery, very good for before you try things on your own</a:t>
            </a:r>
            <a:endParaRPr dirty="0"/>
          </a:p>
          <a:p>
            <a:pPr marL="59690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00"/>
              <a:buFont typeface="Arial"/>
              <a:buChar char="●"/>
            </a:pPr>
            <a:r>
              <a:rPr lang="en-US" sz="2400" b="0" i="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Ansys Discovery Forum Getting Started Tutorials</a:t>
            </a:r>
            <a:endParaRPr sz="24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17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○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Great extra tutorials focused on different concepts/features </a:t>
            </a:r>
            <a:endParaRPr dirty="0"/>
          </a:p>
          <a:p>
            <a:pPr marL="228600" marR="0" lvl="0" indent="-76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en-US" sz="2400" b="0" i="0" u="sng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Lecture Unit: Creating and Editing Geometries in Ansys Discovery</a:t>
            </a:r>
            <a:endParaRPr sz="2400" b="0" i="0" u="sng" dirty="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sng" dirty="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69963" marR="0" lvl="3" indent="-22383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ourier New"/>
              <a:buChar char="o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unit covers the creation and editing of 3 models from their initial 2D sketches to their final 3D shapes with no prior modeling experience necessary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Arial"/>
              <a:buChar char="•"/>
            </a:pPr>
            <a:r>
              <a:rPr lang="en-US" sz="2400" b="0" i="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SpaceClaim/Discovery Keyboard Shortcuts</a:t>
            </a:r>
            <a:r>
              <a:rPr lang="en-US" sz="2400" b="0" i="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  <a:p>
            <a:pPr marL="914400" marR="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9690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7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 dirty="0"/>
          </a:p>
        </p:txBody>
      </p:sp>
      <p:sp>
        <p:nvSpPr>
          <p:cNvPr id="257" name="Google Shape;257;p17"/>
          <p:cNvSpPr txBox="1"/>
          <p:nvPr/>
        </p:nvSpPr>
        <p:spPr>
          <a:xfrm>
            <a:off x="534358" y="4237280"/>
            <a:ext cx="87258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Acknowledgements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Ansys: Ethan Rabinowitz, Madhumita Saravana Kumar, Josh Suneby</a:t>
            </a: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University of Michigan: Lizzie Kagan, Sarah Wholihan, Naomi Kantor, Leo Lavigne, Nadya Barghouty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 dirty="0"/>
          </a:p>
        </p:txBody>
      </p:sp>
      <p:sp>
        <p:nvSpPr>
          <p:cNvPr id="104" name="Google Shape;104;p2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Learning objectives for this unit</a:t>
            </a:r>
            <a:endParaRPr dirty="0"/>
          </a:p>
        </p:txBody>
      </p:sp>
      <p:graphicFrame>
        <p:nvGraphicFramePr>
          <p:cNvPr id="105" name="Google Shape;105;p2"/>
          <p:cNvGraphicFramePr/>
          <p:nvPr>
            <p:extLst>
              <p:ext uri="{D42A27DB-BD31-4B8C-83A1-F6EECF244321}">
                <p14:modId xmlns:p14="http://schemas.microsoft.com/office/powerpoint/2010/main" val="556182126"/>
              </p:ext>
            </p:extLst>
          </p:nvPr>
        </p:nvGraphicFramePr>
        <p:xfrm>
          <a:off x="957742" y="1234620"/>
          <a:ext cx="10276500" cy="2074450"/>
        </p:xfrm>
        <a:graphic>
          <a:graphicData uri="http://schemas.openxmlformats.org/drawingml/2006/table">
            <a:tbl>
              <a:tblPr firstRow="1" bandRow="1">
                <a:noFill/>
                <a:tableStyleId>{4192DC04-8A4C-4FF2-AAA9-7EC16C6C6360}</a:tableStyleId>
              </a:tblPr>
              <a:tblGrid>
                <a:gridCol w="1970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06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6400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1" u="none" strike="noStrike" cap="none" dirty="0">
                          <a:solidFill>
                            <a:schemeClr val="dk1"/>
                          </a:solidFill>
                        </a:rPr>
                        <a:t>Intended Learning Outcomes</a:t>
                      </a:r>
                      <a:endParaRPr dirty="0"/>
                    </a:p>
                  </a:txBody>
                  <a:tcPr marL="91425" marR="91425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B71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3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 dirty="0">
                          <a:solidFill>
                            <a:srgbClr val="000000"/>
                          </a:solidFill>
                        </a:rPr>
                        <a:t>Knowledge and Understanding</a:t>
                      </a:r>
                      <a:endParaRPr sz="1400" b="1" i="1" u="none" strike="noStrike" cap="none" dirty="0">
                        <a:solidFill>
                          <a:srgbClr val="000000"/>
                        </a:solidFill>
                      </a:endParaRPr>
                    </a:p>
                  </a:txBody>
                  <a:tcPr marL="91425" marR="91425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Understanding of the fundamental tools used to create and edit geometry in Ansys Discovery: model stage</a:t>
                      </a:r>
                      <a:endParaRPr dirty="0"/>
                    </a:p>
                  </a:txBody>
                  <a:tcPr marL="91425" marR="91425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64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 dirty="0">
                          <a:solidFill>
                            <a:srgbClr val="000000"/>
                          </a:solidFill>
                        </a:rPr>
                        <a:t>Skills and Abilities</a:t>
                      </a:r>
                      <a:endParaRPr sz="1400" b="1" i="1" u="none" strike="noStrike" cap="none" dirty="0">
                        <a:solidFill>
                          <a:srgbClr val="000000"/>
                        </a:solidFill>
                      </a:endParaRPr>
                    </a:p>
                  </a:txBody>
                  <a:tcPr marL="91425" marR="91425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Ability to create and edit simple geometric 3D models</a:t>
                      </a:r>
                      <a:endParaRPr dirty="0"/>
                    </a:p>
                  </a:txBody>
                  <a:tcPr marL="91425" marR="91425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53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 dirty="0">
                          <a:solidFill>
                            <a:srgbClr val="000000"/>
                          </a:solidFill>
                        </a:rPr>
                        <a:t>Values and Attitudes</a:t>
                      </a:r>
                      <a:endParaRPr sz="1400" b="1" i="1" u="none" strike="noStrike" cap="none" dirty="0">
                        <a:solidFill>
                          <a:srgbClr val="000000"/>
                        </a:solidFill>
                      </a:endParaRPr>
                    </a:p>
                  </a:txBody>
                  <a:tcPr marL="91425" marR="91425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Insight into how the fundamental style of modeling used in Ansys Discovery</a:t>
                      </a:r>
                      <a:endParaRPr dirty="0"/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6" name="Google Shape;106;p2"/>
          <p:cNvSpPr txBox="1"/>
          <p:nvPr/>
        </p:nvSpPr>
        <p:spPr>
          <a:xfrm>
            <a:off x="957741" y="3470988"/>
            <a:ext cx="10276500" cy="954300"/>
          </a:xfrm>
          <a:prstGeom prst="rect">
            <a:avLst/>
          </a:prstGeom>
          <a:solidFill>
            <a:srgbClr val="F2F2F2"/>
          </a:solidFill>
          <a:ln w="28575" cap="flat" cmpd="sng">
            <a:solidFill>
              <a:srgbClr val="FFB71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60"/>
              <a:buFont typeface="Noto Sans Symbols"/>
              <a:buNone/>
            </a:pPr>
            <a:r>
              <a:rPr lang="en-US" sz="1800" b="1" i="0" u="none" strike="noStrike" cap="none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Resources</a:t>
            </a:r>
            <a:endParaRPr dirty="0"/>
          </a:p>
          <a:p>
            <a:pPr marL="552450" marR="0" lvl="0" indent="-2857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Software: </a:t>
            </a:r>
            <a:r>
              <a:rPr lang="en-US" sz="1400" b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Ansys 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Discovery 2022 R2 </a:t>
            </a:r>
            <a:endParaRPr dirty="0"/>
          </a:p>
          <a:p>
            <a:pPr marL="552450" marR="0" lvl="0" indent="-285750" algn="l" rtl="0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en-US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University of Michigan personnel</a:t>
            </a: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</p:txBody>
      </p:sp>
      <p:sp>
        <p:nvSpPr>
          <p:cNvPr id="107" name="Google Shape;107;p2"/>
          <p:cNvSpPr txBox="1"/>
          <p:nvPr/>
        </p:nvSpPr>
        <p:spPr>
          <a:xfrm>
            <a:off x="6168010" y="4628853"/>
            <a:ext cx="5066251" cy="1341906"/>
          </a:xfrm>
          <a:prstGeom prst="rect">
            <a:avLst/>
          </a:prstGeom>
          <a:solidFill>
            <a:srgbClr val="F2F2F2"/>
          </a:solidFill>
          <a:ln w="28575" cap="flat" cmpd="sng">
            <a:solidFill>
              <a:srgbClr val="FFB71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60"/>
              <a:buFont typeface="Noto Sans Symbols"/>
              <a:buNone/>
            </a:pPr>
            <a:r>
              <a:rPr lang="en-US" sz="1800" b="1" i="0" u="none" strike="noStrike" cap="none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Built-in Assessment</a:t>
            </a:r>
            <a:endParaRPr sz="1600" b="1" i="0" u="none" strike="noStrike" cap="none" dirty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766763" marR="0" lvl="1" indent="-285750" algn="l" rtl="0"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Step-by-Step guide</a:t>
            </a:r>
            <a:endParaRPr dirty="0"/>
          </a:p>
          <a:p>
            <a:pPr marL="481013" marR="0" lvl="1" indent="0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</a:pPr>
            <a:endParaRPr sz="1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81013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</a:pPr>
            <a:endParaRPr sz="1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81013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</a:pP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</a:t>
            </a:r>
            <a:endParaRPr dirty="0"/>
          </a:p>
        </p:txBody>
      </p:sp>
      <p:pic>
        <p:nvPicPr>
          <p:cNvPr id="108" name="Google Shape;108;p2" descr="Programmer male with solid fil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7135" y="4954918"/>
            <a:ext cx="468000" cy="46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"/>
          <p:cNvSpPr txBox="1"/>
          <p:nvPr/>
        </p:nvSpPr>
        <p:spPr>
          <a:xfrm>
            <a:off x="957741" y="4628855"/>
            <a:ext cx="5066251" cy="1286506"/>
          </a:xfrm>
          <a:prstGeom prst="rect">
            <a:avLst/>
          </a:prstGeom>
          <a:solidFill>
            <a:srgbClr val="F2F2F2"/>
          </a:solidFill>
          <a:ln w="28575" cap="flat" cmpd="sng">
            <a:solidFill>
              <a:srgbClr val="FFB71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60"/>
              <a:buFont typeface="Noto Sans Symbols"/>
              <a:buNone/>
            </a:pPr>
            <a:r>
              <a:rPr lang="en-US" sz="1800" b="1" i="0" u="none" strike="noStrike" cap="none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Further reading/information</a:t>
            </a:r>
            <a:endParaRPr dirty="0"/>
          </a:p>
          <a:p>
            <a:pPr marL="827088" marR="0" lvl="1" indent="-346075" algn="l" rtl="0"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■"/>
            </a:pPr>
            <a:r>
              <a:rPr lang="en-US" sz="1400" b="0" i="0" u="sng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Ansys Academic</a:t>
            </a:r>
            <a:endParaRPr sz="1400" b="0" i="0" u="sng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827088" marR="0" lvl="1" indent="-346075" algn="l" rtl="0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■"/>
            </a:pPr>
            <a:r>
              <a:rPr lang="en-US" sz="1400" b="0" i="0" u="sng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Ansys Innovation Courses</a:t>
            </a:r>
            <a:endParaRPr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27088" marR="0" lvl="1" indent="-346075" algn="l" rtl="0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■"/>
            </a:pPr>
            <a:r>
              <a:rPr lang="en-US" sz="1400" b="0" i="0" u="sng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Ansys Education Resources</a:t>
            </a:r>
            <a:endParaRPr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0" name="Google Shape;110;p2" descr="Internet outline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564729" y="5040675"/>
            <a:ext cx="752604" cy="7644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 dirty="0"/>
          </a:p>
        </p:txBody>
      </p:sp>
      <p:sp>
        <p:nvSpPr>
          <p:cNvPr id="116" name="Google Shape;116;p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Modeling</a:t>
            </a:r>
            <a:endParaRPr dirty="0"/>
          </a:p>
        </p:txBody>
      </p:sp>
      <p:pic>
        <p:nvPicPr>
          <p:cNvPr id="118" name="Google Shape;118;p3"/>
          <p:cNvPicPr preferRelativeResize="0"/>
          <p:nvPr/>
        </p:nvPicPr>
        <p:blipFill rotWithShape="1">
          <a:blip r:embed="rId3">
            <a:alphaModFix/>
          </a:blip>
          <a:srcRect l="31615" t="19499" r="13985" b="18142"/>
          <a:stretch/>
        </p:blipFill>
        <p:spPr>
          <a:xfrm>
            <a:off x="6755814" y="1443226"/>
            <a:ext cx="5184826" cy="3966974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3"/>
          <p:cNvSpPr txBox="1">
            <a:spLocks noGrp="1"/>
          </p:cNvSpPr>
          <p:nvPr>
            <p:ph type="body" idx="1"/>
          </p:nvPr>
        </p:nvSpPr>
        <p:spPr>
          <a:xfrm>
            <a:off x="609601" y="1370239"/>
            <a:ext cx="5995308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dirty="0"/>
              <a:t>CAD - Computer Aided Design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dirty="0"/>
              <a:t>2 main types</a:t>
            </a:r>
            <a:endParaRPr dirty="0"/>
          </a:p>
          <a:p>
            <a:pPr marL="461962" lvl="1" indent="-26987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‐"/>
            </a:pPr>
            <a:r>
              <a:rPr lang="en-US" dirty="0"/>
              <a:t>Parametric</a:t>
            </a:r>
            <a:endParaRPr dirty="0"/>
          </a:p>
          <a:p>
            <a:pPr marL="461962" lvl="1" indent="-26987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‐"/>
            </a:pPr>
            <a:r>
              <a:rPr lang="en-US" dirty="0"/>
              <a:t>Direct 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dirty="0"/>
              <a:t>Gives us the ability to see our designs in 3D, explore possibilities and make “mistakes” before proceeding to prototyping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dirty="0"/>
              <a:t>CAD models also can be used with simulation </a:t>
            </a:r>
            <a:r>
              <a:rPr lang="en-US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(Computer Aided Engineering or CAE)</a:t>
            </a:r>
            <a:r>
              <a:rPr lang="en-US" dirty="0"/>
              <a:t> tools </a:t>
            </a:r>
            <a:endParaRPr dirty="0"/>
          </a:p>
          <a:p>
            <a:pPr marL="461963" lvl="1" indent="-23177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‐"/>
            </a:pPr>
            <a:r>
              <a:rPr lang="en-US" dirty="0"/>
              <a:t>Allows more/faster design iterations by saving time when “testing” with various “virtual prototypes”</a:t>
            </a:r>
            <a:endParaRPr dirty="0"/>
          </a:p>
          <a:p>
            <a:pPr marL="461962" lvl="1" indent="-23177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‐"/>
            </a:pPr>
            <a:r>
              <a:rPr lang="en-US" dirty="0"/>
              <a:t>Also, e.g. it isn’t feasible to prototype a whole airplane/bridge/etc. and rely solely on physical tests</a:t>
            </a:r>
            <a:endParaRPr dirty="0"/>
          </a:p>
          <a:p>
            <a:pPr marL="228600" lvl="0" indent="-76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 dirty="0"/>
          </a:p>
        </p:txBody>
      </p:sp>
      <p:sp>
        <p:nvSpPr>
          <p:cNvPr id="124" name="Google Shape;124;p4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Parametric Modeling (“History-Based”) </a:t>
            </a:r>
            <a:endParaRPr dirty="0"/>
          </a:p>
        </p:txBody>
      </p:sp>
      <p:sp>
        <p:nvSpPr>
          <p:cNvPr id="125" name="Google Shape;125;p4"/>
          <p:cNvSpPr txBox="1">
            <a:spLocks noGrp="1"/>
          </p:cNvSpPr>
          <p:nvPr>
            <p:ph type="body" idx="1"/>
          </p:nvPr>
        </p:nvSpPr>
        <p:spPr>
          <a:xfrm>
            <a:off x="609600" y="1447800"/>
            <a:ext cx="5486400" cy="469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dirty="0"/>
              <a:t>Uses features and constraints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dirty="0"/>
              <a:t>Best for tasks that involve very precise requirements and manufacturing criteria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dirty="0"/>
              <a:t>Useful for minor modifications and continuous iterations</a:t>
            </a:r>
            <a:r>
              <a:rPr lang="en-US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"/>
                  </a:ext>
                </a:extLst>
              </a:rPr>
              <a:t> 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dirty="0"/>
              <a:t>Can create “families” of parts</a:t>
            </a:r>
            <a:endParaRPr dirty="0"/>
          </a:p>
          <a:p>
            <a:pPr marL="461963" lvl="1" indent="-23177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‐"/>
            </a:pPr>
            <a:r>
              <a:rPr lang="en-US" dirty="0"/>
              <a:t>Each </a:t>
            </a:r>
            <a:r>
              <a:rPr lang="en-US" b="1" dirty="0"/>
              <a:t>part</a:t>
            </a:r>
            <a:r>
              <a:rPr lang="en-US" dirty="0"/>
              <a:t> is a set of ordered </a:t>
            </a:r>
            <a:endParaRPr dirty="0"/>
          </a:p>
          <a:p>
            <a:pPr marL="230188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 dirty="0"/>
              <a:t>features (kind of like steps); </a:t>
            </a:r>
            <a:endParaRPr dirty="0"/>
          </a:p>
          <a:p>
            <a:pPr marL="230188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 dirty="0"/>
              <a:t>an </a:t>
            </a:r>
            <a:r>
              <a:rPr lang="en-US" b="1" dirty="0"/>
              <a:t>assembly</a:t>
            </a:r>
            <a:r>
              <a:rPr lang="en-US" dirty="0"/>
              <a:t> is a combination </a:t>
            </a:r>
            <a:endParaRPr dirty="0"/>
          </a:p>
          <a:p>
            <a:pPr marL="230188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 dirty="0"/>
              <a:t>of parts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dirty="0"/>
              <a:t>Takes more time for major changes</a:t>
            </a:r>
            <a:endParaRPr dirty="0"/>
          </a:p>
          <a:p>
            <a:pPr marL="228600" lvl="0" indent="-76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/>
          </a:p>
        </p:txBody>
      </p:sp>
      <p:pic>
        <p:nvPicPr>
          <p:cNvPr id="126" name="Google Shape;126;p4"/>
          <p:cNvPicPr preferRelativeResize="0"/>
          <p:nvPr/>
        </p:nvPicPr>
        <p:blipFill rotWithShape="1">
          <a:blip r:embed="rId3">
            <a:alphaModFix/>
          </a:blip>
          <a:srcRect l="1765" r="1774"/>
          <a:stretch/>
        </p:blipFill>
        <p:spPr>
          <a:xfrm>
            <a:off x="6400374" y="2421712"/>
            <a:ext cx="5204251" cy="201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5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 dirty="0"/>
          </a:p>
        </p:txBody>
      </p:sp>
      <p:sp>
        <p:nvSpPr>
          <p:cNvPr id="132" name="Google Shape;132;p5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Direct Modeling</a:t>
            </a:r>
            <a:r>
              <a:rPr lang="en-US" dirty="0"/>
              <a:t> (Non-History-Based)</a:t>
            </a:r>
            <a:endParaRPr dirty="0"/>
          </a:p>
        </p:txBody>
      </p:sp>
      <p:sp>
        <p:nvSpPr>
          <p:cNvPr id="133" name="Google Shape;133;p5"/>
          <p:cNvSpPr txBox="1">
            <a:spLocks noGrp="1"/>
          </p:cNvSpPr>
          <p:nvPr>
            <p:ph type="body" idx="1"/>
          </p:nvPr>
        </p:nvSpPr>
        <p:spPr>
          <a:xfrm>
            <a:off x="599725" y="1826325"/>
            <a:ext cx="5353500" cy="415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●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Creates “geometry” rather than “features”</a:t>
            </a:r>
            <a:endParaRPr dirty="0"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●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Like working with modeling clay</a:t>
            </a:r>
            <a:endParaRPr dirty="0"/>
          </a:p>
          <a:p>
            <a: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Char char="○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More conceptually intuitive</a:t>
            </a:r>
            <a:endParaRPr dirty="0"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●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Define and capture geometry quickly</a:t>
            </a:r>
            <a:endParaRPr dirty="0"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●"/>
            </a:pPr>
            <a:r>
              <a:rPr lang="en-US" sz="2000" dirty="0">
                <a:solidFill>
                  <a:srgbClr val="000000"/>
                </a:solidFill>
              </a:rPr>
              <a:t>Not based on the history or development of a model</a:t>
            </a:r>
            <a:endParaRPr dirty="0"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●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Directly manipulate faces of the model by pushing and pulling</a:t>
            </a:r>
            <a:endParaRPr dirty="0"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●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More difficult to edit dimensions in some cases </a:t>
            </a:r>
            <a:endParaRPr sz="20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2000" dirty="0">
                <a:solidFill>
                  <a:srgbClr val="000000"/>
                </a:solidFill>
              </a:rPr>
              <a:t>More useful as computing power increases</a:t>
            </a:r>
            <a:endParaRPr sz="2000" dirty="0">
              <a:solidFill>
                <a:srgbClr val="000000"/>
              </a:solidFill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●"/>
            </a:pPr>
            <a:r>
              <a:rPr lang="en-US" sz="20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Ansys Discovery uses direct modeling</a:t>
            </a:r>
            <a:endParaRPr sz="2000" b="0" i="1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4" name="Google Shape;134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00858" y="1735039"/>
            <a:ext cx="5167255" cy="3341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6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 dirty="0"/>
          </a:p>
        </p:txBody>
      </p:sp>
      <p:sp>
        <p:nvSpPr>
          <p:cNvPr id="140" name="Google Shape;140;p6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Getting Started with CAD modeling: </a:t>
            </a:r>
            <a:r>
              <a:rPr lang="en-US" u="sng" dirty="0"/>
              <a:t>“Mug” Tutorial </a:t>
            </a:r>
            <a:endParaRPr u="sng" dirty="0"/>
          </a:p>
        </p:txBody>
      </p:sp>
      <p:pic>
        <p:nvPicPr>
          <p:cNvPr id="141" name="Google Shape;141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1" y="885005"/>
            <a:ext cx="5199062" cy="50879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11718" y="875387"/>
            <a:ext cx="5140111" cy="5087989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6"/>
          <p:cNvSpPr txBox="1"/>
          <p:nvPr/>
        </p:nvSpPr>
        <p:spPr>
          <a:xfrm>
            <a:off x="4627250" y="5400750"/>
            <a:ext cx="2486400" cy="56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(screenshot)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7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 dirty="0"/>
          </a:p>
        </p:txBody>
      </p:sp>
      <p:sp>
        <p:nvSpPr>
          <p:cNvPr id="149" name="Google Shape;149;p7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Mug Tutorial</a:t>
            </a:r>
            <a:endParaRPr dirty="0"/>
          </a:p>
        </p:txBody>
      </p:sp>
      <p:sp>
        <p:nvSpPr>
          <p:cNvPr id="150" name="Google Shape;150;p7"/>
          <p:cNvSpPr txBox="1"/>
          <p:nvPr/>
        </p:nvSpPr>
        <p:spPr>
          <a:xfrm>
            <a:off x="623976" y="5367572"/>
            <a:ext cx="52212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1: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 a new file. Click on the Plan View icon to enter the sketch grid.</a:t>
            </a:r>
            <a:endParaRPr sz="1100" dirty="0"/>
          </a:p>
        </p:txBody>
      </p:sp>
      <p:sp>
        <p:nvSpPr>
          <p:cNvPr id="151" name="Google Shape;151;p7"/>
          <p:cNvSpPr txBox="1"/>
          <p:nvPr/>
        </p:nvSpPr>
        <p:spPr>
          <a:xfrm>
            <a:off x="6383338" y="5367572"/>
            <a:ext cx="518477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2: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Using the Circle tool, draw a circle diameter of 26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mm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Start the circle from the (0,0) coordinate where the axis intersect.</a:t>
            </a:r>
            <a:endParaRPr sz="1100" dirty="0"/>
          </a:p>
        </p:txBody>
      </p:sp>
      <p:pic>
        <p:nvPicPr>
          <p:cNvPr id="152" name="Google Shape;152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3888" y="972501"/>
            <a:ext cx="5221288" cy="4240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7" descr="A screenshot of a computer&#10;&#10;Description automatically generated with medium confidenc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99212" y="968495"/>
            <a:ext cx="5146650" cy="41886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8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 dirty="0"/>
          </a:p>
        </p:txBody>
      </p:sp>
      <p:sp>
        <p:nvSpPr>
          <p:cNvPr id="159" name="Google Shape;159;p8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Mug Tutorial</a:t>
            </a:r>
            <a:endParaRPr dirty="0"/>
          </a:p>
        </p:txBody>
      </p:sp>
      <p:sp>
        <p:nvSpPr>
          <p:cNvPr id="160" name="Google Shape;160;p8"/>
          <p:cNvSpPr txBox="1"/>
          <p:nvPr/>
        </p:nvSpPr>
        <p:spPr>
          <a:xfrm>
            <a:off x="6383338" y="5340382"/>
            <a:ext cx="518477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4: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Using the Pull tool, extrude the surface into a cylinder by 30 mm.</a:t>
            </a:r>
            <a:endParaRPr sz="1100" dirty="0"/>
          </a:p>
        </p:txBody>
      </p:sp>
      <p:sp>
        <p:nvSpPr>
          <p:cNvPr id="161" name="Google Shape;161;p8"/>
          <p:cNvSpPr txBox="1"/>
          <p:nvPr/>
        </p:nvSpPr>
        <p:spPr>
          <a:xfrm>
            <a:off x="631917" y="5340382"/>
            <a:ext cx="52212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3: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Click on Return to 3D. The circle should become a surface. </a:t>
            </a:r>
            <a:endParaRPr sz="1100" dirty="0"/>
          </a:p>
        </p:txBody>
      </p:sp>
      <p:pic>
        <p:nvPicPr>
          <p:cNvPr id="162" name="Google Shape;162;p8" descr="A screenshot of a computer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1917" y="1005511"/>
            <a:ext cx="5189675" cy="4223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8" descr="A screenshot of a computer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53645" y="994418"/>
            <a:ext cx="5189676" cy="4223714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8">
            <a:hlinkClick r:id="rId5" action="ppaction://hlinksldjump"/>
          </p:cNvPr>
          <p:cNvSpPr txBox="1"/>
          <p:nvPr/>
        </p:nvSpPr>
        <p:spPr>
          <a:xfrm>
            <a:off x="9530975" y="4221088"/>
            <a:ext cx="2012346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u="sng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Alternative Method 1</a:t>
            </a:r>
            <a:endParaRPr dirty="0"/>
          </a:p>
        </p:txBody>
      </p:sp>
      <p:sp>
        <p:nvSpPr>
          <p:cNvPr id="165" name="Google Shape;165;p8">
            <a:hlinkClick r:id="rId6" action="ppaction://hlinksldjump"/>
          </p:cNvPr>
          <p:cNvSpPr txBox="1"/>
          <p:nvPr/>
        </p:nvSpPr>
        <p:spPr>
          <a:xfrm>
            <a:off x="9530975" y="4666483"/>
            <a:ext cx="2012346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u="sng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Alternative Method 2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9"/>
          <p:cNvSpPr txBox="1">
            <a:spLocks noGrp="1"/>
          </p:cNvSpPr>
          <p:nvPr>
            <p:ph type="sldNum" idx="12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 dirty="0"/>
          </a:p>
        </p:txBody>
      </p:sp>
      <p:sp>
        <p:nvSpPr>
          <p:cNvPr id="171" name="Google Shape;171;p9"/>
          <p:cNvSpPr txBox="1"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Mug Tutorial</a:t>
            </a:r>
            <a:endParaRPr dirty="0"/>
          </a:p>
        </p:txBody>
      </p:sp>
      <p:sp>
        <p:nvSpPr>
          <p:cNvPr id="172" name="Google Shape;172;p9"/>
          <p:cNvSpPr txBox="1"/>
          <p:nvPr/>
        </p:nvSpPr>
        <p:spPr>
          <a:xfrm>
            <a:off x="587376" y="5369524"/>
            <a:ext cx="522128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5: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Click on the Sketch tool, then select the top of the cylinder. Using the Circle tool, draw a circle with diameter of 24 mm.</a:t>
            </a:r>
            <a:endParaRPr sz="1100" dirty="0"/>
          </a:p>
        </p:txBody>
      </p:sp>
      <p:sp>
        <p:nvSpPr>
          <p:cNvPr id="173" name="Google Shape;173;p9"/>
          <p:cNvSpPr txBox="1"/>
          <p:nvPr/>
        </p:nvSpPr>
        <p:spPr>
          <a:xfrm>
            <a:off x="6383424" y="5369524"/>
            <a:ext cx="5184689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6: 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Using the Pull tool, extrude the inner circle down by 28 mm (extrude inwards).</a:t>
            </a:r>
            <a:endParaRPr sz="1100" dirty="0"/>
          </a:p>
        </p:txBody>
      </p:sp>
      <p:pic>
        <p:nvPicPr>
          <p:cNvPr id="174" name="Google Shape;174;p9" descr="A screenshot of a computer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994418"/>
            <a:ext cx="5219700" cy="424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9" descr="A screenshot of a computer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62699" y="981075"/>
            <a:ext cx="5219700" cy="4248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Ansys - Slide Master">
  <a:themeElements>
    <a:clrScheme name="Ansys Color Theme - 2020">
      <a:dk1>
        <a:srgbClr val="000000"/>
      </a:dk1>
      <a:lt1>
        <a:srgbClr val="FFFFFF"/>
      </a:lt1>
      <a:dk2>
        <a:srgbClr val="898A8D"/>
      </a:dk2>
      <a:lt2>
        <a:srgbClr val="FFFFFF"/>
      </a:lt2>
      <a:accent1>
        <a:srgbClr val="FFB71B"/>
      </a:accent1>
      <a:accent2>
        <a:srgbClr val="D9D8D6"/>
      </a:accent2>
      <a:accent3>
        <a:srgbClr val="898A8D"/>
      </a:accent3>
      <a:accent4>
        <a:srgbClr val="444446"/>
      </a:accent4>
      <a:accent5>
        <a:srgbClr val="D29100"/>
      </a:accent5>
      <a:accent6>
        <a:srgbClr val="F9DD42"/>
      </a:accent6>
      <a:hlink>
        <a:srgbClr val="FFB71B"/>
      </a:hlink>
      <a:folHlink>
        <a:srgbClr val="898A8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1270</Words>
  <Application>Microsoft Office PowerPoint</Application>
  <PresentationFormat>Widescreen</PresentationFormat>
  <Paragraphs>133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Courier New</vt:lpstr>
      <vt:lpstr>Noto Sans Symbols</vt:lpstr>
      <vt:lpstr>Ansys - Slide Master</vt:lpstr>
      <vt:lpstr>PowerPoint Presentation</vt:lpstr>
      <vt:lpstr>Learning objectives for this unit</vt:lpstr>
      <vt:lpstr>Modeling</vt:lpstr>
      <vt:lpstr>Parametric Modeling (“History-Based”) </vt:lpstr>
      <vt:lpstr>Direct Modeling (Non-History-Based)</vt:lpstr>
      <vt:lpstr>Getting Started with CAD modeling: “Mug” Tutorial </vt:lpstr>
      <vt:lpstr>Mug Tutorial</vt:lpstr>
      <vt:lpstr>Mug Tutorial</vt:lpstr>
      <vt:lpstr>Mug Tutorial</vt:lpstr>
      <vt:lpstr>Mug Tutorial</vt:lpstr>
      <vt:lpstr>Mug Tutorial</vt:lpstr>
      <vt:lpstr>Mug Tutorial</vt:lpstr>
      <vt:lpstr>Mug Tutorial</vt:lpstr>
      <vt:lpstr>Mug Tutorial (Alternative Method 1)</vt:lpstr>
      <vt:lpstr>Mug Tutorial (Alternative Method 2)</vt:lpstr>
      <vt:lpstr>Some common helpful notes for this tutorial:</vt:lpstr>
      <vt:lpstr>Additional Discovery Tutorials (Optional/As-Needed)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Alfred Oti</dc:creator>
  <cp:lastModifiedBy>Kaitlin Tyler</cp:lastModifiedBy>
  <cp:revision>6</cp:revision>
  <dcterms:created xsi:type="dcterms:W3CDTF">2023-07-06T15:20:57Z</dcterms:created>
  <dcterms:modified xsi:type="dcterms:W3CDTF">2023-09-27T18:18:35Z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0x0101006F11F15CCDA16C44AB1AFF6EA8F76A1A</vt:lpwstr>
  </property>
</Properties>
</file>