
<file path=[Content_Types].xml><?xml version="1.0" encoding="utf-8"?>
<Types xmlns="http://schemas.openxmlformats.org/package/2006/content-types">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2"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72" r:id="rId15"/>
    <p:sldId id="269" r:id="rId1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618">
          <p15:clr>
            <a:srgbClr val="A4A3A4"/>
          </p15:clr>
        </p15:guide>
        <p15:guide id="2" orient="horz" pos="4020">
          <p15:clr>
            <a:srgbClr val="A4A3A4"/>
          </p15:clr>
        </p15:guide>
        <p15:guide id="3" pos="370">
          <p15:clr>
            <a:srgbClr val="A4A3A4"/>
          </p15:clr>
        </p15:guide>
        <p15:guide id="4" pos="7310">
          <p15:clr>
            <a:srgbClr val="A4A3A4"/>
          </p15:clr>
        </p15:guide>
        <p15:guide id="5" pos="3659">
          <p15:clr>
            <a:srgbClr val="A4A3A4"/>
          </p15:clr>
        </p15:guide>
        <p15:guide id="6" pos="4021">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2" roundtripDataSignature="AMtx7mhYAAyd3P6GgTdA7KT375e/ICltt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177583-808E-4C27-B064-D40BF785A2D8}" v="2" dt="2023-09-27T17:51:10.542"/>
  </p1510:revLst>
</p1510:revInfo>
</file>

<file path=ppt/tableStyles.xml><?xml version="1.0" encoding="utf-8"?>
<a:tblStyleLst xmlns:a="http://schemas.openxmlformats.org/drawingml/2006/main" def="{3DE70467-6C48-46FB-B324-A0F4EF090AEC}">
  <a:tblStyle styleId="{3DE70467-6C48-46FB-B324-A0F4EF090AEC}"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6" d="100"/>
          <a:sy n="156" d="100"/>
        </p:scale>
        <p:origin x="444" y="88"/>
      </p:cViewPr>
      <p:guideLst>
        <p:guide orient="horz" pos="618"/>
        <p:guide orient="horz" pos="4020"/>
        <p:guide pos="370"/>
        <p:guide pos="7310"/>
        <p:guide pos="3659"/>
        <p:guide pos="402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customschemas.google.com/relationships/presentationmetadata" Target="metadata"/><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in Tyler" userId="971d5887-dada-4101-bef7-69a3ed4a7a52" providerId="ADAL" clId="{B2177583-808E-4C27-B064-D40BF785A2D8}"/>
    <pc:docChg chg="addSld delSld modSld">
      <pc:chgData name="Kaitlin Tyler" userId="971d5887-dada-4101-bef7-69a3ed4a7a52" providerId="ADAL" clId="{B2177583-808E-4C27-B064-D40BF785A2D8}" dt="2023-09-27T18:21:07.979" v="8" actId="20577"/>
      <pc:docMkLst>
        <pc:docMk/>
      </pc:docMkLst>
      <pc:sldChg chg="modSp mod">
        <pc:chgData name="Kaitlin Tyler" userId="971d5887-dada-4101-bef7-69a3ed4a7a52" providerId="ADAL" clId="{B2177583-808E-4C27-B064-D40BF785A2D8}" dt="2023-09-27T18:21:07.979" v="8" actId="20577"/>
        <pc:sldMkLst>
          <pc:docMk/>
          <pc:sldMk cId="0" sldId="256"/>
        </pc:sldMkLst>
        <pc:spChg chg="mod">
          <ac:chgData name="Kaitlin Tyler" userId="971d5887-dada-4101-bef7-69a3ed4a7a52" providerId="ADAL" clId="{B2177583-808E-4C27-B064-D40BF785A2D8}" dt="2023-09-27T18:21:07.979" v="8" actId="20577"/>
          <ac:spMkLst>
            <pc:docMk/>
            <pc:sldMk cId="0" sldId="256"/>
            <ac:spMk id="184" creationId="{00000000-0000-0000-0000-000000000000}"/>
          </ac:spMkLst>
        </pc:spChg>
      </pc:sldChg>
      <pc:sldChg chg="modSp">
        <pc:chgData name="Kaitlin Tyler" userId="971d5887-dada-4101-bef7-69a3ed4a7a52" providerId="ADAL" clId="{B2177583-808E-4C27-B064-D40BF785A2D8}" dt="2023-09-27T17:48:04.385" v="0"/>
        <pc:sldMkLst>
          <pc:docMk/>
          <pc:sldMk cId="0" sldId="257"/>
        </pc:sldMkLst>
        <pc:graphicFrameChg chg="mod">
          <ac:chgData name="Kaitlin Tyler" userId="971d5887-dada-4101-bef7-69a3ed4a7a52" providerId="ADAL" clId="{B2177583-808E-4C27-B064-D40BF785A2D8}" dt="2023-09-27T17:48:04.385" v="0"/>
          <ac:graphicFrameMkLst>
            <pc:docMk/>
            <pc:sldMk cId="0" sldId="257"/>
            <ac:graphicFrameMk id="194" creationId="{00000000-0000-0000-0000-000000000000}"/>
          </ac:graphicFrameMkLst>
        </pc:graphicFrameChg>
      </pc:sldChg>
      <pc:sldChg chg="modSp">
        <pc:chgData name="Kaitlin Tyler" userId="971d5887-dada-4101-bef7-69a3ed4a7a52" providerId="ADAL" clId="{B2177583-808E-4C27-B064-D40BF785A2D8}" dt="2023-09-27T17:48:04.385" v="0"/>
        <pc:sldMkLst>
          <pc:docMk/>
          <pc:sldMk cId="0" sldId="258"/>
        </pc:sldMkLst>
        <pc:spChg chg="mod">
          <ac:chgData name="Kaitlin Tyler" userId="971d5887-dada-4101-bef7-69a3ed4a7a52" providerId="ADAL" clId="{B2177583-808E-4C27-B064-D40BF785A2D8}" dt="2023-09-27T17:48:04.385" v="0"/>
          <ac:spMkLst>
            <pc:docMk/>
            <pc:sldMk cId="0" sldId="258"/>
            <ac:spMk id="206" creationId="{00000000-0000-0000-0000-000000000000}"/>
          </ac:spMkLst>
        </pc:spChg>
        <pc:spChg chg="mod">
          <ac:chgData name="Kaitlin Tyler" userId="971d5887-dada-4101-bef7-69a3ed4a7a52" providerId="ADAL" clId="{B2177583-808E-4C27-B064-D40BF785A2D8}" dt="2023-09-27T17:48:04.385" v="0"/>
          <ac:spMkLst>
            <pc:docMk/>
            <pc:sldMk cId="0" sldId="258"/>
            <ac:spMk id="207" creationId="{00000000-0000-0000-0000-000000000000}"/>
          </ac:spMkLst>
        </pc:spChg>
      </pc:sldChg>
      <pc:sldChg chg="modSp del">
        <pc:chgData name="Kaitlin Tyler" userId="971d5887-dada-4101-bef7-69a3ed4a7a52" providerId="ADAL" clId="{B2177583-808E-4C27-B064-D40BF785A2D8}" dt="2023-09-27T17:51:13.089" v="2" actId="47"/>
        <pc:sldMkLst>
          <pc:docMk/>
          <pc:sldMk cId="0" sldId="268"/>
        </pc:sldMkLst>
        <pc:spChg chg="mod">
          <ac:chgData name="Kaitlin Tyler" userId="971d5887-dada-4101-bef7-69a3ed4a7a52" providerId="ADAL" clId="{B2177583-808E-4C27-B064-D40BF785A2D8}" dt="2023-09-27T17:48:04.385" v="0"/>
          <ac:spMkLst>
            <pc:docMk/>
            <pc:sldMk cId="0" sldId="268"/>
            <ac:spMk id="306" creationId="{00000000-0000-0000-0000-000000000000}"/>
          </ac:spMkLst>
        </pc:spChg>
      </pc:sldChg>
      <pc:sldChg chg="add">
        <pc:chgData name="Kaitlin Tyler" userId="971d5887-dada-4101-bef7-69a3ed4a7a52" providerId="ADAL" clId="{B2177583-808E-4C27-B064-D40BF785A2D8}" dt="2023-09-27T17:51:10.541" v="1"/>
        <pc:sldMkLst>
          <pc:docMk/>
          <pc:sldMk cId="0" sldId="272"/>
        </pc:sldMkLst>
      </pc:sldChg>
    </pc:docChg>
  </pc:docChgLst>
  <pc:docChgLst>
    <pc:chgData name="kalfano@umich.edu" userId="S::urn:spo:guest#kalfano@umich.edu::" providerId="AD" clId="Web-{014BF623-3889-2923-4543-6C8888869A55}"/>
    <pc:docChg chg="modSld">
      <pc:chgData name="kalfano@umich.edu" userId="S::urn:spo:guest#kalfano@umich.edu::" providerId="AD" clId="Web-{014BF623-3889-2923-4543-6C8888869A55}" dt="2023-08-22T12:45:40.916" v="2"/>
      <pc:docMkLst>
        <pc:docMk/>
      </pc:docMkLst>
      <pc:sldChg chg="addSp delSp">
        <pc:chgData name="kalfano@umich.edu" userId="S::urn:spo:guest#kalfano@umich.edu::" providerId="AD" clId="Web-{014BF623-3889-2923-4543-6C8888869A55}" dt="2023-08-22T12:45:40.916" v="2"/>
        <pc:sldMkLst>
          <pc:docMk/>
          <pc:sldMk cId="0" sldId="256"/>
        </pc:sldMkLst>
        <pc:picChg chg="add del">
          <ac:chgData name="kalfano@umich.edu" userId="S::urn:spo:guest#kalfano@umich.edu::" providerId="AD" clId="Web-{014BF623-3889-2923-4543-6C8888869A55}" dt="2023-08-22T12:45:40.916" v="2"/>
          <ac:picMkLst>
            <pc:docMk/>
            <pc:sldMk cId="0" sldId="256"/>
            <ac:picMk id="186"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2317aab6e8d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g2317aab6e8d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82" name="Google Shape;182;g2317aab6e8d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2" name="Google Shape;27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2" name="Google Shape;28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2" name="Google Shape;29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6" name="Google Shape;24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2317aab6e8d_0_17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0" name="Google Shape;310;g2317aab6e8d_0_1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0" name="Google Shape;19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3" name="Google Shape;20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2" name="Google Shape;21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2" name="Google Shape;22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2" name="Google Shape;23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2" name="Google Shape;25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2" name="Google Shape;26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p:cSld name="Title">
    <p:spTree>
      <p:nvGrpSpPr>
        <p:cNvPr id="1" name="Shape 19"/>
        <p:cNvGrpSpPr/>
        <p:nvPr/>
      </p:nvGrpSpPr>
      <p:grpSpPr>
        <a:xfrm>
          <a:off x="0" y="0"/>
          <a:ext cx="0" cy="0"/>
          <a:chOff x="0" y="0"/>
          <a:chExt cx="0" cy="0"/>
        </a:xfrm>
      </p:grpSpPr>
      <p:sp>
        <p:nvSpPr>
          <p:cNvPr id="20" name="Google Shape;20;p16"/>
          <p:cNvSpPr txBox="1">
            <a:spLocks noGrp="1"/>
          </p:cNvSpPr>
          <p:nvPr>
            <p:ph type="body" idx="1"/>
          </p:nvPr>
        </p:nvSpPr>
        <p:spPr>
          <a:xfrm>
            <a:off x="601663" y="914400"/>
            <a:ext cx="5394325" cy="14493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3200"/>
              <a:buNone/>
              <a:defRPr sz="3200" b="1" i="0">
                <a:solidFill>
                  <a:schemeClr val="dk1"/>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a:solidFill>
                  <a:schemeClr val="lt1"/>
                </a:solidFill>
              </a:defRPr>
            </a:lvl2pPr>
            <a:lvl3pPr marL="1371600" lvl="2" indent="-228600" algn="l">
              <a:lnSpc>
                <a:spcPct val="90000"/>
              </a:lnSpc>
              <a:spcBef>
                <a:spcPts val="500"/>
              </a:spcBef>
              <a:spcAft>
                <a:spcPts val="0"/>
              </a:spcAft>
              <a:buClr>
                <a:schemeClr val="lt1"/>
              </a:buClr>
              <a:buSzPts val="1600"/>
              <a:buNone/>
              <a:defRPr>
                <a:solidFill>
                  <a:schemeClr val="lt1"/>
                </a:solidFill>
              </a:defRPr>
            </a:lvl3pPr>
            <a:lvl4pPr marL="1828800" lvl="3" indent="-228600" algn="l">
              <a:lnSpc>
                <a:spcPct val="90000"/>
              </a:lnSpc>
              <a:spcBef>
                <a:spcPts val="500"/>
              </a:spcBef>
              <a:spcAft>
                <a:spcPts val="0"/>
              </a:spcAft>
              <a:buClr>
                <a:schemeClr val="lt1"/>
              </a:buClr>
              <a:buSzPts val="1400"/>
              <a:buNone/>
              <a:defRPr>
                <a:solidFill>
                  <a:schemeClr val="lt1"/>
                </a:solidFill>
              </a:defRPr>
            </a:lvl4pPr>
            <a:lvl5pPr marL="2286000" lvl="4" indent="-228600" algn="l">
              <a:lnSpc>
                <a:spcPct val="90000"/>
              </a:lnSpc>
              <a:spcBef>
                <a:spcPts val="500"/>
              </a:spcBef>
              <a:spcAft>
                <a:spcPts val="0"/>
              </a:spcAft>
              <a:buClr>
                <a:schemeClr val="lt1"/>
              </a:buClr>
              <a:buSzPts val="1200"/>
              <a:buNone/>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6"/>
          <p:cNvSpPr txBox="1">
            <a:spLocks noGrp="1"/>
          </p:cNvSpPr>
          <p:nvPr>
            <p:ph type="body" idx="2"/>
          </p:nvPr>
        </p:nvSpPr>
        <p:spPr>
          <a:xfrm>
            <a:off x="601663" y="2667000"/>
            <a:ext cx="5394325" cy="84831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a:solidFill>
                  <a:schemeClr val="lt1"/>
                </a:solidFill>
              </a:defRPr>
            </a:lvl2pPr>
            <a:lvl3pPr marL="1371600" lvl="2" indent="-228600" algn="l">
              <a:lnSpc>
                <a:spcPct val="90000"/>
              </a:lnSpc>
              <a:spcBef>
                <a:spcPts val="500"/>
              </a:spcBef>
              <a:spcAft>
                <a:spcPts val="0"/>
              </a:spcAft>
              <a:buClr>
                <a:schemeClr val="lt1"/>
              </a:buClr>
              <a:buSzPts val="1600"/>
              <a:buNone/>
              <a:defRPr>
                <a:solidFill>
                  <a:schemeClr val="lt1"/>
                </a:solidFill>
              </a:defRPr>
            </a:lvl3pPr>
            <a:lvl4pPr marL="1828800" lvl="3" indent="-228600" algn="l">
              <a:lnSpc>
                <a:spcPct val="90000"/>
              </a:lnSpc>
              <a:spcBef>
                <a:spcPts val="500"/>
              </a:spcBef>
              <a:spcAft>
                <a:spcPts val="0"/>
              </a:spcAft>
              <a:buClr>
                <a:schemeClr val="lt1"/>
              </a:buClr>
              <a:buSzPts val="1400"/>
              <a:buNone/>
              <a:defRPr>
                <a:solidFill>
                  <a:schemeClr val="lt1"/>
                </a:solidFill>
              </a:defRPr>
            </a:lvl4pPr>
            <a:lvl5pPr marL="2286000" lvl="4" indent="-228600" algn="l">
              <a:lnSpc>
                <a:spcPct val="90000"/>
              </a:lnSpc>
              <a:spcBef>
                <a:spcPts val="500"/>
              </a:spcBef>
              <a:spcAft>
                <a:spcPts val="0"/>
              </a:spcAft>
              <a:buClr>
                <a:schemeClr val="lt1"/>
              </a:buClr>
              <a:buSzPts val="1200"/>
              <a:buNone/>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16"/>
          <p:cNvSpPr txBox="1"/>
          <p:nvPr/>
        </p:nvSpPr>
        <p:spPr>
          <a:xfrm>
            <a:off x="7848600" y="6477000"/>
            <a:ext cx="137160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2"/>
                </a:solidFill>
                <a:latin typeface="Calibri"/>
                <a:ea typeface="Calibri"/>
                <a:cs typeface="Calibri"/>
                <a:sym typeface="Calibri"/>
              </a:rPr>
              <a:t>©2022 ANSYS, Inc.</a:t>
            </a:r>
            <a:endParaRPr/>
          </a:p>
        </p:txBody>
      </p:sp>
      <p:pic>
        <p:nvPicPr>
          <p:cNvPr id="23" name="Google Shape;23;p16"/>
          <p:cNvPicPr preferRelativeResize="0"/>
          <p:nvPr/>
        </p:nvPicPr>
        <p:blipFill rotWithShape="1">
          <a:blip r:embed="rId2">
            <a:alphaModFix/>
          </a:blip>
          <a:srcRect/>
          <a:stretch/>
        </p:blipFill>
        <p:spPr>
          <a:xfrm>
            <a:off x="1184" y="0"/>
            <a:ext cx="12189631" cy="6858000"/>
          </a:xfrm>
          <a:prstGeom prst="rect">
            <a:avLst/>
          </a:prstGeom>
          <a:noFill/>
          <a:ln>
            <a:noFill/>
          </a:ln>
        </p:spPr>
      </p:pic>
      <p:sp>
        <p:nvSpPr>
          <p:cNvPr id="24" name="Google Shape;24;p16"/>
          <p:cNvSpPr txBox="1"/>
          <p:nvPr/>
        </p:nvSpPr>
        <p:spPr>
          <a:xfrm>
            <a:off x="7848600" y="6477000"/>
            <a:ext cx="137160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2"/>
                </a:solidFill>
                <a:latin typeface="Calibri"/>
                <a:ea typeface="Calibri"/>
                <a:cs typeface="Calibri"/>
                <a:sym typeface="Calibri"/>
              </a:rPr>
              <a:t>©2022 ANSYS, Inc.</a:t>
            </a:r>
            <a:endParaRPr/>
          </a:p>
        </p:txBody>
      </p:sp>
      <p:pic>
        <p:nvPicPr>
          <p:cNvPr id="25" name="Google Shape;25;p16"/>
          <p:cNvPicPr preferRelativeResize="0"/>
          <p:nvPr/>
        </p:nvPicPr>
        <p:blipFill rotWithShape="1">
          <a:blip r:embed="rId2">
            <a:alphaModFix/>
          </a:blip>
          <a:srcRect/>
          <a:stretch/>
        </p:blipFill>
        <p:spPr>
          <a:xfrm>
            <a:off x="1184" y="0"/>
            <a:ext cx="12189631" cy="685800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ext and Table">
  <p:cSld name="Text and Table">
    <p:spTree>
      <p:nvGrpSpPr>
        <p:cNvPr id="1" name="Shape 57"/>
        <p:cNvGrpSpPr/>
        <p:nvPr/>
      </p:nvGrpSpPr>
      <p:grpSpPr>
        <a:xfrm>
          <a:off x="0" y="0"/>
          <a:ext cx="0" cy="0"/>
          <a:chOff x="0" y="0"/>
          <a:chExt cx="0" cy="0"/>
        </a:xfrm>
      </p:grpSpPr>
      <p:sp>
        <p:nvSpPr>
          <p:cNvPr id="58" name="Google Shape;58;p25"/>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9" name="Google Shape;59;p25"/>
          <p:cNvSpPr>
            <a:spLocks noGrp="1"/>
          </p:cNvSpPr>
          <p:nvPr>
            <p:ph type="tbl" idx="2"/>
          </p:nvPr>
        </p:nvSpPr>
        <p:spPr>
          <a:xfrm>
            <a:off x="6096001" y="1447800"/>
            <a:ext cx="5486400" cy="4572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0" name="Google Shape;60;p25"/>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61" name="Google Shape;61;p25"/>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ext and Video Clip">
  <p:cSld name="Text and Video Clip">
    <p:spTree>
      <p:nvGrpSpPr>
        <p:cNvPr id="1" name="Shape 62"/>
        <p:cNvGrpSpPr/>
        <p:nvPr/>
      </p:nvGrpSpPr>
      <p:grpSpPr>
        <a:xfrm>
          <a:off x="0" y="0"/>
          <a:ext cx="0" cy="0"/>
          <a:chOff x="0" y="0"/>
          <a:chExt cx="0" cy="0"/>
        </a:xfrm>
      </p:grpSpPr>
      <p:sp>
        <p:nvSpPr>
          <p:cNvPr id="63" name="Google Shape;63;p26"/>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26"/>
          <p:cNvSpPr>
            <a:spLocks noGrp="1"/>
          </p:cNvSpPr>
          <p:nvPr>
            <p:ph type="media" idx="2"/>
          </p:nvPr>
        </p:nvSpPr>
        <p:spPr>
          <a:xfrm>
            <a:off x="6096001" y="1447799"/>
            <a:ext cx="5486400" cy="459097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5" name="Google Shape;65;p26"/>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66" name="Google Shape;66;p26"/>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ulti-picture">
  <p:cSld name="Multi-picture">
    <p:spTree>
      <p:nvGrpSpPr>
        <p:cNvPr id="1" name="Shape 67"/>
        <p:cNvGrpSpPr/>
        <p:nvPr/>
      </p:nvGrpSpPr>
      <p:grpSpPr>
        <a:xfrm>
          <a:off x="0" y="0"/>
          <a:ext cx="0" cy="0"/>
          <a:chOff x="0" y="0"/>
          <a:chExt cx="0" cy="0"/>
        </a:xfrm>
      </p:grpSpPr>
      <p:sp>
        <p:nvSpPr>
          <p:cNvPr id="68" name="Google Shape;68;p27"/>
          <p:cNvSpPr>
            <a:spLocks noGrp="1"/>
          </p:cNvSpPr>
          <p:nvPr>
            <p:ph type="pic" idx="2"/>
          </p:nvPr>
        </p:nvSpPr>
        <p:spPr>
          <a:xfrm>
            <a:off x="609600" y="1143000"/>
            <a:ext cx="3454400" cy="1981200"/>
          </a:xfrm>
          <a:prstGeom prst="rect">
            <a:avLst/>
          </a:prstGeom>
          <a:noFill/>
          <a:ln>
            <a:noFill/>
          </a:ln>
        </p:spPr>
      </p:sp>
      <p:sp>
        <p:nvSpPr>
          <p:cNvPr id="69" name="Google Shape;69;p27"/>
          <p:cNvSpPr>
            <a:spLocks noGrp="1"/>
          </p:cNvSpPr>
          <p:nvPr>
            <p:ph type="pic" idx="3"/>
          </p:nvPr>
        </p:nvSpPr>
        <p:spPr>
          <a:xfrm>
            <a:off x="609600" y="3657600"/>
            <a:ext cx="3454400" cy="1981200"/>
          </a:xfrm>
          <a:prstGeom prst="rect">
            <a:avLst/>
          </a:prstGeom>
          <a:noFill/>
          <a:ln>
            <a:noFill/>
          </a:ln>
        </p:spPr>
      </p:sp>
      <p:sp>
        <p:nvSpPr>
          <p:cNvPr id="70" name="Google Shape;70;p27"/>
          <p:cNvSpPr>
            <a:spLocks noGrp="1"/>
          </p:cNvSpPr>
          <p:nvPr>
            <p:ph type="pic" idx="4"/>
          </p:nvPr>
        </p:nvSpPr>
        <p:spPr>
          <a:xfrm>
            <a:off x="4470400" y="1159933"/>
            <a:ext cx="3454400" cy="1981200"/>
          </a:xfrm>
          <a:prstGeom prst="rect">
            <a:avLst/>
          </a:prstGeom>
          <a:noFill/>
          <a:ln>
            <a:noFill/>
          </a:ln>
        </p:spPr>
      </p:sp>
      <p:sp>
        <p:nvSpPr>
          <p:cNvPr id="71" name="Google Shape;71;p27"/>
          <p:cNvSpPr>
            <a:spLocks noGrp="1"/>
          </p:cNvSpPr>
          <p:nvPr>
            <p:ph type="pic" idx="5"/>
          </p:nvPr>
        </p:nvSpPr>
        <p:spPr>
          <a:xfrm>
            <a:off x="4470400" y="3674533"/>
            <a:ext cx="3454400" cy="1981200"/>
          </a:xfrm>
          <a:prstGeom prst="rect">
            <a:avLst/>
          </a:prstGeom>
          <a:noFill/>
          <a:ln>
            <a:noFill/>
          </a:ln>
        </p:spPr>
      </p:sp>
      <p:sp>
        <p:nvSpPr>
          <p:cNvPr id="72" name="Google Shape;72;p27"/>
          <p:cNvSpPr>
            <a:spLocks noGrp="1"/>
          </p:cNvSpPr>
          <p:nvPr>
            <p:ph type="pic" idx="6"/>
          </p:nvPr>
        </p:nvSpPr>
        <p:spPr>
          <a:xfrm>
            <a:off x="8128000" y="1151467"/>
            <a:ext cx="3454400" cy="1981200"/>
          </a:xfrm>
          <a:prstGeom prst="rect">
            <a:avLst/>
          </a:prstGeom>
          <a:noFill/>
          <a:ln>
            <a:noFill/>
          </a:ln>
        </p:spPr>
      </p:sp>
      <p:sp>
        <p:nvSpPr>
          <p:cNvPr id="73" name="Google Shape;73;p27"/>
          <p:cNvSpPr>
            <a:spLocks noGrp="1"/>
          </p:cNvSpPr>
          <p:nvPr>
            <p:ph type="pic" idx="7"/>
          </p:nvPr>
        </p:nvSpPr>
        <p:spPr>
          <a:xfrm>
            <a:off x="8128000" y="3666067"/>
            <a:ext cx="3454400" cy="1981200"/>
          </a:xfrm>
          <a:prstGeom prst="rect">
            <a:avLst/>
          </a:prstGeom>
          <a:noFill/>
          <a:ln>
            <a:noFill/>
          </a:ln>
        </p:spPr>
      </p:sp>
      <p:sp>
        <p:nvSpPr>
          <p:cNvPr id="74" name="Google Shape;74;p27"/>
          <p:cNvSpPr txBox="1">
            <a:spLocks noGrp="1"/>
          </p:cNvSpPr>
          <p:nvPr>
            <p:ph type="body" idx="1"/>
          </p:nvPr>
        </p:nvSpPr>
        <p:spPr>
          <a:xfrm>
            <a:off x="609600" y="32004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7"/>
          <p:cNvSpPr txBox="1">
            <a:spLocks noGrp="1"/>
          </p:cNvSpPr>
          <p:nvPr>
            <p:ph type="body" idx="8"/>
          </p:nvPr>
        </p:nvSpPr>
        <p:spPr>
          <a:xfrm>
            <a:off x="4470400" y="32004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27"/>
          <p:cNvSpPr txBox="1">
            <a:spLocks noGrp="1"/>
          </p:cNvSpPr>
          <p:nvPr>
            <p:ph type="body" idx="9"/>
          </p:nvPr>
        </p:nvSpPr>
        <p:spPr>
          <a:xfrm>
            <a:off x="8150577" y="32004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7"/>
          <p:cNvSpPr txBox="1">
            <a:spLocks noGrp="1"/>
          </p:cNvSpPr>
          <p:nvPr>
            <p:ph type="body" idx="13"/>
          </p:nvPr>
        </p:nvSpPr>
        <p:spPr>
          <a:xfrm>
            <a:off x="609600" y="57023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27"/>
          <p:cNvSpPr txBox="1">
            <a:spLocks noGrp="1"/>
          </p:cNvSpPr>
          <p:nvPr>
            <p:ph type="body" idx="14"/>
          </p:nvPr>
        </p:nvSpPr>
        <p:spPr>
          <a:xfrm>
            <a:off x="4470400" y="57150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 name="Google Shape;79;p27"/>
          <p:cNvSpPr txBox="1">
            <a:spLocks noGrp="1"/>
          </p:cNvSpPr>
          <p:nvPr>
            <p:ph type="body" idx="15"/>
          </p:nvPr>
        </p:nvSpPr>
        <p:spPr>
          <a:xfrm>
            <a:off x="8150577" y="5715000"/>
            <a:ext cx="3454400" cy="381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a:lnSpc>
                <a:spcPct val="90000"/>
              </a:lnSpc>
              <a:spcBef>
                <a:spcPts val="500"/>
              </a:spcBef>
              <a:spcAft>
                <a:spcPts val="0"/>
              </a:spcAft>
              <a:buClr>
                <a:schemeClr val="dk1"/>
              </a:buClr>
              <a:buSzPts val="1100"/>
              <a:buChar char="‐"/>
              <a:defRPr sz="1100"/>
            </a:lvl2pPr>
            <a:lvl3pPr marL="1371600" lvl="2" indent="-298450" algn="l">
              <a:lnSpc>
                <a:spcPct val="90000"/>
              </a:lnSpc>
              <a:spcBef>
                <a:spcPts val="500"/>
              </a:spcBef>
              <a:spcAft>
                <a:spcPts val="0"/>
              </a:spcAft>
              <a:buClr>
                <a:schemeClr val="dk1"/>
              </a:buClr>
              <a:buSzPts val="1100"/>
              <a:buChar char="•"/>
              <a:defRPr sz="1100"/>
            </a:lvl3pPr>
            <a:lvl4pPr marL="1828800" lvl="3" indent="-298450" algn="l">
              <a:lnSpc>
                <a:spcPct val="90000"/>
              </a:lnSpc>
              <a:spcBef>
                <a:spcPts val="500"/>
              </a:spcBef>
              <a:spcAft>
                <a:spcPts val="0"/>
              </a:spcAft>
              <a:buClr>
                <a:schemeClr val="dk1"/>
              </a:buClr>
              <a:buSzPts val="1100"/>
              <a:buChar char="▪"/>
              <a:defRPr sz="1100"/>
            </a:lvl4pPr>
            <a:lvl5pPr marL="2286000" lvl="4" indent="-298450" algn="l">
              <a:lnSpc>
                <a:spcPct val="90000"/>
              </a:lnSpc>
              <a:spcBef>
                <a:spcPts val="500"/>
              </a:spcBef>
              <a:spcAft>
                <a:spcPts val="0"/>
              </a:spcAft>
              <a:buClr>
                <a:schemeClr val="dk1"/>
              </a:buClr>
              <a:buSzPts val="1100"/>
              <a:buChar char="o"/>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27"/>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81" name="Google Shape;81;p27"/>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Logo Grid">
  <p:cSld name="Logo Grid">
    <p:spTree>
      <p:nvGrpSpPr>
        <p:cNvPr id="1" name="Shape 82"/>
        <p:cNvGrpSpPr/>
        <p:nvPr/>
      </p:nvGrpSpPr>
      <p:grpSpPr>
        <a:xfrm>
          <a:off x="0" y="0"/>
          <a:ext cx="0" cy="0"/>
          <a:chOff x="0" y="0"/>
          <a:chExt cx="0" cy="0"/>
        </a:xfrm>
      </p:grpSpPr>
      <p:sp>
        <p:nvSpPr>
          <p:cNvPr id="83" name="Google Shape;83;p28"/>
          <p:cNvSpPr>
            <a:spLocks noGrp="1"/>
          </p:cNvSpPr>
          <p:nvPr>
            <p:ph type="pic" idx="2"/>
          </p:nvPr>
        </p:nvSpPr>
        <p:spPr>
          <a:xfrm>
            <a:off x="914400" y="1371600"/>
            <a:ext cx="1930400" cy="1295400"/>
          </a:xfrm>
          <a:prstGeom prst="rect">
            <a:avLst/>
          </a:prstGeom>
          <a:noFill/>
          <a:ln>
            <a:noFill/>
          </a:ln>
        </p:spPr>
      </p:sp>
      <p:sp>
        <p:nvSpPr>
          <p:cNvPr id="84" name="Google Shape;84;p28"/>
          <p:cNvSpPr>
            <a:spLocks noGrp="1"/>
          </p:cNvSpPr>
          <p:nvPr>
            <p:ph type="pic" idx="3"/>
          </p:nvPr>
        </p:nvSpPr>
        <p:spPr>
          <a:xfrm>
            <a:off x="914400" y="2895600"/>
            <a:ext cx="1930400" cy="1295400"/>
          </a:xfrm>
          <a:prstGeom prst="rect">
            <a:avLst/>
          </a:prstGeom>
          <a:noFill/>
          <a:ln>
            <a:noFill/>
          </a:ln>
        </p:spPr>
      </p:sp>
      <p:sp>
        <p:nvSpPr>
          <p:cNvPr id="85" name="Google Shape;85;p28"/>
          <p:cNvSpPr>
            <a:spLocks noGrp="1"/>
          </p:cNvSpPr>
          <p:nvPr>
            <p:ph type="pic" idx="4"/>
          </p:nvPr>
        </p:nvSpPr>
        <p:spPr>
          <a:xfrm>
            <a:off x="914400" y="4419600"/>
            <a:ext cx="1930400" cy="1295400"/>
          </a:xfrm>
          <a:prstGeom prst="rect">
            <a:avLst/>
          </a:prstGeom>
          <a:noFill/>
          <a:ln>
            <a:noFill/>
          </a:ln>
        </p:spPr>
      </p:sp>
      <p:sp>
        <p:nvSpPr>
          <p:cNvPr id="86" name="Google Shape;86;p28"/>
          <p:cNvSpPr>
            <a:spLocks noGrp="1"/>
          </p:cNvSpPr>
          <p:nvPr>
            <p:ph type="pic" idx="5"/>
          </p:nvPr>
        </p:nvSpPr>
        <p:spPr>
          <a:xfrm>
            <a:off x="3759200" y="1371600"/>
            <a:ext cx="1930400" cy="1295400"/>
          </a:xfrm>
          <a:prstGeom prst="rect">
            <a:avLst/>
          </a:prstGeom>
          <a:noFill/>
          <a:ln>
            <a:noFill/>
          </a:ln>
        </p:spPr>
      </p:sp>
      <p:sp>
        <p:nvSpPr>
          <p:cNvPr id="87" name="Google Shape;87;p28"/>
          <p:cNvSpPr>
            <a:spLocks noGrp="1"/>
          </p:cNvSpPr>
          <p:nvPr>
            <p:ph type="pic" idx="6"/>
          </p:nvPr>
        </p:nvSpPr>
        <p:spPr>
          <a:xfrm>
            <a:off x="3759200" y="2895600"/>
            <a:ext cx="1930400" cy="1295400"/>
          </a:xfrm>
          <a:prstGeom prst="rect">
            <a:avLst/>
          </a:prstGeom>
          <a:noFill/>
          <a:ln>
            <a:noFill/>
          </a:ln>
        </p:spPr>
      </p:sp>
      <p:sp>
        <p:nvSpPr>
          <p:cNvPr id="88" name="Google Shape;88;p28"/>
          <p:cNvSpPr>
            <a:spLocks noGrp="1"/>
          </p:cNvSpPr>
          <p:nvPr>
            <p:ph type="pic" idx="7"/>
          </p:nvPr>
        </p:nvSpPr>
        <p:spPr>
          <a:xfrm>
            <a:off x="3759200" y="4419600"/>
            <a:ext cx="1930400" cy="1295400"/>
          </a:xfrm>
          <a:prstGeom prst="rect">
            <a:avLst/>
          </a:prstGeom>
          <a:noFill/>
          <a:ln>
            <a:noFill/>
          </a:ln>
        </p:spPr>
      </p:sp>
      <p:sp>
        <p:nvSpPr>
          <p:cNvPr id="89" name="Google Shape;89;p28"/>
          <p:cNvSpPr>
            <a:spLocks noGrp="1"/>
          </p:cNvSpPr>
          <p:nvPr>
            <p:ph type="pic" idx="8"/>
          </p:nvPr>
        </p:nvSpPr>
        <p:spPr>
          <a:xfrm>
            <a:off x="6604000" y="1371600"/>
            <a:ext cx="1930400" cy="1295400"/>
          </a:xfrm>
          <a:prstGeom prst="rect">
            <a:avLst/>
          </a:prstGeom>
          <a:noFill/>
          <a:ln>
            <a:noFill/>
          </a:ln>
        </p:spPr>
      </p:sp>
      <p:sp>
        <p:nvSpPr>
          <p:cNvPr id="90" name="Google Shape;90;p28"/>
          <p:cNvSpPr>
            <a:spLocks noGrp="1"/>
          </p:cNvSpPr>
          <p:nvPr>
            <p:ph type="pic" idx="9"/>
          </p:nvPr>
        </p:nvSpPr>
        <p:spPr>
          <a:xfrm>
            <a:off x="6604000" y="2895600"/>
            <a:ext cx="1930400" cy="1295400"/>
          </a:xfrm>
          <a:prstGeom prst="rect">
            <a:avLst/>
          </a:prstGeom>
          <a:noFill/>
          <a:ln>
            <a:noFill/>
          </a:ln>
        </p:spPr>
      </p:sp>
      <p:sp>
        <p:nvSpPr>
          <p:cNvPr id="91" name="Google Shape;91;p28"/>
          <p:cNvSpPr>
            <a:spLocks noGrp="1"/>
          </p:cNvSpPr>
          <p:nvPr>
            <p:ph type="pic" idx="13"/>
          </p:nvPr>
        </p:nvSpPr>
        <p:spPr>
          <a:xfrm>
            <a:off x="6604000" y="4419600"/>
            <a:ext cx="1930400" cy="1295400"/>
          </a:xfrm>
          <a:prstGeom prst="rect">
            <a:avLst/>
          </a:prstGeom>
          <a:noFill/>
          <a:ln>
            <a:noFill/>
          </a:ln>
        </p:spPr>
      </p:sp>
      <p:sp>
        <p:nvSpPr>
          <p:cNvPr id="92" name="Google Shape;92;p28"/>
          <p:cNvSpPr>
            <a:spLocks noGrp="1"/>
          </p:cNvSpPr>
          <p:nvPr>
            <p:ph type="pic" idx="14"/>
          </p:nvPr>
        </p:nvSpPr>
        <p:spPr>
          <a:xfrm>
            <a:off x="9245600" y="1371600"/>
            <a:ext cx="1930400" cy="1295400"/>
          </a:xfrm>
          <a:prstGeom prst="rect">
            <a:avLst/>
          </a:prstGeom>
          <a:noFill/>
          <a:ln>
            <a:noFill/>
          </a:ln>
        </p:spPr>
      </p:sp>
      <p:sp>
        <p:nvSpPr>
          <p:cNvPr id="93" name="Google Shape;93;p28"/>
          <p:cNvSpPr>
            <a:spLocks noGrp="1"/>
          </p:cNvSpPr>
          <p:nvPr>
            <p:ph type="pic" idx="15"/>
          </p:nvPr>
        </p:nvSpPr>
        <p:spPr>
          <a:xfrm>
            <a:off x="9245600" y="2895600"/>
            <a:ext cx="1930400" cy="1295400"/>
          </a:xfrm>
          <a:prstGeom prst="rect">
            <a:avLst/>
          </a:prstGeom>
          <a:noFill/>
          <a:ln>
            <a:noFill/>
          </a:ln>
        </p:spPr>
      </p:sp>
      <p:sp>
        <p:nvSpPr>
          <p:cNvPr id="94" name="Google Shape;94;p28"/>
          <p:cNvSpPr>
            <a:spLocks noGrp="1"/>
          </p:cNvSpPr>
          <p:nvPr>
            <p:ph type="pic" idx="16"/>
          </p:nvPr>
        </p:nvSpPr>
        <p:spPr>
          <a:xfrm>
            <a:off x="9245600" y="4419600"/>
            <a:ext cx="1930400" cy="1295400"/>
          </a:xfrm>
          <a:prstGeom prst="rect">
            <a:avLst/>
          </a:prstGeom>
          <a:noFill/>
          <a:ln>
            <a:noFill/>
          </a:ln>
        </p:spPr>
      </p:sp>
      <p:sp>
        <p:nvSpPr>
          <p:cNvPr id="95" name="Google Shape;95;p28"/>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96" name="Google Shape;96;p28"/>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Title">
  <p:cSld name="Title">
    <p:spTree>
      <p:nvGrpSpPr>
        <p:cNvPr id="1" name="Shape 104"/>
        <p:cNvGrpSpPr/>
        <p:nvPr/>
      </p:nvGrpSpPr>
      <p:grpSpPr>
        <a:xfrm>
          <a:off x="0" y="0"/>
          <a:ext cx="0" cy="0"/>
          <a:chOff x="0" y="0"/>
          <a:chExt cx="0" cy="0"/>
        </a:xfrm>
      </p:grpSpPr>
      <p:sp>
        <p:nvSpPr>
          <p:cNvPr id="105" name="Google Shape;105;g2317aab6e8d_0_189"/>
          <p:cNvSpPr txBox="1">
            <a:spLocks noGrp="1"/>
          </p:cNvSpPr>
          <p:nvPr>
            <p:ph type="body" idx="1"/>
          </p:nvPr>
        </p:nvSpPr>
        <p:spPr>
          <a:xfrm>
            <a:off x="601663" y="914400"/>
            <a:ext cx="5394300" cy="1449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3200"/>
              <a:buNone/>
              <a:defRPr sz="3200" b="1" i="0">
                <a:solidFill>
                  <a:schemeClr val="dk1"/>
                </a:solidFill>
                <a:latin typeface="Calibri"/>
                <a:ea typeface="Calibri"/>
                <a:cs typeface="Calibri"/>
                <a:sym typeface="Calibri"/>
              </a:defRPr>
            </a:lvl1pPr>
            <a:lvl2pPr marL="914400" lvl="1" indent="-228600" algn="l" rtl="0">
              <a:lnSpc>
                <a:spcPct val="90000"/>
              </a:lnSpc>
              <a:spcBef>
                <a:spcPts val="500"/>
              </a:spcBef>
              <a:spcAft>
                <a:spcPts val="0"/>
              </a:spcAft>
              <a:buClr>
                <a:schemeClr val="lt1"/>
              </a:buClr>
              <a:buSzPts val="2000"/>
              <a:buNone/>
              <a:defRPr>
                <a:solidFill>
                  <a:schemeClr val="lt1"/>
                </a:solidFill>
              </a:defRPr>
            </a:lvl2pPr>
            <a:lvl3pPr marL="1371600" lvl="2" indent="-228600" algn="l" rtl="0">
              <a:lnSpc>
                <a:spcPct val="90000"/>
              </a:lnSpc>
              <a:spcBef>
                <a:spcPts val="500"/>
              </a:spcBef>
              <a:spcAft>
                <a:spcPts val="0"/>
              </a:spcAft>
              <a:buClr>
                <a:schemeClr val="lt1"/>
              </a:buClr>
              <a:buSzPts val="1600"/>
              <a:buNone/>
              <a:defRPr>
                <a:solidFill>
                  <a:schemeClr val="lt1"/>
                </a:solidFill>
              </a:defRPr>
            </a:lvl3pPr>
            <a:lvl4pPr marL="1828800" lvl="3" indent="-228600" algn="l" rtl="0">
              <a:lnSpc>
                <a:spcPct val="90000"/>
              </a:lnSpc>
              <a:spcBef>
                <a:spcPts val="500"/>
              </a:spcBef>
              <a:spcAft>
                <a:spcPts val="0"/>
              </a:spcAft>
              <a:buClr>
                <a:schemeClr val="lt1"/>
              </a:buClr>
              <a:buSzPts val="1400"/>
              <a:buNone/>
              <a:defRPr>
                <a:solidFill>
                  <a:schemeClr val="lt1"/>
                </a:solidFill>
              </a:defRPr>
            </a:lvl4pPr>
            <a:lvl5pPr marL="2286000" lvl="4" indent="-228600" algn="l" rtl="0">
              <a:lnSpc>
                <a:spcPct val="90000"/>
              </a:lnSpc>
              <a:spcBef>
                <a:spcPts val="500"/>
              </a:spcBef>
              <a:spcAft>
                <a:spcPts val="0"/>
              </a:spcAft>
              <a:buClr>
                <a:schemeClr val="lt1"/>
              </a:buClr>
              <a:buSzPts val="1200"/>
              <a:buNone/>
              <a:defRPr>
                <a:solidFill>
                  <a:schemeClr val="lt1"/>
                </a:solidFill>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06" name="Google Shape;106;g2317aab6e8d_0_189"/>
          <p:cNvSpPr txBox="1">
            <a:spLocks noGrp="1"/>
          </p:cNvSpPr>
          <p:nvPr>
            <p:ph type="body" idx="2"/>
          </p:nvPr>
        </p:nvSpPr>
        <p:spPr>
          <a:xfrm>
            <a:off x="601663" y="2667000"/>
            <a:ext cx="5394300" cy="8484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228600" algn="l" rtl="0">
              <a:lnSpc>
                <a:spcPct val="90000"/>
              </a:lnSpc>
              <a:spcBef>
                <a:spcPts val="500"/>
              </a:spcBef>
              <a:spcAft>
                <a:spcPts val="0"/>
              </a:spcAft>
              <a:buClr>
                <a:schemeClr val="lt1"/>
              </a:buClr>
              <a:buSzPts val="2000"/>
              <a:buNone/>
              <a:defRPr>
                <a:solidFill>
                  <a:schemeClr val="lt1"/>
                </a:solidFill>
              </a:defRPr>
            </a:lvl2pPr>
            <a:lvl3pPr marL="1371600" lvl="2" indent="-228600" algn="l" rtl="0">
              <a:lnSpc>
                <a:spcPct val="90000"/>
              </a:lnSpc>
              <a:spcBef>
                <a:spcPts val="500"/>
              </a:spcBef>
              <a:spcAft>
                <a:spcPts val="0"/>
              </a:spcAft>
              <a:buClr>
                <a:schemeClr val="lt1"/>
              </a:buClr>
              <a:buSzPts val="1600"/>
              <a:buNone/>
              <a:defRPr>
                <a:solidFill>
                  <a:schemeClr val="lt1"/>
                </a:solidFill>
              </a:defRPr>
            </a:lvl3pPr>
            <a:lvl4pPr marL="1828800" lvl="3" indent="-228600" algn="l" rtl="0">
              <a:lnSpc>
                <a:spcPct val="90000"/>
              </a:lnSpc>
              <a:spcBef>
                <a:spcPts val="500"/>
              </a:spcBef>
              <a:spcAft>
                <a:spcPts val="0"/>
              </a:spcAft>
              <a:buClr>
                <a:schemeClr val="lt1"/>
              </a:buClr>
              <a:buSzPts val="1400"/>
              <a:buNone/>
              <a:defRPr>
                <a:solidFill>
                  <a:schemeClr val="lt1"/>
                </a:solidFill>
              </a:defRPr>
            </a:lvl4pPr>
            <a:lvl5pPr marL="2286000" lvl="4" indent="-228600" algn="l" rtl="0">
              <a:lnSpc>
                <a:spcPct val="90000"/>
              </a:lnSpc>
              <a:spcBef>
                <a:spcPts val="500"/>
              </a:spcBef>
              <a:spcAft>
                <a:spcPts val="0"/>
              </a:spcAft>
              <a:buClr>
                <a:schemeClr val="lt1"/>
              </a:buClr>
              <a:buSzPts val="1200"/>
              <a:buNone/>
              <a:defRPr>
                <a:solidFill>
                  <a:schemeClr val="lt1"/>
                </a:solidFill>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07" name="Google Shape;107;g2317aab6e8d_0_189"/>
          <p:cNvSpPr txBox="1"/>
          <p:nvPr/>
        </p:nvSpPr>
        <p:spPr>
          <a:xfrm>
            <a:off x="7848600" y="6477000"/>
            <a:ext cx="13716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2"/>
                </a:solidFill>
                <a:latin typeface="Calibri"/>
                <a:ea typeface="Calibri"/>
                <a:cs typeface="Calibri"/>
                <a:sym typeface="Calibri"/>
              </a:rPr>
              <a:t>©2023 ANSYS, Inc.</a:t>
            </a:r>
            <a:endParaRPr/>
          </a:p>
        </p:txBody>
      </p:sp>
      <p:pic>
        <p:nvPicPr>
          <p:cNvPr id="108" name="Google Shape;108;g2317aab6e8d_0_189"/>
          <p:cNvPicPr preferRelativeResize="0"/>
          <p:nvPr/>
        </p:nvPicPr>
        <p:blipFill rotWithShape="1">
          <a:blip r:embed="rId2">
            <a:alphaModFix/>
          </a:blip>
          <a:srcRect/>
          <a:stretch/>
        </p:blipFill>
        <p:spPr>
          <a:xfrm>
            <a:off x="1184" y="0"/>
            <a:ext cx="12189628" cy="685800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09"/>
        <p:cNvGrpSpPr/>
        <p:nvPr/>
      </p:nvGrpSpPr>
      <p:grpSpPr>
        <a:xfrm>
          <a:off x="0" y="0"/>
          <a:ext cx="0" cy="0"/>
          <a:chOff x="0" y="0"/>
          <a:chExt cx="0" cy="0"/>
        </a:xfrm>
      </p:grpSpPr>
      <p:sp>
        <p:nvSpPr>
          <p:cNvPr id="110" name="Google Shape;110;g2317aab6e8d_0_194"/>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111" name="Google Shape;111;g2317aab6e8d_0_194"/>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12" name="Google Shape;112;g2317aab6e8d_0_194"/>
          <p:cNvSpPr txBox="1">
            <a:spLocks noGrp="1"/>
          </p:cNvSpPr>
          <p:nvPr>
            <p:ph type="body" idx="1"/>
          </p:nvPr>
        </p:nvSpPr>
        <p:spPr>
          <a:xfrm>
            <a:off x="609599" y="1447800"/>
            <a:ext cx="10972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_Only">
  <p:cSld name="Title_Only">
    <p:spTree>
      <p:nvGrpSpPr>
        <p:cNvPr id="1" name="Shape 113"/>
        <p:cNvGrpSpPr/>
        <p:nvPr/>
      </p:nvGrpSpPr>
      <p:grpSpPr>
        <a:xfrm>
          <a:off x="0" y="0"/>
          <a:ext cx="0" cy="0"/>
          <a:chOff x="0" y="0"/>
          <a:chExt cx="0" cy="0"/>
        </a:xfrm>
      </p:grpSpPr>
      <p:sp>
        <p:nvSpPr>
          <p:cNvPr id="114" name="Google Shape;114;g2317aab6e8d_0_198"/>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115" name="Google Shape;115;g2317aab6e8d_0_198"/>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pyright Page">
  <p:cSld name="Copyright Page">
    <p:spTree>
      <p:nvGrpSpPr>
        <p:cNvPr id="1" name="Shape 116"/>
        <p:cNvGrpSpPr/>
        <p:nvPr/>
      </p:nvGrpSpPr>
      <p:grpSpPr>
        <a:xfrm>
          <a:off x="0" y="0"/>
          <a:ext cx="0" cy="0"/>
          <a:chOff x="0" y="0"/>
          <a:chExt cx="0" cy="0"/>
        </a:xfrm>
      </p:grpSpPr>
      <p:sp>
        <p:nvSpPr>
          <p:cNvPr id="117" name="Google Shape;117;g2317aab6e8d_0_201"/>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118" name="Google Shape;118;g2317aab6e8d_0_201"/>
          <p:cNvSpPr txBox="1"/>
          <p:nvPr/>
        </p:nvSpPr>
        <p:spPr>
          <a:xfrm>
            <a:off x="533400" y="609600"/>
            <a:ext cx="10972800" cy="4246200"/>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chemeClr val="dk1"/>
              </a:buClr>
              <a:buSzPts val="1400"/>
              <a:buFont typeface="Calibri"/>
              <a:buNone/>
            </a:pPr>
            <a:r>
              <a:rPr lang="en-US" sz="1400" b="1">
                <a:solidFill>
                  <a:schemeClr val="dk1"/>
                </a:solidFill>
                <a:latin typeface="Calibri"/>
                <a:ea typeface="Calibri"/>
                <a:cs typeface="Calibri"/>
                <a:sym typeface="Calibri"/>
              </a:rPr>
              <a:t>© </a:t>
            </a:r>
            <a:r>
              <a:rPr lang="en-US" sz="1400">
                <a:solidFill>
                  <a:srgbClr val="000000"/>
                </a:solidFill>
                <a:latin typeface="Calibri"/>
                <a:ea typeface="Calibri"/>
                <a:cs typeface="Calibri"/>
                <a:sym typeface="Calibri"/>
              </a:rPr>
              <a:t>2023 ANSYS, Inc. All rights reserved.</a:t>
            </a:r>
            <a:endParaRPr/>
          </a:p>
          <a:p>
            <a:pPr marL="0" marR="0" lvl="0" indent="0" algn="l" rtl="0">
              <a:lnSpc>
                <a:spcPct val="107000"/>
              </a:lnSpc>
              <a:spcBef>
                <a:spcPts val="0"/>
              </a:spcBef>
              <a:spcAft>
                <a:spcPts val="0"/>
              </a:spcAft>
              <a:buNone/>
            </a:pPr>
            <a:endParaRPr sz="1600" b="1">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a:solidFill>
                  <a:schemeClr val="dk1"/>
                </a:solidFill>
                <a:latin typeface="Calibri"/>
                <a:ea typeface="Calibri"/>
                <a:cs typeface="Calibri"/>
                <a:sym typeface="Calibri"/>
              </a:rPr>
              <a:t>Use and Reproduction</a:t>
            </a:r>
            <a:endParaRPr sz="140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a:solidFill>
                  <a:schemeClr val="dk1"/>
                </a:solidFill>
                <a:latin typeface="Calibri"/>
                <a:ea typeface="Calibri"/>
                <a:cs typeface="Calibri"/>
                <a:sym typeface="Calibri"/>
              </a:rPr>
              <a:t>The content used in this resource </a:t>
            </a:r>
            <a:r>
              <a:rPr lang="en-US" sz="1400">
                <a:solidFill>
                  <a:srgbClr val="201F1E"/>
                </a:solidFill>
                <a:latin typeface="Calibri"/>
                <a:ea typeface="Calibri"/>
                <a:cs typeface="Calibri"/>
                <a:sym typeface="Calibri"/>
              </a:rPr>
              <a:t>may only be used or reproduced for teaching purposes; and any commercial use is strictly prohibited.</a:t>
            </a:r>
            <a:r>
              <a:rPr lang="en-US" sz="1400" i="1">
                <a:solidFill>
                  <a:srgbClr val="201F1E"/>
                </a:solidFill>
                <a:latin typeface="Calibri"/>
                <a:ea typeface="Calibri"/>
                <a:cs typeface="Calibri"/>
                <a:sym typeface="Calibri"/>
              </a:rPr>
              <a:t> </a:t>
            </a:r>
            <a:endParaRPr sz="140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a:solidFill>
                  <a:schemeClr val="dk1"/>
                </a:solidFill>
                <a:latin typeface="Calibri"/>
                <a:ea typeface="Calibri"/>
                <a:cs typeface="Calibri"/>
                <a:sym typeface="Calibri"/>
              </a:rPr>
              <a:t> </a:t>
            </a:r>
            <a:endParaRPr sz="140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a:solidFill>
                  <a:schemeClr val="dk1"/>
                </a:solidFill>
                <a:latin typeface="Calibri"/>
                <a:ea typeface="Calibri"/>
                <a:cs typeface="Calibri"/>
                <a:sym typeface="Calibri"/>
              </a:rPr>
              <a:t>Document Information</a:t>
            </a:r>
            <a:endParaRPr sz="140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a:solidFill>
                  <a:schemeClr val="dk1"/>
                </a:solidFill>
                <a:latin typeface="Calibri"/>
                <a:ea typeface="Calibri"/>
                <a:cs typeface="Calibri"/>
                <a:sym typeface="Calibri"/>
              </a:rPr>
              <a:t>This lecture unit is part of a set of teaching resources to help introduce students to structures, fluids, or heat transfer (physics areas supported by Ansys Discovery).</a:t>
            </a:r>
            <a:endParaRPr/>
          </a:p>
          <a:p>
            <a:pPr marL="0" marR="0" lvl="0" indent="0" algn="l" rtl="0">
              <a:lnSpc>
                <a:spcPct val="107000"/>
              </a:lnSpc>
              <a:spcBef>
                <a:spcPts val="0"/>
              </a:spcBef>
              <a:spcAft>
                <a:spcPts val="0"/>
              </a:spcAft>
              <a:buNone/>
            </a:pPr>
            <a:r>
              <a:rPr lang="en-US" sz="1400" b="1">
                <a:solidFill>
                  <a:schemeClr val="dk1"/>
                </a:solidFill>
                <a:latin typeface="Calibri"/>
                <a:ea typeface="Calibri"/>
                <a:cs typeface="Calibri"/>
                <a:sym typeface="Calibri"/>
              </a:rPr>
              <a:t> </a:t>
            </a:r>
            <a:endParaRPr sz="140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a:solidFill>
                  <a:schemeClr val="dk1"/>
                </a:solidFill>
                <a:latin typeface="Calibri"/>
                <a:ea typeface="Calibri"/>
                <a:cs typeface="Calibri"/>
                <a:sym typeface="Calibri"/>
              </a:rPr>
              <a:t>Ansys Education Resources</a:t>
            </a:r>
            <a:endParaRPr sz="140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a:solidFill>
                  <a:schemeClr val="dk1"/>
                </a:solidFill>
                <a:latin typeface="Calibri"/>
                <a:ea typeface="Calibri"/>
                <a:cs typeface="Calibri"/>
                <a:sym typeface="Calibri"/>
              </a:rPr>
              <a:t>To access more undergraduate education resources, including lecture presentations with notes, exercises with worked solutions, microprojects, real life examples and more, visit </a:t>
            </a:r>
            <a:r>
              <a:rPr lang="en-US" sz="1400" u="sng">
                <a:solidFill>
                  <a:schemeClr val="dk1"/>
                </a:solidFill>
                <a:latin typeface="Calibri"/>
                <a:ea typeface="Calibri"/>
                <a:cs typeface="Calibri"/>
                <a:sym typeface="Calibri"/>
                <a:hlinkClick r:id="rId2">
                  <a:extLst>
                    <a:ext uri="{A12FA001-AC4F-418D-AE19-62706E023703}">
                      <ahyp:hlinkClr xmlns:ahyp="http://schemas.microsoft.com/office/drawing/2018/hyperlinkcolor" val="tx"/>
                    </a:ext>
                  </a:extLst>
                </a:hlinkClick>
              </a:rPr>
              <a:t>www.ansys.com/education-resources</a:t>
            </a:r>
            <a:r>
              <a:rPr lang="en-US" sz="1400">
                <a:solidFill>
                  <a:schemeClr val="dk1"/>
                </a:solidFill>
                <a:latin typeface="Calibri"/>
                <a:ea typeface="Calibri"/>
                <a:cs typeface="Calibri"/>
                <a:sym typeface="Calibri"/>
              </a:rPr>
              <a:t>.</a:t>
            </a:r>
            <a:endParaRPr/>
          </a:p>
          <a:p>
            <a:pPr marL="0" marR="0" lvl="0" indent="0" algn="l" rtl="0">
              <a:lnSpc>
                <a:spcPct val="107000"/>
              </a:lnSpc>
              <a:spcBef>
                <a:spcPts val="0"/>
              </a:spcBef>
              <a:spcAft>
                <a:spcPts val="0"/>
              </a:spcAft>
              <a:buNone/>
            </a:pPr>
            <a:endParaRPr sz="1400">
              <a:solidFill>
                <a:schemeClr val="dk1"/>
              </a:solidFill>
              <a:latin typeface="Calibri"/>
              <a:ea typeface="Calibri"/>
              <a:cs typeface="Calibri"/>
              <a:sym typeface="Calibri"/>
            </a:endParaRPr>
          </a:p>
          <a:p>
            <a:pPr marL="0" marR="0" lvl="0" indent="0" algn="l" rtl="0">
              <a:spcBef>
                <a:spcPts val="0"/>
              </a:spcBef>
              <a:spcAft>
                <a:spcPts val="0"/>
              </a:spcAft>
              <a:buNone/>
            </a:pPr>
            <a:r>
              <a:rPr lang="en-US" sz="1400" b="1" i="0" u="none" strike="noStrike">
                <a:solidFill>
                  <a:srgbClr val="000000"/>
                </a:solidFill>
                <a:latin typeface="Calibri"/>
                <a:ea typeface="Calibri"/>
                <a:cs typeface="Calibri"/>
                <a:sym typeface="Calibri"/>
              </a:rPr>
              <a:t>Feedback </a:t>
            </a:r>
            <a:endParaRPr sz="1400" b="0" i="0" u="none" strike="noStrike">
              <a:solidFill>
                <a:srgbClr val="000000"/>
              </a:solidFill>
              <a:latin typeface="Calibri"/>
              <a:ea typeface="Calibri"/>
              <a:cs typeface="Calibri"/>
              <a:sym typeface="Calibri"/>
            </a:endParaRPr>
          </a:p>
          <a:p>
            <a:pPr marL="0" marR="0" lvl="0" indent="0" algn="l" rtl="0">
              <a:spcBef>
                <a:spcPts val="0"/>
              </a:spcBef>
              <a:spcAft>
                <a:spcPts val="0"/>
              </a:spcAft>
              <a:buNone/>
            </a:pPr>
            <a:r>
              <a:rPr lang="en-US" sz="1400" b="0" i="0" u="none" strike="noStrike">
                <a:solidFill>
                  <a:srgbClr val="000000"/>
                </a:solidFill>
                <a:latin typeface="Calibri"/>
                <a:ea typeface="Calibri"/>
                <a:cs typeface="Calibri"/>
                <a:sym typeface="Calibri"/>
              </a:rPr>
              <a:t>If you notice any errors in this resource or need to get in contact with the authors, please email us at </a:t>
            </a:r>
            <a:r>
              <a:rPr lang="en-US" sz="1400" b="0" i="0" u="sng" strike="noStrike">
                <a:solidFill>
                  <a:srgbClr val="0000FF"/>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education@ansys.com</a:t>
            </a:r>
            <a:endParaRPr sz="1400" b="0" i="0" u="none" strike="noStrike">
              <a:solidFill>
                <a:srgbClr val="0000FF"/>
              </a:solidFill>
              <a:latin typeface="Calibri"/>
              <a:ea typeface="Calibri"/>
              <a:cs typeface="Calibri"/>
              <a:sym typeface="Calibri"/>
            </a:endParaRPr>
          </a:p>
          <a:p>
            <a:pPr marL="0" marR="0" lvl="0" indent="0" algn="l" rtl="0">
              <a:spcBef>
                <a:spcPts val="0"/>
              </a:spcBef>
              <a:spcAft>
                <a:spcPts val="0"/>
              </a:spcAft>
              <a:buNone/>
            </a:pPr>
            <a:r>
              <a:rPr lang="en-US" sz="1400" b="0" i="0" u="none" strike="noStrike">
                <a:solidFill>
                  <a:srgbClr val="0000FF"/>
                </a:solidFill>
                <a:latin typeface="Calibri"/>
                <a:ea typeface="Calibri"/>
                <a:cs typeface="Calibri"/>
                <a:sym typeface="Calibri"/>
              </a:rPr>
              <a:t> </a:t>
            </a:r>
            <a:endParaRPr sz="110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endParaRPr sz="1400">
              <a:solidFill>
                <a:schemeClr val="dk1"/>
              </a:solidFill>
              <a:latin typeface="Calibri"/>
              <a:ea typeface="Calibri"/>
              <a:cs typeface="Calibri"/>
              <a:sym typeface="Calibri"/>
            </a:endParaRPr>
          </a:p>
          <a:p>
            <a:pPr marL="0" marR="0" lvl="0" indent="0" algn="l" rtl="0">
              <a:spcBef>
                <a:spcPts val="0"/>
              </a:spcBef>
              <a:spcAft>
                <a:spcPts val="0"/>
              </a:spcAft>
              <a:buNone/>
            </a:pPr>
            <a:endParaRPr sz="1600">
              <a:solidFill>
                <a:schemeClr val="dk1"/>
              </a:solidFill>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19"/>
        <p:cNvGrpSpPr/>
        <p:nvPr/>
      </p:nvGrpSpPr>
      <p:grpSpPr>
        <a:xfrm>
          <a:off x="0" y="0"/>
          <a:ext cx="0" cy="0"/>
          <a:chOff x="0" y="0"/>
          <a:chExt cx="0" cy="0"/>
        </a:xfrm>
      </p:grpSpPr>
      <p:sp>
        <p:nvSpPr>
          <p:cNvPr id="120" name="Google Shape;120;g2317aab6e8d_0_204"/>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No slash/no title">
  <p:cSld name="No slash/no title">
    <p:spTree>
      <p:nvGrpSpPr>
        <p:cNvPr id="1" name="Shape 121"/>
        <p:cNvGrpSpPr/>
        <p:nvPr/>
      </p:nvGrpSpPr>
      <p:grpSpPr>
        <a:xfrm>
          <a:off x="0" y="0"/>
          <a:ext cx="0" cy="0"/>
          <a:chOff x="0" y="0"/>
          <a:chExt cx="0" cy="0"/>
        </a:xfrm>
      </p:grpSpPr>
      <p:sp>
        <p:nvSpPr>
          <p:cNvPr id="122" name="Google Shape;122;g2317aab6e8d_0_206"/>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123" name="Google Shape;123;g2317aab6e8d_0_206"/>
          <p:cNvSpPr/>
          <p:nvPr/>
        </p:nvSpPr>
        <p:spPr>
          <a:xfrm>
            <a:off x="152400" y="76200"/>
            <a:ext cx="609600" cy="6096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_Only">
  <p:cSld name="Title_Only">
    <p:spTree>
      <p:nvGrpSpPr>
        <p:cNvPr id="1" name="Shape 26"/>
        <p:cNvGrpSpPr/>
        <p:nvPr/>
      </p:nvGrpSpPr>
      <p:grpSpPr>
        <a:xfrm>
          <a:off x="0" y="0"/>
          <a:ext cx="0" cy="0"/>
          <a:chOff x="0" y="0"/>
          <a:chExt cx="0" cy="0"/>
        </a:xfrm>
      </p:grpSpPr>
      <p:sp>
        <p:nvSpPr>
          <p:cNvPr id="27" name="Google Shape;27;p17"/>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17"/>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Title and Side by Side">
  <p:cSld name="1_Title and Side by Side">
    <p:spTree>
      <p:nvGrpSpPr>
        <p:cNvPr id="1" name="Shape 124"/>
        <p:cNvGrpSpPr/>
        <p:nvPr/>
      </p:nvGrpSpPr>
      <p:grpSpPr>
        <a:xfrm>
          <a:off x="0" y="0"/>
          <a:ext cx="0" cy="0"/>
          <a:chOff x="0" y="0"/>
          <a:chExt cx="0" cy="0"/>
        </a:xfrm>
      </p:grpSpPr>
      <p:sp>
        <p:nvSpPr>
          <p:cNvPr id="125" name="Google Shape;125;g2317aab6e8d_0_209"/>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126" name="Google Shape;126;g2317aab6e8d_0_209"/>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7" name="Google Shape;127;g2317aab6e8d_0_209"/>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28" name="Google Shape;128;g2317aab6e8d_0_209"/>
          <p:cNvSpPr txBox="1">
            <a:spLocks noGrp="1"/>
          </p:cNvSpPr>
          <p:nvPr>
            <p:ph type="body" idx="2"/>
          </p:nvPr>
        </p:nvSpPr>
        <p:spPr>
          <a:xfrm>
            <a:off x="6096000" y="1447800"/>
            <a:ext cx="54864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ext and Picture">
  <p:cSld name="Text and Picture">
    <p:spTree>
      <p:nvGrpSpPr>
        <p:cNvPr id="1" name="Shape 129"/>
        <p:cNvGrpSpPr/>
        <p:nvPr/>
      </p:nvGrpSpPr>
      <p:grpSpPr>
        <a:xfrm>
          <a:off x="0" y="0"/>
          <a:ext cx="0" cy="0"/>
          <a:chOff x="0" y="0"/>
          <a:chExt cx="0" cy="0"/>
        </a:xfrm>
      </p:grpSpPr>
      <p:sp>
        <p:nvSpPr>
          <p:cNvPr id="130" name="Google Shape;130;g2317aab6e8d_0_214"/>
          <p:cNvSpPr>
            <a:spLocks noGrp="1"/>
          </p:cNvSpPr>
          <p:nvPr>
            <p:ph type="pic" idx="2"/>
          </p:nvPr>
        </p:nvSpPr>
        <p:spPr>
          <a:xfrm>
            <a:off x="6095999" y="1447800"/>
            <a:ext cx="5486400" cy="4590900"/>
          </a:xfrm>
          <a:prstGeom prst="rect">
            <a:avLst/>
          </a:prstGeom>
          <a:noFill/>
          <a:ln>
            <a:noFill/>
          </a:ln>
        </p:spPr>
      </p:sp>
      <p:sp>
        <p:nvSpPr>
          <p:cNvPr id="131" name="Google Shape;131;g2317aab6e8d_0_214"/>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132" name="Google Shape;132;g2317aab6e8d_0_214"/>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33" name="Google Shape;133;g2317aab6e8d_0_214"/>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ext and Chart">
  <p:cSld name="Text and Chart">
    <p:spTree>
      <p:nvGrpSpPr>
        <p:cNvPr id="1" name="Shape 134"/>
        <p:cNvGrpSpPr/>
        <p:nvPr/>
      </p:nvGrpSpPr>
      <p:grpSpPr>
        <a:xfrm>
          <a:off x="0" y="0"/>
          <a:ext cx="0" cy="0"/>
          <a:chOff x="0" y="0"/>
          <a:chExt cx="0" cy="0"/>
        </a:xfrm>
      </p:grpSpPr>
      <p:sp>
        <p:nvSpPr>
          <p:cNvPr id="135" name="Google Shape;135;g2317aab6e8d_0_219"/>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36" name="Google Shape;136;g2317aab6e8d_0_219"/>
          <p:cNvSpPr>
            <a:spLocks noGrp="1"/>
          </p:cNvSpPr>
          <p:nvPr>
            <p:ph type="chart" idx="2"/>
          </p:nvPr>
        </p:nvSpPr>
        <p:spPr>
          <a:xfrm>
            <a:off x="6096001" y="1447800"/>
            <a:ext cx="5486400" cy="4590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37" name="Google Shape;137;g2317aab6e8d_0_219"/>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138" name="Google Shape;138;g2317aab6e8d_0_219"/>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ext and Table">
  <p:cSld name="Text and Table">
    <p:spTree>
      <p:nvGrpSpPr>
        <p:cNvPr id="1" name="Shape 139"/>
        <p:cNvGrpSpPr/>
        <p:nvPr/>
      </p:nvGrpSpPr>
      <p:grpSpPr>
        <a:xfrm>
          <a:off x="0" y="0"/>
          <a:ext cx="0" cy="0"/>
          <a:chOff x="0" y="0"/>
          <a:chExt cx="0" cy="0"/>
        </a:xfrm>
      </p:grpSpPr>
      <p:sp>
        <p:nvSpPr>
          <p:cNvPr id="140" name="Google Shape;140;g2317aab6e8d_0_224"/>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41" name="Google Shape;141;g2317aab6e8d_0_224"/>
          <p:cNvSpPr>
            <a:spLocks noGrp="1"/>
          </p:cNvSpPr>
          <p:nvPr>
            <p:ph type="tbl" idx="2"/>
          </p:nvPr>
        </p:nvSpPr>
        <p:spPr>
          <a:xfrm>
            <a:off x="6096001" y="1447800"/>
            <a:ext cx="5486400" cy="4572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2" name="Google Shape;142;g2317aab6e8d_0_224"/>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143" name="Google Shape;143;g2317aab6e8d_0_224"/>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ext and Video Clip">
  <p:cSld name="Text and Video Clip">
    <p:spTree>
      <p:nvGrpSpPr>
        <p:cNvPr id="1" name="Shape 144"/>
        <p:cNvGrpSpPr/>
        <p:nvPr/>
      </p:nvGrpSpPr>
      <p:grpSpPr>
        <a:xfrm>
          <a:off x="0" y="0"/>
          <a:ext cx="0" cy="0"/>
          <a:chOff x="0" y="0"/>
          <a:chExt cx="0" cy="0"/>
        </a:xfrm>
      </p:grpSpPr>
      <p:sp>
        <p:nvSpPr>
          <p:cNvPr id="145" name="Google Shape;145;g2317aab6e8d_0_229"/>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46" name="Google Shape;146;g2317aab6e8d_0_229"/>
          <p:cNvSpPr>
            <a:spLocks noGrp="1"/>
          </p:cNvSpPr>
          <p:nvPr>
            <p:ph type="media" idx="2"/>
          </p:nvPr>
        </p:nvSpPr>
        <p:spPr>
          <a:xfrm>
            <a:off x="6096001" y="1447799"/>
            <a:ext cx="5486400" cy="4590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7" name="Google Shape;147;g2317aab6e8d_0_229"/>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148" name="Google Shape;148;g2317aab6e8d_0_229"/>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o"/>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Multi-picture">
  <p:cSld name="Multi-picture">
    <p:spTree>
      <p:nvGrpSpPr>
        <p:cNvPr id="1" name="Shape 149"/>
        <p:cNvGrpSpPr/>
        <p:nvPr/>
      </p:nvGrpSpPr>
      <p:grpSpPr>
        <a:xfrm>
          <a:off x="0" y="0"/>
          <a:ext cx="0" cy="0"/>
          <a:chOff x="0" y="0"/>
          <a:chExt cx="0" cy="0"/>
        </a:xfrm>
      </p:grpSpPr>
      <p:sp>
        <p:nvSpPr>
          <p:cNvPr id="150" name="Google Shape;150;g2317aab6e8d_0_234"/>
          <p:cNvSpPr>
            <a:spLocks noGrp="1"/>
          </p:cNvSpPr>
          <p:nvPr>
            <p:ph type="pic" idx="2"/>
          </p:nvPr>
        </p:nvSpPr>
        <p:spPr>
          <a:xfrm>
            <a:off x="609600" y="1143000"/>
            <a:ext cx="3454500" cy="1981200"/>
          </a:xfrm>
          <a:prstGeom prst="rect">
            <a:avLst/>
          </a:prstGeom>
          <a:noFill/>
          <a:ln>
            <a:noFill/>
          </a:ln>
        </p:spPr>
      </p:sp>
      <p:sp>
        <p:nvSpPr>
          <p:cNvPr id="151" name="Google Shape;151;g2317aab6e8d_0_234"/>
          <p:cNvSpPr>
            <a:spLocks noGrp="1"/>
          </p:cNvSpPr>
          <p:nvPr>
            <p:ph type="pic" idx="3"/>
          </p:nvPr>
        </p:nvSpPr>
        <p:spPr>
          <a:xfrm>
            <a:off x="609600" y="3657600"/>
            <a:ext cx="3454500" cy="1981200"/>
          </a:xfrm>
          <a:prstGeom prst="rect">
            <a:avLst/>
          </a:prstGeom>
          <a:noFill/>
          <a:ln>
            <a:noFill/>
          </a:ln>
        </p:spPr>
      </p:sp>
      <p:sp>
        <p:nvSpPr>
          <p:cNvPr id="152" name="Google Shape;152;g2317aab6e8d_0_234"/>
          <p:cNvSpPr>
            <a:spLocks noGrp="1"/>
          </p:cNvSpPr>
          <p:nvPr>
            <p:ph type="pic" idx="4"/>
          </p:nvPr>
        </p:nvSpPr>
        <p:spPr>
          <a:xfrm>
            <a:off x="4470400" y="1159933"/>
            <a:ext cx="3454500" cy="1981200"/>
          </a:xfrm>
          <a:prstGeom prst="rect">
            <a:avLst/>
          </a:prstGeom>
          <a:noFill/>
          <a:ln>
            <a:noFill/>
          </a:ln>
        </p:spPr>
      </p:sp>
      <p:sp>
        <p:nvSpPr>
          <p:cNvPr id="153" name="Google Shape;153;g2317aab6e8d_0_234"/>
          <p:cNvSpPr>
            <a:spLocks noGrp="1"/>
          </p:cNvSpPr>
          <p:nvPr>
            <p:ph type="pic" idx="5"/>
          </p:nvPr>
        </p:nvSpPr>
        <p:spPr>
          <a:xfrm>
            <a:off x="4470400" y="3674533"/>
            <a:ext cx="3454500" cy="1981200"/>
          </a:xfrm>
          <a:prstGeom prst="rect">
            <a:avLst/>
          </a:prstGeom>
          <a:noFill/>
          <a:ln>
            <a:noFill/>
          </a:ln>
        </p:spPr>
      </p:sp>
      <p:sp>
        <p:nvSpPr>
          <p:cNvPr id="154" name="Google Shape;154;g2317aab6e8d_0_234"/>
          <p:cNvSpPr>
            <a:spLocks noGrp="1"/>
          </p:cNvSpPr>
          <p:nvPr>
            <p:ph type="pic" idx="6"/>
          </p:nvPr>
        </p:nvSpPr>
        <p:spPr>
          <a:xfrm>
            <a:off x="8128000" y="1151467"/>
            <a:ext cx="3454500" cy="1981200"/>
          </a:xfrm>
          <a:prstGeom prst="rect">
            <a:avLst/>
          </a:prstGeom>
          <a:noFill/>
          <a:ln>
            <a:noFill/>
          </a:ln>
        </p:spPr>
      </p:sp>
      <p:sp>
        <p:nvSpPr>
          <p:cNvPr id="155" name="Google Shape;155;g2317aab6e8d_0_234"/>
          <p:cNvSpPr>
            <a:spLocks noGrp="1"/>
          </p:cNvSpPr>
          <p:nvPr>
            <p:ph type="pic" idx="7"/>
          </p:nvPr>
        </p:nvSpPr>
        <p:spPr>
          <a:xfrm>
            <a:off x="8128000" y="3666067"/>
            <a:ext cx="3454500" cy="1981200"/>
          </a:xfrm>
          <a:prstGeom prst="rect">
            <a:avLst/>
          </a:prstGeom>
          <a:noFill/>
          <a:ln>
            <a:noFill/>
          </a:ln>
        </p:spPr>
      </p:sp>
      <p:sp>
        <p:nvSpPr>
          <p:cNvPr id="156" name="Google Shape;156;g2317aab6e8d_0_234"/>
          <p:cNvSpPr txBox="1">
            <a:spLocks noGrp="1"/>
          </p:cNvSpPr>
          <p:nvPr>
            <p:ph type="body" idx="1"/>
          </p:nvPr>
        </p:nvSpPr>
        <p:spPr>
          <a:xfrm>
            <a:off x="609600" y="32004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7" name="Google Shape;157;g2317aab6e8d_0_234"/>
          <p:cNvSpPr txBox="1">
            <a:spLocks noGrp="1"/>
          </p:cNvSpPr>
          <p:nvPr>
            <p:ph type="body" idx="8"/>
          </p:nvPr>
        </p:nvSpPr>
        <p:spPr>
          <a:xfrm>
            <a:off x="4470400" y="32004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8" name="Google Shape;158;g2317aab6e8d_0_234"/>
          <p:cNvSpPr txBox="1">
            <a:spLocks noGrp="1"/>
          </p:cNvSpPr>
          <p:nvPr>
            <p:ph type="body" idx="9"/>
          </p:nvPr>
        </p:nvSpPr>
        <p:spPr>
          <a:xfrm>
            <a:off x="8150577" y="32004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9" name="Google Shape;159;g2317aab6e8d_0_234"/>
          <p:cNvSpPr txBox="1">
            <a:spLocks noGrp="1"/>
          </p:cNvSpPr>
          <p:nvPr>
            <p:ph type="body" idx="13"/>
          </p:nvPr>
        </p:nvSpPr>
        <p:spPr>
          <a:xfrm>
            <a:off x="609600" y="57023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60" name="Google Shape;160;g2317aab6e8d_0_234"/>
          <p:cNvSpPr txBox="1">
            <a:spLocks noGrp="1"/>
          </p:cNvSpPr>
          <p:nvPr>
            <p:ph type="body" idx="14"/>
          </p:nvPr>
        </p:nvSpPr>
        <p:spPr>
          <a:xfrm>
            <a:off x="4470400" y="57150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61" name="Google Shape;161;g2317aab6e8d_0_234"/>
          <p:cNvSpPr txBox="1">
            <a:spLocks noGrp="1"/>
          </p:cNvSpPr>
          <p:nvPr>
            <p:ph type="body" idx="15"/>
          </p:nvPr>
        </p:nvSpPr>
        <p:spPr>
          <a:xfrm>
            <a:off x="8150577" y="5715000"/>
            <a:ext cx="3454500" cy="381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100"/>
              <a:buNone/>
              <a:defRPr sz="1100" b="0" i="0">
                <a:latin typeface="Calibri"/>
                <a:ea typeface="Calibri"/>
                <a:cs typeface="Calibri"/>
                <a:sym typeface="Calibri"/>
              </a:defRPr>
            </a:lvl1pPr>
            <a:lvl2pPr marL="914400" lvl="1" indent="-298450" algn="l" rtl="0">
              <a:lnSpc>
                <a:spcPct val="90000"/>
              </a:lnSpc>
              <a:spcBef>
                <a:spcPts val="500"/>
              </a:spcBef>
              <a:spcAft>
                <a:spcPts val="0"/>
              </a:spcAft>
              <a:buClr>
                <a:schemeClr val="dk1"/>
              </a:buClr>
              <a:buSzPts val="1100"/>
              <a:buChar char="‐"/>
              <a:defRPr sz="1100"/>
            </a:lvl2pPr>
            <a:lvl3pPr marL="1371600" lvl="2" indent="-298450" algn="l" rtl="0">
              <a:lnSpc>
                <a:spcPct val="90000"/>
              </a:lnSpc>
              <a:spcBef>
                <a:spcPts val="500"/>
              </a:spcBef>
              <a:spcAft>
                <a:spcPts val="0"/>
              </a:spcAft>
              <a:buClr>
                <a:schemeClr val="dk1"/>
              </a:buClr>
              <a:buSzPts val="1100"/>
              <a:buChar char="•"/>
              <a:defRPr sz="1100"/>
            </a:lvl3pPr>
            <a:lvl4pPr marL="1828800" lvl="3" indent="-298450" algn="l" rtl="0">
              <a:lnSpc>
                <a:spcPct val="90000"/>
              </a:lnSpc>
              <a:spcBef>
                <a:spcPts val="500"/>
              </a:spcBef>
              <a:spcAft>
                <a:spcPts val="0"/>
              </a:spcAft>
              <a:buClr>
                <a:schemeClr val="dk1"/>
              </a:buClr>
              <a:buSzPts val="1100"/>
              <a:buChar char="▪"/>
              <a:defRPr sz="1100"/>
            </a:lvl4pPr>
            <a:lvl5pPr marL="2286000" lvl="4" indent="-298450" algn="l" rtl="0">
              <a:lnSpc>
                <a:spcPct val="90000"/>
              </a:lnSpc>
              <a:spcBef>
                <a:spcPts val="500"/>
              </a:spcBef>
              <a:spcAft>
                <a:spcPts val="0"/>
              </a:spcAft>
              <a:buClr>
                <a:schemeClr val="dk1"/>
              </a:buClr>
              <a:buSzPts val="1100"/>
              <a:buChar char="o"/>
              <a:defRPr sz="11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62" name="Google Shape;162;g2317aab6e8d_0_234"/>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163" name="Google Shape;163;g2317aab6e8d_0_234"/>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Logo Grid">
  <p:cSld name="Logo Grid">
    <p:spTree>
      <p:nvGrpSpPr>
        <p:cNvPr id="1" name="Shape 164"/>
        <p:cNvGrpSpPr/>
        <p:nvPr/>
      </p:nvGrpSpPr>
      <p:grpSpPr>
        <a:xfrm>
          <a:off x="0" y="0"/>
          <a:ext cx="0" cy="0"/>
          <a:chOff x="0" y="0"/>
          <a:chExt cx="0" cy="0"/>
        </a:xfrm>
      </p:grpSpPr>
      <p:sp>
        <p:nvSpPr>
          <p:cNvPr id="165" name="Google Shape;165;g2317aab6e8d_0_249"/>
          <p:cNvSpPr>
            <a:spLocks noGrp="1"/>
          </p:cNvSpPr>
          <p:nvPr>
            <p:ph type="pic" idx="2"/>
          </p:nvPr>
        </p:nvSpPr>
        <p:spPr>
          <a:xfrm>
            <a:off x="914400" y="1371600"/>
            <a:ext cx="1930500" cy="1295400"/>
          </a:xfrm>
          <a:prstGeom prst="rect">
            <a:avLst/>
          </a:prstGeom>
          <a:noFill/>
          <a:ln>
            <a:noFill/>
          </a:ln>
        </p:spPr>
      </p:sp>
      <p:sp>
        <p:nvSpPr>
          <p:cNvPr id="166" name="Google Shape;166;g2317aab6e8d_0_249"/>
          <p:cNvSpPr>
            <a:spLocks noGrp="1"/>
          </p:cNvSpPr>
          <p:nvPr>
            <p:ph type="pic" idx="3"/>
          </p:nvPr>
        </p:nvSpPr>
        <p:spPr>
          <a:xfrm>
            <a:off x="914400" y="2895600"/>
            <a:ext cx="1930500" cy="1295400"/>
          </a:xfrm>
          <a:prstGeom prst="rect">
            <a:avLst/>
          </a:prstGeom>
          <a:noFill/>
          <a:ln>
            <a:noFill/>
          </a:ln>
        </p:spPr>
      </p:sp>
      <p:sp>
        <p:nvSpPr>
          <p:cNvPr id="167" name="Google Shape;167;g2317aab6e8d_0_249"/>
          <p:cNvSpPr>
            <a:spLocks noGrp="1"/>
          </p:cNvSpPr>
          <p:nvPr>
            <p:ph type="pic" idx="4"/>
          </p:nvPr>
        </p:nvSpPr>
        <p:spPr>
          <a:xfrm>
            <a:off x="914400" y="4419600"/>
            <a:ext cx="1930500" cy="1295400"/>
          </a:xfrm>
          <a:prstGeom prst="rect">
            <a:avLst/>
          </a:prstGeom>
          <a:noFill/>
          <a:ln>
            <a:noFill/>
          </a:ln>
        </p:spPr>
      </p:sp>
      <p:sp>
        <p:nvSpPr>
          <p:cNvPr id="168" name="Google Shape;168;g2317aab6e8d_0_249"/>
          <p:cNvSpPr>
            <a:spLocks noGrp="1"/>
          </p:cNvSpPr>
          <p:nvPr>
            <p:ph type="pic" idx="5"/>
          </p:nvPr>
        </p:nvSpPr>
        <p:spPr>
          <a:xfrm>
            <a:off x="3759200" y="1371600"/>
            <a:ext cx="1930500" cy="1295400"/>
          </a:xfrm>
          <a:prstGeom prst="rect">
            <a:avLst/>
          </a:prstGeom>
          <a:noFill/>
          <a:ln>
            <a:noFill/>
          </a:ln>
        </p:spPr>
      </p:sp>
      <p:sp>
        <p:nvSpPr>
          <p:cNvPr id="169" name="Google Shape;169;g2317aab6e8d_0_249"/>
          <p:cNvSpPr>
            <a:spLocks noGrp="1"/>
          </p:cNvSpPr>
          <p:nvPr>
            <p:ph type="pic" idx="6"/>
          </p:nvPr>
        </p:nvSpPr>
        <p:spPr>
          <a:xfrm>
            <a:off x="3759200" y="2895600"/>
            <a:ext cx="1930500" cy="1295400"/>
          </a:xfrm>
          <a:prstGeom prst="rect">
            <a:avLst/>
          </a:prstGeom>
          <a:noFill/>
          <a:ln>
            <a:noFill/>
          </a:ln>
        </p:spPr>
      </p:sp>
      <p:sp>
        <p:nvSpPr>
          <p:cNvPr id="170" name="Google Shape;170;g2317aab6e8d_0_249"/>
          <p:cNvSpPr>
            <a:spLocks noGrp="1"/>
          </p:cNvSpPr>
          <p:nvPr>
            <p:ph type="pic" idx="7"/>
          </p:nvPr>
        </p:nvSpPr>
        <p:spPr>
          <a:xfrm>
            <a:off x="3759200" y="4419600"/>
            <a:ext cx="1930500" cy="1295400"/>
          </a:xfrm>
          <a:prstGeom prst="rect">
            <a:avLst/>
          </a:prstGeom>
          <a:noFill/>
          <a:ln>
            <a:noFill/>
          </a:ln>
        </p:spPr>
      </p:sp>
      <p:sp>
        <p:nvSpPr>
          <p:cNvPr id="171" name="Google Shape;171;g2317aab6e8d_0_249"/>
          <p:cNvSpPr>
            <a:spLocks noGrp="1"/>
          </p:cNvSpPr>
          <p:nvPr>
            <p:ph type="pic" idx="8"/>
          </p:nvPr>
        </p:nvSpPr>
        <p:spPr>
          <a:xfrm>
            <a:off x="6604000" y="1371600"/>
            <a:ext cx="1930500" cy="1295400"/>
          </a:xfrm>
          <a:prstGeom prst="rect">
            <a:avLst/>
          </a:prstGeom>
          <a:noFill/>
          <a:ln>
            <a:noFill/>
          </a:ln>
        </p:spPr>
      </p:sp>
      <p:sp>
        <p:nvSpPr>
          <p:cNvPr id="172" name="Google Shape;172;g2317aab6e8d_0_249"/>
          <p:cNvSpPr>
            <a:spLocks noGrp="1"/>
          </p:cNvSpPr>
          <p:nvPr>
            <p:ph type="pic" idx="9"/>
          </p:nvPr>
        </p:nvSpPr>
        <p:spPr>
          <a:xfrm>
            <a:off x="6604000" y="2895600"/>
            <a:ext cx="1930500" cy="1295400"/>
          </a:xfrm>
          <a:prstGeom prst="rect">
            <a:avLst/>
          </a:prstGeom>
          <a:noFill/>
          <a:ln>
            <a:noFill/>
          </a:ln>
        </p:spPr>
      </p:sp>
      <p:sp>
        <p:nvSpPr>
          <p:cNvPr id="173" name="Google Shape;173;g2317aab6e8d_0_249"/>
          <p:cNvSpPr>
            <a:spLocks noGrp="1"/>
          </p:cNvSpPr>
          <p:nvPr>
            <p:ph type="pic" idx="13"/>
          </p:nvPr>
        </p:nvSpPr>
        <p:spPr>
          <a:xfrm>
            <a:off x="6604000" y="4419600"/>
            <a:ext cx="1930500" cy="1295400"/>
          </a:xfrm>
          <a:prstGeom prst="rect">
            <a:avLst/>
          </a:prstGeom>
          <a:noFill/>
          <a:ln>
            <a:noFill/>
          </a:ln>
        </p:spPr>
      </p:sp>
      <p:sp>
        <p:nvSpPr>
          <p:cNvPr id="174" name="Google Shape;174;g2317aab6e8d_0_249"/>
          <p:cNvSpPr>
            <a:spLocks noGrp="1"/>
          </p:cNvSpPr>
          <p:nvPr>
            <p:ph type="pic" idx="14"/>
          </p:nvPr>
        </p:nvSpPr>
        <p:spPr>
          <a:xfrm>
            <a:off x="9245600" y="1371600"/>
            <a:ext cx="1930500" cy="1295400"/>
          </a:xfrm>
          <a:prstGeom prst="rect">
            <a:avLst/>
          </a:prstGeom>
          <a:noFill/>
          <a:ln>
            <a:noFill/>
          </a:ln>
        </p:spPr>
      </p:sp>
      <p:sp>
        <p:nvSpPr>
          <p:cNvPr id="175" name="Google Shape;175;g2317aab6e8d_0_249"/>
          <p:cNvSpPr>
            <a:spLocks noGrp="1"/>
          </p:cNvSpPr>
          <p:nvPr>
            <p:ph type="pic" idx="15"/>
          </p:nvPr>
        </p:nvSpPr>
        <p:spPr>
          <a:xfrm>
            <a:off x="9245600" y="2895600"/>
            <a:ext cx="1930500" cy="1295400"/>
          </a:xfrm>
          <a:prstGeom prst="rect">
            <a:avLst/>
          </a:prstGeom>
          <a:noFill/>
          <a:ln>
            <a:noFill/>
          </a:ln>
        </p:spPr>
      </p:sp>
      <p:sp>
        <p:nvSpPr>
          <p:cNvPr id="176" name="Google Shape;176;g2317aab6e8d_0_249"/>
          <p:cNvSpPr>
            <a:spLocks noGrp="1"/>
          </p:cNvSpPr>
          <p:nvPr>
            <p:ph type="pic" idx="16"/>
          </p:nvPr>
        </p:nvSpPr>
        <p:spPr>
          <a:xfrm>
            <a:off x="9245600" y="4419600"/>
            <a:ext cx="1930500" cy="1295400"/>
          </a:xfrm>
          <a:prstGeom prst="rect">
            <a:avLst/>
          </a:prstGeom>
          <a:noFill/>
          <a:ln>
            <a:noFill/>
          </a:ln>
        </p:spPr>
      </p:sp>
      <p:sp>
        <p:nvSpPr>
          <p:cNvPr id="177" name="Google Shape;177;g2317aab6e8d_0_249"/>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178" name="Google Shape;178;g2317aab6e8d_0_249"/>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pyright Page">
  <p:cSld name="Copyright Page">
    <p:spTree>
      <p:nvGrpSpPr>
        <p:cNvPr id="1" name="Shape 29"/>
        <p:cNvGrpSpPr/>
        <p:nvPr/>
      </p:nvGrpSpPr>
      <p:grpSpPr>
        <a:xfrm>
          <a:off x="0" y="0"/>
          <a:ext cx="0" cy="0"/>
          <a:chOff x="0" y="0"/>
          <a:chExt cx="0" cy="0"/>
        </a:xfrm>
      </p:grpSpPr>
      <p:sp>
        <p:nvSpPr>
          <p:cNvPr id="30" name="Google Shape;30;p18"/>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31" name="Google Shape;31;p18"/>
          <p:cNvSpPr txBox="1"/>
          <p:nvPr/>
        </p:nvSpPr>
        <p:spPr>
          <a:xfrm>
            <a:off x="533400" y="609600"/>
            <a:ext cx="10972800" cy="4014497"/>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chemeClr val="dk1"/>
              </a:buClr>
              <a:buSzPts val="1400"/>
              <a:buFont typeface="Calibri"/>
              <a:buNone/>
            </a:pPr>
            <a:r>
              <a:rPr lang="en-US" sz="1400" b="1">
                <a:solidFill>
                  <a:schemeClr val="dk1"/>
                </a:solidFill>
                <a:latin typeface="Calibri"/>
                <a:ea typeface="Calibri"/>
                <a:cs typeface="Calibri"/>
                <a:sym typeface="Calibri"/>
              </a:rPr>
              <a:t>© </a:t>
            </a:r>
            <a:r>
              <a:rPr lang="en-US" sz="1400">
                <a:solidFill>
                  <a:srgbClr val="000000"/>
                </a:solidFill>
                <a:latin typeface="Calibri"/>
                <a:ea typeface="Calibri"/>
                <a:cs typeface="Calibri"/>
                <a:sym typeface="Calibri"/>
              </a:rPr>
              <a:t>2022 ANSYS, Inc. All rights reserved.</a:t>
            </a:r>
            <a:endParaRPr/>
          </a:p>
          <a:p>
            <a:pPr marL="0" marR="0" lvl="0" indent="0" algn="l" rtl="0">
              <a:lnSpc>
                <a:spcPct val="107000"/>
              </a:lnSpc>
              <a:spcBef>
                <a:spcPts val="0"/>
              </a:spcBef>
              <a:spcAft>
                <a:spcPts val="0"/>
              </a:spcAft>
              <a:buNone/>
            </a:pPr>
            <a:endParaRPr sz="1600" b="1">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a:solidFill>
                  <a:schemeClr val="dk1"/>
                </a:solidFill>
                <a:latin typeface="Calibri"/>
                <a:ea typeface="Calibri"/>
                <a:cs typeface="Calibri"/>
                <a:sym typeface="Calibri"/>
              </a:rPr>
              <a:t>Use and Reproduction</a:t>
            </a:r>
            <a:endParaRPr sz="140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a:solidFill>
                  <a:schemeClr val="dk1"/>
                </a:solidFill>
                <a:latin typeface="Calibri"/>
                <a:ea typeface="Calibri"/>
                <a:cs typeface="Calibri"/>
                <a:sym typeface="Calibri"/>
              </a:rPr>
              <a:t>The content used in this resource </a:t>
            </a:r>
            <a:r>
              <a:rPr lang="en-US" sz="1400">
                <a:solidFill>
                  <a:srgbClr val="201F1E"/>
                </a:solidFill>
                <a:latin typeface="Calibri"/>
                <a:ea typeface="Calibri"/>
                <a:cs typeface="Calibri"/>
                <a:sym typeface="Calibri"/>
              </a:rPr>
              <a:t>may only be used or reproduced for teaching purposes; and any commercial use is strictly prohibited.</a:t>
            </a:r>
            <a:r>
              <a:rPr lang="en-US" sz="1400" i="1">
                <a:solidFill>
                  <a:srgbClr val="201F1E"/>
                </a:solidFill>
                <a:latin typeface="Calibri"/>
                <a:ea typeface="Calibri"/>
                <a:cs typeface="Calibri"/>
                <a:sym typeface="Calibri"/>
              </a:rPr>
              <a:t> </a:t>
            </a:r>
            <a:endParaRPr sz="140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a:solidFill>
                  <a:schemeClr val="dk1"/>
                </a:solidFill>
                <a:latin typeface="Calibri"/>
                <a:ea typeface="Calibri"/>
                <a:cs typeface="Calibri"/>
                <a:sym typeface="Calibri"/>
              </a:rPr>
              <a:t> </a:t>
            </a:r>
            <a:endParaRPr sz="140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a:solidFill>
                  <a:schemeClr val="dk1"/>
                </a:solidFill>
                <a:latin typeface="Calibri"/>
                <a:ea typeface="Calibri"/>
                <a:cs typeface="Calibri"/>
                <a:sym typeface="Calibri"/>
              </a:rPr>
              <a:t>Document Information</a:t>
            </a:r>
            <a:endParaRPr sz="140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a:solidFill>
                  <a:schemeClr val="dk1"/>
                </a:solidFill>
                <a:latin typeface="Calibri"/>
                <a:ea typeface="Calibri"/>
                <a:cs typeface="Calibri"/>
                <a:sym typeface="Calibri"/>
              </a:rPr>
              <a:t>This lecture unit is part of a set of teaching resources to help introduce fundamental engineering concepts and practices. </a:t>
            </a:r>
            <a:endParaRPr/>
          </a:p>
          <a:p>
            <a:pPr marL="0" marR="0" lvl="0" indent="0" algn="l" rtl="0">
              <a:lnSpc>
                <a:spcPct val="107000"/>
              </a:lnSpc>
              <a:spcBef>
                <a:spcPts val="0"/>
              </a:spcBef>
              <a:spcAft>
                <a:spcPts val="0"/>
              </a:spcAft>
              <a:buNone/>
            </a:pPr>
            <a:endParaRPr sz="140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1">
                <a:solidFill>
                  <a:schemeClr val="dk1"/>
                </a:solidFill>
                <a:latin typeface="Calibri"/>
                <a:ea typeface="Calibri"/>
                <a:cs typeface="Calibri"/>
                <a:sym typeface="Calibri"/>
              </a:rPr>
              <a:t>Ansys Education Resources</a:t>
            </a:r>
            <a:endParaRPr sz="140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a:solidFill>
                  <a:schemeClr val="dk1"/>
                </a:solidFill>
                <a:latin typeface="Calibri"/>
                <a:ea typeface="Calibri"/>
                <a:cs typeface="Calibri"/>
                <a:sym typeface="Calibri"/>
              </a:rPr>
              <a:t>To access more undergraduate education resources, including lecture presentations with notes, exercises with worked solutions, microprojects, real life examples and more, visit </a:t>
            </a:r>
            <a:r>
              <a:rPr lang="en-US" sz="1400" u="sng">
                <a:solidFill>
                  <a:schemeClr val="dk1"/>
                </a:solidFill>
                <a:latin typeface="Calibri"/>
                <a:ea typeface="Calibri"/>
                <a:cs typeface="Calibri"/>
                <a:sym typeface="Calibri"/>
                <a:hlinkClick r:id="rId2">
                  <a:extLst>
                    <a:ext uri="{A12FA001-AC4F-418D-AE19-62706E023703}">
                      <ahyp:hlinkClr xmlns:ahyp="http://schemas.microsoft.com/office/drawing/2018/hyperlinkcolor" val="tx"/>
                    </a:ext>
                  </a:extLst>
                </a:hlinkClick>
              </a:rPr>
              <a:t>www.ansys.com/education-resources</a:t>
            </a:r>
            <a:r>
              <a:rPr lang="en-US" sz="1400">
                <a:solidFill>
                  <a:schemeClr val="dk1"/>
                </a:solidFill>
                <a:latin typeface="Calibri"/>
                <a:ea typeface="Calibri"/>
                <a:cs typeface="Calibri"/>
                <a:sym typeface="Calibri"/>
              </a:rPr>
              <a:t>.</a:t>
            </a:r>
            <a:endParaRPr/>
          </a:p>
          <a:p>
            <a:pPr marL="0" marR="0" lvl="0" indent="0" algn="l" rtl="0">
              <a:lnSpc>
                <a:spcPct val="107000"/>
              </a:lnSpc>
              <a:spcBef>
                <a:spcPts val="0"/>
              </a:spcBef>
              <a:spcAft>
                <a:spcPts val="0"/>
              </a:spcAft>
              <a:buNone/>
            </a:pPr>
            <a:endParaRPr sz="1400">
              <a:solidFill>
                <a:schemeClr val="dk1"/>
              </a:solidFill>
              <a:latin typeface="Calibri"/>
              <a:ea typeface="Calibri"/>
              <a:cs typeface="Calibri"/>
              <a:sym typeface="Calibri"/>
            </a:endParaRPr>
          </a:p>
          <a:p>
            <a:pPr marL="0" marR="0" lvl="0" indent="0" algn="l" rtl="0">
              <a:spcBef>
                <a:spcPts val="0"/>
              </a:spcBef>
              <a:spcAft>
                <a:spcPts val="0"/>
              </a:spcAft>
              <a:buNone/>
            </a:pPr>
            <a:r>
              <a:rPr lang="en-US" sz="1400" b="1" i="0" u="none" strike="noStrike">
                <a:solidFill>
                  <a:srgbClr val="000000"/>
                </a:solidFill>
                <a:latin typeface="Calibri"/>
                <a:ea typeface="Calibri"/>
                <a:cs typeface="Calibri"/>
                <a:sym typeface="Calibri"/>
              </a:rPr>
              <a:t>Feedback </a:t>
            </a:r>
            <a:endParaRPr sz="1400" b="0" i="0" u="none" strike="noStrike">
              <a:solidFill>
                <a:srgbClr val="000000"/>
              </a:solidFill>
              <a:latin typeface="Calibri"/>
              <a:ea typeface="Calibri"/>
              <a:cs typeface="Calibri"/>
              <a:sym typeface="Calibri"/>
            </a:endParaRPr>
          </a:p>
          <a:p>
            <a:pPr marL="0" marR="0" lvl="0" indent="0" algn="l" rtl="0">
              <a:spcBef>
                <a:spcPts val="0"/>
              </a:spcBef>
              <a:spcAft>
                <a:spcPts val="0"/>
              </a:spcAft>
              <a:buNone/>
            </a:pPr>
            <a:r>
              <a:rPr lang="en-US" sz="1400" b="0" i="0" u="none" strike="noStrike">
                <a:solidFill>
                  <a:srgbClr val="000000"/>
                </a:solidFill>
                <a:latin typeface="Calibri"/>
                <a:ea typeface="Calibri"/>
                <a:cs typeface="Calibri"/>
                <a:sym typeface="Calibri"/>
              </a:rPr>
              <a:t>If you notice any errors in this resource or need to get in contact with the authors, please email us at </a:t>
            </a:r>
            <a:r>
              <a:rPr lang="en-US" sz="1400" b="0" i="0" u="sng" strike="noStrike">
                <a:solidFill>
                  <a:srgbClr val="0000FF"/>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education@ansys.com</a:t>
            </a:r>
            <a:endParaRPr sz="1400" b="0" i="0" u="none" strike="noStrike">
              <a:solidFill>
                <a:srgbClr val="0000FF"/>
              </a:solidFill>
              <a:latin typeface="Calibri"/>
              <a:ea typeface="Calibri"/>
              <a:cs typeface="Calibri"/>
              <a:sym typeface="Calibri"/>
            </a:endParaRPr>
          </a:p>
          <a:p>
            <a:pPr marL="0" marR="0" lvl="0" indent="0" algn="l" rtl="0">
              <a:spcBef>
                <a:spcPts val="0"/>
              </a:spcBef>
              <a:spcAft>
                <a:spcPts val="0"/>
              </a:spcAft>
              <a:buNone/>
            </a:pPr>
            <a:r>
              <a:rPr lang="en-US" sz="1400" b="0" i="0" u="none" strike="noStrike">
                <a:solidFill>
                  <a:srgbClr val="0000FF"/>
                </a:solidFill>
                <a:latin typeface="Calibri"/>
                <a:ea typeface="Calibri"/>
                <a:cs typeface="Calibri"/>
                <a:sym typeface="Calibri"/>
              </a:rPr>
              <a:t> </a:t>
            </a:r>
            <a:endParaRPr sz="110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endParaRPr sz="1400">
              <a:solidFill>
                <a:schemeClr val="dk1"/>
              </a:solidFill>
              <a:latin typeface="Calibri"/>
              <a:ea typeface="Calibri"/>
              <a:cs typeface="Calibri"/>
              <a:sym typeface="Calibri"/>
            </a:endParaRPr>
          </a:p>
          <a:p>
            <a:pPr marL="0" marR="0" lvl="0" indent="0" algn="l" rtl="0">
              <a:spcBef>
                <a:spcPts val="0"/>
              </a:spcBef>
              <a:spcAft>
                <a:spcPts val="0"/>
              </a:spcAft>
              <a:buNone/>
            </a:pPr>
            <a:endParaRPr sz="1600">
              <a:solidFill>
                <a:schemeClr val="dk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2"/>
        <p:cNvGrpSpPr/>
        <p:nvPr/>
      </p:nvGrpSpPr>
      <p:grpSpPr>
        <a:xfrm>
          <a:off x="0" y="0"/>
          <a:ext cx="0" cy="0"/>
          <a:chOff x="0" y="0"/>
          <a:chExt cx="0" cy="0"/>
        </a:xfrm>
      </p:grpSpPr>
      <p:sp>
        <p:nvSpPr>
          <p:cNvPr id="33" name="Google Shape;33;p19"/>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34" name="Google Shape;34;p19"/>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9"/>
          <p:cNvSpPr txBox="1">
            <a:spLocks noGrp="1"/>
          </p:cNvSpPr>
          <p:nvPr>
            <p:ph type="body" idx="1"/>
          </p:nvPr>
        </p:nvSpPr>
        <p:spPr>
          <a:xfrm>
            <a:off x="609599" y="1447800"/>
            <a:ext cx="10972799"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6"/>
        <p:cNvGrpSpPr/>
        <p:nvPr/>
      </p:nvGrpSpPr>
      <p:grpSpPr>
        <a:xfrm>
          <a:off x="0" y="0"/>
          <a:ext cx="0" cy="0"/>
          <a:chOff x="0" y="0"/>
          <a:chExt cx="0" cy="0"/>
        </a:xfrm>
      </p:grpSpPr>
      <p:sp>
        <p:nvSpPr>
          <p:cNvPr id="37" name="Google Shape;37;p20"/>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No slash/no title">
  <p:cSld name="No slash/no title">
    <p:spTree>
      <p:nvGrpSpPr>
        <p:cNvPr id="1" name="Shape 38"/>
        <p:cNvGrpSpPr/>
        <p:nvPr/>
      </p:nvGrpSpPr>
      <p:grpSpPr>
        <a:xfrm>
          <a:off x="0" y="0"/>
          <a:ext cx="0" cy="0"/>
          <a:chOff x="0" y="0"/>
          <a:chExt cx="0" cy="0"/>
        </a:xfrm>
      </p:grpSpPr>
      <p:sp>
        <p:nvSpPr>
          <p:cNvPr id="39" name="Google Shape;39;p21"/>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21"/>
          <p:cNvSpPr/>
          <p:nvPr/>
        </p:nvSpPr>
        <p:spPr>
          <a:xfrm>
            <a:off x="152400" y="76200"/>
            <a:ext cx="609600" cy="6096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1" name="Google Shape;41;p21"/>
          <p:cNvSpPr/>
          <p:nvPr/>
        </p:nvSpPr>
        <p:spPr>
          <a:xfrm>
            <a:off x="152400" y="76200"/>
            <a:ext cx="609600" cy="6096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and Side by Side">
  <p:cSld name="1_Title and Side by Side">
    <p:spTree>
      <p:nvGrpSpPr>
        <p:cNvPr id="1" name="Shape 42"/>
        <p:cNvGrpSpPr/>
        <p:nvPr/>
      </p:nvGrpSpPr>
      <p:grpSpPr>
        <a:xfrm>
          <a:off x="0" y="0"/>
          <a:ext cx="0" cy="0"/>
          <a:chOff x="0" y="0"/>
          <a:chExt cx="0" cy="0"/>
        </a:xfrm>
      </p:grpSpPr>
      <p:sp>
        <p:nvSpPr>
          <p:cNvPr id="43" name="Google Shape;43;p22"/>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44" name="Google Shape;44;p22"/>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22"/>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22"/>
          <p:cNvSpPr txBox="1">
            <a:spLocks noGrp="1"/>
          </p:cNvSpPr>
          <p:nvPr>
            <p:ph type="body" idx="2"/>
          </p:nvPr>
        </p:nvSpPr>
        <p:spPr>
          <a:xfrm>
            <a:off x="6096000" y="1447800"/>
            <a:ext cx="54864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xt and Picture">
  <p:cSld name="Text and Picture">
    <p:spTree>
      <p:nvGrpSpPr>
        <p:cNvPr id="1" name="Shape 47"/>
        <p:cNvGrpSpPr/>
        <p:nvPr/>
      </p:nvGrpSpPr>
      <p:grpSpPr>
        <a:xfrm>
          <a:off x="0" y="0"/>
          <a:ext cx="0" cy="0"/>
          <a:chOff x="0" y="0"/>
          <a:chExt cx="0" cy="0"/>
        </a:xfrm>
      </p:grpSpPr>
      <p:sp>
        <p:nvSpPr>
          <p:cNvPr id="48" name="Google Shape;48;p23"/>
          <p:cNvSpPr>
            <a:spLocks noGrp="1"/>
          </p:cNvSpPr>
          <p:nvPr>
            <p:ph type="pic" idx="2"/>
          </p:nvPr>
        </p:nvSpPr>
        <p:spPr>
          <a:xfrm>
            <a:off x="6095999" y="1447800"/>
            <a:ext cx="5486401" cy="4590976"/>
          </a:xfrm>
          <a:prstGeom prst="rect">
            <a:avLst/>
          </a:prstGeom>
          <a:noFill/>
          <a:ln>
            <a:noFill/>
          </a:ln>
        </p:spPr>
      </p:sp>
      <p:sp>
        <p:nvSpPr>
          <p:cNvPr id="49" name="Google Shape;49;p23"/>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50" name="Google Shape;50;p23"/>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23"/>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ext and Chart">
  <p:cSld name="Text and Chart">
    <p:spTree>
      <p:nvGrpSpPr>
        <p:cNvPr id="1" name="Shape 52"/>
        <p:cNvGrpSpPr/>
        <p:nvPr/>
      </p:nvGrpSpPr>
      <p:grpSpPr>
        <a:xfrm>
          <a:off x="0" y="0"/>
          <a:ext cx="0" cy="0"/>
          <a:chOff x="0" y="0"/>
          <a:chExt cx="0" cy="0"/>
        </a:xfrm>
      </p:grpSpPr>
      <p:sp>
        <p:nvSpPr>
          <p:cNvPr id="53" name="Google Shape;53;p24"/>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 name="Google Shape;54;p24"/>
          <p:cNvSpPr>
            <a:spLocks noGrp="1"/>
          </p:cNvSpPr>
          <p:nvPr>
            <p:ph type="chart" idx="2"/>
          </p:nvPr>
        </p:nvSpPr>
        <p:spPr>
          <a:xfrm>
            <a:off x="6096001" y="1447800"/>
            <a:ext cx="5486400" cy="4590976"/>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5" name="Google Shape;55;p24"/>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
        <p:nvSpPr>
          <p:cNvPr id="56" name="Google Shape;56;p24"/>
          <p:cNvSpPr txBox="1">
            <a:spLocks noGrp="1"/>
          </p:cNvSpPr>
          <p:nvPr>
            <p:ph type="body" idx="1"/>
          </p:nvPr>
        </p:nvSpPr>
        <p:spPr>
          <a:xfrm>
            <a:off x="609600" y="1447800"/>
            <a:ext cx="5257800" cy="4572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5"/>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5"/>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rgbClr val="A5A5A5"/>
                </a:solidFill>
                <a:latin typeface="Calibri"/>
                <a:ea typeface="Calibri"/>
                <a:cs typeface="Calibri"/>
                <a:sym typeface="Calibri"/>
              </a:defRPr>
            </a:lvl1pPr>
            <a:lvl2pPr marL="0" marR="0" lvl="1" indent="0" algn="l" rtl="0">
              <a:spcBef>
                <a:spcPts val="0"/>
              </a:spcBef>
              <a:buNone/>
              <a:defRPr sz="1200" b="0" i="0" u="none" strike="noStrike" cap="none">
                <a:solidFill>
                  <a:srgbClr val="A5A5A5"/>
                </a:solidFill>
                <a:latin typeface="Calibri"/>
                <a:ea typeface="Calibri"/>
                <a:cs typeface="Calibri"/>
                <a:sym typeface="Calibri"/>
              </a:defRPr>
            </a:lvl2pPr>
            <a:lvl3pPr marL="0" marR="0" lvl="2" indent="0" algn="l" rtl="0">
              <a:spcBef>
                <a:spcPts val="0"/>
              </a:spcBef>
              <a:buNone/>
              <a:defRPr sz="1200" b="0" i="0" u="none" strike="noStrike" cap="none">
                <a:solidFill>
                  <a:srgbClr val="A5A5A5"/>
                </a:solidFill>
                <a:latin typeface="Calibri"/>
                <a:ea typeface="Calibri"/>
                <a:cs typeface="Calibri"/>
                <a:sym typeface="Calibri"/>
              </a:defRPr>
            </a:lvl3pPr>
            <a:lvl4pPr marL="0" marR="0" lvl="3" indent="0" algn="l" rtl="0">
              <a:spcBef>
                <a:spcPts val="0"/>
              </a:spcBef>
              <a:buNone/>
              <a:defRPr sz="1200" b="0" i="0" u="none" strike="noStrike" cap="none">
                <a:solidFill>
                  <a:srgbClr val="A5A5A5"/>
                </a:solidFill>
                <a:latin typeface="Calibri"/>
                <a:ea typeface="Calibri"/>
                <a:cs typeface="Calibri"/>
                <a:sym typeface="Calibri"/>
              </a:defRPr>
            </a:lvl4pPr>
            <a:lvl5pPr marL="0" marR="0" lvl="4" indent="0" algn="l" rtl="0">
              <a:spcBef>
                <a:spcPts val="0"/>
              </a:spcBef>
              <a:buNone/>
              <a:defRPr sz="1200" b="0" i="0" u="none" strike="noStrike" cap="none">
                <a:solidFill>
                  <a:srgbClr val="A5A5A5"/>
                </a:solidFill>
                <a:latin typeface="Calibri"/>
                <a:ea typeface="Calibri"/>
                <a:cs typeface="Calibri"/>
                <a:sym typeface="Calibri"/>
              </a:defRPr>
            </a:lvl5pPr>
            <a:lvl6pPr marL="0" marR="0" lvl="5" indent="0" algn="l" rtl="0">
              <a:spcBef>
                <a:spcPts val="0"/>
              </a:spcBef>
              <a:buNone/>
              <a:defRPr sz="1200" b="0" i="0" u="none" strike="noStrike" cap="none">
                <a:solidFill>
                  <a:srgbClr val="A5A5A5"/>
                </a:solidFill>
                <a:latin typeface="Calibri"/>
                <a:ea typeface="Calibri"/>
                <a:cs typeface="Calibri"/>
                <a:sym typeface="Calibri"/>
              </a:defRPr>
            </a:lvl6pPr>
            <a:lvl7pPr marL="0" marR="0" lvl="6" indent="0" algn="l" rtl="0">
              <a:spcBef>
                <a:spcPts val="0"/>
              </a:spcBef>
              <a:buNone/>
              <a:defRPr sz="1200" b="0" i="0" u="none" strike="noStrike" cap="none">
                <a:solidFill>
                  <a:srgbClr val="A5A5A5"/>
                </a:solidFill>
                <a:latin typeface="Calibri"/>
                <a:ea typeface="Calibri"/>
                <a:cs typeface="Calibri"/>
                <a:sym typeface="Calibri"/>
              </a:defRPr>
            </a:lvl7pPr>
            <a:lvl8pPr marL="0" marR="0" lvl="7" indent="0" algn="l" rtl="0">
              <a:spcBef>
                <a:spcPts val="0"/>
              </a:spcBef>
              <a:buNone/>
              <a:defRPr sz="1200" b="0" i="0" u="none" strike="noStrike" cap="none">
                <a:solidFill>
                  <a:srgbClr val="A5A5A5"/>
                </a:solidFill>
                <a:latin typeface="Calibri"/>
                <a:ea typeface="Calibri"/>
                <a:cs typeface="Calibri"/>
                <a:sym typeface="Calibri"/>
              </a:defRPr>
            </a:lvl8pPr>
            <a:lvl9pPr marL="0" marR="0" lvl="8" indent="0" algn="l" rtl="0">
              <a:spcBef>
                <a:spcPts val="0"/>
              </a:spcBef>
              <a:buNone/>
              <a:defRPr sz="1200" b="0" i="0" u="none" strike="noStrike" cap="none">
                <a:solidFill>
                  <a:srgbClr val="A5A5A5"/>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12" name="Google Shape;12;p15"/>
          <p:cNvSpPr txBox="1">
            <a:spLocks noGrp="1"/>
          </p:cNvSpPr>
          <p:nvPr>
            <p:ph type="body" idx="1"/>
          </p:nvPr>
        </p:nvSpPr>
        <p:spPr>
          <a:xfrm>
            <a:off x="609600" y="1295400"/>
            <a:ext cx="10972800" cy="4743376"/>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L="1371600" marR="0" lvl="2" indent="-330200"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3" name="Google Shape;13;p15"/>
          <p:cNvSpPr/>
          <p:nvPr/>
        </p:nvSpPr>
        <p:spPr>
          <a:xfrm>
            <a:off x="4876800" y="6542840"/>
            <a:ext cx="1371600" cy="24772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 name="Google Shape;14;p15"/>
          <p:cNvSpPr txBox="1"/>
          <p:nvPr/>
        </p:nvSpPr>
        <p:spPr>
          <a:xfrm>
            <a:off x="7835900" y="6513565"/>
            <a:ext cx="137160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0" i="0" u="none" strike="noStrike" cap="none">
                <a:solidFill>
                  <a:schemeClr val="dk2"/>
                </a:solidFill>
                <a:latin typeface="Calibri"/>
                <a:ea typeface="Calibri"/>
                <a:cs typeface="Calibri"/>
                <a:sym typeface="Calibri"/>
              </a:rPr>
              <a:t>©2022 ANSYS, Inc.</a:t>
            </a:r>
            <a:endParaRPr/>
          </a:p>
        </p:txBody>
      </p:sp>
      <p:pic>
        <p:nvPicPr>
          <p:cNvPr id="15" name="Google Shape;15;p15"/>
          <p:cNvPicPr preferRelativeResize="0"/>
          <p:nvPr/>
        </p:nvPicPr>
        <p:blipFill rotWithShape="1">
          <a:blip r:embed="rId15">
            <a:alphaModFix/>
          </a:blip>
          <a:srcRect/>
          <a:stretch/>
        </p:blipFill>
        <p:spPr>
          <a:xfrm>
            <a:off x="1184" y="0"/>
            <a:ext cx="12189631" cy="6858000"/>
          </a:xfrm>
          <a:prstGeom prst="rect">
            <a:avLst/>
          </a:prstGeom>
          <a:noFill/>
          <a:ln>
            <a:noFill/>
          </a:ln>
        </p:spPr>
      </p:pic>
      <p:sp>
        <p:nvSpPr>
          <p:cNvPr id="16" name="Google Shape;16;p15"/>
          <p:cNvSpPr/>
          <p:nvPr/>
        </p:nvSpPr>
        <p:spPr>
          <a:xfrm>
            <a:off x="4876800" y="6542840"/>
            <a:ext cx="1371600" cy="24772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 name="Google Shape;17;p15"/>
          <p:cNvSpPr txBox="1"/>
          <p:nvPr/>
        </p:nvSpPr>
        <p:spPr>
          <a:xfrm>
            <a:off x="7835900" y="6513565"/>
            <a:ext cx="137160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2"/>
                </a:solidFill>
                <a:latin typeface="Calibri"/>
                <a:ea typeface="Calibri"/>
                <a:cs typeface="Calibri"/>
                <a:sym typeface="Calibri"/>
              </a:rPr>
              <a:t>©2022 ANSYS, Inc.</a:t>
            </a:r>
            <a:endParaRPr/>
          </a:p>
        </p:txBody>
      </p:sp>
      <p:pic>
        <p:nvPicPr>
          <p:cNvPr id="18" name="Google Shape;18;p15"/>
          <p:cNvPicPr preferRelativeResize="0"/>
          <p:nvPr/>
        </p:nvPicPr>
        <p:blipFill rotWithShape="1">
          <a:blip r:embed="rId15">
            <a:alphaModFix/>
          </a:blip>
          <a:srcRect/>
          <a:stretch/>
        </p:blipFill>
        <p:spPr>
          <a:xfrm>
            <a:off x="1184" y="0"/>
            <a:ext cx="12189631"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7"/>
        <p:cNvGrpSpPr/>
        <p:nvPr/>
      </p:nvGrpSpPr>
      <p:grpSpPr>
        <a:xfrm>
          <a:off x="0" y="0"/>
          <a:ext cx="0" cy="0"/>
          <a:chOff x="0" y="0"/>
          <a:chExt cx="0" cy="0"/>
        </a:xfrm>
      </p:grpSpPr>
      <p:sp>
        <p:nvSpPr>
          <p:cNvPr id="98" name="Google Shape;98;g2317aab6e8d_0_182"/>
          <p:cNvSpPr txBox="1">
            <a:spLocks noGrp="1"/>
          </p:cNvSpPr>
          <p:nvPr>
            <p:ph type="title"/>
          </p:nvPr>
        </p:nvSpPr>
        <p:spPr>
          <a:xfrm>
            <a:off x="609601" y="148581"/>
            <a:ext cx="10972800" cy="8457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99" name="Google Shape;99;g2317aab6e8d_0_182"/>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rgbClr val="A5A5A5"/>
                </a:solidFill>
                <a:latin typeface="Calibri"/>
                <a:ea typeface="Calibri"/>
                <a:cs typeface="Calibri"/>
                <a:sym typeface="Calibri"/>
              </a:defRPr>
            </a:lvl1pPr>
            <a:lvl2pPr marL="0" marR="0" lvl="1" indent="0" algn="l" rtl="0">
              <a:spcBef>
                <a:spcPts val="0"/>
              </a:spcBef>
              <a:buNone/>
              <a:defRPr sz="1200" b="0" i="0" u="none" strike="noStrike" cap="none">
                <a:solidFill>
                  <a:srgbClr val="A5A5A5"/>
                </a:solidFill>
                <a:latin typeface="Calibri"/>
                <a:ea typeface="Calibri"/>
                <a:cs typeface="Calibri"/>
                <a:sym typeface="Calibri"/>
              </a:defRPr>
            </a:lvl2pPr>
            <a:lvl3pPr marL="0" marR="0" lvl="2" indent="0" algn="l" rtl="0">
              <a:spcBef>
                <a:spcPts val="0"/>
              </a:spcBef>
              <a:buNone/>
              <a:defRPr sz="1200" b="0" i="0" u="none" strike="noStrike" cap="none">
                <a:solidFill>
                  <a:srgbClr val="A5A5A5"/>
                </a:solidFill>
                <a:latin typeface="Calibri"/>
                <a:ea typeface="Calibri"/>
                <a:cs typeface="Calibri"/>
                <a:sym typeface="Calibri"/>
              </a:defRPr>
            </a:lvl3pPr>
            <a:lvl4pPr marL="0" marR="0" lvl="3" indent="0" algn="l" rtl="0">
              <a:spcBef>
                <a:spcPts val="0"/>
              </a:spcBef>
              <a:buNone/>
              <a:defRPr sz="1200" b="0" i="0" u="none" strike="noStrike" cap="none">
                <a:solidFill>
                  <a:srgbClr val="A5A5A5"/>
                </a:solidFill>
                <a:latin typeface="Calibri"/>
                <a:ea typeface="Calibri"/>
                <a:cs typeface="Calibri"/>
                <a:sym typeface="Calibri"/>
              </a:defRPr>
            </a:lvl4pPr>
            <a:lvl5pPr marL="0" marR="0" lvl="4" indent="0" algn="l" rtl="0">
              <a:spcBef>
                <a:spcPts val="0"/>
              </a:spcBef>
              <a:buNone/>
              <a:defRPr sz="1200" b="0" i="0" u="none" strike="noStrike" cap="none">
                <a:solidFill>
                  <a:srgbClr val="A5A5A5"/>
                </a:solidFill>
                <a:latin typeface="Calibri"/>
                <a:ea typeface="Calibri"/>
                <a:cs typeface="Calibri"/>
                <a:sym typeface="Calibri"/>
              </a:defRPr>
            </a:lvl5pPr>
            <a:lvl6pPr marL="0" marR="0" lvl="5" indent="0" algn="l" rtl="0">
              <a:spcBef>
                <a:spcPts val="0"/>
              </a:spcBef>
              <a:buNone/>
              <a:defRPr sz="1200" b="0" i="0" u="none" strike="noStrike" cap="none">
                <a:solidFill>
                  <a:srgbClr val="A5A5A5"/>
                </a:solidFill>
                <a:latin typeface="Calibri"/>
                <a:ea typeface="Calibri"/>
                <a:cs typeface="Calibri"/>
                <a:sym typeface="Calibri"/>
              </a:defRPr>
            </a:lvl6pPr>
            <a:lvl7pPr marL="0" marR="0" lvl="6" indent="0" algn="l" rtl="0">
              <a:spcBef>
                <a:spcPts val="0"/>
              </a:spcBef>
              <a:buNone/>
              <a:defRPr sz="1200" b="0" i="0" u="none" strike="noStrike" cap="none">
                <a:solidFill>
                  <a:srgbClr val="A5A5A5"/>
                </a:solidFill>
                <a:latin typeface="Calibri"/>
                <a:ea typeface="Calibri"/>
                <a:cs typeface="Calibri"/>
                <a:sym typeface="Calibri"/>
              </a:defRPr>
            </a:lvl7pPr>
            <a:lvl8pPr marL="0" marR="0" lvl="7" indent="0" algn="l" rtl="0">
              <a:spcBef>
                <a:spcPts val="0"/>
              </a:spcBef>
              <a:buNone/>
              <a:defRPr sz="1200" b="0" i="0" u="none" strike="noStrike" cap="none">
                <a:solidFill>
                  <a:srgbClr val="A5A5A5"/>
                </a:solidFill>
                <a:latin typeface="Calibri"/>
                <a:ea typeface="Calibri"/>
                <a:cs typeface="Calibri"/>
                <a:sym typeface="Calibri"/>
              </a:defRPr>
            </a:lvl8pPr>
            <a:lvl9pPr marL="0" marR="0" lvl="8" indent="0" algn="l" rtl="0">
              <a:spcBef>
                <a:spcPts val="0"/>
              </a:spcBef>
              <a:buNone/>
              <a:defRPr sz="1200" b="0" i="0" u="none" strike="noStrike" cap="none">
                <a:solidFill>
                  <a:srgbClr val="A5A5A5"/>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100" name="Google Shape;100;g2317aab6e8d_0_182"/>
          <p:cNvSpPr txBox="1">
            <a:spLocks noGrp="1"/>
          </p:cNvSpPr>
          <p:nvPr>
            <p:ph type="body" idx="1"/>
          </p:nvPr>
        </p:nvSpPr>
        <p:spPr>
          <a:xfrm>
            <a:off x="609600" y="1295400"/>
            <a:ext cx="10972800" cy="4743300"/>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0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2pPr>
            <a:lvl3pPr marL="1371600" marR="0" lvl="2" indent="-330200"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500"/>
              </a:spcBef>
              <a:spcAft>
                <a:spcPts val="0"/>
              </a:spcAft>
              <a:buClr>
                <a:schemeClr val="dk1"/>
              </a:buClr>
              <a:buSzPts val="1400"/>
              <a:buFont typeface="Noto Sans Symbols"/>
              <a:buChar char="▪"/>
              <a:defRPr sz="14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500"/>
              </a:spcBef>
              <a:spcAft>
                <a:spcPts val="0"/>
              </a:spcAft>
              <a:buClr>
                <a:schemeClr val="dk1"/>
              </a:buClr>
              <a:buSzPts val="1200"/>
              <a:buFont typeface="Courier New"/>
              <a:buChar char="o"/>
              <a:defRPr sz="1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1" name="Google Shape;101;g2317aab6e8d_0_182"/>
          <p:cNvSpPr/>
          <p:nvPr/>
        </p:nvSpPr>
        <p:spPr>
          <a:xfrm>
            <a:off x="4876800" y="6542840"/>
            <a:ext cx="1371600" cy="247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2" name="Google Shape;102;g2317aab6e8d_0_182"/>
          <p:cNvSpPr txBox="1"/>
          <p:nvPr/>
        </p:nvSpPr>
        <p:spPr>
          <a:xfrm>
            <a:off x="7835900" y="6513565"/>
            <a:ext cx="13716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0" i="0" u="none" strike="noStrike" cap="none">
                <a:solidFill>
                  <a:schemeClr val="dk2"/>
                </a:solidFill>
                <a:latin typeface="Calibri"/>
                <a:ea typeface="Calibri"/>
                <a:cs typeface="Calibri"/>
                <a:sym typeface="Calibri"/>
              </a:rPr>
              <a:t>©2023 ANSYS, Inc.</a:t>
            </a:r>
            <a:endParaRPr/>
          </a:p>
        </p:txBody>
      </p:sp>
      <p:pic>
        <p:nvPicPr>
          <p:cNvPr id="103" name="Google Shape;103;g2317aab6e8d_0_182"/>
          <p:cNvPicPr preferRelativeResize="0"/>
          <p:nvPr/>
        </p:nvPicPr>
        <p:blipFill rotWithShape="1">
          <a:blip r:embed="rId15">
            <a:alphaModFix/>
          </a:blip>
          <a:srcRect/>
          <a:stretch/>
        </p:blipFill>
        <p:spPr>
          <a:xfrm>
            <a:off x="1184" y="0"/>
            <a:ext cx="12189628"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0.gif"/></Relationships>
</file>

<file path=ppt/slides/_rels/slide11.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2.gif"/></Relationships>
</file>

<file path=ppt/slides/_rels/slide12.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gif"/></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F0stbXe6Z4c&amp;list=PLtt6-ZgUFmMLccjO4qNzeNV76DKZZN3ZX"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help.spaceclaim.com/dsm/2012.1/en/SpaceClaim_shortcuts.htm" TargetMode="External"/><Relationship Id="rId5" Type="http://schemas.openxmlformats.org/officeDocument/2006/relationships/hyperlink" Target="https://www.ansys.com/academic/educators/education-resources/lecture-create-editing-geometries?utm_campaign=academic&amp;utm_medium=referral&amp;utm_source=education-resource&amp;utm_content=partner_cross-bu_educator-resource-link_case-study_download_na_en_global&amp;campaignID=7013g000000gv7hAAA" TargetMode="External"/><Relationship Id="rId4" Type="http://schemas.openxmlformats.org/officeDocument/2006/relationships/hyperlink" Target="https://discoveryforum.ansys.com/?utm_campaign=academic&amp;utm_medium=referral&amp;utm_source=education-resource&amp;utm_content=partner_cross-bu_educator-resource-link_product-page_learn-more_na_en_global&amp;campaignID=7013g000000gv7hAAA"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 Id="rId4"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gif"/></Relationships>
</file>

<file path=ppt/slides/_rels/slide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gif"/></Relationships>
</file>

<file path=ppt/slides/_rels/slide7.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gif"/></Relationships>
</file>

<file path=ppt/slides/_rels/slide9.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2317aab6e8d_0_2"/>
          <p:cNvSpPr txBox="1">
            <a:spLocks noGrp="1"/>
          </p:cNvSpPr>
          <p:nvPr>
            <p:ph type="body" idx="1"/>
          </p:nvPr>
        </p:nvSpPr>
        <p:spPr>
          <a:xfrm>
            <a:off x="601675" y="914400"/>
            <a:ext cx="10448400" cy="1449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3600"/>
              <a:buNone/>
            </a:pPr>
            <a:r>
              <a:rPr lang="en-US" sz="3600" dirty="0"/>
              <a:t>Lesson 2: Introduction to Direct Modeling in Ansys Discovery, </a:t>
            </a:r>
            <a:r>
              <a:rPr lang="en-US" sz="3600"/>
              <a:t>Part 2</a:t>
            </a:r>
            <a:endParaRPr dirty="0"/>
          </a:p>
        </p:txBody>
      </p:sp>
      <p:sp>
        <p:nvSpPr>
          <p:cNvPr id="185" name="Google Shape;185;g2317aab6e8d_0_2"/>
          <p:cNvSpPr txBox="1">
            <a:spLocks noGrp="1"/>
          </p:cNvSpPr>
          <p:nvPr>
            <p:ph type="body" idx="2"/>
          </p:nvPr>
        </p:nvSpPr>
        <p:spPr>
          <a:xfrm>
            <a:off x="601675" y="2667000"/>
            <a:ext cx="7647000" cy="3786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3"/>
              </a:buClr>
              <a:buSzPts val="2000"/>
              <a:buNone/>
            </a:pPr>
            <a:r>
              <a:rPr lang="en-US" sz="2000" b="1">
                <a:latin typeface="Calibri"/>
                <a:ea typeface="Calibri"/>
                <a:cs typeface="Calibri"/>
                <a:sym typeface="Calibri"/>
              </a:rPr>
              <a:t>Developed and curated by the Ansys Education Team</a:t>
            </a:r>
            <a:endParaRPr/>
          </a:p>
          <a:p>
            <a:pPr marL="0" lvl="0" indent="0" algn="l" rtl="0">
              <a:lnSpc>
                <a:spcPct val="90000"/>
              </a:lnSpc>
              <a:spcBef>
                <a:spcPts val="1000"/>
              </a:spcBef>
              <a:spcAft>
                <a:spcPts val="0"/>
              </a:spcAft>
              <a:buClr>
                <a:schemeClr val="accent3"/>
              </a:buClr>
              <a:buSzPts val="2000"/>
              <a:buNone/>
            </a:pPr>
            <a:r>
              <a:rPr lang="en-US" sz="2000" u="sng">
                <a:solidFill>
                  <a:schemeClr val="hlink"/>
                </a:solidFill>
                <a:hlinkClick r:id="rId3"/>
              </a:rPr>
              <a:t>education@ansys.com</a:t>
            </a:r>
            <a:endParaRPr sz="2000">
              <a:solidFill>
                <a:schemeClr val="accent3"/>
              </a:solidFill>
            </a:endParaRPr>
          </a:p>
          <a:p>
            <a:pPr marL="0" marR="0" lvl="0" indent="0" algn="l" rtl="0">
              <a:lnSpc>
                <a:spcPct val="90000"/>
              </a:lnSpc>
              <a:spcBef>
                <a:spcPts val="1000"/>
              </a:spcBef>
              <a:spcAft>
                <a:spcPts val="0"/>
              </a:spcAft>
              <a:buClr>
                <a:schemeClr val="accent3"/>
              </a:buClr>
              <a:buSzPts val="2000"/>
              <a:buFont typeface="Arial"/>
              <a:buNone/>
            </a:pPr>
            <a:endParaRPr sz="2000" b="1" i="0" u="none" strike="noStrike" cap="none">
              <a:solidFill>
                <a:srgbClr val="898A8D"/>
              </a:solidFill>
              <a:latin typeface="Calibri"/>
              <a:ea typeface="Calibri"/>
              <a:cs typeface="Calibri"/>
              <a:sym typeface="Calibri"/>
            </a:endParaRPr>
          </a:p>
          <a:p>
            <a:pPr marL="0" marR="0" lvl="0" indent="0" algn="l" rtl="0">
              <a:lnSpc>
                <a:spcPct val="90000"/>
              </a:lnSpc>
              <a:spcBef>
                <a:spcPts val="1000"/>
              </a:spcBef>
              <a:spcAft>
                <a:spcPts val="0"/>
              </a:spcAft>
              <a:buClr>
                <a:srgbClr val="898A8D"/>
              </a:buClr>
              <a:buSzPts val="2000"/>
              <a:buFont typeface="Arial"/>
              <a:buNone/>
            </a:pPr>
            <a:r>
              <a:rPr lang="en-US" sz="2000" b="1" i="0" u="none" strike="noStrike" cap="none">
                <a:solidFill>
                  <a:srgbClr val="898A8D"/>
                </a:solidFill>
                <a:latin typeface="Calibri"/>
                <a:ea typeface="Calibri"/>
                <a:cs typeface="Calibri"/>
                <a:sym typeface="Calibri"/>
              </a:rPr>
              <a:t>Adaptation and compilation le</a:t>
            </a:r>
            <a:r>
              <a:rPr lang="en-US" sz="2000" b="1">
                <a:solidFill>
                  <a:srgbClr val="898A8D"/>
                </a:solidFill>
                <a:latin typeface="Calibri"/>
                <a:ea typeface="Calibri"/>
                <a:cs typeface="Calibri"/>
                <a:sym typeface="Calibri"/>
              </a:rPr>
              <a:t>d by</a:t>
            </a:r>
            <a:r>
              <a:rPr lang="en-US" sz="2000" b="1" i="0" u="none" strike="noStrike" cap="none">
                <a:solidFill>
                  <a:srgbClr val="898A8D"/>
                </a:solidFill>
                <a:latin typeface="Calibri"/>
                <a:ea typeface="Calibri"/>
                <a:cs typeface="Calibri"/>
                <a:sym typeface="Calibri"/>
              </a:rPr>
              <a:t> Alfred Oti</a:t>
            </a:r>
            <a:endParaRPr/>
          </a:p>
          <a:p>
            <a:pPr marL="0" marR="0" lvl="0" indent="0" algn="l" rtl="0">
              <a:lnSpc>
                <a:spcPct val="90000"/>
              </a:lnSpc>
              <a:spcBef>
                <a:spcPts val="1000"/>
              </a:spcBef>
              <a:spcAft>
                <a:spcPts val="0"/>
              </a:spcAft>
              <a:buClr>
                <a:srgbClr val="898A8D"/>
              </a:buClr>
              <a:buSzPts val="2000"/>
              <a:buFont typeface="Arial"/>
              <a:buNone/>
            </a:pPr>
            <a:r>
              <a:rPr lang="en-US" sz="2000" b="1" i="0" u="none" strike="noStrike" cap="none">
                <a:solidFill>
                  <a:srgbClr val="898A8D"/>
                </a:solidFill>
                <a:latin typeface="Calibri"/>
                <a:ea typeface="Calibri"/>
                <a:cs typeface="Calibri"/>
                <a:sym typeface="Calibri"/>
              </a:rPr>
              <a:t>Based on curriculum by Kenneth Alfano, </a:t>
            </a:r>
            <a:r>
              <a:rPr lang="en-US" b="1">
                <a:solidFill>
                  <a:srgbClr val="898A8D"/>
                </a:solidFill>
              </a:rPr>
              <a:t>Teaching Professor</a:t>
            </a:r>
            <a:r>
              <a:rPr lang="en-US" sz="2000" b="1" i="0" u="none" strike="noStrike" cap="none">
                <a:solidFill>
                  <a:srgbClr val="898A8D"/>
                </a:solidFill>
                <a:latin typeface="Calibri"/>
                <a:ea typeface="Calibri"/>
                <a:cs typeface="Calibri"/>
                <a:sym typeface="Calibri"/>
              </a:rPr>
              <a:t> in Engineering Undergraduate Education at the University of Michigan</a:t>
            </a:r>
            <a:endParaRPr sz="2000" b="0" i="0" u="none" strike="noStrike" cap="none">
              <a:solidFill>
                <a:srgbClr val="898A8D"/>
              </a:solidFill>
              <a:latin typeface="Calibri"/>
              <a:ea typeface="Calibri"/>
              <a:cs typeface="Calibri"/>
              <a:sym typeface="Calibri"/>
            </a:endParaRPr>
          </a:p>
          <a:p>
            <a:pPr marL="0" lvl="0" indent="0" algn="l" rtl="0">
              <a:lnSpc>
                <a:spcPct val="90000"/>
              </a:lnSpc>
              <a:spcBef>
                <a:spcPts val="1000"/>
              </a:spcBef>
              <a:spcAft>
                <a:spcPts val="0"/>
              </a:spcAft>
              <a:buClr>
                <a:schemeClr val="accent3"/>
              </a:buClr>
              <a:buSzPts val="2000"/>
              <a:buNone/>
            </a:pPr>
            <a:endParaRPr>
              <a:solidFill>
                <a:schemeClr val="accent3"/>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10"/>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10</a:t>
            </a:fld>
            <a:endParaRPr/>
          </a:p>
        </p:txBody>
      </p:sp>
      <p:sp>
        <p:nvSpPr>
          <p:cNvPr id="275" name="Google Shape;275;p10"/>
          <p:cNvSpPr txBox="1">
            <a:spLocks noGrp="1"/>
          </p:cNvSpPr>
          <p:nvPr>
            <p:ph type="title"/>
          </p:nvPr>
        </p:nvSpPr>
        <p:spPr>
          <a:xfrm>
            <a:off x="583057" y="148581"/>
            <a:ext cx="11021568"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a:t>Boombox Stereo Tutorial</a:t>
            </a:r>
            <a:endParaRPr/>
          </a:p>
        </p:txBody>
      </p:sp>
      <p:sp>
        <p:nvSpPr>
          <p:cNvPr id="276" name="Google Shape;276;p10"/>
          <p:cNvSpPr txBox="1"/>
          <p:nvPr/>
        </p:nvSpPr>
        <p:spPr>
          <a:xfrm>
            <a:off x="583057" y="5374246"/>
            <a:ext cx="5221288"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Step 13: </a:t>
            </a:r>
            <a:r>
              <a:rPr lang="en-US" sz="1400" dirty="0">
                <a:solidFill>
                  <a:schemeClr val="dk1"/>
                </a:solidFill>
                <a:latin typeface="Calibri"/>
                <a:ea typeface="Calibri"/>
                <a:cs typeface="Calibri"/>
                <a:sym typeface="Calibri"/>
              </a:rPr>
              <a:t>Select the large box, and use the Pull tool to extrude it by 200 mm.</a:t>
            </a:r>
            <a:endParaRPr dirty="0"/>
          </a:p>
        </p:txBody>
      </p:sp>
      <p:pic>
        <p:nvPicPr>
          <p:cNvPr id="277" name="Google Shape;277;p10" descr="A computer screen shot of a device&#10;&#10;Description automatically generated with low confidence"/>
          <p:cNvPicPr preferRelativeResize="0"/>
          <p:nvPr/>
        </p:nvPicPr>
        <p:blipFill rotWithShape="1">
          <a:blip r:embed="rId3">
            <a:alphaModFix/>
          </a:blip>
          <a:srcRect/>
          <a:stretch/>
        </p:blipFill>
        <p:spPr>
          <a:xfrm>
            <a:off x="587375" y="994418"/>
            <a:ext cx="5229225" cy="4257675"/>
          </a:xfrm>
          <a:prstGeom prst="rect">
            <a:avLst/>
          </a:prstGeom>
          <a:noFill/>
          <a:ln>
            <a:noFill/>
          </a:ln>
        </p:spPr>
      </p:pic>
      <p:sp>
        <p:nvSpPr>
          <p:cNvPr id="278" name="Google Shape;278;p10"/>
          <p:cNvSpPr txBox="1"/>
          <p:nvPr/>
        </p:nvSpPr>
        <p:spPr>
          <a:xfrm>
            <a:off x="6387657" y="5352440"/>
            <a:ext cx="5221200" cy="954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Step 14: </a:t>
            </a:r>
            <a:r>
              <a:rPr lang="en-US" sz="1400" dirty="0">
                <a:solidFill>
                  <a:schemeClr val="dk1"/>
                </a:solidFill>
                <a:latin typeface="Calibri"/>
                <a:ea typeface="Calibri"/>
                <a:cs typeface="Calibri"/>
                <a:sym typeface="Calibri"/>
              </a:rPr>
              <a:t>Select the top edge at the front of the Boombox</a:t>
            </a:r>
            <a:r>
              <a:rPr lang="en-US" dirty="0">
                <a:solidFill>
                  <a:schemeClr val="dk1"/>
                </a:solidFill>
                <a:latin typeface="Calibri"/>
                <a:ea typeface="Calibri"/>
                <a:cs typeface="Calibri"/>
                <a:sym typeface="Calibri"/>
              </a:rPr>
              <a:t>. U</a:t>
            </a:r>
            <a:r>
              <a:rPr lang="en-US" sz="1400" dirty="0">
                <a:solidFill>
                  <a:schemeClr val="dk1"/>
                </a:solidFill>
                <a:latin typeface="Calibri"/>
                <a:ea typeface="Calibri"/>
                <a:cs typeface="Calibri"/>
                <a:sym typeface="Calibri"/>
              </a:rPr>
              <a:t>sing the Pull tool, select Chamfer from the right HUD menu. Then extrude the edge towards the Boombox by 50 mm. </a:t>
            </a:r>
            <a:r>
              <a:rPr lang="en-US" dirty="0">
                <a:solidFill>
                  <a:schemeClr val="dk1"/>
                </a:solidFill>
                <a:latin typeface="Calibri"/>
                <a:ea typeface="Calibri"/>
                <a:cs typeface="Calibri"/>
                <a:sym typeface="Calibri"/>
              </a:rPr>
              <a:t>(</a:t>
            </a:r>
            <a:r>
              <a:rPr lang="en-US" sz="1400" dirty="0">
                <a:solidFill>
                  <a:schemeClr val="dk1"/>
                </a:solidFill>
                <a:latin typeface="Calibri"/>
                <a:ea typeface="Calibri"/>
                <a:cs typeface="Calibri"/>
                <a:sym typeface="Calibri"/>
              </a:rPr>
              <a:t>Remember to delete the original line we placed earlier at 50mm.)</a:t>
            </a:r>
            <a:endParaRPr dirty="0"/>
          </a:p>
        </p:txBody>
      </p:sp>
      <p:pic>
        <p:nvPicPr>
          <p:cNvPr id="279" name="Google Shape;279;p10" descr="A picture containing text, screenshot, electronics, electronic device&#10;&#10;Description automatically generated"/>
          <p:cNvPicPr preferRelativeResize="0"/>
          <p:nvPr/>
        </p:nvPicPr>
        <p:blipFill rotWithShape="1">
          <a:blip r:embed="rId4">
            <a:alphaModFix/>
          </a:blip>
          <a:srcRect/>
          <a:stretch/>
        </p:blipFill>
        <p:spPr>
          <a:xfrm>
            <a:off x="6375400" y="994418"/>
            <a:ext cx="5229225" cy="42576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11"/>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11</a:t>
            </a:fld>
            <a:endParaRPr/>
          </a:p>
        </p:txBody>
      </p:sp>
      <p:sp>
        <p:nvSpPr>
          <p:cNvPr id="285" name="Google Shape;285;p11"/>
          <p:cNvSpPr txBox="1">
            <a:spLocks noGrp="1"/>
          </p:cNvSpPr>
          <p:nvPr>
            <p:ph type="title"/>
          </p:nvPr>
        </p:nvSpPr>
        <p:spPr>
          <a:xfrm>
            <a:off x="583057" y="148581"/>
            <a:ext cx="11021568"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a:t>Boombox Stereo Tutorial</a:t>
            </a:r>
            <a:endParaRPr/>
          </a:p>
        </p:txBody>
      </p:sp>
      <p:sp>
        <p:nvSpPr>
          <p:cNvPr id="286" name="Google Shape;286;p11"/>
          <p:cNvSpPr txBox="1"/>
          <p:nvPr/>
        </p:nvSpPr>
        <p:spPr>
          <a:xfrm>
            <a:off x="595399" y="5359030"/>
            <a:ext cx="5221200" cy="738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Step 15: </a:t>
            </a:r>
            <a:r>
              <a:rPr lang="en-US" sz="1400" dirty="0">
                <a:solidFill>
                  <a:schemeClr val="dk1"/>
                </a:solidFill>
                <a:latin typeface="Calibri"/>
                <a:ea typeface="Calibri"/>
                <a:cs typeface="Calibri"/>
                <a:sym typeface="Calibri"/>
              </a:rPr>
              <a:t>On the top surface of the Boombox, </a:t>
            </a:r>
            <a:r>
              <a:rPr lang="en-US" dirty="0">
                <a:solidFill>
                  <a:schemeClr val="dk1"/>
                </a:solidFill>
                <a:latin typeface="Calibri"/>
                <a:ea typeface="Calibri"/>
                <a:cs typeface="Calibri"/>
                <a:sym typeface="Calibri"/>
              </a:rPr>
              <a:t>u</a:t>
            </a:r>
            <a:r>
              <a:rPr lang="en-US" sz="1400" dirty="0">
                <a:solidFill>
                  <a:schemeClr val="dk1"/>
                </a:solidFill>
                <a:latin typeface="Calibri"/>
                <a:ea typeface="Calibri"/>
                <a:cs typeface="Calibri"/>
                <a:sym typeface="Calibri"/>
              </a:rPr>
              <a:t>se the </a:t>
            </a:r>
            <a:r>
              <a:rPr lang="en-US" dirty="0">
                <a:solidFill>
                  <a:schemeClr val="dk1"/>
                </a:solidFill>
                <a:latin typeface="Calibri"/>
                <a:ea typeface="Calibri"/>
                <a:cs typeface="Calibri"/>
                <a:sym typeface="Calibri"/>
              </a:rPr>
              <a:t>R</a:t>
            </a:r>
            <a:r>
              <a:rPr lang="en-US" sz="1400" dirty="0">
                <a:solidFill>
                  <a:schemeClr val="dk1"/>
                </a:solidFill>
                <a:latin typeface="Calibri"/>
                <a:ea typeface="Calibri"/>
                <a:cs typeface="Calibri"/>
                <a:sym typeface="Calibri"/>
              </a:rPr>
              <a:t>ectangle tool and select </a:t>
            </a:r>
            <a:r>
              <a:rPr lang="en-US" dirty="0">
                <a:solidFill>
                  <a:schemeClr val="dk1"/>
                </a:solidFill>
                <a:latin typeface="Calibri"/>
                <a:ea typeface="Calibri"/>
                <a:cs typeface="Calibri"/>
                <a:sym typeface="Calibri"/>
              </a:rPr>
              <a:t>D</a:t>
            </a:r>
            <a:r>
              <a:rPr lang="en-US" sz="1400" dirty="0">
                <a:solidFill>
                  <a:schemeClr val="dk1"/>
                </a:solidFill>
                <a:latin typeface="Calibri"/>
                <a:ea typeface="Calibri"/>
                <a:cs typeface="Calibri"/>
                <a:sym typeface="Calibri"/>
              </a:rPr>
              <a:t>raw from center from the right HUD to draw a box measuring 540 mm by 40 mm.</a:t>
            </a:r>
            <a:endParaRPr dirty="0"/>
          </a:p>
        </p:txBody>
      </p:sp>
      <p:sp>
        <p:nvSpPr>
          <p:cNvPr id="288" name="Google Shape;288;p11"/>
          <p:cNvSpPr txBox="1"/>
          <p:nvPr/>
        </p:nvSpPr>
        <p:spPr>
          <a:xfrm>
            <a:off x="6383338" y="5420744"/>
            <a:ext cx="5221200"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Calibri"/>
                <a:ea typeface="Calibri"/>
                <a:cs typeface="Calibri"/>
                <a:sym typeface="Calibri"/>
              </a:rPr>
              <a:t>Step 16: </a:t>
            </a:r>
            <a:r>
              <a:rPr lang="en-US" dirty="0">
                <a:solidFill>
                  <a:schemeClr val="dk1"/>
                </a:solidFill>
                <a:latin typeface="Calibri"/>
                <a:ea typeface="Calibri"/>
                <a:cs typeface="Calibri"/>
                <a:sym typeface="Calibri"/>
              </a:rPr>
              <a:t>Using the Pull tool, extrude the box upward by 80 mm.</a:t>
            </a:r>
            <a:endParaRPr sz="1200" dirty="0"/>
          </a:p>
        </p:txBody>
      </p:sp>
      <p:pic>
        <p:nvPicPr>
          <p:cNvPr id="289" name="Google Shape;289;p11" descr="A computer screen shot of a computer&#10;&#10;Description automatically generated with low confidence"/>
          <p:cNvPicPr preferRelativeResize="0"/>
          <p:nvPr/>
        </p:nvPicPr>
        <p:blipFill rotWithShape="1">
          <a:blip r:embed="rId3">
            <a:alphaModFix/>
          </a:blip>
          <a:srcRect/>
          <a:stretch/>
        </p:blipFill>
        <p:spPr>
          <a:xfrm>
            <a:off x="6367465" y="994418"/>
            <a:ext cx="5229225" cy="4257675"/>
          </a:xfrm>
          <a:prstGeom prst="rect">
            <a:avLst/>
          </a:prstGeom>
          <a:noFill/>
          <a:ln>
            <a:noFill/>
          </a:ln>
        </p:spPr>
      </p:pic>
      <p:pic>
        <p:nvPicPr>
          <p:cNvPr id="2" name="Picture 1" descr="A computer screen shot of a device&#10;&#10;Description automatically generated with low confidence">
            <a:extLst>
              <a:ext uri="{FF2B5EF4-FFF2-40B4-BE49-F238E27FC236}">
                <a16:creationId xmlns:a16="http://schemas.microsoft.com/office/drawing/2014/main" id="{56DC139E-63EB-FAC3-1383-EAD6F9F27D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375" y="994418"/>
            <a:ext cx="5229225" cy="425767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12"/>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12</a:t>
            </a:fld>
            <a:endParaRPr/>
          </a:p>
        </p:txBody>
      </p:sp>
      <p:sp>
        <p:nvSpPr>
          <p:cNvPr id="295" name="Google Shape;295;p12"/>
          <p:cNvSpPr txBox="1">
            <a:spLocks noGrp="1"/>
          </p:cNvSpPr>
          <p:nvPr>
            <p:ph type="title"/>
          </p:nvPr>
        </p:nvSpPr>
        <p:spPr>
          <a:xfrm>
            <a:off x="583057" y="148581"/>
            <a:ext cx="11021568"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a:t>Boombox Stereo Tutorial</a:t>
            </a:r>
            <a:endParaRPr/>
          </a:p>
        </p:txBody>
      </p:sp>
      <p:sp>
        <p:nvSpPr>
          <p:cNvPr id="296" name="Google Shape;296;p12"/>
          <p:cNvSpPr txBox="1"/>
          <p:nvPr/>
        </p:nvSpPr>
        <p:spPr>
          <a:xfrm>
            <a:off x="587375" y="5374246"/>
            <a:ext cx="5221288"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Step 17: </a:t>
            </a:r>
            <a:r>
              <a:rPr lang="en-US" sz="1400" dirty="0">
                <a:solidFill>
                  <a:schemeClr val="dk1"/>
                </a:solidFill>
                <a:latin typeface="Calibri"/>
                <a:ea typeface="Calibri"/>
                <a:cs typeface="Calibri"/>
                <a:sym typeface="Calibri"/>
              </a:rPr>
              <a:t>Select the front face of the new box, and use the </a:t>
            </a:r>
            <a:r>
              <a:rPr lang="en-US" dirty="0">
                <a:solidFill>
                  <a:schemeClr val="dk1"/>
                </a:solidFill>
                <a:latin typeface="Calibri"/>
                <a:ea typeface="Calibri"/>
                <a:cs typeface="Calibri"/>
                <a:sym typeface="Calibri"/>
              </a:rPr>
              <a:t>R</a:t>
            </a:r>
            <a:r>
              <a:rPr lang="en-US" sz="1400" dirty="0">
                <a:solidFill>
                  <a:schemeClr val="dk1"/>
                </a:solidFill>
                <a:latin typeface="Calibri"/>
                <a:ea typeface="Calibri"/>
                <a:cs typeface="Calibri"/>
                <a:sym typeface="Calibri"/>
              </a:rPr>
              <a:t>ectangle tool to draw a box measuring 480 mm by 40 mm. </a:t>
            </a:r>
            <a:endParaRPr dirty="0"/>
          </a:p>
        </p:txBody>
      </p:sp>
      <p:sp>
        <p:nvSpPr>
          <p:cNvPr id="298" name="Google Shape;298;p12"/>
          <p:cNvSpPr txBox="1"/>
          <p:nvPr/>
        </p:nvSpPr>
        <p:spPr>
          <a:xfrm>
            <a:off x="6379412" y="5359030"/>
            <a:ext cx="5221200" cy="738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Step 18: </a:t>
            </a:r>
            <a:r>
              <a:rPr lang="en-US" sz="1400" dirty="0">
                <a:solidFill>
                  <a:schemeClr val="dk1"/>
                </a:solidFill>
                <a:latin typeface="Calibri"/>
                <a:ea typeface="Calibri"/>
                <a:cs typeface="Calibri"/>
                <a:sym typeface="Calibri"/>
              </a:rPr>
              <a:t>Finally, select all the edges of the Boombox</a:t>
            </a:r>
            <a:r>
              <a:rPr lang="en-US" dirty="0">
                <a:solidFill>
                  <a:schemeClr val="dk1"/>
                </a:solidFill>
                <a:latin typeface="Calibri"/>
                <a:ea typeface="Calibri"/>
                <a:cs typeface="Calibri"/>
                <a:sym typeface="Calibri"/>
              </a:rPr>
              <a:t>. U</a:t>
            </a:r>
            <a:r>
              <a:rPr lang="en-US" sz="1400" dirty="0">
                <a:solidFill>
                  <a:schemeClr val="dk1"/>
                </a:solidFill>
                <a:latin typeface="Calibri"/>
                <a:ea typeface="Calibri"/>
                <a:cs typeface="Calibri"/>
                <a:sym typeface="Calibri"/>
              </a:rPr>
              <a:t>sing the Pull tool, select Round from the right HUD and extrude the edges to a depth of your choice. This will create a more pleasing aesthetic. </a:t>
            </a:r>
            <a:endParaRPr dirty="0"/>
          </a:p>
        </p:txBody>
      </p:sp>
      <p:pic>
        <p:nvPicPr>
          <p:cNvPr id="299" name="Google Shape;299;p12" descr="A picture containing electronics, text, screenshot, stereo&#10;&#10;Description automatically generated"/>
          <p:cNvPicPr preferRelativeResize="0"/>
          <p:nvPr/>
        </p:nvPicPr>
        <p:blipFill rotWithShape="1">
          <a:blip r:embed="rId3">
            <a:alphaModFix/>
          </a:blip>
          <a:srcRect/>
          <a:stretch/>
        </p:blipFill>
        <p:spPr>
          <a:xfrm>
            <a:off x="6375400" y="994418"/>
            <a:ext cx="5229225" cy="4257675"/>
          </a:xfrm>
          <a:prstGeom prst="rect">
            <a:avLst/>
          </a:prstGeom>
          <a:noFill/>
          <a:ln>
            <a:noFill/>
          </a:ln>
        </p:spPr>
      </p:pic>
      <p:pic>
        <p:nvPicPr>
          <p:cNvPr id="2" name="Picture 1" descr="A picture containing text, screenshot, electronics, electronic device&#10;&#10;Description automatically generated">
            <a:extLst>
              <a:ext uri="{FF2B5EF4-FFF2-40B4-BE49-F238E27FC236}">
                <a16:creationId xmlns:a16="http://schemas.microsoft.com/office/drawing/2014/main" id="{5B382A90-6CFE-8E67-E376-4616335985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375" y="994418"/>
            <a:ext cx="5229225" cy="425767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16"/>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13</a:t>
            </a:fld>
            <a:endParaRPr dirty="0"/>
          </a:p>
        </p:txBody>
      </p:sp>
      <p:sp>
        <p:nvSpPr>
          <p:cNvPr id="249" name="Google Shape;249;p16"/>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Additional Discovery Tutorials (Optional/As-Needed)</a:t>
            </a:r>
            <a:endParaRPr dirty="0"/>
          </a:p>
        </p:txBody>
      </p:sp>
      <p:sp>
        <p:nvSpPr>
          <p:cNvPr id="250" name="Google Shape;250;p16"/>
          <p:cNvSpPr txBox="1"/>
          <p:nvPr/>
        </p:nvSpPr>
        <p:spPr>
          <a:xfrm>
            <a:off x="587375" y="1354807"/>
            <a:ext cx="11017250" cy="4854607"/>
          </a:xfrm>
          <a:prstGeom prst="rect">
            <a:avLst/>
          </a:prstGeom>
          <a:noFill/>
          <a:ln>
            <a:noFill/>
          </a:ln>
        </p:spPr>
        <p:txBody>
          <a:bodyPr spcFirstLastPara="1" wrap="square" lIns="91425" tIns="91425" rIns="91425" bIns="91425" anchor="t" anchorCtr="0">
            <a:noAutofit/>
          </a:bodyPr>
          <a:lstStyle/>
          <a:p>
            <a:pPr marL="457200" marR="0" lvl="0" indent="-342900" algn="l" rtl="0">
              <a:lnSpc>
                <a:spcPct val="90000"/>
              </a:lnSpc>
              <a:spcBef>
                <a:spcPts val="0"/>
              </a:spcBef>
              <a:spcAft>
                <a:spcPts val="0"/>
              </a:spcAft>
              <a:buClr>
                <a:schemeClr val="hlink"/>
              </a:buClr>
              <a:buSzPts val="1800"/>
              <a:buFont typeface="Arial"/>
              <a:buChar char="●"/>
            </a:pPr>
            <a:r>
              <a:rPr lang="en-US" sz="2400" b="0" i="0" u="sng" dirty="0">
                <a:solidFill>
                  <a:schemeClr val="hlink"/>
                </a:solidFill>
                <a:latin typeface="Calibri"/>
                <a:ea typeface="Calibri"/>
                <a:cs typeface="Calibri"/>
                <a:sym typeface="Calibri"/>
                <a:hlinkClick r:id="rId3"/>
              </a:rPr>
              <a:t>Learning Solid Modeling with Ansys Discovery — Course Overview</a:t>
            </a:r>
            <a:endParaRPr sz="2400" b="0" i="0" u="sng" dirty="0">
              <a:solidFill>
                <a:schemeClr val="hlink"/>
              </a:solidFill>
              <a:latin typeface="Calibri"/>
              <a:ea typeface="Calibri"/>
              <a:cs typeface="Calibri"/>
              <a:sym typeface="Calibri"/>
            </a:endParaRPr>
          </a:p>
          <a:p>
            <a:pPr marL="939800" marR="0" lvl="1" indent="-254000" algn="l" rtl="0">
              <a:lnSpc>
                <a:spcPct val="90000"/>
              </a:lnSpc>
              <a:spcBef>
                <a:spcPts val="0"/>
              </a:spcBef>
              <a:spcAft>
                <a:spcPts val="0"/>
              </a:spcAft>
              <a:buClr>
                <a:schemeClr val="dk1"/>
              </a:buClr>
              <a:buSzPts val="1400"/>
              <a:buFont typeface="Courier New"/>
              <a:buNone/>
            </a:pPr>
            <a:endParaRPr sz="2000" b="0" i="0" u="none" strike="noStrike" cap="none" dirty="0">
              <a:solidFill>
                <a:schemeClr val="dk1"/>
              </a:solidFill>
              <a:latin typeface="Calibri"/>
              <a:ea typeface="Calibri"/>
              <a:cs typeface="Calibri"/>
              <a:sym typeface="Calibri"/>
            </a:endParaRPr>
          </a:p>
          <a:p>
            <a:pPr marL="939800" marR="0" lvl="1" indent="-342900" algn="l" rtl="0">
              <a:lnSpc>
                <a:spcPct val="90000"/>
              </a:lnSpc>
              <a:spcBef>
                <a:spcPts val="0"/>
              </a:spcBef>
              <a:spcAft>
                <a:spcPts val="0"/>
              </a:spcAft>
              <a:buClr>
                <a:schemeClr val="dk1"/>
              </a:buClr>
              <a:buSzPts val="1400"/>
              <a:buFont typeface="Courier New"/>
              <a:buChar char="o"/>
            </a:pPr>
            <a:r>
              <a:rPr lang="en-US" sz="2000" b="0" i="0" u="none" strike="noStrike" cap="none" dirty="0">
                <a:solidFill>
                  <a:schemeClr val="dk1"/>
                </a:solidFill>
                <a:latin typeface="Calibri"/>
                <a:ea typeface="Calibri"/>
                <a:cs typeface="Calibri"/>
                <a:sym typeface="Calibri"/>
              </a:rPr>
              <a:t>Helpful intro to geometry in Discovery, very good for before you try things on your own</a:t>
            </a:r>
            <a:endParaRPr dirty="0"/>
          </a:p>
          <a:p>
            <a:pPr marL="596900" marR="0" lvl="1" indent="0" algn="l" rtl="0">
              <a:lnSpc>
                <a:spcPct val="90000"/>
              </a:lnSpc>
              <a:spcBef>
                <a:spcPts val="0"/>
              </a:spcBef>
              <a:spcAft>
                <a:spcPts val="0"/>
              </a:spcAft>
              <a:buClr>
                <a:schemeClr val="dk1"/>
              </a:buClr>
              <a:buSzPts val="1400"/>
              <a:buFont typeface="Calibri"/>
              <a:buNone/>
            </a:pPr>
            <a:endParaRPr sz="2000" b="0" i="0" u="none" strike="noStrike" cap="none" dirty="0">
              <a:solidFill>
                <a:schemeClr val="dk1"/>
              </a:solidFill>
              <a:latin typeface="Calibri"/>
              <a:ea typeface="Calibri"/>
              <a:cs typeface="Calibri"/>
              <a:sym typeface="Calibri"/>
            </a:endParaRPr>
          </a:p>
          <a:p>
            <a:pPr marL="457200" marR="0" lvl="0" indent="-342900" algn="l" rtl="0">
              <a:lnSpc>
                <a:spcPct val="90000"/>
              </a:lnSpc>
              <a:spcBef>
                <a:spcPts val="0"/>
              </a:spcBef>
              <a:spcAft>
                <a:spcPts val="0"/>
              </a:spcAft>
              <a:buClr>
                <a:schemeClr val="hlink"/>
              </a:buClr>
              <a:buSzPts val="1800"/>
              <a:buFont typeface="Arial"/>
              <a:buChar char="●"/>
            </a:pPr>
            <a:r>
              <a:rPr lang="en-US" sz="2400" b="0" i="0" u="sng" dirty="0">
                <a:solidFill>
                  <a:schemeClr val="hlink"/>
                </a:solidFill>
                <a:latin typeface="Calibri"/>
                <a:ea typeface="Calibri"/>
                <a:cs typeface="Calibri"/>
                <a:sym typeface="Calibri"/>
                <a:hlinkClick r:id="rId4"/>
              </a:rPr>
              <a:t>Ansys Discovery Forum Getting Started Tutorials</a:t>
            </a:r>
            <a:endParaRPr sz="2400" b="0" i="0" dirty="0">
              <a:solidFill>
                <a:schemeClr val="dk1"/>
              </a:solidFill>
              <a:latin typeface="Calibri"/>
              <a:ea typeface="Calibri"/>
              <a:cs typeface="Calibri"/>
              <a:sym typeface="Calibri"/>
            </a:endParaRPr>
          </a:p>
          <a:p>
            <a:pPr marL="914400" marR="0" lvl="1" indent="-228600" algn="l" rtl="0">
              <a:lnSpc>
                <a:spcPct val="90000"/>
              </a:lnSpc>
              <a:spcBef>
                <a:spcPts val="0"/>
              </a:spcBef>
              <a:spcAft>
                <a:spcPts val="0"/>
              </a:spcAft>
              <a:buClr>
                <a:schemeClr val="dk1"/>
              </a:buClr>
              <a:buSzPts val="1400"/>
              <a:buFont typeface="Calibri"/>
              <a:buNone/>
            </a:pPr>
            <a:endParaRPr sz="2000" b="0" i="0" u="none" strike="noStrike" cap="none" dirty="0">
              <a:solidFill>
                <a:schemeClr val="dk1"/>
              </a:solidFill>
              <a:latin typeface="Calibri"/>
              <a:ea typeface="Calibri"/>
              <a:cs typeface="Calibri"/>
              <a:sym typeface="Calibri"/>
            </a:endParaRPr>
          </a:p>
          <a:p>
            <a:pPr marL="914400" marR="0" lvl="1" indent="-317500" algn="l" rtl="0">
              <a:lnSpc>
                <a:spcPct val="90000"/>
              </a:lnSpc>
              <a:spcBef>
                <a:spcPts val="0"/>
              </a:spcBef>
              <a:spcAft>
                <a:spcPts val="0"/>
              </a:spcAft>
              <a:buClr>
                <a:schemeClr val="dk1"/>
              </a:buClr>
              <a:buSzPts val="1400"/>
              <a:buFont typeface="Calibri"/>
              <a:buChar char="○"/>
            </a:pPr>
            <a:r>
              <a:rPr lang="en-US" sz="2000" b="0" i="0" u="none" strike="noStrike" cap="none" dirty="0">
                <a:solidFill>
                  <a:schemeClr val="dk1"/>
                </a:solidFill>
                <a:latin typeface="Calibri"/>
                <a:ea typeface="Calibri"/>
                <a:cs typeface="Calibri"/>
                <a:sym typeface="Calibri"/>
              </a:rPr>
              <a:t>Great extra tutorials focused on different concepts/features </a:t>
            </a:r>
            <a:endParaRPr dirty="0"/>
          </a:p>
          <a:p>
            <a:pPr marL="228600" marR="0" lvl="0" indent="-76200" algn="l" rtl="0">
              <a:lnSpc>
                <a:spcPct val="90000"/>
              </a:lnSpc>
              <a:spcBef>
                <a:spcPts val="0"/>
              </a:spcBef>
              <a:spcAft>
                <a:spcPts val="0"/>
              </a:spcAft>
              <a:buClr>
                <a:schemeClr val="dk1"/>
              </a:buClr>
              <a:buSzPts val="2400"/>
              <a:buFont typeface="Arial"/>
              <a:buNone/>
            </a:pPr>
            <a:endParaRPr sz="2400" b="0" i="0" dirty="0">
              <a:solidFill>
                <a:schemeClr val="dk1"/>
              </a:solidFill>
              <a:latin typeface="Calibri"/>
              <a:ea typeface="Calibri"/>
              <a:cs typeface="Calibri"/>
              <a:sym typeface="Calibri"/>
            </a:endParaRPr>
          </a:p>
          <a:p>
            <a:pPr marL="228600" marR="0" lvl="0" indent="-228600" algn="l" rtl="0">
              <a:lnSpc>
                <a:spcPct val="90000"/>
              </a:lnSpc>
              <a:spcBef>
                <a:spcPts val="0"/>
              </a:spcBef>
              <a:spcAft>
                <a:spcPts val="0"/>
              </a:spcAft>
              <a:buClr>
                <a:schemeClr val="accent1"/>
              </a:buClr>
              <a:buSzPts val="2400"/>
              <a:buFont typeface="Arial"/>
              <a:buChar char="•"/>
            </a:pPr>
            <a:r>
              <a:rPr lang="en-US" sz="2400" b="0" i="0" u="sng" dirty="0">
                <a:solidFill>
                  <a:schemeClr val="accen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Lecture Unit: Creating and Editing Geometries in Ansys Discovery</a:t>
            </a:r>
            <a:endParaRPr sz="2400" b="0" i="0" u="sng" dirty="0">
              <a:solidFill>
                <a:schemeClr val="accent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400"/>
              <a:buFont typeface="Arial"/>
              <a:buNone/>
            </a:pPr>
            <a:endParaRPr sz="1400" b="0" i="0" u="sng" dirty="0">
              <a:solidFill>
                <a:schemeClr val="accent1"/>
              </a:solidFill>
              <a:latin typeface="Calibri"/>
              <a:ea typeface="Calibri"/>
              <a:cs typeface="Calibri"/>
              <a:sym typeface="Calibri"/>
            </a:endParaRPr>
          </a:p>
          <a:p>
            <a:pPr marL="969963" marR="0" lvl="3" indent="-223837" algn="l" rtl="0">
              <a:lnSpc>
                <a:spcPct val="90000"/>
              </a:lnSpc>
              <a:spcBef>
                <a:spcPts val="0"/>
              </a:spcBef>
              <a:spcAft>
                <a:spcPts val="0"/>
              </a:spcAft>
              <a:buClr>
                <a:schemeClr val="dk1"/>
              </a:buClr>
              <a:buSzPts val="2000"/>
              <a:buFont typeface="Courier New"/>
              <a:buChar char="o"/>
            </a:pPr>
            <a:r>
              <a:rPr lang="en-US" sz="2000" b="0" i="0" u="none" strike="noStrike" cap="none" dirty="0">
                <a:solidFill>
                  <a:schemeClr val="dk1"/>
                </a:solidFill>
                <a:latin typeface="Calibri"/>
                <a:ea typeface="Calibri"/>
                <a:cs typeface="Calibri"/>
                <a:sym typeface="Calibri"/>
              </a:rPr>
              <a:t>The unit covers the creation and editing of 3 models from their initial 2D sketches to their final 3D shapes with no prior modeling experience necessary</a:t>
            </a:r>
            <a:endParaRPr dirty="0"/>
          </a:p>
          <a:p>
            <a:pPr marL="0" marR="0" lvl="0" indent="0" algn="l" rtl="0">
              <a:lnSpc>
                <a:spcPct val="90000"/>
              </a:lnSpc>
              <a:spcBef>
                <a:spcPts val="0"/>
              </a:spcBef>
              <a:spcAft>
                <a:spcPts val="0"/>
              </a:spcAft>
              <a:buClr>
                <a:schemeClr val="dk1"/>
              </a:buClr>
              <a:buSzPts val="2400"/>
              <a:buFont typeface="Arial"/>
              <a:buNone/>
            </a:pPr>
            <a:endParaRPr sz="2400" b="0" i="0" dirty="0">
              <a:solidFill>
                <a:schemeClr val="dk1"/>
              </a:solidFill>
              <a:latin typeface="Calibri"/>
              <a:ea typeface="Calibri"/>
              <a:cs typeface="Calibri"/>
              <a:sym typeface="Calibri"/>
            </a:endParaRPr>
          </a:p>
          <a:p>
            <a:pPr marL="228600" marR="0" lvl="0" indent="-228600" algn="l" rtl="0">
              <a:lnSpc>
                <a:spcPct val="90000"/>
              </a:lnSpc>
              <a:spcBef>
                <a:spcPts val="1600"/>
              </a:spcBef>
              <a:spcAft>
                <a:spcPts val="0"/>
              </a:spcAft>
              <a:buClr>
                <a:schemeClr val="hlink"/>
              </a:buClr>
              <a:buSzPts val="2400"/>
              <a:buFont typeface="Arial"/>
              <a:buChar char="•"/>
            </a:pPr>
            <a:r>
              <a:rPr lang="en-US" sz="2400" b="0" i="0" u="sng" dirty="0">
                <a:solidFill>
                  <a:schemeClr val="hlink"/>
                </a:solidFill>
                <a:latin typeface="Calibri"/>
                <a:ea typeface="Calibri"/>
                <a:cs typeface="Calibri"/>
                <a:sym typeface="Calibri"/>
                <a:hlinkClick r:id="rId6"/>
              </a:rPr>
              <a:t>SpaceClaim/Discovery Keyboard Shortcuts</a:t>
            </a:r>
            <a:r>
              <a:rPr lang="en-US" sz="2400" b="0" i="0" dirty="0">
                <a:solidFill>
                  <a:srgbClr val="FF0000"/>
                </a:solidFill>
                <a:latin typeface="Calibri"/>
                <a:ea typeface="Calibri"/>
                <a:cs typeface="Calibri"/>
                <a:sym typeface="Calibri"/>
              </a:rPr>
              <a:t> </a:t>
            </a:r>
            <a:endParaRPr dirty="0"/>
          </a:p>
          <a:p>
            <a:pPr marL="914400" marR="0" lvl="1" indent="-228600" algn="l" rtl="0">
              <a:lnSpc>
                <a:spcPct val="90000"/>
              </a:lnSpc>
              <a:spcBef>
                <a:spcPts val="0"/>
              </a:spcBef>
              <a:spcAft>
                <a:spcPts val="0"/>
              </a:spcAft>
              <a:buClr>
                <a:schemeClr val="dk1"/>
              </a:buClr>
              <a:buSzPts val="1400"/>
              <a:buFont typeface="Calibri"/>
              <a:buNone/>
            </a:pPr>
            <a:endParaRPr sz="2000" b="0" i="0" u="none" strike="noStrike" cap="none" dirty="0">
              <a:solidFill>
                <a:schemeClr val="dk1"/>
              </a:solidFill>
              <a:latin typeface="Calibri"/>
              <a:ea typeface="Calibri"/>
              <a:cs typeface="Calibri"/>
              <a:sym typeface="Calibri"/>
            </a:endParaRPr>
          </a:p>
          <a:p>
            <a:pPr marL="596900" marR="0" lvl="1" indent="0" algn="l" rtl="0">
              <a:lnSpc>
                <a:spcPct val="90000"/>
              </a:lnSpc>
              <a:spcBef>
                <a:spcPts val="0"/>
              </a:spcBef>
              <a:spcAft>
                <a:spcPts val="0"/>
              </a:spcAft>
              <a:buClr>
                <a:schemeClr val="dk1"/>
              </a:buClr>
              <a:buSzPts val="1400"/>
              <a:buFont typeface="Calibri"/>
              <a:buNone/>
            </a:pP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g2317aab6e8d_0_177"/>
          <p:cNvSpPr txBox="1">
            <a:spLocks noGrp="1"/>
          </p:cNvSpPr>
          <p:nvPr>
            <p:ph type="sldNum" idx="12"/>
          </p:nvPr>
        </p:nvSpPr>
        <p:spPr>
          <a:xfrm>
            <a:off x="546100" y="6542840"/>
            <a:ext cx="2743200" cy="2478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14</a:t>
            </a:fld>
            <a:endParaRPr/>
          </a:p>
        </p:txBody>
      </p:sp>
      <p:sp>
        <p:nvSpPr>
          <p:cNvPr id="313" name="Google Shape;313;g2317aab6e8d_0_177"/>
          <p:cNvSpPr txBox="1"/>
          <p:nvPr/>
        </p:nvSpPr>
        <p:spPr>
          <a:xfrm>
            <a:off x="534358" y="4237280"/>
            <a:ext cx="8725800" cy="738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a:solidFill>
                  <a:srgbClr val="000000"/>
                </a:solidFill>
                <a:latin typeface="Calibri"/>
                <a:ea typeface="Calibri"/>
                <a:cs typeface="Calibri"/>
                <a:sym typeface="Calibri"/>
              </a:rPr>
              <a:t>Acknowledgements</a:t>
            </a:r>
            <a:endParaRPr/>
          </a:p>
          <a:p>
            <a:pPr marL="0" lvl="0" indent="0" algn="l" rtl="0">
              <a:spcBef>
                <a:spcPts val="0"/>
              </a:spcBef>
              <a:spcAft>
                <a:spcPts val="0"/>
              </a:spcAft>
              <a:buClr>
                <a:schemeClr val="dk1"/>
              </a:buClr>
              <a:buFont typeface="Arial"/>
              <a:buNone/>
            </a:pPr>
            <a:r>
              <a:rPr lang="en-US">
                <a:solidFill>
                  <a:schemeClr val="dk1"/>
                </a:solidFill>
                <a:latin typeface="Calibri"/>
                <a:ea typeface="Calibri"/>
                <a:cs typeface="Calibri"/>
                <a:sym typeface="Calibri"/>
              </a:rPr>
              <a:t>Ansys: Ethan Rabinowitz, Madhumita Saravana Kumar, Josh Suneby</a:t>
            </a:r>
            <a:endParaRPr>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US">
                <a:solidFill>
                  <a:schemeClr val="dk1"/>
                </a:solidFill>
                <a:latin typeface="Calibri"/>
                <a:ea typeface="Calibri"/>
                <a:cs typeface="Calibri"/>
                <a:sym typeface="Calibri"/>
              </a:rPr>
              <a:t>University of Michigan: Lizzie Kagan, Sarah Wholihan, Naomi Kantor, Leo Lavigne, Nadya Barghouty</a:t>
            </a:r>
            <a:endParaRPr>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latin typeface="Calibri"/>
                <a:ea typeface="Calibri"/>
                <a:cs typeface="Calibri"/>
                <a:sym typeface="Calibri"/>
              </a:rPr>
              <a:t>2</a:t>
            </a:fld>
            <a:endParaRPr>
              <a:latin typeface="Calibri"/>
              <a:ea typeface="Calibri"/>
              <a:cs typeface="Calibri"/>
              <a:sym typeface="Calibri"/>
            </a:endParaRPr>
          </a:p>
        </p:txBody>
      </p:sp>
      <p:sp>
        <p:nvSpPr>
          <p:cNvPr id="193" name="Google Shape;193;p2"/>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a:latin typeface="Calibri"/>
                <a:ea typeface="Calibri"/>
                <a:cs typeface="Calibri"/>
                <a:sym typeface="Calibri"/>
              </a:rPr>
              <a:t>Learning objectives for this unit</a:t>
            </a:r>
            <a:endParaRPr>
              <a:latin typeface="Calibri"/>
              <a:ea typeface="Calibri"/>
              <a:cs typeface="Calibri"/>
              <a:sym typeface="Calibri"/>
            </a:endParaRPr>
          </a:p>
        </p:txBody>
      </p:sp>
      <p:graphicFrame>
        <p:nvGraphicFramePr>
          <p:cNvPr id="194" name="Google Shape;194;p2"/>
          <p:cNvGraphicFramePr/>
          <p:nvPr/>
        </p:nvGraphicFramePr>
        <p:xfrm>
          <a:off x="957742" y="1234620"/>
          <a:ext cx="10276500" cy="2074450"/>
        </p:xfrm>
        <a:graphic>
          <a:graphicData uri="http://schemas.openxmlformats.org/drawingml/2006/table">
            <a:tbl>
              <a:tblPr firstRow="1" bandRow="1">
                <a:noFill/>
                <a:tableStyleId>{3DE70467-6C48-46FB-B324-A0F4EF090AEC}</a:tableStyleId>
              </a:tblPr>
              <a:tblGrid>
                <a:gridCol w="1970050">
                  <a:extLst>
                    <a:ext uri="{9D8B030D-6E8A-4147-A177-3AD203B41FA5}">
                      <a16:colId xmlns:a16="http://schemas.microsoft.com/office/drawing/2014/main" val="20000"/>
                    </a:ext>
                  </a:extLst>
                </a:gridCol>
                <a:gridCol w="8306450">
                  <a:extLst>
                    <a:ext uri="{9D8B030D-6E8A-4147-A177-3AD203B41FA5}">
                      <a16:colId xmlns:a16="http://schemas.microsoft.com/office/drawing/2014/main" val="20001"/>
                    </a:ext>
                  </a:extLst>
                </a:gridCol>
              </a:tblGrid>
              <a:tr h="536400">
                <a:tc gridSpan="2">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dirty="0">
                          <a:solidFill>
                            <a:schemeClr val="dk1"/>
                          </a:solidFill>
                        </a:rPr>
                        <a:t>Intended Learning Outcomes</a:t>
                      </a:r>
                      <a:endParaRPr dirty="0"/>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B71B"/>
                    </a:solidFill>
                  </a:tcPr>
                </a:tc>
                <a:tc hMerge="1">
                  <a:txBody>
                    <a:bodyPr/>
                    <a:lstStyle/>
                    <a:p>
                      <a:endParaRPr lang="en-US"/>
                    </a:p>
                  </a:txBody>
                  <a:tcPr/>
                </a:tc>
                <a:extLst>
                  <a:ext uri="{0D108BD9-81ED-4DB2-BD59-A6C34878D82A}">
                    <a16:rowId xmlns:a16="http://schemas.microsoft.com/office/drawing/2014/main" val="10000"/>
                  </a:ext>
                </a:extLst>
              </a:tr>
              <a:tr h="536325">
                <a:tc>
                  <a:txBody>
                    <a:bodyPr/>
                    <a:lstStyle/>
                    <a:p>
                      <a:pPr marL="0" marR="0" lvl="0" indent="0" algn="l" rtl="0">
                        <a:spcBef>
                          <a:spcPts val="0"/>
                        </a:spcBef>
                        <a:spcAft>
                          <a:spcPts val="0"/>
                        </a:spcAft>
                        <a:buNone/>
                      </a:pPr>
                      <a:r>
                        <a:rPr lang="en-US" sz="1400" b="1" u="none" strike="noStrike" cap="none">
                          <a:solidFill>
                            <a:srgbClr val="000000"/>
                          </a:solidFill>
                        </a:rPr>
                        <a:t>Knowledge and Understanding</a:t>
                      </a:r>
                      <a:endParaRPr sz="1400" b="1" i="1" u="none" strike="noStrike" cap="none">
                        <a:solidFill>
                          <a:srgbClr val="000000"/>
                        </a:solidFill>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u="none" strike="noStrike" cap="none">
                          <a:solidFill>
                            <a:schemeClr val="dk1"/>
                          </a:solidFill>
                          <a:latin typeface="Calibri"/>
                          <a:ea typeface="Calibri"/>
                          <a:cs typeface="Calibri"/>
                          <a:sym typeface="Calibri"/>
                        </a:rPr>
                        <a:t>Understanding of the fundamental tools used to create and edit geometry in Ansys Discovery: model stage</a:t>
                      </a:r>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536400">
                <a:tc>
                  <a:txBody>
                    <a:bodyPr/>
                    <a:lstStyle/>
                    <a:p>
                      <a:pPr marL="0" marR="0" lvl="0" indent="0" algn="l" rtl="0">
                        <a:spcBef>
                          <a:spcPts val="0"/>
                        </a:spcBef>
                        <a:spcAft>
                          <a:spcPts val="0"/>
                        </a:spcAft>
                        <a:buNone/>
                      </a:pPr>
                      <a:r>
                        <a:rPr lang="en-US" sz="1400" b="1" u="none" strike="noStrike" cap="none">
                          <a:solidFill>
                            <a:srgbClr val="000000"/>
                          </a:solidFill>
                        </a:rPr>
                        <a:t>Skills and Abilities</a:t>
                      </a:r>
                      <a:endParaRPr sz="1400" b="1" i="1" u="none" strike="noStrike" cap="none">
                        <a:solidFill>
                          <a:srgbClr val="000000"/>
                        </a:solidFill>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u="none" strike="noStrike" cap="none">
                          <a:solidFill>
                            <a:schemeClr val="dk1"/>
                          </a:solidFill>
                          <a:latin typeface="Calibri"/>
                          <a:ea typeface="Calibri"/>
                          <a:cs typeface="Calibri"/>
                          <a:sym typeface="Calibri"/>
                        </a:rPr>
                        <a:t>Ability to create and edit simple geometric 3D models</a:t>
                      </a:r>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65325">
                <a:tc>
                  <a:txBody>
                    <a:bodyPr/>
                    <a:lstStyle/>
                    <a:p>
                      <a:pPr marL="0" marR="0" lvl="0" indent="0" algn="l" rtl="0">
                        <a:spcBef>
                          <a:spcPts val="0"/>
                        </a:spcBef>
                        <a:spcAft>
                          <a:spcPts val="0"/>
                        </a:spcAft>
                        <a:buNone/>
                      </a:pPr>
                      <a:r>
                        <a:rPr lang="en-US" sz="1400" b="1" u="none" strike="noStrike" cap="none">
                          <a:solidFill>
                            <a:srgbClr val="000000"/>
                          </a:solidFill>
                        </a:rPr>
                        <a:t>Values and Attitudes</a:t>
                      </a:r>
                      <a:endParaRPr sz="1400" b="1" i="1" u="none" strike="noStrike" cap="none">
                        <a:solidFill>
                          <a:srgbClr val="000000"/>
                        </a:solidFill>
                      </a:endParaRPr>
                    </a:p>
                  </a:txBody>
                  <a:tcPr marL="91425" marR="914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u="none" strike="noStrike" cap="none" dirty="0">
                          <a:solidFill>
                            <a:schemeClr val="dk1"/>
                          </a:solidFill>
                          <a:latin typeface="Calibri"/>
                          <a:ea typeface="Calibri"/>
                          <a:cs typeface="Calibri"/>
                          <a:sym typeface="Calibri"/>
                        </a:rPr>
                        <a:t>Insight into how the fundamental style of modeling used in Ansys Discovery</a:t>
                      </a:r>
                      <a:endParaRPr dirty="0"/>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195" name="Google Shape;195;p2"/>
          <p:cNvSpPr txBox="1"/>
          <p:nvPr/>
        </p:nvSpPr>
        <p:spPr>
          <a:xfrm>
            <a:off x="957741" y="3470988"/>
            <a:ext cx="10276500" cy="954300"/>
          </a:xfrm>
          <a:prstGeom prst="rect">
            <a:avLst/>
          </a:prstGeom>
          <a:solidFill>
            <a:srgbClr val="F2F2F2"/>
          </a:solidFill>
          <a:ln w="28575" cap="flat" cmpd="sng">
            <a:solidFill>
              <a:srgbClr val="FFB71B"/>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2160"/>
              <a:buFont typeface="Noto Sans Symbols"/>
              <a:buNone/>
            </a:pPr>
            <a:r>
              <a:rPr lang="en-US" sz="1800" b="1" i="0" u="none" strike="noStrike" cap="none">
                <a:solidFill>
                  <a:srgbClr val="0C0C0C"/>
                </a:solidFill>
                <a:latin typeface="Calibri"/>
                <a:ea typeface="Calibri"/>
                <a:cs typeface="Calibri"/>
                <a:sym typeface="Calibri"/>
              </a:rPr>
              <a:t>Resources</a:t>
            </a:r>
            <a:endParaRPr/>
          </a:p>
          <a:p>
            <a:pPr marL="552450" marR="0" lvl="0" indent="-285750" algn="l" rtl="0">
              <a:lnSpc>
                <a:spcPct val="100000"/>
              </a:lnSpc>
              <a:spcBef>
                <a:spcPts val="640"/>
              </a:spcBef>
              <a:spcAft>
                <a:spcPts val="0"/>
              </a:spcAft>
              <a:buClr>
                <a:schemeClr val="accent1"/>
              </a:buClr>
              <a:buSzPts val="1400"/>
              <a:buFont typeface="Noto Sans Symbols"/>
              <a:buChar char="▪"/>
            </a:pPr>
            <a:r>
              <a:rPr lang="en-US" sz="1400" b="1" i="0" u="none" strike="noStrike" cap="none">
                <a:solidFill>
                  <a:srgbClr val="000000"/>
                </a:solidFill>
                <a:latin typeface="Calibri"/>
                <a:ea typeface="Calibri"/>
                <a:cs typeface="Calibri"/>
                <a:sym typeface="Calibri"/>
              </a:rPr>
              <a:t>Software: </a:t>
            </a:r>
            <a:r>
              <a:rPr lang="en-US" sz="1400" b="0">
                <a:solidFill>
                  <a:srgbClr val="000000"/>
                </a:solidFill>
                <a:latin typeface="Calibri"/>
                <a:ea typeface="Calibri"/>
                <a:cs typeface="Calibri"/>
                <a:sym typeface="Calibri"/>
              </a:rPr>
              <a:t>Ansys </a:t>
            </a:r>
            <a:r>
              <a:rPr lang="en-US" sz="1400" b="0" i="0" u="none" strike="noStrike" cap="none">
                <a:solidFill>
                  <a:srgbClr val="000000"/>
                </a:solidFill>
                <a:latin typeface="Calibri"/>
                <a:ea typeface="Calibri"/>
                <a:cs typeface="Calibri"/>
                <a:sym typeface="Calibri"/>
              </a:rPr>
              <a:t>Discovery 2022 R2 </a:t>
            </a:r>
            <a:endParaRPr/>
          </a:p>
          <a:p>
            <a:pPr marL="552450" marR="0" lvl="0" indent="-285750" algn="l" rtl="0">
              <a:spcBef>
                <a:spcPts val="560"/>
              </a:spcBef>
              <a:spcAft>
                <a:spcPts val="0"/>
              </a:spcAft>
              <a:buClr>
                <a:schemeClr val="accent1"/>
              </a:buClr>
              <a:buSzPts val="1400"/>
              <a:buFont typeface="Noto Sans Symbols"/>
              <a:buChar char="▪"/>
            </a:pPr>
            <a:r>
              <a:rPr lang="en-US" sz="1400" b="1">
                <a:solidFill>
                  <a:schemeClr val="dk1"/>
                </a:solidFill>
                <a:latin typeface="Calibri"/>
                <a:ea typeface="Calibri"/>
                <a:cs typeface="Calibri"/>
                <a:sym typeface="Calibri"/>
              </a:rPr>
              <a:t>University of Michigan personnel</a:t>
            </a:r>
            <a:r>
              <a:rPr lang="en-US" b="1">
                <a:solidFill>
                  <a:schemeClr val="dk1"/>
                </a:solidFill>
                <a:latin typeface="Calibri"/>
                <a:ea typeface="Calibri"/>
                <a:cs typeface="Calibri"/>
                <a:sym typeface="Calibri"/>
              </a:rPr>
              <a:t>.</a:t>
            </a:r>
            <a:endParaRPr/>
          </a:p>
        </p:txBody>
      </p:sp>
      <p:sp>
        <p:nvSpPr>
          <p:cNvPr id="196" name="Google Shape;196;p2"/>
          <p:cNvSpPr txBox="1"/>
          <p:nvPr/>
        </p:nvSpPr>
        <p:spPr>
          <a:xfrm>
            <a:off x="6168010" y="4628853"/>
            <a:ext cx="5066251" cy="1212640"/>
          </a:xfrm>
          <a:prstGeom prst="rect">
            <a:avLst/>
          </a:prstGeom>
          <a:solidFill>
            <a:srgbClr val="F2F2F2"/>
          </a:solidFill>
          <a:ln w="28575" cap="flat" cmpd="sng">
            <a:solidFill>
              <a:srgbClr val="FFB71B"/>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2160"/>
              <a:buFont typeface="Noto Sans Symbols"/>
              <a:buNone/>
            </a:pPr>
            <a:r>
              <a:rPr lang="en-US" sz="1800" b="1" i="0" u="none" strike="noStrike" cap="none">
                <a:solidFill>
                  <a:srgbClr val="0C0C0C"/>
                </a:solidFill>
                <a:latin typeface="Calibri"/>
                <a:ea typeface="Calibri"/>
                <a:cs typeface="Calibri"/>
                <a:sym typeface="Calibri"/>
              </a:rPr>
              <a:t>Built-in Assessment</a:t>
            </a:r>
            <a:endParaRPr sz="1600" b="1" i="0" u="none" strike="noStrike" cap="none">
              <a:solidFill>
                <a:srgbClr val="0C0C0C"/>
              </a:solidFill>
              <a:latin typeface="Calibri"/>
              <a:ea typeface="Calibri"/>
              <a:cs typeface="Calibri"/>
              <a:sym typeface="Calibri"/>
            </a:endParaRPr>
          </a:p>
          <a:p>
            <a:pPr marL="766763" marR="0" lvl="1" indent="-285750" algn="l" rtl="0">
              <a:spcBef>
                <a:spcPts val="640"/>
              </a:spcBef>
              <a:spcAft>
                <a:spcPts val="0"/>
              </a:spcAft>
              <a:buClr>
                <a:schemeClr val="accent1"/>
              </a:buClr>
              <a:buSzPts val="1400"/>
              <a:buFont typeface="Noto Sans Symbols"/>
              <a:buChar char="▪"/>
            </a:pPr>
            <a:r>
              <a:rPr lang="en-US" sz="1400" b="0" i="0" u="none" strike="noStrike" cap="none">
                <a:solidFill>
                  <a:schemeClr val="dk1"/>
                </a:solidFill>
                <a:latin typeface="Calibri"/>
                <a:ea typeface="Calibri"/>
                <a:cs typeface="Calibri"/>
                <a:sym typeface="Calibri"/>
              </a:rPr>
              <a:t>Step-by-Step guide</a:t>
            </a:r>
            <a:endParaRPr/>
          </a:p>
          <a:p>
            <a:pPr marL="766763" marR="0" lvl="1" indent="-285750" algn="l" rtl="0">
              <a:spcBef>
                <a:spcPts val="560"/>
              </a:spcBef>
              <a:spcAft>
                <a:spcPts val="0"/>
              </a:spcAft>
              <a:buClr>
                <a:schemeClr val="accent1"/>
              </a:buClr>
              <a:buSzPts val="1400"/>
              <a:buFont typeface="Noto Sans Symbols"/>
              <a:buChar char="▪"/>
            </a:pPr>
            <a:r>
              <a:rPr lang="en-US" sz="1400" b="0" i="0" u="none" strike="noStrike" cap="none">
                <a:solidFill>
                  <a:schemeClr val="dk1"/>
                </a:solidFill>
                <a:latin typeface="Calibri"/>
                <a:ea typeface="Calibri"/>
                <a:cs typeface="Calibri"/>
                <a:sym typeface="Calibri"/>
              </a:rPr>
              <a:t>Video context notes</a:t>
            </a:r>
            <a:endParaRPr/>
          </a:p>
          <a:p>
            <a:pPr marL="481013" marR="0" lvl="1" indent="0" algn="l" rtl="0">
              <a:spcBef>
                <a:spcPts val="480"/>
              </a:spcBef>
              <a:spcAft>
                <a:spcPts val="0"/>
              </a:spcAft>
              <a:buClr>
                <a:schemeClr val="accent1"/>
              </a:buClr>
              <a:buSzPts val="1000"/>
              <a:buFont typeface="Noto Sans Symbols"/>
              <a:buNone/>
            </a:pPr>
            <a:r>
              <a:rPr lang="en-US" sz="1000" b="0" i="0" u="none" strike="noStrike" cap="none">
                <a:solidFill>
                  <a:schemeClr val="dk1"/>
                </a:solidFill>
                <a:latin typeface="Calibri"/>
                <a:ea typeface="Calibri"/>
                <a:cs typeface="Calibri"/>
                <a:sym typeface="Calibri"/>
              </a:rPr>
              <a:t>		</a:t>
            </a:r>
            <a:endParaRPr/>
          </a:p>
        </p:txBody>
      </p:sp>
      <p:pic>
        <p:nvPicPr>
          <p:cNvPr id="197" name="Google Shape;197;p2" descr="Programmer male with solid fill"/>
          <p:cNvPicPr preferRelativeResize="0"/>
          <p:nvPr/>
        </p:nvPicPr>
        <p:blipFill rotWithShape="1">
          <a:blip r:embed="rId3">
            <a:alphaModFix/>
          </a:blip>
          <a:srcRect/>
          <a:stretch/>
        </p:blipFill>
        <p:spPr>
          <a:xfrm>
            <a:off x="8467135" y="5038108"/>
            <a:ext cx="468000" cy="468000"/>
          </a:xfrm>
          <a:prstGeom prst="rect">
            <a:avLst/>
          </a:prstGeom>
          <a:noFill/>
          <a:ln>
            <a:noFill/>
          </a:ln>
        </p:spPr>
      </p:pic>
      <p:sp>
        <p:nvSpPr>
          <p:cNvPr id="198" name="Google Shape;198;p2"/>
          <p:cNvSpPr txBox="1"/>
          <p:nvPr/>
        </p:nvSpPr>
        <p:spPr>
          <a:xfrm>
            <a:off x="957741" y="4628855"/>
            <a:ext cx="5066251" cy="1286506"/>
          </a:xfrm>
          <a:prstGeom prst="rect">
            <a:avLst/>
          </a:prstGeom>
          <a:solidFill>
            <a:srgbClr val="F2F2F2"/>
          </a:solidFill>
          <a:ln w="28575" cap="flat" cmpd="sng">
            <a:solidFill>
              <a:srgbClr val="FFB71B"/>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2160"/>
              <a:buFont typeface="Noto Sans Symbols"/>
              <a:buNone/>
            </a:pPr>
            <a:r>
              <a:rPr lang="en-US" sz="1800" b="1" i="0" u="none" strike="noStrike" cap="none">
                <a:solidFill>
                  <a:srgbClr val="0C0C0C"/>
                </a:solidFill>
                <a:latin typeface="Calibri"/>
                <a:ea typeface="Calibri"/>
                <a:cs typeface="Calibri"/>
                <a:sym typeface="Calibri"/>
              </a:rPr>
              <a:t>Further reading/information</a:t>
            </a:r>
            <a:endParaRPr/>
          </a:p>
          <a:p>
            <a:pPr marL="827088" marR="0" lvl="1" indent="-346075" algn="l" rtl="0">
              <a:spcBef>
                <a:spcPts val="640"/>
              </a:spcBef>
              <a:spcAft>
                <a:spcPts val="0"/>
              </a:spcAft>
              <a:buClr>
                <a:schemeClr val="accent1"/>
              </a:buClr>
              <a:buSzPts val="1400"/>
              <a:buFont typeface="Noto Sans Symbols"/>
              <a:buChar char="■"/>
            </a:pPr>
            <a:r>
              <a:rPr lang="en-US" sz="1400" b="0" i="0" u="sng" strike="noStrike" cap="none">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Ansys Academic</a:t>
            </a:r>
            <a:endParaRPr sz="1400" b="0" i="0" u="none" strike="noStrike" cap="none">
              <a:solidFill>
                <a:schemeClr val="dk1"/>
              </a:solidFill>
              <a:latin typeface="Calibri"/>
              <a:ea typeface="Calibri"/>
              <a:cs typeface="Calibri"/>
              <a:sym typeface="Calibri"/>
            </a:endParaRPr>
          </a:p>
          <a:p>
            <a:pPr marL="827088" marR="0" lvl="1" indent="-346075" algn="l" rtl="0">
              <a:spcBef>
                <a:spcPts val="560"/>
              </a:spcBef>
              <a:spcAft>
                <a:spcPts val="0"/>
              </a:spcAft>
              <a:buClr>
                <a:schemeClr val="accent1"/>
              </a:buClr>
              <a:buSzPts val="1400"/>
              <a:buFont typeface="Noto Sans Symbols"/>
              <a:buChar char="■"/>
            </a:pPr>
            <a:r>
              <a:rPr lang="en-US" sz="1400" b="0" i="0" u="none" strike="noStrike" cap="none">
                <a:solidFill>
                  <a:schemeClr val="dk1"/>
                </a:solidFill>
                <a:latin typeface="Calibri"/>
                <a:ea typeface="Calibri"/>
                <a:cs typeface="Calibri"/>
                <a:sym typeface="Calibri"/>
              </a:rPr>
              <a:t>Ansys Innovation Courses</a:t>
            </a:r>
            <a:endParaRPr sz="1400" b="0" i="0" u="none" strike="noStrike" cap="none">
              <a:solidFill>
                <a:schemeClr val="dk1"/>
              </a:solidFill>
              <a:latin typeface="Calibri"/>
              <a:ea typeface="Calibri"/>
              <a:cs typeface="Calibri"/>
              <a:sym typeface="Calibri"/>
            </a:endParaRPr>
          </a:p>
          <a:p>
            <a:pPr marL="827088" marR="0" lvl="1" indent="-346075" algn="l" rtl="0">
              <a:spcBef>
                <a:spcPts val="560"/>
              </a:spcBef>
              <a:spcAft>
                <a:spcPts val="0"/>
              </a:spcAft>
              <a:buClr>
                <a:schemeClr val="accent1"/>
              </a:buClr>
              <a:buSzPts val="1400"/>
              <a:buFont typeface="Noto Sans Symbols"/>
              <a:buChar char="■"/>
            </a:pPr>
            <a:r>
              <a:rPr lang="en-US" sz="1400" b="0" i="0" u="sng" strike="noStrike" cap="none">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Ansys Education Resources</a:t>
            </a:r>
            <a:endParaRPr sz="1400" b="0" i="0" u="none" strike="noStrike" cap="none">
              <a:solidFill>
                <a:schemeClr val="dk1"/>
              </a:solidFill>
              <a:latin typeface="Calibri"/>
              <a:ea typeface="Calibri"/>
              <a:cs typeface="Calibri"/>
              <a:sym typeface="Calibri"/>
            </a:endParaRPr>
          </a:p>
        </p:txBody>
      </p:sp>
      <p:pic>
        <p:nvPicPr>
          <p:cNvPr id="199" name="Google Shape;199;p2" descr="Internet outline"/>
          <p:cNvPicPr preferRelativeResize="0"/>
          <p:nvPr/>
        </p:nvPicPr>
        <p:blipFill rotWithShape="1">
          <a:blip r:embed="rId6">
            <a:alphaModFix/>
          </a:blip>
          <a:srcRect/>
          <a:stretch/>
        </p:blipFill>
        <p:spPr>
          <a:xfrm>
            <a:off x="4564729" y="5040675"/>
            <a:ext cx="752604" cy="76448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3</a:t>
            </a:fld>
            <a:endParaRPr/>
          </a:p>
        </p:txBody>
      </p:sp>
      <p:sp>
        <p:nvSpPr>
          <p:cNvPr id="206" name="Google Shape;206;p3"/>
          <p:cNvSpPr txBox="1">
            <a:spLocks noGrp="1"/>
          </p:cNvSpPr>
          <p:nvPr>
            <p:ph type="title"/>
          </p:nvPr>
        </p:nvSpPr>
        <p:spPr>
          <a:xfrm>
            <a:off x="609601" y="148581"/>
            <a:ext cx="10972799"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dirty="0"/>
              <a:t>Continuation of CAD modeling with </a:t>
            </a:r>
            <a:r>
              <a:rPr lang="en-US" i="1" dirty="0"/>
              <a:t>Discovery</a:t>
            </a:r>
            <a:endParaRPr dirty="0"/>
          </a:p>
        </p:txBody>
      </p:sp>
      <p:sp>
        <p:nvSpPr>
          <p:cNvPr id="207" name="Google Shape;207;p3"/>
          <p:cNvSpPr txBox="1"/>
          <p:nvPr/>
        </p:nvSpPr>
        <p:spPr>
          <a:xfrm>
            <a:off x="587375" y="2057075"/>
            <a:ext cx="6194700" cy="35922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90000"/>
              </a:lnSpc>
              <a:spcBef>
                <a:spcPts val="0"/>
              </a:spcBef>
              <a:spcAft>
                <a:spcPts val="0"/>
              </a:spcAft>
              <a:buClr>
                <a:schemeClr val="dk1"/>
              </a:buClr>
              <a:buSzPts val="1800"/>
              <a:buFont typeface="Roboto"/>
              <a:buChar char="●"/>
            </a:pPr>
            <a:r>
              <a:rPr lang="en-US" sz="2400" b="0" i="0" dirty="0">
                <a:solidFill>
                  <a:schemeClr val="dk1"/>
                </a:solidFill>
                <a:latin typeface="Calibri"/>
                <a:ea typeface="Calibri"/>
                <a:cs typeface="Calibri"/>
                <a:sym typeface="Calibri"/>
              </a:rPr>
              <a:t>Open Discovery, and start a </a:t>
            </a:r>
            <a:r>
              <a:rPr lang="en-US" sz="2400" b="1" i="0" dirty="0">
                <a:solidFill>
                  <a:schemeClr val="dk1"/>
                </a:solidFill>
                <a:latin typeface="Calibri"/>
                <a:ea typeface="Calibri"/>
                <a:cs typeface="Calibri"/>
                <a:sym typeface="Calibri"/>
              </a:rPr>
              <a:t>new</a:t>
            </a:r>
            <a:r>
              <a:rPr lang="en-US" sz="2400" b="0" i="0" dirty="0">
                <a:solidFill>
                  <a:schemeClr val="dk1"/>
                </a:solidFill>
                <a:latin typeface="Calibri"/>
                <a:ea typeface="Calibri"/>
                <a:cs typeface="Calibri"/>
                <a:sym typeface="Calibri"/>
              </a:rPr>
              <a:t> </a:t>
            </a:r>
            <a:r>
              <a:rPr lang="en-US" sz="2400" b="1" i="0" dirty="0">
                <a:solidFill>
                  <a:schemeClr val="dk1"/>
                </a:solidFill>
                <a:latin typeface="Calibri"/>
                <a:ea typeface="Calibri"/>
                <a:cs typeface="Calibri"/>
                <a:sym typeface="Calibri"/>
              </a:rPr>
              <a:t>file</a:t>
            </a:r>
            <a:r>
              <a:rPr lang="en-US" sz="2400" b="0" i="0" dirty="0">
                <a:solidFill>
                  <a:schemeClr val="dk1"/>
                </a:solidFill>
                <a:latin typeface="Calibri"/>
                <a:ea typeface="Calibri"/>
                <a:cs typeface="Calibri"/>
                <a:sym typeface="Calibri"/>
              </a:rPr>
              <a:t>.</a:t>
            </a:r>
            <a:endParaRPr sz="2400" b="0" i="0" dirty="0">
              <a:solidFill>
                <a:schemeClr val="dk1"/>
              </a:solidFill>
              <a:latin typeface="Calibri"/>
              <a:ea typeface="Calibri"/>
              <a:cs typeface="Calibri"/>
              <a:sym typeface="Calibri"/>
            </a:endParaRPr>
          </a:p>
          <a:p>
            <a:pPr marL="457200" marR="0" lvl="0" indent="0" algn="l" rtl="0">
              <a:lnSpc>
                <a:spcPct val="90000"/>
              </a:lnSpc>
              <a:spcBef>
                <a:spcPts val="0"/>
              </a:spcBef>
              <a:spcAft>
                <a:spcPts val="0"/>
              </a:spcAft>
              <a:buNone/>
            </a:pPr>
            <a:endParaRPr sz="2400" dirty="0">
              <a:solidFill>
                <a:schemeClr val="dk1"/>
              </a:solidFill>
              <a:latin typeface="Calibri"/>
              <a:ea typeface="Calibri"/>
              <a:cs typeface="Calibri"/>
              <a:sym typeface="Calibri"/>
            </a:endParaRPr>
          </a:p>
          <a:p>
            <a:pPr marL="457200" marR="0" lvl="0" indent="-342900" algn="l" rtl="0">
              <a:lnSpc>
                <a:spcPct val="90000"/>
              </a:lnSpc>
              <a:spcBef>
                <a:spcPts val="0"/>
              </a:spcBef>
              <a:spcAft>
                <a:spcPts val="0"/>
              </a:spcAft>
              <a:buClr>
                <a:schemeClr val="dk1"/>
              </a:buClr>
              <a:buSzPts val="1800"/>
              <a:buFont typeface="Roboto"/>
              <a:buChar char="●"/>
            </a:pPr>
            <a:r>
              <a:rPr lang="en-US" sz="2400" b="0" i="0" dirty="0">
                <a:solidFill>
                  <a:schemeClr val="dk1"/>
                </a:solidFill>
                <a:latin typeface="Calibri"/>
                <a:ea typeface="Calibri"/>
                <a:cs typeface="Calibri"/>
                <a:sym typeface="Calibri"/>
              </a:rPr>
              <a:t>Today we are going to deepen our understanding of </a:t>
            </a:r>
            <a:r>
              <a:rPr lang="en-US" sz="2400" dirty="0">
                <a:solidFill>
                  <a:schemeClr val="dk1"/>
                </a:solidFill>
                <a:latin typeface="Calibri"/>
                <a:ea typeface="Calibri"/>
                <a:cs typeface="Calibri"/>
                <a:sym typeface="Calibri"/>
              </a:rPr>
              <a:t>modeling</a:t>
            </a:r>
            <a:r>
              <a:rPr lang="en-US" sz="2400" b="0" i="0" dirty="0">
                <a:solidFill>
                  <a:schemeClr val="dk1"/>
                </a:solidFill>
                <a:latin typeface="Calibri"/>
                <a:ea typeface="Calibri"/>
                <a:cs typeface="Calibri"/>
                <a:sym typeface="Calibri"/>
              </a:rPr>
              <a:t> features: </a:t>
            </a:r>
            <a:r>
              <a:rPr lang="en-US" sz="2400" b="0" i="1" dirty="0">
                <a:solidFill>
                  <a:schemeClr val="dk1"/>
                </a:solidFill>
                <a:latin typeface="Calibri"/>
                <a:ea typeface="Calibri"/>
                <a:cs typeface="Calibri"/>
                <a:sym typeface="Calibri"/>
              </a:rPr>
              <a:t>Mirror, Fill, Combine, Pull Edges, Smoothen, etc.</a:t>
            </a:r>
            <a:endParaRPr dirty="0"/>
          </a:p>
          <a:p>
            <a:pPr marL="457200" marR="0" lvl="0" indent="0" algn="l" rtl="0">
              <a:lnSpc>
                <a:spcPct val="90000"/>
              </a:lnSpc>
              <a:spcBef>
                <a:spcPts val="0"/>
              </a:spcBef>
              <a:spcAft>
                <a:spcPts val="0"/>
              </a:spcAft>
              <a:buNone/>
            </a:pPr>
            <a:endParaRPr sz="2400" dirty="0">
              <a:solidFill>
                <a:schemeClr val="dk1"/>
              </a:solidFill>
              <a:latin typeface="Calibri"/>
              <a:ea typeface="Calibri"/>
              <a:cs typeface="Calibri"/>
              <a:sym typeface="Calibri"/>
            </a:endParaRPr>
          </a:p>
          <a:p>
            <a:pPr marL="457200" marR="0" lvl="0" indent="-342900" algn="l" rtl="0">
              <a:lnSpc>
                <a:spcPct val="90000"/>
              </a:lnSpc>
              <a:spcBef>
                <a:spcPts val="0"/>
              </a:spcBef>
              <a:spcAft>
                <a:spcPts val="0"/>
              </a:spcAft>
              <a:buClr>
                <a:schemeClr val="dk1"/>
              </a:buClr>
              <a:buSzPts val="1800"/>
              <a:buFont typeface="Roboto"/>
              <a:buChar char="●"/>
            </a:pPr>
            <a:r>
              <a:rPr lang="en-US" sz="2400" b="0" i="0" dirty="0">
                <a:solidFill>
                  <a:schemeClr val="dk1"/>
                </a:solidFill>
                <a:latin typeface="Calibri"/>
                <a:ea typeface="Calibri"/>
                <a:cs typeface="Calibri"/>
                <a:sym typeface="Calibri"/>
              </a:rPr>
              <a:t>To do this, we are going to create a (vintage!) </a:t>
            </a:r>
            <a:r>
              <a:rPr lang="en-US" sz="2400" b="0" i="0" u="sng" dirty="0">
                <a:solidFill>
                  <a:schemeClr val="dk1"/>
                </a:solidFill>
                <a:latin typeface="Calibri"/>
                <a:ea typeface="Calibri"/>
                <a:cs typeface="Calibri"/>
                <a:sym typeface="Calibri"/>
              </a:rPr>
              <a:t>boombox stereo exterior</a:t>
            </a:r>
            <a:r>
              <a:rPr lang="en-US" sz="2400" dirty="0">
                <a:solidFill>
                  <a:schemeClr val="dk1"/>
                </a:solidFill>
                <a:latin typeface="Calibri"/>
                <a:ea typeface="Calibri"/>
                <a:cs typeface="Calibri"/>
                <a:sym typeface="Calibri"/>
              </a:rPr>
              <a:t>, with some simplifications</a:t>
            </a:r>
            <a:endParaRPr dirty="0"/>
          </a:p>
        </p:txBody>
      </p:sp>
      <p:pic>
        <p:nvPicPr>
          <p:cNvPr id="208" name="Google Shape;208;p3" descr="Beatbox Stock Illustrations – 107 Beatbox Stock Illustrations ..."/>
          <p:cNvPicPr preferRelativeResize="0"/>
          <p:nvPr/>
        </p:nvPicPr>
        <p:blipFill rotWithShape="1">
          <a:blip r:embed="rId3">
            <a:alphaModFix/>
          </a:blip>
          <a:srcRect t="28097" b="22108"/>
          <a:stretch/>
        </p:blipFill>
        <p:spPr>
          <a:xfrm>
            <a:off x="6690361" y="3889399"/>
            <a:ext cx="4607226" cy="2294028"/>
          </a:xfrm>
          <a:prstGeom prst="rect">
            <a:avLst/>
          </a:prstGeom>
          <a:noFill/>
          <a:ln>
            <a:noFill/>
          </a:ln>
        </p:spPr>
      </p:pic>
      <p:pic>
        <p:nvPicPr>
          <p:cNvPr id="209" name="Google Shape;209;p3"/>
          <p:cNvPicPr preferRelativeResize="0"/>
          <p:nvPr/>
        </p:nvPicPr>
        <p:blipFill rotWithShape="1">
          <a:blip r:embed="rId4">
            <a:alphaModFix/>
          </a:blip>
          <a:srcRect/>
          <a:stretch/>
        </p:blipFill>
        <p:spPr>
          <a:xfrm>
            <a:off x="6843863" y="1131041"/>
            <a:ext cx="4300201" cy="262174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4"/>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4</a:t>
            </a:fld>
            <a:endParaRPr/>
          </a:p>
        </p:txBody>
      </p:sp>
      <p:sp>
        <p:nvSpPr>
          <p:cNvPr id="215" name="Google Shape;215;p4"/>
          <p:cNvSpPr txBox="1">
            <a:spLocks noGrp="1"/>
          </p:cNvSpPr>
          <p:nvPr>
            <p:ph type="title"/>
          </p:nvPr>
        </p:nvSpPr>
        <p:spPr>
          <a:xfrm>
            <a:off x="583057" y="148581"/>
            <a:ext cx="11021568"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a:t>Boombox Stereo Tutorial</a:t>
            </a:r>
            <a:endParaRPr/>
          </a:p>
        </p:txBody>
      </p:sp>
      <p:pic>
        <p:nvPicPr>
          <p:cNvPr id="216" name="Google Shape;216;p4"/>
          <p:cNvPicPr preferRelativeResize="0"/>
          <p:nvPr/>
        </p:nvPicPr>
        <p:blipFill rotWithShape="1">
          <a:blip r:embed="rId3">
            <a:alphaModFix/>
          </a:blip>
          <a:srcRect/>
          <a:stretch/>
        </p:blipFill>
        <p:spPr>
          <a:xfrm>
            <a:off x="583056" y="994418"/>
            <a:ext cx="5225607" cy="4254531"/>
          </a:xfrm>
          <a:prstGeom prst="rect">
            <a:avLst/>
          </a:prstGeom>
          <a:noFill/>
          <a:ln>
            <a:noFill/>
          </a:ln>
        </p:spPr>
      </p:pic>
      <p:sp>
        <p:nvSpPr>
          <p:cNvPr id="217" name="Google Shape;217;p4"/>
          <p:cNvSpPr txBox="1"/>
          <p:nvPr/>
        </p:nvSpPr>
        <p:spPr>
          <a:xfrm>
            <a:off x="587375" y="5372714"/>
            <a:ext cx="5221288"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Calibri"/>
                <a:ea typeface="Calibri"/>
                <a:cs typeface="Calibri"/>
                <a:sym typeface="Calibri"/>
              </a:rPr>
              <a:t>Step 1: </a:t>
            </a:r>
            <a:r>
              <a:rPr lang="en-US" dirty="0">
                <a:solidFill>
                  <a:schemeClr val="dk1"/>
                </a:solidFill>
                <a:latin typeface="Calibri"/>
                <a:ea typeface="Calibri"/>
                <a:cs typeface="Calibri"/>
                <a:sym typeface="Calibri"/>
              </a:rPr>
              <a:t>Open a new file. Click on the Plan View icon to enter the sketch grid.</a:t>
            </a:r>
            <a:endParaRPr sz="1100" dirty="0"/>
          </a:p>
        </p:txBody>
      </p:sp>
      <p:sp>
        <p:nvSpPr>
          <p:cNvPr id="218" name="Google Shape;218;p4"/>
          <p:cNvSpPr txBox="1"/>
          <p:nvPr/>
        </p:nvSpPr>
        <p:spPr>
          <a:xfrm>
            <a:off x="6383338" y="5372714"/>
            <a:ext cx="5221200" cy="7386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Calibri"/>
                <a:ea typeface="Calibri"/>
                <a:cs typeface="Calibri"/>
                <a:sym typeface="Calibri"/>
              </a:rPr>
              <a:t>Step 2: </a:t>
            </a:r>
            <a:r>
              <a:rPr lang="en-US" dirty="0">
                <a:solidFill>
                  <a:schemeClr val="dk1"/>
                </a:solidFill>
                <a:latin typeface="Calibri"/>
                <a:ea typeface="Calibri"/>
                <a:cs typeface="Calibri"/>
                <a:sym typeface="Calibri"/>
              </a:rPr>
              <a:t>Using the rectangle tool, draw a box measuring 820 mm by 300 mm. Then click on Return to 3D to create a surface. (Remember to click on “Draw from center” in the right-side HUD menu.) </a:t>
            </a:r>
            <a:endParaRPr dirty="0">
              <a:solidFill>
                <a:schemeClr val="dk1"/>
              </a:solidFill>
              <a:latin typeface="Calibri"/>
              <a:ea typeface="Calibri"/>
              <a:cs typeface="Calibri"/>
              <a:sym typeface="Calibri"/>
            </a:endParaRPr>
          </a:p>
        </p:txBody>
      </p:sp>
      <p:pic>
        <p:nvPicPr>
          <p:cNvPr id="2" name="Picture 1" descr="A screenshot of a computer&#10;&#10;Description automatically generated">
            <a:extLst>
              <a:ext uri="{FF2B5EF4-FFF2-40B4-BE49-F238E27FC236}">
                <a16:creationId xmlns:a16="http://schemas.microsoft.com/office/drawing/2014/main" id="{0EB190C9-0FD2-0D18-4418-07504ADB92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83339" y="992846"/>
            <a:ext cx="5229225" cy="42576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5"/>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5</a:t>
            </a:fld>
            <a:endParaRPr/>
          </a:p>
        </p:txBody>
      </p:sp>
      <p:sp>
        <p:nvSpPr>
          <p:cNvPr id="225" name="Google Shape;225;p5"/>
          <p:cNvSpPr txBox="1">
            <a:spLocks noGrp="1"/>
          </p:cNvSpPr>
          <p:nvPr>
            <p:ph type="title"/>
          </p:nvPr>
        </p:nvSpPr>
        <p:spPr>
          <a:xfrm>
            <a:off x="583057" y="148581"/>
            <a:ext cx="11021568"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a:t>Boombox Stereo Tutorial</a:t>
            </a:r>
            <a:endParaRPr/>
          </a:p>
        </p:txBody>
      </p:sp>
      <p:sp>
        <p:nvSpPr>
          <p:cNvPr id="226" name="Google Shape;226;p5"/>
          <p:cNvSpPr txBox="1"/>
          <p:nvPr/>
        </p:nvSpPr>
        <p:spPr>
          <a:xfrm>
            <a:off x="587375" y="5384780"/>
            <a:ext cx="5221288" cy="7386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Calibri"/>
                <a:ea typeface="Calibri"/>
                <a:cs typeface="Calibri"/>
                <a:sym typeface="Calibri"/>
              </a:rPr>
              <a:t>Step 3: </a:t>
            </a:r>
            <a:r>
              <a:rPr lang="en-US" dirty="0">
                <a:solidFill>
                  <a:schemeClr val="dk1"/>
                </a:solidFill>
                <a:latin typeface="Calibri"/>
                <a:ea typeface="Calibri"/>
                <a:cs typeface="Calibri"/>
                <a:sym typeface="Calibri"/>
              </a:rPr>
              <a:t>Using the Construction line tool, draw a line vertically through the middle of the box. Then right-click on the line and select Set as Mirror Line from the menu.</a:t>
            </a:r>
            <a:endParaRPr dirty="0"/>
          </a:p>
        </p:txBody>
      </p:sp>
      <p:sp>
        <p:nvSpPr>
          <p:cNvPr id="227" name="Google Shape;227;p5"/>
          <p:cNvSpPr txBox="1"/>
          <p:nvPr/>
        </p:nvSpPr>
        <p:spPr>
          <a:xfrm>
            <a:off x="6383425" y="5384780"/>
            <a:ext cx="5221200" cy="7386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Calibri"/>
                <a:ea typeface="Calibri"/>
                <a:cs typeface="Calibri"/>
                <a:sym typeface="Calibri"/>
              </a:rPr>
              <a:t>Step 4: </a:t>
            </a:r>
            <a:r>
              <a:rPr lang="en-US" dirty="0">
                <a:solidFill>
                  <a:schemeClr val="dk1"/>
                </a:solidFill>
                <a:latin typeface="Calibri"/>
                <a:ea typeface="Calibri"/>
                <a:cs typeface="Calibri"/>
                <a:sym typeface="Calibri"/>
              </a:rPr>
              <a:t>Using the line tool, draw a line measuring 260 mm from the origin point (where both axes cross). Note that line direction can go either left or right. </a:t>
            </a:r>
            <a:endParaRPr sz="1200" dirty="0"/>
          </a:p>
        </p:txBody>
      </p:sp>
      <p:pic>
        <p:nvPicPr>
          <p:cNvPr id="228" name="Google Shape;228;p5" descr="A screenshot of a computer&#10;&#10;Description automatically generated"/>
          <p:cNvPicPr preferRelativeResize="0"/>
          <p:nvPr/>
        </p:nvPicPr>
        <p:blipFill rotWithShape="1">
          <a:blip r:embed="rId3">
            <a:alphaModFix/>
          </a:blip>
          <a:srcRect/>
          <a:stretch/>
        </p:blipFill>
        <p:spPr>
          <a:xfrm>
            <a:off x="587375" y="1018981"/>
            <a:ext cx="5229225" cy="4257675"/>
          </a:xfrm>
          <a:prstGeom prst="rect">
            <a:avLst/>
          </a:prstGeom>
          <a:noFill/>
          <a:ln>
            <a:noFill/>
          </a:ln>
        </p:spPr>
      </p:pic>
      <p:pic>
        <p:nvPicPr>
          <p:cNvPr id="229" name="Google Shape;229;p5" descr="A screenshot of a computer&#10;&#10;Description automatically generated"/>
          <p:cNvPicPr preferRelativeResize="0"/>
          <p:nvPr/>
        </p:nvPicPr>
        <p:blipFill rotWithShape="1">
          <a:blip r:embed="rId4">
            <a:alphaModFix/>
          </a:blip>
          <a:srcRect/>
          <a:stretch/>
        </p:blipFill>
        <p:spPr>
          <a:xfrm>
            <a:off x="6375400" y="994418"/>
            <a:ext cx="5229225" cy="42576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6"/>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6</a:t>
            </a:fld>
            <a:endParaRPr/>
          </a:p>
        </p:txBody>
      </p:sp>
      <p:sp>
        <p:nvSpPr>
          <p:cNvPr id="235" name="Google Shape;235;p6"/>
          <p:cNvSpPr txBox="1">
            <a:spLocks noGrp="1"/>
          </p:cNvSpPr>
          <p:nvPr>
            <p:ph type="title"/>
          </p:nvPr>
        </p:nvSpPr>
        <p:spPr>
          <a:xfrm>
            <a:off x="583057" y="148581"/>
            <a:ext cx="11021568"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a:t>Boombox Stereo Tutorial</a:t>
            </a:r>
            <a:endParaRPr/>
          </a:p>
        </p:txBody>
      </p:sp>
      <p:sp>
        <p:nvSpPr>
          <p:cNvPr id="236" name="Google Shape;236;p6"/>
          <p:cNvSpPr txBox="1"/>
          <p:nvPr/>
        </p:nvSpPr>
        <p:spPr>
          <a:xfrm>
            <a:off x="583057" y="5361275"/>
            <a:ext cx="5221200" cy="738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Step 5: </a:t>
            </a:r>
            <a:r>
              <a:rPr lang="en-US" sz="1400" dirty="0">
                <a:solidFill>
                  <a:schemeClr val="dk1"/>
                </a:solidFill>
                <a:latin typeface="Calibri"/>
                <a:ea typeface="Calibri"/>
                <a:cs typeface="Calibri"/>
                <a:sym typeface="Calibri"/>
              </a:rPr>
              <a:t>Using the </a:t>
            </a:r>
            <a:r>
              <a:rPr lang="en-US" dirty="0">
                <a:solidFill>
                  <a:schemeClr val="dk1"/>
                </a:solidFill>
                <a:latin typeface="Calibri"/>
                <a:ea typeface="Calibri"/>
                <a:cs typeface="Calibri"/>
                <a:sym typeface="Calibri"/>
              </a:rPr>
              <a:t>C</a:t>
            </a:r>
            <a:r>
              <a:rPr lang="en-US" sz="1400" dirty="0">
                <a:solidFill>
                  <a:schemeClr val="dk1"/>
                </a:solidFill>
                <a:latin typeface="Calibri"/>
                <a:ea typeface="Calibri"/>
                <a:cs typeface="Calibri"/>
                <a:sym typeface="Calibri"/>
              </a:rPr>
              <a:t>ircle tool, draw a circle with a diameter of 175 mm. (A second circle should appear on the other side of the mirror line.) Then click on </a:t>
            </a:r>
            <a:r>
              <a:rPr lang="en-US" dirty="0">
                <a:solidFill>
                  <a:schemeClr val="dk1"/>
                </a:solidFill>
                <a:latin typeface="Calibri"/>
                <a:ea typeface="Calibri"/>
                <a:cs typeface="Calibri"/>
                <a:sym typeface="Calibri"/>
              </a:rPr>
              <a:t>R</a:t>
            </a:r>
            <a:r>
              <a:rPr lang="en-US" sz="1400" dirty="0">
                <a:solidFill>
                  <a:schemeClr val="dk1"/>
                </a:solidFill>
                <a:latin typeface="Calibri"/>
                <a:ea typeface="Calibri"/>
                <a:cs typeface="Calibri"/>
                <a:sym typeface="Calibri"/>
              </a:rPr>
              <a:t>eturn to 3D to create surfaces. </a:t>
            </a:r>
            <a:endParaRPr dirty="0"/>
          </a:p>
        </p:txBody>
      </p:sp>
      <p:sp>
        <p:nvSpPr>
          <p:cNvPr id="237" name="Google Shape;237;p6"/>
          <p:cNvSpPr txBox="1"/>
          <p:nvPr/>
        </p:nvSpPr>
        <p:spPr>
          <a:xfrm>
            <a:off x="6376743" y="5361275"/>
            <a:ext cx="5216100" cy="954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Calibri"/>
                <a:ea typeface="Calibri"/>
                <a:cs typeface="Calibri"/>
                <a:sym typeface="Calibri"/>
              </a:rPr>
              <a:t>Step 6: </a:t>
            </a:r>
            <a:r>
              <a:rPr lang="en-US" dirty="0">
                <a:solidFill>
                  <a:schemeClr val="dk1"/>
                </a:solidFill>
                <a:latin typeface="Calibri"/>
                <a:ea typeface="Calibri"/>
                <a:cs typeface="Calibri"/>
                <a:sym typeface="Calibri"/>
              </a:rPr>
              <a:t>Using the Rectangle tool, draw a box measuring 101.6 mm by 63.5 mm, approximately 63.5 mm from the bottom at the center of the large box. Then draw a second rectangle, measuring 150 mm by 25 mm, in the center of the large box.</a:t>
            </a:r>
            <a:endParaRPr dirty="0"/>
          </a:p>
        </p:txBody>
      </p:sp>
      <p:pic>
        <p:nvPicPr>
          <p:cNvPr id="238" name="Google Shape;238;p6" descr="A screenshot of a computer&#10;&#10;Description automatically generated"/>
          <p:cNvPicPr preferRelativeResize="0"/>
          <p:nvPr/>
        </p:nvPicPr>
        <p:blipFill rotWithShape="1">
          <a:blip r:embed="rId3">
            <a:alphaModFix/>
          </a:blip>
          <a:srcRect/>
          <a:stretch/>
        </p:blipFill>
        <p:spPr>
          <a:xfrm>
            <a:off x="587375" y="988964"/>
            <a:ext cx="5229225" cy="4257675"/>
          </a:xfrm>
          <a:prstGeom prst="rect">
            <a:avLst/>
          </a:prstGeom>
          <a:noFill/>
          <a:ln>
            <a:noFill/>
          </a:ln>
        </p:spPr>
      </p:pic>
      <p:pic>
        <p:nvPicPr>
          <p:cNvPr id="2" name="Picture 1" descr="A screenshot of a computer&#10;&#10;Description automatically generated">
            <a:extLst>
              <a:ext uri="{FF2B5EF4-FFF2-40B4-BE49-F238E27FC236}">
                <a16:creationId xmlns:a16="http://schemas.microsoft.com/office/drawing/2014/main" id="{04E12CCE-C086-B8EE-9CF8-6F29EE02D8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0181" y="988964"/>
            <a:ext cx="5229225" cy="425767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7"/>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7</a:t>
            </a:fld>
            <a:endParaRPr/>
          </a:p>
        </p:txBody>
      </p:sp>
      <p:sp>
        <p:nvSpPr>
          <p:cNvPr id="245" name="Google Shape;245;p7"/>
          <p:cNvSpPr txBox="1">
            <a:spLocks noGrp="1"/>
          </p:cNvSpPr>
          <p:nvPr>
            <p:ph type="title"/>
          </p:nvPr>
        </p:nvSpPr>
        <p:spPr>
          <a:xfrm>
            <a:off x="583057" y="148581"/>
            <a:ext cx="11021568"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a:t>Boombox Stereo Tutorial</a:t>
            </a:r>
            <a:endParaRPr/>
          </a:p>
        </p:txBody>
      </p:sp>
      <p:sp>
        <p:nvSpPr>
          <p:cNvPr id="246" name="Google Shape;246;p7"/>
          <p:cNvSpPr txBox="1"/>
          <p:nvPr/>
        </p:nvSpPr>
        <p:spPr>
          <a:xfrm>
            <a:off x="591350" y="5301200"/>
            <a:ext cx="5221200" cy="1169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Calibri"/>
                <a:ea typeface="Calibri"/>
                <a:cs typeface="Calibri"/>
                <a:sym typeface="Calibri"/>
              </a:rPr>
              <a:t>Step 7: </a:t>
            </a:r>
            <a:r>
              <a:rPr lang="en-US" dirty="0">
                <a:solidFill>
                  <a:schemeClr val="dk1"/>
                </a:solidFill>
                <a:latin typeface="Calibri"/>
                <a:ea typeface="Calibri"/>
                <a:cs typeface="Calibri"/>
                <a:sym typeface="Calibri"/>
              </a:rPr>
              <a:t>Using the Line tool, draw a line measuring 820 mm across the face of the large box. Using the Dimension tool, click on the top edge of the large box and the newly drawn line. This will give you a figure. Click on the figure, and type 50 mm. The newly drawn line will move 50mm from the top edge of the large box. </a:t>
            </a:r>
            <a:endParaRPr dirty="0"/>
          </a:p>
        </p:txBody>
      </p:sp>
      <p:sp>
        <p:nvSpPr>
          <p:cNvPr id="248" name="Google Shape;248;p7"/>
          <p:cNvSpPr txBox="1"/>
          <p:nvPr/>
        </p:nvSpPr>
        <p:spPr>
          <a:xfrm>
            <a:off x="6375400" y="5301200"/>
            <a:ext cx="5221200" cy="954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Step 8: </a:t>
            </a:r>
            <a:r>
              <a:rPr lang="en-US" sz="1400" dirty="0">
                <a:solidFill>
                  <a:schemeClr val="dk1"/>
                </a:solidFill>
                <a:latin typeface="Calibri"/>
                <a:ea typeface="Calibri"/>
                <a:cs typeface="Calibri"/>
                <a:sym typeface="Calibri"/>
              </a:rPr>
              <a:t>Using the </a:t>
            </a:r>
            <a:r>
              <a:rPr lang="en-US" dirty="0">
                <a:solidFill>
                  <a:schemeClr val="dk1"/>
                </a:solidFill>
                <a:latin typeface="Calibri"/>
                <a:ea typeface="Calibri"/>
                <a:cs typeface="Calibri"/>
                <a:sym typeface="Calibri"/>
              </a:rPr>
              <a:t>C</a:t>
            </a:r>
            <a:r>
              <a:rPr lang="en-US" sz="1400" dirty="0">
                <a:solidFill>
                  <a:schemeClr val="dk1"/>
                </a:solidFill>
                <a:latin typeface="Calibri"/>
                <a:ea typeface="Calibri"/>
                <a:cs typeface="Calibri"/>
                <a:sym typeface="Calibri"/>
              </a:rPr>
              <a:t>ircle tool, draw three circles with a diameter of 25 mm. The circles should be 25mm apart. (You can use mirror line and construction lines to aid the placement of the circles.) Then click on </a:t>
            </a:r>
            <a:r>
              <a:rPr lang="en-US" dirty="0">
                <a:solidFill>
                  <a:schemeClr val="dk1"/>
                </a:solidFill>
                <a:latin typeface="Calibri"/>
                <a:ea typeface="Calibri"/>
                <a:cs typeface="Calibri"/>
                <a:sym typeface="Calibri"/>
              </a:rPr>
              <a:t>R</a:t>
            </a:r>
            <a:r>
              <a:rPr lang="en-US" sz="1400" dirty="0">
                <a:solidFill>
                  <a:schemeClr val="dk1"/>
                </a:solidFill>
                <a:latin typeface="Calibri"/>
                <a:ea typeface="Calibri"/>
                <a:cs typeface="Calibri"/>
                <a:sym typeface="Calibri"/>
              </a:rPr>
              <a:t>eturn to 3D to create surfaces. </a:t>
            </a:r>
            <a:endParaRPr dirty="0"/>
          </a:p>
        </p:txBody>
      </p:sp>
      <p:pic>
        <p:nvPicPr>
          <p:cNvPr id="2" name="Picture 1" descr="A screenshot of a computer&#10;&#10;Description automatically generated">
            <a:extLst>
              <a:ext uri="{FF2B5EF4-FFF2-40B4-BE49-F238E27FC236}">
                <a16:creationId xmlns:a16="http://schemas.microsoft.com/office/drawing/2014/main" id="{26E7F1A6-4A4C-A013-B384-30067A2CAA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375" y="1018982"/>
            <a:ext cx="5229225" cy="4257675"/>
          </a:xfrm>
          <a:prstGeom prst="rect">
            <a:avLst/>
          </a:prstGeom>
        </p:spPr>
      </p:pic>
      <p:pic>
        <p:nvPicPr>
          <p:cNvPr id="3" name="Picture 2" descr="A screenshot of a computer&#10;&#10;Description automatically generated">
            <a:extLst>
              <a:ext uri="{FF2B5EF4-FFF2-40B4-BE49-F238E27FC236}">
                <a16:creationId xmlns:a16="http://schemas.microsoft.com/office/drawing/2014/main" id="{FFCEA267-588E-4132-04B5-9D961E0329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5400" y="1018981"/>
            <a:ext cx="5229225" cy="425767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8"/>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8</a:t>
            </a:fld>
            <a:endParaRPr/>
          </a:p>
        </p:txBody>
      </p:sp>
      <p:sp>
        <p:nvSpPr>
          <p:cNvPr id="255" name="Google Shape;255;p8"/>
          <p:cNvSpPr txBox="1">
            <a:spLocks noGrp="1"/>
          </p:cNvSpPr>
          <p:nvPr>
            <p:ph type="title"/>
          </p:nvPr>
        </p:nvSpPr>
        <p:spPr>
          <a:xfrm>
            <a:off x="583057" y="148581"/>
            <a:ext cx="11021568"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a:t>Boombox Stereo Tutorial</a:t>
            </a:r>
            <a:endParaRPr/>
          </a:p>
        </p:txBody>
      </p:sp>
      <p:sp>
        <p:nvSpPr>
          <p:cNvPr id="256" name="Google Shape;256;p8"/>
          <p:cNvSpPr txBox="1"/>
          <p:nvPr/>
        </p:nvSpPr>
        <p:spPr>
          <a:xfrm>
            <a:off x="611800" y="5298225"/>
            <a:ext cx="5221200" cy="1169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Step 9: </a:t>
            </a:r>
            <a:r>
              <a:rPr lang="en-US" sz="1400" dirty="0">
                <a:solidFill>
                  <a:schemeClr val="dk1"/>
                </a:solidFill>
                <a:latin typeface="Calibri"/>
                <a:ea typeface="Calibri"/>
                <a:cs typeface="Calibri"/>
                <a:sym typeface="Calibri"/>
              </a:rPr>
              <a:t>Delete the construction lines</a:t>
            </a:r>
            <a:r>
              <a:rPr lang="en-US" dirty="0">
                <a:solidFill>
                  <a:schemeClr val="dk1"/>
                </a:solidFill>
                <a:latin typeface="Calibri"/>
                <a:ea typeface="Calibri"/>
                <a:cs typeface="Calibri"/>
                <a:sym typeface="Calibri"/>
              </a:rPr>
              <a:t>. (To delete, click </a:t>
            </a:r>
            <a:r>
              <a:rPr lang="en-US" sz="1400" dirty="0">
                <a:solidFill>
                  <a:schemeClr val="dk1"/>
                </a:solidFill>
                <a:latin typeface="Calibri"/>
                <a:ea typeface="Calibri"/>
                <a:cs typeface="Calibri"/>
                <a:sym typeface="Calibri"/>
              </a:rPr>
              <a:t>on </a:t>
            </a:r>
            <a:r>
              <a:rPr lang="en-US" dirty="0">
                <a:solidFill>
                  <a:schemeClr val="dk1"/>
                </a:solidFill>
                <a:latin typeface="Calibri"/>
                <a:ea typeface="Calibri"/>
                <a:cs typeface="Calibri"/>
                <a:sym typeface="Calibri"/>
              </a:rPr>
              <a:t>a</a:t>
            </a:r>
            <a:r>
              <a:rPr lang="en-US" sz="1400" dirty="0">
                <a:solidFill>
                  <a:schemeClr val="dk1"/>
                </a:solidFill>
                <a:latin typeface="Calibri"/>
                <a:ea typeface="Calibri"/>
                <a:cs typeface="Calibri"/>
                <a:sym typeface="Calibri"/>
              </a:rPr>
              <a:t> const</a:t>
            </a:r>
            <a:r>
              <a:rPr lang="en-US" dirty="0">
                <a:solidFill>
                  <a:schemeClr val="dk1"/>
                </a:solidFill>
                <a:latin typeface="Calibri"/>
                <a:ea typeface="Calibri"/>
                <a:cs typeface="Calibri"/>
                <a:sym typeface="Calibri"/>
              </a:rPr>
              <a:t>ruction line and press the “Delete” button on your keyboard. Alternatively, right-click on a construction line and use the Discovery Tools to delete.) Afterwards, t</a:t>
            </a:r>
            <a:r>
              <a:rPr lang="en-US" sz="1400" dirty="0">
                <a:solidFill>
                  <a:schemeClr val="dk1"/>
                </a:solidFill>
                <a:latin typeface="Calibri"/>
                <a:ea typeface="Calibri"/>
                <a:cs typeface="Calibri"/>
                <a:sym typeface="Calibri"/>
              </a:rPr>
              <a:t>he front of the Boombox should look like this </a:t>
            </a:r>
            <a:r>
              <a:rPr lang="en-US" dirty="0">
                <a:solidFill>
                  <a:schemeClr val="dk1"/>
                </a:solidFill>
                <a:latin typeface="Calibri"/>
                <a:ea typeface="Calibri"/>
                <a:cs typeface="Calibri"/>
                <a:sym typeface="Calibri"/>
              </a:rPr>
              <a:t>(as shown)</a:t>
            </a:r>
            <a:r>
              <a:rPr lang="en-US" sz="1400" dirty="0">
                <a:solidFill>
                  <a:schemeClr val="dk1"/>
                </a:solidFill>
                <a:latin typeface="Calibri"/>
                <a:ea typeface="Calibri"/>
                <a:cs typeface="Calibri"/>
                <a:sym typeface="Calibri"/>
              </a:rPr>
              <a:t>.</a:t>
            </a:r>
            <a:endParaRPr dirty="0"/>
          </a:p>
        </p:txBody>
      </p:sp>
      <p:sp>
        <p:nvSpPr>
          <p:cNvPr id="257" name="Google Shape;257;p8"/>
          <p:cNvSpPr txBox="1"/>
          <p:nvPr/>
        </p:nvSpPr>
        <p:spPr>
          <a:xfrm>
            <a:off x="6375400" y="5252093"/>
            <a:ext cx="5221200" cy="98484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Calibri"/>
                <a:ea typeface="Calibri"/>
                <a:cs typeface="Calibri"/>
                <a:sym typeface="Calibri"/>
              </a:rPr>
              <a:t>Step 10: </a:t>
            </a:r>
            <a:r>
              <a:rPr lang="en-US" dirty="0">
                <a:solidFill>
                  <a:schemeClr val="dk1"/>
                </a:solidFill>
                <a:latin typeface="Calibri"/>
                <a:ea typeface="Calibri"/>
                <a:cs typeface="Calibri"/>
                <a:sym typeface="Calibri"/>
              </a:rPr>
              <a:t>Expand the Model Tree in the top-left corner of the screen. Select both large circles. To select both faces, navigate to the structure tree and select both of the circle elements. Using the Pull tool, extrude the large circles surfaces by 20 mm to form cylinders. </a:t>
            </a:r>
            <a:endParaRPr dirty="0">
              <a:solidFill>
                <a:schemeClr val="dk1"/>
              </a:solidFill>
              <a:latin typeface="Calibri"/>
              <a:ea typeface="Calibri"/>
              <a:cs typeface="Calibri"/>
              <a:sym typeface="Calibri"/>
            </a:endParaRPr>
          </a:p>
        </p:txBody>
      </p:sp>
      <p:pic>
        <p:nvPicPr>
          <p:cNvPr id="258" name="Google Shape;258;p8"/>
          <p:cNvPicPr preferRelativeResize="0"/>
          <p:nvPr/>
        </p:nvPicPr>
        <p:blipFill rotWithShape="1">
          <a:blip r:embed="rId3">
            <a:alphaModFix/>
          </a:blip>
          <a:srcRect/>
          <a:stretch/>
        </p:blipFill>
        <p:spPr>
          <a:xfrm>
            <a:off x="583056" y="994418"/>
            <a:ext cx="5278779" cy="4303807"/>
          </a:xfrm>
          <a:prstGeom prst="rect">
            <a:avLst/>
          </a:prstGeom>
          <a:noFill/>
          <a:ln>
            <a:noFill/>
          </a:ln>
        </p:spPr>
      </p:pic>
      <p:pic>
        <p:nvPicPr>
          <p:cNvPr id="259" name="Google Shape;259;p8" descr="A picture containing text, screenshot, electronics, multimedia&#10;&#10;Description automatically generated"/>
          <p:cNvPicPr preferRelativeResize="0"/>
          <p:nvPr/>
        </p:nvPicPr>
        <p:blipFill rotWithShape="1">
          <a:blip r:embed="rId4">
            <a:alphaModFix/>
          </a:blip>
          <a:srcRect/>
          <a:stretch/>
        </p:blipFill>
        <p:spPr>
          <a:xfrm>
            <a:off x="6375400" y="994418"/>
            <a:ext cx="5229225" cy="42576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9"/>
          <p:cNvSpPr txBox="1">
            <a:spLocks noGrp="1"/>
          </p:cNvSpPr>
          <p:nvPr>
            <p:ph type="sldNum" idx="12"/>
          </p:nvPr>
        </p:nvSpPr>
        <p:spPr>
          <a:xfrm>
            <a:off x="546100" y="6542840"/>
            <a:ext cx="2743200" cy="24772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9</a:t>
            </a:fld>
            <a:endParaRPr/>
          </a:p>
        </p:txBody>
      </p:sp>
      <p:sp>
        <p:nvSpPr>
          <p:cNvPr id="265" name="Google Shape;265;p9"/>
          <p:cNvSpPr txBox="1">
            <a:spLocks noGrp="1"/>
          </p:cNvSpPr>
          <p:nvPr>
            <p:ph type="title"/>
          </p:nvPr>
        </p:nvSpPr>
        <p:spPr>
          <a:xfrm>
            <a:off x="583057" y="148581"/>
            <a:ext cx="11021568" cy="845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Calibri"/>
              <a:buNone/>
            </a:pPr>
            <a:r>
              <a:rPr lang="en-US"/>
              <a:t>Boombox Stereo Tutorial</a:t>
            </a:r>
            <a:endParaRPr/>
          </a:p>
        </p:txBody>
      </p:sp>
      <p:sp>
        <p:nvSpPr>
          <p:cNvPr id="266" name="Google Shape;266;p9"/>
          <p:cNvSpPr txBox="1"/>
          <p:nvPr/>
        </p:nvSpPr>
        <p:spPr>
          <a:xfrm>
            <a:off x="678700" y="5386432"/>
            <a:ext cx="5137900" cy="954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Step 11: </a:t>
            </a:r>
            <a:r>
              <a:rPr lang="en-US" sz="1400" dirty="0">
                <a:solidFill>
                  <a:schemeClr val="dk1"/>
                </a:solidFill>
                <a:latin typeface="Calibri"/>
                <a:ea typeface="Calibri"/>
                <a:cs typeface="Calibri"/>
                <a:sym typeface="Calibri"/>
              </a:rPr>
              <a:t>Using the Pull tool, CTRL</a:t>
            </a:r>
            <a:r>
              <a:rPr lang="en-US" dirty="0">
                <a:solidFill>
                  <a:schemeClr val="dk1"/>
                </a:solidFill>
                <a:latin typeface="Calibri"/>
                <a:ea typeface="Calibri"/>
                <a:cs typeface="Calibri"/>
                <a:sym typeface="Calibri"/>
              </a:rPr>
              <a:t>-</a:t>
            </a:r>
            <a:r>
              <a:rPr lang="en-US" sz="1400" dirty="0">
                <a:solidFill>
                  <a:schemeClr val="dk1"/>
                </a:solidFill>
                <a:latin typeface="Calibri"/>
                <a:ea typeface="Calibri"/>
                <a:cs typeface="Calibri"/>
                <a:sym typeface="Calibri"/>
              </a:rPr>
              <a:t>click on the top edges of the cylinders and select Round from the right Heads-Up Display (HUD) menu. Then extrude the edge towards the Boombox by 15 mm. </a:t>
            </a:r>
            <a:r>
              <a:rPr lang="en-US" dirty="0">
                <a:solidFill>
                  <a:schemeClr val="dk1"/>
                </a:solidFill>
                <a:latin typeface="Calibri"/>
                <a:ea typeface="Calibri"/>
                <a:cs typeface="Calibri"/>
                <a:sym typeface="Calibri"/>
              </a:rPr>
              <a:t>For the extrusion, pull towards the center of the speakers.</a:t>
            </a:r>
            <a:endParaRPr dirty="0"/>
          </a:p>
        </p:txBody>
      </p:sp>
      <p:pic>
        <p:nvPicPr>
          <p:cNvPr id="267" name="Google Shape;267;p9" descr="A screenshot of a computer&#10;&#10;Description automatically generated"/>
          <p:cNvPicPr preferRelativeResize="0"/>
          <p:nvPr/>
        </p:nvPicPr>
        <p:blipFill rotWithShape="1">
          <a:blip r:embed="rId3">
            <a:alphaModFix/>
          </a:blip>
          <a:srcRect/>
          <a:stretch/>
        </p:blipFill>
        <p:spPr>
          <a:xfrm>
            <a:off x="587375" y="994418"/>
            <a:ext cx="5229225" cy="4257675"/>
          </a:xfrm>
          <a:prstGeom prst="rect">
            <a:avLst/>
          </a:prstGeom>
          <a:noFill/>
          <a:ln>
            <a:noFill/>
          </a:ln>
        </p:spPr>
      </p:pic>
      <p:sp>
        <p:nvSpPr>
          <p:cNvPr id="268" name="Google Shape;268;p9"/>
          <p:cNvSpPr txBox="1"/>
          <p:nvPr/>
        </p:nvSpPr>
        <p:spPr>
          <a:xfrm>
            <a:off x="6367465" y="5355532"/>
            <a:ext cx="5221200" cy="985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Calibri"/>
                <a:ea typeface="Calibri"/>
                <a:cs typeface="Calibri"/>
                <a:sym typeface="Calibri"/>
              </a:rPr>
              <a:t>Step 12: </a:t>
            </a:r>
            <a:r>
              <a:rPr lang="en-US" dirty="0">
                <a:solidFill>
                  <a:schemeClr val="dk1"/>
                </a:solidFill>
                <a:latin typeface="Calibri"/>
                <a:ea typeface="Calibri"/>
                <a:cs typeface="Calibri"/>
                <a:sym typeface="Calibri"/>
              </a:rPr>
              <a:t>Expand the Model Tree in the top-left corner of the screen. Select the small boxes and circles by using the Shift key and clicking your mouse to select the faces. Using the Pull tool, extrude the remaining box and circle surfaces. Extrude all by 10 mm.</a:t>
            </a:r>
            <a:endParaRPr dirty="0">
              <a:solidFill>
                <a:schemeClr val="dk1"/>
              </a:solidFill>
              <a:latin typeface="Calibri"/>
              <a:ea typeface="Calibri"/>
              <a:cs typeface="Calibri"/>
              <a:sym typeface="Calibri"/>
            </a:endParaRPr>
          </a:p>
        </p:txBody>
      </p:sp>
      <p:pic>
        <p:nvPicPr>
          <p:cNvPr id="269" name="Google Shape;269;p9" descr="A picture containing text, screenshot, electronics, software&#10;&#10;Description automatically generated"/>
          <p:cNvPicPr preferRelativeResize="0"/>
          <p:nvPr/>
        </p:nvPicPr>
        <p:blipFill rotWithShape="1">
          <a:blip r:embed="rId4">
            <a:alphaModFix/>
          </a:blip>
          <a:srcRect/>
          <a:stretch/>
        </p:blipFill>
        <p:spPr>
          <a:xfrm>
            <a:off x="6367465" y="994418"/>
            <a:ext cx="5229225" cy="4257675"/>
          </a:xfrm>
          <a:prstGeom prst="rect">
            <a:avLst/>
          </a:prstGeom>
          <a:noFill/>
          <a:ln>
            <a:noFill/>
          </a:ln>
        </p:spPr>
      </p:pic>
    </p:spTree>
  </p:cSld>
  <p:clrMapOvr>
    <a:masterClrMapping/>
  </p:clrMapOvr>
</p:sld>
</file>

<file path=ppt/theme/theme1.xml><?xml version="1.0" encoding="utf-8"?>
<a:theme xmlns:a="http://schemas.openxmlformats.org/drawingml/2006/main" name="1_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1132</Words>
  <Application>Microsoft Office PowerPoint</Application>
  <PresentationFormat>Widescreen</PresentationFormat>
  <Paragraphs>91</Paragraphs>
  <Slides>14</Slides>
  <Notes>14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14</vt:i4>
      </vt:variant>
    </vt:vector>
  </HeadingPairs>
  <TitlesOfParts>
    <vt:vector size="21" baseType="lpstr">
      <vt:lpstr>Arial</vt:lpstr>
      <vt:lpstr>Calibri</vt:lpstr>
      <vt:lpstr>Courier New</vt:lpstr>
      <vt:lpstr>Noto Sans Symbols</vt:lpstr>
      <vt:lpstr>Roboto</vt:lpstr>
      <vt:lpstr>1_Ansys - Slide Master</vt:lpstr>
      <vt:lpstr>Ansys - Slide Master</vt:lpstr>
      <vt:lpstr>PowerPoint Presentation</vt:lpstr>
      <vt:lpstr>Learning objectives for this unit</vt:lpstr>
      <vt:lpstr>Continuation of CAD modeling with Discovery</vt:lpstr>
      <vt:lpstr>Boombox Stereo Tutorial</vt:lpstr>
      <vt:lpstr>Boombox Stereo Tutorial</vt:lpstr>
      <vt:lpstr>Boombox Stereo Tutorial</vt:lpstr>
      <vt:lpstr>Boombox Stereo Tutorial</vt:lpstr>
      <vt:lpstr>Boombox Stereo Tutorial</vt:lpstr>
      <vt:lpstr>Boombox Stereo Tutorial</vt:lpstr>
      <vt:lpstr>Boombox Stereo Tutorial</vt:lpstr>
      <vt:lpstr>Boombox Stereo Tutorial</vt:lpstr>
      <vt:lpstr>Boombox Stereo Tutorial</vt:lpstr>
      <vt:lpstr>Additional Discovery Tutorials (Optional/As-Needed)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Alfred Oti</dc:creator>
  <cp:lastModifiedBy>Kaitlin Tyler</cp:lastModifiedBy>
  <cp:revision>6</cp:revision>
  <dcterms:created xsi:type="dcterms:W3CDTF">2022-02-15T13:23:33Z</dcterms:created>
  <dcterms:modified xsi:type="dcterms:W3CDTF">2023-09-27T18:21:17Z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0x010100699A0DA31F6FAA43A54F5A72F840126F</vt:lpwstr>
  </property>
  <property fmtid="{D5CDD505-2E9C-101B-9397-08002B2CF9AE}" pid="3" name="MediaServiceImageTags">
    <vt:lpwstr/>
  </property>
</Properties>
</file>