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2"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72" r:id="rId14"/>
    <p:sldId id="268"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4021">
          <p15:clr>
            <a:srgbClr val="A4A3A4"/>
          </p15:clr>
        </p15:guide>
        <p15:guide id="4" pos="3659">
          <p15:clr>
            <a:srgbClr val="A4A3A4"/>
          </p15:clr>
        </p15:guide>
        <p15:guide id="5" orient="horz" pos="618">
          <p15:clr>
            <a:srgbClr val="A4A3A4"/>
          </p15:clr>
        </p15:guide>
        <p15:guide id="6" orient="horz" pos="3974">
          <p15:clr>
            <a:srgbClr val="A4A3A4"/>
          </p15:clr>
        </p15:guide>
        <p15:guide id="7" pos="7287">
          <p15:clr>
            <a:srgbClr val="A4A3A4"/>
          </p15:clr>
        </p15:guide>
        <p15:guide id="8" pos="393">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hywgbRZfzEv2PFipfBFllJBzOYH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338209-A662-4CB6-A4BF-28D1F355C9F5}" v="2" dt="2023-09-27T17:58:28.918"/>
  </p1510:revLst>
</p1510:revInfo>
</file>

<file path=ppt/tableStyles.xml><?xml version="1.0" encoding="utf-8"?>
<a:tblStyleLst xmlns:a="http://schemas.openxmlformats.org/drawingml/2006/main" def="{6795348E-76ED-4F06-9C31-79F1676F3D39}">
  <a:tblStyle styleId="{6795348E-76ED-4F06-9C31-79F1676F3D39}"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80" y="1700"/>
      </p:cViewPr>
      <p:guideLst>
        <p:guide orient="horz" pos="2160"/>
        <p:guide pos="3840"/>
        <p:guide pos="4021"/>
        <p:guide pos="3659"/>
        <p:guide orient="horz" pos="618"/>
        <p:guide orient="horz" pos="3974"/>
        <p:guide pos="7287"/>
        <p:guide pos="3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26" Type="http://schemas.microsoft.com/office/2016/11/relationships/changesInfo" Target="changesInfos/changesInfo1.xml"/><Relationship Id="rId3" Type="http://schemas.openxmlformats.org/officeDocument/2006/relationships/slide" Target="slides/slide1.xml"/><Relationship Id="rId21" Type="http://customschemas.google.com/relationships/presentationmetadata" Target="metadata"/><Relationship Id="rId7" Type="http://schemas.openxmlformats.org/officeDocument/2006/relationships/slide" Target="slides/slide5.xml"/><Relationship Id="rId12"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6FC526C-4E17-1EEE-F8F0-988C4718F06E}"/>
    <pc:docChg chg="modSld">
      <pc:chgData name="" userId="" providerId="" clId="Web-{16FC526C-4E17-1EEE-F8F0-988C4718F06E}" dt="2023-08-22T12:50:41.859" v="0"/>
      <pc:docMkLst>
        <pc:docMk/>
      </pc:docMkLst>
      <pc:sldChg chg="delSp">
        <pc:chgData name="" userId="" providerId="" clId="Web-{16FC526C-4E17-1EEE-F8F0-988C4718F06E}" dt="2023-08-22T12:50:41.859" v="0"/>
        <pc:sldMkLst>
          <pc:docMk/>
          <pc:sldMk cId="0" sldId="256"/>
        </pc:sldMkLst>
        <pc:picChg chg="del">
          <ac:chgData name="" userId="" providerId="" clId="Web-{16FC526C-4E17-1EEE-F8F0-988C4718F06E}" dt="2023-08-22T12:50:41.859" v="0"/>
          <ac:picMkLst>
            <pc:docMk/>
            <pc:sldMk cId="0" sldId="256"/>
            <ac:picMk id="180" creationId="{00000000-0000-0000-0000-000000000000}"/>
          </ac:picMkLst>
        </pc:picChg>
      </pc:sldChg>
    </pc:docChg>
  </pc:docChgLst>
  <pc:docChgLst>
    <pc:chgData name="Kaitlin Tyler" userId="971d5887-dada-4101-bef7-69a3ed4a7a52" providerId="ADAL" clId="{63338209-A662-4CB6-A4BF-28D1F355C9F5}"/>
    <pc:docChg chg="undo custSel addSld delSld modSld">
      <pc:chgData name="Kaitlin Tyler" userId="971d5887-dada-4101-bef7-69a3ed4a7a52" providerId="ADAL" clId="{63338209-A662-4CB6-A4BF-28D1F355C9F5}" dt="2023-09-27T18:02:39.420" v="8" actId="47"/>
      <pc:docMkLst>
        <pc:docMk/>
      </pc:docMkLst>
      <pc:sldChg chg="modSp">
        <pc:chgData name="Kaitlin Tyler" userId="971d5887-dada-4101-bef7-69a3ed4a7a52" providerId="ADAL" clId="{63338209-A662-4CB6-A4BF-28D1F355C9F5}" dt="2023-09-27T17:58:11.812" v="0"/>
        <pc:sldMkLst>
          <pc:docMk/>
          <pc:sldMk cId="0" sldId="258"/>
        </pc:sldMkLst>
        <pc:spChg chg="mod">
          <ac:chgData name="Kaitlin Tyler" userId="971d5887-dada-4101-bef7-69a3ed4a7a52" providerId="ADAL" clId="{63338209-A662-4CB6-A4BF-28D1F355C9F5}" dt="2023-09-27T17:58:11.812" v="0"/>
          <ac:spMkLst>
            <pc:docMk/>
            <pc:sldMk cId="0" sldId="258"/>
            <ac:spMk id="199" creationId="{00000000-0000-0000-0000-000000000000}"/>
          </ac:spMkLst>
        </pc:spChg>
      </pc:sldChg>
      <pc:sldChg chg="modSp add del">
        <pc:chgData name="Kaitlin Tyler" userId="971d5887-dada-4101-bef7-69a3ed4a7a52" providerId="ADAL" clId="{63338209-A662-4CB6-A4BF-28D1F355C9F5}" dt="2023-09-27T18:02:39.420" v="8" actId="47"/>
        <pc:sldMkLst>
          <pc:docMk/>
          <pc:sldMk cId="0" sldId="267"/>
        </pc:sldMkLst>
        <pc:spChg chg="mod">
          <ac:chgData name="Kaitlin Tyler" userId="971d5887-dada-4101-bef7-69a3ed4a7a52" providerId="ADAL" clId="{63338209-A662-4CB6-A4BF-28D1F355C9F5}" dt="2023-09-27T17:58:11.812" v="0"/>
          <ac:spMkLst>
            <pc:docMk/>
            <pc:sldMk cId="0" sldId="267"/>
            <ac:spMk id="286" creationId="{00000000-0000-0000-0000-000000000000}"/>
          </ac:spMkLst>
        </pc:spChg>
      </pc:sldChg>
      <pc:sldChg chg="modSp add mod">
        <pc:chgData name="Kaitlin Tyler" userId="971d5887-dada-4101-bef7-69a3ed4a7a52" providerId="ADAL" clId="{63338209-A662-4CB6-A4BF-28D1F355C9F5}" dt="2023-09-27T17:58:43.559" v="5" actId="5793"/>
        <pc:sldMkLst>
          <pc:docMk/>
          <pc:sldMk cId="0" sldId="272"/>
        </pc:sldMkLst>
        <pc:spChg chg="mod">
          <ac:chgData name="Kaitlin Tyler" userId="971d5887-dada-4101-bef7-69a3ed4a7a52" providerId="ADAL" clId="{63338209-A662-4CB6-A4BF-28D1F355C9F5}" dt="2023-09-27T17:58:43.559" v="5" actId="5793"/>
          <ac:spMkLst>
            <pc:docMk/>
            <pc:sldMk cId="0" sldId="272"/>
            <ac:spMk id="25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5a29b787d9_0_2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25a29b787d9_0_2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76" name="Google Shape;176;g25a29b787d9_0_26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1" name="Google Shape;26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6" name="Google Shape;24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5a29b787d9_0_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0" name="Google Shape;290;g25a29b787d9_0_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3" name="Google Shape;18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25aab0e129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25aab0e129d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6" name="Google Shape;196;g25aab0e129d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3" name="Google Shape;2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3" name="Google Shape;21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2" name="Google Shape;2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5aab0e129d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25aab0e129d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4" name="Google Shape;234;g25aab0e129d_0_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1" name="Google Shape;24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1" name="Google Shape;2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6"/>
        <p:cNvGrpSpPr/>
        <p:nvPr/>
      </p:nvGrpSpPr>
      <p:grpSpPr>
        <a:xfrm>
          <a:off x="0" y="0"/>
          <a:ext cx="0" cy="0"/>
          <a:chOff x="0" y="0"/>
          <a:chExt cx="0" cy="0"/>
        </a:xfrm>
      </p:grpSpPr>
      <p:sp>
        <p:nvSpPr>
          <p:cNvPr id="17" name="Google Shape;17;p14"/>
          <p:cNvSpPr txBox="1">
            <a:spLocks noGrp="1"/>
          </p:cNvSpPr>
          <p:nvPr>
            <p:ph type="body" idx="1"/>
          </p:nvPr>
        </p:nvSpPr>
        <p:spPr>
          <a:xfrm>
            <a:off x="601663" y="914400"/>
            <a:ext cx="5394325" cy="14493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4"/>
          <p:cNvSpPr txBox="1">
            <a:spLocks noGrp="1"/>
          </p:cNvSpPr>
          <p:nvPr>
            <p:ph type="body" idx="2"/>
          </p:nvPr>
        </p:nvSpPr>
        <p:spPr>
          <a:xfrm>
            <a:off x="601663" y="2667000"/>
            <a:ext cx="5394325" cy="84831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4"/>
          <p:cNvSpPr txBox="1"/>
          <p:nvPr/>
        </p:nvSpPr>
        <p:spPr>
          <a:xfrm>
            <a:off x="7848600" y="6477000"/>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solidFill>
                  <a:schemeClr val="dk2"/>
                </a:solidFill>
                <a:latin typeface="Calibri"/>
                <a:ea typeface="Calibri"/>
                <a:cs typeface="Calibri"/>
                <a:sym typeface="Calibri"/>
              </a:rPr>
              <a:t>©2023 ANSYS, Inc.</a:t>
            </a:r>
            <a:endParaRPr dirty="0"/>
          </a:p>
        </p:txBody>
      </p:sp>
      <p:pic>
        <p:nvPicPr>
          <p:cNvPr id="20" name="Google Shape;20;p14"/>
          <p:cNvPicPr preferRelativeResize="0"/>
          <p:nvPr/>
        </p:nvPicPr>
        <p:blipFill rotWithShape="1">
          <a:blip r:embed="rId2">
            <a:alphaModFix/>
          </a:blip>
          <a:srcRect/>
          <a:stretch/>
        </p:blipFill>
        <p:spPr>
          <a:xfrm>
            <a:off x="1184" y="0"/>
            <a:ext cx="12189631"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51"/>
        <p:cNvGrpSpPr/>
        <p:nvPr/>
      </p:nvGrpSpPr>
      <p:grpSpPr>
        <a:xfrm>
          <a:off x="0" y="0"/>
          <a:ext cx="0" cy="0"/>
          <a:chOff x="0" y="0"/>
          <a:chExt cx="0" cy="0"/>
        </a:xfrm>
      </p:grpSpPr>
      <p:sp>
        <p:nvSpPr>
          <p:cNvPr id="52" name="Google Shape;52;p2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3"/>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4" name="Google Shape;54;p2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55" name="Google Shape;55;p23"/>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56"/>
        <p:cNvGrpSpPr/>
        <p:nvPr/>
      </p:nvGrpSpPr>
      <p:grpSpPr>
        <a:xfrm>
          <a:off x="0" y="0"/>
          <a:ext cx="0" cy="0"/>
          <a:chOff x="0" y="0"/>
          <a:chExt cx="0" cy="0"/>
        </a:xfrm>
      </p:grpSpPr>
      <p:sp>
        <p:nvSpPr>
          <p:cNvPr id="57" name="Google Shape;57;p2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24"/>
          <p:cNvSpPr>
            <a:spLocks noGrp="1"/>
          </p:cNvSpPr>
          <p:nvPr>
            <p:ph type="media" idx="2"/>
          </p:nvPr>
        </p:nvSpPr>
        <p:spPr>
          <a:xfrm>
            <a:off x="6096001" y="1447799"/>
            <a:ext cx="5486400" cy="459097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59" name="Google Shape;59;p2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60" name="Google Shape;60;p24"/>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61"/>
        <p:cNvGrpSpPr/>
        <p:nvPr/>
      </p:nvGrpSpPr>
      <p:grpSpPr>
        <a:xfrm>
          <a:off x="0" y="0"/>
          <a:ext cx="0" cy="0"/>
          <a:chOff x="0" y="0"/>
          <a:chExt cx="0" cy="0"/>
        </a:xfrm>
      </p:grpSpPr>
      <p:sp>
        <p:nvSpPr>
          <p:cNvPr id="62" name="Google Shape;62;p25"/>
          <p:cNvSpPr>
            <a:spLocks noGrp="1"/>
          </p:cNvSpPr>
          <p:nvPr>
            <p:ph type="pic" idx="2"/>
          </p:nvPr>
        </p:nvSpPr>
        <p:spPr>
          <a:xfrm>
            <a:off x="609600" y="1143000"/>
            <a:ext cx="3454400" cy="1981200"/>
          </a:xfrm>
          <a:prstGeom prst="rect">
            <a:avLst/>
          </a:prstGeom>
          <a:noFill/>
          <a:ln>
            <a:noFill/>
          </a:ln>
        </p:spPr>
      </p:sp>
      <p:sp>
        <p:nvSpPr>
          <p:cNvPr id="63" name="Google Shape;63;p25"/>
          <p:cNvSpPr>
            <a:spLocks noGrp="1"/>
          </p:cNvSpPr>
          <p:nvPr>
            <p:ph type="pic" idx="3"/>
          </p:nvPr>
        </p:nvSpPr>
        <p:spPr>
          <a:xfrm>
            <a:off x="609600" y="3657600"/>
            <a:ext cx="3454400" cy="1981200"/>
          </a:xfrm>
          <a:prstGeom prst="rect">
            <a:avLst/>
          </a:prstGeom>
          <a:noFill/>
          <a:ln>
            <a:noFill/>
          </a:ln>
        </p:spPr>
      </p:sp>
      <p:sp>
        <p:nvSpPr>
          <p:cNvPr id="64" name="Google Shape;64;p25"/>
          <p:cNvSpPr>
            <a:spLocks noGrp="1"/>
          </p:cNvSpPr>
          <p:nvPr>
            <p:ph type="pic" idx="4"/>
          </p:nvPr>
        </p:nvSpPr>
        <p:spPr>
          <a:xfrm>
            <a:off x="4470400" y="1159933"/>
            <a:ext cx="3454400" cy="1981200"/>
          </a:xfrm>
          <a:prstGeom prst="rect">
            <a:avLst/>
          </a:prstGeom>
          <a:noFill/>
          <a:ln>
            <a:noFill/>
          </a:ln>
        </p:spPr>
      </p:sp>
      <p:sp>
        <p:nvSpPr>
          <p:cNvPr id="65" name="Google Shape;65;p25"/>
          <p:cNvSpPr>
            <a:spLocks noGrp="1"/>
          </p:cNvSpPr>
          <p:nvPr>
            <p:ph type="pic" idx="5"/>
          </p:nvPr>
        </p:nvSpPr>
        <p:spPr>
          <a:xfrm>
            <a:off x="4470400" y="3674533"/>
            <a:ext cx="3454400" cy="1981200"/>
          </a:xfrm>
          <a:prstGeom prst="rect">
            <a:avLst/>
          </a:prstGeom>
          <a:noFill/>
          <a:ln>
            <a:noFill/>
          </a:ln>
        </p:spPr>
      </p:sp>
      <p:sp>
        <p:nvSpPr>
          <p:cNvPr id="66" name="Google Shape;66;p25"/>
          <p:cNvSpPr>
            <a:spLocks noGrp="1"/>
          </p:cNvSpPr>
          <p:nvPr>
            <p:ph type="pic" idx="6"/>
          </p:nvPr>
        </p:nvSpPr>
        <p:spPr>
          <a:xfrm>
            <a:off x="8128000" y="1151467"/>
            <a:ext cx="3454400" cy="1981200"/>
          </a:xfrm>
          <a:prstGeom prst="rect">
            <a:avLst/>
          </a:prstGeom>
          <a:noFill/>
          <a:ln>
            <a:noFill/>
          </a:ln>
        </p:spPr>
      </p:sp>
      <p:sp>
        <p:nvSpPr>
          <p:cNvPr id="67" name="Google Shape;67;p25"/>
          <p:cNvSpPr>
            <a:spLocks noGrp="1"/>
          </p:cNvSpPr>
          <p:nvPr>
            <p:ph type="pic" idx="7"/>
          </p:nvPr>
        </p:nvSpPr>
        <p:spPr>
          <a:xfrm>
            <a:off x="8128000" y="3666067"/>
            <a:ext cx="3454400" cy="1981200"/>
          </a:xfrm>
          <a:prstGeom prst="rect">
            <a:avLst/>
          </a:prstGeom>
          <a:noFill/>
          <a:ln>
            <a:noFill/>
          </a:ln>
        </p:spPr>
      </p:sp>
      <p:sp>
        <p:nvSpPr>
          <p:cNvPr id="68" name="Google Shape;68;p25"/>
          <p:cNvSpPr txBox="1">
            <a:spLocks noGrp="1"/>
          </p:cNvSpPr>
          <p:nvPr>
            <p:ph type="body" idx="1"/>
          </p:nvPr>
        </p:nvSpPr>
        <p:spPr>
          <a:xfrm>
            <a:off x="6096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5"/>
          <p:cNvSpPr txBox="1">
            <a:spLocks noGrp="1"/>
          </p:cNvSpPr>
          <p:nvPr>
            <p:ph type="body" idx="8"/>
          </p:nvPr>
        </p:nvSpPr>
        <p:spPr>
          <a:xfrm>
            <a:off x="44704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5"/>
          <p:cNvSpPr txBox="1">
            <a:spLocks noGrp="1"/>
          </p:cNvSpPr>
          <p:nvPr>
            <p:ph type="body" idx="9"/>
          </p:nvPr>
        </p:nvSpPr>
        <p:spPr>
          <a:xfrm>
            <a:off x="8150577"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5"/>
          <p:cNvSpPr txBox="1">
            <a:spLocks noGrp="1"/>
          </p:cNvSpPr>
          <p:nvPr>
            <p:ph type="body" idx="13"/>
          </p:nvPr>
        </p:nvSpPr>
        <p:spPr>
          <a:xfrm>
            <a:off x="609600" y="57023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5"/>
          <p:cNvSpPr txBox="1">
            <a:spLocks noGrp="1"/>
          </p:cNvSpPr>
          <p:nvPr>
            <p:ph type="body" idx="14"/>
          </p:nvPr>
        </p:nvSpPr>
        <p:spPr>
          <a:xfrm>
            <a:off x="4470400"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25"/>
          <p:cNvSpPr txBox="1">
            <a:spLocks noGrp="1"/>
          </p:cNvSpPr>
          <p:nvPr>
            <p:ph type="body" idx="15"/>
          </p:nvPr>
        </p:nvSpPr>
        <p:spPr>
          <a:xfrm>
            <a:off x="8150577"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75" name="Google Shape;75;p2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76"/>
        <p:cNvGrpSpPr/>
        <p:nvPr/>
      </p:nvGrpSpPr>
      <p:grpSpPr>
        <a:xfrm>
          <a:off x="0" y="0"/>
          <a:ext cx="0" cy="0"/>
          <a:chOff x="0" y="0"/>
          <a:chExt cx="0" cy="0"/>
        </a:xfrm>
      </p:grpSpPr>
      <p:sp>
        <p:nvSpPr>
          <p:cNvPr id="77" name="Google Shape;77;p26"/>
          <p:cNvSpPr>
            <a:spLocks noGrp="1"/>
          </p:cNvSpPr>
          <p:nvPr>
            <p:ph type="pic" idx="2"/>
          </p:nvPr>
        </p:nvSpPr>
        <p:spPr>
          <a:xfrm>
            <a:off x="914400" y="1371600"/>
            <a:ext cx="1930400" cy="1295400"/>
          </a:xfrm>
          <a:prstGeom prst="rect">
            <a:avLst/>
          </a:prstGeom>
          <a:noFill/>
          <a:ln>
            <a:noFill/>
          </a:ln>
        </p:spPr>
      </p:sp>
      <p:sp>
        <p:nvSpPr>
          <p:cNvPr id="78" name="Google Shape;78;p26"/>
          <p:cNvSpPr>
            <a:spLocks noGrp="1"/>
          </p:cNvSpPr>
          <p:nvPr>
            <p:ph type="pic" idx="3"/>
          </p:nvPr>
        </p:nvSpPr>
        <p:spPr>
          <a:xfrm>
            <a:off x="914400" y="2895600"/>
            <a:ext cx="1930400" cy="1295400"/>
          </a:xfrm>
          <a:prstGeom prst="rect">
            <a:avLst/>
          </a:prstGeom>
          <a:noFill/>
          <a:ln>
            <a:noFill/>
          </a:ln>
        </p:spPr>
      </p:sp>
      <p:sp>
        <p:nvSpPr>
          <p:cNvPr id="79" name="Google Shape;79;p26"/>
          <p:cNvSpPr>
            <a:spLocks noGrp="1"/>
          </p:cNvSpPr>
          <p:nvPr>
            <p:ph type="pic" idx="4"/>
          </p:nvPr>
        </p:nvSpPr>
        <p:spPr>
          <a:xfrm>
            <a:off x="914400" y="4419600"/>
            <a:ext cx="1930400" cy="1295400"/>
          </a:xfrm>
          <a:prstGeom prst="rect">
            <a:avLst/>
          </a:prstGeom>
          <a:noFill/>
          <a:ln>
            <a:noFill/>
          </a:ln>
        </p:spPr>
      </p:sp>
      <p:sp>
        <p:nvSpPr>
          <p:cNvPr id="80" name="Google Shape;80;p26"/>
          <p:cNvSpPr>
            <a:spLocks noGrp="1"/>
          </p:cNvSpPr>
          <p:nvPr>
            <p:ph type="pic" idx="5"/>
          </p:nvPr>
        </p:nvSpPr>
        <p:spPr>
          <a:xfrm>
            <a:off x="3759200" y="1371600"/>
            <a:ext cx="1930400" cy="1295400"/>
          </a:xfrm>
          <a:prstGeom prst="rect">
            <a:avLst/>
          </a:prstGeom>
          <a:noFill/>
          <a:ln>
            <a:noFill/>
          </a:ln>
        </p:spPr>
      </p:sp>
      <p:sp>
        <p:nvSpPr>
          <p:cNvPr id="81" name="Google Shape;81;p26"/>
          <p:cNvSpPr>
            <a:spLocks noGrp="1"/>
          </p:cNvSpPr>
          <p:nvPr>
            <p:ph type="pic" idx="6"/>
          </p:nvPr>
        </p:nvSpPr>
        <p:spPr>
          <a:xfrm>
            <a:off x="3759200" y="2895600"/>
            <a:ext cx="1930400" cy="1295400"/>
          </a:xfrm>
          <a:prstGeom prst="rect">
            <a:avLst/>
          </a:prstGeom>
          <a:noFill/>
          <a:ln>
            <a:noFill/>
          </a:ln>
        </p:spPr>
      </p:sp>
      <p:sp>
        <p:nvSpPr>
          <p:cNvPr id="82" name="Google Shape;82;p26"/>
          <p:cNvSpPr>
            <a:spLocks noGrp="1"/>
          </p:cNvSpPr>
          <p:nvPr>
            <p:ph type="pic" idx="7"/>
          </p:nvPr>
        </p:nvSpPr>
        <p:spPr>
          <a:xfrm>
            <a:off x="3759200" y="4419600"/>
            <a:ext cx="1930400" cy="1295400"/>
          </a:xfrm>
          <a:prstGeom prst="rect">
            <a:avLst/>
          </a:prstGeom>
          <a:noFill/>
          <a:ln>
            <a:noFill/>
          </a:ln>
        </p:spPr>
      </p:sp>
      <p:sp>
        <p:nvSpPr>
          <p:cNvPr id="83" name="Google Shape;83;p26"/>
          <p:cNvSpPr>
            <a:spLocks noGrp="1"/>
          </p:cNvSpPr>
          <p:nvPr>
            <p:ph type="pic" idx="8"/>
          </p:nvPr>
        </p:nvSpPr>
        <p:spPr>
          <a:xfrm>
            <a:off x="6604000" y="1371600"/>
            <a:ext cx="1930400" cy="1295400"/>
          </a:xfrm>
          <a:prstGeom prst="rect">
            <a:avLst/>
          </a:prstGeom>
          <a:noFill/>
          <a:ln>
            <a:noFill/>
          </a:ln>
        </p:spPr>
      </p:sp>
      <p:sp>
        <p:nvSpPr>
          <p:cNvPr id="84" name="Google Shape;84;p26"/>
          <p:cNvSpPr>
            <a:spLocks noGrp="1"/>
          </p:cNvSpPr>
          <p:nvPr>
            <p:ph type="pic" idx="9"/>
          </p:nvPr>
        </p:nvSpPr>
        <p:spPr>
          <a:xfrm>
            <a:off x="6604000" y="2895600"/>
            <a:ext cx="1930400" cy="1295400"/>
          </a:xfrm>
          <a:prstGeom prst="rect">
            <a:avLst/>
          </a:prstGeom>
          <a:noFill/>
          <a:ln>
            <a:noFill/>
          </a:ln>
        </p:spPr>
      </p:sp>
      <p:sp>
        <p:nvSpPr>
          <p:cNvPr id="85" name="Google Shape;85;p26"/>
          <p:cNvSpPr>
            <a:spLocks noGrp="1"/>
          </p:cNvSpPr>
          <p:nvPr>
            <p:ph type="pic" idx="13"/>
          </p:nvPr>
        </p:nvSpPr>
        <p:spPr>
          <a:xfrm>
            <a:off x="6604000" y="4419600"/>
            <a:ext cx="1930400" cy="1295400"/>
          </a:xfrm>
          <a:prstGeom prst="rect">
            <a:avLst/>
          </a:prstGeom>
          <a:noFill/>
          <a:ln>
            <a:noFill/>
          </a:ln>
        </p:spPr>
      </p:sp>
      <p:sp>
        <p:nvSpPr>
          <p:cNvPr id="86" name="Google Shape;86;p26"/>
          <p:cNvSpPr>
            <a:spLocks noGrp="1"/>
          </p:cNvSpPr>
          <p:nvPr>
            <p:ph type="pic" idx="14"/>
          </p:nvPr>
        </p:nvSpPr>
        <p:spPr>
          <a:xfrm>
            <a:off x="9245600" y="1371600"/>
            <a:ext cx="1930400" cy="1295400"/>
          </a:xfrm>
          <a:prstGeom prst="rect">
            <a:avLst/>
          </a:prstGeom>
          <a:noFill/>
          <a:ln>
            <a:noFill/>
          </a:ln>
        </p:spPr>
      </p:sp>
      <p:sp>
        <p:nvSpPr>
          <p:cNvPr id="87" name="Google Shape;87;p26"/>
          <p:cNvSpPr>
            <a:spLocks noGrp="1"/>
          </p:cNvSpPr>
          <p:nvPr>
            <p:ph type="pic" idx="15"/>
          </p:nvPr>
        </p:nvSpPr>
        <p:spPr>
          <a:xfrm>
            <a:off x="9245600" y="2895600"/>
            <a:ext cx="1930400" cy="1295400"/>
          </a:xfrm>
          <a:prstGeom prst="rect">
            <a:avLst/>
          </a:prstGeom>
          <a:noFill/>
          <a:ln>
            <a:noFill/>
          </a:ln>
        </p:spPr>
      </p:sp>
      <p:sp>
        <p:nvSpPr>
          <p:cNvPr id="88" name="Google Shape;88;p26"/>
          <p:cNvSpPr>
            <a:spLocks noGrp="1"/>
          </p:cNvSpPr>
          <p:nvPr>
            <p:ph type="pic" idx="16"/>
          </p:nvPr>
        </p:nvSpPr>
        <p:spPr>
          <a:xfrm>
            <a:off x="9245600" y="4419600"/>
            <a:ext cx="1930400" cy="1295400"/>
          </a:xfrm>
          <a:prstGeom prst="rect">
            <a:avLst/>
          </a:prstGeom>
          <a:noFill/>
          <a:ln>
            <a:noFill/>
          </a:ln>
        </p:spPr>
      </p:sp>
      <p:sp>
        <p:nvSpPr>
          <p:cNvPr id="89" name="Google Shape;89;p2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90" name="Google Shape;90;p2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98"/>
        <p:cNvGrpSpPr/>
        <p:nvPr/>
      </p:nvGrpSpPr>
      <p:grpSpPr>
        <a:xfrm>
          <a:off x="0" y="0"/>
          <a:ext cx="0" cy="0"/>
          <a:chOff x="0" y="0"/>
          <a:chExt cx="0" cy="0"/>
        </a:xfrm>
      </p:grpSpPr>
      <p:sp>
        <p:nvSpPr>
          <p:cNvPr id="99" name="Google Shape;99;g25a29b787d9_0_275"/>
          <p:cNvSpPr txBox="1">
            <a:spLocks noGrp="1"/>
          </p:cNvSpPr>
          <p:nvPr>
            <p:ph type="body" idx="1"/>
          </p:nvPr>
        </p:nvSpPr>
        <p:spPr>
          <a:xfrm>
            <a:off x="601663" y="914400"/>
            <a:ext cx="5394300" cy="1449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0" name="Google Shape;100;g25a29b787d9_0_275"/>
          <p:cNvSpPr txBox="1">
            <a:spLocks noGrp="1"/>
          </p:cNvSpPr>
          <p:nvPr>
            <p:ph type="body" idx="2"/>
          </p:nvPr>
        </p:nvSpPr>
        <p:spPr>
          <a:xfrm>
            <a:off x="601663" y="2667000"/>
            <a:ext cx="5394300" cy="848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1" name="Google Shape;101;g25a29b787d9_0_275"/>
          <p:cNvSpPr txBox="1"/>
          <p:nvPr/>
        </p:nvSpPr>
        <p:spPr>
          <a:xfrm>
            <a:off x="7848600" y="6477000"/>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solidFill>
                  <a:schemeClr val="dk2"/>
                </a:solidFill>
                <a:latin typeface="Calibri"/>
                <a:ea typeface="Calibri"/>
                <a:cs typeface="Calibri"/>
                <a:sym typeface="Calibri"/>
              </a:rPr>
              <a:t>©2023 ANSYS, Inc.</a:t>
            </a:r>
            <a:endParaRPr dirty="0"/>
          </a:p>
        </p:txBody>
      </p:sp>
      <p:pic>
        <p:nvPicPr>
          <p:cNvPr id="102" name="Google Shape;102;g25a29b787d9_0_275"/>
          <p:cNvPicPr preferRelativeResize="0"/>
          <p:nvPr/>
        </p:nvPicPr>
        <p:blipFill rotWithShape="1">
          <a:blip r:embed="rId2">
            <a:alphaModFix/>
          </a:blip>
          <a:srcRect/>
          <a:stretch/>
        </p:blipFill>
        <p:spPr>
          <a:xfrm>
            <a:off x="1184" y="0"/>
            <a:ext cx="12189628"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03"/>
        <p:cNvGrpSpPr/>
        <p:nvPr/>
      </p:nvGrpSpPr>
      <p:grpSpPr>
        <a:xfrm>
          <a:off x="0" y="0"/>
          <a:ext cx="0" cy="0"/>
          <a:chOff x="0" y="0"/>
          <a:chExt cx="0" cy="0"/>
        </a:xfrm>
      </p:grpSpPr>
      <p:sp>
        <p:nvSpPr>
          <p:cNvPr id="104" name="Google Shape;104;g25a29b787d9_0_28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05" name="Google Shape;105;g25a29b787d9_0_28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6" name="Google Shape;106;g25a29b787d9_0_280"/>
          <p:cNvSpPr txBox="1">
            <a:spLocks noGrp="1"/>
          </p:cNvSpPr>
          <p:nvPr>
            <p:ph type="body" idx="1"/>
          </p:nvPr>
        </p:nvSpPr>
        <p:spPr>
          <a:xfrm>
            <a:off x="609599" y="1447800"/>
            <a:ext cx="10972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107"/>
        <p:cNvGrpSpPr/>
        <p:nvPr/>
      </p:nvGrpSpPr>
      <p:grpSpPr>
        <a:xfrm>
          <a:off x="0" y="0"/>
          <a:ext cx="0" cy="0"/>
          <a:chOff x="0" y="0"/>
          <a:chExt cx="0" cy="0"/>
        </a:xfrm>
      </p:grpSpPr>
      <p:sp>
        <p:nvSpPr>
          <p:cNvPr id="108" name="Google Shape;108;g25a29b787d9_0_28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09" name="Google Shape;109;g25a29b787d9_0_28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110"/>
        <p:cNvGrpSpPr/>
        <p:nvPr/>
      </p:nvGrpSpPr>
      <p:grpSpPr>
        <a:xfrm>
          <a:off x="0" y="0"/>
          <a:ext cx="0" cy="0"/>
          <a:chOff x="0" y="0"/>
          <a:chExt cx="0" cy="0"/>
        </a:xfrm>
      </p:grpSpPr>
      <p:sp>
        <p:nvSpPr>
          <p:cNvPr id="111" name="Google Shape;111;g25a29b787d9_0_287"/>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12" name="Google Shape;112;g25a29b787d9_0_287"/>
          <p:cNvSpPr txBox="1"/>
          <p:nvPr/>
        </p:nvSpPr>
        <p:spPr>
          <a:xfrm>
            <a:off x="533400" y="609600"/>
            <a:ext cx="10972800" cy="42462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dirty="0">
                <a:solidFill>
                  <a:schemeClr val="dk1"/>
                </a:solidFill>
                <a:latin typeface="Calibri"/>
                <a:ea typeface="Calibri"/>
                <a:cs typeface="Calibri"/>
                <a:sym typeface="Calibri"/>
              </a:rPr>
              <a:t>© </a:t>
            </a:r>
            <a:r>
              <a:rPr lang="en-US"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The content used in this resource </a:t>
            </a:r>
            <a:r>
              <a:rPr lang="en-US" sz="1400" dirty="0">
                <a:solidFill>
                  <a:srgbClr val="201F1E"/>
                </a:solidFill>
                <a:latin typeface="Calibri"/>
                <a:ea typeface="Calibri"/>
                <a:cs typeface="Calibri"/>
                <a:sym typeface="Calibri"/>
              </a:rPr>
              <a:t>may only be used or reproduced for teaching purposes; and any commercial use is strictly prohibited.</a:t>
            </a:r>
            <a:r>
              <a:rPr lang="en-US"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13"/>
        <p:cNvGrpSpPr/>
        <p:nvPr/>
      </p:nvGrpSpPr>
      <p:grpSpPr>
        <a:xfrm>
          <a:off x="0" y="0"/>
          <a:ext cx="0" cy="0"/>
          <a:chOff x="0" y="0"/>
          <a:chExt cx="0" cy="0"/>
        </a:xfrm>
      </p:grpSpPr>
      <p:sp>
        <p:nvSpPr>
          <p:cNvPr id="114" name="Google Shape;114;g25a29b787d9_0_29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115"/>
        <p:cNvGrpSpPr/>
        <p:nvPr/>
      </p:nvGrpSpPr>
      <p:grpSpPr>
        <a:xfrm>
          <a:off x="0" y="0"/>
          <a:ext cx="0" cy="0"/>
          <a:chOff x="0" y="0"/>
          <a:chExt cx="0" cy="0"/>
        </a:xfrm>
      </p:grpSpPr>
      <p:sp>
        <p:nvSpPr>
          <p:cNvPr id="116" name="Google Shape;116;g25a29b787d9_0_292"/>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17" name="Google Shape;117;g25a29b787d9_0_292"/>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2" name="Google Shape;22;p1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23" name="Google Shape;23;p1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5"/>
          <p:cNvSpPr txBox="1">
            <a:spLocks noGrp="1"/>
          </p:cNvSpPr>
          <p:nvPr>
            <p:ph type="body" idx="1"/>
          </p:nvPr>
        </p:nvSpPr>
        <p:spPr>
          <a:xfrm>
            <a:off x="609599" y="1447800"/>
            <a:ext cx="10972799"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118"/>
        <p:cNvGrpSpPr/>
        <p:nvPr/>
      </p:nvGrpSpPr>
      <p:grpSpPr>
        <a:xfrm>
          <a:off x="0" y="0"/>
          <a:ext cx="0" cy="0"/>
          <a:chOff x="0" y="0"/>
          <a:chExt cx="0" cy="0"/>
        </a:xfrm>
      </p:grpSpPr>
      <p:sp>
        <p:nvSpPr>
          <p:cNvPr id="119" name="Google Shape;119;g25a29b787d9_0_29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20" name="Google Shape;120;g25a29b787d9_0_29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1" name="Google Shape;121;g25a29b787d9_0_29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2" name="Google Shape;122;g25a29b787d9_0_295"/>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123"/>
        <p:cNvGrpSpPr/>
        <p:nvPr/>
      </p:nvGrpSpPr>
      <p:grpSpPr>
        <a:xfrm>
          <a:off x="0" y="0"/>
          <a:ext cx="0" cy="0"/>
          <a:chOff x="0" y="0"/>
          <a:chExt cx="0" cy="0"/>
        </a:xfrm>
      </p:grpSpPr>
      <p:sp>
        <p:nvSpPr>
          <p:cNvPr id="124" name="Google Shape;124;g25a29b787d9_0_300"/>
          <p:cNvSpPr>
            <a:spLocks noGrp="1"/>
          </p:cNvSpPr>
          <p:nvPr>
            <p:ph type="pic" idx="2"/>
          </p:nvPr>
        </p:nvSpPr>
        <p:spPr>
          <a:xfrm>
            <a:off x="6095999" y="1447800"/>
            <a:ext cx="5486400" cy="4590900"/>
          </a:xfrm>
          <a:prstGeom prst="rect">
            <a:avLst/>
          </a:prstGeom>
          <a:noFill/>
          <a:ln>
            <a:noFill/>
          </a:ln>
        </p:spPr>
      </p:sp>
      <p:sp>
        <p:nvSpPr>
          <p:cNvPr id="125" name="Google Shape;125;g25a29b787d9_0_30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26" name="Google Shape;126;g25a29b787d9_0_30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7" name="Google Shape;127;g25a29b787d9_0_30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128"/>
        <p:cNvGrpSpPr/>
        <p:nvPr/>
      </p:nvGrpSpPr>
      <p:grpSpPr>
        <a:xfrm>
          <a:off x="0" y="0"/>
          <a:ext cx="0" cy="0"/>
          <a:chOff x="0" y="0"/>
          <a:chExt cx="0" cy="0"/>
        </a:xfrm>
      </p:grpSpPr>
      <p:sp>
        <p:nvSpPr>
          <p:cNvPr id="129" name="Google Shape;129;g25a29b787d9_0_30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0" name="Google Shape;130;g25a29b787d9_0_305"/>
          <p:cNvSpPr>
            <a:spLocks noGrp="1"/>
          </p:cNvSpPr>
          <p:nvPr>
            <p:ph type="chart" idx="2"/>
          </p:nvPr>
        </p:nvSpPr>
        <p:spPr>
          <a:xfrm>
            <a:off x="6096001" y="1447800"/>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31" name="Google Shape;131;g25a29b787d9_0_30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32" name="Google Shape;132;g25a29b787d9_0_30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133"/>
        <p:cNvGrpSpPr/>
        <p:nvPr/>
      </p:nvGrpSpPr>
      <p:grpSpPr>
        <a:xfrm>
          <a:off x="0" y="0"/>
          <a:ext cx="0" cy="0"/>
          <a:chOff x="0" y="0"/>
          <a:chExt cx="0" cy="0"/>
        </a:xfrm>
      </p:grpSpPr>
      <p:sp>
        <p:nvSpPr>
          <p:cNvPr id="134" name="Google Shape;134;g25a29b787d9_0_31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5" name="Google Shape;135;g25a29b787d9_0_310"/>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6" name="Google Shape;136;g25a29b787d9_0_31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37" name="Google Shape;137;g25a29b787d9_0_31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138"/>
        <p:cNvGrpSpPr/>
        <p:nvPr/>
      </p:nvGrpSpPr>
      <p:grpSpPr>
        <a:xfrm>
          <a:off x="0" y="0"/>
          <a:ext cx="0" cy="0"/>
          <a:chOff x="0" y="0"/>
          <a:chExt cx="0" cy="0"/>
        </a:xfrm>
      </p:grpSpPr>
      <p:sp>
        <p:nvSpPr>
          <p:cNvPr id="139" name="Google Shape;139;g25a29b787d9_0_31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0" name="Google Shape;140;g25a29b787d9_0_315"/>
          <p:cNvSpPr>
            <a:spLocks noGrp="1"/>
          </p:cNvSpPr>
          <p:nvPr>
            <p:ph type="media" idx="2"/>
          </p:nvPr>
        </p:nvSpPr>
        <p:spPr>
          <a:xfrm>
            <a:off x="6096001" y="1447799"/>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41" name="Google Shape;141;g25a29b787d9_0_31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42" name="Google Shape;142;g25a29b787d9_0_31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143"/>
        <p:cNvGrpSpPr/>
        <p:nvPr/>
      </p:nvGrpSpPr>
      <p:grpSpPr>
        <a:xfrm>
          <a:off x="0" y="0"/>
          <a:ext cx="0" cy="0"/>
          <a:chOff x="0" y="0"/>
          <a:chExt cx="0" cy="0"/>
        </a:xfrm>
      </p:grpSpPr>
      <p:sp>
        <p:nvSpPr>
          <p:cNvPr id="144" name="Google Shape;144;g25a29b787d9_0_320"/>
          <p:cNvSpPr>
            <a:spLocks noGrp="1"/>
          </p:cNvSpPr>
          <p:nvPr>
            <p:ph type="pic" idx="2"/>
          </p:nvPr>
        </p:nvSpPr>
        <p:spPr>
          <a:xfrm>
            <a:off x="609600" y="1143000"/>
            <a:ext cx="3454500" cy="1981200"/>
          </a:xfrm>
          <a:prstGeom prst="rect">
            <a:avLst/>
          </a:prstGeom>
          <a:noFill/>
          <a:ln>
            <a:noFill/>
          </a:ln>
        </p:spPr>
      </p:sp>
      <p:sp>
        <p:nvSpPr>
          <p:cNvPr id="145" name="Google Shape;145;g25a29b787d9_0_320"/>
          <p:cNvSpPr>
            <a:spLocks noGrp="1"/>
          </p:cNvSpPr>
          <p:nvPr>
            <p:ph type="pic" idx="3"/>
          </p:nvPr>
        </p:nvSpPr>
        <p:spPr>
          <a:xfrm>
            <a:off x="609600" y="3657600"/>
            <a:ext cx="3454500" cy="1981200"/>
          </a:xfrm>
          <a:prstGeom prst="rect">
            <a:avLst/>
          </a:prstGeom>
          <a:noFill/>
          <a:ln>
            <a:noFill/>
          </a:ln>
        </p:spPr>
      </p:sp>
      <p:sp>
        <p:nvSpPr>
          <p:cNvPr id="146" name="Google Shape;146;g25a29b787d9_0_320"/>
          <p:cNvSpPr>
            <a:spLocks noGrp="1"/>
          </p:cNvSpPr>
          <p:nvPr>
            <p:ph type="pic" idx="4"/>
          </p:nvPr>
        </p:nvSpPr>
        <p:spPr>
          <a:xfrm>
            <a:off x="4470400" y="1159933"/>
            <a:ext cx="3454500" cy="1981200"/>
          </a:xfrm>
          <a:prstGeom prst="rect">
            <a:avLst/>
          </a:prstGeom>
          <a:noFill/>
          <a:ln>
            <a:noFill/>
          </a:ln>
        </p:spPr>
      </p:sp>
      <p:sp>
        <p:nvSpPr>
          <p:cNvPr id="147" name="Google Shape;147;g25a29b787d9_0_320"/>
          <p:cNvSpPr>
            <a:spLocks noGrp="1"/>
          </p:cNvSpPr>
          <p:nvPr>
            <p:ph type="pic" idx="5"/>
          </p:nvPr>
        </p:nvSpPr>
        <p:spPr>
          <a:xfrm>
            <a:off x="4470400" y="3674533"/>
            <a:ext cx="3454500" cy="1981200"/>
          </a:xfrm>
          <a:prstGeom prst="rect">
            <a:avLst/>
          </a:prstGeom>
          <a:noFill/>
          <a:ln>
            <a:noFill/>
          </a:ln>
        </p:spPr>
      </p:sp>
      <p:sp>
        <p:nvSpPr>
          <p:cNvPr id="148" name="Google Shape;148;g25a29b787d9_0_320"/>
          <p:cNvSpPr>
            <a:spLocks noGrp="1"/>
          </p:cNvSpPr>
          <p:nvPr>
            <p:ph type="pic" idx="6"/>
          </p:nvPr>
        </p:nvSpPr>
        <p:spPr>
          <a:xfrm>
            <a:off x="8128000" y="1151467"/>
            <a:ext cx="3454500" cy="1981200"/>
          </a:xfrm>
          <a:prstGeom prst="rect">
            <a:avLst/>
          </a:prstGeom>
          <a:noFill/>
          <a:ln>
            <a:noFill/>
          </a:ln>
        </p:spPr>
      </p:sp>
      <p:sp>
        <p:nvSpPr>
          <p:cNvPr id="149" name="Google Shape;149;g25a29b787d9_0_320"/>
          <p:cNvSpPr>
            <a:spLocks noGrp="1"/>
          </p:cNvSpPr>
          <p:nvPr>
            <p:ph type="pic" idx="7"/>
          </p:nvPr>
        </p:nvSpPr>
        <p:spPr>
          <a:xfrm>
            <a:off x="8128000" y="3666067"/>
            <a:ext cx="3454500" cy="1981200"/>
          </a:xfrm>
          <a:prstGeom prst="rect">
            <a:avLst/>
          </a:prstGeom>
          <a:noFill/>
          <a:ln>
            <a:noFill/>
          </a:ln>
        </p:spPr>
      </p:sp>
      <p:sp>
        <p:nvSpPr>
          <p:cNvPr id="150" name="Google Shape;150;g25a29b787d9_0_320"/>
          <p:cNvSpPr txBox="1">
            <a:spLocks noGrp="1"/>
          </p:cNvSpPr>
          <p:nvPr>
            <p:ph type="body" idx="1"/>
          </p:nvPr>
        </p:nvSpPr>
        <p:spPr>
          <a:xfrm>
            <a:off x="6096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1" name="Google Shape;151;g25a29b787d9_0_320"/>
          <p:cNvSpPr txBox="1">
            <a:spLocks noGrp="1"/>
          </p:cNvSpPr>
          <p:nvPr>
            <p:ph type="body" idx="8"/>
          </p:nvPr>
        </p:nvSpPr>
        <p:spPr>
          <a:xfrm>
            <a:off x="44704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2" name="Google Shape;152;g25a29b787d9_0_320"/>
          <p:cNvSpPr txBox="1">
            <a:spLocks noGrp="1"/>
          </p:cNvSpPr>
          <p:nvPr>
            <p:ph type="body" idx="9"/>
          </p:nvPr>
        </p:nvSpPr>
        <p:spPr>
          <a:xfrm>
            <a:off x="8150577"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3" name="Google Shape;153;g25a29b787d9_0_320"/>
          <p:cNvSpPr txBox="1">
            <a:spLocks noGrp="1"/>
          </p:cNvSpPr>
          <p:nvPr>
            <p:ph type="body" idx="13"/>
          </p:nvPr>
        </p:nvSpPr>
        <p:spPr>
          <a:xfrm>
            <a:off x="609600" y="57023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4" name="Google Shape;154;g25a29b787d9_0_320"/>
          <p:cNvSpPr txBox="1">
            <a:spLocks noGrp="1"/>
          </p:cNvSpPr>
          <p:nvPr>
            <p:ph type="body" idx="14"/>
          </p:nvPr>
        </p:nvSpPr>
        <p:spPr>
          <a:xfrm>
            <a:off x="4470400"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5" name="Google Shape;155;g25a29b787d9_0_320"/>
          <p:cNvSpPr txBox="1">
            <a:spLocks noGrp="1"/>
          </p:cNvSpPr>
          <p:nvPr>
            <p:ph type="body" idx="15"/>
          </p:nvPr>
        </p:nvSpPr>
        <p:spPr>
          <a:xfrm>
            <a:off x="8150577"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6" name="Google Shape;156;g25a29b787d9_0_32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57" name="Google Shape;157;g25a29b787d9_0_32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158"/>
        <p:cNvGrpSpPr/>
        <p:nvPr/>
      </p:nvGrpSpPr>
      <p:grpSpPr>
        <a:xfrm>
          <a:off x="0" y="0"/>
          <a:ext cx="0" cy="0"/>
          <a:chOff x="0" y="0"/>
          <a:chExt cx="0" cy="0"/>
        </a:xfrm>
      </p:grpSpPr>
      <p:sp>
        <p:nvSpPr>
          <p:cNvPr id="159" name="Google Shape;159;g25a29b787d9_0_335"/>
          <p:cNvSpPr>
            <a:spLocks noGrp="1"/>
          </p:cNvSpPr>
          <p:nvPr>
            <p:ph type="pic" idx="2"/>
          </p:nvPr>
        </p:nvSpPr>
        <p:spPr>
          <a:xfrm>
            <a:off x="914400" y="1371600"/>
            <a:ext cx="1930500" cy="1295400"/>
          </a:xfrm>
          <a:prstGeom prst="rect">
            <a:avLst/>
          </a:prstGeom>
          <a:noFill/>
          <a:ln>
            <a:noFill/>
          </a:ln>
        </p:spPr>
      </p:sp>
      <p:sp>
        <p:nvSpPr>
          <p:cNvPr id="160" name="Google Shape;160;g25a29b787d9_0_335"/>
          <p:cNvSpPr>
            <a:spLocks noGrp="1"/>
          </p:cNvSpPr>
          <p:nvPr>
            <p:ph type="pic" idx="3"/>
          </p:nvPr>
        </p:nvSpPr>
        <p:spPr>
          <a:xfrm>
            <a:off x="914400" y="2895600"/>
            <a:ext cx="1930500" cy="1295400"/>
          </a:xfrm>
          <a:prstGeom prst="rect">
            <a:avLst/>
          </a:prstGeom>
          <a:noFill/>
          <a:ln>
            <a:noFill/>
          </a:ln>
        </p:spPr>
      </p:sp>
      <p:sp>
        <p:nvSpPr>
          <p:cNvPr id="161" name="Google Shape;161;g25a29b787d9_0_335"/>
          <p:cNvSpPr>
            <a:spLocks noGrp="1"/>
          </p:cNvSpPr>
          <p:nvPr>
            <p:ph type="pic" idx="4"/>
          </p:nvPr>
        </p:nvSpPr>
        <p:spPr>
          <a:xfrm>
            <a:off x="914400" y="4419600"/>
            <a:ext cx="1930500" cy="1295400"/>
          </a:xfrm>
          <a:prstGeom prst="rect">
            <a:avLst/>
          </a:prstGeom>
          <a:noFill/>
          <a:ln>
            <a:noFill/>
          </a:ln>
        </p:spPr>
      </p:sp>
      <p:sp>
        <p:nvSpPr>
          <p:cNvPr id="162" name="Google Shape;162;g25a29b787d9_0_335"/>
          <p:cNvSpPr>
            <a:spLocks noGrp="1"/>
          </p:cNvSpPr>
          <p:nvPr>
            <p:ph type="pic" idx="5"/>
          </p:nvPr>
        </p:nvSpPr>
        <p:spPr>
          <a:xfrm>
            <a:off x="3759200" y="1371600"/>
            <a:ext cx="1930500" cy="1295400"/>
          </a:xfrm>
          <a:prstGeom prst="rect">
            <a:avLst/>
          </a:prstGeom>
          <a:noFill/>
          <a:ln>
            <a:noFill/>
          </a:ln>
        </p:spPr>
      </p:sp>
      <p:sp>
        <p:nvSpPr>
          <p:cNvPr id="163" name="Google Shape;163;g25a29b787d9_0_335"/>
          <p:cNvSpPr>
            <a:spLocks noGrp="1"/>
          </p:cNvSpPr>
          <p:nvPr>
            <p:ph type="pic" idx="6"/>
          </p:nvPr>
        </p:nvSpPr>
        <p:spPr>
          <a:xfrm>
            <a:off x="3759200" y="2895600"/>
            <a:ext cx="1930500" cy="1295400"/>
          </a:xfrm>
          <a:prstGeom prst="rect">
            <a:avLst/>
          </a:prstGeom>
          <a:noFill/>
          <a:ln>
            <a:noFill/>
          </a:ln>
        </p:spPr>
      </p:sp>
      <p:sp>
        <p:nvSpPr>
          <p:cNvPr id="164" name="Google Shape;164;g25a29b787d9_0_335"/>
          <p:cNvSpPr>
            <a:spLocks noGrp="1"/>
          </p:cNvSpPr>
          <p:nvPr>
            <p:ph type="pic" idx="7"/>
          </p:nvPr>
        </p:nvSpPr>
        <p:spPr>
          <a:xfrm>
            <a:off x="3759200" y="4419600"/>
            <a:ext cx="1930500" cy="1295400"/>
          </a:xfrm>
          <a:prstGeom prst="rect">
            <a:avLst/>
          </a:prstGeom>
          <a:noFill/>
          <a:ln>
            <a:noFill/>
          </a:ln>
        </p:spPr>
      </p:sp>
      <p:sp>
        <p:nvSpPr>
          <p:cNvPr id="165" name="Google Shape;165;g25a29b787d9_0_335"/>
          <p:cNvSpPr>
            <a:spLocks noGrp="1"/>
          </p:cNvSpPr>
          <p:nvPr>
            <p:ph type="pic" idx="8"/>
          </p:nvPr>
        </p:nvSpPr>
        <p:spPr>
          <a:xfrm>
            <a:off x="6604000" y="1371600"/>
            <a:ext cx="1930500" cy="1295400"/>
          </a:xfrm>
          <a:prstGeom prst="rect">
            <a:avLst/>
          </a:prstGeom>
          <a:noFill/>
          <a:ln>
            <a:noFill/>
          </a:ln>
        </p:spPr>
      </p:sp>
      <p:sp>
        <p:nvSpPr>
          <p:cNvPr id="166" name="Google Shape;166;g25a29b787d9_0_335"/>
          <p:cNvSpPr>
            <a:spLocks noGrp="1"/>
          </p:cNvSpPr>
          <p:nvPr>
            <p:ph type="pic" idx="9"/>
          </p:nvPr>
        </p:nvSpPr>
        <p:spPr>
          <a:xfrm>
            <a:off x="6604000" y="2895600"/>
            <a:ext cx="1930500" cy="1295400"/>
          </a:xfrm>
          <a:prstGeom prst="rect">
            <a:avLst/>
          </a:prstGeom>
          <a:noFill/>
          <a:ln>
            <a:noFill/>
          </a:ln>
        </p:spPr>
      </p:sp>
      <p:sp>
        <p:nvSpPr>
          <p:cNvPr id="167" name="Google Shape;167;g25a29b787d9_0_335"/>
          <p:cNvSpPr>
            <a:spLocks noGrp="1"/>
          </p:cNvSpPr>
          <p:nvPr>
            <p:ph type="pic" idx="13"/>
          </p:nvPr>
        </p:nvSpPr>
        <p:spPr>
          <a:xfrm>
            <a:off x="6604000" y="4419600"/>
            <a:ext cx="1930500" cy="1295400"/>
          </a:xfrm>
          <a:prstGeom prst="rect">
            <a:avLst/>
          </a:prstGeom>
          <a:noFill/>
          <a:ln>
            <a:noFill/>
          </a:ln>
        </p:spPr>
      </p:sp>
      <p:sp>
        <p:nvSpPr>
          <p:cNvPr id="168" name="Google Shape;168;g25a29b787d9_0_335"/>
          <p:cNvSpPr>
            <a:spLocks noGrp="1"/>
          </p:cNvSpPr>
          <p:nvPr>
            <p:ph type="pic" idx="14"/>
          </p:nvPr>
        </p:nvSpPr>
        <p:spPr>
          <a:xfrm>
            <a:off x="9245600" y="1371600"/>
            <a:ext cx="1930500" cy="1295400"/>
          </a:xfrm>
          <a:prstGeom prst="rect">
            <a:avLst/>
          </a:prstGeom>
          <a:noFill/>
          <a:ln>
            <a:noFill/>
          </a:ln>
        </p:spPr>
      </p:sp>
      <p:sp>
        <p:nvSpPr>
          <p:cNvPr id="169" name="Google Shape;169;g25a29b787d9_0_335"/>
          <p:cNvSpPr>
            <a:spLocks noGrp="1"/>
          </p:cNvSpPr>
          <p:nvPr>
            <p:ph type="pic" idx="15"/>
          </p:nvPr>
        </p:nvSpPr>
        <p:spPr>
          <a:xfrm>
            <a:off x="9245600" y="2895600"/>
            <a:ext cx="1930500" cy="1295400"/>
          </a:xfrm>
          <a:prstGeom prst="rect">
            <a:avLst/>
          </a:prstGeom>
          <a:noFill/>
          <a:ln>
            <a:noFill/>
          </a:ln>
        </p:spPr>
      </p:sp>
      <p:sp>
        <p:nvSpPr>
          <p:cNvPr id="170" name="Google Shape;170;g25a29b787d9_0_335"/>
          <p:cNvSpPr>
            <a:spLocks noGrp="1"/>
          </p:cNvSpPr>
          <p:nvPr>
            <p:ph type="pic" idx="16"/>
          </p:nvPr>
        </p:nvSpPr>
        <p:spPr>
          <a:xfrm>
            <a:off x="9245600" y="4419600"/>
            <a:ext cx="1930500" cy="1295400"/>
          </a:xfrm>
          <a:prstGeom prst="rect">
            <a:avLst/>
          </a:prstGeom>
          <a:noFill/>
          <a:ln>
            <a:noFill/>
          </a:ln>
        </p:spPr>
      </p:sp>
      <p:sp>
        <p:nvSpPr>
          <p:cNvPr id="171" name="Google Shape;171;g25a29b787d9_0_335"/>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72" name="Google Shape;172;g25a29b787d9_0_335"/>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25"/>
        <p:cNvGrpSpPr/>
        <p:nvPr/>
      </p:nvGrpSpPr>
      <p:grpSpPr>
        <a:xfrm>
          <a:off x="0" y="0"/>
          <a:ext cx="0" cy="0"/>
          <a:chOff x="0" y="0"/>
          <a:chExt cx="0" cy="0"/>
        </a:xfrm>
      </p:grpSpPr>
      <p:sp>
        <p:nvSpPr>
          <p:cNvPr id="26" name="Google Shape;26;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27" name="Google Shape;27;p1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28"/>
        <p:cNvGrpSpPr/>
        <p:nvPr/>
      </p:nvGrpSpPr>
      <p:grpSpPr>
        <a:xfrm>
          <a:off x="0" y="0"/>
          <a:ext cx="0" cy="0"/>
          <a:chOff x="0" y="0"/>
          <a:chExt cx="0" cy="0"/>
        </a:xfrm>
      </p:grpSpPr>
      <p:sp>
        <p:nvSpPr>
          <p:cNvPr id="29" name="Google Shape;29;p1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0" name="Google Shape;30;p17"/>
          <p:cNvSpPr txBox="1"/>
          <p:nvPr/>
        </p:nvSpPr>
        <p:spPr>
          <a:xfrm>
            <a:off x="533400" y="609600"/>
            <a:ext cx="10972800" cy="42450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dirty="0">
                <a:solidFill>
                  <a:schemeClr val="dk1"/>
                </a:solidFill>
                <a:latin typeface="Calibri"/>
                <a:ea typeface="Calibri"/>
                <a:cs typeface="Calibri"/>
                <a:sym typeface="Calibri"/>
              </a:rPr>
              <a:t>© </a:t>
            </a:r>
            <a:r>
              <a:rPr lang="en-US"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The content used in this resource </a:t>
            </a:r>
            <a:r>
              <a:rPr lang="en-US" sz="1400" dirty="0">
                <a:solidFill>
                  <a:srgbClr val="201F1E"/>
                </a:solidFill>
                <a:latin typeface="Calibri"/>
                <a:ea typeface="Calibri"/>
                <a:cs typeface="Calibri"/>
                <a:sym typeface="Calibri"/>
              </a:rPr>
              <a:t>may only be used or reproduced for teaching purposes; and any commercial use is strictly prohibited.</a:t>
            </a:r>
            <a:r>
              <a:rPr lang="en-US"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1"/>
        <p:cNvGrpSpPr/>
        <p:nvPr/>
      </p:nvGrpSpPr>
      <p:grpSpPr>
        <a:xfrm>
          <a:off x="0" y="0"/>
          <a:ext cx="0" cy="0"/>
          <a:chOff x="0" y="0"/>
          <a:chExt cx="0" cy="0"/>
        </a:xfrm>
      </p:grpSpPr>
      <p:sp>
        <p:nvSpPr>
          <p:cNvPr id="32" name="Google Shape;32;p1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33"/>
        <p:cNvGrpSpPr/>
        <p:nvPr/>
      </p:nvGrpSpPr>
      <p:grpSpPr>
        <a:xfrm>
          <a:off x="0" y="0"/>
          <a:ext cx="0" cy="0"/>
          <a:chOff x="0" y="0"/>
          <a:chExt cx="0" cy="0"/>
        </a:xfrm>
      </p:grpSpPr>
      <p:sp>
        <p:nvSpPr>
          <p:cNvPr id="34" name="Google Shape;34;p1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5" name="Google Shape;35;p19"/>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36"/>
        <p:cNvGrpSpPr/>
        <p:nvPr/>
      </p:nvGrpSpPr>
      <p:grpSpPr>
        <a:xfrm>
          <a:off x="0" y="0"/>
          <a:ext cx="0" cy="0"/>
          <a:chOff x="0" y="0"/>
          <a:chExt cx="0" cy="0"/>
        </a:xfrm>
      </p:grpSpPr>
      <p:sp>
        <p:nvSpPr>
          <p:cNvPr id="37" name="Google Shape;37;p2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8" name="Google Shape;38;p20"/>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0"/>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0"/>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41"/>
        <p:cNvGrpSpPr/>
        <p:nvPr/>
      </p:nvGrpSpPr>
      <p:grpSpPr>
        <a:xfrm>
          <a:off x="0" y="0"/>
          <a:ext cx="0" cy="0"/>
          <a:chOff x="0" y="0"/>
          <a:chExt cx="0" cy="0"/>
        </a:xfrm>
      </p:grpSpPr>
      <p:sp>
        <p:nvSpPr>
          <p:cNvPr id="42" name="Google Shape;42;p21"/>
          <p:cNvSpPr>
            <a:spLocks noGrp="1"/>
          </p:cNvSpPr>
          <p:nvPr>
            <p:ph type="pic" idx="2"/>
          </p:nvPr>
        </p:nvSpPr>
        <p:spPr>
          <a:xfrm>
            <a:off x="6095999" y="1447800"/>
            <a:ext cx="5486401" cy="4590976"/>
          </a:xfrm>
          <a:prstGeom prst="rect">
            <a:avLst/>
          </a:prstGeom>
          <a:noFill/>
          <a:ln>
            <a:noFill/>
          </a:ln>
        </p:spPr>
      </p:sp>
      <p:sp>
        <p:nvSpPr>
          <p:cNvPr id="43" name="Google Shape;43;p2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44" name="Google Shape;44;p21"/>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2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2"/>
          <p:cNvSpPr>
            <a:spLocks noGrp="1"/>
          </p:cNvSpPr>
          <p:nvPr>
            <p:ph type="chart" idx="2"/>
          </p:nvPr>
        </p:nvSpPr>
        <p:spPr>
          <a:xfrm>
            <a:off x="6096001" y="1447800"/>
            <a:ext cx="5486400" cy="4590976"/>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49" name="Google Shape;49;p2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50" name="Google Shape;50;p22"/>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dirty="0"/>
          </a:p>
        </p:txBody>
      </p:sp>
      <p:sp>
        <p:nvSpPr>
          <p:cNvPr id="12" name="Google Shape;12;p13"/>
          <p:cNvSpPr txBox="1">
            <a:spLocks noGrp="1"/>
          </p:cNvSpPr>
          <p:nvPr>
            <p:ph type="body" idx="1"/>
          </p:nvPr>
        </p:nvSpPr>
        <p:spPr>
          <a:xfrm>
            <a:off x="609600" y="1295400"/>
            <a:ext cx="10972800" cy="474337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3"/>
          <p:cNvSpPr/>
          <p:nvPr/>
        </p:nvSpPr>
        <p:spPr>
          <a:xfrm>
            <a:off x="4876800" y="6542840"/>
            <a:ext cx="1371600" cy="2477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 name="Google Shape;14;p13"/>
          <p:cNvSpPr txBox="1"/>
          <p:nvPr/>
        </p:nvSpPr>
        <p:spPr>
          <a:xfrm>
            <a:off x="7835900" y="6513565"/>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dirty="0">
                <a:solidFill>
                  <a:schemeClr val="dk2"/>
                </a:solidFill>
                <a:latin typeface="Calibri"/>
                <a:ea typeface="Calibri"/>
                <a:cs typeface="Calibri"/>
                <a:sym typeface="Calibri"/>
              </a:rPr>
              <a:t>©2023 ANSYS, Inc.</a:t>
            </a:r>
            <a:endParaRPr dirty="0"/>
          </a:p>
        </p:txBody>
      </p:sp>
      <p:pic>
        <p:nvPicPr>
          <p:cNvPr id="15" name="Google Shape;15;p13"/>
          <p:cNvPicPr preferRelativeResize="0"/>
          <p:nvPr/>
        </p:nvPicPr>
        <p:blipFill rotWithShape="1">
          <a:blip r:embed="rId15">
            <a:alphaModFix/>
          </a:blip>
          <a:srcRect/>
          <a:stretch/>
        </p:blipFill>
        <p:spPr>
          <a:xfrm>
            <a:off x="1184" y="0"/>
            <a:ext cx="12189631"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
        <p:cNvGrpSpPr/>
        <p:nvPr/>
      </p:nvGrpSpPr>
      <p:grpSpPr>
        <a:xfrm>
          <a:off x="0" y="0"/>
          <a:ext cx="0" cy="0"/>
          <a:chOff x="0" y="0"/>
          <a:chExt cx="0" cy="0"/>
        </a:xfrm>
      </p:grpSpPr>
      <p:sp>
        <p:nvSpPr>
          <p:cNvPr id="92" name="Google Shape;92;g25a29b787d9_0_268"/>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3" name="Google Shape;93;g25a29b787d9_0_268"/>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dirty="0"/>
          </a:p>
        </p:txBody>
      </p:sp>
      <p:sp>
        <p:nvSpPr>
          <p:cNvPr id="94" name="Google Shape;94;g25a29b787d9_0_268"/>
          <p:cNvSpPr txBox="1">
            <a:spLocks noGrp="1"/>
          </p:cNvSpPr>
          <p:nvPr>
            <p:ph type="body" idx="1"/>
          </p:nvPr>
        </p:nvSpPr>
        <p:spPr>
          <a:xfrm>
            <a:off x="609600" y="1295400"/>
            <a:ext cx="10972800" cy="47433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5" name="Google Shape;95;g25a29b787d9_0_268"/>
          <p:cNvSpPr/>
          <p:nvPr/>
        </p:nvSpPr>
        <p:spPr>
          <a:xfrm>
            <a:off x="4876800" y="6542840"/>
            <a:ext cx="1371600" cy="247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6" name="Google Shape;96;g25a29b787d9_0_268"/>
          <p:cNvSpPr txBox="1"/>
          <p:nvPr/>
        </p:nvSpPr>
        <p:spPr>
          <a:xfrm>
            <a:off x="7835900" y="6513565"/>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dirty="0">
                <a:solidFill>
                  <a:schemeClr val="dk2"/>
                </a:solidFill>
                <a:latin typeface="Calibri"/>
                <a:ea typeface="Calibri"/>
                <a:cs typeface="Calibri"/>
                <a:sym typeface="Calibri"/>
              </a:rPr>
              <a:t>©2023 ANSYS, Inc.</a:t>
            </a:r>
            <a:endParaRPr dirty="0"/>
          </a:p>
        </p:txBody>
      </p:sp>
      <p:pic>
        <p:nvPicPr>
          <p:cNvPr id="97" name="Google Shape;97;g25a29b787d9_0_268"/>
          <p:cNvPicPr preferRelativeResize="0"/>
          <p:nvPr/>
        </p:nvPicPr>
        <p:blipFill rotWithShape="1">
          <a:blip r:embed="rId15">
            <a:alphaModFix/>
          </a:blip>
          <a:srcRect/>
          <a:stretch/>
        </p:blipFill>
        <p:spPr>
          <a:xfrm>
            <a:off x="1184" y="0"/>
            <a:ext cx="12189628"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4.gif"/></Relationships>
</file>

<file path=ppt/slides/_rels/slide1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image" Target="../media/image16.gif"/></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F0stbXe6Z4c&amp;list=PLtt6-ZgUFmMLccjO4qNzeNV76DKZZN3ZX"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help.spaceclaim.com/dsm/2012.1/en/SpaceClaim_shortcuts.htm" TargetMode="External"/><Relationship Id="rId5" Type="http://schemas.openxmlformats.org/officeDocument/2006/relationships/hyperlink" Target="https://www.ansys.com/academic/educators/education-resources/lecture-create-editing-geometries?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9.gif"/><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25a29b787d9_0_262"/>
          <p:cNvSpPr txBox="1">
            <a:spLocks noGrp="1"/>
          </p:cNvSpPr>
          <p:nvPr>
            <p:ph type="body" idx="1"/>
          </p:nvPr>
        </p:nvSpPr>
        <p:spPr>
          <a:xfrm>
            <a:off x="601675" y="914400"/>
            <a:ext cx="9847500" cy="1449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600"/>
              <a:buNone/>
            </a:pPr>
            <a:r>
              <a:rPr lang="en-US" sz="3600" dirty="0"/>
              <a:t>Lesson 5: Introduction to Structural and Thermal Simulation in Ansys Discovery, Part 1 </a:t>
            </a:r>
            <a:endParaRPr dirty="0"/>
          </a:p>
        </p:txBody>
      </p:sp>
      <p:sp>
        <p:nvSpPr>
          <p:cNvPr id="179" name="Google Shape;179;g25a29b787d9_0_262"/>
          <p:cNvSpPr txBox="1">
            <a:spLocks noGrp="1"/>
          </p:cNvSpPr>
          <p:nvPr>
            <p:ph type="body" idx="2"/>
          </p:nvPr>
        </p:nvSpPr>
        <p:spPr>
          <a:xfrm>
            <a:off x="601675" y="2667000"/>
            <a:ext cx="7647000" cy="3786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000"/>
              <a:buNone/>
            </a:pPr>
            <a:r>
              <a:rPr lang="en-US" sz="2000" b="1" dirty="0">
                <a:latin typeface="Calibri"/>
                <a:ea typeface="Calibri"/>
                <a:cs typeface="Calibri"/>
                <a:sym typeface="Calibri"/>
              </a:rPr>
              <a:t>Developed and curated by the Ansys Education Team</a:t>
            </a:r>
            <a:endParaRPr dirty="0"/>
          </a:p>
          <a:p>
            <a:pPr marL="0" lvl="0" indent="0" algn="l" rtl="0">
              <a:lnSpc>
                <a:spcPct val="90000"/>
              </a:lnSpc>
              <a:spcBef>
                <a:spcPts val="1000"/>
              </a:spcBef>
              <a:spcAft>
                <a:spcPts val="0"/>
              </a:spcAft>
              <a:buClr>
                <a:schemeClr val="accent3"/>
              </a:buClr>
              <a:buSzPts val="2000"/>
              <a:buNone/>
            </a:pPr>
            <a:r>
              <a:rPr lang="en-US" sz="2000" u="sng" dirty="0">
                <a:solidFill>
                  <a:schemeClr val="hlink"/>
                </a:solidFill>
                <a:hlinkClick r:id="rId3"/>
              </a:rPr>
              <a:t>education@ansys.com</a:t>
            </a:r>
            <a:endParaRPr sz="2000" dirty="0">
              <a:solidFill>
                <a:schemeClr val="accent3"/>
              </a:solidFill>
            </a:endParaRPr>
          </a:p>
          <a:p>
            <a:pPr marL="0" marR="0" lvl="0" indent="0" algn="l" rtl="0">
              <a:lnSpc>
                <a:spcPct val="90000"/>
              </a:lnSpc>
              <a:spcBef>
                <a:spcPts val="1000"/>
              </a:spcBef>
              <a:spcAft>
                <a:spcPts val="0"/>
              </a:spcAft>
              <a:buClr>
                <a:schemeClr val="accent3"/>
              </a:buClr>
              <a:buSzPts val="2000"/>
              <a:buFont typeface="Arial"/>
              <a:buNone/>
            </a:pPr>
            <a:endParaRPr sz="2000" b="1" i="0" u="none" strike="noStrike" cap="none" dirty="0">
              <a:solidFill>
                <a:srgbClr val="898A8D"/>
              </a:solidFill>
              <a:latin typeface="Calibri"/>
              <a:ea typeface="Calibri"/>
              <a:cs typeface="Calibri"/>
              <a:sym typeface="Calibri"/>
            </a:endParaRPr>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dirty="0">
                <a:solidFill>
                  <a:srgbClr val="898A8D"/>
                </a:solidFill>
                <a:latin typeface="Calibri"/>
                <a:ea typeface="Calibri"/>
                <a:cs typeface="Calibri"/>
                <a:sym typeface="Calibri"/>
              </a:rPr>
              <a:t>Adaptation and compilation le</a:t>
            </a:r>
            <a:r>
              <a:rPr lang="en-US" sz="2000" b="1" dirty="0">
                <a:solidFill>
                  <a:srgbClr val="898A8D"/>
                </a:solidFill>
                <a:latin typeface="Calibri"/>
                <a:ea typeface="Calibri"/>
                <a:cs typeface="Calibri"/>
                <a:sym typeface="Calibri"/>
              </a:rPr>
              <a:t>d by</a:t>
            </a:r>
            <a:r>
              <a:rPr lang="en-US" sz="2000" b="1" i="0" u="none" strike="noStrike" cap="none" dirty="0">
                <a:solidFill>
                  <a:srgbClr val="898A8D"/>
                </a:solidFill>
                <a:latin typeface="Calibri"/>
                <a:ea typeface="Calibri"/>
                <a:cs typeface="Calibri"/>
                <a:sym typeface="Calibri"/>
              </a:rPr>
              <a:t> Alfred Oti</a:t>
            </a:r>
            <a:endParaRPr dirty="0"/>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dirty="0">
                <a:solidFill>
                  <a:srgbClr val="898A8D"/>
                </a:solidFill>
                <a:latin typeface="Calibri"/>
                <a:ea typeface="Calibri"/>
                <a:cs typeface="Calibri"/>
                <a:sym typeface="Calibri"/>
              </a:rPr>
              <a:t>Based on curriculum by Kenneth Alfano, </a:t>
            </a:r>
            <a:r>
              <a:rPr lang="en-US" b="1" dirty="0">
                <a:solidFill>
                  <a:srgbClr val="898A8D"/>
                </a:solidFill>
              </a:rPr>
              <a:t>Teaching Professor</a:t>
            </a:r>
            <a:r>
              <a:rPr lang="en-US" sz="2000" b="1" i="0" u="none" strike="noStrike" cap="none" dirty="0">
                <a:solidFill>
                  <a:srgbClr val="898A8D"/>
                </a:solidFill>
                <a:latin typeface="Calibri"/>
                <a:ea typeface="Calibri"/>
                <a:cs typeface="Calibri"/>
                <a:sym typeface="Calibri"/>
              </a:rPr>
              <a:t> in Engineering Undergraduate Education at the University of Michigan</a:t>
            </a:r>
            <a:endParaRPr sz="2000" b="0" i="0" u="none" strike="noStrike" cap="none" dirty="0">
              <a:solidFill>
                <a:srgbClr val="898A8D"/>
              </a:solidFill>
              <a:latin typeface="Calibri"/>
              <a:ea typeface="Calibri"/>
              <a:cs typeface="Calibri"/>
              <a:sym typeface="Calibri"/>
            </a:endParaRPr>
          </a:p>
          <a:p>
            <a:pPr marL="0" lvl="0" indent="0" algn="l" rtl="0">
              <a:lnSpc>
                <a:spcPct val="90000"/>
              </a:lnSpc>
              <a:spcBef>
                <a:spcPts val="1000"/>
              </a:spcBef>
              <a:spcAft>
                <a:spcPts val="0"/>
              </a:spcAft>
              <a:buClr>
                <a:schemeClr val="accent3"/>
              </a:buClr>
              <a:buSzPts val="2000"/>
              <a:buNone/>
            </a:pPr>
            <a:endParaRPr dirty="0">
              <a:solidFill>
                <a:schemeClr val="accent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a:t>
            </a:fld>
            <a:endParaRPr dirty="0"/>
          </a:p>
        </p:txBody>
      </p:sp>
      <p:sp>
        <p:nvSpPr>
          <p:cNvPr id="264" name="Google Shape;264;p8"/>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Thermal Simulation (Alternative Method)</a:t>
            </a:r>
            <a:endParaRPr dirty="0"/>
          </a:p>
        </p:txBody>
      </p:sp>
      <p:sp>
        <p:nvSpPr>
          <p:cNvPr id="265" name="Google Shape;265;p8"/>
          <p:cNvSpPr txBox="1"/>
          <p:nvPr/>
        </p:nvSpPr>
        <p:spPr>
          <a:xfrm>
            <a:off x="6389483" y="5281653"/>
            <a:ext cx="5221200"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6: </a:t>
            </a:r>
            <a:r>
              <a:rPr lang="en-US" sz="1200" dirty="0">
                <a:solidFill>
                  <a:schemeClr val="dk1"/>
                </a:solidFill>
                <a:latin typeface="Calibri"/>
                <a:ea typeface="Calibri"/>
                <a:cs typeface="Calibri"/>
                <a:sym typeface="Calibri"/>
              </a:rPr>
              <a:t>Click on the green ‘solve’ button to run the simulation. The plot and legend show that the cup is has an average temperature of  84.7C. This is in the normal range for a hot beverage.</a:t>
            </a:r>
            <a:endParaRPr sz="1200" dirty="0"/>
          </a:p>
        </p:txBody>
      </p:sp>
      <p:sp>
        <p:nvSpPr>
          <p:cNvPr id="266" name="Google Shape;266;p8"/>
          <p:cNvSpPr txBox="1"/>
          <p:nvPr/>
        </p:nvSpPr>
        <p:spPr>
          <a:xfrm>
            <a:off x="602052" y="5281653"/>
            <a:ext cx="5221200" cy="1046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5:</a:t>
            </a:r>
            <a:r>
              <a:rPr lang="en-US" sz="1200" dirty="0">
                <a:solidFill>
                  <a:schemeClr val="dk1"/>
                </a:solidFill>
                <a:latin typeface="Calibri"/>
                <a:ea typeface="Calibri"/>
                <a:cs typeface="Calibri"/>
                <a:sym typeface="Calibri"/>
              </a:rPr>
              <a:t> In the Simulation ribbon, select Monitors from the results tools. From the drop-down menu, choose Custom, then select Temperature from the left HUD variable list. In the right HUD, click on Average. A chart will appear with the title Average Temperature 1. Right-click and re-name the title as Average Temperature Mug Depression</a:t>
            </a:r>
            <a:r>
              <a:rPr lang="en-US" sz="1400" dirty="0">
                <a:solidFill>
                  <a:schemeClr val="dk1"/>
                </a:solidFill>
                <a:latin typeface="Calibri"/>
                <a:ea typeface="Calibri"/>
                <a:cs typeface="Calibri"/>
                <a:sym typeface="Calibri"/>
              </a:rPr>
              <a:t>.</a:t>
            </a:r>
            <a:endParaRPr dirty="0"/>
          </a:p>
        </p:txBody>
      </p:sp>
      <p:pic>
        <p:nvPicPr>
          <p:cNvPr id="267" name="Google Shape;267;p8" descr="A screenshot of a computer&#10;&#10;Description automatically generated with medium confidence"/>
          <p:cNvPicPr preferRelativeResize="0"/>
          <p:nvPr/>
        </p:nvPicPr>
        <p:blipFill rotWithShape="1">
          <a:blip r:embed="rId3">
            <a:alphaModFix/>
          </a:blip>
          <a:srcRect/>
          <a:stretch/>
        </p:blipFill>
        <p:spPr>
          <a:xfrm>
            <a:off x="612334" y="990462"/>
            <a:ext cx="5200650" cy="4229100"/>
          </a:xfrm>
          <a:prstGeom prst="rect">
            <a:avLst/>
          </a:prstGeom>
          <a:noFill/>
          <a:ln>
            <a:noFill/>
          </a:ln>
        </p:spPr>
      </p:pic>
      <p:pic>
        <p:nvPicPr>
          <p:cNvPr id="268" name="Google Shape;268;p8" descr="A screenshot of a video game&#10;&#10;Description automatically generated"/>
          <p:cNvPicPr preferRelativeResize="0"/>
          <p:nvPr/>
        </p:nvPicPr>
        <p:blipFill rotWithShape="1">
          <a:blip r:embed="rId4">
            <a:alphaModFix/>
          </a:blip>
          <a:srcRect/>
          <a:stretch/>
        </p:blipFill>
        <p:spPr>
          <a:xfrm>
            <a:off x="6410033" y="990462"/>
            <a:ext cx="5200650" cy="4229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2" name="Picture 1" descr="A computer screen shot of a blue and purple cylinder&#10;&#10;Description automatically generated">
            <a:extLst>
              <a:ext uri="{FF2B5EF4-FFF2-40B4-BE49-F238E27FC236}">
                <a16:creationId xmlns:a16="http://schemas.microsoft.com/office/drawing/2014/main" id="{B1162430-3EC3-4A9D-7059-156FA3097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9513" y="994418"/>
            <a:ext cx="5229225" cy="4257675"/>
          </a:xfrm>
          <a:prstGeom prst="rect">
            <a:avLst/>
          </a:prstGeom>
        </p:spPr>
      </p:pic>
      <p:sp>
        <p:nvSpPr>
          <p:cNvPr id="273" name="Google Shape;273;p1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a:t>
            </a:fld>
            <a:endParaRPr dirty="0"/>
          </a:p>
        </p:txBody>
      </p:sp>
      <p:sp>
        <p:nvSpPr>
          <p:cNvPr id="274" name="Google Shape;274;p10"/>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Structural Simulation (Alternative Method)</a:t>
            </a:r>
            <a:endParaRPr dirty="0"/>
          </a:p>
        </p:txBody>
      </p:sp>
      <p:pic>
        <p:nvPicPr>
          <p:cNvPr id="275" name="Google Shape;275;p10" descr="A computer screen shot of a blue mug&#10;&#10;Description automatically generated"/>
          <p:cNvPicPr preferRelativeResize="0"/>
          <p:nvPr/>
        </p:nvPicPr>
        <p:blipFill rotWithShape="1">
          <a:blip r:embed="rId4">
            <a:alphaModFix/>
          </a:blip>
          <a:srcRect/>
          <a:stretch/>
        </p:blipFill>
        <p:spPr>
          <a:xfrm>
            <a:off x="633262" y="994418"/>
            <a:ext cx="5229225" cy="4257675"/>
          </a:xfrm>
          <a:prstGeom prst="rect">
            <a:avLst/>
          </a:prstGeom>
          <a:noFill/>
          <a:ln>
            <a:noFill/>
          </a:ln>
        </p:spPr>
      </p:pic>
      <p:sp>
        <p:nvSpPr>
          <p:cNvPr id="276" name="Google Shape;276;p10"/>
          <p:cNvSpPr txBox="1"/>
          <p:nvPr/>
        </p:nvSpPr>
        <p:spPr>
          <a:xfrm>
            <a:off x="633262" y="5252093"/>
            <a:ext cx="52212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1: </a:t>
            </a:r>
            <a:r>
              <a:rPr lang="en-US" sz="1200" dirty="0">
                <a:solidFill>
                  <a:schemeClr val="dk1"/>
                </a:solidFill>
                <a:latin typeface="Calibri"/>
                <a:ea typeface="Calibri"/>
                <a:cs typeface="Calibri"/>
                <a:sym typeface="Calibri"/>
              </a:rPr>
              <a:t>Click on the outer bottom face of the mug. Then in the Simulation ribbon, select Structural from the physics tools. From the drop-down menu, click on Support. Choose ‘Fixed’ from the menu. Click on the green tick to confirm your choice. </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(This simulates the mug resting on a flat surface.)</a:t>
            </a:r>
            <a:endParaRPr sz="1200" b="1" dirty="0">
              <a:solidFill>
                <a:schemeClr val="dk1"/>
              </a:solidFill>
              <a:latin typeface="Calibri"/>
              <a:ea typeface="Calibri"/>
              <a:cs typeface="Calibri"/>
              <a:sym typeface="Calibri"/>
            </a:endParaRPr>
          </a:p>
        </p:txBody>
      </p:sp>
      <p:sp>
        <p:nvSpPr>
          <p:cNvPr id="278" name="Google Shape;278;p10"/>
          <p:cNvSpPr txBox="1"/>
          <p:nvPr/>
        </p:nvSpPr>
        <p:spPr>
          <a:xfrm>
            <a:off x="6333525" y="5214930"/>
            <a:ext cx="5221200" cy="1231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2: </a:t>
            </a:r>
            <a:r>
              <a:rPr lang="en-US" sz="1200" dirty="0">
                <a:solidFill>
                  <a:schemeClr val="dk1"/>
                </a:solidFill>
                <a:latin typeface="Calibri"/>
                <a:ea typeface="Calibri"/>
                <a:cs typeface="Calibri"/>
                <a:sym typeface="Calibri"/>
              </a:rPr>
              <a:t>Click on the inner bottom face of the mug. Then in the Simulation ribbon, select Structural from the physics tools. From the drop-down menu, click on Pressure. In the right HUD box, enter 0.5. Change the unit to lb/in</a:t>
            </a:r>
            <a:r>
              <a:rPr lang="en-US" sz="1200" baseline="30000" dirty="0">
                <a:solidFill>
                  <a:schemeClr val="dk1"/>
                </a:solidFill>
                <a:latin typeface="Calibri"/>
                <a:ea typeface="Calibri"/>
                <a:cs typeface="Calibri"/>
                <a:sym typeface="Calibri"/>
              </a:rPr>
              <a:t>2</a:t>
            </a:r>
            <a:r>
              <a:rPr lang="en-US" sz="1200" dirty="0">
                <a:solidFill>
                  <a:schemeClr val="dk1"/>
                </a:solidFill>
                <a:latin typeface="Calibri"/>
                <a:ea typeface="Calibri"/>
                <a:cs typeface="Calibri"/>
                <a:sym typeface="Calibri"/>
              </a:rPr>
              <a:t>. Click on the green ‘solve’ button to run the simulation. In the legend on the right of the screen, c</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hange the result from </a:t>
            </a:r>
            <a:r>
              <a:rPr lang="en-US" sz="1200" i="1"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temperature </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to </a:t>
            </a:r>
            <a:r>
              <a:rPr lang="en-US" sz="1200" i="1"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stress</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(as we had started with a </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temperature</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simulation).</a:t>
            </a:r>
            <a:endParaRPr sz="1200" b="1" dirty="0">
              <a:solidFill>
                <a:schemeClr val="dk1"/>
              </a:solidFill>
              <a:latin typeface="Calibri"/>
              <a:ea typeface="Calibri"/>
              <a:cs typeface="Calibri"/>
              <a:sym typeface="Calibri"/>
            </a:endParaRPr>
          </a:p>
        </p:txBody>
      </p:sp>
      <p:sp>
        <p:nvSpPr>
          <p:cNvPr id="279" name="Google Shape;279;p10">
            <a:hlinkClick r:id="rId5" action="ppaction://hlinksldjump"/>
          </p:cNvPr>
          <p:cNvSpPr txBox="1"/>
          <p:nvPr/>
        </p:nvSpPr>
        <p:spPr>
          <a:xfrm>
            <a:off x="9395801" y="4608576"/>
            <a:ext cx="156555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u="sng" dirty="0">
                <a:solidFill>
                  <a:schemeClr val="accent1"/>
                </a:solidFill>
                <a:latin typeface="Calibri"/>
                <a:ea typeface="Calibri"/>
                <a:cs typeface="Calibri"/>
                <a:sym typeface="Calibri"/>
              </a:rPr>
              <a:t>Return to Step 1</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a:t>
            </a:fld>
            <a:endParaRPr dirty="0"/>
          </a:p>
        </p:txBody>
      </p:sp>
      <p:sp>
        <p:nvSpPr>
          <p:cNvPr id="249" name="Google Shape;249;p1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Additional Discovery Tutorials (Optional/As-Needed)</a:t>
            </a:r>
            <a:endParaRPr dirty="0"/>
          </a:p>
        </p:txBody>
      </p:sp>
      <p:sp>
        <p:nvSpPr>
          <p:cNvPr id="250" name="Google Shape;250;p16"/>
          <p:cNvSpPr txBox="1"/>
          <p:nvPr/>
        </p:nvSpPr>
        <p:spPr>
          <a:xfrm>
            <a:off x="587375" y="1354807"/>
            <a:ext cx="11017250" cy="4854607"/>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3"/>
              </a:rPr>
              <a:t>Learning Solid Modeling with Ansys Discovery — Course Overview</a:t>
            </a:r>
            <a:endParaRPr sz="2400" b="0" i="0" u="sng" dirty="0">
              <a:solidFill>
                <a:schemeClr val="hlink"/>
              </a:solidFill>
              <a:latin typeface="Calibri"/>
              <a:ea typeface="Calibri"/>
              <a:cs typeface="Calibri"/>
              <a:sym typeface="Calibri"/>
            </a:endParaRPr>
          </a:p>
          <a:p>
            <a:pPr marL="939800" marR="0" lvl="1" indent="-254000" algn="l" rtl="0">
              <a:lnSpc>
                <a:spcPct val="90000"/>
              </a:lnSpc>
              <a:spcBef>
                <a:spcPts val="0"/>
              </a:spcBef>
              <a:spcAft>
                <a:spcPts val="0"/>
              </a:spcAft>
              <a:buClr>
                <a:schemeClr val="dk1"/>
              </a:buClr>
              <a:buSzPts val="1400"/>
              <a:buFont typeface="Courier New"/>
              <a:buNone/>
            </a:pPr>
            <a:endParaRPr sz="2000" b="0" i="0" u="none" strike="noStrike" cap="none" dirty="0">
              <a:solidFill>
                <a:schemeClr val="dk1"/>
              </a:solidFill>
              <a:latin typeface="Calibri"/>
              <a:ea typeface="Calibri"/>
              <a:cs typeface="Calibri"/>
              <a:sym typeface="Calibri"/>
            </a:endParaRPr>
          </a:p>
          <a:p>
            <a:pPr marL="939800" marR="0" lvl="1" indent="-342900" algn="l" rtl="0">
              <a:lnSpc>
                <a:spcPct val="90000"/>
              </a:lnSpc>
              <a:spcBef>
                <a:spcPts val="0"/>
              </a:spcBef>
              <a:spcAft>
                <a:spcPts val="0"/>
              </a:spcAft>
              <a:buClr>
                <a:schemeClr val="dk1"/>
              </a:buClr>
              <a:buSzPts val="1400"/>
              <a:buFont typeface="Courier New"/>
              <a:buChar char="o"/>
            </a:pPr>
            <a:r>
              <a:rPr lang="en-US" sz="2000" b="0" i="0" u="none" strike="noStrike" cap="none" dirty="0">
                <a:solidFill>
                  <a:schemeClr val="dk1"/>
                </a:solidFill>
                <a:latin typeface="Calibri"/>
                <a:ea typeface="Calibri"/>
                <a:cs typeface="Calibri"/>
                <a:sym typeface="Calibri"/>
              </a:rPr>
              <a:t>Helpful intro to geometry in Discovery</a:t>
            </a:r>
            <a:endParaRPr lang="en-US" sz="2000" dirty="0">
              <a:solidFill>
                <a:schemeClr val="dk1"/>
              </a:solidFill>
              <a:latin typeface="Calibri"/>
              <a:ea typeface="Calibri"/>
              <a:cs typeface="Calibri"/>
              <a:sym typeface="Calibri"/>
            </a:endParaRPr>
          </a:p>
          <a:p>
            <a:pPr marL="596900" marR="0" lvl="1" algn="l" rtl="0">
              <a:lnSpc>
                <a:spcPct val="90000"/>
              </a:lnSpc>
              <a:spcBef>
                <a:spcPts val="0"/>
              </a:spcBef>
              <a:spcAft>
                <a:spcPts val="0"/>
              </a:spcAft>
              <a:buClr>
                <a:schemeClr val="dk1"/>
              </a:buClr>
              <a:buSzPts val="1400"/>
            </a:pPr>
            <a:endParaRPr sz="2000" b="0" i="0" u="none" strike="noStrike" cap="none"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4"/>
              </a:rPr>
              <a:t>Ansys Discovery Forum Getting Started Tutorials</a:t>
            </a:r>
            <a:endParaRPr sz="2400" b="0" i="0" dirty="0">
              <a:solidFill>
                <a:schemeClr val="dk1"/>
              </a:solidFill>
              <a:latin typeface="Calibri"/>
              <a:ea typeface="Calibri"/>
              <a:cs typeface="Calibri"/>
              <a:sym typeface="Calibri"/>
            </a:endParaRPr>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914400" marR="0" lvl="1" indent="-317500" algn="l" rtl="0">
              <a:lnSpc>
                <a:spcPct val="90000"/>
              </a:lnSpc>
              <a:spcBef>
                <a:spcPts val="0"/>
              </a:spcBef>
              <a:spcAft>
                <a:spcPts val="0"/>
              </a:spcAft>
              <a:buClr>
                <a:schemeClr val="dk1"/>
              </a:buClr>
              <a:buSzPts val="1400"/>
              <a:buFont typeface="Calibri"/>
              <a:buChar char="○"/>
            </a:pPr>
            <a:r>
              <a:rPr lang="en-US" sz="2000" b="0" i="0" u="none" strike="noStrike" cap="none" dirty="0">
                <a:solidFill>
                  <a:schemeClr val="dk1"/>
                </a:solidFill>
                <a:latin typeface="Calibri"/>
                <a:ea typeface="Calibri"/>
                <a:cs typeface="Calibri"/>
                <a:sym typeface="Calibri"/>
              </a:rPr>
              <a:t>Great extra tutorials focused on different concepts/features </a:t>
            </a:r>
            <a:endParaRPr dirty="0"/>
          </a:p>
          <a:p>
            <a:pPr marL="228600" marR="0" lvl="0" indent="-7620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0"/>
              </a:spcBef>
              <a:spcAft>
                <a:spcPts val="0"/>
              </a:spcAft>
              <a:buClr>
                <a:schemeClr val="accent1"/>
              </a:buClr>
              <a:buSzPts val="2400"/>
              <a:buFont typeface="Arial"/>
              <a:buChar char="•"/>
            </a:pPr>
            <a:r>
              <a:rPr lang="en-US" sz="2400" b="0" i="0" u="sng" dirty="0">
                <a:solidFill>
                  <a:schemeClr val="accen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Lecture Unit: Creating and Editing Geometries in Ansys Discovery</a:t>
            </a:r>
            <a:endParaRPr sz="2400" b="0" i="0" u="sng" dirty="0">
              <a:solidFill>
                <a:schemeClr val="accent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400"/>
              <a:buFont typeface="Arial"/>
              <a:buNone/>
            </a:pPr>
            <a:endParaRPr sz="1400" b="0" i="0" u="sng" dirty="0">
              <a:solidFill>
                <a:schemeClr val="accent1"/>
              </a:solidFill>
              <a:latin typeface="Calibri"/>
              <a:ea typeface="Calibri"/>
              <a:cs typeface="Calibri"/>
              <a:sym typeface="Calibri"/>
            </a:endParaRPr>
          </a:p>
          <a:p>
            <a:pPr marL="969963" marR="0" lvl="3" indent="-223837" algn="l" rtl="0">
              <a:lnSpc>
                <a:spcPct val="90000"/>
              </a:lnSpc>
              <a:spcBef>
                <a:spcPts val="0"/>
              </a:spcBef>
              <a:spcAft>
                <a:spcPts val="0"/>
              </a:spcAft>
              <a:buClr>
                <a:schemeClr val="dk1"/>
              </a:buClr>
              <a:buSzPts val="2000"/>
              <a:buFont typeface="Courier New"/>
              <a:buChar char="o"/>
            </a:pPr>
            <a:r>
              <a:rPr lang="en-US" sz="2000" b="0" i="0" u="none" strike="noStrike" cap="none" dirty="0">
                <a:solidFill>
                  <a:schemeClr val="dk1"/>
                </a:solidFill>
                <a:latin typeface="Calibri"/>
                <a:ea typeface="Calibri"/>
                <a:cs typeface="Calibri"/>
                <a:sym typeface="Calibri"/>
              </a:rPr>
              <a:t>The unit covers the creation and editing of 3 models from their initial 2D sketches to their final 3D shapes with no prior modeling experience necessary</a:t>
            </a:r>
            <a:endParaRPr dirty="0"/>
          </a:p>
          <a:p>
            <a:pPr marL="0" marR="0" lvl="0" indent="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1600"/>
              </a:spcBef>
              <a:spcAft>
                <a:spcPts val="0"/>
              </a:spcAft>
              <a:buClr>
                <a:schemeClr val="hlink"/>
              </a:buClr>
              <a:buSzPts val="2400"/>
              <a:buFont typeface="Arial"/>
              <a:buChar char="•"/>
            </a:pPr>
            <a:r>
              <a:rPr lang="en-US" sz="2400" b="0" i="0" u="sng" dirty="0">
                <a:solidFill>
                  <a:schemeClr val="hlink"/>
                </a:solidFill>
                <a:latin typeface="Calibri"/>
                <a:ea typeface="Calibri"/>
                <a:cs typeface="Calibri"/>
                <a:sym typeface="Calibri"/>
                <a:hlinkClick r:id="rId6"/>
              </a:rPr>
              <a:t>SpaceClaim/Discovery Keyboard Shortcuts</a:t>
            </a:r>
            <a:r>
              <a:rPr lang="en-US" sz="2400" b="0" i="0" dirty="0">
                <a:solidFill>
                  <a:srgbClr val="FF0000"/>
                </a:solidFill>
                <a:latin typeface="Calibri"/>
                <a:ea typeface="Calibri"/>
                <a:cs typeface="Calibri"/>
                <a:sym typeface="Calibri"/>
              </a:rPr>
              <a:t> </a:t>
            </a:r>
            <a:endParaRPr dirty="0"/>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5a29b787d9_0_87"/>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13</a:t>
            </a:fld>
            <a:endParaRPr dirty="0"/>
          </a:p>
        </p:txBody>
      </p:sp>
      <p:sp>
        <p:nvSpPr>
          <p:cNvPr id="293" name="Google Shape;293;g25a29b787d9_0_87"/>
          <p:cNvSpPr txBox="1"/>
          <p:nvPr/>
        </p:nvSpPr>
        <p:spPr>
          <a:xfrm>
            <a:off x="534358" y="4237280"/>
            <a:ext cx="87258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rgbClr val="000000"/>
                </a:solidFill>
                <a:latin typeface="Calibri"/>
                <a:ea typeface="Calibri"/>
                <a:cs typeface="Calibri"/>
                <a:sym typeface="Calibri"/>
              </a:rPr>
              <a:t>Acknowledgements</a:t>
            </a:r>
            <a:endParaRPr dirty="0"/>
          </a:p>
          <a:p>
            <a:pPr marL="0" lvl="0" indent="0" algn="l" rtl="0">
              <a:spcBef>
                <a:spcPts val="0"/>
              </a:spcBef>
              <a:spcAft>
                <a:spcPts val="0"/>
              </a:spcAft>
              <a:buClr>
                <a:schemeClr val="dk1"/>
              </a:buClr>
              <a:buFont typeface="Arial"/>
              <a:buNone/>
            </a:pPr>
            <a:r>
              <a:rPr lang="en-US" dirty="0">
                <a:solidFill>
                  <a:schemeClr val="dk1"/>
                </a:solidFill>
                <a:latin typeface="Calibri"/>
                <a:ea typeface="Calibri"/>
                <a:cs typeface="Calibri"/>
                <a:sym typeface="Calibri"/>
              </a:rPr>
              <a:t>Ansys: Ethan Rabinowitz, Madhumita Saravana Kumar, Josh Suneby</a:t>
            </a:r>
            <a:endParaRPr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dirty="0">
                <a:solidFill>
                  <a:schemeClr val="dk1"/>
                </a:solidFill>
                <a:latin typeface="Calibri"/>
                <a:ea typeface="Calibri"/>
                <a:cs typeface="Calibri"/>
                <a:sym typeface="Calibri"/>
              </a:rPr>
              <a:t>University of Michigan: Lizzie Kagan, Sarah Wholihan, Naomi Kantor, Leo Lavigne, Nadya Barghouty</a:t>
            </a:r>
            <a:endParaRPr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a:t>
            </a:fld>
            <a:endParaRPr dirty="0"/>
          </a:p>
        </p:txBody>
      </p:sp>
      <p:sp>
        <p:nvSpPr>
          <p:cNvPr id="186" name="Google Shape;186;p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Learning objectives for this unit</a:t>
            </a:r>
            <a:endParaRPr dirty="0"/>
          </a:p>
        </p:txBody>
      </p:sp>
      <p:graphicFrame>
        <p:nvGraphicFramePr>
          <p:cNvPr id="187" name="Google Shape;187;p2"/>
          <p:cNvGraphicFramePr/>
          <p:nvPr/>
        </p:nvGraphicFramePr>
        <p:xfrm>
          <a:off x="957742" y="1234620"/>
          <a:ext cx="10276500" cy="2269655"/>
        </p:xfrm>
        <a:graphic>
          <a:graphicData uri="http://schemas.openxmlformats.org/drawingml/2006/table">
            <a:tbl>
              <a:tblPr firstRow="1" bandRow="1">
                <a:noFill/>
                <a:tableStyleId>{6795348E-76ED-4F06-9C31-79F1676F3D39}</a:tableStyleId>
              </a:tblPr>
              <a:tblGrid>
                <a:gridCol w="1970050">
                  <a:extLst>
                    <a:ext uri="{9D8B030D-6E8A-4147-A177-3AD203B41FA5}">
                      <a16:colId xmlns:a16="http://schemas.microsoft.com/office/drawing/2014/main" val="20000"/>
                    </a:ext>
                  </a:extLst>
                </a:gridCol>
                <a:gridCol w="8306450">
                  <a:extLst>
                    <a:ext uri="{9D8B030D-6E8A-4147-A177-3AD203B41FA5}">
                      <a16:colId xmlns:a16="http://schemas.microsoft.com/office/drawing/2014/main" val="20001"/>
                    </a:ext>
                  </a:extLst>
                </a:gridCol>
              </a:tblGrid>
              <a:tr h="536400">
                <a:tc gridSpan="2">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dirty="0">
                          <a:solidFill>
                            <a:schemeClr val="dk1"/>
                          </a:solidFill>
                        </a:rPr>
                        <a:t>Intended Learning Outcomes</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B71B"/>
                    </a:solidFill>
                  </a:tcPr>
                </a:tc>
                <a:tc hMerge="1">
                  <a:txBody>
                    <a:bodyPr/>
                    <a:lstStyle/>
                    <a:p>
                      <a:endParaRPr lang="en-US"/>
                    </a:p>
                  </a:txBody>
                  <a:tcPr/>
                </a:tc>
                <a:extLst>
                  <a:ext uri="{0D108BD9-81ED-4DB2-BD59-A6C34878D82A}">
                    <a16:rowId xmlns:a16="http://schemas.microsoft.com/office/drawing/2014/main" val="10000"/>
                  </a:ext>
                </a:extLst>
              </a:tr>
              <a:tr h="536325">
                <a:tc>
                  <a:txBody>
                    <a:bodyPr/>
                    <a:lstStyle/>
                    <a:p>
                      <a:pPr marL="0" marR="0" lvl="0" indent="0" algn="l" rtl="0">
                        <a:spcBef>
                          <a:spcPts val="0"/>
                        </a:spcBef>
                        <a:spcAft>
                          <a:spcPts val="0"/>
                        </a:spcAft>
                        <a:buNone/>
                      </a:pPr>
                      <a:r>
                        <a:rPr lang="en-US" sz="1400" b="1" u="none" strike="noStrike" cap="none" dirty="0">
                          <a:solidFill>
                            <a:srgbClr val="000000"/>
                          </a:solidFill>
                        </a:rPr>
                        <a:t>Knowledge and Understanding</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Understanding of the processes used to conduct simple </a:t>
                      </a:r>
                      <a:r>
                        <a:rPr lang="en-US" dirty="0"/>
                        <a:t>thermal and (static) structural</a:t>
                      </a:r>
                      <a:r>
                        <a:rPr lang="en-US" sz="1400" u="none" strike="noStrike" cap="none" dirty="0">
                          <a:solidFill>
                            <a:schemeClr val="dk1"/>
                          </a:solidFill>
                          <a:latin typeface="Calibri"/>
                          <a:ea typeface="Calibri"/>
                          <a:cs typeface="Calibri"/>
                          <a:sym typeface="Calibri"/>
                        </a:rPr>
                        <a:t> simulations in Ansys Discovery</a:t>
                      </a:r>
                      <a:endParaRPr dirty="0"/>
                    </a:p>
                    <a:p>
                      <a:pPr marL="0" marR="0" lvl="0" indent="0" algn="l" rtl="0">
                        <a:spcBef>
                          <a:spcPts val="0"/>
                        </a:spcBef>
                        <a:spcAft>
                          <a:spcPts val="0"/>
                        </a:spcAft>
                        <a:buNone/>
                      </a:pPr>
                      <a:endParaRPr sz="1400" u="none" strike="noStrike" cap="none" dirty="0">
                        <a:solidFill>
                          <a:schemeClr val="dk1"/>
                        </a:solidFill>
                        <a:latin typeface="Calibri"/>
                        <a:ea typeface="Calibri"/>
                        <a:cs typeface="Calibri"/>
                        <a:sym typeface="Calibri"/>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400">
                <a:tc>
                  <a:txBody>
                    <a:bodyPr/>
                    <a:lstStyle/>
                    <a:p>
                      <a:pPr marL="0" marR="0" lvl="0" indent="0" algn="l" rtl="0">
                        <a:spcBef>
                          <a:spcPts val="0"/>
                        </a:spcBef>
                        <a:spcAft>
                          <a:spcPts val="0"/>
                        </a:spcAft>
                        <a:buNone/>
                      </a:pPr>
                      <a:r>
                        <a:rPr lang="en-US" sz="1400" b="1" u="none" strike="noStrike" cap="none" dirty="0">
                          <a:solidFill>
                            <a:srgbClr val="000000"/>
                          </a:solidFill>
                        </a:rPr>
                        <a:t>Skills and Abilities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Ability to perform simple </a:t>
                      </a:r>
                      <a:r>
                        <a:rPr lang="en-US" dirty="0"/>
                        <a:t>t</a:t>
                      </a:r>
                      <a:r>
                        <a:rPr lang="en-US" sz="1400" u="none" strike="noStrike" cap="none" dirty="0">
                          <a:solidFill>
                            <a:schemeClr val="dk1"/>
                          </a:solidFill>
                          <a:latin typeface="Calibri"/>
                          <a:ea typeface="Calibri"/>
                          <a:cs typeface="Calibri"/>
                          <a:sym typeface="Calibri"/>
                        </a:rPr>
                        <a:t>hermal and (</a:t>
                      </a:r>
                      <a:r>
                        <a:rPr lang="en-US" dirty="0"/>
                        <a:t>s</a:t>
                      </a:r>
                      <a:r>
                        <a:rPr lang="en-US" sz="1400" u="none" strike="noStrike" cap="none" dirty="0">
                          <a:solidFill>
                            <a:schemeClr val="dk1"/>
                          </a:solidFill>
                          <a:latin typeface="Calibri"/>
                          <a:ea typeface="Calibri"/>
                          <a:cs typeface="Calibri"/>
                          <a:sym typeface="Calibri"/>
                        </a:rPr>
                        <a:t>tatic) structural simulations in Ansys Discovery</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5325">
                <a:tc>
                  <a:txBody>
                    <a:bodyPr/>
                    <a:lstStyle/>
                    <a:p>
                      <a:pPr marL="0" marR="0" lvl="0" indent="0" algn="l" rtl="0">
                        <a:spcBef>
                          <a:spcPts val="0"/>
                        </a:spcBef>
                        <a:spcAft>
                          <a:spcPts val="0"/>
                        </a:spcAft>
                        <a:buNone/>
                      </a:pPr>
                      <a:r>
                        <a:rPr lang="en-US" sz="1400" b="1" u="none" strike="noStrike" cap="none" dirty="0">
                          <a:solidFill>
                            <a:srgbClr val="000000"/>
                          </a:solidFill>
                        </a:rPr>
                        <a:t>Values and Attitudes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dirty="0">
                          <a:solidFill>
                            <a:schemeClr val="dk1"/>
                          </a:solidFill>
                          <a:latin typeface="Calibri"/>
                          <a:ea typeface="Calibri"/>
                          <a:cs typeface="Calibri"/>
                          <a:sym typeface="Calibri"/>
                        </a:rPr>
                        <a:t>Insight into the methods used for simple </a:t>
                      </a:r>
                      <a:r>
                        <a:rPr lang="en-US" dirty="0"/>
                        <a:t>t</a:t>
                      </a:r>
                      <a:r>
                        <a:rPr lang="en-US" sz="1400" u="none" strike="noStrike" cap="none" dirty="0">
                          <a:solidFill>
                            <a:schemeClr val="dk1"/>
                          </a:solidFill>
                          <a:latin typeface="Calibri"/>
                          <a:ea typeface="Calibri"/>
                          <a:cs typeface="Calibri"/>
                          <a:sym typeface="Calibri"/>
                        </a:rPr>
                        <a:t>hermal and </a:t>
                      </a:r>
                      <a:r>
                        <a:rPr lang="en-US" dirty="0"/>
                        <a:t>(s</a:t>
                      </a:r>
                      <a:r>
                        <a:rPr lang="en-US" sz="1400" u="none" strike="noStrike" cap="none" dirty="0">
                          <a:solidFill>
                            <a:schemeClr val="dk1"/>
                          </a:solidFill>
                          <a:latin typeface="Calibri"/>
                          <a:ea typeface="Calibri"/>
                          <a:cs typeface="Calibri"/>
                          <a:sym typeface="Calibri"/>
                        </a:rPr>
                        <a:t>tatic) structural simulations in Ansys Discovery</a:t>
                      </a:r>
                      <a:endParaRPr dirty="0"/>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88" name="Google Shape;188;p2"/>
          <p:cNvSpPr txBox="1"/>
          <p:nvPr/>
        </p:nvSpPr>
        <p:spPr>
          <a:xfrm>
            <a:off x="957741" y="3441606"/>
            <a:ext cx="10276500" cy="95430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Resources</a:t>
            </a:r>
            <a:endParaRPr dirty="0"/>
          </a:p>
          <a:p>
            <a:pPr marL="552450" marR="0" lvl="0" indent="-285750" algn="l" rtl="0">
              <a:lnSpc>
                <a:spcPct val="100000"/>
              </a:lnSpc>
              <a:spcBef>
                <a:spcPts val="640"/>
              </a:spcBef>
              <a:spcAft>
                <a:spcPts val="0"/>
              </a:spcAft>
              <a:buClr>
                <a:schemeClr val="accent1"/>
              </a:buClr>
              <a:buSzPts val="1400"/>
              <a:buFont typeface="Noto Sans Symbols"/>
              <a:buChar char="▪"/>
            </a:pPr>
            <a:r>
              <a:rPr lang="en-US" sz="1400" b="1" i="0" u="none" strike="noStrike" cap="none" dirty="0">
                <a:solidFill>
                  <a:srgbClr val="000000"/>
                </a:solidFill>
                <a:latin typeface="Calibri"/>
                <a:ea typeface="Calibri"/>
                <a:cs typeface="Calibri"/>
                <a:sym typeface="Calibri"/>
              </a:rPr>
              <a:t>Software: </a:t>
            </a:r>
            <a:r>
              <a:rPr lang="en-US" sz="1400" b="0" dirty="0">
                <a:solidFill>
                  <a:srgbClr val="000000"/>
                </a:solidFill>
                <a:latin typeface="Calibri"/>
                <a:ea typeface="Calibri"/>
                <a:cs typeface="Calibri"/>
                <a:sym typeface="Calibri"/>
              </a:rPr>
              <a:t>Ansys </a:t>
            </a:r>
            <a:r>
              <a:rPr lang="en-US" sz="1400" b="0" i="0" u="none" strike="noStrike" cap="none" dirty="0">
                <a:solidFill>
                  <a:srgbClr val="000000"/>
                </a:solidFill>
                <a:latin typeface="Calibri"/>
                <a:ea typeface="Calibri"/>
                <a:cs typeface="Calibri"/>
                <a:sym typeface="Calibri"/>
              </a:rPr>
              <a:t>Discovery 2022 R2 </a:t>
            </a:r>
            <a:endParaRPr dirty="0"/>
          </a:p>
          <a:p>
            <a:pPr marL="552450" marR="0" lvl="0" indent="-285750" algn="l" rtl="0">
              <a:spcBef>
                <a:spcPts val="560"/>
              </a:spcBef>
              <a:spcAft>
                <a:spcPts val="0"/>
              </a:spcAft>
              <a:buClr>
                <a:schemeClr val="accent1"/>
              </a:buClr>
              <a:buSzPts val="1400"/>
              <a:buFont typeface="Noto Sans Symbols"/>
              <a:buChar char="▪"/>
            </a:pPr>
            <a:r>
              <a:rPr lang="en-US" sz="1400" b="1" dirty="0">
                <a:solidFill>
                  <a:schemeClr val="dk1"/>
                </a:solidFill>
                <a:latin typeface="Calibri"/>
                <a:ea typeface="Calibri"/>
                <a:cs typeface="Calibri"/>
                <a:sym typeface="Calibri"/>
              </a:rPr>
              <a:t>University of Michigan personnel</a:t>
            </a:r>
            <a:r>
              <a:rPr lang="en-US" b="1" dirty="0">
                <a:solidFill>
                  <a:schemeClr val="dk1"/>
                </a:solidFill>
                <a:latin typeface="Calibri"/>
                <a:ea typeface="Calibri"/>
                <a:cs typeface="Calibri"/>
                <a:sym typeface="Calibri"/>
              </a:rPr>
              <a:t>.</a:t>
            </a:r>
            <a:endParaRPr dirty="0"/>
          </a:p>
        </p:txBody>
      </p:sp>
      <p:sp>
        <p:nvSpPr>
          <p:cNvPr id="189" name="Google Shape;189;p2"/>
          <p:cNvSpPr txBox="1"/>
          <p:nvPr/>
        </p:nvSpPr>
        <p:spPr>
          <a:xfrm>
            <a:off x="6168010" y="4628853"/>
            <a:ext cx="5066251" cy="121264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Built-in Assessment</a:t>
            </a:r>
            <a:endParaRPr sz="1600" b="1" i="0" u="none" strike="noStrike" cap="none" dirty="0">
              <a:solidFill>
                <a:srgbClr val="0C0C0C"/>
              </a:solidFill>
              <a:latin typeface="Calibri"/>
              <a:ea typeface="Calibri"/>
              <a:cs typeface="Calibri"/>
              <a:sym typeface="Calibri"/>
            </a:endParaRPr>
          </a:p>
          <a:p>
            <a:pPr marL="766763" marR="0" lvl="1" indent="-285750" algn="l" rtl="0">
              <a:spcBef>
                <a:spcPts val="640"/>
              </a:spcBef>
              <a:spcAft>
                <a:spcPts val="0"/>
              </a:spcAft>
              <a:buClr>
                <a:schemeClr val="accent1"/>
              </a:buClr>
              <a:buSzPts val="1400"/>
              <a:buFont typeface="Noto Sans Symbols"/>
              <a:buChar char="▪"/>
            </a:pPr>
            <a:r>
              <a:rPr lang="en-US" sz="1400" b="0" i="0" u="none" strike="noStrike" cap="none" dirty="0">
                <a:solidFill>
                  <a:schemeClr val="dk1"/>
                </a:solidFill>
                <a:latin typeface="Calibri"/>
                <a:ea typeface="Calibri"/>
                <a:cs typeface="Calibri"/>
                <a:sym typeface="Calibri"/>
              </a:rPr>
              <a:t>Step-by-Step guide</a:t>
            </a:r>
            <a:endParaRPr dirty="0"/>
          </a:p>
          <a:p>
            <a:pPr marL="766763" marR="0" lvl="1" indent="-196850" algn="l" rtl="0">
              <a:spcBef>
                <a:spcPts val="560"/>
              </a:spcBef>
              <a:spcAft>
                <a:spcPts val="0"/>
              </a:spcAft>
              <a:buClr>
                <a:schemeClr val="accent1"/>
              </a:buClr>
              <a:buSzPts val="1400"/>
              <a:buFont typeface="Noto Sans Symbols"/>
              <a:buNone/>
            </a:pPr>
            <a:endParaRPr sz="1400" b="0" i="0" u="none" strike="noStrike" cap="none" dirty="0">
              <a:solidFill>
                <a:schemeClr val="dk1"/>
              </a:solidFill>
              <a:latin typeface="Calibri"/>
              <a:ea typeface="Calibri"/>
              <a:cs typeface="Calibri"/>
              <a:sym typeface="Calibri"/>
            </a:endParaRPr>
          </a:p>
          <a:p>
            <a:pPr marL="481013" marR="0" lvl="1" indent="0" algn="l" rtl="0">
              <a:spcBef>
                <a:spcPts val="480"/>
              </a:spcBef>
              <a:spcAft>
                <a:spcPts val="0"/>
              </a:spcAft>
              <a:buClr>
                <a:schemeClr val="accent1"/>
              </a:buClr>
              <a:buSzPts val="1000"/>
              <a:buFont typeface="Noto Sans Symbols"/>
              <a:buNone/>
            </a:pPr>
            <a:r>
              <a:rPr lang="en-US" sz="1000" b="0" i="0" u="none" strike="noStrike" cap="none" dirty="0">
                <a:solidFill>
                  <a:schemeClr val="dk1"/>
                </a:solidFill>
                <a:latin typeface="Calibri"/>
                <a:ea typeface="Calibri"/>
                <a:cs typeface="Calibri"/>
                <a:sym typeface="Calibri"/>
              </a:rPr>
              <a:t>		</a:t>
            </a:r>
            <a:endParaRPr dirty="0"/>
          </a:p>
        </p:txBody>
      </p:sp>
      <p:pic>
        <p:nvPicPr>
          <p:cNvPr id="190" name="Google Shape;190;p2" descr="Programmer male with solid fill"/>
          <p:cNvPicPr preferRelativeResize="0"/>
          <p:nvPr/>
        </p:nvPicPr>
        <p:blipFill rotWithShape="1">
          <a:blip r:embed="rId3">
            <a:alphaModFix/>
          </a:blip>
          <a:srcRect/>
          <a:stretch/>
        </p:blipFill>
        <p:spPr>
          <a:xfrm>
            <a:off x="8467135" y="4954918"/>
            <a:ext cx="468000" cy="468000"/>
          </a:xfrm>
          <a:prstGeom prst="rect">
            <a:avLst/>
          </a:prstGeom>
          <a:noFill/>
          <a:ln>
            <a:noFill/>
          </a:ln>
        </p:spPr>
      </p:pic>
      <p:sp>
        <p:nvSpPr>
          <p:cNvPr id="191" name="Google Shape;191;p2"/>
          <p:cNvSpPr txBox="1"/>
          <p:nvPr/>
        </p:nvSpPr>
        <p:spPr>
          <a:xfrm>
            <a:off x="957741" y="4628855"/>
            <a:ext cx="5066251" cy="1286506"/>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Further reading/information</a:t>
            </a:r>
            <a:endParaRPr dirty="0"/>
          </a:p>
          <a:p>
            <a:pPr marL="827088" marR="0" lvl="1" indent="-346075" algn="l" rtl="0">
              <a:spcBef>
                <a:spcPts val="640"/>
              </a:spcBef>
              <a:spcAft>
                <a:spcPts val="0"/>
              </a:spcAft>
              <a:buClr>
                <a:schemeClr val="accent1"/>
              </a:buClr>
              <a:buSzPts val="1400"/>
              <a:buFont typeface="Noto Sans Symbols"/>
              <a:buChar char="■"/>
            </a:pPr>
            <a:r>
              <a:rPr lang="en-US" sz="14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Ansys Academic</a:t>
            </a:r>
            <a:endParaRPr sz="1400" b="0" i="0" u="none" strike="noStrike" cap="none" dirty="0">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US" sz="1400" b="0" i="0" u="none" strike="noStrike" cap="none" dirty="0">
                <a:solidFill>
                  <a:schemeClr val="dk1"/>
                </a:solidFill>
                <a:latin typeface="Calibri"/>
                <a:ea typeface="Calibri"/>
                <a:cs typeface="Calibri"/>
                <a:sym typeface="Calibri"/>
              </a:rPr>
              <a:t>Ansys Innovation Courses</a:t>
            </a:r>
            <a:endParaRPr sz="1400" b="0" i="0" u="none" strike="noStrike" cap="none" dirty="0">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US" sz="14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Ansys Education Resources</a:t>
            </a:r>
            <a:endParaRPr sz="1400" b="0" i="0" u="none" strike="noStrike" cap="none" dirty="0">
              <a:solidFill>
                <a:schemeClr val="dk1"/>
              </a:solidFill>
              <a:latin typeface="Calibri"/>
              <a:ea typeface="Calibri"/>
              <a:cs typeface="Calibri"/>
              <a:sym typeface="Calibri"/>
            </a:endParaRPr>
          </a:p>
        </p:txBody>
      </p:sp>
      <p:pic>
        <p:nvPicPr>
          <p:cNvPr id="192" name="Google Shape;192;p2" descr="Internet outline"/>
          <p:cNvPicPr preferRelativeResize="0"/>
          <p:nvPr/>
        </p:nvPicPr>
        <p:blipFill rotWithShape="1">
          <a:blip r:embed="rId6">
            <a:alphaModFix/>
          </a:blip>
          <a:srcRect/>
          <a:stretch/>
        </p:blipFill>
        <p:spPr>
          <a:xfrm>
            <a:off x="4564729" y="5040675"/>
            <a:ext cx="752604" cy="76448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25aab0e129d_0_0"/>
          <p:cNvSpPr txBox="1">
            <a:spLocks noGrp="1"/>
          </p:cNvSpPr>
          <p:nvPr>
            <p:ph type="sldNum" idx="12"/>
          </p:nvPr>
        </p:nvSpPr>
        <p:spPr>
          <a:xfrm>
            <a:off x="546100" y="6542840"/>
            <a:ext cx="2743200" cy="247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3</a:t>
            </a:fld>
            <a:endParaRPr dirty="0"/>
          </a:p>
        </p:txBody>
      </p:sp>
      <p:sp>
        <p:nvSpPr>
          <p:cNvPr id="199" name="Google Shape;199;g25aab0e129d_0_0"/>
          <p:cNvSpPr txBox="1">
            <a:spLocks noGrp="1"/>
          </p:cNvSpPr>
          <p:nvPr>
            <p:ph type="title"/>
          </p:nvPr>
        </p:nvSpPr>
        <p:spPr>
          <a:xfrm>
            <a:off x="609601" y="148581"/>
            <a:ext cx="10972800" cy="845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From CAD (modeling) to CAE (simulation)</a:t>
            </a:r>
            <a:endParaRPr dirty="0"/>
          </a:p>
        </p:txBody>
      </p:sp>
      <p:sp>
        <p:nvSpPr>
          <p:cNvPr id="200" name="Google Shape;200;g25aab0e129d_0_0"/>
          <p:cNvSpPr txBox="1">
            <a:spLocks noGrp="1"/>
          </p:cNvSpPr>
          <p:nvPr>
            <p:ph type="body" idx="1"/>
          </p:nvPr>
        </p:nvSpPr>
        <p:spPr>
          <a:xfrm>
            <a:off x="609599" y="1447800"/>
            <a:ext cx="10972800" cy="4572000"/>
          </a:xfrm>
          <a:prstGeom prst="rect">
            <a:avLst/>
          </a:prstGeom>
        </p:spPr>
        <p:txBody>
          <a:bodyPr spcFirstLastPara="1" wrap="square" lIns="91425" tIns="45700" rIns="91425" bIns="45700" anchor="t" anchorCtr="0">
            <a:normAutofit fontScale="92500" lnSpcReduction="10000"/>
          </a:bodyPr>
          <a:lstStyle/>
          <a:p>
            <a:pPr marL="457200" lvl="0" indent="-342900" algn="l" rtl="0">
              <a:spcBef>
                <a:spcPts val="1000"/>
              </a:spcBef>
              <a:spcAft>
                <a:spcPts val="0"/>
              </a:spcAft>
              <a:buSzPts val="1800"/>
              <a:buChar char="•"/>
            </a:pPr>
            <a:r>
              <a:rPr lang="en-US" dirty="0"/>
              <a:t>CAE (computer-aided engineering) builds upon CAD (computer-aided design), by </a:t>
            </a:r>
            <a:r>
              <a:rPr lang="en-US" b="1" dirty="0"/>
              <a:t>simulating physical conditions</a:t>
            </a:r>
            <a:r>
              <a:rPr lang="en-US" dirty="0"/>
              <a:t> such as heat, mechanical forces, etc. being applied to a 3D model</a:t>
            </a:r>
            <a:endParaRPr dirty="0"/>
          </a:p>
          <a:p>
            <a:pPr marL="457200" lvl="0" indent="0" algn="l" rtl="0">
              <a:spcBef>
                <a:spcPts val="1000"/>
              </a:spcBef>
              <a:spcAft>
                <a:spcPts val="0"/>
              </a:spcAft>
              <a:buNone/>
            </a:pPr>
            <a:r>
              <a:rPr lang="en-US" dirty="0"/>
              <a:t> </a:t>
            </a:r>
            <a:endParaRPr dirty="0"/>
          </a:p>
          <a:p>
            <a:pPr marL="457200" lvl="0" indent="-342900" algn="l" rtl="0">
              <a:spcBef>
                <a:spcPts val="1000"/>
              </a:spcBef>
              <a:spcAft>
                <a:spcPts val="0"/>
              </a:spcAft>
              <a:buSzPts val="1800"/>
              <a:buChar char="•"/>
            </a:pPr>
            <a:r>
              <a:rPr lang="en-US" dirty="0"/>
              <a:t>Physical simulation enables “virtual prototyping” to explore/predict effects of potential design choices such as different dimensions, materials, or configurations</a:t>
            </a:r>
            <a:endParaRPr dirty="0"/>
          </a:p>
          <a:p>
            <a:pPr marL="457200" lvl="0" indent="0" algn="l" rtl="0">
              <a:spcBef>
                <a:spcPts val="1000"/>
              </a:spcBef>
              <a:spcAft>
                <a:spcPts val="0"/>
              </a:spcAft>
              <a:buNone/>
            </a:pPr>
            <a:endParaRPr dirty="0"/>
          </a:p>
          <a:p>
            <a:pPr marL="457200" lvl="0" indent="-342900" algn="l" rtl="0">
              <a:spcBef>
                <a:spcPts val="1000"/>
              </a:spcBef>
              <a:spcAft>
                <a:spcPts val="0"/>
              </a:spcAft>
              <a:buSzPts val="1800"/>
              <a:buChar char="•"/>
            </a:pPr>
            <a:r>
              <a:rPr lang="en-US" dirty="0"/>
              <a:t>Simulation can save time and money before investing in actual physical prototyping or fabrication, particularly for costly or complex items</a:t>
            </a:r>
            <a:endParaRPr dirty="0"/>
          </a:p>
          <a:p>
            <a:pPr marL="457200" lvl="0" indent="0" algn="l" rtl="0">
              <a:spcBef>
                <a:spcPts val="1000"/>
              </a:spcBef>
              <a:spcAft>
                <a:spcPts val="0"/>
              </a:spcAft>
              <a:buNone/>
            </a:pPr>
            <a:endParaRPr dirty="0"/>
          </a:p>
          <a:p>
            <a:pPr marL="457200" lvl="0" indent="-342900" algn="l" rtl="0">
              <a:spcBef>
                <a:spcPts val="1000"/>
              </a:spcBef>
              <a:spcAft>
                <a:spcPts val="0"/>
              </a:spcAft>
              <a:buSzPts val="1800"/>
              <a:buChar char="•"/>
            </a:pPr>
            <a:r>
              <a:rPr lang="en-US" dirty="0"/>
              <a:t>Conventional CAE tools are more complex and can require much training and specialized expertise to use effectively; </a:t>
            </a:r>
            <a:r>
              <a:rPr lang="en-US" i="1" dirty="0"/>
              <a:t>Discovery</a:t>
            </a:r>
            <a:r>
              <a:rPr lang="en-US" dirty="0"/>
              <a:t> simplifies simulation, making it a more directly usable tool for a wider range of design engineers (and students)</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a:t>
            </a:fld>
            <a:endParaRPr dirty="0"/>
          </a:p>
        </p:txBody>
      </p:sp>
      <p:sp>
        <p:nvSpPr>
          <p:cNvPr id="206" name="Google Shape;206;p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First, </a:t>
            </a:r>
            <a:r>
              <a:rPr lang="en-US" u="sng"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Thermal Simulation</a:t>
            </a:r>
            <a:endParaRPr u="sng" dirty="0"/>
          </a:p>
        </p:txBody>
      </p:sp>
      <p:sp>
        <p:nvSpPr>
          <p:cNvPr id="207" name="Google Shape;207;p3"/>
          <p:cNvSpPr txBox="1"/>
          <p:nvPr/>
        </p:nvSpPr>
        <p:spPr>
          <a:xfrm>
            <a:off x="613626" y="5222143"/>
            <a:ext cx="52212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1: </a:t>
            </a:r>
            <a:r>
              <a:rPr lang="en-US" sz="1200" dirty="0">
                <a:solidFill>
                  <a:schemeClr val="dk1"/>
                </a:solidFill>
                <a:latin typeface="Calibri"/>
                <a:ea typeface="Calibri"/>
                <a:cs typeface="Calibri"/>
                <a:sym typeface="Calibri"/>
              </a:rPr>
              <a:t>Open your “mug” model from the first/earlier tutorial. In the physics tree, double-click on the structural steel label. The material Heads-Up Display (HUD) will appear. In the right HUD, change the material type to “porcelain, clay-based” (type or choose from the drop-down list).</a:t>
            </a:r>
            <a:endParaRPr sz="1200" dirty="0"/>
          </a:p>
        </p:txBody>
      </p:sp>
      <p:pic>
        <p:nvPicPr>
          <p:cNvPr id="208" name="Google Shape;208;p3" descr="A screenshot of a computer&#10;&#10;Description automatically generated with medium confidence"/>
          <p:cNvPicPr preferRelativeResize="0"/>
          <p:nvPr/>
        </p:nvPicPr>
        <p:blipFill rotWithShape="1">
          <a:blip r:embed="rId3">
            <a:alphaModFix/>
          </a:blip>
          <a:srcRect/>
          <a:stretch/>
        </p:blipFill>
        <p:spPr>
          <a:xfrm>
            <a:off x="623888" y="994418"/>
            <a:ext cx="5200650" cy="4229100"/>
          </a:xfrm>
          <a:prstGeom prst="rect">
            <a:avLst/>
          </a:prstGeom>
          <a:noFill/>
          <a:ln>
            <a:noFill/>
          </a:ln>
        </p:spPr>
      </p:pic>
      <p:sp>
        <p:nvSpPr>
          <p:cNvPr id="209" name="Google Shape;209;p3"/>
          <p:cNvSpPr txBox="1"/>
          <p:nvPr/>
        </p:nvSpPr>
        <p:spPr>
          <a:xfrm>
            <a:off x="6318644" y="5192831"/>
            <a:ext cx="5221200"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2: </a:t>
            </a:r>
            <a:r>
              <a:rPr lang="en-US" sz="1200" dirty="0">
                <a:solidFill>
                  <a:schemeClr val="dk1"/>
                </a:solidFill>
                <a:latin typeface="Calibri"/>
                <a:ea typeface="Calibri"/>
                <a:cs typeface="Calibri"/>
                <a:sym typeface="Calibri"/>
              </a:rPr>
              <a:t>Select the inner cylindrical face of the mug. Click on the handle of the mug. Then in the Simulation ribbon, select Solid Thermal from the physics tools. From the drop-down menu, click on Temperature. In the right HUD, enter 83 degrees into the temperature box. This is where our hot liquid would be making contact with the mug surface. Select the bottom inner face of the mug, and type 83 degrees into the temperature box again.</a:t>
            </a:r>
            <a:endParaRPr sz="1200" dirty="0">
              <a:solidFill>
                <a:schemeClr val="dk1"/>
              </a:solidFill>
              <a:latin typeface="Calibri"/>
              <a:ea typeface="Calibri"/>
              <a:cs typeface="Calibri"/>
              <a:sym typeface="Calibri"/>
            </a:endParaRPr>
          </a:p>
        </p:txBody>
      </p:sp>
      <p:pic>
        <p:nvPicPr>
          <p:cNvPr id="2" name="Picture 1" descr="A computer screen shot of a blue mug&#10;&#10;Description automatically generated">
            <a:extLst>
              <a:ext uri="{FF2B5EF4-FFF2-40B4-BE49-F238E27FC236}">
                <a16:creationId xmlns:a16="http://schemas.microsoft.com/office/drawing/2014/main" id="{A4586FC3-1008-7B44-33E6-363CA80509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8644" y="994664"/>
            <a:ext cx="5229225" cy="42576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a:t>
            </a:fld>
            <a:endParaRPr dirty="0"/>
          </a:p>
        </p:txBody>
      </p:sp>
      <p:sp>
        <p:nvSpPr>
          <p:cNvPr id="216" name="Google Shape;216;p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Thermal Simulation</a:t>
            </a:r>
            <a:endParaRPr dirty="0"/>
          </a:p>
        </p:txBody>
      </p:sp>
      <p:sp>
        <p:nvSpPr>
          <p:cNvPr id="217" name="Google Shape;217;p4"/>
          <p:cNvSpPr txBox="1"/>
          <p:nvPr/>
        </p:nvSpPr>
        <p:spPr>
          <a:xfrm>
            <a:off x="623888" y="5372641"/>
            <a:ext cx="522120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3: </a:t>
            </a:r>
            <a:r>
              <a:rPr lang="en-US" sz="1200" dirty="0">
                <a:solidFill>
                  <a:schemeClr val="dk1"/>
                </a:solidFill>
                <a:latin typeface="Calibri"/>
                <a:ea typeface="Calibri"/>
                <a:cs typeface="Calibri"/>
                <a:sym typeface="Calibri"/>
              </a:rPr>
              <a:t>Click on the green ‘solve’ button at the bottom-right of corner of the screen. The simulation will run and display the heat distribution for the material.</a:t>
            </a:r>
            <a:endParaRPr sz="1200" dirty="0"/>
          </a:p>
        </p:txBody>
      </p:sp>
      <p:pic>
        <p:nvPicPr>
          <p:cNvPr id="218" name="Google Shape;218;p4" descr="A computer screen shot of a cup&#10;&#10;Description automatically generated"/>
          <p:cNvPicPr preferRelativeResize="0"/>
          <p:nvPr/>
        </p:nvPicPr>
        <p:blipFill rotWithShape="1">
          <a:blip r:embed="rId3">
            <a:alphaModFix/>
          </a:blip>
          <a:srcRect/>
          <a:stretch/>
        </p:blipFill>
        <p:spPr>
          <a:xfrm>
            <a:off x="623888" y="1015375"/>
            <a:ext cx="5229225" cy="4257675"/>
          </a:xfrm>
          <a:prstGeom prst="rect">
            <a:avLst/>
          </a:prstGeom>
          <a:noFill/>
          <a:ln>
            <a:noFill/>
          </a:ln>
        </p:spPr>
      </p:pic>
      <p:sp>
        <p:nvSpPr>
          <p:cNvPr id="219" name="Google Shape;219;p4"/>
          <p:cNvSpPr txBox="1"/>
          <p:nvPr/>
        </p:nvSpPr>
        <p:spPr>
          <a:xfrm>
            <a:off x="3166493" y="4386061"/>
            <a:ext cx="2613472"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u="sng" dirty="0">
                <a:solidFill>
                  <a:schemeClr val="accent1"/>
                </a:solidFill>
                <a:latin typeface="Calibri"/>
                <a:ea typeface="Calibri"/>
                <a:cs typeface="Calibri"/>
                <a:sym typeface="Calibri"/>
              </a:rPr>
              <a:t>Alternative </a:t>
            </a:r>
            <a:r>
              <a:rPr lang="en-US" sz="1600" b="1" u="sng" dirty="0">
                <a:solidFill>
                  <a:schemeClr val="accent1"/>
                </a:solidFill>
                <a:latin typeface="Calibri"/>
                <a:ea typeface="Calibri"/>
                <a:cs typeface="Calibri"/>
                <a:sym typeface="Calibri"/>
                <a:hlinkClick r:id="rId4" action="ppaction://hlinksldjump">
                  <a:extLst>
                    <a:ext uri="{A12FA001-AC4F-418D-AE19-62706E023703}">
                      <ahyp:hlinkClr xmlns:ahyp="http://schemas.microsoft.com/office/drawing/2018/hyperlinkcolor" val="tx"/>
                    </a:ext>
                  </a:extLst>
                </a:hlinkClick>
              </a:rPr>
              <a:t>Thermal</a:t>
            </a:r>
            <a:r>
              <a:rPr lang="en-US" sz="1600" b="1" u="sng" dirty="0">
                <a:solidFill>
                  <a:schemeClr val="accent1"/>
                </a:solidFill>
                <a:latin typeface="Calibri"/>
                <a:ea typeface="Calibri"/>
                <a:cs typeface="Calibri"/>
                <a:sym typeface="Calibri"/>
              </a:rPr>
              <a:t> Method</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a:t>
            </a:fld>
            <a:endParaRPr dirty="0"/>
          </a:p>
        </p:txBody>
      </p:sp>
      <p:sp>
        <p:nvSpPr>
          <p:cNvPr id="225" name="Google Shape;225;p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Next, </a:t>
            </a:r>
            <a:r>
              <a:rPr lang="en-US" u="sng" dirty="0"/>
              <a:t>Structural Simulation</a:t>
            </a:r>
            <a:r>
              <a:rPr lang="en-US" dirty="0"/>
              <a:t>:</a:t>
            </a:r>
            <a:endParaRPr dirty="0"/>
          </a:p>
        </p:txBody>
      </p:sp>
      <p:sp>
        <p:nvSpPr>
          <p:cNvPr id="226" name="Google Shape;226;p5"/>
          <p:cNvSpPr txBox="1"/>
          <p:nvPr/>
        </p:nvSpPr>
        <p:spPr>
          <a:xfrm>
            <a:off x="587376" y="5291947"/>
            <a:ext cx="5221287"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1: </a:t>
            </a:r>
            <a:r>
              <a:rPr lang="en-US" sz="1200" dirty="0">
                <a:solidFill>
                  <a:schemeClr val="dk1"/>
                </a:solidFill>
                <a:latin typeface="Calibri"/>
                <a:ea typeface="Calibri"/>
                <a:cs typeface="Calibri"/>
                <a:sym typeface="Calibri"/>
              </a:rPr>
              <a:t>With your mug model still open, click  on the handle of the mug. Then in the Simulation ribbon, select Structural from the physics tools. From the drop-down menu, click on Support. Choose ‘Fixed’ from the menu. Click on the green tick to confirm your choice. (This simulates holding the Mug by its handle.)</a:t>
            </a:r>
            <a:endParaRPr sz="1200" b="1" dirty="0">
              <a:solidFill>
                <a:schemeClr val="dk1"/>
              </a:solidFill>
              <a:latin typeface="Calibri"/>
              <a:ea typeface="Calibri"/>
              <a:cs typeface="Calibri"/>
              <a:sym typeface="Calibri"/>
            </a:endParaRPr>
          </a:p>
        </p:txBody>
      </p:sp>
      <p:sp>
        <p:nvSpPr>
          <p:cNvPr id="227" name="Google Shape;227;p5"/>
          <p:cNvSpPr txBox="1"/>
          <p:nvPr/>
        </p:nvSpPr>
        <p:spPr>
          <a:xfrm>
            <a:off x="6361113" y="5291947"/>
            <a:ext cx="5221200" cy="1046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2: </a:t>
            </a:r>
            <a:r>
              <a:rPr lang="en-US" sz="1200" dirty="0">
                <a:solidFill>
                  <a:schemeClr val="dk1"/>
                </a:solidFill>
                <a:latin typeface="Calibri"/>
                <a:ea typeface="Calibri"/>
                <a:cs typeface="Calibri"/>
                <a:sym typeface="Calibri"/>
              </a:rPr>
              <a:t>Click on the bottom of the mug. Then in the Simulation ribbon, select Structural from the physics tools. From the drop-down menu, click on Pressure. In the right HUD box, enter 0.5. Change the unit to lb/in</a:t>
            </a:r>
            <a:r>
              <a:rPr lang="en-US" sz="1200" baseline="30000" dirty="0">
                <a:solidFill>
                  <a:schemeClr val="dk1"/>
                </a:solidFill>
                <a:latin typeface="Calibri"/>
                <a:ea typeface="Calibri"/>
                <a:cs typeface="Calibri"/>
                <a:sym typeface="Calibri"/>
              </a:rPr>
              <a:t>2</a:t>
            </a:r>
            <a:r>
              <a:rPr lang="en-US" sz="1200" dirty="0">
                <a:solidFill>
                  <a:schemeClr val="dk1"/>
                </a:solidFill>
                <a:latin typeface="Calibri"/>
                <a:ea typeface="Calibri"/>
                <a:cs typeface="Calibri"/>
                <a:sym typeface="Calibri"/>
              </a:rPr>
              <a:t>. Click on the green ‘solve’ button to run the simulation. In the legend on the right of the screen, change the result  from temperature to stress.</a:t>
            </a:r>
            <a:endParaRPr sz="1200" b="1" dirty="0">
              <a:solidFill>
                <a:schemeClr val="dk1"/>
              </a:solidFill>
              <a:latin typeface="Calibri"/>
              <a:ea typeface="Calibri"/>
              <a:cs typeface="Calibri"/>
              <a:sym typeface="Calibri"/>
            </a:endParaRPr>
          </a:p>
        </p:txBody>
      </p:sp>
      <p:pic>
        <p:nvPicPr>
          <p:cNvPr id="228" name="Google Shape;228;p5" descr="A computer screen shot of a red cup&#10;&#10;Description automatically generated"/>
          <p:cNvPicPr preferRelativeResize="0"/>
          <p:nvPr/>
        </p:nvPicPr>
        <p:blipFill rotWithShape="1">
          <a:blip r:embed="rId3">
            <a:alphaModFix/>
          </a:blip>
          <a:srcRect/>
          <a:stretch/>
        </p:blipFill>
        <p:spPr>
          <a:xfrm>
            <a:off x="606573" y="994418"/>
            <a:ext cx="5229225" cy="4257675"/>
          </a:xfrm>
          <a:prstGeom prst="rect">
            <a:avLst/>
          </a:prstGeom>
          <a:noFill/>
          <a:ln>
            <a:noFill/>
          </a:ln>
        </p:spPr>
      </p:pic>
      <p:sp>
        <p:nvSpPr>
          <p:cNvPr id="230" name="Google Shape;230;p5"/>
          <p:cNvSpPr txBox="1"/>
          <p:nvPr/>
        </p:nvSpPr>
        <p:spPr>
          <a:xfrm>
            <a:off x="2908202" y="4443984"/>
            <a:ext cx="2613472"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u="sng" dirty="0">
                <a:solidFill>
                  <a:schemeClr val="accent1"/>
                </a:solidFill>
                <a:latin typeface="Calibri"/>
                <a:ea typeface="Calibri"/>
                <a:cs typeface="Calibri"/>
                <a:sym typeface="Calibri"/>
              </a:rPr>
              <a:t>Alternative </a:t>
            </a:r>
            <a:r>
              <a:rPr lang="en-US" sz="1600" b="1" u="sng" dirty="0">
                <a:solidFill>
                  <a:schemeClr val="accent1"/>
                </a:solidFill>
                <a:latin typeface="Calibri"/>
                <a:ea typeface="Calibri"/>
                <a:cs typeface="Calibri"/>
                <a:sym typeface="Calibri"/>
                <a:hlinkClick r:id="rId4" action="ppaction://hlinksldjump">
                  <a:extLst>
                    <a:ext uri="{A12FA001-AC4F-418D-AE19-62706E023703}">
                      <ahyp:hlinkClr xmlns:ahyp="http://schemas.microsoft.com/office/drawing/2018/hyperlinkcolor" val="tx"/>
                    </a:ext>
                  </a:extLst>
                </a:hlinkClick>
              </a:rPr>
              <a:t>Thermal</a:t>
            </a:r>
            <a:r>
              <a:rPr lang="en-US" sz="1600" b="1" u="sng" dirty="0">
                <a:solidFill>
                  <a:schemeClr val="accent1"/>
                </a:solidFill>
                <a:latin typeface="Calibri"/>
                <a:ea typeface="Calibri"/>
                <a:cs typeface="Calibri"/>
                <a:sym typeface="Calibri"/>
              </a:rPr>
              <a:t> Method</a:t>
            </a:r>
            <a:endParaRPr dirty="0"/>
          </a:p>
        </p:txBody>
      </p:sp>
      <p:pic>
        <p:nvPicPr>
          <p:cNvPr id="2" name="Picture 1" descr="A computer screen shot of a blue mug&#10;&#10;Description automatically generated">
            <a:extLst>
              <a:ext uri="{FF2B5EF4-FFF2-40B4-BE49-F238E27FC236}">
                <a16:creationId xmlns:a16="http://schemas.microsoft.com/office/drawing/2014/main" id="{112FA110-80B2-B0F4-2312-E561BFA59E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5400" y="994418"/>
            <a:ext cx="5229225" cy="42576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5aab0e129d_0_7"/>
          <p:cNvSpPr txBox="1">
            <a:spLocks noGrp="1"/>
          </p:cNvSpPr>
          <p:nvPr>
            <p:ph type="sldNum" idx="12"/>
          </p:nvPr>
        </p:nvSpPr>
        <p:spPr>
          <a:xfrm>
            <a:off x="546100" y="6542840"/>
            <a:ext cx="2743200" cy="247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7</a:t>
            </a:fld>
            <a:endParaRPr dirty="0"/>
          </a:p>
        </p:txBody>
      </p:sp>
      <p:sp>
        <p:nvSpPr>
          <p:cNvPr id="237" name="Google Shape;237;g25aab0e129d_0_7"/>
          <p:cNvSpPr txBox="1">
            <a:spLocks noGrp="1"/>
          </p:cNvSpPr>
          <p:nvPr>
            <p:ph type="title"/>
          </p:nvPr>
        </p:nvSpPr>
        <p:spPr>
          <a:xfrm>
            <a:off x="609601" y="148581"/>
            <a:ext cx="10972800" cy="845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points to note: </a:t>
            </a:r>
            <a:endParaRPr dirty="0"/>
          </a:p>
        </p:txBody>
      </p:sp>
      <p:sp>
        <p:nvSpPr>
          <p:cNvPr id="238" name="Google Shape;238;g25aab0e129d_0_7"/>
          <p:cNvSpPr txBox="1"/>
          <p:nvPr/>
        </p:nvSpPr>
        <p:spPr>
          <a:xfrm>
            <a:off x="895500" y="1091225"/>
            <a:ext cx="10401000" cy="47238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Font typeface="Calibri"/>
              <a:buChar char="●"/>
            </a:pPr>
            <a:r>
              <a:rPr lang="en-US" sz="2000" dirty="0">
                <a:latin typeface="Calibri"/>
                <a:ea typeface="Calibri"/>
                <a:cs typeface="Calibri"/>
                <a:sym typeface="Calibri"/>
              </a:rPr>
              <a:t>The mug handle provides support when a user is holding the mug; thus, we apply a simulation force in such a manner</a:t>
            </a:r>
            <a:endParaRPr sz="2000" dirty="0">
              <a:latin typeface="Calibri"/>
              <a:ea typeface="Calibri"/>
              <a:cs typeface="Calibri"/>
              <a:sym typeface="Calibri"/>
            </a:endParaRPr>
          </a:p>
          <a:p>
            <a:pPr marL="914400" lvl="1" indent="-355600" algn="l" rtl="0">
              <a:spcBef>
                <a:spcPts val="0"/>
              </a:spcBef>
              <a:spcAft>
                <a:spcPts val="0"/>
              </a:spcAft>
              <a:buSzPts val="2000"/>
              <a:buFont typeface="Calibri"/>
              <a:buChar char="○"/>
            </a:pPr>
            <a:r>
              <a:rPr lang="en-US" sz="2000" dirty="0">
                <a:latin typeface="Calibri"/>
                <a:ea typeface="Calibri"/>
                <a:cs typeface="Calibri"/>
                <a:sym typeface="Calibri"/>
              </a:rPr>
              <a:t>Note there may be various stresses at the top and/or bottom of handle attachment points</a:t>
            </a:r>
            <a:endParaRPr sz="2000" dirty="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US" sz="2000" dirty="0">
                <a:latin typeface="Calibri"/>
                <a:ea typeface="Calibri"/>
                <a:cs typeface="Calibri"/>
                <a:sym typeface="Calibri"/>
              </a:rPr>
              <a:t>Try to model realistic forces</a:t>
            </a:r>
            <a:endParaRPr sz="2000" dirty="0">
              <a:latin typeface="Calibri"/>
              <a:ea typeface="Calibri"/>
              <a:cs typeface="Calibri"/>
              <a:sym typeface="Calibri"/>
            </a:endParaRPr>
          </a:p>
          <a:p>
            <a:pPr marL="914400" lvl="1" indent="-355600" algn="l" rtl="0">
              <a:spcBef>
                <a:spcPts val="0"/>
              </a:spcBef>
              <a:spcAft>
                <a:spcPts val="0"/>
              </a:spcAft>
              <a:buSzPts val="2000"/>
              <a:buFont typeface="Calibri"/>
              <a:buChar char="○"/>
            </a:pPr>
            <a:r>
              <a:rPr lang="en-US" sz="2000" dirty="0">
                <a:latin typeface="Calibri"/>
                <a:ea typeface="Calibri"/>
                <a:cs typeface="Calibri"/>
                <a:sym typeface="Calibri"/>
              </a:rPr>
              <a:t>For example, 0.5 lb/in^2 was noted as a small force in a range of what might realistically be present</a:t>
            </a:r>
            <a:endParaRPr sz="2000" dirty="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US" sz="2000" dirty="0">
                <a:latin typeface="Calibri"/>
                <a:ea typeface="Calibri"/>
                <a:cs typeface="Calibri"/>
                <a:sym typeface="Calibri"/>
              </a:rPr>
              <a:t>A fixed support is best for a rigid simulation where support does not change with movement </a:t>
            </a:r>
            <a:endParaRPr sz="2000" dirty="0">
              <a:latin typeface="Calibri"/>
              <a:ea typeface="Calibri"/>
              <a:cs typeface="Calibri"/>
              <a:sym typeface="Calibri"/>
            </a:endParaRPr>
          </a:p>
          <a:p>
            <a:pPr marL="914400" lvl="1" indent="-355600" algn="l" rtl="0">
              <a:spcBef>
                <a:spcPts val="0"/>
              </a:spcBef>
              <a:spcAft>
                <a:spcPts val="0"/>
              </a:spcAft>
              <a:buSzPts val="2000"/>
              <a:buFont typeface="Calibri"/>
              <a:buChar char="○"/>
            </a:pPr>
            <a:r>
              <a:rPr lang="en-US" sz="2000" dirty="0">
                <a:latin typeface="Calibri"/>
                <a:ea typeface="Calibri"/>
                <a:cs typeface="Calibri"/>
                <a:sym typeface="Calibri"/>
              </a:rPr>
              <a:t>A mug handle remains rigidly attached to the mug, at a particular location and in a particular configuration</a:t>
            </a:r>
            <a:endParaRPr sz="2000" dirty="0">
              <a:latin typeface="Calibri"/>
              <a:ea typeface="Calibri"/>
              <a:cs typeface="Calibri"/>
              <a:sym typeface="Calibri"/>
            </a:endParaRPr>
          </a:p>
          <a:p>
            <a:pPr marL="914400" lvl="1" indent="-355600" algn="l" rtl="0">
              <a:spcBef>
                <a:spcPts val="0"/>
              </a:spcBef>
              <a:spcAft>
                <a:spcPts val="0"/>
              </a:spcAft>
              <a:buSzPts val="2000"/>
              <a:buFont typeface="Calibri"/>
              <a:buChar char="○"/>
            </a:pPr>
            <a:r>
              <a:rPr lang="en-US" sz="2000" dirty="0">
                <a:latin typeface="Calibri"/>
                <a:ea typeface="Calibri"/>
                <a:cs typeface="Calibri"/>
                <a:sym typeface="Calibri"/>
              </a:rPr>
              <a:t>Something more flexible, like a backpack strap, by contrast, may shift based on where/how it is being held, and thus is not necessarily as representable with fixed support (though the seams where it attaches to the backpack itself would of course remain fixed)</a:t>
            </a:r>
            <a:endParaRPr sz="2000" dirty="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a:t>
            </a:fld>
            <a:endParaRPr dirty="0"/>
          </a:p>
        </p:txBody>
      </p:sp>
      <p:sp>
        <p:nvSpPr>
          <p:cNvPr id="244" name="Google Shape;244;p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Thermal Simulation (Alternative Method)</a:t>
            </a:r>
            <a:endParaRPr dirty="0"/>
          </a:p>
        </p:txBody>
      </p:sp>
      <p:sp>
        <p:nvSpPr>
          <p:cNvPr id="245" name="Google Shape;245;p6"/>
          <p:cNvSpPr txBox="1"/>
          <p:nvPr/>
        </p:nvSpPr>
        <p:spPr>
          <a:xfrm>
            <a:off x="587376" y="5370937"/>
            <a:ext cx="52212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1: </a:t>
            </a:r>
            <a:r>
              <a:rPr lang="en-US" sz="1200" dirty="0">
                <a:solidFill>
                  <a:schemeClr val="dk1"/>
                </a:solidFill>
                <a:latin typeface="Calibri"/>
                <a:ea typeface="Calibri"/>
                <a:cs typeface="Calibri"/>
                <a:sym typeface="Calibri"/>
              </a:rPr>
              <a:t>Open your “mug” model from the earlier tutorial. In the physics tree, double-click on the ‘structural steel’ label. The material HUD will appear. In the right HUD, change the material type to “porcelain, clay-based” (type or choose from the drop-down list).</a:t>
            </a:r>
            <a:endParaRPr sz="1200" dirty="0"/>
          </a:p>
        </p:txBody>
      </p:sp>
      <p:pic>
        <p:nvPicPr>
          <p:cNvPr id="246" name="Google Shape;246;p6" descr="A screenshot of a computer&#10;&#10;Description automatically generated with medium confidence"/>
          <p:cNvPicPr preferRelativeResize="0"/>
          <p:nvPr/>
        </p:nvPicPr>
        <p:blipFill rotWithShape="1">
          <a:blip r:embed="rId3">
            <a:alphaModFix/>
          </a:blip>
          <a:srcRect/>
          <a:stretch/>
        </p:blipFill>
        <p:spPr>
          <a:xfrm>
            <a:off x="588813" y="981075"/>
            <a:ext cx="5200650" cy="4229100"/>
          </a:xfrm>
          <a:prstGeom prst="rect">
            <a:avLst/>
          </a:prstGeom>
          <a:noFill/>
          <a:ln>
            <a:noFill/>
          </a:ln>
        </p:spPr>
      </p:pic>
      <p:sp>
        <p:nvSpPr>
          <p:cNvPr id="247" name="Google Shape;247;p6"/>
          <p:cNvSpPr txBox="1"/>
          <p:nvPr/>
        </p:nvSpPr>
        <p:spPr>
          <a:xfrm>
            <a:off x="6383339" y="5389225"/>
            <a:ext cx="522128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2: </a:t>
            </a:r>
            <a:r>
              <a:rPr lang="en-US" sz="1200" dirty="0">
                <a:solidFill>
                  <a:schemeClr val="dk1"/>
                </a:solidFill>
                <a:latin typeface="Calibri"/>
                <a:ea typeface="Calibri"/>
                <a:cs typeface="Calibri"/>
                <a:sym typeface="Calibri"/>
              </a:rPr>
              <a:t>Select the inner faces of the Mug</a:t>
            </a:r>
            <a:r>
              <a:rPr lang="en-US"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pic>
        <p:nvPicPr>
          <p:cNvPr id="248" name="Google Shape;248;p6" descr="A screenshot of a computer&#10;&#10;Description automatically generated with medium confidence"/>
          <p:cNvPicPr preferRelativeResize="0"/>
          <p:nvPr/>
        </p:nvPicPr>
        <p:blipFill rotWithShape="1">
          <a:blip r:embed="rId4">
            <a:alphaModFix/>
          </a:blip>
          <a:srcRect/>
          <a:stretch/>
        </p:blipFill>
        <p:spPr>
          <a:xfrm>
            <a:off x="6403977" y="981075"/>
            <a:ext cx="5200650" cy="422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a:t>
            </a:fld>
            <a:endParaRPr dirty="0"/>
          </a:p>
        </p:txBody>
      </p:sp>
      <p:sp>
        <p:nvSpPr>
          <p:cNvPr id="254" name="Google Shape;254;p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Thermal Simulation (Alternative Method)</a:t>
            </a:r>
            <a:endParaRPr dirty="0"/>
          </a:p>
        </p:txBody>
      </p:sp>
      <p:sp>
        <p:nvSpPr>
          <p:cNvPr id="255" name="Google Shape;255;p7"/>
          <p:cNvSpPr txBox="1"/>
          <p:nvPr/>
        </p:nvSpPr>
        <p:spPr>
          <a:xfrm>
            <a:off x="609600" y="5351684"/>
            <a:ext cx="5221200" cy="67706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3: </a:t>
            </a:r>
            <a:r>
              <a:rPr lang="en-US" sz="1200" dirty="0">
                <a:solidFill>
                  <a:schemeClr val="dk1"/>
                </a:solidFill>
                <a:latin typeface="Calibri"/>
                <a:ea typeface="Calibri"/>
                <a:cs typeface="Calibri"/>
                <a:sym typeface="Calibri"/>
              </a:rPr>
              <a:t>Click on the handle of the mug. Then in the Simulation ribbon, select Solid Thermal from the physics tools. From the left HUD, click on Heat. In the right HUD, click Total Heat, then enter 1W in the box</a:t>
            </a:r>
            <a:r>
              <a:rPr lang="en-US" sz="1400" dirty="0">
                <a:solidFill>
                  <a:schemeClr val="dk1"/>
                </a:solidFill>
                <a:latin typeface="Calibri"/>
                <a:ea typeface="Calibri"/>
                <a:cs typeface="Calibri"/>
                <a:sym typeface="Calibri"/>
              </a:rPr>
              <a:t>.</a:t>
            </a:r>
            <a:endParaRPr dirty="0"/>
          </a:p>
        </p:txBody>
      </p:sp>
      <p:pic>
        <p:nvPicPr>
          <p:cNvPr id="256" name="Google Shape;256;p7" descr="A screenshot of a computer&#10;&#10;Description automatically generated with medium confidence"/>
          <p:cNvPicPr preferRelativeResize="0"/>
          <p:nvPr/>
        </p:nvPicPr>
        <p:blipFill rotWithShape="1">
          <a:blip r:embed="rId3">
            <a:alphaModFix/>
          </a:blip>
          <a:srcRect/>
          <a:stretch/>
        </p:blipFill>
        <p:spPr>
          <a:xfrm>
            <a:off x="609600" y="981075"/>
            <a:ext cx="5200650" cy="4229100"/>
          </a:xfrm>
          <a:prstGeom prst="rect">
            <a:avLst/>
          </a:prstGeom>
          <a:noFill/>
          <a:ln>
            <a:noFill/>
          </a:ln>
        </p:spPr>
      </p:pic>
      <p:sp>
        <p:nvSpPr>
          <p:cNvPr id="257" name="Google Shape;257;p7"/>
          <p:cNvSpPr txBox="1"/>
          <p:nvPr/>
        </p:nvSpPr>
        <p:spPr>
          <a:xfrm>
            <a:off x="6383338" y="5365027"/>
            <a:ext cx="522120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4: </a:t>
            </a:r>
            <a:r>
              <a:rPr lang="en-US" sz="1200" dirty="0">
                <a:solidFill>
                  <a:schemeClr val="dk1"/>
                </a:solidFill>
                <a:latin typeface="Calibri"/>
                <a:ea typeface="Calibri"/>
                <a:cs typeface="Calibri"/>
                <a:sym typeface="Calibri"/>
              </a:rPr>
              <a:t>Discovery will automatically apply convection to all the outer faces of the mug. By default, convection is set to 10 W/m²·°C. Change this to 5. </a:t>
            </a:r>
            <a:endParaRPr sz="1200" dirty="0"/>
          </a:p>
        </p:txBody>
      </p:sp>
      <p:pic>
        <p:nvPicPr>
          <p:cNvPr id="258" name="Google Shape;258;p7" descr="A screenshot of a computer&#10;&#10;Description automatically generated with medium confidence"/>
          <p:cNvPicPr preferRelativeResize="0"/>
          <p:nvPr/>
        </p:nvPicPr>
        <p:blipFill rotWithShape="1">
          <a:blip r:embed="rId4">
            <a:alphaModFix/>
          </a:blip>
          <a:srcRect/>
          <a:stretch/>
        </p:blipFill>
        <p:spPr>
          <a:xfrm>
            <a:off x="6393656" y="994418"/>
            <a:ext cx="5200650" cy="4229100"/>
          </a:xfrm>
          <a:prstGeom prst="rect">
            <a:avLst/>
          </a:prstGeom>
          <a:noFill/>
          <a:ln>
            <a:noFill/>
          </a:ln>
        </p:spPr>
      </p:pic>
    </p:spTree>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1359</Words>
  <Application>Microsoft Office PowerPoint</Application>
  <PresentationFormat>Widescreen</PresentationFormat>
  <Paragraphs>96</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Courier New</vt:lpstr>
      <vt:lpstr>Noto Sans Symbols</vt:lpstr>
      <vt:lpstr>Ansys - Slide Master</vt:lpstr>
      <vt:lpstr>Ansys - Slide Master</vt:lpstr>
      <vt:lpstr>PowerPoint Presentation</vt:lpstr>
      <vt:lpstr>Learning objectives for this unit</vt:lpstr>
      <vt:lpstr>From CAD (modeling) to CAE (simulation)</vt:lpstr>
      <vt:lpstr>First, Thermal Simulation</vt:lpstr>
      <vt:lpstr>Thermal Simulation</vt:lpstr>
      <vt:lpstr>Next, Structural Simulation:</vt:lpstr>
      <vt:lpstr>Some points to note: </vt:lpstr>
      <vt:lpstr>Thermal Simulation (Alternative Method)</vt:lpstr>
      <vt:lpstr>Thermal Simulation (Alternative Method)</vt:lpstr>
      <vt:lpstr>Thermal Simulation (Alternative Method)</vt:lpstr>
      <vt:lpstr>Structural Simulation (Alternative Method)</vt:lpstr>
      <vt:lpstr>Additional Discovery Tutorials (Optional/As-Needed)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Alfred Oti</dc:creator>
  <cp:lastModifiedBy>Kaitlin Tyler</cp:lastModifiedBy>
  <cp:revision>3</cp:revision>
  <dcterms:created xsi:type="dcterms:W3CDTF">2023-07-06T15:20:57Z</dcterms:created>
  <dcterms:modified xsi:type="dcterms:W3CDTF">2023-09-27T18:02:40Z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