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2"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72" r:id="rId14"/>
    <p:sldId id="268"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4021">
          <p15:clr>
            <a:srgbClr val="A4A3A4"/>
          </p15:clr>
        </p15:guide>
        <p15:guide id="4" pos="3659">
          <p15:clr>
            <a:srgbClr val="A4A3A4"/>
          </p15:clr>
        </p15:guide>
        <p15:guide id="5" orient="horz" pos="618">
          <p15:clr>
            <a:srgbClr val="A4A3A4"/>
          </p15:clr>
        </p15:guide>
        <p15:guide id="6" orient="horz" pos="3974">
          <p15:clr>
            <a:srgbClr val="A4A3A4"/>
          </p15:clr>
        </p15:guide>
        <p15:guide id="7" pos="7287">
          <p15:clr>
            <a:srgbClr val="A4A3A4"/>
          </p15:clr>
        </p15:guide>
        <p15:guide id="8" pos="393">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ikuVXoNUE+oy8Br4MFYLzk6Z4nB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313E4F-4D4A-4566-9420-DA65E38D0231}" v="2" dt="2023-09-27T17:55:24.035"/>
  </p1510:revLst>
</p1510:revInfo>
</file>

<file path=ppt/tableStyles.xml><?xml version="1.0" encoding="utf-8"?>
<a:tblStyleLst xmlns:a="http://schemas.openxmlformats.org/drawingml/2006/main" def="{1B29A070-635F-4EBC-A1B1-F42B972C2561}">
  <a:tblStyle styleId="{1B29A070-635F-4EBC-A1B1-F42B972C2561}"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6" d="100"/>
          <a:sy n="156" d="100"/>
        </p:scale>
        <p:origin x="444" y="88"/>
      </p:cViewPr>
      <p:guideLst>
        <p:guide orient="horz" pos="2160"/>
        <p:guide pos="3840"/>
        <p:guide pos="4021"/>
        <p:guide pos="3659"/>
        <p:guide orient="horz" pos="618"/>
        <p:guide orient="horz" pos="3974"/>
        <p:guide pos="7287"/>
        <p:guide pos="3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26" Type="http://schemas.microsoft.com/office/2016/11/relationships/changesInfo" Target="changesInfos/changesInfo1.xml"/><Relationship Id="rId3" Type="http://schemas.openxmlformats.org/officeDocument/2006/relationships/slide" Target="slides/slide1.xml"/><Relationship Id="rId21" Type="http://customschemas.google.com/relationships/presentationmetadata" Target="metadata"/><Relationship Id="rId7" Type="http://schemas.openxmlformats.org/officeDocument/2006/relationships/slide" Target="slides/slide5.xml"/><Relationship Id="rId12"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AB313E4F-4D4A-4566-9420-DA65E38D0231}"/>
    <pc:docChg chg="addSld delSld modSld">
      <pc:chgData name="Kaitlin Tyler" userId="971d5887-dada-4101-bef7-69a3ed4a7a52" providerId="ADAL" clId="{AB313E4F-4D4A-4566-9420-DA65E38D0231}" dt="2023-09-27T18:21:56.090" v="6" actId="20577"/>
      <pc:docMkLst>
        <pc:docMk/>
      </pc:docMkLst>
      <pc:sldChg chg="modSp mod">
        <pc:chgData name="Kaitlin Tyler" userId="971d5887-dada-4101-bef7-69a3ed4a7a52" providerId="ADAL" clId="{AB313E4F-4D4A-4566-9420-DA65E38D0231}" dt="2023-09-27T18:21:56.090" v="6" actId="20577"/>
        <pc:sldMkLst>
          <pc:docMk/>
          <pc:sldMk cId="0" sldId="256"/>
        </pc:sldMkLst>
        <pc:spChg chg="mod">
          <ac:chgData name="Kaitlin Tyler" userId="971d5887-dada-4101-bef7-69a3ed4a7a52" providerId="ADAL" clId="{AB313E4F-4D4A-4566-9420-DA65E38D0231}" dt="2023-09-27T18:21:56.090" v="6" actId="20577"/>
          <ac:spMkLst>
            <pc:docMk/>
            <pc:sldMk cId="0" sldId="256"/>
            <ac:spMk id="178" creationId="{00000000-0000-0000-0000-000000000000}"/>
          </ac:spMkLst>
        </pc:spChg>
      </pc:sldChg>
      <pc:sldChg chg="modSp">
        <pc:chgData name="Kaitlin Tyler" userId="971d5887-dada-4101-bef7-69a3ed4a7a52" providerId="ADAL" clId="{AB313E4F-4D4A-4566-9420-DA65E38D0231}" dt="2023-09-27T17:54:34.510" v="0"/>
        <pc:sldMkLst>
          <pc:docMk/>
          <pc:sldMk cId="0" sldId="257"/>
        </pc:sldMkLst>
        <pc:graphicFrameChg chg="mod">
          <ac:chgData name="Kaitlin Tyler" userId="971d5887-dada-4101-bef7-69a3ed4a7a52" providerId="ADAL" clId="{AB313E4F-4D4A-4566-9420-DA65E38D0231}" dt="2023-09-27T17:54:34.510" v="0"/>
          <ac:graphicFrameMkLst>
            <pc:docMk/>
            <pc:sldMk cId="0" sldId="257"/>
            <ac:graphicFrameMk id="187" creationId="{00000000-0000-0000-0000-000000000000}"/>
          </ac:graphicFrameMkLst>
        </pc:graphicFrameChg>
      </pc:sldChg>
      <pc:sldChg chg="modNotes">
        <pc:chgData name="Kaitlin Tyler" userId="971d5887-dada-4101-bef7-69a3ed4a7a52" providerId="ADAL" clId="{AB313E4F-4D4A-4566-9420-DA65E38D0231}" dt="2023-09-27T17:54:34.510" v="0"/>
        <pc:sldMkLst>
          <pc:docMk/>
          <pc:sldMk cId="0" sldId="258"/>
        </pc:sldMkLst>
      </pc:sldChg>
      <pc:sldChg chg="modSp del">
        <pc:chgData name="Kaitlin Tyler" userId="971d5887-dada-4101-bef7-69a3ed4a7a52" providerId="ADAL" clId="{AB313E4F-4D4A-4566-9420-DA65E38D0231}" dt="2023-09-27T17:55:25.759" v="4" actId="47"/>
        <pc:sldMkLst>
          <pc:docMk/>
          <pc:sldMk cId="0" sldId="267"/>
        </pc:sldMkLst>
        <pc:spChg chg="mod">
          <ac:chgData name="Kaitlin Tyler" userId="971d5887-dada-4101-bef7-69a3ed4a7a52" providerId="ADAL" clId="{AB313E4F-4D4A-4566-9420-DA65E38D0231}" dt="2023-09-27T17:54:34.510" v="0"/>
          <ac:spMkLst>
            <pc:docMk/>
            <pc:sldMk cId="0" sldId="267"/>
            <ac:spMk id="285" creationId="{00000000-0000-0000-0000-000000000000}"/>
          </ac:spMkLst>
        </pc:spChg>
      </pc:sldChg>
      <pc:sldChg chg="add">
        <pc:chgData name="Kaitlin Tyler" userId="971d5887-dada-4101-bef7-69a3ed4a7a52" providerId="ADAL" clId="{AB313E4F-4D4A-4566-9420-DA65E38D0231}" dt="2023-09-27T17:55:24.033" v="3"/>
        <pc:sldMkLst>
          <pc:docMk/>
          <pc:sldMk cId="0" sldId="272"/>
        </pc:sldMkLst>
      </pc:sldChg>
    </pc:docChg>
  </pc:docChgLst>
  <pc:docChgLst>
    <pc:chgData clId="Web-{ADDDD11E-C995-1B06-CA2A-A172C2C83E14}"/>
    <pc:docChg chg="modSld">
      <pc:chgData name="" userId="" providerId="" clId="Web-{ADDDD11E-C995-1B06-CA2A-A172C2C83E14}" dt="2023-08-22T12:47:14.191" v="0"/>
      <pc:docMkLst>
        <pc:docMk/>
      </pc:docMkLst>
      <pc:sldChg chg="delSp">
        <pc:chgData name="" userId="" providerId="" clId="Web-{ADDDD11E-C995-1B06-CA2A-A172C2C83E14}" dt="2023-08-22T12:47:14.191" v="0"/>
        <pc:sldMkLst>
          <pc:docMk/>
          <pc:sldMk cId="0" sldId="256"/>
        </pc:sldMkLst>
        <pc:picChg chg="del">
          <ac:chgData name="" userId="" providerId="" clId="Web-{ADDDD11E-C995-1B06-CA2A-A172C2C83E14}" dt="2023-08-22T12:47:14.191" v="0"/>
          <ac:picMkLst>
            <pc:docMk/>
            <pc:sldMk cId="0" sldId="256"/>
            <ac:picMk id="18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engineering.com/DesignSoftware/DesignSoftwareArticles/ArticleID/16587/Whats-the-Difference-Between-Parametric-and-Direct-Modeling.aspx#:~:text=In%20a%20nutshell%2C%20parametric%20design,3D"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ptc.com/en/cad-software-blog/parametric-vs-direct-modeling-which-side-are-you-o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5a305d73f2_3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25a305d73f2_3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76" name="Google Shape;176;g25a305d73f2_3_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3" name="Google Shape;26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6" name="Google Shape;24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5a305d73f2_0_8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9" name="Google Shape;289;g25a305d73f2_0_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3" name="Google Shape;18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Now, let’s begin with a brief overview of modeling.</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Computer-Aided Design more often termed as CAD – C A D.</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Gives us the ability to our designs in 3D, </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explore and make mistakes with less cost than physical prototypes.</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For example, it might not necessarily be feasible to build a large-scale prototype,</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but with CAD we can put in our desired specifications and metrics </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and see how it would look in a virtual space.</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Additionally, CAD models can also be used with simulation, </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C A E or Computer Aided Engineering programs.</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This allows for more and faster design iterations, </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by saving time when testing with virtual prototypes.</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For example, it isn’t necessarily feasible to prototype a whole item or a whole object.</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Whether it’s an aircraft, a bridge, a car engine</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Putting that object into a simulated space </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can allow us to have an example of how that object may react when physically prototyped.</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REFERNCES</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hlink"/>
              </a:buClr>
              <a:buSzPts val="1200"/>
              <a:buFont typeface="Calibri"/>
              <a:buNone/>
            </a:pPr>
            <a:r>
              <a:rPr lang="en-US" u="sng" dirty="0">
                <a:solidFill>
                  <a:schemeClr val="hlink"/>
                </a:solidFill>
                <a:hlinkClick r:id="rId3"/>
              </a:rPr>
              <a:t>https://www.engineering.com/DesignSoftware/DesignSoftwareArticles/ArticleID/16587/Whats-the-Difference-Between-Parametric-and-Direct-Modeling.aspx#:~:text=In%20a%20nutshell%2C%20parametric%20design,3D</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hlink"/>
              </a:buClr>
              <a:buSzPts val="1200"/>
              <a:buFont typeface="Calibri"/>
              <a:buNone/>
            </a:pPr>
            <a:r>
              <a:rPr lang="en-US" u="sng" dirty="0">
                <a:solidFill>
                  <a:schemeClr val="hlink"/>
                </a:solidFill>
                <a:hlinkClick r:id="rId4"/>
              </a:rPr>
              <a:t>https://www.ptc.com/en/cad-software-blog/parametric-vs-direct-modeling-which-side-are-you-on</a:t>
            </a:r>
            <a:endParaRPr dirty="0"/>
          </a:p>
          <a:p>
            <a:pPr marL="0" lvl="0" indent="0" algn="l" rtl="0">
              <a:spcBef>
                <a:spcPts val="0"/>
              </a:spcBef>
              <a:spcAft>
                <a:spcPts val="0"/>
              </a:spcAft>
              <a:buNone/>
            </a:pPr>
            <a:endParaRPr dirty="0"/>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5" name="Google Shape;20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5" name="Google Shape;21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5" name="Google Shape;22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5" name="Google Shape;23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5" name="Google Shape;24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3" name="Google Shape;25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16"/>
        <p:cNvGrpSpPr/>
        <p:nvPr/>
      </p:nvGrpSpPr>
      <p:grpSpPr>
        <a:xfrm>
          <a:off x="0" y="0"/>
          <a:ext cx="0" cy="0"/>
          <a:chOff x="0" y="0"/>
          <a:chExt cx="0" cy="0"/>
        </a:xfrm>
      </p:grpSpPr>
      <p:sp>
        <p:nvSpPr>
          <p:cNvPr id="17" name="Google Shape;17;p15"/>
          <p:cNvSpPr txBox="1">
            <a:spLocks noGrp="1"/>
          </p:cNvSpPr>
          <p:nvPr>
            <p:ph type="body" idx="1"/>
          </p:nvPr>
        </p:nvSpPr>
        <p:spPr>
          <a:xfrm>
            <a:off x="601663" y="914400"/>
            <a:ext cx="5394325" cy="14493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5"/>
          <p:cNvSpPr txBox="1">
            <a:spLocks noGrp="1"/>
          </p:cNvSpPr>
          <p:nvPr>
            <p:ph type="body" idx="2"/>
          </p:nvPr>
        </p:nvSpPr>
        <p:spPr>
          <a:xfrm>
            <a:off x="601663" y="2667000"/>
            <a:ext cx="5394325" cy="84831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5"/>
          <p:cNvSpPr txBox="1"/>
          <p:nvPr/>
        </p:nvSpPr>
        <p:spPr>
          <a:xfrm>
            <a:off x="7848600" y="6477000"/>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dirty="0">
                <a:solidFill>
                  <a:schemeClr val="dk2"/>
                </a:solidFill>
                <a:latin typeface="Calibri"/>
                <a:ea typeface="Calibri"/>
                <a:cs typeface="Calibri"/>
                <a:sym typeface="Calibri"/>
              </a:rPr>
              <a:t>©2023 ANSYS, Inc.</a:t>
            </a:r>
            <a:endParaRPr dirty="0"/>
          </a:p>
        </p:txBody>
      </p:sp>
      <p:pic>
        <p:nvPicPr>
          <p:cNvPr id="20" name="Google Shape;20;p15"/>
          <p:cNvPicPr preferRelativeResize="0"/>
          <p:nvPr/>
        </p:nvPicPr>
        <p:blipFill rotWithShape="1">
          <a:blip r:embed="rId2">
            <a:alphaModFix/>
          </a:blip>
          <a:srcRect/>
          <a:stretch/>
        </p:blipFill>
        <p:spPr>
          <a:xfrm>
            <a:off x="1184" y="0"/>
            <a:ext cx="12189631"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51"/>
        <p:cNvGrpSpPr/>
        <p:nvPr/>
      </p:nvGrpSpPr>
      <p:grpSpPr>
        <a:xfrm>
          <a:off x="0" y="0"/>
          <a:ext cx="0" cy="0"/>
          <a:chOff x="0" y="0"/>
          <a:chExt cx="0" cy="0"/>
        </a:xfrm>
      </p:grpSpPr>
      <p:sp>
        <p:nvSpPr>
          <p:cNvPr id="52" name="Google Shape;52;p2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24"/>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4" name="Google Shape;54;p2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55" name="Google Shape;55;p24"/>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56"/>
        <p:cNvGrpSpPr/>
        <p:nvPr/>
      </p:nvGrpSpPr>
      <p:grpSpPr>
        <a:xfrm>
          <a:off x="0" y="0"/>
          <a:ext cx="0" cy="0"/>
          <a:chOff x="0" y="0"/>
          <a:chExt cx="0" cy="0"/>
        </a:xfrm>
      </p:grpSpPr>
      <p:sp>
        <p:nvSpPr>
          <p:cNvPr id="57" name="Google Shape;57;p2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25"/>
          <p:cNvSpPr>
            <a:spLocks noGrp="1"/>
          </p:cNvSpPr>
          <p:nvPr>
            <p:ph type="media" idx="2"/>
          </p:nvPr>
        </p:nvSpPr>
        <p:spPr>
          <a:xfrm>
            <a:off x="6096001" y="1447799"/>
            <a:ext cx="5486400" cy="459097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59" name="Google Shape;59;p2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60" name="Google Shape;60;p2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61"/>
        <p:cNvGrpSpPr/>
        <p:nvPr/>
      </p:nvGrpSpPr>
      <p:grpSpPr>
        <a:xfrm>
          <a:off x="0" y="0"/>
          <a:ext cx="0" cy="0"/>
          <a:chOff x="0" y="0"/>
          <a:chExt cx="0" cy="0"/>
        </a:xfrm>
      </p:grpSpPr>
      <p:sp>
        <p:nvSpPr>
          <p:cNvPr id="62" name="Google Shape;62;p26"/>
          <p:cNvSpPr>
            <a:spLocks noGrp="1"/>
          </p:cNvSpPr>
          <p:nvPr>
            <p:ph type="pic" idx="2"/>
          </p:nvPr>
        </p:nvSpPr>
        <p:spPr>
          <a:xfrm>
            <a:off x="609600" y="1143000"/>
            <a:ext cx="3454400" cy="1981200"/>
          </a:xfrm>
          <a:prstGeom prst="rect">
            <a:avLst/>
          </a:prstGeom>
          <a:noFill/>
          <a:ln>
            <a:noFill/>
          </a:ln>
        </p:spPr>
      </p:sp>
      <p:sp>
        <p:nvSpPr>
          <p:cNvPr id="63" name="Google Shape;63;p26"/>
          <p:cNvSpPr>
            <a:spLocks noGrp="1"/>
          </p:cNvSpPr>
          <p:nvPr>
            <p:ph type="pic" idx="3"/>
          </p:nvPr>
        </p:nvSpPr>
        <p:spPr>
          <a:xfrm>
            <a:off x="609600" y="3657600"/>
            <a:ext cx="3454400" cy="1981200"/>
          </a:xfrm>
          <a:prstGeom prst="rect">
            <a:avLst/>
          </a:prstGeom>
          <a:noFill/>
          <a:ln>
            <a:noFill/>
          </a:ln>
        </p:spPr>
      </p:sp>
      <p:sp>
        <p:nvSpPr>
          <p:cNvPr id="64" name="Google Shape;64;p26"/>
          <p:cNvSpPr>
            <a:spLocks noGrp="1"/>
          </p:cNvSpPr>
          <p:nvPr>
            <p:ph type="pic" idx="4"/>
          </p:nvPr>
        </p:nvSpPr>
        <p:spPr>
          <a:xfrm>
            <a:off x="4470400" y="1159933"/>
            <a:ext cx="3454400" cy="1981200"/>
          </a:xfrm>
          <a:prstGeom prst="rect">
            <a:avLst/>
          </a:prstGeom>
          <a:noFill/>
          <a:ln>
            <a:noFill/>
          </a:ln>
        </p:spPr>
      </p:sp>
      <p:sp>
        <p:nvSpPr>
          <p:cNvPr id="65" name="Google Shape;65;p26"/>
          <p:cNvSpPr>
            <a:spLocks noGrp="1"/>
          </p:cNvSpPr>
          <p:nvPr>
            <p:ph type="pic" idx="5"/>
          </p:nvPr>
        </p:nvSpPr>
        <p:spPr>
          <a:xfrm>
            <a:off x="4470400" y="3674533"/>
            <a:ext cx="3454400" cy="1981200"/>
          </a:xfrm>
          <a:prstGeom prst="rect">
            <a:avLst/>
          </a:prstGeom>
          <a:noFill/>
          <a:ln>
            <a:noFill/>
          </a:ln>
        </p:spPr>
      </p:sp>
      <p:sp>
        <p:nvSpPr>
          <p:cNvPr id="66" name="Google Shape;66;p26"/>
          <p:cNvSpPr>
            <a:spLocks noGrp="1"/>
          </p:cNvSpPr>
          <p:nvPr>
            <p:ph type="pic" idx="6"/>
          </p:nvPr>
        </p:nvSpPr>
        <p:spPr>
          <a:xfrm>
            <a:off x="8128000" y="1151467"/>
            <a:ext cx="3454400" cy="1981200"/>
          </a:xfrm>
          <a:prstGeom prst="rect">
            <a:avLst/>
          </a:prstGeom>
          <a:noFill/>
          <a:ln>
            <a:noFill/>
          </a:ln>
        </p:spPr>
      </p:sp>
      <p:sp>
        <p:nvSpPr>
          <p:cNvPr id="67" name="Google Shape;67;p26"/>
          <p:cNvSpPr>
            <a:spLocks noGrp="1"/>
          </p:cNvSpPr>
          <p:nvPr>
            <p:ph type="pic" idx="7"/>
          </p:nvPr>
        </p:nvSpPr>
        <p:spPr>
          <a:xfrm>
            <a:off x="8128000" y="3666067"/>
            <a:ext cx="3454400" cy="1981200"/>
          </a:xfrm>
          <a:prstGeom prst="rect">
            <a:avLst/>
          </a:prstGeom>
          <a:noFill/>
          <a:ln>
            <a:noFill/>
          </a:ln>
        </p:spPr>
      </p:sp>
      <p:sp>
        <p:nvSpPr>
          <p:cNvPr id="68" name="Google Shape;68;p26"/>
          <p:cNvSpPr txBox="1">
            <a:spLocks noGrp="1"/>
          </p:cNvSpPr>
          <p:nvPr>
            <p:ph type="body" idx="1"/>
          </p:nvPr>
        </p:nvSpPr>
        <p:spPr>
          <a:xfrm>
            <a:off x="6096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6"/>
          <p:cNvSpPr txBox="1">
            <a:spLocks noGrp="1"/>
          </p:cNvSpPr>
          <p:nvPr>
            <p:ph type="body" idx="8"/>
          </p:nvPr>
        </p:nvSpPr>
        <p:spPr>
          <a:xfrm>
            <a:off x="44704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6"/>
          <p:cNvSpPr txBox="1">
            <a:spLocks noGrp="1"/>
          </p:cNvSpPr>
          <p:nvPr>
            <p:ph type="body" idx="9"/>
          </p:nvPr>
        </p:nvSpPr>
        <p:spPr>
          <a:xfrm>
            <a:off x="8150577"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6"/>
          <p:cNvSpPr txBox="1">
            <a:spLocks noGrp="1"/>
          </p:cNvSpPr>
          <p:nvPr>
            <p:ph type="body" idx="13"/>
          </p:nvPr>
        </p:nvSpPr>
        <p:spPr>
          <a:xfrm>
            <a:off x="609600" y="57023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26"/>
          <p:cNvSpPr txBox="1">
            <a:spLocks noGrp="1"/>
          </p:cNvSpPr>
          <p:nvPr>
            <p:ph type="body" idx="14"/>
          </p:nvPr>
        </p:nvSpPr>
        <p:spPr>
          <a:xfrm>
            <a:off x="4470400"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26"/>
          <p:cNvSpPr txBox="1">
            <a:spLocks noGrp="1"/>
          </p:cNvSpPr>
          <p:nvPr>
            <p:ph type="body" idx="15"/>
          </p:nvPr>
        </p:nvSpPr>
        <p:spPr>
          <a:xfrm>
            <a:off x="8150577"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75" name="Google Shape;75;p2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76"/>
        <p:cNvGrpSpPr/>
        <p:nvPr/>
      </p:nvGrpSpPr>
      <p:grpSpPr>
        <a:xfrm>
          <a:off x="0" y="0"/>
          <a:ext cx="0" cy="0"/>
          <a:chOff x="0" y="0"/>
          <a:chExt cx="0" cy="0"/>
        </a:xfrm>
      </p:grpSpPr>
      <p:sp>
        <p:nvSpPr>
          <p:cNvPr id="77" name="Google Shape;77;p27"/>
          <p:cNvSpPr>
            <a:spLocks noGrp="1"/>
          </p:cNvSpPr>
          <p:nvPr>
            <p:ph type="pic" idx="2"/>
          </p:nvPr>
        </p:nvSpPr>
        <p:spPr>
          <a:xfrm>
            <a:off x="914400" y="1371600"/>
            <a:ext cx="1930400" cy="1295400"/>
          </a:xfrm>
          <a:prstGeom prst="rect">
            <a:avLst/>
          </a:prstGeom>
          <a:noFill/>
          <a:ln>
            <a:noFill/>
          </a:ln>
        </p:spPr>
      </p:sp>
      <p:sp>
        <p:nvSpPr>
          <p:cNvPr id="78" name="Google Shape;78;p27"/>
          <p:cNvSpPr>
            <a:spLocks noGrp="1"/>
          </p:cNvSpPr>
          <p:nvPr>
            <p:ph type="pic" idx="3"/>
          </p:nvPr>
        </p:nvSpPr>
        <p:spPr>
          <a:xfrm>
            <a:off x="914400" y="2895600"/>
            <a:ext cx="1930400" cy="1295400"/>
          </a:xfrm>
          <a:prstGeom prst="rect">
            <a:avLst/>
          </a:prstGeom>
          <a:noFill/>
          <a:ln>
            <a:noFill/>
          </a:ln>
        </p:spPr>
      </p:sp>
      <p:sp>
        <p:nvSpPr>
          <p:cNvPr id="79" name="Google Shape;79;p27"/>
          <p:cNvSpPr>
            <a:spLocks noGrp="1"/>
          </p:cNvSpPr>
          <p:nvPr>
            <p:ph type="pic" idx="4"/>
          </p:nvPr>
        </p:nvSpPr>
        <p:spPr>
          <a:xfrm>
            <a:off x="914400" y="4419600"/>
            <a:ext cx="1930400" cy="1295400"/>
          </a:xfrm>
          <a:prstGeom prst="rect">
            <a:avLst/>
          </a:prstGeom>
          <a:noFill/>
          <a:ln>
            <a:noFill/>
          </a:ln>
        </p:spPr>
      </p:sp>
      <p:sp>
        <p:nvSpPr>
          <p:cNvPr id="80" name="Google Shape;80;p27"/>
          <p:cNvSpPr>
            <a:spLocks noGrp="1"/>
          </p:cNvSpPr>
          <p:nvPr>
            <p:ph type="pic" idx="5"/>
          </p:nvPr>
        </p:nvSpPr>
        <p:spPr>
          <a:xfrm>
            <a:off x="3759200" y="1371600"/>
            <a:ext cx="1930400" cy="1295400"/>
          </a:xfrm>
          <a:prstGeom prst="rect">
            <a:avLst/>
          </a:prstGeom>
          <a:noFill/>
          <a:ln>
            <a:noFill/>
          </a:ln>
        </p:spPr>
      </p:sp>
      <p:sp>
        <p:nvSpPr>
          <p:cNvPr id="81" name="Google Shape;81;p27"/>
          <p:cNvSpPr>
            <a:spLocks noGrp="1"/>
          </p:cNvSpPr>
          <p:nvPr>
            <p:ph type="pic" idx="6"/>
          </p:nvPr>
        </p:nvSpPr>
        <p:spPr>
          <a:xfrm>
            <a:off x="3759200" y="2895600"/>
            <a:ext cx="1930400" cy="1295400"/>
          </a:xfrm>
          <a:prstGeom prst="rect">
            <a:avLst/>
          </a:prstGeom>
          <a:noFill/>
          <a:ln>
            <a:noFill/>
          </a:ln>
        </p:spPr>
      </p:sp>
      <p:sp>
        <p:nvSpPr>
          <p:cNvPr id="82" name="Google Shape;82;p27"/>
          <p:cNvSpPr>
            <a:spLocks noGrp="1"/>
          </p:cNvSpPr>
          <p:nvPr>
            <p:ph type="pic" idx="7"/>
          </p:nvPr>
        </p:nvSpPr>
        <p:spPr>
          <a:xfrm>
            <a:off x="3759200" y="4419600"/>
            <a:ext cx="1930400" cy="1295400"/>
          </a:xfrm>
          <a:prstGeom prst="rect">
            <a:avLst/>
          </a:prstGeom>
          <a:noFill/>
          <a:ln>
            <a:noFill/>
          </a:ln>
        </p:spPr>
      </p:sp>
      <p:sp>
        <p:nvSpPr>
          <p:cNvPr id="83" name="Google Shape;83;p27"/>
          <p:cNvSpPr>
            <a:spLocks noGrp="1"/>
          </p:cNvSpPr>
          <p:nvPr>
            <p:ph type="pic" idx="8"/>
          </p:nvPr>
        </p:nvSpPr>
        <p:spPr>
          <a:xfrm>
            <a:off x="6604000" y="1371600"/>
            <a:ext cx="1930400" cy="1295400"/>
          </a:xfrm>
          <a:prstGeom prst="rect">
            <a:avLst/>
          </a:prstGeom>
          <a:noFill/>
          <a:ln>
            <a:noFill/>
          </a:ln>
        </p:spPr>
      </p:sp>
      <p:sp>
        <p:nvSpPr>
          <p:cNvPr id="84" name="Google Shape;84;p27"/>
          <p:cNvSpPr>
            <a:spLocks noGrp="1"/>
          </p:cNvSpPr>
          <p:nvPr>
            <p:ph type="pic" idx="9"/>
          </p:nvPr>
        </p:nvSpPr>
        <p:spPr>
          <a:xfrm>
            <a:off x="6604000" y="2895600"/>
            <a:ext cx="1930400" cy="1295400"/>
          </a:xfrm>
          <a:prstGeom prst="rect">
            <a:avLst/>
          </a:prstGeom>
          <a:noFill/>
          <a:ln>
            <a:noFill/>
          </a:ln>
        </p:spPr>
      </p:sp>
      <p:sp>
        <p:nvSpPr>
          <p:cNvPr id="85" name="Google Shape;85;p27"/>
          <p:cNvSpPr>
            <a:spLocks noGrp="1"/>
          </p:cNvSpPr>
          <p:nvPr>
            <p:ph type="pic" idx="13"/>
          </p:nvPr>
        </p:nvSpPr>
        <p:spPr>
          <a:xfrm>
            <a:off x="6604000" y="4419600"/>
            <a:ext cx="1930400" cy="1295400"/>
          </a:xfrm>
          <a:prstGeom prst="rect">
            <a:avLst/>
          </a:prstGeom>
          <a:noFill/>
          <a:ln>
            <a:noFill/>
          </a:ln>
        </p:spPr>
      </p:sp>
      <p:sp>
        <p:nvSpPr>
          <p:cNvPr id="86" name="Google Shape;86;p27"/>
          <p:cNvSpPr>
            <a:spLocks noGrp="1"/>
          </p:cNvSpPr>
          <p:nvPr>
            <p:ph type="pic" idx="14"/>
          </p:nvPr>
        </p:nvSpPr>
        <p:spPr>
          <a:xfrm>
            <a:off x="9245600" y="1371600"/>
            <a:ext cx="1930400" cy="1295400"/>
          </a:xfrm>
          <a:prstGeom prst="rect">
            <a:avLst/>
          </a:prstGeom>
          <a:noFill/>
          <a:ln>
            <a:noFill/>
          </a:ln>
        </p:spPr>
      </p:sp>
      <p:sp>
        <p:nvSpPr>
          <p:cNvPr id="87" name="Google Shape;87;p27"/>
          <p:cNvSpPr>
            <a:spLocks noGrp="1"/>
          </p:cNvSpPr>
          <p:nvPr>
            <p:ph type="pic" idx="15"/>
          </p:nvPr>
        </p:nvSpPr>
        <p:spPr>
          <a:xfrm>
            <a:off x="9245600" y="2895600"/>
            <a:ext cx="1930400" cy="1295400"/>
          </a:xfrm>
          <a:prstGeom prst="rect">
            <a:avLst/>
          </a:prstGeom>
          <a:noFill/>
          <a:ln>
            <a:noFill/>
          </a:ln>
        </p:spPr>
      </p:sp>
      <p:sp>
        <p:nvSpPr>
          <p:cNvPr id="88" name="Google Shape;88;p27"/>
          <p:cNvSpPr>
            <a:spLocks noGrp="1"/>
          </p:cNvSpPr>
          <p:nvPr>
            <p:ph type="pic" idx="16"/>
          </p:nvPr>
        </p:nvSpPr>
        <p:spPr>
          <a:xfrm>
            <a:off x="9245600" y="4419600"/>
            <a:ext cx="1930400" cy="1295400"/>
          </a:xfrm>
          <a:prstGeom prst="rect">
            <a:avLst/>
          </a:prstGeom>
          <a:noFill/>
          <a:ln>
            <a:noFill/>
          </a:ln>
        </p:spPr>
      </p:sp>
      <p:sp>
        <p:nvSpPr>
          <p:cNvPr id="89" name="Google Shape;89;p2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90" name="Google Shape;90;p27"/>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98"/>
        <p:cNvGrpSpPr/>
        <p:nvPr/>
      </p:nvGrpSpPr>
      <p:grpSpPr>
        <a:xfrm>
          <a:off x="0" y="0"/>
          <a:ext cx="0" cy="0"/>
          <a:chOff x="0" y="0"/>
          <a:chExt cx="0" cy="0"/>
        </a:xfrm>
      </p:grpSpPr>
      <p:sp>
        <p:nvSpPr>
          <p:cNvPr id="99" name="Google Shape;99;g25a305d73f2_3_101"/>
          <p:cNvSpPr txBox="1">
            <a:spLocks noGrp="1"/>
          </p:cNvSpPr>
          <p:nvPr>
            <p:ph type="body" idx="1"/>
          </p:nvPr>
        </p:nvSpPr>
        <p:spPr>
          <a:xfrm>
            <a:off x="601663" y="914400"/>
            <a:ext cx="5394300" cy="1449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0" name="Google Shape;100;g25a305d73f2_3_101"/>
          <p:cNvSpPr txBox="1">
            <a:spLocks noGrp="1"/>
          </p:cNvSpPr>
          <p:nvPr>
            <p:ph type="body" idx="2"/>
          </p:nvPr>
        </p:nvSpPr>
        <p:spPr>
          <a:xfrm>
            <a:off x="601663" y="2667000"/>
            <a:ext cx="5394300" cy="848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1" name="Google Shape;101;g25a305d73f2_3_101"/>
          <p:cNvSpPr txBox="1"/>
          <p:nvPr/>
        </p:nvSpPr>
        <p:spPr>
          <a:xfrm>
            <a:off x="7848600" y="6477000"/>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dirty="0">
                <a:solidFill>
                  <a:schemeClr val="dk2"/>
                </a:solidFill>
                <a:latin typeface="Calibri"/>
                <a:ea typeface="Calibri"/>
                <a:cs typeface="Calibri"/>
                <a:sym typeface="Calibri"/>
              </a:rPr>
              <a:t>©2023 ANSYS, Inc.</a:t>
            </a:r>
            <a:endParaRPr dirty="0"/>
          </a:p>
        </p:txBody>
      </p:sp>
      <p:pic>
        <p:nvPicPr>
          <p:cNvPr id="102" name="Google Shape;102;g25a305d73f2_3_101"/>
          <p:cNvPicPr preferRelativeResize="0"/>
          <p:nvPr/>
        </p:nvPicPr>
        <p:blipFill rotWithShape="1">
          <a:blip r:embed="rId2">
            <a:alphaModFix/>
          </a:blip>
          <a:srcRect/>
          <a:stretch/>
        </p:blipFill>
        <p:spPr>
          <a:xfrm>
            <a:off x="1184" y="0"/>
            <a:ext cx="12189628"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03"/>
        <p:cNvGrpSpPr/>
        <p:nvPr/>
      </p:nvGrpSpPr>
      <p:grpSpPr>
        <a:xfrm>
          <a:off x="0" y="0"/>
          <a:ext cx="0" cy="0"/>
          <a:chOff x="0" y="0"/>
          <a:chExt cx="0" cy="0"/>
        </a:xfrm>
      </p:grpSpPr>
      <p:sp>
        <p:nvSpPr>
          <p:cNvPr id="104" name="Google Shape;104;g25a305d73f2_3_106"/>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05" name="Google Shape;105;g25a305d73f2_3_106"/>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6" name="Google Shape;106;g25a305d73f2_3_106"/>
          <p:cNvSpPr txBox="1">
            <a:spLocks noGrp="1"/>
          </p:cNvSpPr>
          <p:nvPr>
            <p:ph type="body" idx="1"/>
          </p:nvPr>
        </p:nvSpPr>
        <p:spPr>
          <a:xfrm>
            <a:off x="609599" y="1447800"/>
            <a:ext cx="10972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107"/>
        <p:cNvGrpSpPr/>
        <p:nvPr/>
      </p:nvGrpSpPr>
      <p:grpSpPr>
        <a:xfrm>
          <a:off x="0" y="0"/>
          <a:ext cx="0" cy="0"/>
          <a:chOff x="0" y="0"/>
          <a:chExt cx="0" cy="0"/>
        </a:xfrm>
      </p:grpSpPr>
      <p:sp>
        <p:nvSpPr>
          <p:cNvPr id="108" name="Google Shape;108;g25a305d73f2_3_110"/>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09" name="Google Shape;109;g25a305d73f2_3_110"/>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110"/>
        <p:cNvGrpSpPr/>
        <p:nvPr/>
      </p:nvGrpSpPr>
      <p:grpSpPr>
        <a:xfrm>
          <a:off x="0" y="0"/>
          <a:ext cx="0" cy="0"/>
          <a:chOff x="0" y="0"/>
          <a:chExt cx="0" cy="0"/>
        </a:xfrm>
      </p:grpSpPr>
      <p:sp>
        <p:nvSpPr>
          <p:cNvPr id="111" name="Google Shape;111;g25a305d73f2_3_113"/>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12" name="Google Shape;112;g25a305d73f2_3_113"/>
          <p:cNvSpPr txBox="1"/>
          <p:nvPr/>
        </p:nvSpPr>
        <p:spPr>
          <a:xfrm>
            <a:off x="533400" y="609600"/>
            <a:ext cx="10972800" cy="424620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US" sz="1400" b="1" dirty="0">
                <a:solidFill>
                  <a:schemeClr val="dk1"/>
                </a:solidFill>
                <a:latin typeface="Calibri"/>
                <a:ea typeface="Calibri"/>
                <a:cs typeface="Calibri"/>
                <a:sym typeface="Calibri"/>
              </a:rPr>
              <a:t>© </a:t>
            </a:r>
            <a:r>
              <a:rPr lang="en-US" sz="1400" dirty="0">
                <a:solidFill>
                  <a:srgbClr val="000000"/>
                </a:solidFill>
                <a:latin typeface="Calibri"/>
                <a:ea typeface="Calibri"/>
                <a:cs typeface="Calibri"/>
                <a:sym typeface="Calibri"/>
              </a:rPr>
              <a:t>2023 ANSYS, Inc. All rights reserved.</a:t>
            </a:r>
            <a:endParaRPr dirty="0"/>
          </a:p>
          <a:p>
            <a:pPr marL="0" marR="0" lvl="0" indent="0" algn="l" rtl="0">
              <a:lnSpc>
                <a:spcPct val="107000"/>
              </a:lnSpc>
              <a:spcBef>
                <a:spcPts val="0"/>
              </a:spcBef>
              <a:spcAft>
                <a:spcPts val="0"/>
              </a:spcAft>
              <a:buNone/>
            </a:pPr>
            <a:endParaRPr sz="1600" b="1"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Use and Reproduction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The content used in this resource </a:t>
            </a:r>
            <a:r>
              <a:rPr lang="en-US" sz="1400" dirty="0">
                <a:solidFill>
                  <a:srgbClr val="201F1E"/>
                </a:solidFill>
                <a:latin typeface="Calibri"/>
                <a:ea typeface="Calibri"/>
                <a:cs typeface="Calibri"/>
                <a:sym typeface="Calibri"/>
              </a:rPr>
              <a:t>may only be used or reproduced for teaching purposes; and any commercial use is strictly prohibited.</a:t>
            </a:r>
            <a:r>
              <a:rPr lang="en-US" sz="1400" i="1" dirty="0">
                <a:solidFill>
                  <a:srgbClr val="201F1E"/>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Document Information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This lecture unit is part of a set of teaching resources to help introduce students to structures, fluids, or heat transfer (physics areas supported by Ansys Discovery).</a:t>
            </a:r>
            <a:endParaRPr dirty="0"/>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Ansys Education Resources</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US" sz="1400" u="sng" dirty="0">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US" sz="1400" dirty="0">
                <a:solidFill>
                  <a:schemeClr val="dk1"/>
                </a:solidFill>
                <a:latin typeface="Calibri"/>
                <a:ea typeface="Calibri"/>
                <a:cs typeface="Calibri"/>
                <a:sym typeface="Calibri"/>
              </a:rPr>
              <a:t>.</a:t>
            </a:r>
            <a:endParaRPr dirty="0"/>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b="1" i="0" u="none" strike="noStrike" dirty="0">
                <a:solidFill>
                  <a:srgbClr val="000000"/>
                </a:solidFill>
                <a:latin typeface="Calibri"/>
                <a:ea typeface="Calibri"/>
                <a:cs typeface="Calibri"/>
                <a:sym typeface="Calibri"/>
              </a:rPr>
              <a:t>Feedback </a:t>
            </a:r>
            <a:endParaRPr sz="1400" b="0" i="0" u="none" strike="noStrike" dirty="0">
              <a:solidFill>
                <a:srgbClr val="000000"/>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00"/>
                </a:solidFill>
                <a:latin typeface="Calibri"/>
                <a:ea typeface="Calibri"/>
                <a:cs typeface="Calibri"/>
                <a:sym typeface="Calibri"/>
              </a:rPr>
              <a:t>If you notice any errors in this resource or need to get in contact with the authors, please email us at </a:t>
            </a:r>
            <a:r>
              <a:rPr lang="en-US" sz="1400" b="0" i="0" u="sng" strike="noStrik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dirty="0">
              <a:solidFill>
                <a:srgbClr val="0000FF"/>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FF"/>
                </a:solidFill>
                <a:latin typeface="Calibri"/>
                <a:ea typeface="Calibri"/>
                <a:cs typeface="Calibri"/>
                <a:sym typeface="Calibri"/>
              </a:rPr>
              <a:t> </a:t>
            </a:r>
            <a:endParaRPr sz="11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13"/>
        <p:cNvGrpSpPr/>
        <p:nvPr/>
      </p:nvGrpSpPr>
      <p:grpSpPr>
        <a:xfrm>
          <a:off x="0" y="0"/>
          <a:ext cx="0" cy="0"/>
          <a:chOff x="0" y="0"/>
          <a:chExt cx="0" cy="0"/>
        </a:xfrm>
      </p:grpSpPr>
      <p:sp>
        <p:nvSpPr>
          <p:cNvPr id="114" name="Google Shape;114;g25a305d73f2_3_116"/>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115"/>
        <p:cNvGrpSpPr/>
        <p:nvPr/>
      </p:nvGrpSpPr>
      <p:grpSpPr>
        <a:xfrm>
          <a:off x="0" y="0"/>
          <a:ext cx="0" cy="0"/>
          <a:chOff x="0" y="0"/>
          <a:chExt cx="0" cy="0"/>
        </a:xfrm>
      </p:grpSpPr>
      <p:sp>
        <p:nvSpPr>
          <p:cNvPr id="116" name="Google Shape;116;g25a305d73f2_3_118"/>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17" name="Google Shape;117;g25a305d73f2_3_118"/>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sp>
        <p:nvSpPr>
          <p:cNvPr id="22" name="Google Shape;22;p1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23" name="Google Shape;23;p1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6"/>
          <p:cNvSpPr txBox="1">
            <a:spLocks noGrp="1"/>
          </p:cNvSpPr>
          <p:nvPr>
            <p:ph type="body" idx="1"/>
          </p:nvPr>
        </p:nvSpPr>
        <p:spPr>
          <a:xfrm>
            <a:off x="609599" y="1447800"/>
            <a:ext cx="10972799"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118"/>
        <p:cNvGrpSpPr/>
        <p:nvPr/>
      </p:nvGrpSpPr>
      <p:grpSpPr>
        <a:xfrm>
          <a:off x="0" y="0"/>
          <a:ext cx="0" cy="0"/>
          <a:chOff x="0" y="0"/>
          <a:chExt cx="0" cy="0"/>
        </a:xfrm>
      </p:grpSpPr>
      <p:sp>
        <p:nvSpPr>
          <p:cNvPr id="119" name="Google Shape;119;g25a305d73f2_3_121"/>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20" name="Google Shape;120;g25a305d73f2_3_121"/>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1" name="Google Shape;121;g25a305d73f2_3_121"/>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2" name="Google Shape;122;g25a305d73f2_3_121"/>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123"/>
        <p:cNvGrpSpPr/>
        <p:nvPr/>
      </p:nvGrpSpPr>
      <p:grpSpPr>
        <a:xfrm>
          <a:off x="0" y="0"/>
          <a:ext cx="0" cy="0"/>
          <a:chOff x="0" y="0"/>
          <a:chExt cx="0" cy="0"/>
        </a:xfrm>
      </p:grpSpPr>
      <p:sp>
        <p:nvSpPr>
          <p:cNvPr id="124" name="Google Shape;124;g25a305d73f2_3_126"/>
          <p:cNvSpPr>
            <a:spLocks noGrp="1"/>
          </p:cNvSpPr>
          <p:nvPr>
            <p:ph type="pic" idx="2"/>
          </p:nvPr>
        </p:nvSpPr>
        <p:spPr>
          <a:xfrm>
            <a:off x="6095999" y="1447800"/>
            <a:ext cx="5486400" cy="4590900"/>
          </a:xfrm>
          <a:prstGeom prst="rect">
            <a:avLst/>
          </a:prstGeom>
          <a:noFill/>
          <a:ln>
            <a:noFill/>
          </a:ln>
        </p:spPr>
      </p:sp>
      <p:sp>
        <p:nvSpPr>
          <p:cNvPr id="125" name="Google Shape;125;g25a305d73f2_3_126"/>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26" name="Google Shape;126;g25a305d73f2_3_126"/>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7" name="Google Shape;127;g25a305d73f2_3_126"/>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128"/>
        <p:cNvGrpSpPr/>
        <p:nvPr/>
      </p:nvGrpSpPr>
      <p:grpSpPr>
        <a:xfrm>
          <a:off x="0" y="0"/>
          <a:ext cx="0" cy="0"/>
          <a:chOff x="0" y="0"/>
          <a:chExt cx="0" cy="0"/>
        </a:xfrm>
      </p:grpSpPr>
      <p:sp>
        <p:nvSpPr>
          <p:cNvPr id="129" name="Google Shape;129;g25a305d73f2_3_131"/>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0" name="Google Shape;130;g25a305d73f2_3_131"/>
          <p:cNvSpPr>
            <a:spLocks noGrp="1"/>
          </p:cNvSpPr>
          <p:nvPr>
            <p:ph type="chart" idx="2"/>
          </p:nvPr>
        </p:nvSpPr>
        <p:spPr>
          <a:xfrm>
            <a:off x="6096001" y="1447800"/>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31" name="Google Shape;131;g25a305d73f2_3_131"/>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32" name="Google Shape;132;g25a305d73f2_3_131"/>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133"/>
        <p:cNvGrpSpPr/>
        <p:nvPr/>
      </p:nvGrpSpPr>
      <p:grpSpPr>
        <a:xfrm>
          <a:off x="0" y="0"/>
          <a:ext cx="0" cy="0"/>
          <a:chOff x="0" y="0"/>
          <a:chExt cx="0" cy="0"/>
        </a:xfrm>
      </p:grpSpPr>
      <p:sp>
        <p:nvSpPr>
          <p:cNvPr id="134" name="Google Shape;134;g25a305d73f2_3_136"/>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5" name="Google Shape;135;g25a305d73f2_3_136"/>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6" name="Google Shape;136;g25a305d73f2_3_136"/>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37" name="Google Shape;137;g25a305d73f2_3_136"/>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138"/>
        <p:cNvGrpSpPr/>
        <p:nvPr/>
      </p:nvGrpSpPr>
      <p:grpSpPr>
        <a:xfrm>
          <a:off x="0" y="0"/>
          <a:ext cx="0" cy="0"/>
          <a:chOff x="0" y="0"/>
          <a:chExt cx="0" cy="0"/>
        </a:xfrm>
      </p:grpSpPr>
      <p:sp>
        <p:nvSpPr>
          <p:cNvPr id="139" name="Google Shape;139;g25a305d73f2_3_141"/>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40" name="Google Shape;140;g25a305d73f2_3_141"/>
          <p:cNvSpPr>
            <a:spLocks noGrp="1"/>
          </p:cNvSpPr>
          <p:nvPr>
            <p:ph type="media" idx="2"/>
          </p:nvPr>
        </p:nvSpPr>
        <p:spPr>
          <a:xfrm>
            <a:off x="6096001" y="1447799"/>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41" name="Google Shape;141;g25a305d73f2_3_141"/>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42" name="Google Shape;142;g25a305d73f2_3_141"/>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143"/>
        <p:cNvGrpSpPr/>
        <p:nvPr/>
      </p:nvGrpSpPr>
      <p:grpSpPr>
        <a:xfrm>
          <a:off x="0" y="0"/>
          <a:ext cx="0" cy="0"/>
          <a:chOff x="0" y="0"/>
          <a:chExt cx="0" cy="0"/>
        </a:xfrm>
      </p:grpSpPr>
      <p:sp>
        <p:nvSpPr>
          <p:cNvPr id="144" name="Google Shape;144;g25a305d73f2_3_146"/>
          <p:cNvSpPr>
            <a:spLocks noGrp="1"/>
          </p:cNvSpPr>
          <p:nvPr>
            <p:ph type="pic" idx="2"/>
          </p:nvPr>
        </p:nvSpPr>
        <p:spPr>
          <a:xfrm>
            <a:off x="609600" y="1143000"/>
            <a:ext cx="3454500" cy="1981200"/>
          </a:xfrm>
          <a:prstGeom prst="rect">
            <a:avLst/>
          </a:prstGeom>
          <a:noFill/>
          <a:ln>
            <a:noFill/>
          </a:ln>
        </p:spPr>
      </p:sp>
      <p:sp>
        <p:nvSpPr>
          <p:cNvPr id="145" name="Google Shape;145;g25a305d73f2_3_146"/>
          <p:cNvSpPr>
            <a:spLocks noGrp="1"/>
          </p:cNvSpPr>
          <p:nvPr>
            <p:ph type="pic" idx="3"/>
          </p:nvPr>
        </p:nvSpPr>
        <p:spPr>
          <a:xfrm>
            <a:off x="609600" y="3657600"/>
            <a:ext cx="3454500" cy="1981200"/>
          </a:xfrm>
          <a:prstGeom prst="rect">
            <a:avLst/>
          </a:prstGeom>
          <a:noFill/>
          <a:ln>
            <a:noFill/>
          </a:ln>
        </p:spPr>
      </p:sp>
      <p:sp>
        <p:nvSpPr>
          <p:cNvPr id="146" name="Google Shape;146;g25a305d73f2_3_146"/>
          <p:cNvSpPr>
            <a:spLocks noGrp="1"/>
          </p:cNvSpPr>
          <p:nvPr>
            <p:ph type="pic" idx="4"/>
          </p:nvPr>
        </p:nvSpPr>
        <p:spPr>
          <a:xfrm>
            <a:off x="4470400" y="1159933"/>
            <a:ext cx="3454500" cy="1981200"/>
          </a:xfrm>
          <a:prstGeom prst="rect">
            <a:avLst/>
          </a:prstGeom>
          <a:noFill/>
          <a:ln>
            <a:noFill/>
          </a:ln>
        </p:spPr>
      </p:sp>
      <p:sp>
        <p:nvSpPr>
          <p:cNvPr id="147" name="Google Shape;147;g25a305d73f2_3_146"/>
          <p:cNvSpPr>
            <a:spLocks noGrp="1"/>
          </p:cNvSpPr>
          <p:nvPr>
            <p:ph type="pic" idx="5"/>
          </p:nvPr>
        </p:nvSpPr>
        <p:spPr>
          <a:xfrm>
            <a:off x="4470400" y="3674533"/>
            <a:ext cx="3454500" cy="1981200"/>
          </a:xfrm>
          <a:prstGeom prst="rect">
            <a:avLst/>
          </a:prstGeom>
          <a:noFill/>
          <a:ln>
            <a:noFill/>
          </a:ln>
        </p:spPr>
      </p:sp>
      <p:sp>
        <p:nvSpPr>
          <p:cNvPr id="148" name="Google Shape;148;g25a305d73f2_3_146"/>
          <p:cNvSpPr>
            <a:spLocks noGrp="1"/>
          </p:cNvSpPr>
          <p:nvPr>
            <p:ph type="pic" idx="6"/>
          </p:nvPr>
        </p:nvSpPr>
        <p:spPr>
          <a:xfrm>
            <a:off x="8128000" y="1151467"/>
            <a:ext cx="3454500" cy="1981200"/>
          </a:xfrm>
          <a:prstGeom prst="rect">
            <a:avLst/>
          </a:prstGeom>
          <a:noFill/>
          <a:ln>
            <a:noFill/>
          </a:ln>
        </p:spPr>
      </p:sp>
      <p:sp>
        <p:nvSpPr>
          <p:cNvPr id="149" name="Google Shape;149;g25a305d73f2_3_146"/>
          <p:cNvSpPr>
            <a:spLocks noGrp="1"/>
          </p:cNvSpPr>
          <p:nvPr>
            <p:ph type="pic" idx="7"/>
          </p:nvPr>
        </p:nvSpPr>
        <p:spPr>
          <a:xfrm>
            <a:off x="8128000" y="3666067"/>
            <a:ext cx="3454500" cy="1981200"/>
          </a:xfrm>
          <a:prstGeom prst="rect">
            <a:avLst/>
          </a:prstGeom>
          <a:noFill/>
          <a:ln>
            <a:noFill/>
          </a:ln>
        </p:spPr>
      </p:sp>
      <p:sp>
        <p:nvSpPr>
          <p:cNvPr id="150" name="Google Shape;150;g25a305d73f2_3_146"/>
          <p:cNvSpPr txBox="1">
            <a:spLocks noGrp="1"/>
          </p:cNvSpPr>
          <p:nvPr>
            <p:ph type="body" idx="1"/>
          </p:nvPr>
        </p:nvSpPr>
        <p:spPr>
          <a:xfrm>
            <a:off x="6096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1" name="Google Shape;151;g25a305d73f2_3_146"/>
          <p:cNvSpPr txBox="1">
            <a:spLocks noGrp="1"/>
          </p:cNvSpPr>
          <p:nvPr>
            <p:ph type="body" idx="8"/>
          </p:nvPr>
        </p:nvSpPr>
        <p:spPr>
          <a:xfrm>
            <a:off x="44704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2" name="Google Shape;152;g25a305d73f2_3_146"/>
          <p:cNvSpPr txBox="1">
            <a:spLocks noGrp="1"/>
          </p:cNvSpPr>
          <p:nvPr>
            <p:ph type="body" idx="9"/>
          </p:nvPr>
        </p:nvSpPr>
        <p:spPr>
          <a:xfrm>
            <a:off x="8150577"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3" name="Google Shape;153;g25a305d73f2_3_146"/>
          <p:cNvSpPr txBox="1">
            <a:spLocks noGrp="1"/>
          </p:cNvSpPr>
          <p:nvPr>
            <p:ph type="body" idx="13"/>
          </p:nvPr>
        </p:nvSpPr>
        <p:spPr>
          <a:xfrm>
            <a:off x="609600" y="57023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4" name="Google Shape;154;g25a305d73f2_3_146"/>
          <p:cNvSpPr txBox="1">
            <a:spLocks noGrp="1"/>
          </p:cNvSpPr>
          <p:nvPr>
            <p:ph type="body" idx="14"/>
          </p:nvPr>
        </p:nvSpPr>
        <p:spPr>
          <a:xfrm>
            <a:off x="4470400"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5" name="Google Shape;155;g25a305d73f2_3_146"/>
          <p:cNvSpPr txBox="1">
            <a:spLocks noGrp="1"/>
          </p:cNvSpPr>
          <p:nvPr>
            <p:ph type="body" idx="15"/>
          </p:nvPr>
        </p:nvSpPr>
        <p:spPr>
          <a:xfrm>
            <a:off x="8150577"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6" name="Google Shape;156;g25a305d73f2_3_146"/>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57" name="Google Shape;157;g25a305d73f2_3_146"/>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158"/>
        <p:cNvGrpSpPr/>
        <p:nvPr/>
      </p:nvGrpSpPr>
      <p:grpSpPr>
        <a:xfrm>
          <a:off x="0" y="0"/>
          <a:ext cx="0" cy="0"/>
          <a:chOff x="0" y="0"/>
          <a:chExt cx="0" cy="0"/>
        </a:xfrm>
      </p:grpSpPr>
      <p:sp>
        <p:nvSpPr>
          <p:cNvPr id="159" name="Google Shape;159;g25a305d73f2_3_161"/>
          <p:cNvSpPr>
            <a:spLocks noGrp="1"/>
          </p:cNvSpPr>
          <p:nvPr>
            <p:ph type="pic" idx="2"/>
          </p:nvPr>
        </p:nvSpPr>
        <p:spPr>
          <a:xfrm>
            <a:off x="914400" y="1371600"/>
            <a:ext cx="1930500" cy="1295400"/>
          </a:xfrm>
          <a:prstGeom prst="rect">
            <a:avLst/>
          </a:prstGeom>
          <a:noFill/>
          <a:ln>
            <a:noFill/>
          </a:ln>
        </p:spPr>
      </p:sp>
      <p:sp>
        <p:nvSpPr>
          <p:cNvPr id="160" name="Google Shape;160;g25a305d73f2_3_161"/>
          <p:cNvSpPr>
            <a:spLocks noGrp="1"/>
          </p:cNvSpPr>
          <p:nvPr>
            <p:ph type="pic" idx="3"/>
          </p:nvPr>
        </p:nvSpPr>
        <p:spPr>
          <a:xfrm>
            <a:off x="914400" y="2895600"/>
            <a:ext cx="1930500" cy="1295400"/>
          </a:xfrm>
          <a:prstGeom prst="rect">
            <a:avLst/>
          </a:prstGeom>
          <a:noFill/>
          <a:ln>
            <a:noFill/>
          </a:ln>
        </p:spPr>
      </p:sp>
      <p:sp>
        <p:nvSpPr>
          <p:cNvPr id="161" name="Google Shape;161;g25a305d73f2_3_161"/>
          <p:cNvSpPr>
            <a:spLocks noGrp="1"/>
          </p:cNvSpPr>
          <p:nvPr>
            <p:ph type="pic" idx="4"/>
          </p:nvPr>
        </p:nvSpPr>
        <p:spPr>
          <a:xfrm>
            <a:off x="914400" y="4419600"/>
            <a:ext cx="1930500" cy="1295400"/>
          </a:xfrm>
          <a:prstGeom prst="rect">
            <a:avLst/>
          </a:prstGeom>
          <a:noFill/>
          <a:ln>
            <a:noFill/>
          </a:ln>
        </p:spPr>
      </p:sp>
      <p:sp>
        <p:nvSpPr>
          <p:cNvPr id="162" name="Google Shape;162;g25a305d73f2_3_161"/>
          <p:cNvSpPr>
            <a:spLocks noGrp="1"/>
          </p:cNvSpPr>
          <p:nvPr>
            <p:ph type="pic" idx="5"/>
          </p:nvPr>
        </p:nvSpPr>
        <p:spPr>
          <a:xfrm>
            <a:off x="3759200" y="1371600"/>
            <a:ext cx="1930500" cy="1295400"/>
          </a:xfrm>
          <a:prstGeom prst="rect">
            <a:avLst/>
          </a:prstGeom>
          <a:noFill/>
          <a:ln>
            <a:noFill/>
          </a:ln>
        </p:spPr>
      </p:sp>
      <p:sp>
        <p:nvSpPr>
          <p:cNvPr id="163" name="Google Shape;163;g25a305d73f2_3_161"/>
          <p:cNvSpPr>
            <a:spLocks noGrp="1"/>
          </p:cNvSpPr>
          <p:nvPr>
            <p:ph type="pic" idx="6"/>
          </p:nvPr>
        </p:nvSpPr>
        <p:spPr>
          <a:xfrm>
            <a:off x="3759200" y="2895600"/>
            <a:ext cx="1930500" cy="1295400"/>
          </a:xfrm>
          <a:prstGeom prst="rect">
            <a:avLst/>
          </a:prstGeom>
          <a:noFill/>
          <a:ln>
            <a:noFill/>
          </a:ln>
        </p:spPr>
      </p:sp>
      <p:sp>
        <p:nvSpPr>
          <p:cNvPr id="164" name="Google Shape;164;g25a305d73f2_3_161"/>
          <p:cNvSpPr>
            <a:spLocks noGrp="1"/>
          </p:cNvSpPr>
          <p:nvPr>
            <p:ph type="pic" idx="7"/>
          </p:nvPr>
        </p:nvSpPr>
        <p:spPr>
          <a:xfrm>
            <a:off x="3759200" y="4419600"/>
            <a:ext cx="1930500" cy="1295400"/>
          </a:xfrm>
          <a:prstGeom prst="rect">
            <a:avLst/>
          </a:prstGeom>
          <a:noFill/>
          <a:ln>
            <a:noFill/>
          </a:ln>
        </p:spPr>
      </p:sp>
      <p:sp>
        <p:nvSpPr>
          <p:cNvPr id="165" name="Google Shape;165;g25a305d73f2_3_161"/>
          <p:cNvSpPr>
            <a:spLocks noGrp="1"/>
          </p:cNvSpPr>
          <p:nvPr>
            <p:ph type="pic" idx="8"/>
          </p:nvPr>
        </p:nvSpPr>
        <p:spPr>
          <a:xfrm>
            <a:off x="6604000" y="1371600"/>
            <a:ext cx="1930500" cy="1295400"/>
          </a:xfrm>
          <a:prstGeom prst="rect">
            <a:avLst/>
          </a:prstGeom>
          <a:noFill/>
          <a:ln>
            <a:noFill/>
          </a:ln>
        </p:spPr>
      </p:sp>
      <p:sp>
        <p:nvSpPr>
          <p:cNvPr id="166" name="Google Shape;166;g25a305d73f2_3_161"/>
          <p:cNvSpPr>
            <a:spLocks noGrp="1"/>
          </p:cNvSpPr>
          <p:nvPr>
            <p:ph type="pic" idx="9"/>
          </p:nvPr>
        </p:nvSpPr>
        <p:spPr>
          <a:xfrm>
            <a:off x="6604000" y="2895600"/>
            <a:ext cx="1930500" cy="1295400"/>
          </a:xfrm>
          <a:prstGeom prst="rect">
            <a:avLst/>
          </a:prstGeom>
          <a:noFill/>
          <a:ln>
            <a:noFill/>
          </a:ln>
        </p:spPr>
      </p:sp>
      <p:sp>
        <p:nvSpPr>
          <p:cNvPr id="167" name="Google Shape;167;g25a305d73f2_3_161"/>
          <p:cNvSpPr>
            <a:spLocks noGrp="1"/>
          </p:cNvSpPr>
          <p:nvPr>
            <p:ph type="pic" idx="13"/>
          </p:nvPr>
        </p:nvSpPr>
        <p:spPr>
          <a:xfrm>
            <a:off x="6604000" y="4419600"/>
            <a:ext cx="1930500" cy="1295400"/>
          </a:xfrm>
          <a:prstGeom prst="rect">
            <a:avLst/>
          </a:prstGeom>
          <a:noFill/>
          <a:ln>
            <a:noFill/>
          </a:ln>
        </p:spPr>
      </p:sp>
      <p:sp>
        <p:nvSpPr>
          <p:cNvPr id="168" name="Google Shape;168;g25a305d73f2_3_161"/>
          <p:cNvSpPr>
            <a:spLocks noGrp="1"/>
          </p:cNvSpPr>
          <p:nvPr>
            <p:ph type="pic" idx="14"/>
          </p:nvPr>
        </p:nvSpPr>
        <p:spPr>
          <a:xfrm>
            <a:off x="9245600" y="1371600"/>
            <a:ext cx="1930500" cy="1295400"/>
          </a:xfrm>
          <a:prstGeom prst="rect">
            <a:avLst/>
          </a:prstGeom>
          <a:noFill/>
          <a:ln>
            <a:noFill/>
          </a:ln>
        </p:spPr>
      </p:sp>
      <p:sp>
        <p:nvSpPr>
          <p:cNvPr id="169" name="Google Shape;169;g25a305d73f2_3_161"/>
          <p:cNvSpPr>
            <a:spLocks noGrp="1"/>
          </p:cNvSpPr>
          <p:nvPr>
            <p:ph type="pic" idx="15"/>
          </p:nvPr>
        </p:nvSpPr>
        <p:spPr>
          <a:xfrm>
            <a:off x="9245600" y="2895600"/>
            <a:ext cx="1930500" cy="1295400"/>
          </a:xfrm>
          <a:prstGeom prst="rect">
            <a:avLst/>
          </a:prstGeom>
          <a:noFill/>
          <a:ln>
            <a:noFill/>
          </a:ln>
        </p:spPr>
      </p:sp>
      <p:sp>
        <p:nvSpPr>
          <p:cNvPr id="170" name="Google Shape;170;g25a305d73f2_3_161"/>
          <p:cNvSpPr>
            <a:spLocks noGrp="1"/>
          </p:cNvSpPr>
          <p:nvPr>
            <p:ph type="pic" idx="16"/>
          </p:nvPr>
        </p:nvSpPr>
        <p:spPr>
          <a:xfrm>
            <a:off x="9245600" y="4419600"/>
            <a:ext cx="1930500" cy="1295400"/>
          </a:xfrm>
          <a:prstGeom prst="rect">
            <a:avLst/>
          </a:prstGeom>
          <a:noFill/>
          <a:ln>
            <a:noFill/>
          </a:ln>
        </p:spPr>
      </p:sp>
      <p:sp>
        <p:nvSpPr>
          <p:cNvPr id="171" name="Google Shape;171;g25a305d73f2_3_161"/>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172" name="Google Shape;172;g25a305d73f2_3_161"/>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25"/>
        <p:cNvGrpSpPr/>
        <p:nvPr/>
      </p:nvGrpSpPr>
      <p:grpSpPr>
        <a:xfrm>
          <a:off x="0" y="0"/>
          <a:ext cx="0" cy="0"/>
          <a:chOff x="0" y="0"/>
          <a:chExt cx="0" cy="0"/>
        </a:xfrm>
      </p:grpSpPr>
      <p:sp>
        <p:nvSpPr>
          <p:cNvPr id="26" name="Google Shape;26;p1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27" name="Google Shape;27;p17"/>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28"/>
        <p:cNvGrpSpPr/>
        <p:nvPr/>
      </p:nvGrpSpPr>
      <p:grpSpPr>
        <a:xfrm>
          <a:off x="0" y="0"/>
          <a:ext cx="0" cy="0"/>
          <a:chOff x="0" y="0"/>
          <a:chExt cx="0" cy="0"/>
        </a:xfrm>
      </p:grpSpPr>
      <p:sp>
        <p:nvSpPr>
          <p:cNvPr id="29" name="Google Shape;29;p1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30" name="Google Shape;30;p18"/>
          <p:cNvSpPr txBox="1"/>
          <p:nvPr/>
        </p:nvSpPr>
        <p:spPr>
          <a:xfrm>
            <a:off x="533400" y="609600"/>
            <a:ext cx="10972800" cy="424500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US" sz="1400" b="1" dirty="0">
                <a:solidFill>
                  <a:schemeClr val="dk1"/>
                </a:solidFill>
                <a:latin typeface="Calibri"/>
                <a:ea typeface="Calibri"/>
                <a:cs typeface="Calibri"/>
                <a:sym typeface="Calibri"/>
              </a:rPr>
              <a:t>© </a:t>
            </a:r>
            <a:r>
              <a:rPr lang="en-US" sz="1400" dirty="0">
                <a:solidFill>
                  <a:srgbClr val="000000"/>
                </a:solidFill>
                <a:latin typeface="Calibri"/>
                <a:ea typeface="Calibri"/>
                <a:cs typeface="Calibri"/>
                <a:sym typeface="Calibri"/>
              </a:rPr>
              <a:t>2023 ANSYS, Inc. All rights reserved.</a:t>
            </a:r>
            <a:endParaRPr dirty="0"/>
          </a:p>
          <a:p>
            <a:pPr marL="0" marR="0" lvl="0" indent="0" algn="l" rtl="0">
              <a:lnSpc>
                <a:spcPct val="107000"/>
              </a:lnSpc>
              <a:spcBef>
                <a:spcPts val="0"/>
              </a:spcBef>
              <a:spcAft>
                <a:spcPts val="0"/>
              </a:spcAft>
              <a:buNone/>
            </a:pPr>
            <a:endParaRPr sz="1600" b="1"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Use and Reproduction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The content used in this resource </a:t>
            </a:r>
            <a:r>
              <a:rPr lang="en-US" sz="1400" dirty="0">
                <a:solidFill>
                  <a:srgbClr val="201F1E"/>
                </a:solidFill>
                <a:latin typeface="Calibri"/>
                <a:ea typeface="Calibri"/>
                <a:cs typeface="Calibri"/>
                <a:sym typeface="Calibri"/>
              </a:rPr>
              <a:t>may only be used or reproduced for teaching purposes; and any commercial use is strictly prohibited.</a:t>
            </a:r>
            <a:r>
              <a:rPr lang="en-US" sz="1400" i="1" dirty="0">
                <a:solidFill>
                  <a:srgbClr val="201F1E"/>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Document Information</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This lecture unit is part of a set of teaching resources to help introduce students to structures, fluids, or heat transfer (physics areas supported by Ansys Discovery).</a:t>
            </a:r>
            <a:endParaRPr dirty="0"/>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dirty="0">
                <a:solidFill>
                  <a:schemeClr val="dk1"/>
                </a:solidFill>
                <a:latin typeface="Calibri"/>
                <a:ea typeface="Calibri"/>
                <a:cs typeface="Calibri"/>
                <a:sym typeface="Calibri"/>
              </a:rPr>
              <a:t>Ansys Education Resources</a:t>
            </a:r>
            <a:endParaRPr sz="14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dirty="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US" sz="1400" u="sng" dirty="0">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US" sz="1400" dirty="0">
                <a:solidFill>
                  <a:schemeClr val="dk1"/>
                </a:solidFill>
                <a:latin typeface="Calibri"/>
                <a:ea typeface="Calibri"/>
                <a:cs typeface="Calibri"/>
                <a:sym typeface="Calibri"/>
              </a:rPr>
              <a:t>.</a:t>
            </a:r>
            <a:endParaRPr dirty="0"/>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b="1" i="0" u="none" strike="noStrike" dirty="0">
                <a:solidFill>
                  <a:srgbClr val="000000"/>
                </a:solidFill>
                <a:latin typeface="Calibri"/>
                <a:ea typeface="Calibri"/>
                <a:cs typeface="Calibri"/>
                <a:sym typeface="Calibri"/>
              </a:rPr>
              <a:t>Feedback </a:t>
            </a:r>
            <a:endParaRPr sz="1400" b="0" i="0" u="none" strike="noStrike" dirty="0">
              <a:solidFill>
                <a:srgbClr val="000000"/>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00"/>
                </a:solidFill>
                <a:latin typeface="Calibri"/>
                <a:ea typeface="Calibri"/>
                <a:cs typeface="Calibri"/>
                <a:sym typeface="Calibri"/>
              </a:rPr>
              <a:t>If you notice any errors in this resource or need to get in contact with the authors, please email us at </a:t>
            </a:r>
            <a:r>
              <a:rPr lang="en-US" sz="1400" b="0" i="0" u="sng" strike="noStrik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dirty="0">
              <a:solidFill>
                <a:srgbClr val="0000FF"/>
              </a:solidFill>
              <a:latin typeface="Calibri"/>
              <a:ea typeface="Calibri"/>
              <a:cs typeface="Calibri"/>
              <a:sym typeface="Calibri"/>
            </a:endParaRPr>
          </a:p>
          <a:p>
            <a:pPr marL="0" marR="0" lvl="0" indent="0" algn="l" rtl="0">
              <a:spcBef>
                <a:spcPts val="0"/>
              </a:spcBef>
              <a:spcAft>
                <a:spcPts val="0"/>
              </a:spcAft>
              <a:buNone/>
            </a:pPr>
            <a:r>
              <a:rPr lang="en-US" sz="1400" b="0" i="0" u="none" strike="noStrike" dirty="0">
                <a:solidFill>
                  <a:srgbClr val="0000FF"/>
                </a:solidFill>
                <a:latin typeface="Calibri"/>
                <a:ea typeface="Calibri"/>
                <a:cs typeface="Calibri"/>
                <a:sym typeface="Calibri"/>
              </a:rPr>
              <a:t> </a:t>
            </a:r>
            <a:endParaRPr sz="1100"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1"/>
        <p:cNvGrpSpPr/>
        <p:nvPr/>
      </p:nvGrpSpPr>
      <p:grpSpPr>
        <a:xfrm>
          <a:off x="0" y="0"/>
          <a:ext cx="0" cy="0"/>
          <a:chOff x="0" y="0"/>
          <a:chExt cx="0" cy="0"/>
        </a:xfrm>
      </p:grpSpPr>
      <p:sp>
        <p:nvSpPr>
          <p:cNvPr id="32" name="Google Shape;32;p19"/>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33"/>
        <p:cNvGrpSpPr/>
        <p:nvPr/>
      </p:nvGrpSpPr>
      <p:grpSpPr>
        <a:xfrm>
          <a:off x="0" y="0"/>
          <a:ext cx="0" cy="0"/>
          <a:chOff x="0" y="0"/>
          <a:chExt cx="0" cy="0"/>
        </a:xfrm>
      </p:grpSpPr>
      <p:sp>
        <p:nvSpPr>
          <p:cNvPr id="34" name="Google Shape;34;p20"/>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35" name="Google Shape;35;p20"/>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36"/>
        <p:cNvGrpSpPr/>
        <p:nvPr/>
      </p:nvGrpSpPr>
      <p:grpSpPr>
        <a:xfrm>
          <a:off x="0" y="0"/>
          <a:ext cx="0" cy="0"/>
          <a:chOff x="0" y="0"/>
          <a:chExt cx="0" cy="0"/>
        </a:xfrm>
      </p:grpSpPr>
      <p:sp>
        <p:nvSpPr>
          <p:cNvPr id="37" name="Google Shape;37;p21"/>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38" name="Google Shape;38;p21"/>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1"/>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1"/>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41"/>
        <p:cNvGrpSpPr/>
        <p:nvPr/>
      </p:nvGrpSpPr>
      <p:grpSpPr>
        <a:xfrm>
          <a:off x="0" y="0"/>
          <a:ext cx="0" cy="0"/>
          <a:chOff x="0" y="0"/>
          <a:chExt cx="0" cy="0"/>
        </a:xfrm>
      </p:grpSpPr>
      <p:sp>
        <p:nvSpPr>
          <p:cNvPr id="42" name="Google Shape;42;p22"/>
          <p:cNvSpPr>
            <a:spLocks noGrp="1"/>
          </p:cNvSpPr>
          <p:nvPr>
            <p:ph type="pic" idx="2"/>
          </p:nvPr>
        </p:nvSpPr>
        <p:spPr>
          <a:xfrm>
            <a:off x="6095999" y="1447800"/>
            <a:ext cx="5486401" cy="4590976"/>
          </a:xfrm>
          <a:prstGeom prst="rect">
            <a:avLst/>
          </a:prstGeom>
          <a:noFill/>
          <a:ln>
            <a:noFill/>
          </a:ln>
        </p:spPr>
      </p:sp>
      <p:sp>
        <p:nvSpPr>
          <p:cNvPr id="43" name="Google Shape;43;p2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44" name="Google Shape;44;p2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22"/>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46"/>
        <p:cNvGrpSpPr/>
        <p:nvPr/>
      </p:nvGrpSpPr>
      <p:grpSpPr>
        <a:xfrm>
          <a:off x="0" y="0"/>
          <a:ext cx="0" cy="0"/>
          <a:chOff x="0" y="0"/>
          <a:chExt cx="0" cy="0"/>
        </a:xfrm>
      </p:grpSpPr>
      <p:sp>
        <p:nvSpPr>
          <p:cNvPr id="47" name="Google Shape;47;p2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3"/>
          <p:cNvSpPr>
            <a:spLocks noGrp="1"/>
          </p:cNvSpPr>
          <p:nvPr>
            <p:ph type="chart" idx="2"/>
          </p:nvPr>
        </p:nvSpPr>
        <p:spPr>
          <a:xfrm>
            <a:off x="6096001" y="1447800"/>
            <a:ext cx="5486400" cy="4590976"/>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49" name="Google Shape;49;p2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dirty="0"/>
          </a:p>
        </p:txBody>
      </p:sp>
      <p:sp>
        <p:nvSpPr>
          <p:cNvPr id="50" name="Google Shape;50;p23"/>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dirty="0"/>
          </a:p>
        </p:txBody>
      </p:sp>
      <p:sp>
        <p:nvSpPr>
          <p:cNvPr id="12" name="Google Shape;12;p14"/>
          <p:cNvSpPr txBox="1">
            <a:spLocks noGrp="1"/>
          </p:cNvSpPr>
          <p:nvPr>
            <p:ph type="body" idx="1"/>
          </p:nvPr>
        </p:nvSpPr>
        <p:spPr>
          <a:xfrm>
            <a:off x="609600" y="1295400"/>
            <a:ext cx="10972800" cy="4743376"/>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4"/>
          <p:cNvSpPr/>
          <p:nvPr/>
        </p:nvSpPr>
        <p:spPr>
          <a:xfrm>
            <a:off x="4876800" y="6542840"/>
            <a:ext cx="1371600" cy="2477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4" name="Google Shape;14;p14"/>
          <p:cNvSpPr txBox="1"/>
          <p:nvPr/>
        </p:nvSpPr>
        <p:spPr>
          <a:xfrm>
            <a:off x="7835900" y="6513565"/>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dirty="0">
                <a:solidFill>
                  <a:schemeClr val="dk2"/>
                </a:solidFill>
                <a:latin typeface="Calibri"/>
                <a:ea typeface="Calibri"/>
                <a:cs typeface="Calibri"/>
                <a:sym typeface="Calibri"/>
              </a:rPr>
              <a:t>©2023 ANSYS, Inc.</a:t>
            </a:r>
            <a:endParaRPr dirty="0"/>
          </a:p>
        </p:txBody>
      </p:sp>
      <p:pic>
        <p:nvPicPr>
          <p:cNvPr id="15" name="Google Shape;15;p14"/>
          <p:cNvPicPr preferRelativeResize="0"/>
          <p:nvPr/>
        </p:nvPicPr>
        <p:blipFill rotWithShape="1">
          <a:blip r:embed="rId15">
            <a:alphaModFix/>
          </a:blip>
          <a:srcRect/>
          <a:stretch/>
        </p:blipFill>
        <p:spPr>
          <a:xfrm>
            <a:off x="1184" y="0"/>
            <a:ext cx="12189631"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1"/>
        <p:cNvGrpSpPr/>
        <p:nvPr/>
      </p:nvGrpSpPr>
      <p:grpSpPr>
        <a:xfrm>
          <a:off x="0" y="0"/>
          <a:ext cx="0" cy="0"/>
          <a:chOff x="0" y="0"/>
          <a:chExt cx="0" cy="0"/>
        </a:xfrm>
      </p:grpSpPr>
      <p:sp>
        <p:nvSpPr>
          <p:cNvPr id="92" name="Google Shape;92;g25a305d73f2_3_94"/>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93" name="Google Shape;93;g25a305d73f2_3_9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dirty="0"/>
          </a:p>
        </p:txBody>
      </p:sp>
      <p:sp>
        <p:nvSpPr>
          <p:cNvPr id="94" name="Google Shape;94;g25a305d73f2_3_94"/>
          <p:cNvSpPr txBox="1">
            <a:spLocks noGrp="1"/>
          </p:cNvSpPr>
          <p:nvPr>
            <p:ph type="body" idx="1"/>
          </p:nvPr>
        </p:nvSpPr>
        <p:spPr>
          <a:xfrm>
            <a:off x="609600" y="1295400"/>
            <a:ext cx="10972800" cy="4743300"/>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5" name="Google Shape;95;g25a305d73f2_3_94"/>
          <p:cNvSpPr/>
          <p:nvPr/>
        </p:nvSpPr>
        <p:spPr>
          <a:xfrm>
            <a:off x="4876800" y="6542840"/>
            <a:ext cx="1371600" cy="247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96" name="Google Shape;96;g25a305d73f2_3_94"/>
          <p:cNvSpPr txBox="1"/>
          <p:nvPr/>
        </p:nvSpPr>
        <p:spPr>
          <a:xfrm>
            <a:off x="7835900" y="6513565"/>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dirty="0">
                <a:solidFill>
                  <a:schemeClr val="dk2"/>
                </a:solidFill>
                <a:latin typeface="Calibri"/>
                <a:ea typeface="Calibri"/>
                <a:cs typeface="Calibri"/>
                <a:sym typeface="Calibri"/>
              </a:rPr>
              <a:t>©2023 ANSYS, Inc.</a:t>
            </a:r>
            <a:endParaRPr dirty="0"/>
          </a:p>
        </p:txBody>
      </p:sp>
      <p:pic>
        <p:nvPicPr>
          <p:cNvPr id="97" name="Google Shape;97;g25a305d73f2_3_94"/>
          <p:cNvPicPr preferRelativeResize="0"/>
          <p:nvPr/>
        </p:nvPicPr>
        <p:blipFill rotWithShape="1">
          <a:blip r:embed="rId15">
            <a:alphaModFix/>
          </a:blip>
          <a:srcRect/>
          <a:stretch/>
        </p:blipFill>
        <p:spPr>
          <a:xfrm>
            <a:off x="1184" y="0"/>
            <a:ext cx="12189628"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0.gif"/></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F0stbXe6Z4c&amp;list=PLtt6-ZgUFmMLccjO4qNzeNV76DKZZN3ZX"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http://help.spaceclaim.com/dsm/2012.1/en/SpaceClaim_shortcuts.htm" TargetMode="External"/><Relationship Id="rId5" Type="http://schemas.openxmlformats.org/officeDocument/2006/relationships/hyperlink" Target="https://www.ansys.com/academic/educators/education-resources/lecture-create-editing-geometries?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5"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https://imaging.nikon.com/imaging/lineup/dslr/d7500/" TargetMode="Externa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gif"/></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gif"/></Relationships>
</file>

<file path=ppt/slides/_rels/slide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25a305d73f2_3_88"/>
          <p:cNvSpPr txBox="1">
            <a:spLocks noGrp="1"/>
          </p:cNvSpPr>
          <p:nvPr>
            <p:ph type="body" idx="1"/>
          </p:nvPr>
        </p:nvSpPr>
        <p:spPr>
          <a:xfrm>
            <a:off x="601675" y="914400"/>
            <a:ext cx="8542200" cy="1449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600"/>
              <a:buNone/>
            </a:pPr>
            <a:r>
              <a:rPr lang="en-US" sz="3600" dirty="0"/>
              <a:t>Lesson 3: Introduction to Direct Modeling in Ansys Discovery, </a:t>
            </a:r>
            <a:r>
              <a:rPr lang="en-US" sz="3600"/>
              <a:t>Part 3 </a:t>
            </a:r>
            <a:endParaRPr dirty="0"/>
          </a:p>
        </p:txBody>
      </p:sp>
      <p:sp>
        <p:nvSpPr>
          <p:cNvPr id="179" name="Google Shape;179;g25a305d73f2_3_88"/>
          <p:cNvSpPr txBox="1">
            <a:spLocks noGrp="1"/>
          </p:cNvSpPr>
          <p:nvPr>
            <p:ph type="body" idx="2"/>
          </p:nvPr>
        </p:nvSpPr>
        <p:spPr>
          <a:xfrm>
            <a:off x="601675" y="2667000"/>
            <a:ext cx="7647000" cy="3786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000"/>
              <a:buNone/>
            </a:pPr>
            <a:r>
              <a:rPr lang="en-US" sz="2000" b="1" dirty="0">
                <a:latin typeface="Calibri"/>
                <a:ea typeface="Calibri"/>
                <a:cs typeface="Calibri"/>
                <a:sym typeface="Calibri"/>
              </a:rPr>
              <a:t>Developed and curated by the Ansys Education Team</a:t>
            </a:r>
            <a:endParaRPr dirty="0"/>
          </a:p>
          <a:p>
            <a:pPr marL="0" lvl="0" indent="0" algn="l" rtl="0">
              <a:lnSpc>
                <a:spcPct val="90000"/>
              </a:lnSpc>
              <a:spcBef>
                <a:spcPts val="1000"/>
              </a:spcBef>
              <a:spcAft>
                <a:spcPts val="0"/>
              </a:spcAft>
              <a:buClr>
                <a:schemeClr val="accent3"/>
              </a:buClr>
              <a:buSzPts val="2000"/>
              <a:buNone/>
            </a:pPr>
            <a:r>
              <a:rPr lang="en-US" sz="2000" u="sng" dirty="0">
                <a:solidFill>
                  <a:schemeClr val="hlink"/>
                </a:solidFill>
                <a:hlinkClick r:id="rId3"/>
              </a:rPr>
              <a:t>education@ansys.com</a:t>
            </a:r>
            <a:endParaRPr sz="2000" dirty="0">
              <a:solidFill>
                <a:schemeClr val="accent3"/>
              </a:solidFill>
            </a:endParaRPr>
          </a:p>
          <a:p>
            <a:pPr marL="0" marR="0" lvl="0" indent="0" algn="l" rtl="0">
              <a:lnSpc>
                <a:spcPct val="90000"/>
              </a:lnSpc>
              <a:spcBef>
                <a:spcPts val="1000"/>
              </a:spcBef>
              <a:spcAft>
                <a:spcPts val="0"/>
              </a:spcAft>
              <a:buClr>
                <a:schemeClr val="accent3"/>
              </a:buClr>
              <a:buSzPts val="2000"/>
              <a:buFont typeface="Arial"/>
              <a:buNone/>
            </a:pPr>
            <a:endParaRPr sz="2000" b="1" i="0" u="none" strike="noStrike" cap="none" dirty="0">
              <a:solidFill>
                <a:srgbClr val="898A8D"/>
              </a:solidFill>
              <a:latin typeface="Calibri"/>
              <a:ea typeface="Calibri"/>
              <a:cs typeface="Calibri"/>
              <a:sym typeface="Calibri"/>
            </a:endParaRPr>
          </a:p>
          <a:p>
            <a:pPr marL="0" marR="0" lvl="0" indent="0" algn="l" rtl="0">
              <a:lnSpc>
                <a:spcPct val="90000"/>
              </a:lnSpc>
              <a:spcBef>
                <a:spcPts val="1000"/>
              </a:spcBef>
              <a:spcAft>
                <a:spcPts val="0"/>
              </a:spcAft>
              <a:buClr>
                <a:srgbClr val="898A8D"/>
              </a:buClr>
              <a:buSzPts val="2000"/>
              <a:buFont typeface="Arial"/>
              <a:buNone/>
            </a:pPr>
            <a:r>
              <a:rPr lang="en-US" sz="2000" b="1" i="0" u="none" strike="noStrike" cap="none" dirty="0">
                <a:solidFill>
                  <a:srgbClr val="898A8D"/>
                </a:solidFill>
                <a:latin typeface="Calibri"/>
                <a:ea typeface="Calibri"/>
                <a:cs typeface="Calibri"/>
                <a:sym typeface="Calibri"/>
              </a:rPr>
              <a:t>Adaptation and compilation le</a:t>
            </a:r>
            <a:r>
              <a:rPr lang="en-US" sz="2000" b="1" dirty="0">
                <a:solidFill>
                  <a:srgbClr val="898A8D"/>
                </a:solidFill>
                <a:latin typeface="Calibri"/>
                <a:ea typeface="Calibri"/>
                <a:cs typeface="Calibri"/>
                <a:sym typeface="Calibri"/>
              </a:rPr>
              <a:t>d by</a:t>
            </a:r>
            <a:r>
              <a:rPr lang="en-US" sz="2000" b="1" i="0" u="none" strike="noStrike" cap="none" dirty="0">
                <a:solidFill>
                  <a:srgbClr val="898A8D"/>
                </a:solidFill>
                <a:latin typeface="Calibri"/>
                <a:ea typeface="Calibri"/>
                <a:cs typeface="Calibri"/>
                <a:sym typeface="Calibri"/>
              </a:rPr>
              <a:t> Alfred Oti</a:t>
            </a:r>
            <a:endParaRPr dirty="0"/>
          </a:p>
          <a:p>
            <a:pPr marL="0" marR="0" lvl="0" indent="0" algn="l" rtl="0">
              <a:lnSpc>
                <a:spcPct val="90000"/>
              </a:lnSpc>
              <a:spcBef>
                <a:spcPts val="1000"/>
              </a:spcBef>
              <a:spcAft>
                <a:spcPts val="0"/>
              </a:spcAft>
              <a:buClr>
                <a:srgbClr val="898A8D"/>
              </a:buClr>
              <a:buSzPts val="2000"/>
              <a:buFont typeface="Arial"/>
              <a:buNone/>
            </a:pPr>
            <a:r>
              <a:rPr lang="en-US" sz="2000" b="1" i="0" u="none" strike="noStrike" cap="none" dirty="0">
                <a:solidFill>
                  <a:srgbClr val="898A8D"/>
                </a:solidFill>
                <a:latin typeface="Calibri"/>
                <a:ea typeface="Calibri"/>
                <a:cs typeface="Calibri"/>
                <a:sym typeface="Calibri"/>
              </a:rPr>
              <a:t>Based on curriculum by Kenneth Alfano, </a:t>
            </a:r>
            <a:r>
              <a:rPr lang="en-US" b="1" dirty="0">
                <a:solidFill>
                  <a:srgbClr val="898A8D"/>
                </a:solidFill>
              </a:rPr>
              <a:t>Teaching Professor</a:t>
            </a:r>
            <a:r>
              <a:rPr lang="en-US" sz="2000" b="1" i="0" u="none" strike="noStrike" cap="none" dirty="0">
                <a:solidFill>
                  <a:srgbClr val="898A8D"/>
                </a:solidFill>
                <a:latin typeface="Calibri"/>
                <a:ea typeface="Calibri"/>
                <a:cs typeface="Calibri"/>
                <a:sym typeface="Calibri"/>
              </a:rPr>
              <a:t> in Engineering Undergraduate Education at the University of Michigan</a:t>
            </a:r>
            <a:endParaRPr sz="2000" b="0" i="0" u="none" strike="noStrike" cap="none" dirty="0">
              <a:solidFill>
                <a:srgbClr val="898A8D"/>
              </a:solidFill>
              <a:latin typeface="Calibri"/>
              <a:ea typeface="Calibri"/>
              <a:cs typeface="Calibri"/>
              <a:sym typeface="Calibri"/>
            </a:endParaRPr>
          </a:p>
          <a:p>
            <a:pPr marL="0" lvl="0" indent="0" algn="l" rtl="0">
              <a:lnSpc>
                <a:spcPct val="90000"/>
              </a:lnSpc>
              <a:spcBef>
                <a:spcPts val="1000"/>
              </a:spcBef>
              <a:spcAft>
                <a:spcPts val="0"/>
              </a:spcAft>
              <a:buClr>
                <a:schemeClr val="accent3"/>
              </a:buClr>
              <a:buSzPts val="2000"/>
              <a:buNone/>
            </a:pPr>
            <a:endParaRPr dirty="0">
              <a:solidFill>
                <a:schemeClr val="accent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0"/>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a:t>
            </a:fld>
            <a:endParaRPr dirty="0"/>
          </a:p>
        </p:txBody>
      </p:sp>
      <p:sp>
        <p:nvSpPr>
          <p:cNvPr id="266" name="Google Shape;266;p10"/>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(Lens)</a:t>
            </a:r>
            <a:endParaRPr dirty="0"/>
          </a:p>
        </p:txBody>
      </p:sp>
      <p:sp>
        <p:nvSpPr>
          <p:cNvPr id="267" name="Google Shape;267;p10"/>
          <p:cNvSpPr txBox="1"/>
          <p:nvPr/>
        </p:nvSpPr>
        <p:spPr>
          <a:xfrm>
            <a:off x="599718" y="5354425"/>
            <a:ext cx="5221200"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3: </a:t>
            </a:r>
            <a:r>
              <a:rPr lang="en-US" sz="1400" dirty="0">
                <a:solidFill>
                  <a:schemeClr val="dk1"/>
                </a:solidFill>
                <a:latin typeface="Calibri"/>
                <a:ea typeface="Calibri"/>
                <a:cs typeface="Calibri"/>
                <a:sym typeface="Calibri"/>
              </a:rPr>
              <a:t>On the bottom face of the </a:t>
            </a:r>
            <a:r>
              <a:rPr lang="en-US" dirty="0">
                <a:solidFill>
                  <a:schemeClr val="dk1"/>
                </a:solidFill>
                <a:latin typeface="Calibri"/>
                <a:ea typeface="Calibri"/>
                <a:cs typeface="Calibri"/>
                <a:sym typeface="Calibri"/>
              </a:rPr>
              <a:t>l</a:t>
            </a:r>
            <a:r>
              <a:rPr lang="en-US" sz="1400" dirty="0">
                <a:solidFill>
                  <a:schemeClr val="dk1"/>
                </a:solidFill>
                <a:latin typeface="Calibri"/>
                <a:ea typeface="Calibri"/>
                <a:cs typeface="Calibri"/>
                <a:sym typeface="Calibri"/>
              </a:rPr>
              <a:t>en</a:t>
            </a:r>
            <a:r>
              <a:rPr lang="en-US" dirty="0">
                <a:solidFill>
                  <a:schemeClr val="dk1"/>
                </a:solidFill>
                <a:latin typeface="Calibri"/>
                <a:ea typeface="Calibri"/>
                <a:cs typeface="Calibri"/>
                <a:sym typeface="Calibri"/>
              </a:rPr>
              <a:t>s, u</a:t>
            </a:r>
            <a:r>
              <a:rPr lang="en-US" sz="1400" dirty="0">
                <a:solidFill>
                  <a:schemeClr val="dk1"/>
                </a:solidFill>
                <a:latin typeface="Calibri"/>
                <a:ea typeface="Calibri"/>
                <a:cs typeface="Calibri"/>
                <a:sym typeface="Calibri"/>
              </a:rPr>
              <a:t>sing the three point rectangle tool, draw a box from the center measuring 49.5 mm by 49.5 mm. Using the Pull tool, select the square and extrude it by 1 mm. This completes the camera lens</a:t>
            </a:r>
            <a:r>
              <a:rPr lang="en-US" dirty="0">
                <a:solidFill>
                  <a:schemeClr val="dk1"/>
                </a:solidFill>
                <a:latin typeface="Calibri"/>
                <a:ea typeface="Calibri"/>
                <a:cs typeface="Calibri"/>
                <a:sym typeface="Calibri"/>
              </a:rPr>
              <a:t> model. </a:t>
            </a:r>
            <a:endParaRPr dirty="0"/>
          </a:p>
        </p:txBody>
      </p:sp>
      <p:pic>
        <p:nvPicPr>
          <p:cNvPr id="2" name="Picture 1" descr="A computer screen shot of a cylinder&#10;&#10;Description automatically generated with low confidence">
            <a:extLst>
              <a:ext uri="{FF2B5EF4-FFF2-40B4-BE49-F238E27FC236}">
                <a16:creationId xmlns:a16="http://schemas.microsoft.com/office/drawing/2014/main" id="{19520047-0973-57A7-00C9-6A417A0EC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93" y="995469"/>
            <a:ext cx="5229225" cy="42576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1"/>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a:t>
            </a:fld>
            <a:endParaRPr dirty="0"/>
          </a:p>
        </p:txBody>
      </p:sp>
      <p:sp>
        <p:nvSpPr>
          <p:cNvPr id="274" name="Google Shape;274;p11"/>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(Assembly - Beginning)</a:t>
            </a:r>
            <a:endParaRPr dirty="0"/>
          </a:p>
        </p:txBody>
      </p:sp>
      <p:sp>
        <p:nvSpPr>
          <p:cNvPr id="275" name="Google Shape;275;p11"/>
          <p:cNvSpPr txBox="1"/>
          <p:nvPr/>
        </p:nvSpPr>
        <p:spPr>
          <a:xfrm>
            <a:off x="623888" y="5359307"/>
            <a:ext cx="5131741"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1: </a:t>
            </a:r>
            <a:r>
              <a:rPr lang="en-US" dirty="0">
                <a:solidFill>
                  <a:schemeClr val="dk1"/>
                </a:solidFill>
                <a:latin typeface="Calibri"/>
                <a:ea typeface="Calibri"/>
                <a:cs typeface="Calibri"/>
                <a:sym typeface="Calibri"/>
              </a:rPr>
              <a:t>Open your </a:t>
            </a:r>
            <a:r>
              <a:rPr lang="en-US" i="1" dirty="0">
                <a:solidFill>
                  <a:schemeClr val="dk1"/>
                </a:solidFill>
                <a:latin typeface="Calibri"/>
                <a:ea typeface="Calibri"/>
                <a:cs typeface="Calibri"/>
                <a:sym typeface="Calibri"/>
              </a:rPr>
              <a:t>camera casing</a:t>
            </a:r>
            <a:r>
              <a:rPr lang="en-US" dirty="0">
                <a:solidFill>
                  <a:schemeClr val="dk1"/>
                </a:solidFill>
                <a:latin typeface="Calibri"/>
                <a:ea typeface="Calibri"/>
                <a:cs typeface="Calibri"/>
                <a:sym typeface="Calibri"/>
              </a:rPr>
              <a:t> file. From the file menu, select ‘Insert Geometry’ and open your </a:t>
            </a:r>
            <a:r>
              <a:rPr lang="en-US" i="1" dirty="0">
                <a:solidFill>
                  <a:schemeClr val="dk1"/>
                </a:solidFill>
                <a:latin typeface="Calibri"/>
                <a:ea typeface="Calibri"/>
                <a:cs typeface="Calibri"/>
                <a:sym typeface="Calibri"/>
              </a:rPr>
              <a:t>camera lens</a:t>
            </a:r>
            <a:r>
              <a:rPr lang="en-US" dirty="0">
                <a:solidFill>
                  <a:schemeClr val="dk1"/>
                </a:solidFill>
                <a:latin typeface="Calibri"/>
                <a:ea typeface="Calibri"/>
                <a:cs typeface="Calibri"/>
                <a:sym typeface="Calibri"/>
              </a:rPr>
              <a:t> model; it will appear in the casing file.</a:t>
            </a:r>
            <a:endParaRPr dirty="0">
              <a:solidFill>
                <a:schemeClr val="dk1"/>
              </a:solidFill>
              <a:latin typeface="Calibri"/>
              <a:ea typeface="Calibri"/>
              <a:cs typeface="Calibri"/>
              <a:sym typeface="Calibri"/>
            </a:endParaRPr>
          </a:p>
        </p:txBody>
      </p:sp>
      <p:sp>
        <p:nvSpPr>
          <p:cNvPr id="276" name="Google Shape;276;p11"/>
          <p:cNvSpPr txBox="1"/>
          <p:nvPr/>
        </p:nvSpPr>
        <p:spPr>
          <a:xfrm>
            <a:off x="6383338" y="5249604"/>
            <a:ext cx="5184773"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2: </a:t>
            </a:r>
            <a:r>
              <a:rPr lang="en-US" sz="1200" dirty="0">
                <a:solidFill>
                  <a:schemeClr val="dk1"/>
                </a:solidFill>
                <a:latin typeface="Calibri"/>
                <a:ea typeface="Calibri"/>
                <a:cs typeface="Calibri"/>
                <a:sym typeface="Calibri"/>
              </a:rPr>
              <a:t>Select the Align tool found in the Assemble section of the Design Ribbon. Then click on the square surface of the camera lens, and then select the circle surface on the camera casing. Next, select the circular edge at the bottom of the lens, and then select  the circular edge on the front of the camera casing. The lens should move to the center of the casing. Work on this assembly</a:t>
            </a:r>
            <a:r>
              <a:rPr lang="en-US" sz="12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 will resume in the next lesson.</a:t>
            </a:r>
            <a:endParaRPr sz="1200" dirty="0">
              <a:solidFill>
                <a:schemeClr val="dk1"/>
              </a:solidFill>
              <a:latin typeface="Calibri"/>
              <a:ea typeface="Calibri"/>
              <a:cs typeface="Calibri"/>
              <a:sym typeface="Calibri"/>
            </a:endParaRPr>
          </a:p>
        </p:txBody>
      </p:sp>
      <p:pic>
        <p:nvPicPr>
          <p:cNvPr id="2" name="Picture 1" descr="A computer screen shot of a computer&#10;&#10;Description automatically generated with low confidence">
            <a:extLst>
              <a:ext uri="{FF2B5EF4-FFF2-40B4-BE49-F238E27FC236}">
                <a16:creationId xmlns:a16="http://schemas.microsoft.com/office/drawing/2014/main" id="{6629A022-071D-9B3C-D034-D692AE5FA0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240" y="994418"/>
            <a:ext cx="5229225" cy="4257675"/>
          </a:xfrm>
          <a:prstGeom prst="rect">
            <a:avLst/>
          </a:prstGeom>
        </p:spPr>
      </p:pic>
      <p:pic>
        <p:nvPicPr>
          <p:cNvPr id="3" name="Picture 2" descr="A computer screen shot of a computer&#10;&#10;Description automatically generated with low confidence">
            <a:extLst>
              <a:ext uri="{FF2B5EF4-FFF2-40B4-BE49-F238E27FC236}">
                <a16:creationId xmlns:a16="http://schemas.microsoft.com/office/drawing/2014/main" id="{8A75BDFA-6650-5774-0EC5-A6F353685E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6535" y="994417"/>
            <a:ext cx="5229225" cy="42576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a:t>
            </a:fld>
            <a:endParaRPr dirty="0"/>
          </a:p>
        </p:txBody>
      </p:sp>
      <p:sp>
        <p:nvSpPr>
          <p:cNvPr id="249" name="Google Shape;249;p1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Additional Discovery Tutorials (Optional/As-Needed)</a:t>
            </a:r>
            <a:endParaRPr dirty="0"/>
          </a:p>
        </p:txBody>
      </p:sp>
      <p:sp>
        <p:nvSpPr>
          <p:cNvPr id="250" name="Google Shape;250;p16"/>
          <p:cNvSpPr txBox="1"/>
          <p:nvPr/>
        </p:nvSpPr>
        <p:spPr>
          <a:xfrm>
            <a:off x="587375" y="1354807"/>
            <a:ext cx="11017250" cy="4854607"/>
          </a:xfrm>
          <a:prstGeom prst="rect">
            <a:avLst/>
          </a:prstGeom>
          <a:noFill/>
          <a:ln>
            <a:noFill/>
          </a:ln>
        </p:spPr>
        <p:txBody>
          <a:bodyPr spcFirstLastPara="1" wrap="square" lIns="91425" tIns="91425" rIns="91425" bIns="91425" anchor="t" anchorCtr="0">
            <a:noAutofit/>
          </a:bodyPr>
          <a:lstStyle/>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3"/>
              </a:rPr>
              <a:t>Learning Solid Modeling with Ansys Discovery — Course Overview</a:t>
            </a:r>
            <a:endParaRPr sz="2400" b="0" i="0" u="sng" dirty="0">
              <a:solidFill>
                <a:schemeClr val="hlink"/>
              </a:solidFill>
              <a:latin typeface="Calibri"/>
              <a:ea typeface="Calibri"/>
              <a:cs typeface="Calibri"/>
              <a:sym typeface="Calibri"/>
            </a:endParaRPr>
          </a:p>
          <a:p>
            <a:pPr marL="939800" marR="0" lvl="1" indent="-254000" algn="l" rtl="0">
              <a:lnSpc>
                <a:spcPct val="90000"/>
              </a:lnSpc>
              <a:spcBef>
                <a:spcPts val="0"/>
              </a:spcBef>
              <a:spcAft>
                <a:spcPts val="0"/>
              </a:spcAft>
              <a:buClr>
                <a:schemeClr val="dk1"/>
              </a:buClr>
              <a:buSzPts val="1400"/>
              <a:buFont typeface="Courier New"/>
              <a:buNone/>
            </a:pPr>
            <a:endParaRPr sz="2000" b="0" i="0" u="none" strike="noStrike" cap="none" dirty="0">
              <a:solidFill>
                <a:schemeClr val="dk1"/>
              </a:solidFill>
              <a:latin typeface="Calibri"/>
              <a:ea typeface="Calibri"/>
              <a:cs typeface="Calibri"/>
              <a:sym typeface="Calibri"/>
            </a:endParaRPr>
          </a:p>
          <a:p>
            <a:pPr marL="939800" marR="0" lvl="1" indent="-342900" algn="l" rtl="0">
              <a:lnSpc>
                <a:spcPct val="90000"/>
              </a:lnSpc>
              <a:spcBef>
                <a:spcPts val="0"/>
              </a:spcBef>
              <a:spcAft>
                <a:spcPts val="0"/>
              </a:spcAft>
              <a:buClr>
                <a:schemeClr val="dk1"/>
              </a:buClr>
              <a:buSzPts val="1400"/>
              <a:buFont typeface="Courier New"/>
              <a:buChar char="o"/>
            </a:pPr>
            <a:r>
              <a:rPr lang="en-US" sz="2000" b="0" i="0" u="none" strike="noStrike" cap="none" dirty="0">
                <a:solidFill>
                  <a:schemeClr val="dk1"/>
                </a:solidFill>
                <a:latin typeface="Calibri"/>
                <a:ea typeface="Calibri"/>
                <a:cs typeface="Calibri"/>
                <a:sym typeface="Calibri"/>
              </a:rPr>
              <a:t>Helpful intro to geometry in Discovery, very good for before you try things on your own</a:t>
            </a:r>
            <a:endParaRPr dirty="0"/>
          </a:p>
          <a:p>
            <a:pPr marL="596900" marR="0" lvl="1" indent="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4"/>
              </a:rPr>
              <a:t>Ansys Discovery Forum Getting Started Tutorials</a:t>
            </a:r>
            <a:endParaRPr sz="2400" b="0" i="0" dirty="0">
              <a:solidFill>
                <a:schemeClr val="dk1"/>
              </a:solidFill>
              <a:latin typeface="Calibri"/>
              <a:ea typeface="Calibri"/>
              <a:cs typeface="Calibri"/>
              <a:sym typeface="Calibri"/>
            </a:endParaRPr>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914400" marR="0" lvl="1" indent="-317500" algn="l" rtl="0">
              <a:lnSpc>
                <a:spcPct val="90000"/>
              </a:lnSpc>
              <a:spcBef>
                <a:spcPts val="0"/>
              </a:spcBef>
              <a:spcAft>
                <a:spcPts val="0"/>
              </a:spcAft>
              <a:buClr>
                <a:schemeClr val="dk1"/>
              </a:buClr>
              <a:buSzPts val="1400"/>
              <a:buFont typeface="Calibri"/>
              <a:buChar char="○"/>
            </a:pPr>
            <a:r>
              <a:rPr lang="en-US" sz="2000" b="0" i="0" u="none" strike="noStrike" cap="none" dirty="0">
                <a:solidFill>
                  <a:schemeClr val="dk1"/>
                </a:solidFill>
                <a:latin typeface="Calibri"/>
                <a:ea typeface="Calibri"/>
                <a:cs typeface="Calibri"/>
                <a:sym typeface="Calibri"/>
              </a:rPr>
              <a:t>Great extra tutorials focused on different concepts/features </a:t>
            </a:r>
            <a:endParaRPr dirty="0"/>
          </a:p>
          <a:p>
            <a:pPr marL="228600" marR="0" lvl="0" indent="-76200" algn="l" rtl="0">
              <a:lnSpc>
                <a:spcPct val="90000"/>
              </a:lnSpc>
              <a:spcBef>
                <a:spcPts val="0"/>
              </a:spcBef>
              <a:spcAft>
                <a:spcPts val="0"/>
              </a:spcAft>
              <a:buClr>
                <a:schemeClr val="dk1"/>
              </a:buClr>
              <a:buSzPts val="2400"/>
              <a:buFont typeface="Arial"/>
              <a:buNone/>
            </a:pPr>
            <a:endParaRPr sz="2400" b="0" i="0" dirty="0">
              <a:solidFill>
                <a:schemeClr val="dk1"/>
              </a:solidFill>
              <a:latin typeface="Calibri"/>
              <a:ea typeface="Calibri"/>
              <a:cs typeface="Calibri"/>
              <a:sym typeface="Calibri"/>
            </a:endParaRPr>
          </a:p>
          <a:p>
            <a:pPr marL="228600" marR="0" lvl="0" indent="-228600" algn="l" rtl="0">
              <a:lnSpc>
                <a:spcPct val="90000"/>
              </a:lnSpc>
              <a:spcBef>
                <a:spcPts val="0"/>
              </a:spcBef>
              <a:spcAft>
                <a:spcPts val="0"/>
              </a:spcAft>
              <a:buClr>
                <a:schemeClr val="accent1"/>
              </a:buClr>
              <a:buSzPts val="2400"/>
              <a:buFont typeface="Arial"/>
              <a:buChar char="•"/>
            </a:pPr>
            <a:r>
              <a:rPr lang="en-US" sz="2400" b="0" i="0" u="sng" dirty="0">
                <a:solidFill>
                  <a:schemeClr val="accen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Lecture Unit: Creating and Editing Geometries in Ansys Discovery</a:t>
            </a:r>
            <a:endParaRPr sz="2400" b="0" i="0" u="sng" dirty="0">
              <a:solidFill>
                <a:schemeClr val="accent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400"/>
              <a:buFont typeface="Arial"/>
              <a:buNone/>
            </a:pPr>
            <a:endParaRPr sz="1400" b="0" i="0" u="sng" dirty="0">
              <a:solidFill>
                <a:schemeClr val="accent1"/>
              </a:solidFill>
              <a:latin typeface="Calibri"/>
              <a:ea typeface="Calibri"/>
              <a:cs typeface="Calibri"/>
              <a:sym typeface="Calibri"/>
            </a:endParaRPr>
          </a:p>
          <a:p>
            <a:pPr marL="969963" marR="0" lvl="3" indent="-223837" algn="l" rtl="0">
              <a:lnSpc>
                <a:spcPct val="90000"/>
              </a:lnSpc>
              <a:spcBef>
                <a:spcPts val="0"/>
              </a:spcBef>
              <a:spcAft>
                <a:spcPts val="0"/>
              </a:spcAft>
              <a:buClr>
                <a:schemeClr val="dk1"/>
              </a:buClr>
              <a:buSzPts val="2000"/>
              <a:buFont typeface="Courier New"/>
              <a:buChar char="o"/>
            </a:pPr>
            <a:r>
              <a:rPr lang="en-US" sz="2000" b="0" i="0" u="none" strike="noStrike" cap="none" dirty="0">
                <a:solidFill>
                  <a:schemeClr val="dk1"/>
                </a:solidFill>
                <a:latin typeface="Calibri"/>
                <a:ea typeface="Calibri"/>
                <a:cs typeface="Calibri"/>
                <a:sym typeface="Calibri"/>
              </a:rPr>
              <a:t>The unit covers the creation and editing of 3 models from their initial 2D sketches to their final 3D shapes with no prior modeling experience necessary</a:t>
            </a:r>
            <a:endParaRPr dirty="0"/>
          </a:p>
          <a:p>
            <a:pPr marL="0" marR="0" lvl="0" indent="0" algn="l" rtl="0">
              <a:lnSpc>
                <a:spcPct val="90000"/>
              </a:lnSpc>
              <a:spcBef>
                <a:spcPts val="0"/>
              </a:spcBef>
              <a:spcAft>
                <a:spcPts val="0"/>
              </a:spcAft>
              <a:buClr>
                <a:schemeClr val="dk1"/>
              </a:buClr>
              <a:buSzPts val="2400"/>
              <a:buFont typeface="Arial"/>
              <a:buNone/>
            </a:pPr>
            <a:endParaRPr sz="2400" b="0" i="0" dirty="0">
              <a:solidFill>
                <a:schemeClr val="dk1"/>
              </a:solidFill>
              <a:latin typeface="Calibri"/>
              <a:ea typeface="Calibri"/>
              <a:cs typeface="Calibri"/>
              <a:sym typeface="Calibri"/>
            </a:endParaRPr>
          </a:p>
          <a:p>
            <a:pPr marL="228600" marR="0" lvl="0" indent="-228600" algn="l" rtl="0">
              <a:lnSpc>
                <a:spcPct val="90000"/>
              </a:lnSpc>
              <a:spcBef>
                <a:spcPts val="1600"/>
              </a:spcBef>
              <a:spcAft>
                <a:spcPts val="0"/>
              </a:spcAft>
              <a:buClr>
                <a:schemeClr val="hlink"/>
              </a:buClr>
              <a:buSzPts val="2400"/>
              <a:buFont typeface="Arial"/>
              <a:buChar char="•"/>
            </a:pPr>
            <a:r>
              <a:rPr lang="en-US" sz="2400" b="0" i="0" u="sng" dirty="0">
                <a:solidFill>
                  <a:schemeClr val="hlink"/>
                </a:solidFill>
                <a:latin typeface="Calibri"/>
                <a:ea typeface="Calibri"/>
                <a:cs typeface="Calibri"/>
                <a:sym typeface="Calibri"/>
                <a:hlinkClick r:id="rId6"/>
              </a:rPr>
              <a:t>SpaceClaim/Discovery Keyboard Shortcuts</a:t>
            </a:r>
            <a:r>
              <a:rPr lang="en-US" sz="2400" b="0" i="0" dirty="0">
                <a:solidFill>
                  <a:srgbClr val="FF0000"/>
                </a:solidFill>
                <a:latin typeface="Calibri"/>
                <a:ea typeface="Calibri"/>
                <a:cs typeface="Calibri"/>
                <a:sym typeface="Calibri"/>
              </a:rPr>
              <a:t> </a:t>
            </a:r>
            <a:endParaRPr dirty="0"/>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596900" marR="0" lvl="1" indent="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5a305d73f2_0_87"/>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13</a:t>
            </a:fld>
            <a:endParaRPr dirty="0"/>
          </a:p>
        </p:txBody>
      </p:sp>
      <p:sp>
        <p:nvSpPr>
          <p:cNvPr id="292" name="Google Shape;292;g25a305d73f2_0_87"/>
          <p:cNvSpPr txBox="1"/>
          <p:nvPr/>
        </p:nvSpPr>
        <p:spPr>
          <a:xfrm>
            <a:off x="534358" y="4237280"/>
            <a:ext cx="87258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rgbClr val="000000"/>
                </a:solidFill>
                <a:latin typeface="Calibri"/>
                <a:ea typeface="Calibri"/>
                <a:cs typeface="Calibri"/>
                <a:sym typeface="Calibri"/>
              </a:rPr>
              <a:t>Acknowledgements</a:t>
            </a:r>
            <a:endParaRPr dirty="0"/>
          </a:p>
          <a:p>
            <a:pPr marL="0" lvl="0" indent="0" algn="l" rtl="0">
              <a:spcBef>
                <a:spcPts val="0"/>
              </a:spcBef>
              <a:spcAft>
                <a:spcPts val="0"/>
              </a:spcAft>
              <a:buClr>
                <a:schemeClr val="dk1"/>
              </a:buClr>
              <a:buFont typeface="Arial"/>
              <a:buNone/>
            </a:pPr>
            <a:r>
              <a:rPr lang="en-US" dirty="0">
                <a:solidFill>
                  <a:schemeClr val="dk1"/>
                </a:solidFill>
                <a:latin typeface="Calibri"/>
                <a:ea typeface="Calibri"/>
                <a:cs typeface="Calibri"/>
                <a:sym typeface="Calibri"/>
              </a:rPr>
              <a:t>Ansys: Ethan Rabinowitz, Madhumita Saravana Kumar, Josh Suneby</a:t>
            </a:r>
            <a:endParaRPr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dirty="0">
                <a:solidFill>
                  <a:schemeClr val="dk1"/>
                </a:solidFill>
                <a:latin typeface="Calibri"/>
                <a:ea typeface="Calibri"/>
                <a:cs typeface="Calibri"/>
                <a:sym typeface="Calibri"/>
              </a:rPr>
              <a:t>University of Michigan: Lizzie Kagan, Sarah Wholihan, Naomi Kantor, Leo Lavigne, Nadya Barghouty</a:t>
            </a:r>
            <a:endParaRPr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a:t>
            </a:fld>
            <a:endParaRPr dirty="0"/>
          </a:p>
        </p:txBody>
      </p:sp>
      <p:sp>
        <p:nvSpPr>
          <p:cNvPr id="186" name="Google Shape;186;p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Learning objectives for this unit</a:t>
            </a:r>
            <a:endParaRPr dirty="0"/>
          </a:p>
        </p:txBody>
      </p:sp>
      <p:graphicFrame>
        <p:nvGraphicFramePr>
          <p:cNvPr id="187" name="Google Shape;187;p2"/>
          <p:cNvGraphicFramePr/>
          <p:nvPr/>
        </p:nvGraphicFramePr>
        <p:xfrm>
          <a:off x="957742" y="1234620"/>
          <a:ext cx="10276500" cy="2074450"/>
        </p:xfrm>
        <a:graphic>
          <a:graphicData uri="http://schemas.openxmlformats.org/drawingml/2006/table">
            <a:tbl>
              <a:tblPr firstRow="1" bandRow="1">
                <a:noFill/>
                <a:tableStyleId>{1B29A070-635F-4EBC-A1B1-F42B972C2561}</a:tableStyleId>
              </a:tblPr>
              <a:tblGrid>
                <a:gridCol w="1970050">
                  <a:extLst>
                    <a:ext uri="{9D8B030D-6E8A-4147-A177-3AD203B41FA5}">
                      <a16:colId xmlns:a16="http://schemas.microsoft.com/office/drawing/2014/main" val="20000"/>
                    </a:ext>
                  </a:extLst>
                </a:gridCol>
                <a:gridCol w="8306450">
                  <a:extLst>
                    <a:ext uri="{9D8B030D-6E8A-4147-A177-3AD203B41FA5}">
                      <a16:colId xmlns:a16="http://schemas.microsoft.com/office/drawing/2014/main" val="20001"/>
                    </a:ext>
                  </a:extLst>
                </a:gridCol>
              </a:tblGrid>
              <a:tr h="536400">
                <a:tc gridSpan="2">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dirty="0">
                          <a:solidFill>
                            <a:schemeClr val="dk1"/>
                          </a:solidFill>
                        </a:rPr>
                        <a:t>Intended Learning Outcomes</a:t>
                      </a:r>
                      <a:endParaRPr dirty="0"/>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B71B"/>
                    </a:solidFill>
                  </a:tcPr>
                </a:tc>
                <a:tc hMerge="1">
                  <a:txBody>
                    <a:bodyPr/>
                    <a:lstStyle/>
                    <a:p>
                      <a:endParaRPr lang="en-US"/>
                    </a:p>
                  </a:txBody>
                  <a:tcPr/>
                </a:tc>
                <a:extLst>
                  <a:ext uri="{0D108BD9-81ED-4DB2-BD59-A6C34878D82A}">
                    <a16:rowId xmlns:a16="http://schemas.microsoft.com/office/drawing/2014/main" val="10000"/>
                  </a:ext>
                </a:extLst>
              </a:tr>
              <a:tr h="536325">
                <a:tc>
                  <a:txBody>
                    <a:bodyPr/>
                    <a:lstStyle/>
                    <a:p>
                      <a:pPr marL="0" marR="0" lvl="0" indent="0" algn="l" rtl="0">
                        <a:spcBef>
                          <a:spcPts val="0"/>
                        </a:spcBef>
                        <a:spcAft>
                          <a:spcPts val="0"/>
                        </a:spcAft>
                        <a:buNone/>
                      </a:pPr>
                      <a:r>
                        <a:rPr lang="en-US" sz="1400" b="1" u="none" strike="noStrike" cap="none" dirty="0">
                          <a:solidFill>
                            <a:srgbClr val="000000"/>
                          </a:solidFill>
                        </a:rPr>
                        <a:t>Knowledge and Understanding</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dirty="0">
                          <a:solidFill>
                            <a:schemeClr val="dk1"/>
                          </a:solidFill>
                          <a:latin typeface="Calibri"/>
                          <a:ea typeface="Calibri"/>
                          <a:cs typeface="Calibri"/>
                          <a:sym typeface="Calibri"/>
                        </a:rPr>
                        <a:t>Understanding of the fundamental tools used to create and edit geometry in Ansys Discovery: model stage</a:t>
                      </a:r>
                      <a:endParaRPr dirty="0"/>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36400">
                <a:tc>
                  <a:txBody>
                    <a:bodyPr/>
                    <a:lstStyle/>
                    <a:p>
                      <a:pPr marL="0" marR="0" lvl="0" indent="0" algn="l" rtl="0">
                        <a:spcBef>
                          <a:spcPts val="0"/>
                        </a:spcBef>
                        <a:spcAft>
                          <a:spcPts val="0"/>
                        </a:spcAft>
                        <a:buNone/>
                      </a:pPr>
                      <a:r>
                        <a:rPr lang="en-US" sz="1400" b="1" u="none" strike="noStrike" cap="none" dirty="0">
                          <a:solidFill>
                            <a:srgbClr val="000000"/>
                          </a:solidFill>
                        </a:rPr>
                        <a:t>Skills and Abilities</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dirty="0">
                          <a:solidFill>
                            <a:schemeClr val="dk1"/>
                          </a:solidFill>
                          <a:latin typeface="Calibri"/>
                          <a:ea typeface="Calibri"/>
                          <a:cs typeface="Calibri"/>
                          <a:sym typeface="Calibri"/>
                        </a:rPr>
                        <a:t>Ability to create and edit simple geometric 3D models</a:t>
                      </a:r>
                      <a:endParaRPr dirty="0"/>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5325">
                <a:tc>
                  <a:txBody>
                    <a:bodyPr/>
                    <a:lstStyle/>
                    <a:p>
                      <a:pPr marL="0" marR="0" lvl="0" indent="0" algn="l" rtl="0">
                        <a:spcBef>
                          <a:spcPts val="0"/>
                        </a:spcBef>
                        <a:spcAft>
                          <a:spcPts val="0"/>
                        </a:spcAft>
                        <a:buNone/>
                      </a:pPr>
                      <a:r>
                        <a:rPr lang="en-US" sz="1400" b="1" u="none" strike="noStrike" cap="none" dirty="0">
                          <a:solidFill>
                            <a:srgbClr val="000000"/>
                          </a:solidFill>
                        </a:rPr>
                        <a:t>Values and Attitudes</a:t>
                      </a:r>
                      <a:endParaRPr sz="1400" b="1" i="1" u="none" strike="noStrike" cap="none" dirty="0">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dirty="0">
                          <a:solidFill>
                            <a:schemeClr val="dk1"/>
                          </a:solidFill>
                          <a:latin typeface="Calibri"/>
                          <a:ea typeface="Calibri"/>
                          <a:cs typeface="Calibri"/>
                          <a:sym typeface="Calibri"/>
                        </a:rPr>
                        <a:t>Insight into how the fundamental style of modeling used in Ansys Discovery</a:t>
                      </a:r>
                      <a:endParaRPr dirty="0"/>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88" name="Google Shape;188;p2"/>
          <p:cNvSpPr txBox="1"/>
          <p:nvPr/>
        </p:nvSpPr>
        <p:spPr>
          <a:xfrm>
            <a:off x="957741" y="3470988"/>
            <a:ext cx="10276500" cy="954300"/>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dirty="0">
                <a:solidFill>
                  <a:srgbClr val="0C0C0C"/>
                </a:solidFill>
                <a:latin typeface="Calibri"/>
                <a:ea typeface="Calibri"/>
                <a:cs typeface="Calibri"/>
                <a:sym typeface="Calibri"/>
              </a:rPr>
              <a:t>Resources</a:t>
            </a:r>
            <a:endParaRPr dirty="0"/>
          </a:p>
          <a:p>
            <a:pPr marL="552450" marR="0" lvl="0" indent="-285750" algn="l" rtl="0">
              <a:lnSpc>
                <a:spcPct val="100000"/>
              </a:lnSpc>
              <a:spcBef>
                <a:spcPts val="640"/>
              </a:spcBef>
              <a:spcAft>
                <a:spcPts val="0"/>
              </a:spcAft>
              <a:buClr>
                <a:schemeClr val="accent1"/>
              </a:buClr>
              <a:buSzPts val="1400"/>
              <a:buFont typeface="Noto Sans Symbols"/>
              <a:buChar char="▪"/>
            </a:pPr>
            <a:r>
              <a:rPr lang="en-US" sz="1400" b="1" i="0" u="none" strike="noStrike" cap="none" dirty="0">
                <a:solidFill>
                  <a:srgbClr val="000000"/>
                </a:solidFill>
                <a:latin typeface="Calibri"/>
                <a:ea typeface="Calibri"/>
                <a:cs typeface="Calibri"/>
                <a:sym typeface="Calibri"/>
              </a:rPr>
              <a:t>Software: </a:t>
            </a:r>
            <a:r>
              <a:rPr lang="en-US" sz="1400" b="0" dirty="0">
                <a:solidFill>
                  <a:srgbClr val="000000"/>
                </a:solidFill>
                <a:latin typeface="Calibri"/>
                <a:ea typeface="Calibri"/>
                <a:cs typeface="Calibri"/>
                <a:sym typeface="Calibri"/>
              </a:rPr>
              <a:t>Ansys </a:t>
            </a:r>
            <a:r>
              <a:rPr lang="en-US" sz="1400" b="0" i="0" u="none" strike="noStrike" cap="none" dirty="0">
                <a:solidFill>
                  <a:srgbClr val="000000"/>
                </a:solidFill>
                <a:latin typeface="Calibri"/>
                <a:ea typeface="Calibri"/>
                <a:cs typeface="Calibri"/>
                <a:sym typeface="Calibri"/>
              </a:rPr>
              <a:t>Discovery 2022 R2 </a:t>
            </a:r>
            <a:endParaRPr dirty="0"/>
          </a:p>
          <a:p>
            <a:pPr marL="552450" marR="0" lvl="0" indent="-285750" algn="l" rtl="0">
              <a:spcBef>
                <a:spcPts val="560"/>
              </a:spcBef>
              <a:spcAft>
                <a:spcPts val="0"/>
              </a:spcAft>
              <a:buClr>
                <a:schemeClr val="accent1"/>
              </a:buClr>
              <a:buSzPts val="1400"/>
              <a:buFont typeface="Noto Sans Symbols"/>
              <a:buChar char="▪"/>
            </a:pPr>
            <a:r>
              <a:rPr lang="en-US" sz="1400" b="1" dirty="0">
                <a:solidFill>
                  <a:schemeClr val="dk1"/>
                </a:solidFill>
                <a:latin typeface="Calibri"/>
                <a:ea typeface="Calibri"/>
                <a:cs typeface="Calibri"/>
                <a:sym typeface="Calibri"/>
              </a:rPr>
              <a:t>University of Michigan personnel</a:t>
            </a:r>
            <a:r>
              <a:rPr lang="en-US" b="1" dirty="0">
                <a:solidFill>
                  <a:schemeClr val="dk1"/>
                </a:solidFill>
                <a:latin typeface="Calibri"/>
                <a:ea typeface="Calibri"/>
                <a:cs typeface="Calibri"/>
                <a:sym typeface="Calibri"/>
              </a:rPr>
              <a:t>.</a:t>
            </a:r>
            <a:endParaRPr dirty="0"/>
          </a:p>
        </p:txBody>
      </p:sp>
      <p:sp>
        <p:nvSpPr>
          <p:cNvPr id="189" name="Google Shape;189;p2"/>
          <p:cNvSpPr txBox="1"/>
          <p:nvPr/>
        </p:nvSpPr>
        <p:spPr>
          <a:xfrm>
            <a:off x="6168010" y="4628853"/>
            <a:ext cx="5066251" cy="1341906"/>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dirty="0">
                <a:solidFill>
                  <a:srgbClr val="0C0C0C"/>
                </a:solidFill>
                <a:latin typeface="Calibri"/>
                <a:ea typeface="Calibri"/>
                <a:cs typeface="Calibri"/>
                <a:sym typeface="Calibri"/>
              </a:rPr>
              <a:t>Built-in Assessment</a:t>
            </a:r>
            <a:endParaRPr sz="1600" b="1" i="0" u="none" strike="noStrike" cap="none" dirty="0">
              <a:solidFill>
                <a:srgbClr val="0C0C0C"/>
              </a:solidFill>
              <a:latin typeface="Calibri"/>
              <a:ea typeface="Calibri"/>
              <a:cs typeface="Calibri"/>
              <a:sym typeface="Calibri"/>
            </a:endParaRPr>
          </a:p>
          <a:p>
            <a:pPr marL="766763" marR="0" lvl="1" indent="-285750" algn="l" rtl="0">
              <a:spcBef>
                <a:spcPts val="640"/>
              </a:spcBef>
              <a:spcAft>
                <a:spcPts val="0"/>
              </a:spcAft>
              <a:buClr>
                <a:schemeClr val="accent1"/>
              </a:buClr>
              <a:buSzPts val="1400"/>
              <a:buFont typeface="Noto Sans Symbols"/>
              <a:buChar char="▪"/>
            </a:pPr>
            <a:r>
              <a:rPr lang="en-US" sz="1400" b="0" i="0" u="none" strike="noStrike" cap="none" dirty="0">
                <a:solidFill>
                  <a:schemeClr val="dk1"/>
                </a:solidFill>
                <a:latin typeface="Calibri"/>
                <a:ea typeface="Calibri"/>
                <a:cs typeface="Calibri"/>
                <a:sym typeface="Calibri"/>
              </a:rPr>
              <a:t>Step-by-Step guide</a:t>
            </a:r>
            <a:endParaRPr dirty="0"/>
          </a:p>
          <a:p>
            <a:pPr marL="481013" marR="0" lvl="1" indent="0" algn="l" rtl="0">
              <a:spcBef>
                <a:spcPts val="480"/>
              </a:spcBef>
              <a:spcAft>
                <a:spcPts val="0"/>
              </a:spcAft>
              <a:buClr>
                <a:schemeClr val="accent1"/>
              </a:buClr>
              <a:buSzPts val="1000"/>
              <a:buFont typeface="Noto Sans Symbols"/>
              <a:buNone/>
            </a:pPr>
            <a:endParaRPr sz="1000" b="0" i="0" u="none" strike="noStrike" cap="none" dirty="0">
              <a:solidFill>
                <a:schemeClr val="dk1"/>
              </a:solidFill>
              <a:latin typeface="Calibri"/>
              <a:ea typeface="Calibri"/>
              <a:cs typeface="Calibri"/>
              <a:sym typeface="Calibri"/>
            </a:endParaRPr>
          </a:p>
          <a:p>
            <a:pPr marL="481013" marR="0" lvl="1" indent="0" algn="l" rtl="0">
              <a:spcBef>
                <a:spcPts val="400"/>
              </a:spcBef>
              <a:spcAft>
                <a:spcPts val="0"/>
              </a:spcAft>
              <a:buClr>
                <a:schemeClr val="accent1"/>
              </a:buClr>
              <a:buSzPts val="1000"/>
              <a:buFont typeface="Noto Sans Symbols"/>
              <a:buNone/>
            </a:pPr>
            <a:endParaRPr sz="1000" b="0" i="0" u="none" strike="noStrike" cap="none" dirty="0">
              <a:solidFill>
                <a:schemeClr val="dk1"/>
              </a:solidFill>
              <a:latin typeface="Calibri"/>
              <a:ea typeface="Calibri"/>
              <a:cs typeface="Calibri"/>
              <a:sym typeface="Calibri"/>
            </a:endParaRPr>
          </a:p>
          <a:p>
            <a:pPr marL="481013" marR="0" lvl="1" indent="0" algn="l" rtl="0">
              <a:spcBef>
                <a:spcPts val="400"/>
              </a:spcBef>
              <a:spcAft>
                <a:spcPts val="0"/>
              </a:spcAft>
              <a:buClr>
                <a:schemeClr val="accent1"/>
              </a:buClr>
              <a:buSzPts val="1000"/>
              <a:buFont typeface="Noto Sans Symbols"/>
              <a:buNone/>
            </a:pPr>
            <a:r>
              <a:rPr lang="en-US" sz="1000" b="0" i="0" u="none" strike="noStrike" cap="none" dirty="0">
                <a:solidFill>
                  <a:schemeClr val="dk1"/>
                </a:solidFill>
                <a:latin typeface="Calibri"/>
                <a:ea typeface="Calibri"/>
                <a:cs typeface="Calibri"/>
                <a:sym typeface="Calibri"/>
              </a:rPr>
              <a:t>		</a:t>
            </a:r>
            <a:endParaRPr dirty="0"/>
          </a:p>
        </p:txBody>
      </p:sp>
      <p:pic>
        <p:nvPicPr>
          <p:cNvPr id="190" name="Google Shape;190;p2" descr="Programmer male with solid fill"/>
          <p:cNvPicPr preferRelativeResize="0"/>
          <p:nvPr/>
        </p:nvPicPr>
        <p:blipFill rotWithShape="1">
          <a:blip r:embed="rId3">
            <a:alphaModFix/>
          </a:blip>
          <a:srcRect/>
          <a:stretch/>
        </p:blipFill>
        <p:spPr>
          <a:xfrm>
            <a:off x="8467135" y="4954918"/>
            <a:ext cx="468000" cy="468000"/>
          </a:xfrm>
          <a:prstGeom prst="rect">
            <a:avLst/>
          </a:prstGeom>
          <a:noFill/>
          <a:ln>
            <a:noFill/>
          </a:ln>
        </p:spPr>
      </p:pic>
      <p:sp>
        <p:nvSpPr>
          <p:cNvPr id="191" name="Google Shape;191;p2"/>
          <p:cNvSpPr txBox="1"/>
          <p:nvPr/>
        </p:nvSpPr>
        <p:spPr>
          <a:xfrm>
            <a:off x="957741" y="4628855"/>
            <a:ext cx="5066251" cy="1286506"/>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dirty="0">
                <a:solidFill>
                  <a:srgbClr val="0C0C0C"/>
                </a:solidFill>
                <a:latin typeface="Calibri"/>
                <a:ea typeface="Calibri"/>
                <a:cs typeface="Calibri"/>
                <a:sym typeface="Calibri"/>
              </a:rPr>
              <a:t>Further reading/information</a:t>
            </a:r>
            <a:endParaRPr dirty="0"/>
          </a:p>
          <a:p>
            <a:pPr marL="827088" marR="0" lvl="1" indent="-346075" algn="l" rtl="0">
              <a:spcBef>
                <a:spcPts val="640"/>
              </a:spcBef>
              <a:spcAft>
                <a:spcPts val="0"/>
              </a:spcAft>
              <a:buClr>
                <a:schemeClr val="accent1"/>
              </a:buClr>
              <a:buSzPts val="1400"/>
              <a:buFont typeface="Noto Sans Symbols"/>
              <a:buChar char="■"/>
            </a:pPr>
            <a:r>
              <a:rPr lang="en-US" sz="1400" b="0" i="0"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Ansys Academic</a:t>
            </a:r>
            <a:endParaRPr sz="140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endParaRPr>
          </a:p>
          <a:p>
            <a:pPr marL="827088" marR="0" lvl="1" indent="-346075" algn="l" rtl="0">
              <a:spcBef>
                <a:spcPts val="560"/>
              </a:spcBef>
              <a:spcAft>
                <a:spcPts val="0"/>
              </a:spcAft>
              <a:buClr>
                <a:schemeClr val="accent1"/>
              </a:buClr>
              <a:buSzPts val="1400"/>
              <a:buFont typeface="Noto Sans Symbols"/>
              <a:buChar char="■"/>
            </a:pPr>
            <a:r>
              <a:rPr lang="en-US" sz="140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Ansys Innovation Courses</a:t>
            </a:r>
            <a:endParaRPr sz="1400" b="0" i="0" u="none" strike="noStrike" cap="none" dirty="0">
              <a:solidFill>
                <a:schemeClr val="dk1"/>
              </a:solidFill>
              <a:latin typeface="Calibri"/>
              <a:ea typeface="Calibri"/>
              <a:cs typeface="Calibri"/>
              <a:sym typeface="Calibri"/>
            </a:endParaRPr>
          </a:p>
          <a:p>
            <a:pPr marL="827088" marR="0" lvl="1" indent="-346075" algn="l" rtl="0">
              <a:spcBef>
                <a:spcPts val="560"/>
              </a:spcBef>
              <a:spcAft>
                <a:spcPts val="0"/>
              </a:spcAft>
              <a:buClr>
                <a:schemeClr val="accent1"/>
              </a:buClr>
              <a:buSzPts val="1400"/>
              <a:buFont typeface="Noto Sans Symbols"/>
              <a:buChar char="■"/>
            </a:pPr>
            <a:r>
              <a:rPr lang="en-US" sz="1400" b="0" i="0" u="sng" strike="noStrike" cap="none" dirty="0">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Ansys Education Resources</a:t>
            </a:r>
            <a:endParaRPr sz="1400" b="0" i="0" u="none" strike="noStrike" cap="none" dirty="0">
              <a:solidFill>
                <a:schemeClr val="dk1"/>
              </a:solidFill>
              <a:latin typeface="Calibri"/>
              <a:ea typeface="Calibri"/>
              <a:cs typeface="Calibri"/>
              <a:sym typeface="Calibri"/>
            </a:endParaRPr>
          </a:p>
        </p:txBody>
      </p:sp>
      <p:pic>
        <p:nvPicPr>
          <p:cNvPr id="192" name="Google Shape;192;p2" descr="Internet outline"/>
          <p:cNvPicPr preferRelativeResize="0"/>
          <p:nvPr/>
        </p:nvPicPr>
        <p:blipFill rotWithShape="1">
          <a:blip r:embed="rId7">
            <a:alphaModFix/>
          </a:blip>
          <a:srcRect/>
          <a:stretch/>
        </p:blipFill>
        <p:spPr>
          <a:xfrm>
            <a:off x="4564729" y="5040675"/>
            <a:ext cx="752604" cy="76448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a:t>
            </a:fld>
            <a:endParaRPr dirty="0"/>
          </a:p>
        </p:txBody>
      </p:sp>
      <p:sp>
        <p:nvSpPr>
          <p:cNvPr id="199" name="Google Shape;199;p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a:t>
            </a:r>
            <a:endParaRPr dirty="0"/>
          </a:p>
        </p:txBody>
      </p:sp>
      <p:pic>
        <p:nvPicPr>
          <p:cNvPr id="200" name="Google Shape;200;p3"/>
          <p:cNvPicPr preferRelativeResize="0"/>
          <p:nvPr/>
        </p:nvPicPr>
        <p:blipFill rotWithShape="1">
          <a:blip r:embed="rId3">
            <a:alphaModFix/>
          </a:blip>
          <a:srcRect/>
          <a:stretch/>
        </p:blipFill>
        <p:spPr>
          <a:xfrm>
            <a:off x="6178899" y="3109075"/>
            <a:ext cx="4643375" cy="3162426"/>
          </a:xfrm>
          <a:prstGeom prst="rect">
            <a:avLst/>
          </a:prstGeom>
          <a:noFill/>
          <a:ln>
            <a:noFill/>
          </a:ln>
        </p:spPr>
      </p:pic>
      <p:pic>
        <p:nvPicPr>
          <p:cNvPr id="201" name="Google Shape;201;p3"/>
          <p:cNvPicPr preferRelativeResize="0"/>
          <p:nvPr/>
        </p:nvPicPr>
        <p:blipFill rotWithShape="1">
          <a:blip r:embed="rId4">
            <a:alphaModFix/>
          </a:blip>
          <a:srcRect/>
          <a:stretch/>
        </p:blipFill>
        <p:spPr>
          <a:xfrm>
            <a:off x="1358276" y="3035325"/>
            <a:ext cx="4082237" cy="3309924"/>
          </a:xfrm>
          <a:prstGeom prst="rect">
            <a:avLst/>
          </a:prstGeom>
          <a:noFill/>
          <a:ln>
            <a:noFill/>
          </a:ln>
        </p:spPr>
      </p:pic>
      <p:sp>
        <p:nvSpPr>
          <p:cNvPr id="202" name="Google Shape;202;p3"/>
          <p:cNvSpPr txBox="1"/>
          <p:nvPr/>
        </p:nvSpPr>
        <p:spPr>
          <a:xfrm>
            <a:off x="636987" y="1162200"/>
            <a:ext cx="10343400" cy="12081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400"/>
              <a:buFont typeface="Arial"/>
              <a:buNone/>
            </a:pPr>
            <a:r>
              <a:rPr lang="en-US" sz="2400" b="0" i="0" dirty="0">
                <a:solidFill>
                  <a:schemeClr val="dk1"/>
                </a:solidFill>
                <a:latin typeface="Calibri"/>
                <a:ea typeface="Calibri"/>
                <a:cs typeface="Calibri"/>
                <a:sym typeface="Calibri"/>
              </a:rPr>
              <a:t>This tutorial will take you through the steps to create </a:t>
            </a:r>
            <a:r>
              <a:rPr lang="en-US" sz="2400" dirty="0">
                <a:solidFill>
                  <a:schemeClr val="dk1"/>
                </a:solidFill>
                <a:latin typeface="Calibri"/>
                <a:ea typeface="Calibri"/>
                <a:cs typeface="Calibri"/>
                <a:sym typeface="Calibri"/>
              </a:rPr>
              <a:t>an exterior of a </a:t>
            </a:r>
            <a:r>
              <a:rPr lang="en-US" sz="2400" b="0" i="0" dirty="0">
                <a:solidFill>
                  <a:schemeClr val="dk1"/>
                </a:solidFill>
                <a:latin typeface="Calibri"/>
                <a:ea typeface="Calibri"/>
                <a:cs typeface="Calibri"/>
                <a:sym typeface="Calibri"/>
              </a:rPr>
              <a:t>3D camera model as </a:t>
            </a:r>
            <a:r>
              <a:rPr lang="en-US" sz="2400" dirty="0">
                <a:solidFill>
                  <a:schemeClr val="dk1"/>
                </a:solidFill>
                <a:latin typeface="Calibri"/>
                <a:ea typeface="Calibri"/>
                <a:cs typeface="Calibri"/>
                <a:sym typeface="Calibri"/>
              </a:rPr>
              <a:t>shown</a:t>
            </a:r>
            <a:r>
              <a:rPr lang="en-US" sz="2400" b="0" i="0" dirty="0">
                <a:solidFill>
                  <a:schemeClr val="dk1"/>
                </a:solidFill>
                <a:latin typeface="Calibri"/>
                <a:ea typeface="Calibri"/>
                <a:cs typeface="Calibri"/>
                <a:sym typeface="Calibri"/>
              </a:rPr>
              <a:t> belo</a:t>
            </a:r>
            <a:r>
              <a:rPr lang="en-US" sz="2400" dirty="0">
                <a:solidFill>
                  <a:schemeClr val="dk1"/>
                </a:solidFill>
                <a:latin typeface="Calibri"/>
                <a:ea typeface="Calibri"/>
                <a:cs typeface="Calibri"/>
                <a:sym typeface="Calibri"/>
              </a:rPr>
              <a:t>w, </a:t>
            </a:r>
            <a:r>
              <a:rPr lang="en-US" sz="24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based on a </a:t>
            </a:r>
            <a:r>
              <a:rPr lang="en-US" sz="2400" i="1" u="sng" dirty="0">
                <a:solidFill>
                  <a:schemeClr val="hlink"/>
                </a:solidFill>
                <a:latin typeface="Calibri"/>
                <a:ea typeface="Calibri"/>
                <a:cs typeface="Calibri"/>
                <a:sym typeface="Calibri"/>
                <a:hlinkClick r:id="rId5"/>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Nikon D7500</a:t>
            </a:r>
            <a:r>
              <a:rPr lang="en-US" sz="24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(we will make some simplifying assumptions here).</a:t>
            </a:r>
            <a:endParaRPr sz="2400" b="0" i="0"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4</a:t>
            </a:fld>
            <a:endParaRPr dirty="0"/>
          </a:p>
        </p:txBody>
      </p:sp>
      <p:sp>
        <p:nvSpPr>
          <p:cNvPr id="208" name="Google Shape;208;p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(Casing)</a:t>
            </a:r>
            <a:endParaRPr dirty="0"/>
          </a:p>
        </p:txBody>
      </p:sp>
      <p:sp>
        <p:nvSpPr>
          <p:cNvPr id="209" name="Google Shape;209;p4"/>
          <p:cNvSpPr txBox="1"/>
          <p:nvPr/>
        </p:nvSpPr>
        <p:spPr>
          <a:xfrm>
            <a:off x="623888" y="5366575"/>
            <a:ext cx="5221288"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1: </a:t>
            </a:r>
            <a:r>
              <a:rPr lang="en-US" dirty="0">
                <a:solidFill>
                  <a:schemeClr val="dk1"/>
                </a:solidFill>
                <a:latin typeface="Calibri"/>
                <a:ea typeface="Calibri"/>
                <a:cs typeface="Calibri"/>
                <a:sym typeface="Calibri"/>
              </a:rPr>
              <a:t>Using the Rectangle tool, draw a box measuring 135.5 mm by 104 mm. Then click on Return to 3D to create a surface.</a:t>
            </a:r>
            <a:endParaRPr sz="1200" dirty="0"/>
          </a:p>
        </p:txBody>
      </p:sp>
      <p:sp>
        <p:nvSpPr>
          <p:cNvPr id="210" name="Google Shape;210;p4"/>
          <p:cNvSpPr txBox="1"/>
          <p:nvPr/>
        </p:nvSpPr>
        <p:spPr>
          <a:xfrm>
            <a:off x="6370241" y="5364002"/>
            <a:ext cx="522128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2: </a:t>
            </a:r>
            <a:r>
              <a:rPr lang="en-US" dirty="0">
                <a:solidFill>
                  <a:schemeClr val="dk1"/>
                </a:solidFill>
                <a:latin typeface="Calibri"/>
                <a:ea typeface="Calibri"/>
                <a:cs typeface="Calibri"/>
                <a:sym typeface="Calibri"/>
              </a:rPr>
              <a:t>Using the Pull tool, extrude the box by 72.5 mm to form a 3D box.</a:t>
            </a:r>
            <a:endParaRPr dirty="0"/>
          </a:p>
        </p:txBody>
      </p:sp>
      <p:pic>
        <p:nvPicPr>
          <p:cNvPr id="211" name="Google Shape;211;p4"/>
          <p:cNvPicPr preferRelativeResize="0"/>
          <p:nvPr/>
        </p:nvPicPr>
        <p:blipFill rotWithShape="1">
          <a:blip r:embed="rId3">
            <a:alphaModFix/>
          </a:blip>
          <a:srcRect/>
          <a:stretch/>
        </p:blipFill>
        <p:spPr>
          <a:xfrm>
            <a:off x="587375" y="981075"/>
            <a:ext cx="5242323" cy="4250449"/>
          </a:xfrm>
          <a:prstGeom prst="rect">
            <a:avLst/>
          </a:prstGeom>
          <a:noFill/>
          <a:ln>
            <a:noFill/>
          </a:ln>
        </p:spPr>
      </p:pic>
      <p:pic>
        <p:nvPicPr>
          <p:cNvPr id="212" name="Google Shape;212;p4" descr="A screenshot of a computer&#10;&#10;Description automatically generated"/>
          <p:cNvPicPr preferRelativeResize="0"/>
          <p:nvPr/>
        </p:nvPicPr>
        <p:blipFill rotWithShape="1">
          <a:blip r:embed="rId4">
            <a:alphaModFix/>
          </a:blip>
          <a:srcRect/>
          <a:stretch/>
        </p:blipFill>
        <p:spPr>
          <a:xfrm>
            <a:off x="6362304" y="994418"/>
            <a:ext cx="5229225" cy="42576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5</a:t>
            </a:fld>
            <a:endParaRPr dirty="0"/>
          </a:p>
        </p:txBody>
      </p:sp>
      <p:sp>
        <p:nvSpPr>
          <p:cNvPr id="218" name="Google Shape;218;p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(Casing)</a:t>
            </a:r>
            <a:endParaRPr dirty="0"/>
          </a:p>
        </p:txBody>
      </p:sp>
      <p:sp>
        <p:nvSpPr>
          <p:cNvPr id="219" name="Google Shape;219;p5"/>
          <p:cNvSpPr txBox="1"/>
          <p:nvPr/>
        </p:nvSpPr>
        <p:spPr>
          <a:xfrm>
            <a:off x="623888" y="5356479"/>
            <a:ext cx="5221288"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3: </a:t>
            </a:r>
            <a:r>
              <a:rPr lang="en-US" dirty="0">
                <a:solidFill>
                  <a:schemeClr val="dk1"/>
                </a:solidFill>
                <a:latin typeface="Calibri"/>
                <a:ea typeface="Calibri"/>
                <a:cs typeface="Calibri"/>
                <a:sym typeface="Calibri"/>
              </a:rPr>
              <a:t>Select the top-left edge of the box, then use the Pull tool and select Round from the right Heads-Up Display (HUD). Extrude the edge with a radius of 25 mm.</a:t>
            </a:r>
            <a:endParaRPr sz="1200" dirty="0"/>
          </a:p>
        </p:txBody>
      </p:sp>
      <p:sp>
        <p:nvSpPr>
          <p:cNvPr id="220" name="Google Shape;220;p5"/>
          <p:cNvSpPr txBox="1"/>
          <p:nvPr/>
        </p:nvSpPr>
        <p:spPr>
          <a:xfrm>
            <a:off x="6376795" y="5356479"/>
            <a:ext cx="5216100"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4: </a:t>
            </a:r>
            <a:r>
              <a:rPr lang="en-US" dirty="0">
                <a:solidFill>
                  <a:schemeClr val="dk1"/>
                </a:solidFill>
                <a:latin typeface="Calibri"/>
                <a:ea typeface="Calibri"/>
                <a:cs typeface="Calibri"/>
                <a:sym typeface="Calibri"/>
              </a:rPr>
              <a:t>Using the Circle tool, draw a circle with a diameter of 20 mm. The circle should be 20 mm from the top-right edge and centered from the top and bottom edges. </a:t>
            </a:r>
            <a:endParaRPr sz="1200" dirty="0"/>
          </a:p>
        </p:txBody>
      </p:sp>
      <p:pic>
        <p:nvPicPr>
          <p:cNvPr id="221" name="Google Shape;221;p5" descr="A computer screen shot of a cube&#10;&#10;Description automatically generated with low confidence"/>
          <p:cNvPicPr preferRelativeResize="0"/>
          <p:nvPr/>
        </p:nvPicPr>
        <p:blipFill rotWithShape="1">
          <a:blip r:embed="rId3">
            <a:alphaModFix/>
          </a:blip>
          <a:srcRect/>
          <a:stretch/>
        </p:blipFill>
        <p:spPr>
          <a:xfrm>
            <a:off x="589770" y="1018982"/>
            <a:ext cx="5229225" cy="4257675"/>
          </a:xfrm>
          <a:prstGeom prst="rect">
            <a:avLst/>
          </a:prstGeom>
          <a:noFill/>
          <a:ln>
            <a:noFill/>
          </a:ln>
        </p:spPr>
      </p:pic>
      <p:pic>
        <p:nvPicPr>
          <p:cNvPr id="2" name="Picture 1" descr="A computer screen shot of a cube&#10;&#10;Description automatically generated with low confidence">
            <a:extLst>
              <a:ext uri="{FF2B5EF4-FFF2-40B4-BE49-F238E27FC236}">
                <a16:creationId xmlns:a16="http://schemas.microsoft.com/office/drawing/2014/main" id="{F3D78A24-18A1-9448-1F7E-D90C702CA5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0233" y="1018981"/>
            <a:ext cx="5229225" cy="425767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a:t>
            </a:fld>
            <a:endParaRPr dirty="0"/>
          </a:p>
        </p:txBody>
      </p:sp>
      <p:sp>
        <p:nvSpPr>
          <p:cNvPr id="228" name="Google Shape;228;p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(Casing)</a:t>
            </a:r>
            <a:endParaRPr dirty="0"/>
          </a:p>
        </p:txBody>
      </p:sp>
      <p:sp>
        <p:nvSpPr>
          <p:cNvPr id="229" name="Google Shape;229;p6"/>
          <p:cNvSpPr txBox="1"/>
          <p:nvPr/>
        </p:nvSpPr>
        <p:spPr>
          <a:xfrm>
            <a:off x="623888" y="5379411"/>
            <a:ext cx="52212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5: </a:t>
            </a:r>
            <a:r>
              <a:rPr lang="en-US" dirty="0">
                <a:solidFill>
                  <a:schemeClr val="dk1"/>
                </a:solidFill>
                <a:latin typeface="Calibri"/>
                <a:ea typeface="Calibri"/>
                <a:cs typeface="Calibri"/>
                <a:sym typeface="Calibri"/>
              </a:rPr>
              <a:t>Using the Pull tool, extrude the circles by 20 mm to create buttons.</a:t>
            </a:r>
            <a:endParaRPr sz="1200" dirty="0"/>
          </a:p>
        </p:txBody>
      </p:sp>
      <p:sp>
        <p:nvSpPr>
          <p:cNvPr id="230" name="Google Shape;230;p6"/>
          <p:cNvSpPr txBox="1"/>
          <p:nvPr/>
        </p:nvSpPr>
        <p:spPr>
          <a:xfrm>
            <a:off x="6383338" y="5272591"/>
            <a:ext cx="5221200"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6: </a:t>
            </a:r>
            <a:r>
              <a:rPr lang="en-US" sz="1200" dirty="0">
                <a:solidFill>
                  <a:schemeClr val="dk1"/>
                </a:solidFill>
                <a:latin typeface="Calibri"/>
                <a:ea typeface="Calibri"/>
                <a:cs typeface="Calibri"/>
                <a:sym typeface="Calibri"/>
              </a:rPr>
              <a:t>Using the Rectangle tool, on the rear face of the camera casing  (when looking at it, the button is on the top face on the right side) draw a screen measuring 75 mm by 15 mm. Place the screen 27 mm above the bottom edge and 15 mm from the left edge of the casing. Then click Return to 3D, and use the Pull tool to extrude the screen by a depth of 3 mm.</a:t>
            </a:r>
            <a:endParaRPr sz="1200" dirty="0"/>
          </a:p>
        </p:txBody>
      </p:sp>
      <p:pic>
        <p:nvPicPr>
          <p:cNvPr id="2" name="Picture 1" descr="A computer screen shot of a cube&#10;&#10;Description automatically generated with low confidence">
            <a:extLst>
              <a:ext uri="{FF2B5EF4-FFF2-40B4-BE49-F238E27FC236}">
                <a16:creationId xmlns:a16="http://schemas.microsoft.com/office/drawing/2014/main" id="{F5843737-EFF8-006C-1839-C5E60D952C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3338" y="1004667"/>
            <a:ext cx="5229225" cy="4257675"/>
          </a:xfrm>
          <a:prstGeom prst="rect">
            <a:avLst/>
          </a:prstGeom>
        </p:spPr>
      </p:pic>
      <p:pic>
        <p:nvPicPr>
          <p:cNvPr id="3" name="Picture 2" descr="A computer screen shot of a box&#10;&#10;Description automatically generated with low confidence">
            <a:extLst>
              <a:ext uri="{FF2B5EF4-FFF2-40B4-BE49-F238E27FC236}">
                <a16:creationId xmlns:a16="http://schemas.microsoft.com/office/drawing/2014/main" id="{F120D852-9086-48DC-B134-534DB4AAEE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375" y="1004667"/>
            <a:ext cx="5229225" cy="42576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7</a:t>
            </a:fld>
            <a:endParaRPr dirty="0"/>
          </a:p>
        </p:txBody>
      </p:sp>
      <p:sp>
        <p:nvSpPr>
          <p:cNvPr id="238" name="Google Shape;238;p7"/>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(Casing)</a:t>
            </a:r>
            <a:endParaRPr dirty="0"/>
          </a:p>
        </p:txBody>
      </p:sp>
      <p:sp>
        <p:nvSpPr>
          <p:cNvPr id="239" name="Google Shape;239;p7"/>
          <p:cNvSpPr txBox="1"/>
          <p:nvPr/>
        </p:nvSpPr>
        <p:spPr>
          <a:xfrm>
            <a:off x="587375" y="5354425"/>
            <a:ext cx="5221200"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7: </a:t>
            </a:r>
            <a:r>
              <a:rPr lang="en-US" dirty="0">
                <a:solidFill>
                  <a:schemeClr val="dk1"/>
                </a:solidFill>
                <a:latin typeface="Calibri"/>
                <a:ea typeface="Calibri"/>
                <a:cs typeface="Calibri"/>
                <a:sym typeface="Calibri"/>
              </a:rPr>
              <a:t>On the right side of the camera casing, using the Rectangle tool, draw a  slot measuring 2.1 mm by 24 mm (for the SD Card). This slot should be placed 52 mm below the top edge,  and 10 mm from the left edge of the casing. Then click on Return to 3D. </a:t>
            </a:r>
            <a:endParaRPr dirty="0"/>
          </a:p>
        </p:txBody>
      </p:sp>
      <p:sp>
        <p:nvSpPr>
          <p:cNvPr id="240" name="Google Shape;240;p7"/>
          <p:cNvSpPr txBox="1"/>
          <p:nvPr/>
        </p:nvSpPr>
        <p:spPr>
          <a:xfrm>
            <a:off x="6383338" y="5354425"/>
            <a:ext cx="5221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8: </a:t>
            </a:r>
            <a:r>
              <a:rPr lang="en-US" sz="1400" dirty="0">
                <a:solidFill>
                  <a:schemeClr val="dk1"/>
                </a:solidFill>
                <a:latin typeface="Calibri"/>
                <a:ea typeface="Calibri"/>
                <a:cs typeface="Calibri"/>
                <a:sym typeface="Calibri"/>
              </a:rPr>
              <a:t>Use the Pull tool to extrude the slot by a depth of 32 mm. Be sure to click on the correct face, for the extrusion.</a:t>
            </a:r>
            <a:endParaRPr dirty="0"/>
          </a:p>
        </p:txBody>
      </p:sp>
      <p:pic>
        <p:nvPicPr>
          <p:cNvPr id="242" name="Google Shape;242;p7" descr="A computer screen shot of a cube&#10;&#10;Description automatically generated with low confidence"/>
          <p:cNvPicPr preferRelativeResize="0"/>
          <p:nvPr/>
        </p:nvPicPr>
        <p:blipFill rotWithShape="1">
          <a:blip r:embed="rId3">
            <a:alphaModFix/>
          </a:blip>
          <a:srcRect/>
          <a:stretch/>
        </p:blipFill>
        <p:spPr>
          <a:xfrm>
            <a:off x="6375399" y="994613"/>
            <a:ext cx="5229225" cy="4257675"/>
          </a:xfrm>
          <a:prstGeom prst="rect">
            <a:avLst/>
          </a:prstGeom>
          <a:noFill/>
          <a:ln>
            <a:noFill/>
          </a:ln>
        </p:spPr>
      </p:pic>
      <p:pic>
        <p:nvPicPr>
          <p:cNvPr id="2" name="Picture 1" descr="A computer screen shot of a computer&#10;&#10;Description automatically generated with low confidence">
            <a:extLst>
              <a:ext uri="{FF2B5EF4-FFF2-40B4-BE49-F238E27FC236}">
                <a16:creationId xmlns:a16="http://schemas.microsoft.com/office/drawing/2014/main" id="{02E29A26-8C5E-5F3B-E7E7-173DCA1D1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375" y="994613"/>
            <a:ext cx="5229225" cy="42576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a:t>
            </a:fld>
            <a:endParaRPr dirty="0"/>
          </a:p>
        </p:txBody>
      </p:sp>
      <p:sp>
        <p:nvSpPr>
          <p:cNvPr id="248" name="Google Shape;248;p8"/>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(Casing)</a:t>
            </a:r>
            <a:endParaRPr dirty="0"/>
          </a:p>
        </p:txBody>
      </p:sp>
      <p:sp>
        <p:nvSpPr>
          <p:cNvPr id="249" name="Google Shape;249;p8"/>
          <p:cNvSpPr txBox="1"/>
          <p:nvPr/>
        </p:nvSpPr>
        <p:spPr>
          <a:xfrm>
            <a:off x="623888" y="5415194"/>
            <a:ext cx="51849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chemeClr val="dk1"/>
                </a:solidFill>
                <a:latin typeface="Calibri"/>
                <a:ea typeface="Calibri"/>
                <a:cs typeface="Calibri"/>
                <a:sym typeface="Calibri"/>
              </a:rPr>
              <a:t>Step 9: </a:t>
            </a:r>
            <a:r>
              <a:rPr lang="en-US" sz="1200" dirty="0">
                <a:solidFill>
                  <a:schemeClr val="dk1"/>
                </a:solidFill>
                <a:latin typeface="Calibri"/>
                <a:ea typeface="Calibri"/>
                <a:cs typeface="Calibri"/>
                <a:sym typeface="Calibri"/>
              </a:rPr>
              <a:t>Finally, using the Circle tool, draw a circle with a diameter of 70 mm on the front face of the camera casing. Then click on Return to 3D to create a surface. This surface will be used to attach a lens. Save the file as </a:t>
            </a:r>
            <a:r>
              <a:rPr lang="en-US" sz="1200" i="1" dirty="0">
                <a:solidFill>
                  <a:schemeClr val="dk1"/>
                </a:solidFill>
                <a:latin typeface="Calibri"/>
                <a:ea typeface="Calibri"/>
                <a:cs typeface="Calibri"/>
                <a:sym typeface="Calibri"/>
              </a:rPr>
              <a:t>camera casing</a:t>
            </a:r>
            <a:r>
              <a:rPr lang="en-US" sz="1200" dirty="0">
                <a:solidFill>
                  <a:schemeClr val="dk1"/>
                </a:solidFill>
                <a:latin typeface="Calibri"/>
                <a:ea typeface="Calibri"/>
                <a:cs typeface="Calibri"/>
                <a:sym typeface="Calibri"/>
              </a:rPr>
              <a:t>.</a:t>
            </a:r>
            <a:endParaRPr dirty="0"/>
          </a:p>
        </p:txBody>
      </p:sp>
      <p:pic>
        <p:nvPicPr>
          <p:cNvPr id="2" name="Picture 1" descr="A computer screen shot of a computer&#10;&#10;Description automatically generated with low confidence">
            <a:extLst>
              <a:ext uri="{FF2B5EF4-FFF2-40B4-BE49-F238E27FC236}">
                <a16:creationId xmlns:a16="http://schemas.microsoft.com/office/drawing/2014/main" id="{B5BA0078-3B31-B497-4E18-8CD5F610B1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889" y="981075"/>
            <a:ext cx="5217496" cy="42481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9"/>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a:t>
            </a:fld>
            <a:endParaRPr dirty="0"/>
          </a:p>
        </p:txBody>
      </p:sp>
      <p:sp>
        <p:nvSpPr>
          <p:cNvPr id="256" name="Google Shape;256;p9"/>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Camera Exterior Tutorial (Lens)</a:t>
            </a:r>
            <a:endParaRPr dirty="0"/>
          </a:p>
        </p:txBody>
      </p:sp>
      <p:sp>
        <p:nvSpPr>
          <p:cNvPr id="257" name="Google Shape;257;p9"/>
          <p:cNvSpPr txBox="1"/>
          <p:nvPr/>
        </p:nvSpPr>
        <p:spPr>
          <a:xfrm>
            <a:off x="623887" y="5354425"/>
            <a:ext cx="5206913"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1: </a:t>
            </a:r>
            <a:r>
              <a:rPr lang="en-US" sz="1400" dirty="0">
                <a:solidFill>
                  <a:schemeClr val="dk1"/>
                </a:solidFill>
                <a:latin typeface="Calibri"/>
                <a:ea typeface="Calibri"/>
                <a:cs typeface="Calibri"/>
                <a:sym typeface="Calibri"/>
              </a:rPr>
              <a:t>Open a new file.</a:t>
            </a:r>
            <a:r>
              <a:rPr lang="en-US" sz="1400" b="1" dirty="0">
                <a:solidFill>
                  <a:schemeClr val="dk1"/>
                </a:solidFill>
                <a:latin typeface="Calibri"/>
                <a:ea typeface="Calibri"/>
                <a:cs typeface="Calibri"/>
                <a:sym typeface="Calibri"/>
              </a:rPr>
              <a:t> </a:t>
            </a:r>
            <a:r>
              <a:rPr lang="en-US" sz="1400" dirty="0">
                <a:solidFill>
                  <a:schemeClr val="dk1"/>
                </a:solidFill>
                <a:latin typeface="Calibri"/>
                <a:ea typeface="Calibri"/>
                <a:cs typeface="Calibri"/>
                <a:sym typeface="Calibri"/>
              </a:rPr>
              <a:t>Using the </a:t>
            </a:r>
            <a:r>
              <a:rPr lang="en-US" dirty="0">
                <a:solidFill>
                  <a:schemeClr val="dk1"/>
                </a:solidFill>
                <a:latin typeface="Calibri"/>
                <a:ea typeface="Calibri"/>
                <a:cs typeface="Calibri"/>
                <a:sym typeface="Calibri"/>
              </a:rPr>
              <a:t>C</a:t>
            </a:r>
            <a:r>
              <a:rPr lang="en-US" sz="1400" dirty="0">
                <a:solidFill>
                  <a:schemeClr val="dk1"/>
                </a:solidFill>
                <a:latin typeface="Calibri"/>
                <a:ea typeface="Calibri"/>
                <a:cs typeface="Calibri"/>
                <a:sym typeface="Calibri"/>
              </a:rPr>
              <a:t>ircle tool, draw a circle with a diameter of 70 mm. Then click on </a:t>
            </a:r>
            <a:r>
              <a:rPr lang="en-US" dirty="0">
                <a:solidFill>
                  <a:schemeClr val="dk1"/>
                </a:solidFill>
                <a:latin typeface="Calibri"/>
                <a:ea typeface="Calibri"/>
                <a:cs typeface="Calibri"/>
                <a:sym typeface="Calibri"/>
              </a:rPr>
              <a:t>R</a:t>
            </a:r>
            <a:r>
              <a:rPr lang="en-US" sz="1400" dirty="0">
                <a:solidFill>
                  <a:schemeClr val="dk1"/>
                </a:solidFill>
                <a:latin typeface="Calibri"/>
                <a:ea typeface="Calibri"/>
                <a:cs typeface="Calibri"/>
                <a:sym typeface="Calibri"/>
              </a:rPr>
              <a:t>eturn to 3D to create a surface. Using the Pull tool, extrude the circle surface by 72 mm to create a </a:t>
            </a:r>
            <a:r>
              <a:rPr lang="en-US" dirty="0">
                <a:solidFill>
                  <a:schemeClr val="dk1"/>
                </a:solidFill>
                <a:latin typeface="Calibri"/>
                <a:ea typeface="Calibri"/>
                <a:cs typeface="Calibri"/>
                <a:sym typeface="Calibri"/>
              </a:rPr>
              <a:t>l</a:t>
            </a:r>
            <a:r>
              <a:rPr lang="en-US" sz="1400" dirty="0">
                <a:solidFill>
                  <a:schemeClr val="dk1"/>
                </a:solidFill>
                <a:latin typeface="Calibri"/>
                <a:ea typeface="Calibri"/>
                <a:cs typeface="Calibri"/>
                <a:sym typeface="Calibri"/>
              </a:rPr>
              <a:t>ens. </a:t>
            </a:r>
            <a:endParaRPr dirty="0"/>
          </a:p>
        </p:txBody>
      </p:sp>
      <p:sp>
        <p:nvSpPr>
          <p:cNvPr id="258" name="Google Shape;258;p9"/>
          <p:cNvSpPr txBox="1"/>
          <p:nvPr/>
        </p:nvSpPr>
        <p:spPr>
          <a:xfrm>
            <a:off x="6346913" y="5354425"/>
            <a:ext cx="5221200"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2: </a:t>
            </a:r>
            <a:r>
              <a:rPr lang="en-US" sz="1400" dirty="0">
                <a:solidFill>
                  <a:schemeClr val="dk1"/>
                </a:solidFill>
                <a:latin typeface="Calibri"/>
                <a:ea typeface="Calibri"/>
                <a:cs typeface="Calibri"/>
                <a:sym typeface="Calibri"/>
              </a:rPr>
              <a:t>On the top face of the </a:t>
            </a:r>
            <a:r>
              <a:rPr lang="en-US" dirty="0">
                <a:solidFill>
                  <a:schemeClr val="dk1"/>
                </a:solidFill>
                <a:latin typeface="Calibri"/>
                <a:ea typeface="Calibri"/>
                <a:cs typeface="Calibri"/>
                <a:sym typeface="Calibri"/>
              </a:rPr>
              <a:t>l</a:t>
            </a:r>
            <a:r>
              <a:rPr lang="en-US" sz="1400" dirty="0">
                <a:solidFill>
                  <a:schemeClr val="dk1"/>
                </a:solidFill>
                <a:latin typeface="Calibri"/>
                <a:ea typeface="Calibri"/>
                <a:cs typeface="Calibri"/>
                <a:sym typeface="Calibri"/>
              </a:rPr>
              <a:t>ens, draw a circle with a diameter of 64 mm. Then click </a:t>
            </a:r>
            <a:r>
              <a:rPr lang="en-US" dirty="0">
                <a:solidFill>
                  <a:schemeClr val="dk1"/>
                </a:solidFill>
                <a:latin typeface="Calibri"/>
                <a:ea typeface="Calibri"/>
                <a:cs typeface="Calibri"/>
                <a:sym typeface="Calibri"/>
              </a:rPr>
              <a:t>R</a:t>
            </a:r>
            <a:r>
              <a:rPr lang="en-US" sz="1400" dirty="0">
                <a:solidFill>
                  <a:schemeClr val="dk1"/>
                </a:solidFill>
                <a:latin typeface="Calibri"/>
                <a:ea typeface="Calibri"/>
                <a:cs typeface="Calibri"/>
                <a:sym typeface="Calibri"/>
              </a:rPr>
              <a:t>eturn to 3D. Using the Pull tool, extrude the circle to a depth of 3 mm. Ensure the inner circle is</a:t>
            </a:r>
            <a:r>
              <a:rPr lang="en-US" dirty="0">
                <a:solidFill>
                  <a:schemeClr val="dk1"/>
                </a:solidFill>
                <a:latin typeface="Calibri"/>
                <a:ea typeface="Calibri"/>
                <a:cs typeface="Calibri"/>
                <a:sym typeface="Calibri"/>
              </a:rPr>
              <a:t> at the center of  the outer circle. </a:t>
            </a:r>
            <a:endParaRPr dirty="0"/>
          </a:p>
        </p:txBody>
      </p:sp>
      <p:pic>
        <p:nvPicPr>
          <p:cNvPr id="259" name="Google Shape;259;p9" descr="A screenshot of a computer&#10;&#10;Description automatically generated"/>
          <p:cNvPicPr preferRelativeResize="0"/>
          <p:nvPr/>
        </p:nvPicPr>
        <p:blipFill rotWithShape="1">
          <a:blip r:embed="rId3">
            <a:alphaModFix/>
          </a:blip>
          <a:srcRect/>
          <a:stretch/>
        </p:blipFill>
        <p:spPr>
          <a:xfrm>
            <a:off x="587375" y="1001066"/>
            <a:ext cx="5229225" cy="4257675"/>
          </a:xfrm>
          <a:prstGeom prst="rect">
            <a:avLst/>
          </a:prstGeom>
          <a:noFill/>
          <a:ln>
            <a:noFill/>
          </a:ln>
        </p:spPr>
      </p:pic>
      <p:pic>
        <p:nvPicPr>
          <p:cNvPr id="2" name="Picture 1" descr="A computer screen shot of a cylinder&#10;&#10;Description automatically generated with low confidence">
            <a:extLst>
              <a:ext uri="{FF2B5EF4-FFF2-40B4-BE49-F238E27FC236}">
                <a16:creationId xmlns:a16="http://schemas.microsoft.com/office/drawing/2014/main" id="{D87E56EB-2EDC-3122-FA5D-CC9CF1A0D0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5400" y="1001066"/>
            <a:ext cx="5229225" cy="4257675"/>
          </a:xfrm>
          <a:prstGeom prst="rect">
            <a:avLst/>
          </a:prstGeom>
        </p:spPr>
      </p:pic>
    </p:spTree>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1236</Words>
  <Application>Microsoft Office PowerPoint</Application>
  <PresentationFormat>Widescreen</PresentationFormat>
  <Paragraphs>118</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Courier New</vt:lpstr>
      <vt:lpstr>Noto Sans Symbols</vt:lpstr>
      <vt:lpstr>Ansys - Slide Master</vt:lpstr>
      <vt:lpstr>Ansys - Slide Master</vt:lpstr>
      <vt:lpstr>PowerPoint Presentation</vt:lpstr>
      <vt:lpstr>Learning objectives for this unit</vt:lpstr>
      <vt:lpstr>Camera Exterior Tutorial</vt:lpstr>
      <vt:lpstr>Camera Exterior Tutorial (Casing)</vt:lpstr>
      <vt:lpstr>Camera Exterior Tutorial (Casing)</vt:lpstr>
      <vt:lpstr>Camera Exterior Tutorial (Casing)</vt:lpstr>
      <vt:lpstr>Camera Exterior Tutorial (Casing)</vt:lpstr>
      <vt:lpstr>Camera Exterior Tutorial (Casing)</vt:lpstr>
      <vt:lpstr>Camera Exterior Tutorial (Lens)</vt:lpstr>
      <vt:lpstr>Camera Exterior Tutorial (Lens)</vt:lpstr>
      <vt:lpstr>Camera Exterior Tutorial (Assembly - Beginning)</vt:lpstr>
      <vt:lpstr>Additional Discovery Tutorials (Optional/As-Needed)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Alfred Oti</dc:creator>
  <cp:lastModifiedBy>Kaitlin Tyler</cp:lastModifiedBy>
  <cp:revision>8</cp:revision>
  <dcterms:created xsi:type="dcterms:W3CDTF">2023-07-06T15:20:57Z</dcterms:created>
  <dcterms:modified xsi:type="dcterms:W3CDTF">2023-09-27T18:22:06Z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