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16"/>
  </p:notesMasterIdLst>
  <p:sldIdLst>
    <p:sldId id="9104" r:id="rId7"/>
    <p:sldId id="9140" r:id="rId8"/>
    <p:sldId id="9143" r:id="rId9"/>
    <p:sldId id="9132" r:id="rId10"/>
    <p:sldId id="9141" r:id="rId11"/>
    <p:sldId id="9119" r:id="rId12"/>
    <p:sldId id="9133" r:id="rId13"/>
    <p:sldId id="9142" r:id="rId14"/>
    <p:sldId id="9105"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ambria Math" panose="02040503050406030204" pitchFamily="18" charset="0"/>
      <p:regular r:id="rId21"/>
    </p:embeddedFont>
    <p:embeddedFont>
      <p:font typeface="Segoe UI" panose="020B0502040204020203"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7" autoAdjust="0"/>
    <p:restoredTop sz="72397" autoAdjust="0"/>
  </p:normalViewPr>
  <p:slideViewPr>
    <p:cSldViewPr showGuides="1">
      <p:cViewPr varScale="1">
        <p:scale>
          <a:sx n="62" d="100"/>
          <a:sy n="62" d="100"/>
        </p:scale>
        <p:origin x="1843" y="53"/>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2.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8.fnt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font" Target="fonts/font3.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IN"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3452834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IN"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3103675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IN"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2793636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IN"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2868057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33675493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186245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image" Target="../media/image9.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3.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3.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4732337" cy="1752600"/>
          </a:xfrm>
        </p:spPr>
        <p:txBody>
          <a:bodyPr vert="horz" lIns="91440" tIns="45720" rIns="91440" bIns="45720" rtlCol="0" anchor="t">
            <a:normAutofit fontScale="92500" lnSpcReduction="20000"/>
          </a:bodyPr>
          <a:lstStyle/>
          <a:p>
            <a:pPr>
              <a:lnSpc>
                <a:spcPct val="120000"/>
              </a:lnSpc>
            </a:pPr>
            <a:r>
              <a:rPr lang="en-US" dirty="0">
                <a:solidFill>
                  <a:schemeClr val="accent1"/>
                </a:solidFill>
                <a:latin typeface="Calibri"/>
                <a:cs typeface="Calibri"/>
              </a:rPr>
              <a:t>Homework 1</a:t>
            </a:r>
          </a:p>
          <a:p>
            <a:pPr>
              <a:lnSpc>
                <a:spcPct val="120000"/>
              </a:lnSpc>
            </a:pPr>
            <a:endParaRPr lang="en-US" dirty="0">
              <a:latin typeface="Calibri"/>
              <a:cs typeface="Calibri"/>
            </a:endParaRPr>
          </a:p>
          <a:p>
            <a:pPr>
              <a:lnSpc>
                <a:spcPct val="120000"/>
              </a:lnSpc>
            </a:pPr>
            <a:r>
              <a:rPr lang="en-US" dirty="0">
                <a:latin typeface="Calibri"/>
                <a:cs typeface="Calibri"/>
              </a:rPr>
              <a:t>Rayleigh Flows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dirty="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1B414F-8D77-4797-D7E4-54750096F783}"/>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3" name="Title 2">
            <a:extLst>
              <a:ext uri="{FF2B5EF4-FFF2-40B4-BE49-F238E27FC236}">
                <a16:creationId xmlns:a16="http://schemas.microsoft.com/office/drawing/2014/main" id="{C670EC14-2DD7-F28F-F9B7-720EEC541777}"/>
              </a:ext>
            </a:extLst>
          </p:cNvPr>
          <p:cNvSpPr>
            <a:spLocks noGrp="1"/>
          </p:cNvSpPr>
          <p:nvPr>
            <p:ph type="title"/>
          </p:nvPr>
        </p:nvSpPr>
        <p:spPr/>
        <p:txBody>
          <a:bodyPr/>
          <a:lstStyle/>
          <a:p>
            <a:r>
              <a:rPr lang="en-IN" dirty="0"/>
              <a:t>Problem Statement</a:t>
            </a:r>
          </a:p>
        </p:txBody>
      </p:sp>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7FEE4484-DF98-0366-6314-88E3FFAB37AC}"/>
                  </a:ext>
                </a:extLst>
              </p:cNvPr>
              <p:cNvSpPr txBox="1"/>
              <p:nvPr/>
            </p:nvSpPr>
            <p:spPr>
              <a:xfrm>
                <a:off x="609601" y="609600"/>
                <a:ext cx="10972798" cy="5755422"/>
              </a:xfrm>
              <a:prstGeom prst="rect">
                <a:avLst/>
              </a:prstGeom>
              <a:noFill/>
            </p:spPr>
            <p:txBody>
              <a:bodyPr wrap="square" rtlCol="0">
                <a:spAutoFit/>
              </a:bodyPr>
              <a:lstStyle/>
              <a:p>
                <a:pPr>
                  <a:buClr>
                    <a:schemeClr val="tx1"/>
                  </a:buClr>
                </a:pPr>
                <a:r>
                  <a:rPr lang="en-IN" sz="2000" dirty="0">
                    <a:solidFill>
                      <a:schemeClr val="accent1"/>
                    </a:solidFill>
                  </a:rPr>
                  <a:t>Overview</a:t>
                </a:r>
              </a:p>
              <a:p>
                <a:pPr marL="342900" indent="-342900">
                  <a:buClr>
                    <a:schemeClr val="accent1"/>
                  </a:buClr>
                  <a:buFont typeface="Wingdings" panose="05000000000000000000" pitchFamily="2" charset="2"/>
                  <a:buChar char="Ø"/>
                </a:pPr>
                <a:r>
                  <a:rPr lang="en-IN" sz="2000" dirty="0"/>
                  <a:t>Chemical lasers are in the industry for precise cutting and drilling. The flow moving in the cavities of the glass resonator that generates the laser beam is subject to heat addition due to chemical reactions and molecular vibrational energy.</a:t>
                </a:r>
              </a:p>
              <a:p>
                <a:pPr marL="342900" indent="-342900">
                  <a:buClr>
                    <a:schemeClr val="accent1"/>
                  </a:buClr>
                  <a:buFont typeface="Wingdings" panose="05000000000000000000" pitchFamily="2" charset="2"/>
                  <a:buChar char="Ø"/>
                </a:pPr>
                <a:r>
                  <a:rPr lang="en-IN" sz="2000" dirty="0"/>
                  <a:t>These types of flows are examples of the physics described by Rayleigh flows.</a:t>
                </a:r>
              </a:p>
              <a:p>
                <a:pPr>
                  <a:buClr>
                    <a:schemeClr val="accent1"/>
                  </a:buClr>
                </a:pPr>
                <a:endParaRPr lang="en-IN" sz="2000" dirty="0"/>
              </a:p>
              <a:p>
                <a:pPr>
                  <a:buClr>
                    <a:schemeClr val="tx1"/>
                  </a:buClr>
                </a:pPr>
                <a:r>
                  <a:rPr lang="en-IN" sz="2000" dirty="0">
                    <a:solidFill>
                      <a:schemeClr val="accent1"/>
                    </a:solidFill>
                  </a:rPr>
                  <a:t>Objective</a:t>
                </a:r>
              </a:p>
              <a:p>
                <a:pPr marL="342900" indent="-342900">
                  <a:buClr>
                    <a:schemeClr val="accent1"/>
                  </a:buClr>
                  <a:buFont typeface="Wingdings" panose="05000000000000000000" pitchFamily="2" charset="2"/>
                  <a:buChar char="Ø"/>
                </a:pPr>
                <a:r>
                  <a:rPr lang="en-IN" sz="2000" dirty="0"/>
                  <a:t>Simulate the Rayleigh flow inside a duct using the density-based solver in Ansys Fluent.</a:t>
                </a:r>
              </a:p>
              <a:p>
                <a:pPr marL="342900" indent="-342900">
                  <a:buClr>
                    <a:schemeClr val="accent1"/>
                  </a:buClr>
                  <a:buFont typeface="Wingdings" panose="05000000000000000000" pitchFamily="2" charset="2"/>
                  <a:buChar char="Ø"/>
                </a:pPr>
                <a:r>
                  <a:rPr lang="en-IN" sz="2000" dirty="0"/>
                  <a:t>To explore the physics of heat addition to a compressible inviscid flows.</a:t>
                </a:r>
              </a:p>
              <a:p>
                <a:pPr>
                  <a:buClr>
                    <a:schemeClr val="accent1"/>
                  </a:buClr>
                </a:pPr>
                <a:endParaRPr lang="en-IN" sz="2000" dirty="0"/>
              </a:p>
              <a:p>
                <a:pPr>
                  <a:buClr>
                    <a:schemeClr val="tx1"/>
                  </a:buClr>
                </a:pPr>
                <a:r>
                  <a:rPr lang="en-IN" sz="2000" dirty="0">
                    <a:solidFill>
                      <a:schemeClr val="accent1"/>
                    </a:solidFill>
                  </a:rPr>
                  <a:t>Problem description</a:t>
                </a:r>
              </a:p>
              <a:p>
                <a:pPr marL="342900" indent="-342900">
                  <a:buClr>
                    <a:schemeClr val="accent1"/>
                  </a:buClr>
                  <a:buFont typeface="Wingdings" panose="05000000000000000000" pitchFamily="2" charset="2"/>
                  <a:buChar char="Ø"/>
                </a:pPr>
                <a:r>
                  <a:rPr lang="en-IN" sz="2000" dirty="0"/>
                  <a:t>Duct geometry –</a:t>
                </a:r>
              </a:p>
              <a:p>
                <a:pPr marL="800100" lvl="1" indent="-342900">
                  <a:buClr>
                    <a:schemeClr val="accent1"/>
                  </a:buClr>
                  <a:buFont typeface="Wingdings" panose="05000000000000000000" pitchFamily="2" charset="2"/>
                  <a:buChar char="Ø"/>
                </a:pPr>
                <a:r>
                  <a:rPr lang="en-IN" dirty="0"/>
                  <a:t>2D axisymmetric duct</a:t>
                </a:r>
              </a:p>
              <a:p>
                <a:pPr marL="800100" lvl="1" indent="-342900">
                  <a:buClr>
                    <a:schemeClr val="accent1"/>
                  </a:buClr>
                  <a:buFont typeface="Wingdings" panose="05000000000000000000" pitchFamily="2" charset="2"/>
                  <a:buChar char="Ø"/>
                </a:pPr>
                <a14:m>
                  <m:oMath xmlns:m="http://schemas.openxmlformats.org/officeDocument/2006/math">
                    <m:r>
                      <a:rPr lang="en-US" b="0" i="1" smtClean="0">
                        <a:latin typeface="Cambria Math" panose="02040503050406030204" pitchFamily="18" charset="0"/>
                      </a:rPr>
                      <m:t>𝐿</m:t>
                    </m:r>
                    <m:r>
                      <a:rPr lang="en-US" b="0" i="1" smtClean="0">
                        <a:latin typeface="Cambria Math" panose="02040503050406030204" pitchFamily="18" charset="0"/>
                      </a:rPr>
                      <m:t>=3 </m:t>
                    </m:r>
                    <m:r>
                      <a:rPr lang="en-US" b="0" i="1" smtClean="0">
                        <a:latin typeface="Cambria Math" panose="02040503050406030204" pitchFamily="18" charset="0"/>
                      </a:rPr>
                      <m:t>𝑚</m:t>
                    </m:r>
                  </m:oMath>
                </a14:m>
                <a:r>
                  <a:rPr lang="en-IN" dirty="0"/>
                  <a:t>, </a:t>
                </a:r>
                <a14:m>
                  <m:oMath xmlns:m="http://schemas.openxmlformats.org/officeDocument/2006/math">
                    <m:r>
                      <m:rPr>
                        <m:sty m:val="p"/>
                      </m:rPr>
                      <a:rPr lang="en-US" b="0" i="0" smtClean="0">
                        <a:latin typeface="Cambria Math" panose="02040503050406030204" pitchFamily="18" charset="0"/>
                      </a:rPr>
                      <m:t>D</m:t>
                    </m:r>
                    <m:r>
                      <a:rPr lang="en-US" i="1">
                        <a:latin typeface="Cambria Math" panose="02040503050406030204" pitchFamily="18" charset="0"/>
                      </a:rPr>
                      <m:t>=0.</m:t>
                    </m:r>
                    <m:r>
                      <a:rPr lang="en-US" b="0" i="1" smtClean="0">
                        <a:latin typeface="Cambria Math" panose="02040503050406030204" pitchFamily="18" charset="0"/>
                      </a:rPr>
                      <m:t>2</m:t>
                    </m:r>
                    <m:r>
                      <a:rPr lang="en-US" i="1" smtClean="0">
                        <a:latin typeface="Cambria Math" panose="02040503050406030204" pitchFamily="18" charset="0"/>
                      </a:rPr>
                      <m:t> </m:t>
                    </m:r>
                    <m:r>
                      <a:rPr lang="en-US" i="1" smtClean="0">
                        <a:latin typeface="Cambria Math" panose="02040503050406030204" pitchFamily="18" charset="0"/>
                      </a:rPr>
                      <m:t>𝑚</m:t>
                    </m:r>
                  </m:oMath>
                </a14:m>
                <a:r>
                  <a:rPr lang="en-IN" dirty="0"/>
                  <a:t>.</a:t>
                </a:r>
              </a:p>
              <a:p>
                <a:pPr marL="800100" lvl="1" indent="-342900">
                  <a:buClr>
                    <a:schemeClr val="accent1"/>
                  </a:buClr>
                  <a:buFont typeface="Wingdings" panose="05000000000000000000" pitchFamily="2" charset="2"/>
                  <a:buChar char="Ø"/>
                </a:pPr>
                <a:r>
                  <a:rPr lang="en-IN" dirty="0"/>
                  <a:t>Zone 1 – No heat addition.</a:t>
                </a:r>
              </a:p>
              <a:p>
                <a:pPr marL="800100" lvl="1" indent="-342900">
                  <a:buClr>
                    <a:schemeClr val="accent1"/>
                  </a:buClr>
                  <a:buFont typeface="Wingdings" panose="05000000000000000000" pitchFamily="2" charset="2"/>
                  <a:buChar char="Ø"/>
                </a:pPr>
                <a:r>
                  <a:rPr lang="en-IN" dirty="0"/>
                  <a:t>Zone 2 – Heat is added to the fluid through a volumetric energy source of </a:t>
                </a:r>
                <a14:m>
                  <m:oMath xmlns:m="http://schemas.openxmlformats.org/officeDocument/2006/math">
                    <m:r>
                      <a:rPr lang="en-US" b="0" i="1" smtClean="0">
                        <a:latin typeface="Cambria Math" panose="02040503050406030204" pitchFamily="18" charset="0"/>
                      </a:rPr>
                      <m:t>300000</m:t>
                    </m:r>
                    <m:f>
                      <m:fPr>
                        <m:type m:val="lin"/>
                        <m:ctrlPr>
                          <a:rPr lang="en-US" b="0" i="1" smtClean="0">
                            <a:latin typeface="Cambria Math" panose="02040503050406030204" pitchFamily="18" charset="0"/>
                          </a:rPr>
                        </m:ctrlPr>
                      </m:fPr>
                      <m:num>
                        <m:r>
                          <a:rPr lang="en-US" b="0" i="1" smtClean="0">
                            <a:latin typeface="Cambria Math" panose="02040503050406030204" pitchFamily="18" charset="0"/>
                          </a:rPr>
                          <m:t>𝑊</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3</m:t>
                            </m:r>
                          </m:sup>
                        </m:sSup>
                      </m:den>
                    </m:f>
                  </m:oMath>
                </a14:m>
                <a:r>
                  <a:rPr lang="en-IN" dirty="0"/>
                  <a:t>.</a:t>
                </a:r>
              </a:p>
              <a:p>
                <a:pPr marL="342900" indent="-342900">
                  <a:buClr>
                    <a:schemeClr val="accent1"/>
                  </a:buClr>
                  <a:buFont typeface="Wingdings" panose="05000000000000000000" pitchFamily="2" charset="2"/>
                  <a:buChar char="Ø"/>
                </a:pPr>
                <a:r>
                  <a:rPr lang="en-IN" sz="2000" dirty="0"/>
                  <a:t>Operating fluid is air – </a:t>
                </a:r>
              </a:p>
              <a:p>
                <a:pPr marL="800100" lvl="1" indent="-342900">
                  <a:buClr>
                    <a:schemeClr val="accent1"/>
                  </a:buClr>
                  <a:buFont typeface="Wingdings" panose="05000000000000000000" pitchFamily="2" charset="2"/>
                  <a:buChar char="Ø"/>
                </a:pPr>
                <a:r>
                  <a:rPr lang="en-IN" dirty="0"/>
                  <a:t>The air is modelled as an inviscid ideal gas.</a:t>
                </a:r>
              </a:p>
              <a:p>
                <a:pPr marL="800100" lvl="1" indent="-342900">
                  <a:buClr>
                    <a:schemeClr val="accent1"/>
                  </a:buClr>
                  <a:buFont typeface="Wingdings" panose="05000000000000000000" pitchFamily="2" charset="2"/>
                  <a:buChar char="Ø"/>
                </a:pPr>
                <a14:m>
                  <m:oMath xmlns:m="http://schemas.openxmlformats.org/officeDocument/2006/math">
                    <m:sSub>
                      <m:sSubPr>
                        <m:ctrlPr>
                          <a:rPr lang="en-IN"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𝑎𝑖𝑟</m:t>
                        </m:r>
                      </m:sub>
                    </m:sSub>
                    <m:r>
                      <a:rPr lang="en-US" b="0" i="1" smtClean="0">
                        <a:latin typeface="Cambria Math" panose="02040503050406030204" pitchFamily="18" charset="0"/>
                      </a:rPr>
                      <m:t>=101325 </m:t>
                    </m:r>
                    <m:r>
                      <a:rPr lang="en-US" b="0" i="1" smtClean="0">
                        <a:latin typeface="Cambria Math" panose="02040503050406030204" pitchFamily="18" charset="0"/>
                      </a:rPr>
                      <m:t>𝑃𝑎</m:t>
                    </m:r>
                    <m:r>
                      <a:rPr lang="en-US" b="0" i="1" smtClean="0">
                        <a:latin typeface="Cambria Math" panose="02040503050406030204" pitchFamily="18" charset="0"/>
                      </a:rPr>
                      <m:t>, </m:t>
                    </m:r>
                    <m:sSub>
                      <m:sSubPr>
                        <m:ctrlPr>
                          <a:rPr lang="en-IN" i="1">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𝑎𝑖𝑟</m:t>
                        </m:r>
                      </m:sub>
                    </m:sSub>
                    <m:r>
                      <a:rPr lang="en-US" i="1">
                        <a:latin typeface="Cambria Math" panose="02040503050406030204" pitchFamily="18" charset="0"/>
                      </a:rPr>
                      <m:t>=</m:t>
                    </m:r>
                    <m:r>
                      <a:rPr lang="en-US" b="0" i="1" smtClean="0">
                        <a:latin typeface="Cambria Math" panose="02040503050406030204" pitchFamily="18" charset="0"/>
                      </a:rPr>
                      <m:t>288.15 </m:t>
                    </m:r>
                    <m:r>
                      <a:rPr lang="en-US" b="0" i="1" smtClean="0">
                        <a:latin typeface="Cambria Math" panose="02040503050406030204" pitchFamily="18" charset="0"/>
                      </a:rPr>
                      <m:t>𝐾</m:t>
                    </m:r>
                  </m:oMath>
                </a14:m>
                <a:endParaRPr lang="en-IN" dirty="0"/>
              </a:p>
            </p:txBody>
          </p:sp>
        </mc:Choice>
        <mc:Fallback>
          <p:sp>
            <p:nvSpPr>
              <p:cNvPr id="6" name="TextBox 5">
                <a:extLst>
                  <a:ext uri="{FF2B5EF4-FFF2-40B4-BE49-F238E27FC236}">
                    <a16:creationId xmlns:a16="http://schemas.microsoft.com/office/drawing/2014/main" id="{7FEE4484-DF98-0366-6314-88E3FFAB37AC}"/>
                  </a:ext>
                </a:extLst>
              </p:cNvPr>
              <p:cNvSpPr txBox="1">
                <a:spLocks noRot="1" noChangeAspect="1" noMove="1" noResize="1" noEditPoints="1" noAdjustHandles="1" noChangeArrowheads="1" noChangeShapeType="1" noTextEdit="1"/>
              </p:cNvSpPr>
              <p:nvPr/>
            </p:nvSpPr>
            <p:spPr>
              <a:xfrm>
                <a:off x="609601" y="609600"/>
                <a:ext cx="10972798" cy="5755422"/>
              </a:xfrm>
              <a:prstGeom prst="rect">
                <a:avLst/>
              </a:prstGeom>
              <a:blipFill>
                <a:blip r:embed="rId2"/>
                <a:stretch>
                  <a:fillRect l="-556" t="-530" b="-318"/>
                </a:stretch>
              </a:blipFill>
            </p:spPr>
            <p:txBody>
              <a:bodyPr/>
              <a:lstStyle/>
              <a:p>
                <a:r>
                  <a:rPr lang="en-IN">
                    <a:noFill/>
                  </a:rPr>
                  <a:t> </a:t>
                </a:r>
              </a:p>
            </p:txBody>
          </p:sp>
        </mc:Fallback>
      </mc:AlternateContent>
    </p:spTree>
    <p:extLst>
      <p:ext uri="{BB962C8B-B14F-4D97-AF65-F5344CB8AC3E}">
        <p14:creationId xmlns:p14="http://schemas.microsoft.com/office/powerpoint/2010/main" val="104785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E9EDF0-E26E-FBEE-75B4-C62E63C6032E}"/>
              </a:ext>
            </a:extLst>
          </p:cNvPr>
          <p:cNvSpPr>
            <a:spLocks noGrp="1"/>
          </p:cNvSpPr>
          <p:nvPr>
            <p:ph type="sldNum" sz="quarter" idx="11"/>
          </p:nvPr>
        </p:nvSpPr>
        <p:spPr/>
        <p:txBody>
          <a:bodyPr/>
          <a:lstStyle/>
          <a:p>
            <a:fld id="{F0D23093-2AB0-F74C-B865-1A12A15B650E}" type="slidenum">
              <a:rPr lang="en-US" smtClean="0"/>
              <a:pPr/>
              <a:t>3</a:t>
            </a:fld>
            <a:endParaRPr lang="en-US"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873103F-82D0-06AB-45C2-B802CCE97521}"/>
                  </a:ext>
                </a:extLst>
              </p:cNvPr>
              <p:cNvSpPr txBox="1"/>
              <p:nvPr/>
            </p:nvSpPr>
            <p:spPr>
              <a:xfrm>
                <a:off x="152399" y="730746"/>
                <a:ext cx="11792953" cy="3231654"/>
              </a:xfrm>
              <a:prstGeom prst="rect">
                <a:avLst/>
              </a:prstGeom>
              <a:noFill/>
            </p:spPr>
            <p:txBody>
              <a:bodyPr wrap="square" rtlCol="0">
                <a:spAutoFit/>
              </a:bodyPr>
              <a:lstStyle/>
              <a:p>
                <a:pPr marL="800100" lvl="1" indent="-342900">
                  <a:buClr>
                    <a:schemeClr val="accent1"/>
                  </a:buClr>
                  <a:buFont typeface="Wingdings" panose="05000000000000000000" pitchFamily="2" charset="2"/>
                  <a:buChar char="Ø"/>
                </a:pPr>
                <a:r>
                  <a:rPr lang="en-IN" sz="2000" dirty="0"/>
                  <a:t>Boundary Conditions</a:t>
                </a:r>
              </a:p>
              <a:p>
                <a:pPr marL="1257300" lvl="2" indent="-342900">
                  <a:buClr>
                    <a:schemeClr val="accent1"/>
                  </a:buClr>
                  <a:buFont typeface="Wingdings" panose="05000000000000000000" pitchFamily="2" charset="2"/>
                  <a:buChar char="Ø"/>
                </a:pPr>
                <a:r>
                  <a:rPr lang="en-IN" dirty="0"/>
                  <a:t>Wall - No-slip and adiabatic wall.</a:t>
                </a:r>
              </a:p>
              <a:p>
                <a:pPr marL="1257300" lvl="2" indent="-342900">
                  <a:buClr>
                    <a:schemeClr val="accent1"/>
                  </a:buClr>
                  <a:buFont typeface="Wingdings" panose="05000000000000000000" pitchFamily="2" charset="2"/>
                  <a:buChar char="Ø"/>
                </a:pPr>
                <a:r>
                  <a:rPr lang="en-IN" dirty="0"/>
                  <a:t>Inlet – Velocity inlet.</a:t>
                </a:r>
              </a:p>
              <a:p>
                <a:pPr marL="1714500" lvl="3" indent="-342900">
                  <a:buClr>
                    <a:schemeClr val="accent1"/>
                  </a:buClr>
                  <a:buFont typeface="Wingdings" panose="05000000000000000000" pitchFamily="2" charset="2"/>
                  <a:buChar char="Ø"/>
                </a:pPr>
                <a:r>
                  <a:rPr lang="en-IN" dirty="0"/>
                  <a:t>Velocity magnitude = </a:t>
                </a:r>
                <a14:m>
                  <m:oMath xmlns:m="http://schemas.openxmlformats.org/officeDocument/2006/math">
                    <m:r>
                      <a:rPr lang="en-US" b="0" i="1" smtClean="0">
                        <a:latin typeface="Cambria Math" panose="02040503050406030204" pitchFamily="18" charset="0"/>
                      </a:rPr>
                      <m:t>408.34 </m:t>
                    </m:r>
                    <m:f>
                      <m:fPr>
                        <m:type m:val="lin"/>
                        <m:ctrlPr>
                          <a:rPr lang="en-US" b="0" i="1" smtClean="0">
                            <a:latin typeface="Cambria Math" panose="02040503050406030204" pitchFamily="18" charset="0"/>
                          </a:rPr>
                        </m:ctrlPr>
                      </m:fPr>
                      <m:num>
                        <m:r>
                          <a:rPr lang="en-US" b="0" i="1" smtClean="0">
                            <a:latin typeface="Cambria Math" panose="02040503050406030204" pitchFamily="18" charset="0"/>
                          </a:rPr>
                          <m:t>𝑚</m:t>
                        </m:r>
                      </m:num>
                      <m:den>
                        <m:r>
                          <a:rPr lang="en-US" b="0" i="1" smtClean="0">
                            <a:latin typeface="Cambria Math" panose="02040503050406030204" pitchFamily="18" charset="0"/>
                          </a:rPr>
                          <m:t>𝑠</m:t>
                        </m:r>
                      </m:den>
                    </m:f>
                  </m:oMath>
                </a14:m>
                <a:endParaRPr lang="en-IN" dirty="0"/>
              </a:p>
              <a:p>
                <a:pPr marL="1714500" lvl="3" indent="-342900">
                  <a:buClr>
                    <a:schemeClr val="accent1"/>
                  </a:buClr>
                  <a:buFont typeface="Wingdings" panose="05000000000000000000" pitchFamily="2" charset="2"/>
                  <a:buChar char="Ø"/>
                </a:pPr>
                <a:r>
                  <a:rPr lang="en-IN" dirty="0"/>
                  <a:t>Supersonic/Initial Gauge Pressure – 101325 Pa</a:t>
                </a:r>
              </a:p>
              <a:p>
                <a:pPr marL="1714500" lvl="3" indent="-342900">
                  <a:buClr>
                    <a:schemeClr val="accent1"/>
                  </a:buClr>
                  <a:buFont typeface="Wingdings" panose="05000000000000000000" pitchFamily="2" charset="2"/>
                  <a:buChar char="Ø"/>
                </a:pPr>
                <a:r>
                  <a:rPr lang="en-IN" dirty="0"/>
                  <a:t>Temperature – 288.15 K</a:t>
                </a:r>
              </a:p>
              <a:p>
                <a:pPr marL="1257300" lvl="2" indent="-342900">
                  <a:buClr>
                    <a:schemeClr val="accent1"/>
                  </a:buClr>
                  <a:buFont typeface="Wingdings" panose="05000000000000000000" pitchFamily="2" charset="2"/>
                  <a:buChar char="Ø"/>
                </a:pPr>
                <a:r>
                  <a:rPr lang="en-IN" dirty="0"/>
                  <a:t>Outlet – Pressure outlet.</a:t>
                </a:r>
              </a:p>
              <a:p>
                <a:pPr marL="1714500" lvl="3" indent="-342900">
                  <a:buClr>
                    <a:schemeClr val="accent1"/>
                  </a:buClr>
                  <a:buFont typeface="Wingdings" panose="05000000000000000000" pitchFamily="2" charset="2"/>
                  <a:buChar char="Ø"/>
                </a:pPr>
                <a:r>
                  <a:rPr lang="en-IN" dirty="0"/>
                  <a:t>Gauge Pressure – 101325 Pa</a:t>
                </a:r>
              </a:p>
              <a:p>
                <a:pPr marL="1714500" lvl="3" indent="-342900">
                  <a:buClr>
                    <a:schemeClr val="accent1"/>
                  </a:buClr>
                  <a:buFont typeface="Wingdings" panose="05000000000000000000" pitchFamily="2" charset="2"/>
                  <a:buChar char="Ø"/>
                </a:pPr>
                <a:r>
                  <a:rPr lang="en-IN" dirty="0"/>
                  <a:t>Backflow Total Temperature – 372.12 K</a:t>
                </a:r>
              </a:p>
              <a:p>
                <a:pPr marL="800100" lvl="1" indent="-342900">
                  <a:buClr>
                    <a:schemeClr val="accent1"/>
                  </a:buClr>
                  <a:buFont typeface="Wingdings" panose="05000000000000000000" pitchFamily="2" charset="2"/>
                  <a:buChar char="Ø"/>
                </a:pPr>
                <a:r>
                  <a:rPr lang="en-IN" sz="2000" dirty="0"/>
                  <a:t>A Steady State Simulation is performed using 2D axisymmetric session of Ansys Fluent with the density-based segregated solver.</a:t>
                </a:r>
              </a:p>
            </p:txBody>
          </p:sp>
        </mc:Choice>
        <mc:Fallback xmlns="">
          <p:sp>
            <p:nvSpPr>
              <p:cNvPr id="4" name="TextBox 3">
                <a:extLst>
                  <a:ext uri="{FF2B5EF4-FFF2-40B4-BE49-F238E27FC236}">
                    <a16:creationId xmlns:a16="http://schemas.microsoft.com/office/drawing/2014/main" id="{1873103F-82D0-06AB-45C2-B802CCE97521}"/>
                  </a:ext>
                </a:extLst>
              </p:cNvPr>
              <p:cNvSpPr txBox="1">
                <a:spLocks noRot="1" noChangeAspect="1" noMove="1" noResize="1" noEditPoints="1" noAdjustHandles="1" noChangeArrowheads="1" noChangeShapeType="1" noTextEdit="1"/>
              </p:cNvSpPr>
              <p:nvPr/>
            </p:nvSpPr>
            <p:spPr>
              <a:xfrm>
                <a:off x="152399" y="730746"/>
                <a:ext cx="11792953" cy="3231654"/>
              </a:xfrm>
              <a:prstGeom prst="rect">
                <a:avLst/>
              </a:prstGeom>
              <a:blipFill>
                <a:blip r:embed="rId2"/>
                <a:stretch>
                  <a:fillRect t="-1132" b="-2453"/>
                </a:stretch>
              </a:blipFill>
            </p:spPr>
            <p:txBody>
              <a:bodyPr/>
              <a:lstStyle/>
              <a:p>
                <a:r>
                  <a:rPr lang="en-IN">
                    <a:noFill/>
                  </a:rPr>
                  <a:t> </a:t>
                </a:r>
              </a:p>
            </p:txBody>
          </p:sp>
        </mc:Fallback>
      </mc:AlternateContent>
      <p:sp>
        <p:nvSpPr>
          <p:cNvPr id="5" name="Title 2">
            <a:extLst>
              <a:ext uri="{FF2B5EF4-FFF2-40B4-BE49-F238E27FC236}">
                <a16:creationId xmlns:a16="http://schemas.microsoft.com/office/drawing/2014/main" id="{4FAFE97D-13A0-F4A5-E821-BAA40FEA03E9}"/>
              </a:ext>
            </a:extLst>
          </p:cNvPr>
          <p:cNvSpPr>
            <a:spLocks noGrp="1"/>
          </p:cNvSpPr>
          <p:nvPr>
            <p:ph type="title"/>
          </p:nvPr>
        </p:nvSpPr>
        <p:spPr>
          <a:xfrm>
            <a:off x="609601" y="111510"/>
            <a:ext cx="10972799" cy="845837"/>
          </a:xfrm>
        </p:spPr>
        <p:txBody>
          <a:bodyPr/>
          <a:lstStyle/>
          <a:p>
            <a:r>
              <a:rPr lang="en-IN" dirty="0"/>
              <a:t>Problem Statement</a:t>
            </a:r>
          </a:p>
        </p:txBody>
      </p:sp>
      <p:grpSp>
        <p:nvGrpSpPr>
          <p:cNvPr id="6" name="Group 5">
            <a:extLst>
              <a:ext uri="{FF2B5EF4-FFF2-40B4-BE49-F238E27FC236}">
                <a16:creationId xmlns:a16="http://schemas.microsoft.com/office/drawing/2014/main" id="{8A410266-BFFA-4D52-7F03-BF0E7EBFBD19}"/>
              </a:ext>
            </a:extLst>
          </p:cNvPr>
          <p:cNvGrpSpPr/>
          <p:nvPr/>
        </p:nvGrpSpPr>
        <p:grpSpPr>
          <a:xfrm>
            <a:off x="220203" y="4114800"/>
            <a:ext cx="11743197" cy="2057400"/>
            <a:chOff x="246592" y="3886200"/>
            <a:chExt cx="11743197" cy="2057400"/>
          </a:xfrm>
        </p:grpSpPr>
        <p:pic>
          <p:nvPicPr>
            <p:cNvPr id="7" name="Picture 6">
              <a:extLst>
                <a:ext uri="{FF2B5EF4-FFF2-40B4-BE49-F238E27FC236}">
                  <a16:creationId xmlns:a16="http://schemas.microsoft.com/office/drawing/2014/main" id="{E9195FEC-927F-6AF4-968C-BF9D1F7543FB}"/>
                </a:ext>
              </a:extLst>
            </p:cNvPr>
            <p:cNvPicPr>
              <a:picLocks noChangeAspect="1"/>
            </p:cNvPicPr>
            <p:nvPr/>
          </p:nvPicPr>
          <p:blipFill rotWithShape="1">
            <a:blip r:embed="rId3">
              <a:extLst>
                <a:ext uri="{28A0092B-C50C-407E-A947-70E740481C1C}">
                  <a14:useLocalDpi xmlns:a14="http://schemas.microsoft.com/office/drawing/2010/main" val="0"/>
                </a:ext>
              </a:extLst>
            </a:blip>
            <a:srcRect l="2561" t="36345" r="5964" b="43493"/>
            <a:stretch/>
          </p:blipFill>
          <p:spPr>
            <a:xfrm>
              <a:off x="1167814" y="4393796"/>
              <a:ext cx="9914043" cy="1064960"/>
            </a:xfrm>
            <a:prstGeom prst="rect">
              <a:avLst/>
            </a:prstGeom>
          </p:spPr>
        </p:pic>
        <p:sp>
          <p:nvSpPr>
            <p:cNvPr id="8" name="Rectangle 7">
              <a:extLst>
                <a:ext uri="{FF2B5EF4-FFF2-40B4-BE49-F238E27FC236}">
                  <a16:creationId xmlns:a16="http://schemas.microsoft.com/office/drawing/2014/main" id="{BC3CFB61-DE1C-40DD-4218-5FC3D38B1693}"/>
                </a:ext>
              </a:extLst>
            </p:cNvPr>
            <p:cNvSpPr/>
            <p:nvPr/>
          </p:nvSpPr>
          <p:spPr>
            <a:xfrm>
              <a:off x="311603" y="4014301"/>
              <a:ext cx="891013" cy="584775"/>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Velocity </a:t>
              </a:r>
            </a:p>
            <a:p>
              <a:r>
                <a:rPr lang="en-US" sz="1600" dirty="0"/>
                <a:t>Inlet</a:t>
              </a:r>
            </a:p>
          </p:txBody>
        </p:sp>
        <p:cxnSp>
          <p:nvCxnSpPr>
            <p:cNvPr id="9" name="Straight Arrow Connector 8">
              <a:extLst>
                <a:ext uri="{FF2B5EF4-FFF2-40B4-BE49-F238E27FC236}">
                  <a16:creationId xmlns:a16="http://schemas.microsoft.com/office/drawing/2014/main" id="{B213F463-1125-A34D-A1CB-A4F24CC13E55}"/>
                </a:ext>
              </a:extLst>
            </p:cNvPr>
            <p:cNvCxnSpPr>
              <a:cxnSpLocks/>
            </p:cNvCxnSpPr>
            <p:nvPr/>
          </p:nvCxnSpPr>
          <p:spPr>
            <a:xfrm>
              <a:off x="762000" y="4300808"/>
              <a:ext cx="452115" cy="4255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983C92E-7D5B-26DB-51D8-E991F8D6C33C}"/>
                </a:ext>
              </a:extLst>
            </p:cNvPr>
            <p:cNvCxnSpPr>
              <a:cxnSpLocks/>
            </p:cNvCxnSpPr>
            <p:nvPr/>
          </p:nvCxnSpPr>
          <p:spPr>
            <a:xfrm>
              <a:off x="6498829" y="4286847"/>
              <a:ext cx="1197371" cy="5056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50DE9C2-79A8-8837-D057-26EE8F0EBB71}"/>
                </a:ext>
              </a:extLst>
            </p:cNvPr>
            <p:cNvSpPr/>
            <p:nvPr/>
          </p:nvSpPr>
          <p:spPr>
            <a:xfrm>
              <a:off x="11041068" y="3886200"/>
              <a:ext cx="948721" cy="584775"/>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Pressure </a:t>
              </a:r>
            </a:p>
            <a:p>
              <a:r>
                <a:rPr lang="en-US" sz="1600" dirty="0"/>
                <a:t>Outlet</a:t>
              </a:r>
            </a:p>
          </p:txBody>
        </p:sp>
        <p:cxnSp>
          <p:nvCxnSpPr>
            <p:cNvPr id="12" name="Straight Arrow Connector 11">
              <a:extLst>
                <a:ext uri="{FF2B5EF4-FFF2-40B4-BE49-F238E27FC236}">
                  <a16:creationId xmlns:a16="http://schemas.microsoft.com/office/drawing/2014/main" id="{D8165E5C-2FE8-9DBC-00B8-C938267488B9}"/>
                </a:ext>
              </a:extLst>
            </p:cNvPr>
            <p:cNvCxnSpPr>
              <a:cxnSpLocks/>
            </p:cNvCxnSpPr>
            <p:nvPr/>
          </p:nvCxnSpPr>
          <p:spPr>
            <a:xfrm flipH="1">
              <a:off x="11024186" y="4430467"/>
              <a:ext cx="275412" cy="3434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361C7E10-44F1-9C7E-DA73-B5D8D6BEE2ED}"/>
                </a:ext>
              </a:extLst>
            </p:cNvPr>
            <p:cNvSpPr/>
            <p:nvPr/>
          </p:nvSpPr>
          <p:spPr>
            <a:xfrm>
              <a:off x="5885155" y="5605046"/>
              <a:ext cx="518091"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Axis</a:t>
              </a:r>
            </a:p>
          </p:txBody>
        </p:sp>
        <p:cxnSp>
          <p:nvCxnSpPr>
            <p:cNvPr id="14" name="Straight Arrow Connector 13">
              <a:extLst>
                <a:ext uri="{FF2B5EF4-FFF2-40B4-BE49-F238E27FC236}">
                  <a16:creationId xmlns:a16="http://schemas.microsoft.com/office/drawing/2014/main" id="{483AE86E-E244-E917-E7A9-CFD6CDB7C2C9}"/>
                </a:ext>
              </a:extLst>
            </p:cNvPr>
            <p:cNvCxnSpPr>
              <a:cxnSpLocks/>
            </p:cNvCxnSpPr>
            <p:nvPr/>
          </p:nvCxnSpPr>
          <p:spPr>
            <a:xfrm flipH="1" flipV="1">
              <a:off x="5867400" y="5125622"/>
              <a:ext cx="228600" cy="4102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3C6D37C-104C-7DB3-AAEC-6A9EDA87E35A}"/>
                </a:ext>
              </a:extLst>
            </p:cNvPr>
            <p:cNvCxnSpPr>
              <a:cxnSpLocks/>
            </p:cNvCxnSpPr>
            <p:nvPr/>
          </p:nvCxnSpPr>
          <p:spPr>
            <a:xfrm>
              <a:off x="762000" y="4926276"/>
              <a:ext cx="45211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C7A02588-86A4-8825-F4A6-DDB2F1FC7233}"/>
                </a:ext>
              </a:extLst>
            </p:cNvPr>
            <p:cNvSpPr/>
            <p:nvPr/>
          </p:nvSpPr>
          <p:spPr>
            <a:xfrm>
              <a:off x="246592" y="4992103"/>
              <a:ext cx="1448730"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U = 408.35 m/s</a:t>
              </a:r>
            </a:p>
          </p:txBody>
        </p:sp>
        <p:sp>
          <p:nvSpPr>
            <p:cNvPr id="17" name="Rectangle 16">
              <a:extLst>
                <a:ext uri="{FF2B5EF4-FFF2-40B4-BE49-F238E27FC236}">
                  <a16:creationId xmlns:a16="http://schemas.microsoft.com/office/drawing/2014/main" id="{28D1388B-548B-B74B-95F6-BBCA7504BCE6}"/>
                </a:ext>
              </a:extLst>
            </p:cNvPr>
            <p:cNvSpPr/>
            <p:nvPr/>
          </p:nvSpPr>
          <p:spPr>
            <a:xfrm>
              <a:off x="4857121" y="3982097"/>
              <a:ext cx="2004651"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Adiabatic No-slip Wall</a:t>
              </a:r>
            </a:p>
          </p:txBody>
        </p:sp>
        <p:cxnSp>
          <p:nvCxnSpPr>
            <p:cNvPr id="18" name="Straight Connector 17">
              <a:extLst>
                <a:ext uri="{FF2B5EF4-FFF2-40B4-BE49-F238E27FC236}">
                  <a16:creationId xmlns:a16="http://schemas.microsoft.com/office/drawing/2014/main" id="{F196FA53-2977-C113-A035-8590808394E8}"/>
                </a:ext>
              </a:extLst>
            </p:cNvPr>
            <p:cNvCxnSpPr>
              <a:cxnSpLocks/>
            </p:cNvCxnSpPr>
            <p:nvPr/>
          </p:nvCxnSpPr>
          <p:spPr>
            <a:xfrm>
              <a:off x="1295400" y="4183578"/>
              <a:ext cx="0" cy="542793"/>
            </a:xfrm>
            <a:prstGeom prst="line">
              <a:avLst/>
            </a:prstGeom>
            <a:ln w="28575">
              <a:solidFill>
                <a:srgbClr val="0070C0"/>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DB372737-6F4F-20DA-5970-79BE13966796}"/>
                </a:ext>
              </a:extLst>
            </p:cNvPr>
            <p:cNvCxnSpPr>
              <a:cxnSpLocks/>
            </p:cNvCxnSpPr>
            <p:nvPr/>
          </p:nvCxnSpPr>
          <p:spPr>
            <a:xfrm>
              <a:off x="1295400" y="4513589"/>
              <a:ext cx="31976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D891D2-E590-AD82-77D7-69DEBA2CF635}"/>
                </a:ext>
              </a:extLst>
            </p:cNvPr>
            <p:cNvCxnSpPr>
              <a:cxnSpLocks/>
            </p:cNvCxnSpPr>
            <p:nvPr/>
          </p:nvCxnSpPr>
          <p:spPr>
            <a:xfrm>
              <a:off x="4493004" y="4189794"/>
              <a:ext cx="0" cy="542793"/>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AB13124F-79FE-4EDE-248D-01FA25C5B5D8}"/>
                </a:ext>
              </a:extLst>
            </p:cNvPr>
            <p:cNvCxnSpPr>
              <a:cxnSpLocks/>
            </p:cNvCxnSpPr>
            <p:nvPr/>
          </p:nvCxnSpPr>
          <p:spPr>
            <a:xfrm>
              <a:off x="4495800" y="4513589"/>
              <a:ext cx="6477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C17B092-61B9-6E42-87C4-B07F0A88A5FA}"/>
                </a:ext>
              </a:extLst>
            </p:cNvPr>
            <p:cNvCxnSpPr>
              <a:cxnSpLocks/>
            </p:cNvCxnSpPr>
            <p:nvPr/>
          </p:nvCxnSpPr>
          <p:spPr>
            <a:xfrm>
              <a:off x="10972800" y="4208939"/>
              <a:ext cx="0" cy="51743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B1D874AD-1AEB-8825-9CBF-538B7ED2591F}"/>
                </a:ext>
              </a:extLst>
            </p:cNvPr>
            <p:cNvSpPr/>
            <p:nvPr/>
          </p:nvSpPr>
          <p:spPr>
            <a:xfrm>
              <a:off x="2135337" y="4131009"/>
              <a:ext cx="1186863"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Zone 1 (1m)</a:t>
              </a:r>
            </a:p>
          </p:txBody>
        </p:sp>
        <p:sp>
          <p:nvSpPr>
            <p:cNvPr id="24" name="Rectangle 23">
              <a:extLst>
                <a:ext uri="{FF2B5EF4-FFF2-40B4-BE49-F238E27FC236}">
                  <a16:creationId xmlns:a16="http://schemas.microsoft.com/office/drawing/2014/main" id="{E40E6594-CE0F-7BCD-82B7-487AD06D5876}"/>
                </a:ext>
              </a:extLst>
            </p:cNvPr>
            <p:cNvSpPr/>
            <p:nvPr/>
          </p:nvSpPr>
          <p:spPr>
            <a:xfrm>
              <a:off x="6968059" y="4129117"/>
              <a:ext cx="1186863"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t>Zone 2 (2m)</a:t>
              </a:r>
            </a:p>
          </p:txBody>
        </p:sp>
      </p:grpSp>
    </p:spTree>
    <p:extLst>
      <p:ext uri="{BB962C8B-B14F-4D97-AF65-F5344CB8AC3E}">
        <p14:creationId xmlns:p14="http://schemas.microsoft.com/office/powerpoint/2010/main" val="1729498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228600" y="806031"/>
            <a:ext cx="11747305" cy="1937169"/>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t>The total temperature contours show how the energy source adds heat to the fluid and increases its temperature, both for the supersonic and the subsonic case.  </a:t>
            </a:r>
          </a:p>
          <a:p>
            <a:pPr lvl="1">
              <a:lnSpc>
                <a:spcPct val="120000"/>
              </a:lnSpc>
              <a:spcBef>
                <a:spcPts val="1200"/>
              </a:spcBef>
              <a:buClr>
                <a:schemeClr val="accent1"/>
              </a:buClr>
              <a:buFont typeface="Wingdings" panose="05000000000000000000" pitchFamily="2" charset="2"/>
              <a:buChar char="Ø"/>
            </a:pPr>
            <a:r>
              <a:rPr lang="en-US" sz="2000" dirty="0"/>
              <a:t>The total temperature remains constant in the upstream region without the heat source.</a:t>
            </a:r>
          </a:p>
        </p:txBody>
      </p:sp>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a:p>
        </p:txBody>
      </p:sp>
      <p:sp>
        <p:nvSpPr>
          <p:cNvPr id="11" name="Slide Number Placeholder 1">
            <a:extLst>
              <a:ext uri="{FF2B5EF4-FFF2-40B4-BE49-F238E27FC236}">
                <a16:creationId xmlns:a16="http://schemas.microsoft.com/office/drawing/2014/main" id="{2341C332-1BF5-7A7E-9C1E-5C117827668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a:p>
        </p:txBody>
      </p:sp>
      <p:sp>
        <p:nvSpPr>
          <p:cNvPr id="3" name="Slide Number Placeholder 34">
            <a:extLst>
              <a:ext uri="{FF2B5EF4-FFF2-40B4-BE49-F238E27FC236}">
                <a16:creationId xmlns:a16="http://schemas.microsoft.com/office/drawing/2014/main" id="{27505286-C351-BCFC-B394-4C96C450BA14}"/>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dirty="0"/>
          </a:p>
        </p:txBody>
      </p:sp>
      <p:sp>
        <p:nvSpPr>
          <p:cNvPr id="12" name="Slide Number Placeholder 34">
            <a:extLst>
              <a:ext uri="{FF2B5EF4-FFF2-40B4-BE49-F238E27FC236}">
                <a16:creationId xmlns:a16="http://schemas.microsoft.com/office/drawing/2014/main" id="{457B8041-295F-9E1A-86A4-FDE80BAEA6D1}"/>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4</a:t>
            </a:fld>
            <a:endParaRPr lang="en-US"/>
          </a:p>
        </p:txBody>
      </p:sp>
      <p:pic>
        <p:nvPicPr>
          <p:cNvPr id="9" name="Picture 8" descr="A close up of a logo&#10;&#10;Description automatically generated">
            <a:extLst>
              <a:ext uri="{FF2B5EF4-FFF2-40B4-BE49-F238E27FC236}">
                <a16:creationId xmlns:a16="http://schemas.microsoft.com/office/drawing/2014/main" id="{A9D5CE6F-4D6A-8681-C016-49A839E57D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821" y="2607729"/>
            <a:ext cx="5567004" cy="2889540"/>
          </a:xfrm>
          <a:prstGeom prst="rect">
            <a:avLst/>
          </a:prstGeom>
          <a:ln>
            <a:noFill/>
          </a:ln>
        </p:spPr>
      </p:pic>
      <p:pic>
        <p:nvPicPr>
          <p:cNvPr id="10" name="Picture 9" descr="A close up of a logo&#10;&#10;Description automatically generated">
            <a:extLst>
              <a:ext uri="{FF2B5EF4-FFF2-40B4-BE49-F238E27FC236}">
                <a16:creationId xmlns:a16="http://schemas.microsoft.com/office/drawing/2014/main" id="{B47C695C-1C94-ADF4-B91D-012ED91D9B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6501" y="2652033"/>
            <a:ext cx="5567004" cy="2889540"/>
          </a:xfrm>
          <a:prstGeom prst="rect">
            <a:avLst/>
          </a:prstGeom>
          <a:ln>
            <a:noFill/>
          </a:ln>
        </p:spPr>
      </p:pic>
      <p:sp>
        <p:nvSpPr>
          <p:cNvPr id="14" name="Title 1">
            <a:extLst>
              <a:ext uri="{FF2B5EF4-FFF2-40B4-BE49-F238E27FC236}">
                <a16:creationId xmlns:a16="http://schemas.microsoft.com/office/drawing/2014/main" id="{BE0E810C-3A52-46E4-8175-DEF9686FE830}"/>
              </a:ext>
            </a:extLst>
          </p:cNvPr>
          <p:cNvSpPr>
            <a:spLocks noGrp="1"/>
          </p:cNvSpPr>
          <p:nvPr>
            <p:ph type="title"/>
          </p:nvPr>
        </p:nvSpPr>
        <p:spPr>
          <a:xfrm>
            <a:off x="609601" y="148581"/>
            <a:ext cx="10972799" cy="845837"/>
          </a:xfrm>
        </p:spPr>
        <p:txBody>
          <a:bodyPr/>
          <a:lstStyle/>
          <a:p>
            <a:r>
              <a:rPr lang="en-US" dirty="0">
                <a:latin typeface="+mj-lt"/>
              </a:rPr>
              <a:t>Results</a:t>
            </a:r>
          </a:p>
        </p:txBody>
      </p:sp>
      <p:sp>
        <p:nvSpPr>
          <p:cNvPr id="17" name="TextBox 16">
            <a:extLst>
              <a:ext uri="{FF2B5EF4-FFF2-40B4-BE49-F238E27FC236}">
                <a16:creationId xmlns:a16="http://schemas.microsoft.com/office/drawing/2014/main" id="{E705C086-AD3C-7608-2576-9A9F51FF3871}"/>
              </a:ext>
            </a:extLst>
          </p:cNvPr>
          <p:cNvSpPr txBox="1"/>
          <p:nvPr/>
        </p:nvSpPr>
        <p:spPr>
          <a:xfrm>
            <a:off x="1828920" y="4956798"/>
            <a:ext cx="3125446" cy="584775"/>
          </a:xfrm>
          <a:prstGeom prst="rect">
            <a:avLst/>
          </a:prstGeom>
          <a:noFill/>
        </p:spPr>
        <p:txBody>
          <a:bodyPr wrap="square" rtlCol="0">
            <a:spAutoFit/>
          </a:bodyPr>
          <a:lstStyle/>
          <a:p>
            <a:pPr algn="ctr"/>
            <a:r>
              <a:rPr lang="en-US" sz="1600" b="1" dirty="0"/>
              <a:t>Contours of Total Temperature for the Subsonic Case</a:t>
            </a:r>
          </a:p>
        </p:txBody>
      </p:sp>
      <p:sp>
        <p:nvSpPr>
          <p:cNvPr id="25" name="TextBox 24">
            <a:extLst>
              <a:ext uri="{FF2B5EF4-FFF2-40B4-BE49-F238E27FC236}">
                <a16:creationId xmlns:a16="http://schemas.microsoft.com/office/drawing/2014/main" id="{B3C36833-E70B-1046-0D4F-07B218805376}"/>
              </a:ext>
            </a:extLst>
          </p:cNvPr>
          <p:cNvSpPr txBox="1"/>
          <p:nvPr/>
        </p:nvSpPr>
        <p:spPr>
          <a:xfrm>
            <a:off x="7477280" y="4912494"/>
            <a:ext cx="3125446" cy="584775"/>
          </a:xfrm>
          <a:prstGeom prst="rect">
            <a:avLst/>
          </a:prstGeom>
          <a:noFill/>
        </p:spPr>
        <p:txBody>
          <a:bodyPr wrap="square" rtlCol="0">
            <a:spAutoFit/>
          </a:bodyPr>
          <a:lstStyle/>
          <a:p>
            <a:pPr algn="ctr"/>
            <a:r>
              <a:rPr lang="en-US" sz="1600" b="1" dirty="0"/>
              <a:t>Contours of Total Temperature for the Supersonic Case</a:t>
            </a:r>
          </a:p>
        </p:txBody>
      </p:sp>
    </p:spTree>
    <p:extLst>
      <p:ext uri="{BB962C8B-B14F-4D97-AF65-F5344CB8AC3E}">
        <p14:creationId xmlns:p14="http://schemas.microsoft.com/office/powerpoint/2010/main" val="18469809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230525" y="714864"/>
            <a:ext cx="11747305" cy="1937169"/>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t>The Mach number contours show that the heat addition affect the subsonic and the supersonic flows in the opposite manner, as described by the theory. The subsonic flow is accelerated while the supersonic flow is slowed down.  </a:t>
            </a:r>
          </a:p>
          <a:p>
            <a:pPr lvl="1">
              <a:lnSpc>
                <a:spcPct val="120000"/>
              </a:lnSpc>
              <a:spcBef>
                <a:spcPts val="1200"/>
              </a:spcBef>
              <a:buClr>
                <a:schemeClr val="accent1"/>
              </a:buClr>
              <a:buFont typeface="Wingdings" panose="05000000000000000000" pitchFamily="2" charset="2"/>
              <a:buChar char="Ø"/>
            </a:pPr>
            <a:r>
              <a:rPr lang="en-US" sz="2000" dirty="0"/>
              <a:t>The fluid passing through the region without heat source maintains its velocity constant. </a:t>
            </a:r>
          </a:p>
        </p:txBody>
      </p:sp>
      <p:sp>
        <p:nvSpPr>
          <p:cNvPr id="2" name="Slide Number Placeholder 1">
            <a:extLst>
              <a:ext uri="{FF2B5EF4-FFF2-40B4-BE49-F238E27FC236}">
                <a16:creationId xmlns:a16="http://schemas.microsoft.com/office/drawing/2014/main" id="{B359C4B1-D081-64C0-872F-929F0E525D05}"/>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a:p>
        </p:txBody>
      </p:sp>
      <p:sp>
        <p:nvSpPr>
          <p:cNvPr id="11" name="Slide Number Placeholder 1">
            <a:extLst>
              <a:ext uri="{FF2B5EF4-FFF2-40B4-BE49-F238E27FC236}">
                <a16:creationId xmlns:a16="http://schemas.microsoft.com/office/drawing/2014/main" id="{2341C332-1BF5-7A7E-9C1E-5C1178276686}"/>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a:p>
        </p:txBody>
      </p:sp>
      <p:sp>
        <p:nvSpPr>
          <p:cNvPr id="3" name="Slide Number Placeholder 34">
            <a:extLst>
              <a:ext uri="{FF2B5EF4-FFF2-40B4-BE49-F238E27FC236}">
                <a16:creationId xmlns:a16="http://schemas.microsoft.com/office/drawing/2014/main" id="{27505286-C351-BCFC-B394-4C96C450BA14}"/>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dirty="0"/>
          </a:p>
        </p:txBody>
      </p:sp>
      <p:sp>
        <p:nvSpPr>
          <p:cNvPr id="12" name="Slide Number Placeholder 34">
            <a:extLst>
              <a:ext uri="{FF2B5EF4-FFF2-40B4-BE49-F238E27FC236}">
                <a16:creationId xmlns:a16="http://schemas.microsoft.com/office/drawing/2014/main" id="{457B8041-295F-9E1A-86A4-FDE80BAEA6D1}"/>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5</a:t>
            </a:fld>
            <a:endParaRPr lang="en-US"/>
          </a:p>
        </p:txBody>
      </p:sp>
      <p:pic>
        <p:nvPicPr>
          <p:cNvPr id="7" name="Picture 6">
            <a:extLst>
              <a:ext uri="{FF2B5EF4-FFF2-40B4-BE49-F238E27FC236}">
                <a16:creationId xmlns:a16="http://schemas.microsoft.com/office/drawing/2014/main" id="{C08616E8-77E3-1EE8-909E-946E8FA3BC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20821" y="2607729"/>
            <a:ext cx="5567003" cy="2889540"/>
          </a:xfrm>
          <a:prstGeom prst="rect">
            <a:avLst/>
          </a:prstGeom>
          <a:ln>
            <a:noFill/>
          </a:ln>
        </p:spPr>
      </p:pic>
      <p:pic>
        <p:nvPicPr>
          <p:cNvPr id="13" name="Picture 12">
            <a:extLst>
              <a:ext uri="{FF2B5EF4-FFF2-40B4-BE49-F238E27FC236}">
                <a16:creationId xmlns:a16="http://schemas.microsoft.com/office/drawing/2014/main" id="{BAF920D2-997B-5D7F-92AA-521C2AF2C0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6501" y="2652033"/>
            <a:ext cx="5567003" cy="2889540"/>
          </a:xfrm>
          <a:prstGeom prst="rect">
            <a:avLst/>
          </a:prstGeom>
          <a:ln>
            <a:noFill/>
          </a:ln>
        </p:spPr>
      </p:pic>
      <p:sp>
        <p:nvSpPr>
          <p:cNvPr id="16" name="Title 1">
            <a:extLst>
              <a:ext uri="{FF2B5EF4-FFF2-40B4-BE49-F238E27FC236}">
                <a16:creationId xmlns:a16="http://schemas.microsoft.com/office/drawing/2014/main" id="{FC9A081F-AE83-4F96-B756-4001181C1FC7}"/>
              </a:ext>
            </a:extLst>
          </p:cNvPr>
          <p:cNvSpPr>
            <a:spLocks noGrp="1"/>
          </p:cNvSpPr>
          <p:nvPr>
            <p:ph type="title"/>
          </p:nvPr>
        </p:nvSpPr>
        <p:spPr>
          <a:xfrm>
            <a:off x="609601" y="148581"/>
            <a:ext cx="10972799" cy="845837"/>
          </a:xfrm>
        </p:spPr>
        <p:txBody>
          <a:bodyPr/>
          <a:lstStyle/>
          <a:p>
            <a:r>
              <a:rPr lang="en-US">
                <a:latin typeface="+mj-lt"/>
              </a:rPr>
              <a:t>Results</a:t>
            </a:r>
          </a:p>
        </p:txBody>
      </p:sp>
      <p:sp>
        <p:nvSpPr>
          <p:cNvPr id="19" name="TextBox 18">
            <a:extLst>
              <a:ext uri="{FF2B5EF4-FFF2-40B4-BE49-F238E27FC236}">
                <a16:creationId xmlns:a16="http://schemas.microsoft.com/office/drawing/2014/main" id="{6BA3303F-AA2F-9B7B-7445-53AA86DD7A82}"/>
              </a:ext>
            </a:extLst>
          </p:cNvPr>
          <p:cNvSpPr txBox="1"/>
          <p:nvPr/>
        </p:nvSpPr>
        <p:spPr>
          <a:xfrm>
            <a:off x="1828920" y="4956798"/>
            <a:ext cx="3125446" cy="584775"/>
          </a:xfrm>
          <a:prstGeom prst="rect">
            <a:avLst/>
          </a:prstGeom>
          <a:noFill/>
        </p:spPr>
        <p:txBody>
          <a:bodyPr wrap="square" rtlCol="0">
            <a:spAutoFit/>
          </a:bodyPr>
          <a:lstStyle/>
          <a:p>
            <a:pPr algn="ctr"/>
            <a:r>
              <a:rPr lang="en-US" sz="1600" b="1" dirty="0"/>
              <a:t>Contours of Mach number for the Subsonic Case</a:t>
            </a:r>
          </a:p>
        </p:txBody>
      </p:sp>
      <p:sp>
        <p:nvSpPr>
          <p:cNvPr id="20" name="TextBox 19">
            <a:extLst>
              <a:ext uri="{FF2B5EF4-FFF2-40B4-BE49-F238E27FC236}">
                <a16:creationId xmlns:a16="http://schemas.microsoft.com/office/drawing/2014/main" id="{4887AAA4-EE58-CA68-EFD7-40E15DA5EFEC}"/>
              </a:ext>
            </a:extLst>
          </p:cNvPr>
          <p:cNvSpPr txBox="1"/>
          <p:nvPr/>
        </p:nvSpPr>
        <p:spPr>
          <a:xfrm>
            <a:off x="7477280" y="4912494"/>
            <a:ext cx="3125446" cy="584775"/>
          </a:xfrm>
          <a:prstGeom prst="rect">
            <a:avLst/>
          </a:prstGeom>
          <a:noFill/>
        </p:spPr>
        <p:txBody>
          <a:bodyPr wrap="square" rtlCol="0">
            <a:spAutoFit/>
          </a:bodyPr>
          <a:lstStyle/>
          <a:p>
            <a:pPr algn="ctr"/>
            <a:r>
              <a:rPr lang="en-US" sz="1600" b="1" dirty="0"/>
              <a:t>Contours of Mach number for the Supersonic Case</a:t>
            </a:r>
          </a:p>
        </p:txBody>
      </p:sp>
    </p:spTree>
    <p:extLst>
      <p:ext uri="{BB962C8B-B14F-4D97-AF65-F5344CB8AC3E}">
        <p14:creationId xmlns:p14="http://schemas.microsoft.com/office/powerpoint/2010/main" val="1200220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6410AC-C845-4C1E-B62D-730B2B8B0428}"/>
              </a:ext>
            </a:extLst>
          </p:cNvPr>
          <p:cNvSpPr>
            <a:spLocks noGrp="1"/>
          </p:cNvSpPr>
          <p:nvPr>
            <p:ph type="body" sz="quarter" idx="10"/>
          </p:nvPr>
        </p:nvSpPr>
        <p:spPr/>
        <p:txBody>
          <a:bodyPr/>
          <a:lstStyle/>
          <a:p>
            <a:r>
              <a:rPr lang="en-US" dirty="0"/>
              <a:t>Appendix</a:t>
            </a:r>
          </a:p>
        </p:txBody>
      </p:sp>
      <p:sp>
        <p:nvSpPr>
          <p:cNvPr id="4" name="Text Placeholder 2">
            <a:extLst>
              <a:ext uri="{FF2B5EF4-FFF2-40B4-BE49-F238E27FC236}">
                <a16:creationId xmlns:a16="http://schemas.microsoft.com/office/drawing/2014/main" id="{5DA970BE-172A-4258-8697-3A4B88378EAB}"/>
              </a:ext>
            </a:extLst>
          </p:cNvPr>
          <p:cNvSpPr txBox="1">
            <a:spLocks/>
          </p:cNvSpPr>
          <p:nvPr/>
        </p:nvSpPr>
        <p:spPr>
          <a:xfrm>
            <a:off x="6416675" y="3190285"/>
            <a:ext cx="5394325" cy="848315"/>
          </a:xfrm>
          <a:prstGeom prst="rect">
            <a:avLst/>
          </a:prstGeom>
        </p:spPr>
        <p:txBody>
          <a:bodyPr vert="horz" lIns="91440" tIns="45720" rIns="91440" bIns="45720" rtlCol="0" anchor="t">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i="0" kern="1200" baseline="0">
                <a:solidFill>
                  <a:schemeClr val="tx1"/>
                </a:solidFill>
                <a:latin typeface="Calibri" panose="020F0502020204030204" pitchFamily="34" charset="0"/>
                <a:ea typeface="+mn-ea"/>
                <a:cs typeface="Calibri" panose="020F0502020204030204" pitchFamily="34" charset="0"/>
              </a:defRPr>
            </a:lvl1pPr>
            <a:lvl2pPr marL="230188" marR="0" indent="0" algn="l" defTabSz="914400" rtl="0" eaLnBrk="1" fontAlgn="auto" latinLnBrk="0" hangingPunct="1">
              <a:lnSpc>
                <a:spcPct val="90000"/>
              </a:lnSpc>
              <a:spcBef>
                <a:spcPts val="500"/>
              </a:spcBef>
              <a:spcAft>
                <a:spcPts val="0"/>
              </a:spcAft>
              <a:buClrTx/>
              <a:buSzTx/>
              <a:buFont typeface="Calibri" panose="020F0502020204030204" pitchFamily="34" charset="0"/>
              <a:buNone/>
              <a:tabLst/>
              <a:defRPr sz="2000" b="0" i="0" kern="1200" baseline="0">
                <a:solidFill>
                  <a:schemeClr val="bg1"/>
                </a:solidFill>
                <a:latin typeface="Calibri" panose="020F0502020204030204" pitchFamily="34" charset="0"/>
                <a:ea typeface="+mn-ea"/>
                <a:cs typeface="Calibri" panose="020F0502020204030204" pitchFamily="34" charset="0"/>
              </a:defRPr>
            </a:lvl2pPr>
            <a:lvl3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600" kern="1200" baseline="0">
                <a:solidFill>
                  <a:schemeClr val="bg1"/>
                </a:solidFill>
                <a:latin typeface="Calibri" panose="020F0502020204030204" pitchFamily="34" charset="0"/>
                <a:ea typeface="+mn-ea"/>
                <a:cs typeface="Calibri" panose="020F0502020204030204" pitchFamily="34" charset="0"/>
              </a:defRPr>
            </a:lvl3pPr>
            <a:lvl4pPr marL="746125" marR="0" indent="0" algn="l" defTabSz="914400" rtl="0" eaLnBrk="1" fontAlgn="auto" latinLnBrk="0" hangingPunct="1">
              <a:lnSpc>
                <a:spcPct val="90000"/>
              </a:lnSpc>
              <a:spcBef>
                <a:spcPts val="500"/>
              </a:spcBef>
              <a:spcAft>
                <a:spcPts val="0"/>
              </a:spcAft>
              <a:buClrTx/>
              <a:buSzTx/>
              <a:buFont typeface="Wingdings" panose="05000000000000000000" pitchFamily="2" charset="2"/>
              <a:buNone/>
              <a:tabLst/>
              <a:defRPr sz="1400" kern="1200" baseline="0">
                <a:solidFill>
                  <a:schemeClr val="bg1"/>
                </a:solidFill>
                <a:latin typeface="Calibri" panose="020F0502020204030204" pitchFamily="34" charset="0"/>
                <a:ea typeface="+mn-ea"/>
                <a:cs typeface="Calibri" panose="020F0502020204030204" pitchFamily="34" charset="0"/>
              </a:defRPr>
            </a:lvl4pPr>
            <a:lvl5pPr marL="969962" marR="0" indent="0" algn="l" defTabSz="914400" rtl="0" eaLnBrk="1" fontAlgn="auto" latinLnBrk="0" hangingPunct="1">
              <a:lnSpc>
                <a:spcPct val="90000"/>
              </a:lnSpc>
              <a:spcBef>
                <a:spcPts val="500"/>
              </a:spcBef>
              <a:spcAft>
                <a:spcPts val="0"/>
              </a:spcAft>
              <a:buClrTx/>
              <a:buSzTx/>
              <a:buFont typeface="Courier New" panose="02070309020205020404" pitchFamily="49" charset="0"/>
              <a:buNone/>
              <a:tabLst/>
              <a:defRPr sz="1200" kern="1200" baseline="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Rayleigh Flow</a:t>
            </a:r>
          </a:p>
        </p:txBody>
      </p:sp>
    </p:spTree>
    <p:extLst>
      <p:ext uri="{BB962C8B-B14F-4D97-AF65-F5344CB8AC3E}">
        <p14:creationId xmlns:p14="http://schemas.microsoft.com/office/powerpoint/2010/main" val="4215419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Content Placeholder 2">
                <a:extLst>
                  <a:ext uri="{FF2B5EF4-FFF2-40B4-BE49-F238E27FC236}">
                    <a16:creationId xmlns:a16="http://schemas.microsoft.com/office/drawing/2014/main" id="{26FB201C-D6BC-3DB1-CDA2-D1FA3BF32D84}"/>
                  </a:ext>
                </a:extLst>
              </p:cNvPr>
              <p:cNvSpPr txBox="1">
                <a:spLocks/>
              </p:cNvSpPr>
              <p:nvPr/>
            </p:nvSpPr>
            <p:spPr>
              <a:xfrm>
                <a:off x="230526" y="714864"/>
                <a:ext cx="7052568" cy="5457336"/>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latin typeface="+mn-lt"/>
                  </a:rPr>
                  <a:t>The pressure outlet requires the backflow total temperature to be set. </a:t>
                </a:r>
              </a:p>
              <a:p>
                <a:pPr lvl="1">
                  <a:lnSpc>
                    <a:spcPct val="120000"/>
                  </a:lnSpc>
                  <a:spcBef>
                    <a:spcPts val="1200"/>
                  </a:spcBef>
                  <a:buClr>
                    <a:schemeClr val="accent1"/>
                  </a:buClr>
                  <a:buFont typeface="Wingdings" panose="05000000000000000000" pitchFamily="2" charset="2"/>
                  <a:buChar char="Ø"/>
                </a:pPr>
                <a:r>
                  <a:rPr lang="en-US" sz="2000" dirty="0">
                    <a:latin typeface="+mn-lt"/>
                  </a:rPr>
                  <a:t>No reversed flow develops in this problem, thus the temperature setting at the outlet is not applied.</a:t>
                </a:r>
              </a:p>
              <a:p>
                <a:pPr lvl="1">
                  <a:lnSpc>
                    <a:spcPct val="120000"/>
                  </a:lnSpc>
                  <a:spcBef>
                    <a:spcPts val="1200"/>
                  </a:spcBef>
                  <a:buClr>
                    <a:schemeClr val="accent1"/>
                  </a:buClr>
                  <a:buFont typeface="Wingdings" panose="05000000000000000000" pitchFamily="2" charset="2"/>
                  <a:buChar char="Ø"/>
                </a:pPr>
                <a:r>
                  <a:rPr lang="en-US" sz="2000" dirty="0">
                    <a:latin typeface="+mn-lt"/>
                  </a:rPr>
                  <a:t>Still, it is a good practice to apply realistic values of the backflow total temperature at the outlet.</a:t>
                </a:r>
              </a:p>
              <a:p>
                <a:pPr lvl="1">
                  <a:lnSpc>
                    <a:spcPct val="120000"/>
                  </a:lnSpc>
                  <a:spcBef>
                    <a:spcPts val="1200"/>
                  </a:spcBef>
                  <a:buClr>
                    <a:schemeClr val="accent1"/>
                  </a:buClr>
                  <a:buFont typeface="Wingdings" panose="05000000000000000000" pitchFamily="2" charset="2"/>
                  <a:buChar char="Ø"/>
                </a:pPr>
                <a:r>
                  <a:rPr lang="en-US" sz="2000" dirty="0">
                    <a:latin typeface="+mn-lt"/>
                  </a:rPr>
                  <a:t>In order to estimate the total temperature, we can estimate the heat per unit mass from the value of the energy source (</a:t>
                </a:r>
                <a14:m>
                  <m:oMath xmlns:m="http://schemas.openxmlformats.org/officeDocument/2006/math">
                    <m:sSub>
                      <m:sSubPr>
                        <m:ctrlPr>
                          <a:rPr lang="en-US" sz="2000" i="1" dirty="0" smtClean="0">
                            <a:latin typeface="Cambria Math" panose="02040503050406030204" pitchFamily="18" charset="0"/>
                          </a:rPr>
                        </m:ctrlPr>
                      </m:sSubPr>
                      <m:e>
                        <m:r>
                          <a:rPr lang="en-US" sz="2000" i="1" dirty="0" smtClean="0">
                            <a:latin typeface="Cambria Math" panose="02040503050406030204" pitchFamily="18" charset="0"/>
                          </a:rPr>
                          <m:t>𝑆</m:t>
                        </m:r>
                      </m:e>
                      <m:sub>
                        <m:r>
                          <a:rPr lang="en-US" sz="2000" i="1" dirty="0" smtClean="0">
                            <a:latin typeface="Cambria Math" panose="02040503050406030204" pitchFamily="18" charset="0"/>
                          </a:rPr>
                          <m:t>𝑒</m:t>
                        </m:r>
                      </m:sub>
                    </m:sSub>
                  </m:oMath>
                </a14:m>
                <a:r>
                  <a:rPr lang="en-US" sz="2000" dirty="0">
                    <a:latin typeface="+mn-lt"/>
                  </a:rPr>
                  <a:t>) and knowing the heated volume (</a:t>
                </a:r>
                <a14:m>
                  <m:oMath xmlns:m="http://schemas.openxmlformats.org/officeDocument/2006/math">
                    <m:r>
                      <m:rPr>
                        <m:sty m:val="p"/>
                      </m:rPr>
                      <a:rPr lang="en-US" sz="2000" b="0" i="0" dirty="0" smtClean="0">
                        <a:latin typeface="Cambria Math" panose="02040503050406030204" pitchFamily="18" charset="0"/>
                      </a:rPr>
                      <m:t>Ω</m:t>
                    </m:r>
                  </m:oMath>
                </a14:m>
                <a:r>
                  <a:rPr lang="en-US" sz="2000" dirty="0">
                    <a:latin typeface="+mn-lt"/>
                  </a:rPr>
                  <a:t>) and the mass flow rate (</a:t>
                </a:r>
                <a14:m>
                  <m:oMath xmlns:m="http://schemas.openxmlformats.org/officeDocument/2006/math">
                    <m:acc>
                      <m:accPr>
                        <m:chr m:val="̇"/>
                        <m:ctrlPr>
                          <a:rPr lang="en-US" sz="2000" i="1">
                            <a:latin typeface="Cambria Math" panose="02040503050406030204" pitchFamily="18" charset="0"/>
                          </a:rPr>
                        </m:ctrlPr>
                      </m:accPr>
                      <m:e>
                        <m:r>
                          <a:rPr lang="en-US" sz="2000" i="1">
                            <a:latin typeface="Cambria Math" panose="02040503050406030204" pitchFamily="18" charset="0"/>
                          </a:rPr>
                          <m:t>𝑚</m:t>
                        </m:r>
                      </m:e>
                    </m:acc>
                  </m:oMath>
                </a14:m>
                <a:r>
                  <a:rPr lang="en-US" sz="2000" dirty="0">
                    <a:latin typeface="+mn-lt"/>
                  </a:rPr>
                  <a:t>). Then, we can obtain the expected total temperature at the outlet: </a:t>
                </a:r>
              </a:p>
            </p:txBody>
          </p:sp>
        </mc:Choice>
        <mc:Fallback xmlns="">
          <p:sp>
            <p:nvSpPr>
              <p:cNvPr id="13" name="Content Placeholder 2">
                <a:extLst>
                  <a:ext uri="{FF2B5EF4-FFF2-40B4-BE49-F238E27FC236}">
                    <a16:creationId xmlns:a16="http://schemas.microsoft.com/office/drawing/2014/main" id="{26FB201C-D6BC-3DB1-CDA2-D1FA3BF32D84}"/>
                  </a:ext>
                </a:extLst>
              </p:cNvPr>
              <p:cNvSpPr txBox="1">
                <a:spLocks noRot="1" noChangeAspect="1" noMove="1" noResize="1" noEditPoints="1" noAdjustHandles="1" noChangeArrowheads="1" noChangeShapeType="1" noTextEdit="1"/>
              </p:cNvSpPr>
              <p:nvPr/>
            </p:nvSpPr>
            <p:spPr>
              <a:xfrm>
                <a:off x="230526" y="714864"/>
                <a:ext cx="7052568" cy="5457336"/>
              </a:xfrm>
              <a:prstGeom prst="rect">
                <a:avLst/>
              </a:prstGeom>
              <a:blipFill>
                <a:blip r:embed="rId3"/>
                <a:stretch>
                  <a:fillRect r="-951"/>
                </a:stretch>
              </a:blipFill>
            </p:spPr>
            <p:txBody>
              <a:bodyPr/>
              <a:lstStyle/>
              <a:p>
                <a:r>
                  <a:rPr lang="en-IN">
                    <a:noFill/>
                  </a:rPr>
                  <a:t> </a:t>
                </a:r>
              </a:p>
            </p:txBody>
          </p:sp>
        </mc:Fallback>
      </mc:AlternateContent>
      <p:sp>
        <p:nvSpPr>
          <p:cNvPr id="26" name="Title 1">
            <a:extLst>
              <a:ext uri="{FF2B5EF4-FFF2-40B4-BE49-F238E27FC236}">
                <a16:creationId xmlns:a16="http://schemas.microsoft.com/office/drawing/2014/main" id="{425C0C67-7B2A-461A-ED90-A9A7C6CCA7C4}"/>
              </a:ext>
            </a:extLst>
          </p:cNvPr>
          <p:cNvSpPr>
            <a:spLocks noGrp="1"/>
          </p:cNvSpPr>
          <p:nvPr>
            <p:ph type="title"/>
          </p:nvPr>
        </p:nvSpPr>
        <p:spPr>
          <a:xfrm>
            <a:off x="609601" y="148581"/>
            <a:ext cx="10972799" cy="845837"/>
          </a:xfrm>
        </p:spPr>
        <p:txBody>
          <a:bodyPr/>
          <a:lstStyle/>
          <a:p>
            <a:r>
              <a:rPr lang="en-US">
                <a:latin typeface="+mj-lt"/>
              </a:rPr>
              <a:t>Boundary Conditions</a:t>
            </a: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06CDD17E-7176-2464-BEC1-3BBA06A8CA9A}"/>
                  </a:ext>
                </a:extLst>
              </p:cNvPr>
              <p:cNvSpPr txBox="1"/>
              <p:nvPr/>
            </p:nvSpPr>
            <p:spPr>
              <a:xfrm>
                <a:off x="8226143" y="1230878"/>
                <a:ext cx="1045735"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𝑞</m:t>
                      </m:r>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𝑒</m:t>
                              </m:r>
                            </m:sub>
                          </m:sSub>
                          <m:r>
                            <m:rPr>
                              <m:sty m:val="p"/>
                            </m:rPr>
                            <a:rPr lang="en-US" b="0" i="0" smtClean="0">
                              <a:latin typeface="Cambria Math" panose="02040503050406030204" pitchFamily="18" charset="0"/>
                            </a:rPr>
                            <m:t>Ω</m:t>
                          </m:r>
                        </m:num>
                        <m:den>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𝑚</m:t>
                              </m:r>
                            </m:e>
                          </m:acc>
                        </m:den>
                      </m:f>
                    </m:oMath>
                  </m:oMathPara>
                </a14:m>
                <a:endParaRPr lang="en-US" dirty="0"/>
              </a:p>
            </p:txBody>
          </p:sp>
        </mc:Choice>
        <mc:Fallback xmlns="">
          <p:sp>
            <p:nvSpPr>
              <p:cNvPr id="28" name="TextBox 27">
                <a:extLst>
                  <a:ext uri="{FF2B5EF4-FFF2-40B4-BE49-F238E27FC236}">
                    <a16:creationId xmlns:a16="http://schemas.microsoft.com/office/drawing/2014/main" id="{06CDD17E-7176-2464-BEC1-3BBA06A8CA9A}"/>
                  </a:ext>
                </a:extLst>
              </p:cNvPr>
              <p:cNvSpPr txBox="1">
                <a:spLocks noRot="1" noChangeAspect="1" noMove="1" noResize="1" noEditPoints="1" noAdjustHandles="1" noChangeArrowheads="1" noChangeShapeType="1" noTextEdit="1"/>
              </p:cNvSpPr>
              <p:nvPr/>
            </p:nvSpPr>
            <p:spPr>
              <a:xfrm>
                <a:off x="8226143" y="1230878"/>
                <a:ext cx="1045735" cy="612732"/>
              </a:xfrm>
              <a:prstGeom prst="rect">
                <a:avLst/>
              </a:prstGeom>
              <a:blipFill>
                <a:blip r:embed="rId4"/>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F2345A33-AC1A-F99E-4207-A2A9266C36BF}"/>
                  </a:ext>
                </a:extLst>
              </p:cNvPr>
              <p:cNvSpPr txBox="1"/>
              <p:nvPr/>
            </p:nvSpPr>
            <p:spPr>
              <a:xfrm>
                <a:off x="7643773" y="3013133"/>
                <a:ext cx="2210477" cy="39651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𝑞</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𝑝</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sSub>
                            <m:sSubPr>
                              <m:ctrlPr>
                                <a:rPr lang="en-US" b="0" i="1" smtClean="0">
                                  <a:latin typeface="Cambria Math" panose="02040503050406030204" pitchFamily="18" charset="0"/>
                                </a:rPr>
                              </m:ctrlPr>
                            </m:sSubPr>
                            <m:e>
                              <m:r>
                                <a:rPr lang="en-US" b="0" i="1" smtClean="0">
                                  <a:latin typeface="Cambria Math" panose="02040503050406030204" pitchFamily="18" charset="0"/>
                                </a:rPr>
                                <m:t>0</m:t>
                              </m:r>
                            </m:e>
                            <m:sub>
                              <m:r>
                                <a:rPr lang="en-US" b="0" i="1" smtClean="0">
                                  <a:latin typeface="Cambria Math" panose="02040503050406030204" pitchFamily="18" charset="0"/>
                                </a:rPr>
                                <m:t>𝑜𝑢𝑡</m:t>
                              </m:r>
                            </m:sub>
                          </m:sSub>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sSub>
                            <m:sSubPr>
                              <m:ctrlPr>
                                <a:rPr lang="en-US" b="0" i="1" smtClean="0">
                                  <a:latin typeface="Cambria Math" panose="02040503050406030204" pitchFamily="18" charset="0"/>
                                </a:rPr>
                              </m:ctrlPr>
                            </m:sSubPr>
                            <m:e>
                              <m:r>
                                <a:rPr lang="en-US" b="0" i="1" smtClean="0">
                                  <a:latin typeface="Cambria Math" panose="02040503050406030204" pitchFamily="18" charset="0"/>
                                </a:rPr>
                                <m:t>0</m:t>
                              </m:r>
                            </m:e>
                            <m:sub>
                              <m:r>
                                <a:rPr lang="en-US" b="0" i="1" smtClean="0">
                                  <a:latin typeface="Cambria Math" panose="02040503050406030204" pitchFamily="18" charset="0"/>
                                </a:rPr>
                                <m:t>𝑖𝑛</m:t>
                              </m:r>
                            </m:sub>
                          </m:sSub>
                        </m:sub>
                      </m:sSub>
                      <m:r>
                        <a:rPr lang="en-US" b="0" i="1" smtClean="0">
                          <a:latin typeface="Cambria Math" panose="02040503050406030204" pitchFamily="18" charset="0"/>
                        </a:rPr>
                        <m:t>)</m:t>
                      </m:r>
                    </m:oMath>
                  </m:oMathPara>
                </a14:m>
                <a:endParaRPr lang="en-US" dirty="0"/>
              </a:p>
            </p:txBody>
          </p:sp>
        </mc:Choice>
        <mc:Fallback xmlns="">
          <p:sp>
            <p:nvSpPr>
              <p:cNvPr id="29" name="TextBox 28">
                <a:extLst>
                  <a:ext uri="{FF2B5EF4-FFF2-40B4-BE49-F238E27FC236}">
                    <a16:creationId xmlns:a16="http://schemas.microsoft.com/office/drawing/2014/main" id="{F2345A33-AC1A-F99E-4207-A2A9266C36BF}"/>
                  </a:ext>
                </a:extLst>
              </p:cNvPr>
              <p:cNvSpPr txBox="1">
                <a:spLocks noRot="1" noChangeAspect="1" noMove="1" noResize="1" noEditPoints="1" noAdjustHandles="1" noChangeArrowheads="1" noChangeShapeType="1" noTextEdit="1"/>
              </p:cNvSpPr>
              <p:nvPr/>
            </p:nvSpPr>
            <p:spPr>
              <a:xfrm>
                <a:off x="7643773" y="3013133"/>
                <a:ext cx="2210477" cy="396519"/>
              </a:xfrm>
              <a:prstGeom prst="rect">
                <a:avLst/>
              </a:prstGeom>
              <a:blipFill>
                <a:blip r:embed="rId5"/>
                <a:stretch>
                  <a:fillRect b="-7692"/>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AE2C2720-BACB-2F11-602C-9D9C04F8F341}"/>
                  </a:ext>
                </a:extLst>
              </p:cNvPr>
              <p:cNvSpPr txBox="1"/>
              <p:nvPr/>
            </p:nvSpPr>
            <p:spPr>
              <a:xfrm>
                <a:off x="7805966" y="4381199"/>
                <a:ext cx="1886093" cy="64395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𝑇</m:t>
                          </m:r>
                        </m:e>
                        <m:sub>
                          <m:sSub>
                            <m:sSubPr>
                              <m:ctrlPr>
                                <a:rPr lang="en-US" i="1">
                                  <a:latin typeface="Cambria Math" panose="02040503050406030204" pitchFamily="18" charset="0"/>
                                </a:rPr>
                              </m:ctrlPr>
                            </m:sSubPr>
                            <m:e>
                              <m:r>
                                <a:rPr lang="en-US" i="1">
                                  <a:latin typeface="Cambria Math" panose="02040503050406030204" pitchFamily="18" charset="0"/>
                                </a:rPr>
                                <m:t>0</m:t>
                              </m:r>
                            </m:e>
                            <m:sub>
                              <m:r>
                                <a:rPr lang="en-US" i="1">
                                  <a:latin typeface="Cambria Math" panose="02040503050406030204" pitchFamily="18" charset="0"/>
                                </a:rPr>
                                <m:t>𝑜𝑢𝑡</m:t>
                              </m:r>
                            </m:sub>
                          </m:sSub>
                        </m:sub>
                      </m:sSub>
                      <m:r>
                        <a:rPr lang="en-US" i="1">
                          <a:latin typeface="Cambria Math" panose="02040503050406030204" pitchFamily="18" charset="0"/>
                        </a:rPr>
                        <m:t>=</m:t>
                      </m:r>
                      <m:f>
                        <m:fPr>
                          <m:ctrlPr>
                            <a:rPr lang="en-US" b="0" i="1" smtClean="0">
                              <a:latin typeface="Cambria Math" panose="02040503050406030204" pitchFamily="18" charset="0"/>
                            </a:rPr>
                          </m:ctrlPr>
                        </m:fPr>
                        <m:num>
                          <m:r>
                            <a:rPr lang="en-US" i="1">
                              <a:latin typeface="Cambria Math" panose="02040503050406030204" pitchFamily="18" charset="0"/>
                            </a:rPr>
                            <m:t>𝑞</m:t>
                          </m:r>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𝑝</m:t>
                              </m:r>
                            </m:sub>
                          </m:sSub>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sSub>
                            <m:sSubPr>
                              <m:ctrlPr>
                                <a:rPr lang="en-US" b="0" i="1" smtClean="0">
                                  <a:latin typeface="Cambria Math" panose="02040503050406030204" pitchFamily="18" charset="0"/>
                                </a:rPr>
                              </m:ctrlPr>
                            </m:sSubPr>
                            <m:e>
                              <m:r>
                                <a:rPr lang="en-US" b="0" i="1" smtClean="0">
                                  <a:latin typeface="Cambria Math" panose="02040503050406030204" pitchFamily="18" charset="0"/>
                                </a:rPr>
                                <m:t>0</m:t>
                              </m:r>
                            </m:e>
                            <m:sub>
                              <m:r>
                                <a:rPr lang="en-US" b="0" i="1" smtClean="0">
                                  <a:latin typeface="Cambria Math" panose="02040503050406030204" pitchFamily="18" charset="0"/>
                                </a:rPr>
                                <m:t>𝑖𝑛</m:t>
                              </m:r>
                            </m:sub>
                          </m:sSub>
                        </m:sub>
                      </m:sSub>
                    </m:oMath>
                  </m:oMathPara>
                </a14:m>
                <a:endParaRPr lang="en-US" dirty="0"/>
              </a:p>
            </p:txBody>
          </p:sp>
        </mc:Choice>
        <mc:Fallback xmlns="">
          <p:sp>
            <p:nvSpPr>
              <p:cNvPr id="30" name="TextBox 29">
                <a:extLst>
                  <a:ext uri="{FF2B5EF4-FFF2-40B4-BE49-F238E27FC236}">
                    <a16:creationId xmlns:a16="http://schemas.microsoft.com/office/drawing/2014/main" id="{AE2C2720-BACB-2F11-602C-9D9C04F8F341}"/>
                  </a:ext>
                </a:extLst>
              </p:cNvPr>
              <p:cNvSpPr txBox="1">
                <a:spLocks noRot="1" noChangeAspect="1" noMove="1" noResize="1" noEditPoints="1" noAdjustHandles="1" noChangeArrowheads="1" noChangeShapeType="1" noTextEdit="1"/>
              </p:cNvSpPr>
              <p:nvPr/>
            </p:nvSpPr>
            <p:spPr>
              <a:xfrm>
                <a:off x="7805966" y="4381199"/>
                <a:ext cx="1886093" cy="643959"/>
              </a:xfrm>
              <a:prstGeom prst="rect">
                <a:avLst/>
              </a:prstGeom>
              <a:blipFill>
                <a:blip r:embed="rId6"/>
                <a:stretch>
                  <a:fillRect/>
                </a:stretch>
              </a:blipFill>
            </p:spPr>
            <p:txBody>
              <a:bodyPr/>
              <a:lstStyle/>
              <a:p>
                <a:r>
                  <a:rPr lang="en-IN">
                    <a:noFill/>
                  </a:rPr>
                  <a:t> </a:t>
                </a:r>
              </a:p>
            </p:txBody>
          </p:sp>
        </mc:Fallback>
      </mc:AlternateContent>
      <p:cxnSp>
        <p:nvCxnSpPr>
          <p:cNvPr id="31" name="Straight Arrow Connector 30">
            <a:extLst>
              <a:ext uri="{FF2B5EF4-FFF2-40B4-BE49-F238E27FC236}">
                <a16:creationId xmlns:a16="http://schemas.microsoft.com/office/drawing/2014/main" id="{5B941ED3-0D67-55FD-9F0C-5C2AC1DB9FD5}"/>
              </a:ext>
            </a:extLst>
          </p:cNvPr>
          <p:cNvCxnSpPr>
            <a:stCxn id="28" idx="2"/>
            <a:endCxn id="29" idx="0"/>
          </p:cNvCxnSpPr>
          <p:nvPr/>
        </p:nvCxnSpPr>
        <p:spPr>
          <a:xfrm>
            <a:off x="8749011" y="1843610"/>
            <a:ext cx="1" cy="116952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A7D64C0-C1C7-C842-F14C-6779087A8B2A}"/>
              </a:ext>
            </a:extLst>
          </p:cNvPr>
          <p:cNvCxnSpPr>
            <a:cxnSpLocks/>
            <a:stCxn id="29" idx="2"/>
            <a:endCxn id="30" idx="0"/>
          </p:cNvCxnSpPr>
          <p:nvPr/>
        </p:nvCxnSpPr>
        <p:spPr>
          <a:xfrm>
            <a:off x="8749012" y="3409652"/>
            <a:ext cx="1" cy="97154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Slide Number Placeholder 32">
            <a:extLst>
              <a:ext uri="{FF2B5EF4-FFF2-40B4-BE49-F238E27FC236}">
                <a16:creationId xmlns:a16="http://schemas.microsoft.com/office/drawing/2014/main" id="{7E990707-BC9C-83CC-48DB-C23923BD5BA9}"/>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Tree>
    <p:extLst>
      <p:ext uri="{BB962C8B-B14F-4D97-AF65-F5344CB8AC3E}">
        <p14:creationId xmlns:p14="http://schemas.microsoft.com/office/powerpoint/2010/main" val="996122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26FB201C-D6BC-3DB1-CDA2-D1FA3BF32D84}"/>
              </a:ext>
            </a:extLst>
          </p:cNvPr>
          <p:cNvSpPr txBox="1">
            <a:spLocks/>
          </p:cNvSpPr>
          <p:nvPr/>
        </p:nvSpPr>
        <p:spPr>
          <a:xfrm>
            <a:off x="230526" y="714864"/>
            <a:ext cx="5838396" cy="5457336"/>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000" dirty="0">
                <a:latin typeface="+mn-lt"/>
              </a:rPr>
              <a:t>The overall convergence rate of this particular problem is somewhat slow when using default settings. Since the flow field is very simple and devoid of strong flow gradients, we can accelerate the solution convergence increasing the Courant number in the solution controls section. </a:t>
            </a:r>
          </a:p>
          <a:p>
            <a:pPr lvl="1">
              <a:lnSpc>
                <a:spcPct val="120000"/>
              </a:lnSpc>
              <a:spcBef>
                <a:spcPts val="1200"/>
              </a:spcBef>
              <a:buClr>
                <a:schemeClr val="accent1"/>
              </a:buClr>
              <a:buFont typeface="Wingdings" panose="05000000000000000000" pitchFamily="2" charset="2"/>
              <a:buChar char="Ø"/>
            </a:pPr>
            <a:r>
              <a:rPr lang="en-US" sz="2000" dirty="0">
                <a:latin typeface="+mn-lt"/>
              </a:rPr>
              <a:t>In this case we increase the value from 5 (default) to 50, greatly reducing the simulation time, without causing the solution to diverge.</a:t>
            </a:r>
          </a:p>
        </p:txBody>
      </p:sp>
      <p:sp>
        <p:nvSpPr>
          <p:cNvPr id="33" name="Slide Number Placeholder 32">
            <a:extLst>
              <a:ext uri="{FF2B5EF4-FFF2-40B4-BE49-F238E27FC236}">
                <a16:creationId xmlns:a16="http://schemas.microsoft.com/office/drawing/2014/main" id="{7E990707-BC9C-83CC-48DB-C23923BD5BA9}"/>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5" name="Title 1">
            <a:extLst>
              <a:ext uri="{FF2B5EF4-FFF2-40B4-BE49-F238E27FC236}">
                <a16:creationId xmlns:a16="http://schemas.microsoft.com/office/drawing/2014/main" id="{557AA039-7361-156A-7795-FAE6E4B3DD5D}"/>
              </a:ext>
            </a:extLst>
          </p:cNvPr>
          <p:cNvSpPr>
            <a:spLocks noGrp="1"/>
          </p:cNvSpPr>
          <p:nvPr>
            <p:ph type="title"/>
          </p:nvPr>
        </p:nvSpPr>
        <p:spPr>
          <a:xfrm>
            <a:off x="609601" y="148581"/>
            <a:ext cx="10972799" cy="845837"/>
          </a:xfrm>
        </p:spPr>
        <p:txBody>
          <a:bodyPr/>
          <a:lstStyle/>
          <a:p>
            <a:r>
              <a:rPr lang="en-US" dirty="0">
                <a:latin typeface="+mj-lt"/>
              </a:rPr>
              <a:t>Solution Controls</a:t>
            </a:r>
          </a:p>
        </p:txBody>
      </p:sp>
      <p:pic>
        <p:nvPicPr>
          <p:cNvPr id="7" name="Picture 6" descr="A screenshot of a cell phone&#10;&#10;Description automatically generated">
            <a:extLst>
              <a:ext uri="{FF2B5EF4-FFF2-40B4-BE49-F238E27FC236}">
                <a16:creationId xmlns:a16="http://schemas.microsoft.com/office/drawing/2014/main" id="{B68FBCD3-74CB-757B-85DE-684A49BB3B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9000" y="1411421"/>
            <a:ext cx="3451124" cy="2017579"/>
          </a:xfrm>
          <a:prstGeom prst="rect">
            <a:avLst/>
          </a:prstGeom>
        </p:spPr>
      </p:pic>
    </p:spTree>
    <p:extLst>
      <p:ext uri="{BB962C8B-B14F-4D97-AF65-F5344CB8AC3E}">
        <p14:creationId xmlns:p14="http://schemas.microsoft.com/office/powerpoint/2010/main" val="2218241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9</a:t>
            </a:fld>
            <a:endParaRPr lang="en-US" dirty="0"/>
          </a:p>
        </p:txBody>
      </p:sp>
    </p:spTree>
    <p:extLst>
      <p:ext uri="{BB962C8B-B14F-4D97-AF65-F5344CB8AC3E}">
        <p14:creationId xmlns:p14="http://schemas.microsoft.com/office/powerpoint/2010/main" val="1643472097"/>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3762</TotalTime>
  <Words>614</Words>
  <Application>Microsoft Office PowerPoint</Application>
  <PresentationFormat>Widescreen</PresentationFormat>
  <Paragraphs>87</Paragraphs>
  <Slides>9</Slides>
  <Notes>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9</vt:i4>
      </vt:variant>
    </vt:vector>
  </HeadingPairs>
  <TitlesOfParts>
    <vt:vector size="18" baseType="lpstr">
      <vt:lpstr>Wingdings</vt:lpstr>
      <vt:lpstr>Cambria Math</vt:lpstr>
      <vt:lpstr>Courier New</vt:lpstr>
      <vt:lpstr>Arial</vt:lpstr>
      <vt:lpstr>Calibri</vt:lpstr>
      <vt:lpstr>Segoe UI</vt:lpstr>
      <vt:lpstr>Ansys - Slide Master</vt:lpstr>
      <vt:lpstr>AER_theme</vt:lpstr>
      <vt:lpstr>1_AER_theme</vt:lpstr>
      <vt:lpstr>PowerPoint Presentation</vt:lpstr>
      <vt:lpstr>Problem Statement</vt:lpstr>
      <vt:lpstr>Problem Statement</vt:lpstr>
      <vt:lpstr>Results</vt:lpstr>
      <vt:lpstr>Results</vt:lpstr>
      <vt:lpstr>PowerPoint Presentation</vt:lpstr>
      <vt:lpstr>Boundary Conditions</vt:lpstr>
      <vt:lpstr>Solution Controls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Ravindra Shirsath</cp:lastModifiedBy>
  <cp:revision>263</cp:revision>
  <dcterms:created xsi:type="dcterms:W3CDTF">2019-12-19T15:00:39Z</dcterms:created>
  <dcterms:modified xsi:type="dcterms:W3CDTF">2023-09-07T06:30:14Z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