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21"/>
  </p:notesMasterIdLst>
  <p:sldIdLst>
    <p:sldId id="9104" r:id="rId7"/>
    <p:sldId id="739" r:id="rId8"/>
    <p:sldId id="745" r:id="rId9"/>
    <p:sldId id="9106" r:id="rId10"/>
    <p:sldId id="9107" r:id="rId11"/>
    <p:sldId id="9108" r:id="rId12"/>
    <p:sldId id="9112" r:id="rId13"/>
    <p:sldId id="9110" r:id="rId14"/>
    <p:sldId id="9111" r:id="rId15"/>
    <p:sldId id="9113" r:id="rId16"/>
    <p:sldId id="9114" r:id="rId17"/>
    <p:sldId id="9115" r:id="rId18"/>
    <p:sldId id="799" r:id="rId19"/>
    <p:sldId id="9105"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ambria Math" panose="02040503050406030204" pitchFamily="18" charset="0"/>
      <p:regular r:id="rId26"/>
    </p:embeddedFont>
    <p:embeddedFont>
      <p:font typeface="Segoe UI" panose="020B0502040204020203" pitchFamily="34"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B5A6D7-EEE6-FD05-023D-1DA3486AAE68}" v="8" dt="2023-09-07T09:54:16.2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62" d="100"/>
          <a:sy n="62" d="100"/>
        </p:scale>
        <p:origin x="1843" y="5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4.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3.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Ravindra Shirsath" userId="S::ravindra.shirsath@ansys.com::027d37d2-9c2b-4c45-be34-98a6c3a1d10d" providerId="AD" clId="Web-{81B5A6D7-EEE6-FD05-023D-1DA3486AAE68}"/>
    <pc:docChg chg="modSld">
      <pc:chgData name="Ravindra Shirsath" userId="S::ravindra.shirsath@ansys.com::027d37d2-9c2b-4c45-be34-98a6c3a1d10d" providerId="AD" clId="Web-{81B5A6D7-EEE6-FD05-023D-1DA3486AAE68}" dt="2023-09-07T09:54:16.295" v="7" actId="14100"/>
      <pc:docMkLst>
        <pc:docMk/>
      </pc:docMkLst>
      <pc:sldChg chg="addSp delSp modSp">
        <pc:chgData name="Ravindra Shirsath" userId="S::ravindra.shirsath@ansys.com::027d37d2-9c2b-4c45-be34-98a6c3a1d10d" providerId="AD" clId="Web-{81B5A6D7-EEE6-FD05-023D-1DA3486AAE68}" dt="2023-09-07T09:50:20.870" v="1"/>
        <pc:sldMkLst>
          <pc:docMk/>
          <pc:sldMk cId="459338390" sldId="9112"/>
        </pc:sldMkLst>
        <pc:spChg chg="add del">
          <ac:chgData name="Ravindra Shirsath" userId="S::ravindra.shirsath@ansys.com::027d37d2-9c2b-4c45-be34-98a6c3a1d10d" providerId="AD" clId="Web-{81B5A6D7-EEE6-FD05-023D-1DA3486AAE68}" dt="2023-09-07T09:50:20.870" v="1"/>
          <ac:spMkLst>
            <pc:docMk/>
            <pc:sldMk cId="459338390" sldId="9112"/>
            <ac:spMk id="3" creationId="{DB377CFC-9F03-4978-9A30-493112A2B521}"/>
          </ac:spMkLst>
        </pc:spChg>
        <pc:spChg chg="add del mod">
          <ac:chgData name="Ravindra Shirsath" userId="S::ravindra.shirsath@ansys.com::027d37d2-9c2b-4c45-be34-98a6c3a1d10d" providerId="AD" clId="Web-{81B5A6D7-EEE6-FD05-023D-1DA3486AAE68}" dt="2023-09-07T09:50:20.870" v="1"/>
          <ac:spMkLst>
            <pc:docMk/>
            <pc:sldMk cId="459338390" sldId="9112"/>
            <ac:spMk id="5" creationId="{3C3FE7F4-AC56-DE5A-6EFA-E5F58A22C9A8}"/>
          </ac:spMkLst>
        </pc:spChg>
      </pc:sldChg>
      <pc:sldChg chg="modSp">
        <pc:chgData name="Ravindra Shirsath" userId="S::ravindra.shirsath@ansys.com::027d37d2-9c2b-4c45-be34-98a6c3a1d10d" providerId="AD" clId="Web-{81B5A6D7-EEE6-FD05-023D-1DA3486AAE68}" dt="2023-09-07T09:50:46.185" v="3" actId="1076"/>
        <pc:sldMkLst>
          <pc:docMk/>
          <pc:sldMk cId="1718135789" sldId="9113"/>
        </pc:sldMkLst>
        <pc:spChg chg="mod">
          <ac:chgData name="Ravindra Shirsath" userId="S::ravindra.shirsath@ansys.com::027d37d2-9c2b-4c45-be34-98a6c3a1d10d" providerId="AD" clId="Web-{81B5A6D7-EEE6-FD05-023D-1DA3486AAE68}" dt="2023-09-07T09:50:46.185" v="3" actId="1076"/>
          <ac:spMkLst>
            <pc:docMk/>
            <pc:sldMk cId="1718135789" sldId="9113"/>
            <ac:spMk id="3" creationId="{DB377CFC-9F03-4978-9A30-493112A2B521}"/>
          </ac:spMkLst>
        </pc:spChg>
      </pc:sldChg>
      <pc:sldChg chg="modSp">
        <pc:chgData name="Ravindra Shirsath" userId="S::ravindra.shirsath@ansys.com::027d37d2-9c2b-4c45-be34-98a6c3a1d10d" providerId="AD" clId="Web-{81B5A6D7-EEE6-FD05-023D-1DA3486AAE68}" dt="2023-09-07T09:54:16.295" v="7" actId="14100"/>
        <pc:sldMkLst>
          <pc:docMk/>
          <pc:sldMk cId="2715683200" sldId="9115"/>
        </pc:sldMkLst>
        <pc:spChg chg="mod">
          <ac:chgData name="Ravindra Shirsath" userId="S::ravindra.shirsath@ansys.com::027d37d2-9c2b-4c45-be34-98a6c3a1d10d" providerId="AD" clId="Web-{81B5A6D7-EEE6-FD05-023D-1DA3486AAE68}" dt="2023-09-07T09:54:16.295" v="7" actId="14100"/>
          <ac:spMkLst>
            <pc:docMk/>
            <pc:sldMk cId="2715683200" sldId="9115"/>
            <ac:spMk id="3" creationId="{DB377CFC-9F03-4978-9A30-493112A2B521}"/>
          </ac:spMkLst>
        </pc:spChg>
      </pc:sld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Like the Rayleigh flow, we use sonic flow properties as reference values to obtain the following relations. These provide a good understanding of what happens to the flow properties - pressure, density, temperature, and total pressure when the effect of friction is included. Moreover, if we define a critical length x = L* as the location where the flow becomes sonic (M = 1), we obtain the following relationship for the choking length. Here, f bar is the average friction coefficient, and its mathematical definition is as follows.</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980244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Now that we have the necessary relationships, let us understand what happens to the flow properties in the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1422988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We will again take the help of a </a:t>
            </a:r>
            <a:r>
              <a:rPr lang="en-US" sz="1200" dirty="0" err="1">
                <a:effectLst/>
                <a:latin typeface="Calibri" panose="020F0502020204030204" pitchFamily="34" charset="0"/>
                <a:ea typeface="Calibri" panose="020F0502020204030204" pitchFamily="34" charset="0"/>
                <a:cs typeface="Arial" panose="020B0604020202020204" pitchFamily="34" charset="0"/>
              </a:rPr>
              <a:t>Mollier</a:t>
            </a:r>
            <a:r>
              <a:rPr lang="en-US" sz="1200" dirty="0">
                <a:effectLst/>
                <a:latin typeface="Calibri" panose="020F0502020204030204" pitchFamily="34" charset="0"/>
                <a:ea typeface="Calibri" panose="020F0502020204030204" pitchFamily="34" charset="0"/>
                <a:cs typeface="Arial" panose="020B0604020202020204" pitchFamily="34" charset="0"/>
              </a:rPr>
              <a:t> diagram and draw the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curve for a set of given initial conditions. Like the Rayleigh curve, point S corresponds to maximum entropy, where the flow is sonic. The lower branch is supersonic and the upper is subsonic. If the inlet flow is supersonic, as represented by point A, then the effect of friction decelerates the flow in region B and the downstream flow approaches point S. The longer the pipe, the greater the frictional loss, the closer the downstream conditions are to point S. At a critical pipe length, L*, the flow in region B becomes sonic and is considered choked. It is not possible to increase the length any further without drastically changing the upstream conditions. Any further increase in the length of the pipe beyond this critical value produces a normal shock and the upstream flow conditions become subsonic. Similarly, in the upper branch, where the inlet flow is subsonic, the effect of friction is to accelerate the flow. At a critical length, the downstream flow in region B becomes sonic at point S. This flow is again choked and no further increase in length is possible without drastically changing the upstream flow conditions in Region A. It is important to understand that the total pressure always decreases in the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 This is observed for both subsonic and supersonic inlet conditions. Also, contrary to the Rayleigh flow, the upper and lower branches of the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 cannot be traversed by the same flow.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The effect of subsonic flow acceleration by friction may sound counter intuitive as friction always dissipates the kinetic energy of the flow into heat. The explanation, however, lies in the assumptions we made in our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 analysis. The flow is assumed to be adiabatic, that is no heat transfer to or from the system. As a result, the conservation of total energy is required to either increase the internal energy, which is proportional to temperature for ideal gases, and decrease the velocity, or the other way around - decrease the internal energy and increase the velocity. Which of the two alternatives takes place is determined by the 2</a:t>
            </a:r>
            <a:r>
              <a:rPr lang="en-US" sz="1200" baseline="30000" dirty="0">
                <a:effectLst/>
                <a:latin typeface="Calibri" panose="020F0502020204030204" pitchFamily="34" charset="0"/>
                <a:ea typeface="Calibri" panose="020F0502020204030204" pitchFamily="34" charset="0"/>
                <a:cs typeface="Arial" panose="020B0604020202020204" pitchFamily="34" charset="0"/>
              </a:rPr>
              <a:t>nd</a:t>
            </a:r>
            <a:r>
              <a:rPr lang="en-US" sz="1200" dirty="0">
                <a:effectLst/>
                <a:latin typeface="Calibri" panose="020F0502020204030204" pitchFamily="34" charset="0"/>
                <a:ea typeface="Calibri" panose="020F0502020204030204" pitchFamily="34" charset="0"/>
                <a:cs typeface="Arial" panose="020B0604020202020204" pitchFamily="34" charset="0"/>
              </a:rPr>
              <a:t> law or thermodynamics requiring the entropy to increase.</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91012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With that, let’s wrap up this </a:t>
            </a:r>
            <a:r>
              <a:rPr lang="en-US" sz="1200">
                <a:effectLst/>
                <a:latin typeface="Calibri" panose="020F0502020204030204" pitchFamily="34" charset="0"/>
                <a:ea typeface="Calibri" panose="020F0502020204030204" pitchFamily="34" charset="0"/>
                <a:cs typeface="Arial" panose="020B0604020202020204" pitchFamily="34" charset="0"/>
              </a:rPr>
              <a:t>lesson.</a:t>
            </a:r>
            <a:endParaRPr lang="en-IN"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F61EA0F-A667-4B49-8422-0062BC55E249}" type="slidenum">
              <a:rPr lang="en-US" smtClean="0"/>
              <a:t>13</a:t>
            </a:fld>
            <a:endParaRPr lang="en-US" dirty="0"/>
          </a:p>
        </p:txBody>
      </p:sp>
    </p:spTree>
    <p:extLst>
      <p:ext uri="{BB962C8B-B14F-4D97-AF65-F5344CB8AC3E}">
        <p14:creationId xmlns:p14="http://schemas.microsoft.com/office/powerpoint/2010/main" val="2759900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3367549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Arial" panose="020B0604020202020204" pitchFamily="34" charset="0"/>
              </a:rPr>
              <a:t>A very common internal compressible flow application is the flow of gases in a pipeline. In addition to the compressible effects in such flows, the effect of friction determines the total pressure loss incurred by the flowing gas. Understanding these frictional losses is important, especially in the case of long gas pipelines. The overall pumping power required to transport gas from one location to another must overcome these pressure losses. In other compressible applications, heat is added to or removed from the fluid. The combustion of fuel-air mixture in a jet engine is a good example. The addition or removal of heat from a compressible flow produces very interesting flow behavior.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One-dimensional compressible flows where heat is added or removed from the flow are often called Rayleigh flows. When the effect of friction is considered, such 1D compressible flows are called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flows. In this lesson, we will learn about these two types of flows.</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investigate the Rayleigh flows first by looking at a one-dimensional gas flow. Let us say that heat is added between regions A and B. Here are the 1D steady-state governing equations – the continuity, momentum, and energy. q is the heat added per unit mass. A closed-form analytical solution is obtained if the gas is considered calorically perfect. Using this relationship and the total temperature definition, we rewrite q as following. This implies that the effect of heat addition  directly leads to an increase in the total temperature of the gas between regions A and B. On a similar note, if q were removed from the gas, the total temperature T</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0</a:t>
            </a:r>
            <a:r>
              <a:rPr lang="en-US" sz="1200" dirty="0">
                <a:effectLst/>
                <a:latin typeface="Calibri" panose="020F0502020204030204" pitchFamily="34" charset="0"/>
                <a:ea typeface="Calibri" panose="020F0502020204030204" pitchFamily="34" charset="0"/>
                <a:cs typeface="Arial" panose="020B0604020202020204" pitchFamily="34" charset="0"/>
              </a:rPr>
              <a:t> would decrease between regions A and B.</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738558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Using the governing equations, the Mach number, and speed of sound definitions, we obtain the ratio of flow properties between points A and B as a function of both upstream and downstream Mach numbers, M</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A</a:t>
            </a:r>
            <a:r>
              <a:rPr lang="en-US" sz="1200" dirty="0">
                <a:effectLst/>
                <a:latin typeface="Calibri" panose="020F0502020204030204" pitchFamily="34" charset="0"/>
                <a:ea typeface="Calibri" panose="020F0502020204030204" pitchFamily="34" charset="0"/>
                <a:cs typeface="Arial" panose="020B0604020202020204" pitchFamily="34" charset="0"/>
              </a:rPr>
              <a:t> and M</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B</a:t>
            </a:r>
            <a:r>
              <a:rPr lang="en-US" sz="1200" dirty="0">
                <a:effectLst/>
                <a:latin typeface="Calibri" panose="020F0502020204030204" pitchFamily="34" charset="0"/>
                <a:ea typeface="Calibri" panose="020F0502020204030204" pitchFamily="34" charset="0"/>
                <a:cs typeface="Arial" panose="020B0604020202020204" pitchFamily="34" charset="0"/>
              </a:rPr>
              <a:t>. These relationships are simplified by using the sonic flow properties as reference conditions. So, if M</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A­ </a:t>
            </a:r>
            <a:r>
              <a:rPr lang="en-US" sz="1200" dirty="0">
                <a:effectLst/>
                <a:latin typeface="Calibri" panose="020F0502020204030204" pitchFamily="34" charset="0"/>
                <a:ea typeface="Calibri" panose="020F0502020204030204" pitchFamily="34" charset="0"/>
                <a:cs typeface="Arial" panose="020B0604020202020204" pitchFamily="34" charset="0"/>
              </a:rPr>
              <a:t>= 1, the corresponding flow properties are denoted by p*, T*, and rho*. The flow properties at any other value of M are obtained using the following relationships. Here, p*, T*, and rho* are conditions in a 1D flow that would exist if sufficient heat were added to achieve a Mach number of 1. These are extremely useful relationships for non-adiabatic one-dimensional flows to estimate the downstream flow properties.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354506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use these ratio equations to understand some physical trends in such flows.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To do this, for a set of initial conditions in region A, we will plot the locus of all possible states in region B on a </a:t>
            </a:r>
            <a:r>
              <a:rPr lang="en-US" sz="1200" dirty="0" err="1">
                <a:effectLst/>
                <a:latin typeface="Calibri" panose="020F0502020204030204" pitchFamily="34" charset="0"/>
                <a:ea typeface="Calibri" panose="020F0502020204030204" pitchFamily="34" charset="0"/>
                <a:cs typeface="Arial" panose="020B0604020202020204" pitchFamily="34" charset="0"/>
              </a:rPr>
              <a:t>Mollier</a:t>
            </a:r>
            <a:r>
              <a:rPr lang="en-US" sz="1200" dirty="0">
                <a:effectLst/>
                <a:latin typeface="Calibri" panose="020F0502020204030204" pitchFamily="34" charset="0"/>
                <a:ea typeface="Calibri" panose="020F0502020204030204" pitchFamily="34" charset="0"/>
                <a:cs typeface="Arial" panose="020B0604020202020204" pitchFamily="34" charset="0"/>
              </a:rPr>
              <a:t> diagram. </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124857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This curve is commonly called the Rayleigh curve. Each point on the curve corresponds to a different value of q added or removed from the flow. The upper branch of the curve represents subsonic flows and the lower one is for supersonic. At point S, which represents the maximum entropy state for a given flow, the flow is sonic. </a:t>
            </a:r>
            <a:endParaRPr lang="en-IN" sz="12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first focus our attention on the lower branch and understand the impact of heat addition on the supersonic flow. When heat is added to a supersonic flow, which is represented by point 1, the conditions in region B of the flow move closer to the point S. In other words, the supersonic flow decelerates when the heat is added to the flow. The pressure and temperature of a supersonic flow undergoing heat addition increases in region B. An opposite effect is observed when the heat is removed, and the flow accelerates. When a certain critical value of q is added to the supersonic flow, the flow in region B becomes sonic. At this point S, the flow is said to be choked as further increase in q is not possible without changing the upstream conditions drastically in region A. If we continue adding more heat beyond this point, a normal shock is formed and the flow in region A suddenly becomes subsonic. Similar observations are made on the upper branch of the Rayleigh curve. As heat is added to the subsonic flow, the flow accelerates in region B until it reaches the point S. Heat addition to subsonic flows leads to an increase in fluid velocity. The pressure in region B decreases compared to that in Region A. The temperature of the fluid behaves interestingly. If the upstream Mach number, M</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A </a:t>
            </a:r>
            <a:r>
              <a:rPr lang="en-US" sz="1200" dirty="0">
                <a:effectLst/>
                <a:latin typeface="Calibri" panose="020F0502020204030204" pitchFamily="34" charset="0"/>
                <a:ea typeface="Calibri" panose="020F0502020204030204" pitchFamily="34" charset="0"/>
                <a:cs typeface="Arial" panose="020B0604020202020204" pitchFamily="34" charset="0"/>
              </a:rPr>
              <a:t>is less than the square root of 1/gamma, then the temperature in region B is larger than A. If M</a:t>
            </a:r>
            <a:r>
              <a:rPr lang="en-US" sz="1200" baseline="-25000" dirty="0">
                <a:effectLst/>
                <a:latin typeface="Calibri" panose="020F0502020204030204" pitchFamily="34" charset="0"/>
                <a:ea typeface="Calibri" panose="020F0502020204030204" pitchFamily="34" charset="0"/>
                <a:cs typeface="Arial" panose="020B0604020202020204" pitchFamily="34" charset="0"/>
              </a:rPr>
              <a:t>A</a:t>
            </a:r>
            <a:r>
              <a:rPr lang="en-US" sz="1200" dirty="0">
                <a:effectLst/>
                <a:latin typeface="Calibri" panose="020F0502020204030204" pitchFamily="34" charset="0"/>
                <a:ea typeface="Calibri" panose="020F0502020204030204" pitchFamily="34" charset="0"/>
                <a:cs typeface="Arial" panose="020B0604020202020204" pitchFamily="34" charset="0"/>
              </a:rPr>
              <a:t> is larger than this value, then the downstream temperature in region B decreases when heat is added to the flow. Removal of heat from the flow produces a reverse effect and the subsonic flow decelerates. </a:t>
            </a: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68922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Similar to the supersonic flow, if heat added to the subsonic flow is beyond the critical value required to accelerate the flow to the sonic conditions, the flow is again choked and a series of pressure waves propagate upstream to adjust the upstream conditions in region A to a lower subsonic Mach number. From the Rayleigh curve, it is observed that a supersonic flow becomes subsonic by adding heat first until the flow becomes sonic and then cooling it thereafter. Similarly, a subsonic flow can be accelerated to the sonic conditions by adding heat and any subsequent heat removal will further accelerate the flow to a supersonic Mach number.</a:t>
            </a:r>
            <a:endParaRPr lang="en-IN"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832268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Let us now turn our attention to the second part of this lesson – the </a:t>
            </a:r>
            <a:r>
              <a:rPr lang="en-US" sz="1200" dirty="0" err="1">
                <a:effectLst/>
                <a:latin typeface="Calibri" panose="020F0502020204030204" pitchFamily="34" charset="0"/>
                <a:ea typeface="Calibri" panose="020F0502020204030204" pitchFamily="34" charset="0"/>
                <a:cs typeface="Arial" panose="020B0604020202020204" pitchFamily="34" charset="0"/>
              </a:rPr>
              <a:t>Fanno</a:t>
            </a:r>
            <a:r>
              <a:rPr lang="en-US" sz="1200" dirty="0">
                <a:effectLst/>
                <a:latin typeface="Calibri" panose="020F0502020204030204" pitchFamily="34" charset="0"/>
                <a:ea typeface="Calibri" panose="020F0502020204030204" pitchFamily="34" charset="0"/>
                <a:cs typeface="Arial" panose="020B0604020202020204" pitchFamily="34" charset="0"/>
              </a:rPr>
              <a:t> flow. We will now add the viscous terms to our 1D momentum equation. Including this term in the analysis as well as accounting for the constant cross-sectional area of the pipe, we obtain the following equation. Here the shear stress varies with the distance of the pipe. If we take a small length dx and express the definition of shear stress in terms of friction factor, we obtain the following equation.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3069460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dirty="0">
                <a:effectLst/>
                <a:latin typeface="Calibri" panose="020F0502020204030204" pitchFamily="34" charset="0"/>
                <a:ea typeface="Calibri" panose="020F0502020204030204" pitchFamily="34" charset="0"/>
                <a:cs typeface="Arial" panose="020B0604020202020204" pitchFamily="34" charset="0"/>
              </a:rPr>
              <a:t>We can now integrate this equation between points 1 and 2 and obtain a relationship between the upstream and downstream Mach numbers with the fraction factor in the pipe.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2604300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8.png"/><Relationship Id="rId7"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33.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33.xml"/><Relationship Id="rId5" Type="http://schemas.openxmlformats.org/officeDocument/2006/relationships/image" Target="../media/image63.png"/><Relationship Id="rId4" Type="http://schemas.openxmlformats.org/officeDocument/2006/relationships/image" Target="../media/image6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3.xml"/><Relationship Id="rId16" Type="http://schemas.openxmlformats.org/officeDocument/2006/relationships/image" Target="../media/image26.png"/><Relationship Id="rId1" Type="http://schemas.openxmlformats.org/officeDocument/2006/relationships/slideLayout" Target="../slideLayouts/slideLayout3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0.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3.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40.png"/><Relationship Id="rId5" Type="http://schemas.openxmlformats.org/officeDocument/2006/relationships/image" Target="../media/image44.png"/><Relationship Id="rId4" Type="http://schemas.openxmlformats.org/officeDocument/2006/relationships/image" Target="../media/image430.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2</a:t>
            </a:r>
          </a:p>
          <a:p>
            <a:endParaRPr lang="en-US" dirty="0">
              <a:latin typeface="Calibri"/>
              <a:cs typeface="Calibri"/>
            </a:endParaRPr>
          </a:p>
          <a:p>
            <a:r>
              <a:rPr lang="en-US" dirty="0" err="1">
                <a:latin typeface="Calibri"/>
                <a:cs typeface="Calibri"/>
              </a:rPr>
              <a:t>Fanno</a:t>
            </a:r>
            <a:r>
              <a:rPr lang="en-US" dirty="0">
                <a:latin typeface="Calibri"/>
                <a:cs typeface="Calibri"/>
              </a:rPr>
              <a:t> and Rayleigh Flows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err="1"/>
              <a:t>Fanno</a:t>
            </a:r>
            <a:r>
              <a:rPr lang="en-US" dirty="0"/>
              <a:t> Flow</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400" y="762000"/>
                <a:ext cx="11887200" cy="5560423"/>
              </a:xfrm>
            </p:spPr>
            <p:txBody>
              <a:bodyPr>
                <a:normAutofit/>
              </a:bodyPr>
              <a:lstStyle/>
              <a:p>
                <a:pPr lvl="1">
                  <a:spcBef>
                    <a:spcPts val="1200"/>
                  </a:spcBef>
                  <a:buClr>
                    <a:schemeClr val="accent1"/>
                  </a:buClr>
                  <a:buFont typeface="Wingdings" panose="05000000000000000000" pitchFamily="2" charset="2"/>
                  <a:buChar char="Ø"/>
                </a:pPr>
                <a:r>
                  <a:rPr lang="en-US" sz="1800" dirty="0">
                    <a:sym typeface="Monotype Sorts" pitchFamily="2" charset="2"/>
                  </a:rPr>
                  <a:t>We can use sonic flow reference conditions denoted by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𝑝</m:t>
                        </m:r>
                      </m:e>
                      <m:sub>
                        <m:r>
                          <a:rPr lang="en-US" sz="1800" i="1">
                            <a:latin typeface="Cambria Math" panose="02040503050406030204" pitchFamily="18" charset="0"/>
                            <a:sym typeface="Monotype Sorts" pitchFamily="2" charset="2"/>
                          </a:rPr>
                          <m:t>𝐴</m:t>
                        </m:r>
                      </m:sub>
                    </m:sSub>
                    <m:r>
                      <a:rPr lang="en-US" sz="1800" i="1">
                        <a:latin typeface="Cambria Math" panose="02040503050406030204" pitchFamily="18" charset="0"/>
                        <a:sym typeface="Monotype Sorts" pitchFamily="2" charset="2"/>
                      </a:rPr>
                      <m:t>=</m:t>
                    </m:r>
                    <m:sSup>
                      <m:sSupPr>
                        <m:ctrlPr>
                          <a:rPr lang="en-US" sz="1800" i="1">
                            <a:latin typeface="Cambria Math" panose="02040503050406030204" pitchFamily="18" charset="0"/>
                            <a:sym typeface="Monotype Sorts" pitchFamily="2" charset="2"/>
                          </a:rPr>
                        </m:ctrlPr>
                      </m:sSupPr>
                      <m:e>
                        <m:r>
                          <a:rPr lang="en-US" sz="1800" i="1">
                            <a:latin typeface="Cambria Math" panose="02040503050406030204" pitchFamily="18" charset="0"/>
                            <a:sym typeface="Monotype Sorts" pitchFamily="2" charset="2"/>
                          </a:rPr>
                          <m:t>𝑝</m:t>
                        </m:r>
                      </m:e>
                      <m:sup>
                        <m:r>
                          <a:rPr lang="en-US" sz="1800" i="1">
                            <a:latin typeface="Cambria Math" panose="02040503050406030204" pitchFamily="18" charset="0"/>
                            <a:sym typeface="Monotype Sorts" pitchFamily="2" charset="2"/>
                          </a:rPr>
                          <m:t>∗</m:t>
                        </m:r>
                      </m:sup>
                    </m:sSup>
                  </m:oMath>
                </a14:m>
                <a:r>
                  <a:rPr lang="en-US" sz="1800" dirty="0">
                    <a:sym typeface="Monotype Sorts" pitchFamily="2" charset="2"/>
                  </a:rPr>
                  <a:t>,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𝑇</m:t>
                        </m:r>
                      </m:e>
                      <m:sub>
                        <m:r>
                          <a:rPr lang="en-US" sz="1800" i="1">
                            <a:latin typeface="Cambria Math" panose="02040503050406030204" pitchFamily="18" charset="0"/>
                            <a:sym typeface="Monotype Sorts" pitchFamily="2" charset="2"/>
                          </a:rPr>
                          <m:t>𝐴</m:t>
                        </m:r>
                      </m:sub>
                    </m:sSub>
                    <m:r>
                      <a:rPr lang="en-US" sz="1800" i="1">
                        <a:latin typeface="Cambria Math" panose="02040503050406030204" pitchFamily="18" charset="0"/>
                        <a:sym typeface="Monotype Sorts" pitchFamily="2" charset="2"/>
                      </a:rPr>
                      <m:t>=</m:t>
                    </m:r>
                    <m:sSup>
                      <m:sSupPr>
                        <m:ctrlPr>
                          <a:rPr lang="en-US" sz="1800" i="1">
                            <a:latin typeface="Cambria Math" panose="02040503050406030204" pitchFamily="18" charset="0"/>
                            <a:sym typeface="Monotype Sorts" pitchFamily="2" charset="2"/>
                          </a:rPr>
                        </m:ctrlPr>
                      </m:sSupPr>
                      <m:e>
                        <m:r>
                          <a:rPr lang="en-US" sz="1800" i="1">
                            <a:latin typeface="Cambria Math" panose="02040503050406030204" pitchFamily="18" charset="0"/>
                            <a:sym typeface="Monotype Sorts" pitchFamily="2" charset="2"/>
                          </a:rPr>
                          <m:t>𝑇</m:t>
                        </m:r>
                      </m:e>
                      <m:sup>
                        <m:r>
                          <a:rPr lang="en-US" sz="1800" i="1">
                            <a:latin typeface="Cambria Math" panose="02040503050406030204" pitchFamily="18" charset="0"/>
                            <a:sym typeface="Monotype Sorts" pitchFamily="2" charset="2"/>
                          </a:rPr>
                          <m:t>∗</m:t>
                        </m:r>
                      </m:sup>
                    </m:sSup>
                  </m:oMath>
                </a14:m>
                <a:r>
                  <a:rPr lang="en-US" sz="1800" dirty="0">
                    <a:sym typeface="Monotype Sorts" pitchFamily="2" charset="2"/>
                  </a:rPr>
                  <a:t>,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𝜌</m:t>
                        </m:r>
                      </m:e>
                      <m:sub>
                        <m:r>
                          <a:rPr lang="en-US" sz="1800" i="1">
                            <a:latin typeface="Cambria Math" panose="02040503050406030204" pitchFamily="18" charset="0"/>
                            <a:sym typeface="Monotype Sorts" pitchFamily="2" charset="2"/>
                          </a:rPr>
                          <m:t>𝐴</m:t>
                        </m:r>
                      </m:sub>
                    </m:sSub>
                    <m:r>
                      <a:rPr lang="en-US" sz="1800" i="1">
                        <a:latin typeface="Cambria Math" panose="02040503050406030204" pitchFamily="18" charset="0"/>
                        <a:sym typeface="Monotype Sorts" pitchFamily="2" charset="2"/>
                      </a:rPr>
                      <m:t>=</m:t>
                    </m:r>
                    <m:sSup>
                      <m:sSupPr>
                        <m:ctrlPr>
                          <a:rPr lang="en-US" sz="1800" i="1">
                            <a:latin typeface="Cambria Math" panose="02040503050406030204" pitchFamily="18" charset="0"/>
                            <a:sym typeface="Monotype Sorts" pitchFamily="2" charset="2"/>
                          </a:rPr>
                        </m:ctrlPr>
                      </m:sSupPr>
                      <m:e>
                        <m:r>
                          <a:rPr lang="en-US" sz="1800" i="1">
                            <a:latin typeface="Cambria Math" panose="02040503050406030204" pitchFamily="18" charset="0"/>
                            <a:sym typeface="Monotype Sorts" pitchFamily="2" charset="2"/>
                          </a:rPr>
                          <m:t>𝜌</m:t>
                        </m:r>
                      </m:e>
                      <m:sup>
                        <m:r>
                          <a:rPr lang="en-US" sz="1800" i="1">
                            <a:latin typeface="Cambria Math" panose="02040503050406030204" pitchFamily="18" charset="0"/>
                            <a:sym typeface="Monotype Sorts" pitchFamily="2" charset="2"/>
                          </a:rPr>
                          <m:t>∗</m:t>
                        </m:r>
                      </m:sup>
                    </m:sSup>
                  </m:oMath>
                </a14:m>
                <a:r>
                  <a:rPr lang="en-US" sz="1800" dirty="0">
                    <a:sym typeface="Monotype Sorts" pitchFamily="2" charset="2"/>
                  </a:rPr>
                  <a:t> and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𝑇</m:t>
                        </m:r>
                      </m:e>
                      <m:sub>
                        <m:sSub>
                          <m:sSubPr>
                            <m:ctrlPr>
                              <a:rPr lang="en-US" sz="1800" i="1">
                                <a:latin typeface="Cambria Math" panose="02040503050406030204" pitchFamily="18" charset="0"/>
                                <a:sym typeface="Monotype Sorts" pitchFamily="2" charset="2"/>
                              </a:rPr>
                            </m:ctrlPr>
                          </m:sSubPr>
                          <m:e>
                            <m:r>
                              <a:rPr lang="en-US" sz="1800" i="1">
                                <a:latin typeface="Cambria Math" panose="02040503050406030204" pitchFamily="18" charset="0"/>
                                <a:sym typeface="Monotype Sorts" pitchFamily="2" charset="2"/>
                              </a:rPr>
                              <m:t>0</m:t>
                            </m:r>
                          </m:e>
                          <m:sub>
                            <m:r>
                              <a:rPr lang="en-US" sz="1800" i="1">
                                <a:latin typeface="Cambria Math" panose="02040503050406030204" pitchFamily="18" charset="0"/>
                                <a:sym typeface="Monotype Sorts" pitchFamily="2" charset="2"/>
                              </a:rPr>
                              <m:t>𝐴</m:t>
                            </m:r>
                          </m:sub>
                        </m:sSub>
                      </m:sub>
                    </m:sSub>
                    <m:r>
                      <a:rPr lang="en-US" sz="1800" i="1">
                        <a:latin typeface="Cambria Math" panose="02040503050406030204" pitchFamily="18" charset="0"/>
                        <a:sym typeface="Monotype Sorts" pitchFamily="2" charset="2"/>
                      </a:rPr>
                      <m:t>=</m:t>
                    </m:r>
                    <m:sSubSup>
                      <m:sSubSupPr>
                        <m:ctrlPr>
                          <a:rPr lang="en-US" sz="1800" i="1">
                            <a:latin typeface="Cambria Math" panose="02040503050406030204" pitchFamily="18" charset="0"/>
                            <a:sym typeface="Monotype Sorts" pitchFamily="2" charset="2"/>
                          </a:rPr>
                        </m:ctrlPr>
                      </m:sSubSupPr>
                      <m:e>
                        <m:r>
                          <a:rPr lang="en-US" sz="1800" i="1">
                            <a:latin typeface="Cambria Math" panose="02040503050406030204" pitchFamily="18" charset="0"/>
                            <a:sym typeface="Monotype Sorts" pitchFamily="2" charset="2"/>
                          </a:rPr>
                          <m:t>𝑇</m:t>
                        </m:r>
                      </m:e>
                      <m:sub>
                        <m:r>
                          <a:rPr lang="en-US" sz="1800" i="1">
                            <a:latin typeface="Cambria Math" panose="02040503050406030204" pitchFamily="18" charset="0"/>
                            <a:sym typeface="Monotype Sorts" pitchFamily="2" charset="2"/>
                          </a:rPr>
                          <m:t>0</m:t>
                        </m:r>
                      </m:sub>
                      <m:sup>
                        <m:r>
                          <a:rPr lang="en-US" sz="1800" i="1">
                            <a:latin typeface="Cambria Math" panose="02040503050406030204" pitchFamily="18" charset="0"/>
                            <a:sym typeface="Monotype Sorts" pitchFamily="2" charset="2"/>
                          </a:rPr>
                          <m:t>∗</m:t>
                        </m:r>
                      </m:sup>
                    </m:sSubSup>
                  </m:oMath>
                </a14:m>
                <a:r>
                  <a:rPr lang="en-US" sz="1800" dirty="0">
                    <a:sym typeface="Monotype Sorts" pitchFamily="2" charset="2"/>
                  </a:rPr>
                  <a:t> to obtain the following relations:</a:t>
                </a:r>
              </a:p>
              <a:p>
                <a:pPr lvl="1">
                  <a:spcBef>
                    <a:spcPts val="1200"/>
                  </a:spcBef>
                  <a:buClr>
                    <a:schemeClr val="accent1"/>
                  </a:buClr>
                  <a:buFont typeface="Wingdings" panose="05000000000000000000" pitchFamily="2" charset="2"/>
                  <a:buChar char="Ø"/>
                </a:pPr>
                <a:endParaRPr lang="en-US" sz="1800" dirty="0">
                  <a:sym typeface="Monotype Sorts" pitchFamily="2" charset="2"/>
                </a:endParaRPr>
              </a:p>
              <a:p>
                <a:pPr lvl="1">
                  <a:spcBef>
                    <a:spcPts val="1200"/>
                  </a:spcBef>
                  <a:buClr>
                    <a:schemeClr val="accent1"/>
                  </a:buClr>
                  <a:buFont typeface="Wingdings" panose="05000000000000000000" pitchFamily="2" charset="2"/>
                  <a:buChar char="Ø"/>
                </a:pPr>
                <a:endParaRPr lang="en-US" sz="1800" dirty="0">
                  <a:sym typeface="Monotype Sorts" pitchFamily="2" charset="2"/>
                </a:endParaRPr>
              </a:p>
              <a:p>
                <a:pPr lvl="1">
                  <a:spcBef>
                    <a:spcPts val="1200"/>
                  </a:spcBef>
                  <a:buClr>
                    <a:schemeClr val="accent1"/>
                  </a:buClr>
                  <a:buFont typeface="Wingdings" panose="05000000000000000000" pitchFamily="2" charset="2"/>
                  <a:buChar char="Ø"/>
                </a:pPr>
                <a:endParaRPr lang="en-US" sz="1800" dirty="0">
                  <a:sym typeface="Monotype Sorts" pitchFamily="2" charset="2"/>
                </a:endParaRPr>
              </a:p>
              <a:p>
                <a:pPr lvl="1">
                  <a:spcBef>
                    <a:spcPts val="1200"/>
                  </a:spcBef>
                  <a:buClr>
                    <a:schemeClr val="accent1"/>
                  </a:buClr>
                  <a:buFont typeface="Wingdings" panose="05000000000000000000" pitchFamily="2" charset="2"/>
                  <a:buChar char="Ø"/>
                </a:pPr>
                <a:endParaRPr lang="en-US" sz="1800" dirty="0">
                  <a:sym typeface="Monotype Sorts" pitchFamily="2" charset="2"/>
                </a:endParaRPr>
              </a:p>
              <a:p>
                <a:pPr lvl="1">
                  <a:spcBef>
                    <a:spcPts val="1200"/>
                  </a:spcBef>
                  <a:buClr>
                    <a:schemeClr val="accent1"/>
                  </a:buClr>
                  <a:buFont typeface="Wingdings" panose="05000000000000000000" pitchFamily="2" charset="2"/>
                  <a:buChar char="Ø"/>
                </a:pPr>
                <a:endParaRPr lang="en-US" sz="1800" dirty="0">
                  <a:sym typeface="Monotype Sorts" pitchFamily="2" charset="2"/>
                </a:endParaRPr>
              </a:p>
              <a:p>
                <a:pPr lvl="1">
                  <a:spcBef>
                    <a:spcPts val="1200"/>
                  </a:spcBef>
                  <a:buClr>
                    <a:schemeClr val="accent1"/>
                  </a:buClr>
                  <a:buFont typeface="Wingdings" panose="05000000000000000000" pitchFamily="2" charset="2"/>
                  <a:buChar char="Ø"/>
                </a:pPr>
                <a:r>
                  <a:rPr lang="en-US" sz="1800" dirty="0">
                    <a:sym typeface="Monotype Sorts" pitchFamily="2" charset="2"/>
                  </a:rPr>
                  <a:t>Defining </a:t>
                </a:r>
                <a14:m>
                  <m:oMath xmlns:m="http://schemas.openxmlformats.org/officeDocument/2006/math">
                    <m:r>
                      <a:rPr lang="en-US" sz="1800" i="1">
                        <a:latin typeface="Cambria Math" panose="02040503050406030204" pitchFamily="18" charset="0"/>
                        <a:sym typeface="Monotype Sorts" pitchFamily="2" charset="2"/>
                      </a:rPr>
                      <m:t>𝑥</m:t>
                    </m:r>
                    <m:r>
                      <a:rPr lang="en-US" sz="1800" i="1">
                        <a:latin typeface="Cambria Math" panose="02040503050406030204" pitchFamily="18" charset="0"/>
                        <a:sym typeface="Monotype Sorts" pitchFamily="2" charset="2"/>
                      </a:rPr>
                      <m:t>=</m:t>
                    </m:r>
                    <m:sSup>
                      <m:sSupPr>
                        <m:ctrlPr>
                          <a:rPr lang="en-US" sz="1800" i="1">
                            <a:latin typeface="Cambria Math" panose="02040503050406030204" pitchFamily="18" charset="0"/>
                            <a:sym typeface="Monotype Sorts" pitchFamily="2" charset="2"/>
                          </a:rPr>
                        </m:ctrlPr>
                      </m:sSupPr>
                      <m:e>
                        <m:r>
                          <a:rPr lang="en-US" sz="1800" i="1">
                            <a:latin typeface="Cambria Math" panose="02040503050406030204" pitchFamily="18" charset="0"/>
                            <a:sym typeface="Monotype Sorts" pitchFamily="2" charset="2"/>
                          </a:rPr>
                          <m:t>𝐿</m:t>
                        </m:r>
                      </m:e>
                      <m:sup>
                        <m:r>
                          <a:rPr lang="en-US" sz="1800" i="1">
                            <a:latin typeface="Cambria Math" panose="02040503050406030204" pitchFamily="18" charset="0"/>
                            <a:sym typeface="Monotype Sorts" pitchFamily="2" charset="2"/>
                          </a:rPr>
                          <m:t>∗</m:t>
                        </m:r>
                      </m:sup>
                    </m:sSup>
                  </m:oMath>
                </a14:m>
                <a:r>
                  <a:rPr lang="en-US" sz="1800" dirty="0">
                    <a:sym typeface="Monotype Sorts" pitchFamily="2" charset="2"/>
                  </a:rPr>
                  <a:t> as the location where the flow becomes sonic, </a:t>
                </a:r>
                <a:r>
                  <a:rPr lang="en-US" sz="1800" dirty="0" err="1">
                    <a:sym typeface="Monotype Sorts" pitchFamily="2" charset="2"/>
                  </a:rPr>
                  <a:t>i</a:t>
                </a:r>
                <a:r>
                  <a:rPr lang="en-US" sz="1800" dirty="0">
                    <a:sym typeface="Monotype Sorts" pitchFamily="2" charset="2"/>
                  </a:rPr>
                  <a:t>. e., </a:t>
                </a:r>
                <a14:m>
                  <m:oMath xmlns:m="http://schemas.openxmlformats.org/officeDocument/2006/math">
                    <m:r>
                      <a:rPr lang="en-US" sz="1800" i="1">
                        <a:latin typeface="Cambria Math" panose="02040503050406030204" pitchFamily="18" charset="0"/>
                        <a:sym typeface="Monotype Sorts" pitchFamily="2" charset="2"/>
                      </a:rPr>
                      <m:t>𝑀</m:t>
                    </m:r>
                    <m:r>
                      <a:rPr lang="en-US" sz="1800" i="1">
                        <a:latin typeface="Cambria Math" panose="02040503050406030204" pitchFamily="18" charset="0"/>
                        <a:sym typeface="Monotype Sorts" pitchFamily="2" charset="2"/>
                      </a:rPr>
                      <m:t>=1</m:t>
                    </m:r>
                  </m:oMath>
                </a14:m>
                <a:r>
                  <a:rPr lang="en-US" sz="1800" dirty="0">
                    <a:sym typeface="Monotype Sorts" pitchFamily="2" charset="2"/>
                  </a:rPr>
                  <a:t> and integrating the last equation from the previous slide, we arrive to the following expression for </a:t>
                </a:r>
                <a:r>
                  <a:rPr lang="en-US" sz="1800" dirty="0">
                    <a:solidFill>
                      <a:schemeClr val="accent5"/>
                    </a:solidFill>
                    <a:sym typeface="Monotype Sorts" pitchFamily="2" charset="2"/>
                  </a:rPr>
                  <a:t>choking length</a:t>
                </a:r>
                <a:r>
                  <a:rPr lang="en-US" sz="1800" dirty="0">
                    <a:sym typeface="Monotype Sorts" pitchFamily="2" charset="2"/>
                  </a:rPr>
                  <a:t>:</a:t>
                </a:r>
              </a:p>
              <a:p>
                <a:pPr marL="339725" indent="-339725">
                  <a:spcBef>
                    <a:spcPts val="0"/>
                  </a:spcBef>
                </a:pPr>
                <a:endParaRPr lang="en-US" sz="2000" dirty="0">
                  <a:sym typeface="Monotype Sorts" pitchFamily="2" charset="2"/>
                </a:endParaRPr>
              </a:p>
              <a:p>
                <a:pPr marL="339725" indent="-339725">
                  <a:spcBef>
                    <a:spcPts val="0"/>
                  </a:spcBef>
                </a:pPr>
                <a:endParaRPr lang="en-US" sz="2000" dirty="0">
                  <a:sym typeface="Monotype Sorts" pitchFamily="2" charset="2"/>
                </a:endParaRPr>
              </a:p>
              <a:p>
                <a:pPr marL="339725" indent="-339725">
                  <a:spcBef>
                    <a:spcPts val="0"/>
                  </a:spcBef>
                </a:pPr>
                <a:endParaRPr lang="en-US" sz="2000" dirty="0">
                  <a:sym typeface="Monotype Sorts" pitchFamily="2" charset="2"/>
                </a:endParaRPr>
              </a:p>
              <a:p>
                <a:pPr marL="339725" indent="-339725">
                  <a:spcBef>
                    <a:spcPts val="0"/>
                  </a:spcBef>
                </a:pPr>
                <a:endParaRPr lang="en-US" sz="2000" dirty="0">
                  <a:sym typeface="Monotype Sorts" pitchFamily="2" charset="2"/>
                </a:endParaRPr>
              </a:p>
              <a:p>
                <a:pPr marL="0" indent="0">
                  <a:spcBef>
                    <a:spcPts val="0"/>
                  </a:spcBef>
                  <a:buNone/>
                </a:pPr>
                <a:r>
                  <a:rPr lang="en-US" sz="1800" dirty="0">
                    <a:sym typeface="Monotype Sorts" pitchFamily="2" charset="2"/>
                  </a:rPr>
                  <a:t>      where </a:t>
                </a:r>
                <a14:m>
                  <m:oMath xmlns:m="http://schemas.openxmlformats.org/officeDocument/2006/math">
                    <m:acc>
                      <m:accPr>
                        <m:chr m:val="̅"/>
                        <m:ctrlPr>
                          <a:rPr lang="en-US" sz="1800" i="1">
                            <a:latin typeface="Cambria Math" panose="02040503050406030204" pitchFamily="18" charset="0"/>
                            <a:sym typeface="Monotype Sorts" pitchFamily="2" charset="2"/>
                          </a:rPr>
                        </m:ctrlPr>
                      </m:accPr>
                      <m:e>
                        <m:r>
                          <a:rPr lang="en-US" sz="1800" i="1">
                            <a:latin typeface="Cambria Math" panose="02040503050406030204" pitchFamily="18" charset="0"/>
                            <a:sym typeface="Monotype Sorts" pitchFamily="2" charset="2"/>
                          </a:rPr>
                          <m:t>𝑓</m:t>
                        </m:r>
                      </m:e>
                    </m:acc>
                  </m:oMath>
                </a14:m>
                <a:r>
                  <a:rPr lang="en-US" sz="1800" dirty="0">
                    <a:sym typeface="Monotype Sorts" pitchFamily="2" charset="2"/>
                  </a:rPr>
                  <a:t> is defined as the average friction coefficient given by:</a:t>
                </a:r>
              </a:p>
            </p:txBody>
          </p:sp>
        </mc:Choice>
        <mc:Fallback>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400" y="762000"/>
                <a:ext cx="11887200" cy="5560423"/>
              </a:xfrm>
              <a:blipFill>
                <a:blip r:embed="rId3"/>
                <a:stretch>
                  <a:fillRect t="-877" r="-256"/>
                </a:stretch>
              </a:blipFill>
            </p:spPr>
            <p:txBody>
              <a:bodyPr/>
              <a:lstStyle/>
              <a:p>
                <a:r>
                  <a:rPr lang="en-US">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grpSp>
        <p:nvGrpSpPr>
          <p:cNvPr id="4" name="Group 3">
            <a:extLst>
              <a:ext uri="{FF2B5EF4-FFF2-40B4-BE49-F238E27FC236}">
                <a16:creationId xmlns:a16="http://schemas.microsoft.com/office/drawing/2014/main" id="{80CD68ED-0690-341C-3EB5-A3426DA94D5C}"/>
              </a:ext>
            </a:extLst>
          </p:cNvPr>
          <p:cNvGrpSpPr/>
          <p:nvPr/>
        </p:nvGrpSpPr>
        <p:grpSpPr>
          <a:xfrm>
            <a:off x="2589904" y="1488622"/>
            <a:ext cx="7012192" cy="1864178"/>
            <a:chOff x="2221832" y="1488622"/>
            <a:chExt cx="7012192" cy="1864178"/>
          </a:xfrm>
        </p:grpSpPr>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F7467C17-A615-F1AB-C422-654D4D70B1B1}"/>
                    </a:ext>
                  </a:extLst>
                </p:cNvPr>
                <p:cNvSpPr/>
                <p:nvPr/>
              </p:nvSpPr>
              <p:spPr>
                <a:xfrm>
                  <a:off x="2644283" y="1488622"/>
                  <a:ext cx="2852240" cy="873578"/>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𝑝</m:t>
                            </m:r>
                          </m:num>
                          <m:den>
                            <m:sSup>
                              <m:sSupPr>
                                <m:ctrlPr>
                                  <a:rPr lang="en-US" i="1">
                                    <a:latin typeface="Cambria Math" panose="02040503050406030204" pitchFamily="18" charset="0"/>
                                  </a:rPr>
                                </m:ctrlPr>
                              </m:sSupPr>
                              <m:e>
                                <m:r>
                                  <a:rPr lang="en-US" i="1">
                                    <a:latin typeface="Cambria Math" panose="02040503050406030204" pitchFamily="18" charset="0"/>
                                  </a:rPr>
                                  <m:t>𝑝</m:t>
                                </m:r>
                              </m:e>
                              <m:sup>
                                <m:r>
                                  <a:rPr lang="en-US" i="1">
                                    <a:latin typeface="Cambria Math" panose="02040503050406030204" pitchFamily="18" charset="0"/>
                                  </a:rPr>
                                  <m:t>∗</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𝑀</m:t>
                            </m:r>
                          </m:den>
                        </m:f>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num>
                                  <m:den>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e>
                            </m:d>
                          </m:e>
                          <m:sup>
                            <m:r>
                              <a:rPr lang="en-US" i="1">
                                <a:latin typeface="Cambria Math" panose="02040503050406030204" pitchFamily="18" charset="0"/>
                              </a:rPr>
                              <m:t>1/2</m:t>
                            </m:r>
                          </m:sup>
                        </m:sSup>
                      </m:oMath>
                    </m:oMathPara>
                  </a14:m>
                  <a:endParaRPr lang="en-US" i="1" dirty="0">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30D22BAF-5D59-468C-A90E-08B3D4293AF1}"/>
                    </a:ext>
                  </a:extLst>
                </p:cNvPr>
                <p:cNvSpPr>
                  <a:spLocks noRot="1" noChangeAspect="1" noMove="1" noResize="1" noEditPoints="1" noAdjustHandles="1" noChangeArrowheads="1" noChangeShapeType="1" noTextEdit="1"/>
                </p:cNvSpPr>
                <p:nvPr/>
              </p:nvSpPr>
              <p:spPr>
                <a:xfrm>
                  <a:off x="2644283" y="1488622"/>
                  <a:ext cx="2852240" cy="873578"/>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AF64083A-C1EE-58E7-3EA6-87CEACFAA9AA}"/>
                    </a:ext>
                  </a:extLst>
                </p:cNvPr>
                <p:cNvSpPr/>
                <p:nvPr/>
              </p:nvSpPr>
              <p:spPr>
                <a:xfrm>
                  <a:off x="6312509" y="1522934"/>
                  <a:ext cx="2852240" cy="804954"/>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𝑇</m:t>
                            </m:r>
                          </m:num>
                          <m:den>
                            <m:sSup>
                              <m:sSupPr>
                                <m:ctrlPr>
                                  <a:rPr lang="en-US" i="1">
                                    <a:latin typeface="Cambria Math" panose="02040503050406030204" pitchFamily="18" charset="0"/>
                                  </a:rPr>
                                </m:ctrlPr>
                              </m:sSupPr>
                              <m:e>
                                <m:r>
                                  <a:rPr lang="en-US" i="1">
                                    <a:latin typeface="Cambria Math" panose="02040503050406030204" pitchFamily="18" charset="0"/>
                                  </a:rPr>
                                  <m:t>𝑇</m:t>
                                </m:r>
                              </m:e>
                              <m:sup>
                                <m:r>
                                  <a:rPr lang="en-US" i="1">
                                    <a:latin typeface="Cambria Math" panose="02040503050406030204" pitchFamily="18" charset="0"/>
                                  </a:rPr>
                                  <m:t>∗</m:t>
                                </m:r>
                              </m:sup>
                            </m:sSup>
                          </m:den>
                        </m:f>
                        <m:r>
                          <a:rPr lang="en-US" i="1">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num>
                                  <m:den>
                                    <m:r>
                                      <a:rPr lang="en-US" i="1">
                                        <a:latin typeface="Cambria Math" panose="02040503050406030204" pitchFamily="18" charset="0"/>
                                      </a:rPr>
                                      <m:t>2+(</m:t>
                                    </m:r>
                                    <m:r>
                                      <a:rPr lang="en-US" i="1">
                                        <a:latin typeface="Cambria Math" panose="02040503050406030204" pitchFamily="18" charset="0"/>
                                      </a:rPr>
                                      <m:t>𝛾</m:t>
                                    </m:r>
                                    <m:r>
                                      <a:rPr lang="en-US" i="1">
                                        <a:latin typeface="Cambria Math" panose="02040503050406030204" pitchFamily="18" charset="0"/>
                                      </a:rPr>
                                      <m:t>−1)</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e>
                            </m:d>
                          </m:e>
                          <m:sup>
                            <m:r>
                              <a:rPr lang="en-US" i="1">
                                <a:latin typeface="Cambria Math" panose="02040503050406030204" pitchFamily="18" charset="0"/>
                              </a:rPr>
                              <m:t>1/2</m:t>
                            </m:r>
                          </m:sup>
                        </m:sSup>
                      </m:oMath>
                    </m:oMathPara>
                  </a14:m>
                  <a:endParaRPr lang="en-US" i="1">
                    <a:latin typeface="Cambria Math" panose="02040503050406030204" pitchFamily="18" charset="0"/>
                  </a:endParaRPr>
                </a:p>
              </p:txBody>
            </p:sp>
          </mc:Choice>
          <mc:Fallback xmlns="">
            <p:sp>
              <p:nvSpPr>
                <p:cNvPr id="8" name="Rectangle 7">
                  <a:extLst>
                    <a:ext uri="{FF2B5EF4-FFF2-40B4-BE49-F238E27FC236}">
                      <a16:creationId xmlns:a16="http://schemas.microsoft.com/office/drawing/2014/main" id="{F72984FD-D949-4121-AC6D-BE9CA0F86817}"/>
                    </a:ext>
                  </a:extLst>
                </p:cNvPr>
                <p:cNvSpPr>
                  <a:spLocks noRot="1" noChangeAspect="1" noMove="1" noResize="1" noEditPoints="1" noAdjustHandles="1" noChangeArrowheads="1" noChangeShapeType="1" noTextEdit="1"/>
                </p:cNvSpPr>
                <p:nvPr/>
              </p:nvSpPr>
              <p:spPr>
                <a:xfrm>
                  <a:off x="6312509" y="1522934"/>
                  <a:ext cx="2852240" cy="804954"/>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7C2E5B30-E83E-498C-99F1-03666209ECB4}"/>
                    </a:ext>
                  </a:extLst>
                </p:cNvPr>
                <p:cNvSpPr/>
                <p:nvPr/>
              </p:nvSpPr>
              <p:spPr>
                <a:xfrm>
                  <a:off x="6243235" y="2513534"/>
                  <a:ext cx="2990789" cy="804955"/>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𝜌</m:t>
                            </m:r>
                          </m:num>
                          <m:den>
                            <m:sSup>
                              <m:sSupPr>
                                <m:ctrlPr>
                                  <a:rPr lang="en-US" i="1">
                                    <a:latin typeface="Cambria Math" panose="02040503050406030204" pitchFamily="18" charset="0"/>
                                  </a:rPr>
                                </m:ctrlPr>
                              </m:sSupPr>
                              <m:e>
                                <m:r>
                                  <a:rPr lang="en-US" i="1">
                                    <a:latin typeface="Cambria Math" panose="02040503050406030204" pitchFamily="18" charset="0"/>
                                  </a:rPr>
                                  <m:t>𝜌</m:t>
                                </m:r>
                              </m:e>
                              <m:sup>
                                <m:r>
                                  <a:rPr lang="en-US" i="1">
                                    <a:latin typeface="Cambria Math" panose="02040503050406030204" pitchFamily="18" charset="0"/>
                                  </a:rPr>
                                  <m:t>∗</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𝑀</m:t>
                            </m:r>
                          </m:den>
                        </m:f>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1+</m:t>
                                    </m:r>
                                    <m:r>
                                      <a:rPr lang="en-US" i="1">
                                        <a:latin typeface="Cambria Math" panose="02040503050406030204" pitchFamily="18" charset="0"/>
                                      </a:rPr>
                                      <m:t>𝛾</m:t>
                                    </m:r>
                                  </m:den>
                                </m:f>
                              </m:e>
                            </m:d>
                          </m:e>
                          <m:sup>
                            <m:r>
                              <a:rPr lang="en-US" i="1">
                                <a:latin typeface="Cambria Math" panose="02040503050406030204" pitchFamily="18" charset="0"/>
                              </a:rPr>
                              <m:t>1/2</m:t>
                            </m:r>
                          </m:sup>
                        </m:sSup>
                      </m:oMath>
                    </m:oMathPara>
                  </a14:m>
                  <a:endParaRPr lang="en-US" i="1">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B95E836C-2357-4F5C-BFC9-36CBBB60DC7D}"/>
                    </a:ext>
                  </a:extLst>
                </p:cNvPr>
                <p:cNvSpPr>
                  <a:spLocks noRot="1" noChangeAspect="1" noMove="1" noResize="1" noEditPoints="1" noAdjustHandles="1" noChangeArrowheads="1" noChangeShapeType="1" noTextEdit="1"/>
                </p:cNvSpPr>
                <p:nvPr/>
              </p:nvSpPr>
              <p:spPr>
                <a:xfrm>
                  <a:off x="6243235" y="2513534"/>
                  <a:ext cx="2990789" cy="804955"/>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A287CAA3-58B7-A0CA-A889-300ED0F76ECF}"/>
                    </a:ext>
                  </a:extLst>
                </p:cNvPr>
                <p:cNvSpPr/>
                <p:nvPr/>
              </p:nvSpPr>
              <p:spPr>
                <a:xfrm>
                  <a:off x="2221832" y="2479222"/>
                  <a:ext cx="3697143" cy="873578"/>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num>
                          <m:den>
                            <m:sSubSup>
                              <m:sSubSupPr>
                                <m:ctrlPr>
                                  <a:rPr lang="en-US" i="1">
                                    <a:latin typeface="Cambria Math" panose="02040503050406030204" pitchFamily="18" charset="0"/>
                                  </a:rPr>
                                </m:ctrlPr>
                              </m:sSubSupPr>
                              <m:e>
                                <m:r>
                                  <a:rPr lang="en-US" i="1">
                                    <a:latin typeface="Cambria Math" panose="02040503050406030204" pitchFamily="18" charset="0"/>
                                  </a:rPr>
                                  <m:t>𝑝</m:t>
                                </m:r>
                              </m:e>
                              <m:sub>
                                <m:r>
                                  <a:rPr lang="en-US" i="1">
                                    <a:latin typeface="Cambria Math" panose="02040503050406030204" pitchFamily="18" charset="0"/>
                                  </a:rPr>
                                  <m:t>0</m:t>
                                </m:r>
                              </m:sub>
                              <m:sup>
                                <m:r>
                                  <a:rPr lang="en-US" i="1">
                                    <a:latin typeface="Cambria Math" panose="02040503050406030204" pitchFamily="18" charset="0"/>
                                  </a:rPr>
                                  <m:t>∗</m:t>
                                </m:r>
                              </m:sup>
                            </m:sSub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𝑀</m:t>
                            </m:r>
                          </m:den>
                        </m:f>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𝛾</m:t>
                                    </m:r>
                                    <m:r>
                                      <a:rPr lang="en-US" i="1">
                                        <a:latin typeface="Cambria Math" panose="02040503050406030204" pitchFamily="18" charset="0"/>
                                      </a:rPr>
                                      <m:t>+1</m:t>
                                    </m:r>
                                  </m:den>
                                </m:f>
                              </m:e>
                            </m:d>
                          </m:e>
                          <m:sup>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r>
                                  <a:rPr lang="en-US" i="1">
                                    <a:latin typeface="Cambria Math" panose="02040503050406030204" pitchFamily="18" charset="0"/>
                                  </a:rPr>
                                  <m:t>𝛾</m:t>
                                </m:r>
                                <m:r>
                                  <a:rPr lang="en-US" i="1">
                                    <a:latin typeface="Cambria Math" panose="02040503050406030204" pitchFamily="18" charset="0"/>
                                  </a:rPr>
                                  <m:t>−1) </m:t>
                                </m:r>
                              </m:den>
                            </m:f>
                          </m:sup>
                        </m:sSup>
                      </m:oMath>
                    </m:oMathPara>
                  </a14:m>
                  <a:endParaRPr lang="en-US" i="1">
                    <a:latin typeface="Cambria Math" panose="02040503050406030204" pitchFamily="18" charset="0"/>
                  </a:endParaRPr>
                </a:p>
              </p:txBody>
            </p:sp>
          </mc:Choice>
          <mc:Fallback xmlns="">
            <p:sp>
              <p:nvSpPr>
                <p:cNvPr id="10" name="Rectangle 9">
                  <a:extLst>
                    <a:ext uri="{FF2B5EF4-FFF2-40B4-BE49-F238E27FC236}">
                      <a16:creationId xmlns:a16="http://schemas.microsoft.com/office/drawing/2014/main" id="{A09CBC27-7D19-4D91-8C83-443D5CBA6E3D}"/>
                    </a:ext>
                  </a:extLst>
                </p:cNvPr>
                <p:cNvSpPr>
                  <a:spLocks noRot="1" noChangeAspect="1" noMove="1" noResize="1" noEditPoints="1" noAdjustHandles="1" noChangeArrowheads="1" noChangeShapeType="1" noTextEdit="1"/>
                </p:cNvSpPr>
                <p:nvPr/>
              </p:nvSpPr>
              <p:spPr>
                <a:xfrm>
                  <a:off x="2221832" y="2479222"/>
                  <a:ext cx="3697143" cy="873578"/>
                </a:xfrm>
                <a:prstGeom prst="rect">
                  <a:avLst/>
                </a:prstGeom>
                <a:blipFill>
                  <a:blip r:embed="rId7"/>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01D49E20-DBDC-15B1-8AA1-67A7496E6342}"/>
                  </a:ext>
                </a:extLst>
              </p:cNvPr>
              <p:cNvSpPr/>
              <p:nvPr/>
            </p:nvSpPr>
            <p:spPr>
              <a:xfrm>
                <a:off x="3679343" y="4114800"/>
                <a:ext cx="4833314" cy="711171"/>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4</m:t>
                          </m:r>
                          <m:acc>
                            <m:accPr>
                              <m:chr m:val="̅"/>
                              <m:ctrlPr>
                                <a:rPr lang="en-US" i="1">
                                  <a:latin typeface="Cambria Math" panose="02040503050406030204" pitchFamily="18" charset="0"/>
                                </a:rPr>
                              </m:ctrlPr>
                            </m:accPr>
                            <m:e>
                              <m:r>
                                <a:rPr lang="en-US" i="1">
                                  <a:latin typeface="Cambria Math" panose="02040503050406030204" pitchFamily="18" charset="0"/>
                                </a:rPr>
                                <m:t>𝑓</m:t>
                              </m:r>
                            </m:e>
                          </m:acc>
                          <m:sSup>
                            <m:sSupPr>
                              <m:ctrlPr>
                                <a:rPr lang="en-US" i="1">
                                  <a:latin typeface="Cambria Math" panose="02040503050406030204" pitchFamily="18" charset="0"/>
                                </a:rPr>
                              </m:ctrlPr>
                            </m:sSupPr>
                            <m:e>
                              <m:r>
                                <a:rPr lang="en-US" i="1">
                                  <a:latin typeface="Cambria Math" panose="02040503050406030204" pitchFamily="18" charset="0"/>
                                </a:rPr>
                                <m:t>𝐿</m:t>
                              </m:r>
                            </m:e>
                            <m:sup>
                              <m:r>
                                <a:rPr lang="en-US" i="1">
                                  <a:latin typeface="Cambria Math" panose="02040503050406030204" pitchFamily="18" charset="0"/>
                                </a:rPr>
                                <m:t>∗</m:t>
                              </m:r>
                            </m:sup>
                          </m:sSup>
                        </m:num>
                        <m:den>
                          <m:r>
                            <a:rPr lang="en-US" i="1">
                              <a:latin typeface="Cambria Math" panose="02040503050406030204" pitchFamily="18" charset="0"/>
                            </a:rPr>
                            <m:t>𝐷</m:t>
                          </m:r>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r>
                            <a:rPr lang="en-US" i="1">
                              <a:latin typeface="Cambria Math" panose="02040503050406030204" pitchFamily="18" charset="0"/>
                            </a:rPr>
                            <m:t>𝛾</m:t>
                          </m:r>
                        </m:den>
                      </m:f>
                      <m:func>
                        <m:funcPr>
                          <m:ctrlPr>
                            <a:rPr lang="en-US" i="1">
                              <a:latin typeface="Cambria Math" panose="02040503050406030204" pitchFamily="18" charset="0"/>
                            </a:rPr>
                          </m:ctrlPr>
                        </m:funcPr>
                        <m:fName>
                          <m:r>
                            <m:rPr>
                              <m:sty m:val="p"/>
                            </m:rPr>
                            <a:rPr lang="en-US" i="1">
                              <a:latin typeface="Cambria Math" panose="02040503050406030204" pitchFamily="18" charset="0"/>
                            </a:rPr>
                            <m:t>ln</m:t>
                          </m:r>
                        </m:fName>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e>
                          </m:d>
                        </m:e>
                      </m:func>
                    </m:oMath>
                  </m:oMathPara>
                </a14:m>
                <a:endParaRPr lang="en-US" i="1" dirty="0">
                  <a:latin typeface="Cambria Math" panose="02040503050406030204" pitchFamily="18" charset="0"/>
                </a:endParaRPr>
              </a:p>
            </p:txBody>
          </p:sp>
        </mc:Choice>
        <mc:Fallback xmlns="">
          <p:sp>
            <p:nvSpPr>
              <p:cNvPr id="14" name="Rectangle 13">
                <a:extLst>
                  <a:ext uri="{FF2B5EF4-FFF2-40B4-BE49-F238E27FC236}">
                    <a16:creationId xmlns:a16="http://schemas.microsoft.com/office/drawing/2014/main" id="{01D49E20-DBDC-15B1-8AA1-67A7496E6342}"/>
                  </a:ext>
                </a:extLst>
              </p:cNvPr>
              <p:cNvSpPr>
                <a:spLocks noRot="1" noChangeAspect="1" noMove="1" noResize="1" noEditPoints="1" noAdjustHandles="1" noChangeArrowheads="1" noChangeShapeType="1" noTextEdit="1"/>
              </p:cNvSpPr>
              <p:nvPr/>
            </p:nvSpPr>
            <p:spPr>
              <a:xfrm>
                <a:off x="3679343" y="4114800"/>
                <a:ext cx="4833314" cy="711171"/>
              </a:xfrm>
              <a:prstGeom prst="rect">
                <a:avLst/>
              </a:prstGeom>
              <a:blipFill>
                <a:blip r:embed="rId8"/>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A23A8847-BC8A-A2DE-F624-A111F4D48BAB}"/>
                  </a:ext>
                </a:extLst>
              </p:cNvPr>
              <p:cNvSpPr/>
              <p:nvPr/>
            </p:nvSpPr>
            <p:spPr>
              <a:xfrm>
                <a:off x="6900486" y="5308629"/>
                <a:ext cx="1676286" cy="711171"/>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𝑓</m:t>
                          </m:r>
                        </m:e>
                      </m:acc>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p>
                            <m:sSupPr>
                              <m:ctrlPr>
                                <a:rPr lang="en-US" i="1">
                                  <a:latin typeface="Cambria Math" panose="02040503050406030204" pitchFamily="18" charset="0"/>
                                </a:rPr>
                              </m:ctrlPr>
                            </m:sSupPr>
                            <m:e>
                              <m:r>
                                <a:rPr lang="en-US" i="1">
                                  <a:latin typeface="Cambria Math" panose="02040503050406030204" pitchFamily="18" charset="0"/>
                                </a:rPr>
                                <m:t>𝐿</m:t>
                              </m:r>
                            </m:e>
                            <m:sup>
                              <m:r>
                                <a:rPr lang="en-US" i="1">
                                  <a:latin typeface="Cambria Math" panose="02040503050406030204" pitchFamily="18" charset="0"/>
                                </a:rPr>
                                <m:t>∗</m:t>
                              </m:r>
                            </m:sup>
                          </m:sSup>
                        </m:den>
                      </m:f>
                      <m:nary>
                        <m:naryPr>
                          <m:ctrlPr>
                            <a:rPr lang="en-US" i="1">
                              <a:latin typeface="Cambria Math" panose="02040503050406030204" pitchFamily="18" charset="0"/>
                            </a:rPr>
                          </m:ctrlPr>
                        </m:naryPr>
                        <m:sub>
                          <m:r>
                            <m:rPr>
                              <m:brk m:alnAt="23"/>
                            </m:rPr>
                            <a:rPr lang="en-US" i="1">
                              <a:latin typeface="Cambria Math" panose="02040503050406030204" pitchFamily="18" charset="0"/>
                            </a:rPr>
                            <m:t>0</m:t>
                          </m:r>
                        </m:sub>
                        <m:sup>
                          <m:sSup>
                            <m:sSupPr>
                              <m:ctrlPr>
                                <a:rPr lang="en-US" i="1">
                                  <a:latin typeface="Cambria Math" panose="02040503050406030204" pitchFamily="18" charset="0"/>
                                </a:rPr>
                              </m:ctrlPr>
                            </m:sSupPr>
                            <m:e>
                              <m:r>
                                <a:rPr lang="en-US" i="1">
                                  <a:latin typeface="Cambria Math" panose="02040503050406030204" pitchFamily="18" charset="0"/>
                                </a:rPr>
                                <m:t>𝐿</m:t>
                              </m:r>
                            </m:e>
                            <m:sup>
                              <m:r>
                                <a:rPr lang="en-US" i="1">
                                  <a:latin typeface="Cambria Math" panose="02040503050406030204" pitchFamily="18" charset="0"/>
                                </a:rPr>
                                <m:t>∗</m:t>
                              </m:r>
                            </m:sup>
                          </m:sSup>
                        </m:sup>
                        <m:e>
                          <m:r>
                            <a:rPr lang="en-US" i="1">
                              <a:latin typeface="Cambria Math" panose="02040503050406030204" pitchFamily="18" charset="0"/>
                            </a:rPr>
                            <m:t>𝑓</m:t>
                          </m:r>
                        </m:e>
                      </m:nary>
                      <m:r>
                        <a:rPr lang="en-US" i="1">
                          <a:latin typeface="Cambria Math" panose="02040503050406030204" pitchFamily="18" charset="0"/>
                        </a:rPr>
                        <m:t>𝑑𝑥</m:t>
                      </m:r>
                    </m:oMath>
                  </m:oMathPara>
                </a14:m>
                <a:endParaRPr lang="en-US" i="1" dirty="0">
                  <a:latin typeface="Cambria Math" panose="02040503050406030204" pitchFamily="18" charset="0"/>
                </a:endParaRPr>
              </a:p>
            </p:txBody>
          </p:sp>
        </mc:Choice>
        <mc:Fallback xmlns="">
          <p:sp>
            <p:nvSpPr>
              <p:cNvPr id="15" name="Rectangle 14">
                <a:extLst>
                  <a:ext uri="{FF2B5EF4-FFF2-40B4-BE49-F238E27FC236}">
                    <a16:creationId xmlns:a16="http://schemas.microsoft.com/office/drawing/2014/main" id="{A23A8847-BC8A-A2DE-F624-A111F4D48BAB}"/>
                  </a:ext>
                </a:extLst>
              </p:cNvPr>
              <p:cNvSpPr>
                <a:spLocks noRot="1" noChangeAspect="1" noMove="1" noResize="1" noEditPoints="1" noAdjustHandles="1" noChangeArrowheads="1" noChangeShapeType="1" noTextEdit="1"/>
              </p:cNvSpPr>
              <p:nvPr/>
            </p:nvSpPr>
            <p:spPr>
              <a:xfrm>
                <a:off x="6900486" y="5308629"/>
                <a:ext cx="1676286" cy="711171"/>
              </a:xfrm>
              <a:prstGeom prst="rect">
                <a:avLst/>
              </a:prstGeom>
              <a:blipFill>
                <a:blip r:embed="rId9"/>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171813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err="1"/>
              <a:t>Fanno</a:t>
            </a:r>
            <a:r>
              <a:rPr lang="en-US" dirty="0"/>
              <a:t> Flow</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10515599" cy="416809"/>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We can get some insights into the physical trends of such flows based on the ratio equations. </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1672F4EB-0FAD-8066-974E-B405469D2EBE}"/>
                  </a:ext>
                </a:extLst>
              </p:cNvPr>
              <p:cNvSpPr txBox="1">
                <a:spLocks/>
              </p:cNvSpPr>
              <p:nvPr/>
            </p:nvSpPr>
            <p:spPr>
              <a:xfrm>
                <a:off x="609601" y="1600200"/>
                <a:ext cx="5105399" cy="453927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Bef>
                    <a:spcPts val="1200"/>
                  </a:spcBef>
                  <a:buClr>
                    <a:schemeClr val="accent1"/>
                  </a:buClr>
                  <a:buFont typeface="Wingdings" panose="05000000000000000000" pitchFamily="2" charset="2"/>
                  <a:buChar char="Ø"/>
                </a:pPr>
                <a:r>
                  <a:rPr lang="en-US" sz="1800" dirty="0">
                    <a:solidFill>
                      <a:schemeClr val="accent5"/>
                    </a:solidFill>
                    <a:sym typeface="Monotype Sorts" pitchFamily="2" charset="2"/>
                  </a:rPr>
                  <a:t>Supersonic flows </a:t>
                </a:r>
                <a:r>
                  <a:rPr lang="en-US" sz="1800" dirty="0">
                    <a:sym typeface="Monotype Sorts" pitchFamily="2" charset="2"/>
                  </a:rPr>
                  <a:t>in region </a:t>
                </a:r>
                <a14:m>
                  <m:oMath xmlns:m="http://schemas.openxmlformats.org/officeDocument/2006/math">
                    <m:r>
                      <a:rPr lang="en-US" sz="1800" dirty="0">
                        <a:latin typeface="Cambria Math" panose="02040503050406030204" pitchFamily="18" charset="0"/>
                        <a:sym typeface="Monotype Sorts" pitchFamily="2" charset="2"/>
                      </a:rPr>
                      <m:t>𝐴</m:t>
                    </m:r>
                  </m:oMath>
                </a14:m>
                <a:r>
                  <a:rPr lang="en-US" sz="1800" dirty="0">
                    <a:sym typeface="Monotype Sorts" pitchFamily="2" charset="2"/>
                  </a:rPr>
                  <a:t>, i.e.,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a:latin typeface="Cambria Math" panose="02040503050406030204" pitchFamily="18" charset="0"/>
                            <a:sym typeface="Monotype Sorts" pitchFamily="2" charset="2"/>
                          </a:rPr>
                          <m:t>𝑀</m:t>
                        </m:r>
                      </m:e>
                      <m:sub>
                        <m:r>
                          <a:rPr lang="en-US" sz="1800">
                            <a:latin typeface="Cambria Math" panose="02040503050406030204" pitchFamily="18" charset="0"/>
                            <a:sym typeface="Monotype Sorts" pitchFamily="2" charset="2"/>
                          </a:rPr>
                          <m:t>𝐴</m:t>
                        </m:r>
                      </m:sub>
                    </m:sSub>
                    <m:r>
                      <a:rPr lang="en-US" sz="1800">
                        <a:latin typeface="Cambria Math" panose="02040503050406030204" pitchFamily="18" charset="0"/>
                        <a:sym typeface="Monotype Sorts" pitchFamily="2" charset="2"/>
                      </a:rPr>
                      <m:t>&gt;1</m:t>
                    </m:r>
                  </m:oMath>
                </a14:m>
                <a:r>
                  <a:rPr lang="en-US" sz="1800" dirty="0">
                    <a:sym typeface="Monotype Sorts" pitchFamily="2" charset="2"/>
                  </a:rPr>
                  <a:t>, the effect of friction on the downstream flow is such that:</a:t>
                </a: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Mach number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𝑀</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𝑀</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Pressure increases,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&gt;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Temperature increases,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𝑇</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&gt;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𝑇</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Total pressure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0</m:t>
                            </m:r>
                          </m:e>
                          <m:sub>
                            <m:r>
                              <a:rPr lang="en-US">
                                <a:latin typeface="Cambria Math" panose="02040503050406030204" pitchFamily="18" charset="0"/>
                                <a:sym typeface="Monotype Sorts" pitchFamily="2" charset="2"/>
                              </a:rPr>
                              <m:t>𝐵</m:t>
                            </m:r>
                          </m:sub>
                        </m:sSub>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0</m:t>
                            </m:r>
                          </m:e>
                          <m:sub>
                            <m:r>
                              <a:rPr lang="en-US">
                                <a:latin typeface="Cambria Math" panose="02040503050406030204" pitchFamily="18" charset="0"/>
                                <a:sym typeface="Monotype Sorts" pitchFamily="2" charset="2"/>
                              </a:rPr>
                              <m:t>𝐴</m:t>
                            </m:r>
                          </m:sub>
                        </m:sSub>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Velocity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𝑉</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𝑉</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p:txBody>
          </p:sp>
        </mc:Choice>
        <mc:Fallback xmlns="">
          <p:sp>
            <p:nvSpPr>
              <p:cNvPr id="5" name="Content Placeholder 2">
                <a:extLst>
                  <a:ext uri="{FF2B5EF4-FFF2-40B4-BE49-F238E27FC236}">
                    <a16:creationId xmlns:a16="http://schemas.microsoft.com/office/drawing/2014/main" id="{1672F4EB-0FAD-8066-974E-B405469D2EBE}"/>
                  </a:ext>
                </a:extLst>
              </p:cNvPr>
              <p:cNvSpPr txBox="1">
                <a:spLocks noRot="1" noChangeAspect="1" noMove="1" noResize="1" noEditPoints="1" noAdjustHandles="1" noChangeArrowheads="1" noChangeShapeType="1" noTextEdit="1"/>
              </p:cNvSpPr>
              <p:nvPr/>
            </p:nvSpPr>
            <p:spPr>
              <a:xfrm>
                <a:off x="609601" y="1600200"/>
                <a:ext cx="5105399" cy="4539278"/>
              </a:xfrm>
              <a:prstGeom prst="rect">
                <a:avLst/>
              </a:prstGeom>
              <a:blipFill>
                <a:blip r:embed="rId3"/>
                <a:stretch>
                  <a:fillRect t="-806"/>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Content Placeholder 2">
                <a:extLst>
                  <a:ext uri="{FF2B5EF4-FFF2-40B4-BE49-F238E27FC236}">
                    <a16:creationId xmlns:a16="http://schemas.microsoft.com/office/drawing/2014/main" id="{54BF0CB3-C9EA-BCDE-3D28-872E47B5DD84}"/>
                  </a:ext>
                </a:extLst>
              </p:cNvPr>
              <p:cNvSpPr txBox="1">
                <a:spLocks/>
              </p:cNvSpPr>
              <p:nvPr/>
            </p:nvSpPr>
            <p:spPr>
              <a:xfrm>
                <a:off x="6003147" y="1600200"/>
                <a:ext cx="5105399" cy="453927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Bef>
                    <a:spcPts val="1200"/>
                  </a:spcBef>
                  <a:buClr>
                    <a:schemeClr val="accent1"/>
                  </a:buClr>
                  <a:buFont typeface="Wingdings" panose="05000000000000000000" pitchFamily="2" charset="2"/>
                  <a:buChar char="Ø"/>
                </a:pPr>
                <a:r>
                  <a:rPr lang="en-US" sz="1800" dirty="0">
                    <a:sym typeface="Monotype Sorts" pitchFamily="2" charset="2"/>
                  </a:rPr>
                  <a:t>Subsonic flows in region </a:t>
                </a:r>
                <a14:m>
                  <m:oMath xmlns:m="http://schemas.openxmlformats.org/officeDocument/2006/math">
                    <m:r>
                      <a:rPr lang="en-US" sz="1800" dirty="0">
                        <a:latin typeface="Cambria Math" panose="02040503050406030204" pitchFamily="18" charset="0"/>
                        <a:sym typeface="Monotype Sorts" pitchFamily="2" charset="2"/>
                      </a:rPr>
                      <m:t>𝐴</m:t>
                    </m:r>
                  </m:oMath>
                </a14:m>
                <a:r>
                  <a:rPr lang="en-US" sz="1800" dirty="0">
                    <a:sym typeface="Monotype Sorts" pitchFamily="2" charset="2"/>
                  </a:rPr>
                  <a:t>, i.e.,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a:latin typeface="Cambria Math" panose="02040503050406030204" pitchFamily="18" charset="0"/>
                            <a:sym typeface="Monotype Sorts" pitchFamily="2" charset="2"/>
                          </a:rPr>
                          <m:t>𝑀</m:t>
                        </m:r>
                      </m:e>
                      <m:sub>
                        <m:r>
                          <a:rPr lang="en-US" sz="1800">
                            <a:latin typeface="Cambria Math" panose="02040503050406030204" pitchFamily="18" charset="0"/>
                            <a:sym typeface="Monotype Sorts" pitchFamily="2" charset="2"/>
                          </a:rPr>
                          <m:t>𝐴</m:t>
                        </m:r>
                      </m:sub>
                    </m:sSub>
                    <m:r>
                      <a:rPr lang="en-US" sz="1800">
                        <a:latin typeface="Cambria Math" panose="02040503050406030204" pitchFamily="18" charset="0"/>
                        <a:sym typeface="Monotype Sorts" pitchFamily="2" charset="2"/>
                      </a:rPr>
                      <m:t>&lt;1</m:t>
                    </m:r>
                  </m:oMath>
                </a14:m>
                <a:r>
                  <a:rPr lang="en-US" sz="1800" dirty="0">
                    <a:sym typeface="Monotype Sorts" pitchFamily="2" charset="2"/>
                  </a:rPr>
                  <a:t>, the effect of friction on the downstream flow is such that:</a:t>
                </a: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Mach number increases,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𝑀</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&gt;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𝑀</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Pressure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Temperature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𝑇</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𝑇</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Total pressure decreases,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0</m:t>
                            </m:r>
                          </m:e>
                          <m:sub>
                            <m:r>
                              <a:rPr lang="en-US">
                                <a:latin typeface="Cambria Math" panose="02040503050406030204" pitchFamily="18" charset="0"/>
                                <a:sym typeface="Monotype Sorts" pitchFamily="2" charset="2"/>
                              </a:rPr>
                              <m:t>𝐵</m:t>
                            </m:r>
                          </m:sub>
                        </m:sSub>
                      </m:sub>
                    </m:sSub>
                    <m:r>
                      <a:rPr lang="en-US">
                        <a:latin typeface="Cambria Math" panose="02040503050406030204" pitchFamily="18" charset="0"/>
                        <a:sym typeface="Monotype Sorts" pitchFamily="2" charset="2"/>
                      </a:rPr>
                      <m:t>&lt;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𝑝</m:t>
                        </m:r>
                      </m:e>
                      <m:sub>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0</m:t>
                            </m:r>
                          </m:e>
                          <m:sub>
                            <m:r>
                              <a:rPr lang="en-US">
                                <a:latin typeface="Cambria Math" panose="02040503050406030204" pitchFamily="18" charset="0"/>
                                <a:sym typeface="Monotype Sorts" pitchFamily="2" charset="2"/>
                              </a:rPr>
                              <m:t>𝐴</m:t>
                            </m:r>
                          </m:sub>
                        </m:sSub>
                      </m:sub>
                    </m:sSub>
                  </m:oMath>
                </a14:m>
                <a:endParaRPr lang="en-US" dirty="0">
                  <a:sym typeface="Monotype Sorts" pitchFamily="2" charset="2"/>
                </a:endParaRPr>
              </a:p>
              <a:p>
                <a:pPr lvl="3">
                  <a:lnSpc>
                    <a:spcPct val="100000"/>
                  </a:lnSpc>
                  <a:spcBef>
                    <a:spcPts val="1200"/>
                  </a:spcBef>
                  <a:buClr>
                    <a:schemeClr val="accent1"/>
                  </a:buClr>
                  <a:buFont typeface="Wingdings" panose="05000000000000000000" pitchFamily="2" charset="2"/>
                  <a:buChar char="Ø"/>
                </a:pPr>
                <a:r>
                  <a:rPr lang="en-US" dirty="0">
                    <a:sym typeface="Monotype Sorts" pitchFamily="2" charset="2"/>
                  </a:rPr>
                  <a:t>Velocity increases, </a:t>
                </a:r>
                <a14:m>
                  <m:oMath xmlns:m="http://schemas.openxmlformats.org/officeDocument/2006/math">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𝑉</m:t>
                        </m:r>
                      </m:e>
                      <m:sub>
                        <m:r>
                          <a:rPr lang="en-US">
                            <a:latin typeface="Cambria Math" panose="02040503050406030204" pitchFamily="18" charset="0"/>
                            <a:sym typeface="Monotype Sorts" pitchFamily="2" charset="2"/>
                          </a:rPr>
                          <m:t>𝐵</m:t>
                        </m:r>
                      </m:sub>
                    </m:sSub>
                    <m:r>
                      <a:rPr lang="en-US">
                        <a:latin typeface="Cambria Math" panose="02040503050406030204" pitchFamily="18" charset="0"/>
                        <a:sym typeface="Monotype Sorts" pitchFamily="2" charset="2"/>
                      </a:rPr>
                      <m:t>&gt;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𝑉</m:t>
                        </m:r>
                      </m:e>
                      <m:sub>
                        <m:r>
                          <a:rPr lang="en-US">
                            <a:latin typeface="Cambria Math" panose="02040503050406030204" pitchFamily="18" charset="0"/>
                            <a:sym typeface="Monotype Sorts" pitchFamily="2" charset="2"/>
                          </a:rPr>
                          <m:t>𝐴</m:t>
                        </m:r>
                      </m:sub>
                    </m:sSub>
                  </m:oMath>
                </a14:m>
                <a:endParaRPr lang="en-US" dirty="0">
                  <a:sym typeface="Monotype Sorts" pitchFamily="2" charset="2"/>
                </a:endParaRPr>
              </a:p>
            </p:txBody>
          </p:sp>
        </mc:Choice>
        <mc:Fallback xmlns="">
          <p:sp>
            <p:nvSpPr>
              <p:cNvPr id="9" name="Content Placeholder 2">
                <a:extLst>
                  <a:ext uri="{FF2B5EF4-FFF2-40B4-BE49-F238E27FC236}">
                    <a16:creationId xmlns:a16="http://schemas.microsoft.com/office/drawing/2014/main" id="{54BF0CB3-C9EA-BCDE-3D28-872E47B5DD84}"/>
                  </a:ext>
                </a:extLst>
              </p:cNvPr>
              <p:cNvSpPr txBox="1">
                <a:spLocks noRot="1" noChangeAspect="1" noMove="1" noResize="1" noEditPoints="1" noAdjustHandles="1" noChangeArrowheads="1" noChangeShapeType="1" noTextEdit="1"/>
              </p:cNvSpPr>
              <p:nvPr/>
            </p:nvSpPr>
            <p:spPr>
              <a:xfrm>
                <a:off x="6003147" y="1600200"/>
                <a:ext cx="5105399" cy="4539278"/>
              </a:xfrm>
              <a:prstGeom prst="rect">
                <a:avLst/>
              </a:prstGeom>
              <a:blipFill>
                <a:blip r:embed="rId4"/>
                <a:stretch>
                  <a:fillRect t="-806" r="-119"/>
                </a:stretch>
              </a:blipFill>
            </p:spPr>
            <p:txBody>
              <a:bodyPr/>
              <a:lstStyle/>
              <a:p>
                <a:r>
                  <a:rPr lang="en-IN">
                    <a:noFill/>
                  </a:rPr>
                  <a:t> </a:t>
                </a:r>
              </a:p>
            </p:txBody>
          </p:sp>
        </mc:Fallback>
      </mc:AlternateContent>
    </p:spTree>
    <p:extLst>
      <p:ext uri="{BB962C8B-B14F-4D97-AF65-F5344CB8AC3E}">
        <p14:creationId xmlns:p14="http://schemas.microsoft.com/office/powerpoint/2010/main" val="3619243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The </a:t>
            </a:r>
            <a:r>
              <a:rPr lang="en-US" dirty="0" err="1"/>
              <a:t>Fanno</a:t>
            </a:r>
            <a:r>
              <a:rPr lang="en-US" dirty="0"/>
              <a:t> Curve</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199" y="973915"/>
                <a:ext cx="8226169" cy="5399840"/>
              </a:xfrm>
            </p:spPr>
            <p:txBody>
              <a:bodyPr>
                <a:normAutofit lnSpcReduction="10000"/>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The figure on the right represents a 1-D flow with frictional effects on a </a:t>
                </a:r>
                <a:r>
                  <a:rPr lang="en-US" sz="2000" dirty="0" err="1">
                    <a:sym typeface="Monotype Sorts" pitchFamily="2" charset="2"/>
                  </a:rPr>
                  <a:t>Mollier</a:t>
                </a:r>
                <a:r>
                  <a:rPr lang="en-US" sz="2000" dirty="0">
                    <a:sym typeface="Monotype Sorts" pitchFamily="2" charset="2"/>
                  </a:rPr>
                  <a:t> diagram (</a:t>
                </a:r>
                <a14:m>
                  <m:oMath xmlns:m="http://schemas.openxmlformats.org/officeDocument/2006/math">
                    <m:r>
                      <a:rPr lang="en-US" sz="2000" i="1">
                        <a:latin typeface="Cambria Math" panose="02040503050406030204" pitchFamily="18" charset="0"/>
                        <a:sym typeface="Monotype Sorts" pitchFamily="2" charset="2"/>
                      </a:rPr>
                      <m:t>h</m:t>
                    </m:r>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𝑠</m:t>
                    </m:r>
                  </m:oMath>
                </a14:m>
                <a:r>
                  <a:rPr lang="en-US" sz="2000" dirty="0">
                    <a:sym typeface="Monotype Sorts" pitchFamily="2" charset="2"/>
                  </a:rPr>
                  <a:t>) for a given set of initial conditions. This curve is known as the </a:t>
                </a:r>
                <a:r>
                  <a:rPr lang="en-US" sz="2000" i="1" dirty="0" err="1">
                    <a:solidFill>
                      <a:schemeClr val="accent5"/>
                    </a:solidFill>
                    <a:sym typeface="Monotype Sorts" pitchFamily="2" charset="2"/>
                  </a:rPr>
                  <a:t>Fanno</a:t>
                </a:r>
                <a:r>
                  <a:rPr lang="en-US" sz="2000" i="1" dirty="0">
                    <a:solidFill>
                      <a:schemeClr val="accent5"/>
                    </a:solidFill>
                    <a:sym typeface="Monotype Sorts" pitchFamily="2" charset="2"/>
                  </a:rPr>
                  <a:t> Curve</a:t>
                </a:r>
                <a:r>
                  <a:rPr lang="en-US" sz="2000" dirty="0">
                    <a:sym typeface="Monotype Sorts" pitchFamily="2" charset="2"/>
                  </a:rPr>
                  <a:t>.</a:t>
                </a:r>
              </a:p>
              <a:p>
                <a:pPr lvl="1">
                  <a:spcBef>
                    <a:spcPts val="1200"/>
                  </a:spcBef>
                  <a:buClr>
                    <a:schemeClr val="accent1"/>
                  </a:buClr>
                  <a:buFont typeface="Wingdings" panose="05000000000000000000" pitchFamily="2" charset="2"/>
                  <a:buChar char="Ø"/>
                </a:pPr>
                <a:r>
                  <a:rPr lang="en-US" sz="2000" dirty="0">
                    <a:sym typeface="Monotype Sorts" pitchFamily="2" charset="2"/>
                  </a:rPr>
                  <a:t>At the point </a:t>
                </a:r>
                <a:r>
                  <a:rPr lang="en-US" sz="2000" i="1" dirty="0">
                    <a:sym typeface="Monotype Sorts" pitchFamily="2" charset="2"/>
                  </a:rPr>
                  <a:t>S</a:t>
                </a:r>
                <a:r>
                  <a:rPr lang="en-US" sz="2000" dirty="0">
                    <a:sym typeface="Monotype Sorts" pitchFamily="2" charset="2"/>
                  </a:rPr>
                  <a:t>, the flow is sonic and represents the maximum entropy state for a particular flow. The upper portion represents subsonic flow and the lower portion represents supersonic flow. </a:t>
                </a:r>
              </a:p>
              <a:p>
                <a:pPr lvl="1">
                  <a:spcBef>
                    <a:spcPts val="1200"/>
                  </a:spcBef>
                  <a:buClr>
                    <a:schemeClr val="accent1"/>
                  </a:buClr>
                  <a:buFont typeface="Wingdings" panose="05000000000000000000" pitchFamily="2" charset="2"/>
                  <a:buChar char="Ø"/>
                </a:pPr>
                <a:r>
                  <a:rPr lang="en-US" sz="2000" dirty="0">
                    <a:sym typeface="Monotype Sorts" pitchFamily="2" charset="2"/>
                  </a:rPr>
                  <a:t>If point </a:t>
                </a:r>
                <a:r>
                  <a:rPr lang="en-US" sz="2000" i="1" dirty="0">
                    <a:latin typeface="Cambria Math" panose="02040503050406030204" pitchFamily="18" charset="0"/>
                    <a:sym typeface="Monotype Sorts" pitchFamily="2" charset="2"/>
                  </a:rPr>
                  <a:t>A</a:t>
                </a:r>
                <a:r>
                  <a:rPr lang="en-US" sz="2000" dirty="0">
                    <a:sym typeface="Monotype Sorts" pitchFamily="2" charset="2"/>
                  </a:rPr>
                  <a:t> represents the conditions in region </a:t>
                </a:r>
                <a:r>
                  <a:rPr lang="en-US" sz="2000" i="1" dirty="0">
                    <a:latin typeface="Cambria Math" panose="02040503050406030204" pitchFamily="18" charset="0"/>
                    <a:sym typeface="Monotype Sorts" pitchFamily="2" charset="2"/>
                  </a:rPr>
                  <a:t>A</a:t>
                </a:r>
                <a:r>
                  <a:rPr lang="en-US" sz="2000" dirty="0">
                    <a:sym typeface="Monotype Sorts" pitchFamily="2" charset="2"/>
                  </a:rPr>
                  <a:t>, then friction causes the flow downstream to move closer to point S by decreasing the flow Mach number. </a:t>
                </a:r>
              </a:p>
              <a:p>
                <a:pPr lvl="1">
                  <a:spcBef>
                    <a:spcPts val="1200"/>
                  </a:spcBef>
                  <a:buClr>
                    <a:schemeClr val="accent1"/>
                  </a:buClr>
                  <a:buFont typeface="Wingdings" panose="05000000000000000000" pitchFamily="2" charset="2"/>
                  <a:buChar char="Ø"/>
                </a:pPr>
                <a:r>
                  <a:rPr lang="en-US" dirty="0">
                    <a:sym typeface="Monotype Sorts" pitchFamily="2" charset="2"/>
                  </a:rPr>
                  <a:t>Each point between A and S corresponds to a certain length of the pipe having frictional effects. For a certain value of length, the flow reaches the point S and becomes choked, because any further increase in length is not possible without a drastic change of the inlet conditions. Analogous observation can be made for subsonic inlet conditions corresponding to point A’.</a:t>
                </a:r>
              </a:p>
              <a:p>
                <a:pPr lvl="1">
                  <a:spcBef>
                    <a:spcPts val="1200"/>
                  </a:spcBef>
                  <a:buClr>
                    <a:schemeClr val="accent1"/>
                  </a:buClr>
                  <a:buFont typeface="Wingdings" panose="05000000000000000000" pitchFamily="2" charset="2"/>
                  <a:buChar char="Ø"/>
                </a:pPr>
                <a:r>
                  <a:rPr lang="en-US" dirty="0">
                    <a:sym typeface="Monotype Sorts" pitchFamily="2" charset="2"/>
                  </a:rPr>
                  <a:t>Friction always causes the total pressure to decrease irrespective of the inlet conditions. Moreover, unlike the Rayleigh curve, the upper and lower branches of the </a:t>
                </a:r>
                <a:r>
                  <a:rPr lang="en-US" dirty="0" err="1">
                    <a:sym typeface="Monotype Sorts" pitchFamily="2" charset="2"/>
                  </a:rPr>
                  <a:t>Fanno</a:t>
                </a:r>
                <a:r>
                  <a:rPr lang="en-US" dirty="0">
                    <a:sym typeface="Monotype Sorts" pitchFamily="2" charset="2"/>
                  </a:rPr>
                  <a:t> curve cannot be traversed by the same flow.  </a:t>
                </a:r>
              </a:p>
              <a:p>
                <a:pPr marL="0" indent="0">
                  <a:buNone/>
                </a:pPr>
                <a:endParaRPr lang="en-US" dirty="0">
                  <a:sym typeface="Monotype Sorts" pitchFamily="2" charset="2"/>
                </a:endParaRPr>
              </a:p>
            </p:txBody>
          </p:sp>
        </mc:Choice>
        <mc:Fallback>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76199" y="973915"/>
                <a:ext cx="8226169" cy="5399840"/>
              </a:xfrm>
              <a:blipFill>
                <a:blip r:embed="rId3"/>
                <a:stretch>
                  <a:fillRect t="-1693" r="-2000"/>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55446E4E-0089-C49B-6C83-7C0BDCA1B03C}"/>
              </a:ext>
            </a:extLst>
          </p:cNvPr>
          <p:cNvSpPr/>
          <p:nvPr/>
        </p:nvSpPr>
        <p:spPr>
          <a:xfrm>
            <a:off x="8801004" y="4546986"/>
            <a:ext cx="3042722" cy="372445"/>
          </a:xfrm>
          <a:prstGeom prst="rect">
            <a:avLst/>
          </a:prstGeom>
        </p:spPr>
        <p:txBody>
          <a:bodyPr wrap="square">
            <a:spAutoFit/>
          </a:bodyPr>
          <a:lstStyle/>
          <a:p>
            <a:pPr algn="ctr"/>
            <a:r>
              <a:rPr lang="en-US" b="1" dirty="0" err="1">
                <a:solidFill>
                  <a:schemeClr val="accent5"/>
                </a:solidFill>
              </a:rPr>
              <a:t>Fanno</a:t>
            </a:r>
            <a:r>
              <a:rPr lang="en-US" b="1" dirty="0">
                <a:solidFill>
                  <a:schemeClr val="accent5"/>
                </a:solidFill>
              </a:rPr>
              <a:t> Curve</a:t>
            </a:r>
          </a:p>
        </p:txBody>
      </p:sp>
      <p:grpSp>
        <p:nvGrpSpPr>
          <p:cNvPr id="4" name="Group 3">
            <a:extLst>
              <a:ext uri="{FF2B5EF4-FFF2-40B4-BE49-F238E27FC236}">
                <a16:creationId xmlns:a16="http://schemas.microsoft.com/office/drawing/2014/main" id="{C63064EC-24D1-F3FD-98A3-E6C7B38EBE8C}"/>
              </a:ext>
            </a:extLst>
          </p:cNvPr>
          <p:cNvGrpSpPr/>
          <p:nvPr/>
        </p:nvGrpSpPr>
        <p:grpSpPr>
          <a:xfrm>
            <a:off x="8208364" y="1487418"/>
            <a:ext cx="3755036" cy="3236982"/>
            <a:chOff x="8226566" y="1233640"/>
            <a:chExt cx="3755036" cy="3236982"/>
          </a:xfrm>
        </p:grpSpPr>
        <p:grpSp>
          <p:nvGrpSpPr>
            <p:cNvPr id="29" name="Group 28">
              <a:extLst>
                <a:ext uri="{FF2B5EF4-FFF2-40B4-BE49-F238E27FC236}">
                  <a16:creationId xmlns:a16="http://schemas.microsoft.com/office/drawing/2014/main" id="{C1D207D1-64D6-904B-65CE-88A85548984D}"/>
                </a:ext>
              </a:extLst>
            </p:cNvPr>
            <p:cNvGrpSpPr/>
            <p:nvPr/>
          </p:nvGrpSpPr>
          <p:grpSpPr>
            <a:xfrm>
              <a:off x="8465872" y="1233640"/>
              <a:ext cx="3515730" cy="3031576"/>
              <a:chOff x="8156073" y="1184909"/>
              <a:chExt cx="3964121" cy="3569906"/>
            </a:xfrm>
          </p:grpSpPr>
          <p:grpSp>
            <p:nvGrpSpPr>
              <p:cNvPr id="32" name="Group 31">
                <a:extLst>
                  <a:ext uri="{FF2B5EF4-FFF2-40B4-BE49-F238E27FC236}">
                    <a16:creationId xmlns:a16="http://schemas.microsoft.com/office/drawing/2014/main" id="{C5006129-3E09-6D55-B183-A3864C6C8F2A}"/>
                  </a:ext>
                </a:extLst>
              </p:cNvPr>
              <p:cNvGrpSpPr/>
              <p:nvPr/>
            </p:nvGrpSpPr>
            <p:grpSpPr>
              <a:xfrm>
                <a:off x="8156073" y="1184909"/>
                <a:ext cx="3803651" cy="3554177"/>
                <a:chOff x="8564336" y="2607128"/>
                <a:chExt cx="2735244" cy="3344636"/>
              </a:xfrm>
            </p:grpSpPr>
            <p:cxnSp>
              <p:nvCxnSpPr>
                <p:cNvPr id="44" name="Straight Arrow Connector 43">
                  <a:extLst>
                    <a:ext uri="{FF2B5EF4-FFF2-40B4-BE49-F238E27FC236}">
                      <a16:creationId xmlns:a16="http://schemas.microsoft.com/office/drawing/2014/main" id="{83029FF7-5F46-D61B-7072-7C253C35824A}"/>
                    </a:ext>
                  </a:extLst>
                </p:cNvPr>
                <p:cNvCxnSpPr>
                  <a:cxnSpLocks/>
                </p:cNvCxnSpPr>
                <p:nvPr/>
              </p:nvCxnSpPr>
              <p:spPr>
                <a:xfrm>
                  <a:off x="8564336" y="5951283"/>
                  <a:ext cx="2735244" cy="481"/>
                </a:xfrm>
                <a:prstGeom prst="straightConnector1">
                  <a:avLst/>
                </a:prstGeom>
                <a:ln w="190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64759EBD-C056-B2F3-BDC9-A26141756C3D}"/>
                    </a:ext>
                  </a:extLst>
                </p:cNvPr>
                <p:cNvCxnSpPr>
                  <a:cxnSpLocks/>
                </p:cNvCxnSpPr>
                <p:nvPr/>
              </p:nvCxnSpPr>
              <p:spPr>
                <a:xfrm flipV="1">
                  <a:off x="8564336" y="2607128"/>
                  <a:ext cx="0" cy="3344636"/>
                </a:xfrm>
                <a:prstGeom prst="straightConnector1">
                  <a:avLst/>
                </a:prstGeom>
                <a:ln w="190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33" name="Freeform: Shape 32">
                <a:extLst>
                  <a:ext uri="{FF2B5EF4-FFF2-40B4-BE49-F238E27FC236}">
                    <a16:creationId xmlns:a16="http://schemas.microsoft.com/office/drawing/2014/main" id="{AC0077A3-8F15-C27C-5531-AA4EB9654CE4}"/>
                  </a:ext>
                </a:extLst>
              </p:cNvPr>
              <p:cNvSpPr/>
              <p:nvPr/>
            </p:nvSpPr>
            <p:spPr>
              <a:xfrm rot="1660000">
                <a:off x="8335540" y="1351622"/>
                <a:ext cx="3005930" cy="3403193"/>
              </a:xfrm>
              <a:custGeom>
                <a:avLst/>
                <a:gdLst>
                  <a:gd name="connsiteX0" fmla="*/ 0 w 2476596"/>
                  <a:gd name="connsiteY0" fmla="*/ 2523453 h 3756260"/>
                  <a:gd name="connsiteX1" fmla="*/ 1755321 w 2476596"/>
                  <a:gd name="connsiteY1" fmla="*/ 310932 h 3756260"/>
                  <a:gd name="connsiteX2" fmla="*/ 2473778 w 2476596"/>
                  <a:gd name="connsiteY2" fmla="*/ 229289 h 3756260"/>
                  <a:gd name="connsiteX3" fmla="*/ 1983921 w 2476596"/>
                  <a:gd name="connsiteY3" fmla="*/ 2311182 h 3756260"/>
                  <a:gd name="connsiteX4" fmla="*/ 1453243 w 2476596"/>
                  <a:gd name="connsiteY4" fmla="*/ 3756260 h 3756260"/>
                  <a:gd name="connsiteX0" fmla="*/ 0 w 2477111"/>
                  <a:gd name="connsiteY0" fmla="*/ 2524001 h 3756808"/>
                  <a:gd name="connsiteX1" fmla="*/ 1755321 w 2477111"/>
                  <a:gd name="connsiteY1" fmla="*/ 311480 h 3756808"/>
                  <a:gd name="connsiteX2" fmla="*/ 2473778 w 2477111"/>
                  <a:gd name="connsiteY2" fmla="*/ 229837 h 3756808"/>
                  <a:gd name="connsiteX3" fmla="*/ 2000249 w 2477111"/>
                  <a:gd name="connsiteY3" fmla="*/ 2319895 h 3756808"/>
                  <a:gd name="connsiteX4" fmla="*/ 1453243 w 2477111"/>
                  <a:gd name="connsiteY4" fmla="*/ 3756808 h 3756808"/>
                  <a:gd name="connsiteX0" fmla="*/ 0 w 2477183"/>
                  <a:gd name="connsiteY0" fmla="*/ 2524001 h 3756808"/>
                  <a:gd name="connsiteX1" fmla="*/ 1755321 w 2477183"/>
                  <a:gd name="connsiteY1" fmla="*/ 311480 h 3756808"/>
                  <a:gd name="connsiteX2" fmla="*/ 2473778 w 2477183"/>
                  <a:gd name="connsiteY2" fmla="*/ 229837 h 3756808"/>
                  <a:gd name="connsiteX3" fmla="*/ 2000249 w 2477183"/>
                  <a:gd name="connsiteY3" fmla="*/ 2319895 h 3756808"/>
                  <a:gd name="connsiteX4" fmla="*/ 1453243 w 2477183"/>
                  <a:gd name="connsiteY4" fmla="*/ 3756808 h 3756808"/>
                  <a:gd name="connsiteX0" fmla="*/ 0 w 2478014"/>
                  <a:gd name="connsiteY0" fmla="*/ 2524001 h 3931559"/>
                  <a:gd name="connsiteX1" fmla="*/ 1755321 w 2478014"/>
                  <a:gd name="connsiteY1" fmla="*/ 311480 h 3931559"/>
                  <a:gd name="connsiteX2" fmla="*/ 2473778 w 2478014"/>
                  <a:gd name="connsiteY2" fmla="*/ 229837 h 3931559"/>
                  <a:gd name="connsiteX3" fmla="*/ 2000249 w 2478014"/>
                  <a:gd name="connsiteY3" fmla="*/ 2319895 h 3931559"/>
                  <a:gd name="connsiteX4" fmla="*/ 956177 w 2478014"/>
                  <a:gd name="connsiteY4" fmla="*/ 3931559 h 3931559"/>
                  <a:gd name="connsiteX0" fmla="*/ 0 w 2478014"/>
                  <a:gd name="connsiteY0" fmla="*/ 2524001 h 3931559"/>
                  <a:gd name="connsiteX1" fmla="*/ 1755321 w 2478014"/>
                  <a:gd name="connsiteY1" fmla="*/ 311480 h 3931559"/>
                  <a:gd name="connsiteX2" fmla="*/ 2473778 w 2478014"/>
                  <a:gd name="connsiteY2" fmla="*/ 229837 h 3931559"/>
                  <a:gd name="connsiteX3" fmla="*/ 2000249 w 2478014"/>
                  <a:gd name="connsiteY3" fmla="*/ 2319895 h 3931559"/>
                  <a:gd name="connsiteX4" fmla="*/ 956177 w 2478014"/>
                  <a:gd name="connsiteY4" fmla="*/ 3931559 h 3931559"/>
                  <a:gd name="connsiteX0" fmla="*/ 0 w 2476303"/>
                  <a:gd name="connsiteY0" fmla="*/ 2524653 h 3932211"/>
                  <a:gd name="connsiteX1" fmla="*/ 1755321 w 2476303"/>
                  <a:gd name="connsiteY1" fmla="*/ 312132 h 3932211"/>
                  <a:gd name="connsiteX2" fmla="*/ 2473778 w 2476303"/>
                  <a:gd name="connsiteY2" fmla="*/ 230489 h 3932211"/>
                  <a:gd name="connsiteX3" fmla="*/ 1954225 w 2476303"/>
                  <a:gd name="connsiteY3" fmla="*/ 2330257 h 3932211"/>
                  <a:gd name="connsiteX4" fmla="*/ 956177 w 2476303"/>
                  <a:gd name="connsiteY4" fmla="*/ 3932211 h 3932211"/>
                  <a:gd name="connsiteX0" fmla="*/ 0 w 2956093"/>
                  <a:gd name="connsiteY0" fmla="*/ 1649665 h 3888512"/>
                  <a:gd name="connsiteX1" fmla="*/ 2235112 w 2956093"/>
                  <a:gd name="connsiteY1" fmla="*/ 268433 h 3888512"/>
                  <a:gd name="connsiteX2" fmla="*/ 2953569 w 2956093"/>
                  <a:gd name="connsiteY2" fmla="*/ 186790 h 3888512"/>
                  <a:gd name="connsiteX3" fmla="*/ 2434016 w 2956093"/>
                  <a:gd name="connsiteY3" fmla="*/ 2286558 h 3888512"/>
                  <a:gd name="connsiteX4" fmla="*/ 1435968 w 2956093"/>
                  <a:gd name="connsiteY4" fmla="*/ 3888512 h 3888512"/>
                  <a:gd name="connsiteX0" fmla="*/ 0 w 2959706"/>
                  <a:gd name="connsiteY0" fmla="*/ 1807788 h 4046635"/>
                  <a:gd name="connsiteX1" fmla="*/ 2106246 w 2959706"/>
                  <a:gd name="connsiteY1" fmla="*/ 145510 h 4046635"/>
                  <a:gd name="connsiteX2" fmla="*/ 2953569 w 2959706"/>
                  <a:gd name="connsiteY2" fmla="*/ 344913 h 4046635"/>
                  <a:gd name="connsiteX3" fmla="*/ 2434016 w 2959706"/>
                  <a:gd name="connsiteY3" fmla="*/ 2444681 h 4046635"/>
                  <a:gd name="connsiteX4" fmla="*/ 1435968 w 2959706"/>
                  <a:gd name="connsiteY4" fmla="*/ 4046635 h 4046635"/>
                  <a:gd name="connsiteX0" fmla="*/ 0 w 2960361"/>
                  <a:gd name="connsiteY0" fmla="*/ 1824569 h 4063416"/>
                  <a:gd name="connsiteX1" fmla="*/ 2086425 w 2960361"/>
                  <a:gd name="connsiteY1" fmla="*/ 138685 h 4063416"/>
                  <a:gd name="connsiteX2" fmla="*/ 2953569 w 2960361"/>
                  <a:gd name="connsiteY2" fmla="*/ 361694 h 4063416"/>
                  <a:gd name="connsiteX3" fmla="*/ 2434016 w 2960361"/>
                  <a:gd name="connsiteY3" fmla="*/ 2461462 h 4063416"/>
                  <a:gd name="connsiteX4" fmla="*/ 1435968 w 2960361"/>
                  <a:gd name="connsiteY4" fmla="*/ 4063416 h 4063416"/>
                  <a:gd name="connsiteX0" fmla="*/ 0 w 2958702"/>
                  <a:gd name="connsiteY0" fmla="*/ 1822891 h 4061738"/>
                  <a:gd name="connsiteX1" fmla="*/ 2086425 w 2958702"/>
                  <a:gd name="connsiteY1" fmla="*/ 137007 h 4061738"/>
                  <a:gd name="connsiteX2" fmla="*/ 2953569 w 2958702"/>
                  <a:gd name="connsiteY2" fmla="*/ 360016 h 4061738"/>
                  <a:gd name="connsiteX3" fmla="*/ 2398414 w 2958702"/>
                  <a:gd name="connsiteY3" fmla="*/ 2422108 h 4061738"/>
                  <a:gd name="connsiteX4" fmla="*/ 1435968 w 2958702"/>
                  <a:gd name="connsiteY4" fmla="*/ 4061738 h 4061738"/>
                  <a:gd name="connsiteX0" fmla="*/ 0 w 2975232"/>
                  <a:gd name="connsiteY0" fmla="*/ 1756136 h 4057190"/>
                  <a:gd name="connsiteX1" fmla="*/ 2102955 w 2975232"/>
                  <a:gd name="connsiteY1" fmla="*/ 132459 h 4057190"/>
                  <a:gd name="connsiteX2" fmla="*/ 2970099 w 2975232"/>
                  <a:gd name="connsiteY2" fmla="*/ 355468 h 4057190"/>
                  <a:gd name="connsiteX3" fmla="*/ 2414944 w 2975232"/>
                  <a:gd name="connsiteY3" fmla="*/ 2417560 h 4057190"/>
                  <a:gd name="connsiteX4" fmla="*/ 1452498 w 2975232"/>
                  <a:gd name="connsiteY4" fmla="*/ 4057190 h 4057190"/>
                  <a:gd name="connsiteX0" fmla="*/ 0 w 2975232"/>
                  <a:gd name="connsiteY0" fmla="*/ 1756135 h 4057189"/>
                  <a:gd name="connsiteX1" fmla="*/ 2102955 w 2975232"/>
                  <a:gd name="connsiteY1" fmla="*/ 132458 h 4057189"/>
                  <a:gd name="connsiteX2" fmla="*/ 2970099 w 2975232"/>
                  <a:gd name="connsiteY2" fmla="*/ 355467 h 4057189"/>
                  <a:gd name="connsiteX3" fmla="*/ 2414944 w 2975232"/>
                  <a:gd name="connsiteY3" fmla="*/ 2417559 h 4057189"/>
                  <a:gd name="connsiteX4" fmla="*/ 1452498 w 2975232"/>
                  <a:gd name="connsiteY4" fmla="*/ 4057189 h 4057189"/>
                  <a:gd name="connsiteX0" fmla="*/ 0 w 3010458"/>
                  <a:gd name="connsiteY0" fmla="*/ 1741531 h 4056194"/>
                  <a:gd name="connsiteX1" fmla="*/ 2138181 w 3010458"/>
                  <a:gd name="connsiteY1" fmla="*/ 131463 h 4056194"/>
                  <a:gd name="connsiteX2" fmla="*/ 3005325 w 3010458"/>
                  <a:gd name="connsiteY2" fmla="*/ 354472 h 4056194"/>
                  <a:gd name="connsiteX3" fmla="*/ 2450170 w 3010458"/>
                  <a:gd name="connsiteY3" fmla="*/ 2416564 h 4056194"/>
                  <a:gd name="connsiteX4" fmla="*/ 1487724 w 3010458"/>
                  <a:gd name="connsiteY4" fmla="*/ 4056194 h 4056194"/>
                  <a:gd name="connsiteX0" fmla="*/ 0 w 3010458"/>
                  <a:gd name="connsiteY0" fmla="*/ 1741531 h 4056194"/>
                  <a:gd name="connsiteX1" fmla="*/ 2138181 w 3010458"/>
                  <a:gd name="connsiteY1" fmla="*/ 131463 h 4056194"/>
                  <a:gd name="connsiteX2" fmla="*/ 3005325 w 3010458"/>
                  <a:gd name="connsiteY2" fmla="*/ 354472 h 4056194"/>
                  <a:gd name="connsiteX3" fmla="*/ 2450170 w 3010458"/>
                  <a:gd name="connsiteY3" fmla="*/ 2416564 h 4056194"/>
                  <a:gd name="connsiteX4" fmla="*/ 1487724 w 3010458"/>
                  <a:gd name="connsiteY4" fmla="*/ 4056194 h 4056194"/>
                  <a:gd name="connsiteX0" fmla="*/ 0 w 2887948"/>
                  <a:gd name="connsiteY0" fmla="*/ 1604060 h 4046840"/>
                  <a:gd name="connsiteX1" fmla="*/ 2015671 w 2887948"/>
                  <a:gd name="connsiteY1" fmla="*/ 122109 h 4046840"/>
                  <a:gd name="connsiteX2" fmla="*/ 2882815 w 2887948"/>
                  <a:gd name="connsiteY2" fmla="*/ 345118 h 4046840"/>
                  <a:gd name="connsiteX3" fmla="*/ 2327660 w 2887948"/>
                  <a:gd name="connsiteY3" fmla="*/ 2407210 h 4046840"/>
                  <a:gd name="connsiteX4" fmla="*/ 1365214 w 2887948"/>
                  <a:gd name="connsiteY4" fmla="*/ 4046840 h 4046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7948" h="4046840">
                    <a:moveTo>
                      <a:pt x="0" y="1604060"/>
                    </a:moveTo>
                    <a:cubicBezTo>
                      <a:pt x="805839" y="820618"/>
                      <a:pt x="1535202" y="331933"/>
                      <a:pt x="2015671" y="122109"/>
                    </a:cubicBezTo>
                    <a:cubicBezTo>
                      <a:pt x="2496140" y="-87715"/>
                      <a:pt x="2830817" y="-35732"/>
                      <a:pt x="2882815" y="345118"/>
                    </a:cubicBezTo>
                    <a:cubicBezTo>
                      <a:pt x="2934813" y="725968"/>
                      <a:pt x="2580594" y="1790256"/>
                      <a:pt x="2327660" y="2407210"/>
                    </a:cubicBezTo>
                    <a:cubicBezTo>
                      <a:pt x="2074727" y="3024164"/>
                      <a:pt x="1655968" y="3627924"/>
                      <a:pt x="1365214" y="40468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513EED8B-DB3D-EBD5-6B98-8A265A88D78B}"/>
                  </a:ext>
                </a:extLst>
              </p:cNvPr>
              <p:cNvSpPr/>
              <p:nvPr/>
            </p:nvSpPr>
            <p:spPr>
              <a:xfrm rot="2332286">
                <a:off x="10213354" y="1552987"/>
                <a:ext cx="675051" cy="505284"/>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75235"/>
                  <a:gd name="connsiteY0" fmla="*/ 505284 h 505284"/>
                  <a:gd name="connsiteX1" fmla="*/ 297650 w 575235"/>
                  <a:gd name="connsiteY1" fmla="*/ 212272 h 505284"/>
                  <a:gd name="connsiteX2" fmla="*/ 575235 w 575235"/>
                  <a:gd name="connsiteY2" fmla="*/ 0 h 505284"/>
                  <a:gd name="connsiteX0" fmla="*/ 0 w 575235"/>
                  <a:gd name="connsiteY0" fmla="*/ 505284 h 505284"/>
                  <a:gd name="connsiteX1" fmla="*/ 275955 w 575235"/>
                  <a:gd name="connsiteY1" fmla="*/ 209538 h 505284"/>
                  <a:gd name="connsiteX2" fmla="*/ 575235 w 575235"/>
                  <a:gd name="connsiteY2" fmla="*/ 0 h 505284"/>
                  <a:gd name="connsiteX0" fmla="*/ 0 w 575235"/>
                  <a:gd name="connsiteY0" fmla="*/ 505284 h 505284"/>
                  <a:gd name="connsiteX1" fmla="*/ 275955 w 575235"/>
                  <a:gd name="connsiteY1" fmla="*/ 209538 h 505284"/>
                  <a:gd name="connsiteX2" fmla="*/ 575235 w 575235"/>
                  <a:gd name="connsiteY2" fmla="*/ 0 h 505284"/>
                </a:gdLst>
                <a:ahLst/>
                <a:cxnLst>
                  <a:cxn ang="0">
                    <a:pos x="connsiteX0" y="connsiteY0"/>
                  </a:cxn>
                  <a:cxn ang="0">
                    <a:pos x="connsiteX1" y="connsiteY1"/>
                  </a:cxn>
                  <a:cxn ang="0">
                    <a:pos x="connsiteX2" y="connsiteY2"/>
                  </a:cxn>
                </a:cxnLst>
                <a:rect l="l" t="t" r="r" b="b"/>
                <a:pathLst>
                  <a:path w="575235" h="505284">
                    <a:moveTo>
                      <a:pt x="0" y="505284"/>
                    </a:moveTo>
                    <a:cubicBezTo>
                      <a:pt x="106816" y="383500"/>
                      <a:pt x="154852" y="333362"/>
                      <a:pt x="275955" y="209538"/>
                    </a:cubicBezTo>
                    <a:cubicBezTo>
                      <a:pt x="417589" y="101177"/>
                      <a:pt x="511282" y="43543"/>
                      <a:pt x="575235"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30D1893C-7654-5DA0-263D-28B3AE016053}"/>
                  </a:ext>
                </a:extLst>
              </p:cNvPr>
              <p:cNvSpPr/>
              <p:nvPr/>
            </p:nvSpPr>
            <p:spPr>
              <a:xfrm>
                <a:off x="10583779" y="3295153"/>
                <a:ext cx="622764" cy="498021"/>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Lst>
                <a:ahLst/>
                <a:cxnLst>
                  <a:cxn ang="0">
                    <a:pos x="connsiteX0" y="connsiteY0"/>
                  </a:cxn>
                  <a:cxn ang="0">
                    <a:pos x="connsiteX1" y="connsiteY1"/>
                  </a:cxn>
                  <a:cxn ang="0">
                    <a:pos x="connsiteX2" y="connsiteY2"/>
                  </a:cxn>
                </a:cxnLst>
                <a:rect l="l" t="t" r="r" b="b"/>
                <a:pathLst>
                  <a:path w="530679" h="498021">
                    <a:moveTo>
                      <a:pt x="0" y="498021"/>
                    </a:moveTo>
                    <a:cubicBezTo>
                      <a:pt x="139473" y="392565"/>
                      <a:pt x="172812" y="368754"/>
                      <a:pt x="293915" y="244930"/>
                    </a:cubicBezTo>
                    <a:cubicBezTo>
                      <a:pt x="415018" y="121106"/>
                      <a:pt x="466726" y="43543"/>
                      <a:pt x="530679"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1364FD8-F00C-D86C-8624-22E4A6B22382}"/>
                  </a:ext>
                </a:extLst>
              </p:cNvPr>
              <p:cNvSpPr/>
              <p:nvPr/>
            </p:nvSpPr>
            <p:spPr>
              <a:xfrm>
                <a:off x="9739208" y="1840307"/>
                <a:ext cx="96615" cy="82329"/>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C15494B0-A33C-70BF-5580-4DBA6A1B00B6}"/>
                  </a:ext>
                </a:extLst>
              </p:cNvPr>
              <p:cNvSpPr txBox="1"/>
              <p:nvPr/>
            </p:nvSpPr>
            <p:spPr>
              <a:xfrm>
                <a:off x="9858580" y="4048939"/>
                <a:ext cx="336545" cy="317895"/>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i="1">
                    <a:solidFill>
                      <a:prstClr val="black">
                        <a:lumMod val="75000"/>
                        <a:lumOff val="25000"/>
                      </a:prstClr>
                    </a:solidFill>
                    <a:latin typeface="Segoe UI" panose="020B0502040204020203" pitchFamily="34" charset="0"/>
                    <a:cs typeface="Segoe UI" panose="020B0502040204020203" pitchFamily="34" charset="0"/>
                  </a:rPr>
                  <a:t>A</a:t>
                </a:r>
              </a:p>
            </p:txBody>
          </p:sp>
          <p:sp>
            <p:nvSpPr>
              <p:cNvPr id="38" name="TextBox 37">
                <a:extLst>
                  <a:ext uri="{FF2B5EF4-FFF2-40B4-BE49-F238E27FC236}">
                    <a16:creationId xmlns:a16="http://schemas.microsoft.com/office/drawing/2014/main" id="{2EB63AA3-C94F-1068-57EF-BBDE02F86086}"/>
                  </a:ext>
                </a:extLst>
              </p:cNvPr>
              <p:cNvSpPr txBox="1"/>
              <p:nvPr/>
            </p:nvSpPr>
            <p:spPr>
              <a:xfrm>
                <a:off x="9635903" y="1547684"/>
                <a:ext cx="336545" cy="317895"/>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i="1">
                    <a:solidFill>
                      <a:prstClr val="black">
                        <a:lumMod val="75000"/>
                        <a:lumOff val="25000"/>
                      </a:prstClr>
                    </a:solidFill>
                    <a:latin typeface="Segoe UI" panose="020B0502040204020203" pitchFamily="34" charset="0"/>
                    <a:cs typeface="Segoe UI" panose="020B0502040204020203" pitchFamily="34" charset="0"/>
                  </a:rPr>
                  <a:t>A’</a:t>
                </a:r>
              </a:p>
            </p:txBody>
          </p:sp>
          <p:sp>
            <p:nvSpPr>
              <p:cNvPr id="39" name="TextBox 38">
                <a:extLst>
                  <a:ext uri="{FF2B5EF4-FFF2-40B4-BE49-F238E27FC236}">
                    <a16:creationId xmlns:a16="http://schemas.microsoft.com/office/drawing/2014/main" id="{6B4ED6C4-886C-6105-F07A-B268F8781F27}"/>
                  </a:ext>
                </a:extLst>
              </p:cNvPr>
              <p:cNvSpPr txBox="1"/>
              <p:nvPr/>
            </p:nvSpPr>
            <p:spPr>
              <a:xfrm>
                <a:off x="11783649" y="2169886"/>
                <a:ext cx="336545" cy="31789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i="1">
                    <a:solidFill>
                      <a:prstClr val="black">
                        <a:lumMod val="75000"/>
                        <a:lumOff val="25000"/>
                      </a:prstClr>
                    </a:solidFill>
                    <a:latin typeface="Segoe UI" panose="020B0502040204020203" pitchFamily="34" charset="0"/>
                    <a:cs typeface="Segoe UI" panose="020B0502040204020203" pitchFamily="34" charset="0"/>
                  </a:rPr>
                  <a:t>S</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95ACE1AF-5DB4-DC2E-6EED-2FB4D7DB7A5C}"/>
                      </a:ext>
                    </a:extLst>
                  </p:cNvPr>
                  <p:cNvSpPr txBox="1"/>
                  <p:nvPr/>
                </p:nvSpPr>
                <p:spPr>
                  <a:xfrm rot="20249660">
                    <a:off x="9121011" y="4052575"/>
                    <a:ext cx="499378" cy="373057"/>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BD12DA7E-DE6A-4A5D-9C97-9AA297857A3B}"/>
                      </a:ext>
                    </a:extLst>
                  </p:cNvPr>
                  <p:cNvSpPr txBox="1">
                    <a:spLocks noRot="1" noChangeAspect="1" noMove="1" noResize="1" noEditPoints="1" noAdjustHandles="1" noChangeArrowheads="1" noChangeShapeType="1" noTextEdit="1"/>
                  </p:cNvSpPr>
                  <p:nvPr/>
                </p:nvSpPr>
                <p:spPr>
                  <a:xfrm rot="20249660">
                    <a:off x="9121011" y="4052575"/>
                    <a:ext cx="499378" cy="373057"/>
                  </a:xfrm>
                  <a:prstGeom prst="rect">
                    <a:avLst/>
                  </a:prstGeom>
                  <a:blipFill>
                    <a:blip r:embed="rId4"/>
                    <a:stretch>
                      <a:fillRect r="-170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5A1DDBA-216C-38E4-8398-72A1B544ADBC}"/>
                      </a:ext>
                    </a:extLst>
                  </p:cNvPr>
                  <p:cNvSpPr txBox="1"/>
                  <p:nvPr/>
                </p:nvSpPr>
                <p:spPr>
                  <a:xfrm rot="21031470">
                    <a:off x="8925916" y="1610257"/>
                    <a:ext cx="499378" cy="373057"/>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1" name="TextBox 20">
                    <a:extLst>
                      <a:ext uri="{FF2B5EF4-FFF2-40B4-BE49-F238E27FC236}">
                        <a16:creationId xmlns:a16="http://schemas.microsoft.com/office/drawing/2014/main" id="{7F6501EC-34C8-4B89-89C1-6DA13FD2A7DA}"/>
                      </a:ext>
                    </a:extLst>
                  </p:cNvPr>
                  <p:cNvSpPr txBox="1">
                    <a:spLocks noRot="1" noChangeAspect="1" noMove="1" noResize="1" noEditPoints="1" noAdjustHandles="1" noChangeArrowheads="1" noChangeShapeType="1" noTextEdit="1"/>
                  </p:cNvSpPr>
                  <p:nvPr/>
                </p:nvSpPr>
                <p:spPr>
                  <a:xfrm rot="21031470">
                    <a:off x="8925916" y="1610257"/>
                    <a:ext cx="499378" cy="373057"/>
                  </a:xfrm>
                  <a:prstGeom prst="rect">
                    <a:avLst/>
                  </a:prstGeom>
                  <a:blipFill>
                    <a:blip r:embed="rId5"/>
                    <a:stretch>
                      <a:fillRect r="-22222"/>
                    </a:stretch>
                  </a:blipFill>
                </p:spPr>
                <p:txBody>
                  <a:bodyPr/>
                  <a:lstStyle/>
                  <a:p>
                    <a:r>
                      <a:rPr lang="en-US">
                        <a:noFill/>
                      </a:rPr>
                      <a:t> </a:t>
                    </a:r>
                  </a:p>
                </p:txBody>
              </p:sp>
            </mc:Fallback>
          </mc:AlternateContent>
          <p:sp>
            <p:nvSpPr>
              <p:cNvPr id="42" name="Oval 41">
                <a:extLst>
                  <a:ext uri="{FF2B5EF4-FFF2-40B4-BE49-F238E27FC236}">
                    <a16:creationId xmlns:a16="http://schemas.microsoft.com/office/drawing/2014/main" id="{621F5D38-7916-4082-642F-E2F9E2BFA4D2}"/>
                  </a:ext>
                </a:extLst>
              </p:cNvPr>
              <p:cNvSpPr/>
              <p:nvPr/>
            </p:nvSpPr>
            <p:spPr>
              <a:xfrm rot="21033787">
                <a:off x="9755866" y="4149059"/>
                <a:ext cx="96615" cy="82329"/>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DE81F698-EFD4-2DAF-66F6-D77EDD1C25D6}"/>
                  </a:ext>
                </a:extLst>
              </p:cNvPr>
              <p:cNvSpPr/>
              <p:nvPr/>
            </p:nvSpPr>
            <p:spPr>
              <a:xfrm>
                <a:off x="11748171" y="2328834"/>
                <a:ext cx="96615" cy="82329"/>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a:extLst>
                <a:ext uri="{FF2B5EF4-FFF2-40B4-BE49-F238E27FC236}">
                  <a16:creationId xmlns:a16="http://schemas.microsoft.com/office/drawing/2014/main" id="{E1BAB391-92BD-609B-17A0-BF7838470DC4}"/>
                </a:ext>
              </a:extLst>
            </p:cNvPr>
            <p:cNvSpPr txBox="1"/>
            <p:nvPr/>
          </p:nvSpPr>
          <p:spPr>
            <a:xfrm>
              <a:off x="8226566" y="1266124"/>
              <a:ext cx="298478" cy="269957"/>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h</a:t>
              </a:r>
            </a:p>
          </p:txBody>
        </p:sp>
        <p:sp>
          <p:nvSpPr>
            <p:cNvPr id="31" name="TextBox 30">
              <a:extLst>
                <a:ext uri="{FF2B5EF4-FFF2-40B4-BE49-F238E27FC236}">
                  <a16:creationId xmlns:a16="http://schemas.microsoft.com/office/drawing/2014/main" id="{A3C8AA4E-3D4F-2982-3561-C35D9815CCB7}"/>
                </a:ext>
              </a:extLst>
            </p:cNvPr>
            <p:cNvSpPr txBox="1"/>
            <p:nvPr/>
          </p:nvSpPr>
          <p:spPr>
            <a:xfrm>
              <a:off x="11605544" y="4200665"/>
              <a:ext cx="298478" cy="269957"/>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s</a:t>
              </a:r>
            </a:p>
          </p:txBody>
        </p:sp>
      </p:grpSp>
    </p:spTree>
    <p:extLst>
      <p:ext uri="{BB962C8B-B14F-4D97-AF65-F5344CB8AC3E}">
        <p14:creationId xmlns:p14="http://schemas.microsoft.com/office/powerpoint/2010/main" val="2715683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6" name="Title 1">
            <a:extLst>
              <a:ext uri="{FF2B5EF4-FFF2-40B4-BE49-F238E27FC236}">
                <a16:creationId xmlns:a16="http://schemas.microsoft.com/office/drawing/2014/main" id="{6F908796-5E0D-D31B-7D03-59B11AB074C0}"/>
              </a:ext>
            </a:extLst>
          </p:cNvPr>
          <p:cNvSpPr>
            <a:spLocks noGrp="1"/>
          </p:cNvSpPr>
          <p:nvPr>
            <p:ph type="title"/>
          </p:nvPr>
        </p:nvSpPr>
        <p:spPr>
          <a:xfrm>
            <a:off x="519206" y="141525"/>
            <a:ext cx="10972799" cy="845837"/>
          </a:xfrm>
        </p:spPr>
        <p:txBody>
          <a:bodyPr/>
          <a:lstStyle/>
          <a:p>
            <a:r>
              <a:rPr lang="en-US" dirty="0"/>
              <a:t>Summary</a:t>
            </a:r>
          </a:p>
        </p:txBody>
      </p:sp>
      <p:sp>
        <p:nvSpPr>
          <p:cNvPr id="4" name="Content Placeholder 2">
            <a:extLst>
              <a:ext uri="{FF2B5EF4-FFF2-40B4-BE49-F238E27FC236}">
                <a16:creationId xmlns:a16="http://schemas.microsoft.com/office/drawing/2014/main" id="{89B963B2-C6CE-C91A-D23F-D33ABDD961EA}"/>
              </a:ext>
            </a:extLst>
          </p:cNvPr>
          <p:cNvSpPr txBox="1">
            <a:spLocks/>
          </p:cNvSpPr>
          <p:nvPr/>
        </p:nvSpPr>
        <p:spPr>
          <a:xfrm>
            <a:off x="609601" y="973915"/>
            <a:ext cx="10744199" cy="420768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00000"/>
              </a:lnSpc>
              <a:spcBef>
                <a:spcPts val="1200"/>
              </a:spcBef>
              <a:buClr>
                <a:schemeClr val="accent1"/>
              </a:buClr>
              <a:buFont typeface="Wingdings" panose="05000000000000000000" pitchFamily="2" charset="2"/>
              <a:buChar char="Ø"/>
            </a:pPr>
            <a:r>
              <a:rPr lang="en-US" altLang="en-US" sz="2000" dirty="0"/>
              <a:t>We have covered the analysis of 1-D flows with heat addition and frictional effects. </a:t>
            </a:r>
          </a:p>
          <a:p>
            <a:pPr marL="230188" lvl="1" indent="0">
              <a:lnSpc>
                <a:spcPct val="100000"/>
              </a:lnSpc>
              <a:spcBef>
                <a:spcPts val="1200"/>
              </a:spcBef>
              <a:buClr>
                <a:schemeClr val="accent1"/>
              </a:buClr>
              <a:buNone/>
            </a:pPr>
            <a:endParaRPr lang="en-US" altLang="en-US" sz="2000" dirty="0"/>
          </a:p>
          <a:p>
            <a:pPr lvl="1">
              <a:lnSpc>
                <a:spcPct val="100000"/>
              </a:lnSpc>
              <a:spcBef>
                <a:spcPts val="1200"/>
              </a:spcBef>
              <a:buClr>
                <a:schemeClr val="accent1"/>
              </a:buClr>
              <a:buFont typeface="Wingdings" panose="05000000000000000000" pitchFamily="2" charset="2"/>
              <a:buChar char="Ø"/>
            </a:pPr>
            <a:r>
              <a:rPr lang="en-US" altLang="en-US" sz="2000" dirty="0"/>
              <a:t>Heat addition always drives the flow towards sonic conditions</a:t>
            </a:r>
            <a:r>
              <a:rPr lang="en-US" sz="2000" dirty="0">
                <a:sym typeface="Monotype Sorts" pitchFamily="2" charset="2"/>
              </a:rPr>
              <a:t> and decreases the total pressure, which is an important consideration in designing jet engines.</a:t>
            </a:r>
          </a:p>
          <a:p>
            <a:pPr marL="230188" lvl="1" indent="0">
              <a:lnSpc>
                <a:spcPct val="100000"/>
              </a:lnSpc>
              <a:spcBef>
                <a:spcPts val="1200"/>
              </a:spcBef>
              <a:buClr>
                <a:schemeClr val="accent1"/>
              </a:buClr>
              <a:buNone/>
            </a:pPr>
            <a:endParaRPr lang="en-US" altLang="en-US" sz="2000"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r>
              <a:rPr lang="en-US" altLang="en-US" sz="2000" dirty="0">
                <a:sym typeface="Monotype Sorts" pitchFamily="2" charset="2"/>
              </a:rPr>
              <a:t>Similarly, frictional effects drive the flow downstream towards sonic conditions and decreases the total pressure, this is important for operating gas pipelines etc. </a:t>
            </a:r>
          </a:p>
          <a:p>
            <a:pPr marL="230188" lvl="1" indent="0">
              <a:lnSpc>
                <a:spcPct val="100000"/>
              </a:lnSpc>
              <a:spcBef>
                <a:spcPts val="1200"/>
              </a:spcBef>
              <a:buClr>
                <a:schemeClr val="accent1"/>
              </a:buClr>
              <a:buNone/>
            </a:pPr>
            <a:endParaRPr lang="en-US" altLang="en-US" sz="2000"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r>
              <a:rPr lang="en-US" altLang="en-US" sz="2000" dirty="0">
                <a:sym typeface="Monotype Sorts" pitchFamily="2" charset="2"/>
              </a:rPr>
              <a:t>We also looked at the Rayleigh and </a:t>
            </a:r>
            <a:r>
              <a:rPr lang="en-US" altLang="en-US" sz="2000" dirty="0" err="1">
                <a:sym typeface="Monotype Sorts" pitchFamily="2" charset="2"/>
              </a:rPr>
              <a:t>Fanno</a:t>
            </a:r>
            <a:r>
              <a:rPr lang="en-US" altLang="en-US" sz="2000" dirty="0">
                <a:sym typeface="Monotype Sorts" pitchFamily="2" charset="2"/>
              </a:rPr>
              <a:t> curves and discussed the corresponding choked conditions.</a:t>
            </a:r>
          </a:p>
        </p:txBody>
      </p:sp>
    </p:spTree>
    <p:extLst>
      <p:ext uri="{BB962C8B-B14F-4D97-AF65-F5344CB8AC3E}">
        <p14:creationId xmlns:p14="http://schemas.microsoft.com/office/powerpoint/2010/main" val="1285008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14</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2" name="Title 1">
            <a:extLst>
              <a:ext uri="{FF2B5EF4-FFF2-40B4-BE49-F238E27FC236}">
                <a16:creationId xmlns:a16="http://schemas.microsoft.com/office/drawing/2014/main" id="{85742009-DA94-4C78-9297-E8BC3B4B2509}"/>
              </a:ext>
            </a:extLst>
          </p:cNvPr>
          <p:cNvSpPr>
            <a:spLocks noGrp="1"/>
          </p:cNvSpPr>
          <p:nvPr>
            <p:ph type="title"/>
          </p:nvPr>
        </p:nvSpPr>
        <p:spPr/>
        <p:txBody>
          <a:bodyPr/>
          <a:lstStyle/>
          <a:p>
            <a:r>
              <a:rPr lang="en-US" dirty="0"/>
              <a:t>Introduction</a:t>
            </a:r>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7772400" cy="5531855"/>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dirty="0"/>
              <a:t>We have considered 1-D compressible flows to be isentropic, which implies that friction effects are small and can be neglected.</a:t>
            </a:r>
          </a:p>
          <a:p>
            <a:pPr lvl="1">
              <a:lnSpc>
                <a:spcPct val="120000"/>
              </a:lnSpc>
              <a:spcBef>
                <a:spcPts val="1200"/>
              </a:spcBef>
              <a:buClr>
                <a:schemeClr val="accent1"/>
              </a:buClr>
              <a:buFont typeface="Wingdings" panose="05000000000000000000" pitchFamily="2" charset="2"/>
              <a:buChar char="Ø"/>
            </a:pPr>
            <a:r>
              <a:rPr lang="en-US" dirty="0"/>
              <a:t>The flow of gases in pipelines, however, requires consideration of both compressibility and friction effects, which produce pressure loss in the pipe. For long pipe lengths, this loss can be significant.</a:t>
            </a:r>
          </a:p>
          <a:p>
            <a:pPr lvl="1">
              <a:lnSpc>
                <a:spcPct val="120000"/>
              </a:lnSpc>
              <a:spcBef>
                <a:spcPts val="1200"/>
              </a:spcBef>
              <a:buClr>
                <a:schemeClr val="accent1"/>
              </a:buClr>
              <a:buFont typeface="Wingdings" panose="05000000000000000000" pitchFamily="2" charset="2"/>
              <a:buChar char="Ø"/>
            </a:pPr>
            <a:r>
              <a:rPr lang="en-US" dirty="0"/>
              <a:t>Another important consideration in 1-D flows is heat addition, which is important for applications such as turbojet and ramjet engine burners, where heat is added in the form of fuel-air combustion.</a:t>
            </a:r>
          </a:p>
          <a:p>
            <a:pPr lvl="1">
              <a:lnSpc>
                <a:spcPct val="120000"/>
              </a:lnSpc>
              <a:spcBef>
                <a:spcPts val="1200"/>
              </a:spcBef>
              <a:buClr>
                <a:schemeClr val="accent1"/>
              </a:buClr>
              <a:buFont typeface="Wingdings" panose="05000000000000000000" pitchFamily="2" charset="2"/>
              <a:buChar char="Ø"/>
            </a:pPr>
            <a:r>
              <a:rPr lang="en-US" dirty="0"/>
              <a:t>In this lesson, we will introduce heat addition and friction effects into our 1-D compressible flow model and analyze its effects.</a:t>
            </a:r>
            <a:endParaRPr lang="en-US" dirty="0">
              <a:sym typeface="Monotype Sorts" pitchFamily="2" charset="2"/>
            </a:endParaRPr>
          </a:p>
        </p:txBody>
      </p:sp>
      <p:pic>
        <p:nvPicPr>
          <p:cNvPr id="3" name="Picture 2" descr="A barrel on a grassy field&#10;&#10;Description automatically generated">
            <a:extLst>
              <a:ext uri="{FF2B5EF4-FFF2-40B4-BE49-F238E27FC236}">
                <a16:creationId xmlns:a16="http://schemas.microsoft.com/office/drawing/2014/main" id="{3A01466A-FD0E-EC21-8084-47BC5741DAC6}"/>
              </a:ext>
            </a:extLst>
          </p:cNvPr>
          <p:cNvPicPr>
            <a:picLocks noChangeAspect="1"/>
          </p:cNvPicPr>
          <p:nvPr/>
        </p:nvPicPr>
        <p:blipFill rotWithShape="1">
          <a:blip r:embed="rId3"/>
          <a:srcRect t="31016"/>
          <a:stretch/>
        </p:blipFill>
        <p:spPr>
          <a:xfrm>
            <a:off x="8001000" y="609600"/>
            <a:ext cx="3869872" cy="2669598"/>
          </a:xfrm>
          <a:prstGeom prst="rect">
            <a:avLst/>
          </a:prstGeom>
        </p:spPr>
      </p:pic>
      <p:pic>
        <p:nvPicPr>
          <p:cNvPr id="5" name="Picture 4" descr="A picture containing animal&#10;&#10;Description automatically generated">
            <a:extLst>
              <a:ext uri="{FF2B5EF4-FFF2-40B4-BE49-F238E27FC236}">
                <a16:creationId xmlns:a16="http://schemas.microsoft.com/office/drawing/2014/main" id="{10EEDF94-DF28-DBFF-81AB-596A4CB00269}"/>
              </a:ext>
            </a:extLst>
          </p:cNvPr>
          <p:cNvPicPr>
            <a:picLocks noChangeAspect="1"/>
          </p:cNvPicPr>
          <p:nvPr/>
        </p:nvPicPr>
        <p:blipFill rotWithShape="1">
          <a:blip r:embed="rId4"/>
          <a:srcRect l="15407" r="30620"/>
          <a:stretch/>
        </p:blipFill>
        <p:spPr>
          <a:xfrm>
            <a:off x="8001000" y="3372378"/>
            <a:ext cx="3869872" cy="2389041"/>
          </a:xfrm>
          <a:prstGeom prst="rect">
            <a:avLst/>
          </a:prstGeom>
        </p:spPr>
      </p:pic>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1-D Flow with Heat Addition: Rayleigh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821" y="848560"/>
                <a:ext cx="11231422" cy="5399840"/>
              </a:xfrm>
            </p:spPr>
            <p:txBody>
              <a:bodyPr>
                <a:noAutofit/>
              </a:bodyPr>
              <a:lstStyle/>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Consider a 1-D flow with heat addition (or removal) between regions </a:t>
                </a:r>
                <a14:m>
                  <m:oMath xmlns:m="http://schemas.openxmlformats.org/officeDocument/2006/math">
                    <m:r>
                      <a:rPr lang="en-US" b="0" i="1" smtClean="0">
                        <a:latin typeface="Cambria Math" panose="02040503050406030204" pitchFamily="18" charset="0"/>
                        <a:sym typeface="Monotype Sorts" pitchFamily="2" charset="2"/>
                      </a:rPr>
                      <m:t>𝐴</m:t>
                    </m:r>
                  </m:oMath>
                </a14:m>
                <a:r>
                  <a:rPr lang="en-US" dirty="0">
                    <a:sym typeface="Monotype Sorts" pitchFamily="2" charset="2"/>
                  </a:rPr>
                  <a:t> and </a:t>
                </a:r>
                <a14:m>
                  <m:oMath xmlns:m="http://schemas.openxmlformats.org/officeDocument/2006/math">
                    <m:r>
                      <a:rPr lang="en-US" b="0" i="1" smtClean="0">
                        <a:latin typeface="Cambria Math" panose="02040503050406030204" pitchFamily="18" charset="0"/>
                        <a:sym typeface="Monotype Sorts" pitchFamily="2" charset="2"/>
                      </a:rPr>
                      <m:t>𝐵</m:t>
                    </m:r>
                  </m:oMath>
                </a14:m>
                <a:endParaRPr lang="en-US"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Governing Equations: </a:t>
                </a:r>
                <a:endParaRPr lang="en-US" dirty="0"/>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endParaRPr lang="en-US"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Assuming a calorically perfect gas, </a:t>
                </a:r>
                <a14:m>
                  <m:oMath xmlns:m="http://schemas.openxmlformats.org/officeDocument/2006/math">
                    <m:r>
                      <a:rPr lang="en-US">
                        <a:latin typeface="Cambria Math" panose="02040503050406030204" pitchFamily="18" charset="0"/>
                        <a:sym typeface="Monotype Sorts" pitchFamily="2" charset="2"/>
                      </a:rPr>
                      <m:t>h</m:t>
                    </m:r>
                    <m:r>
                      <a:rPr lang="en-US">
                        <a:latin typeface="Cambria Math" panose="02040503050406030204" pitchFamily="18" charset="0"/>
                        <a:sym typeface="Monotype Sorts" pitchFamily="2" charset="2"/>
                      </a:rPr>
                      <m:t>=</m:t>
                    </m:r>
                    <m:sSub>
                      <m:sSubPr>
                        <m:ctrlPr>
                          <a:rPr lang="en-US" i="1">
                            <a:latin typeface="Cambria Math" panose="02040503050406030204" pitchFamily="18" charset="0"/>
                            <a:sym typeface="Monotype Sorts" pitchFamily="2" charset="2"/>
                          </a:rPr>
                        </m:ctrlPr>
                      </m:sSubPr>
                      <m:e>
                        <m:r>
                          <a:rPr lang="en-US">
                            <a:latin typeface="Cambria Math" panose="02040503050406030204" pitchFamily="18" charset="0"/>
                            <a:sym typeface="Monotype Sorts" pitchFamily="2" charset="2"/>
                          </a:rPr>
                          <m:t>𝑐</m:t>
                        </m:r>
                      </m:e>
                      <m:sub>
                        <m:r>
                          <a:rPr lang="en-US">
                            <a:latin typeface="Cambria Math" panose="02040503050406030204" pitchFamily="18" charset="0"/>
                            <a:sym typeface="Monotype Sorts" pitchFamily="2" charset="2"/>
                          </a:rPr>
                          <m:t>𝑝</m:t>
                        </m:r>
                      </m:sub>
                    </m:sSub>
                    <m:r>
                      <a:rPr lang="en-US">
                        <a:latin typeface="Cambria Math" panose="02040503050406030204" pitchFamily="18" charset="0"/>
                        <a:sym typeface="Monotype Sorts" pitchFamily="2" charset="2"/>
                      </a:rPr>
                      <m:t>𝑇</m:t>
                    </m:r>
                  </m:oMath>
                </a14:m>
                <a:r>
                  <a:rPr lang="en-US" dirty="0">
                    <a:sym typeface="Monotype Sorts" pitchFamily="2" charset="2"/>
                  </a:rPr>
                  <a:t>, and using the definition of total temperature</a:t>
                </a:r>
              </a:p>
              <a:p>
                <a:pPr lvl="1">
                  <a:lnSpc>
                    <a:spcPct val="100000"/>
                  </a:lnSpc>
                  <a:spcBef>
                    <a:spcPts val="1200"/>
                  </a:spcBef>
                  <a:buClr>
                    <a:schemeClr val="accent1"/>
                  </a:buClr>
                  <a:buFont typeface="Wingdings" panose="05000000000000000000" pitchFamily="2" charset="2"/>
                  <a:buChar char="Ø"/>
                </a:pPr>
                <a:endParaRPr lang="en-US" dirty="0"/>
              </a:p>
              <a:p>
                <a:pPr lvl="1">
                  <a:lnSpc>
                    <a:spcPct val="100000"/>
                  </a:lnSpc>
                  <a:spcBef>
                    <a:spcPts val="1200"/>
                  </a:spcBef>
                  <a:buClr>
                    <a:schemeClr val="accent1"/>
                  </a:buClr>
                  <a:buFont typeface="Wingdings" panose="05000000000000000000" pitchFamily="2" charset="2"/>
                  <a:buChar char="Ø"/>
                </a:pPr>
                <a:r>
                  <a:rPr lang="en-US" dirty="0">
                    <a:sym typeface="Monotype Sorts" pitchFamily="2" charset="2"/>
                  </a:rPr>
                  <a:t>This equation clearly shows that the heat addition directly changes the total temperature of the flow. </a:t>
                </a:r>
              </a:p>
              <a:p>
                <a:pPr lvl="2">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Heat addition </a:t>
                </a:r>
                <a:r>
                  <a:rPr lang="en-US" sz="2000" dirty="0">
                    <a:sym typeface="Wingdings" panose="05000000000000000000" pitchFamily="2" charset="2"/>
                  </a:rPr>
                  <a:t> </a:t>
                </a:r>
                <a14:m>
                  <m:oMath xmlns:m="http://schemas.openxmlformats.org/officeDocument/2006/math">
                    <m:sSub>
                      <m:sSubPr>
                        <m:ctrlPr>
                          <a:rPr lang="en-US" sz="2000" i="1">
                            <a:latin typeface="Cambria Math" panose="02040503050406030204" pitchFamily="18" charset="0"/>
                            <a:sym typeface="Wingdings" panose="05000000000000000000" pitchFamily="2" charset="2"/>
                          </a:rPr>
                        </m:ctrlPr>
                      </m:sSubPr>
                      <m:e>
                        <m:r>
                          <a:rPr lang="en-US" sz="2000">
                            <a:latin typeface="Cambria Math" panose="02040503050406030204" pitchFamily="18" charset="0"/>
                            <a:sym typeface="Wingdings" panose="05000000000000000000" pitchFamily="2" charset="2"/>
                          </a:rPr>
                          <m:t>𝑇</m:t>
                        </m:r>
                      </m:e>
                      <m:sub>
                        <m:r>
                          <a:rPr lang="en-US" sz="2000">
                            <a:latin typeface="Cambria Math" panose="02040503050406030204" pitchFamily="18" charset="0"/>
                            <a:sym typeface="Wingdings" panose="05000000000000000000" pitchFamily="2" charset="2"/>
                          </a:rPr>
                          <m:t>0</m:t>
                        </m:r>
                      </m:sub>
                    </m:sSub>
                  </m:oMath>
                </a14:m>
                <a:r>
                  <a:rPr lang="en-US" sz="2000" dirty="0">
                    <a:sym typeface="Monotype Sorts" pitchFamily="2" charset="2"/>
                  </a:rPr>
                  <a:t> increases</a:t>
                </a:r>
              </a:p>
              <a:p>
                <a:pPr lvl="2">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Heat removal </a:t>
                </a:r>
                <a:r>
                  <a:rPr lang="en-US" sz="2000" dirty="0">
                    <a:sym typeface="Wingdings" panose="05000000000000000000" pitchFamily="2" charset="2"/>
                  </a:rPr>
                  <a:t> </a:t>
                </a:r>
                <a14:m>
                  <m:oMath xmlns:m="http://schemas.openxmlformats.org/officeDocument/2006/math">
                    <m:sSub>
                      <m:sSubPr>
                        <m:ctrlPr>
                          <a:rPr lang="en-US" sz="2000" i="1">
                            <a:latin typeface="Cambria Math" panose="02040503050406030204" pitchFamily="18" charset="0"/>
                            <a:sym typeface="Wingdings" panose="05000000000000000000" pitchFamily="2" charset="2"/>
                          </a:rPr>
                        </m:ctrlPr>
                      </m:sSubPr>
                      <m:e>
                        <m:r>
                          <a:rPr lang="en-US" sz="2000">
                            <a:latin typeface="Cambria Math" panose="02040503050406030204" pitchFamily="18" charset="0"/>
                            <a:sym typeface="Wingdings" panose="05000000000000000000" pitchFamily="2" charset="2"/>
                          </a:rPr>
                          <m:t>𝑇</m:t>
                        </m:r>
                      </m:e>
                      <m:sub>
                        <m:r>
                          <a:rPr lang="en-US" sz="2000">
                            <a:latin typeface="Cambria Math" panose="02040503050406030204" pitchFamily="18" charset="0"/>
                            <a:sym typeface="Wingdings" panose="05000000000000000000" pitchFamily="2" charset="2"/>
                          </a:rPr>
                          <m:t>0</m:t>
                        </m:r>
                      </m:sub>
                    </m:sSub>
                  </m:oMath>
                </a14:m>
                <a:r>
                  <a:rPr lang="en-US" sz="2000" dirty="0">
                    <a:sym typeface="Monotype Sorts" pitchFamily="2" charset="2"/>
                  </a:rPr>
                  <a:t> decreases </a:t>
                </a:r>
                <a:endParaRPr lang="en-US" dirty="0">
                  <a:sym typeface="Monotype Sorts" pitchFamily="2" charset="2"/>
                </a:endParaRPr>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Using the isentropic relations, we can obtain the ratio of the properties between regions </a:t>
                </a:r>
                <a14:m>
                  <m:oMath xmlns:m="http://schemas.openxmlformats.org/officeDocument/2006/math">
                    <m:r>
                      <a:rPr lang="en-US" sz="2000" dirty="0">
                        <a:latin typeface="Cambria Math" panose="02040503050406030204" pitchFamily="18" charset="0"/>
                        <a:sym typeface="Monotype Sorts" pitchFamily="2" charset="2"/>
                      </a:rPr>
                      <m:t>𝐴</m:t>
                    </m:r>
                  </m:oMath>
                </a14:m>
                <a:r>
                  <a:rPr lang="en-US" sz="2000" dirty="0">
                    <a:sym typeface="Monotype Sorts" pitchFamily="2" charset="2"/>
                  </a:rPr>
                  <a:t> and </a:t>
                </a:r>
                <a14:m>
                  <m:oMath xmlns:m="http://schemas.openxmlformats.org/officeDocument/2006/math">
                    <m:r>
                      <a:rPr lang="en-US" sz="2000" dirty="0">
                        <a:latin typeface="Cambria Math" panose="02040503050406030204" pitchFamily="18" charset="0"/>
                        <a:sym typeface="Monotype Sorts" pitchFamily="2" charset="2"/>
                      </a:rPr>
                      <m:t>𝐵</m:t>
                    </m:r>
                  </m:oMath>
                </a14:m>
                <a:r>
                  <a:rPr lang="en-US" sz="2000" dirty="0">
                    <a:sym typeface="Monotype Sorts" pitchFamily="2" charset="2"/>
                  </a:rPr>
                  <a:t> in terms of Mach numbers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𝑀</m:t>
                        </m:r>
                      </m:e>
                      <m:sub>
                        <m:r>
                          <a:rPr lang="en-US" sz="2000">
                            <a:latin typeface="Cambria Math" panose="02040503050406030204" pitchFamily="18" charset="0"/>
                            <a:sym typeface="Monotype Sorts" pitchFamily="2" charset="2"/>
                          </a:rPr>
                          <m:t>𝐴</m:t>
                        </m:r>
                      </m:sub>
                    </m:sSub>
                  </m:oMath>
                </a14:m>
                <a:r>
                  <a:rPr lang="en-US" sz="2000" dirty="0">
                    <a:sym typeface="Monotype Sorts" pitchFamily="2" charset="2"/>
                  </a:rPr>
                  <a:t> and </a:t>
                </a:r>
                <a14:m>
                  <m:oMath xmlns:m="http://schemas.openxmlformats.org/officeDocument/2006/math">
                    <m:sSub>
                      <m:sSubPr>
                        <m:ctrlPr>
                          <a:rPr lang="en-US" sz="2000" i="1">
                            <a:latin typeface="Cambria Math" panose="02040503050406030204" pitchFamily="18" charset="0"/>
                            <a:sym typeface="Monotype Sorts" pitchFamily="2" charset="2"/>
                          </a:rPr>
                        </m:ctrlPr>
                      </m:sSubPr>
                      <m:e>
                        <m:r>
                          <a:rPr lang="en-US" sz="2000">
                            <a:latin typeface="Cambria Math" panose="02040503050406030204" pitchFamily="18" charset="0"/>
                            <a:sym typeface="Monotype Sorts" pitchFamily="2" charset="2"/>
                          </a:rPr>
                          <m:t>𝑀</m:t>
                        </m:r>
                      </m:e>
                      <m:sub>
                        <m:r>
                          <a:rPr lang="en-US" sz="2000">
                            <a:latin typeface="Cambria Math" panose="02040503050406030204" pitchFamily="18" charset="0"/>
                            <a:sym typeface="Monotype Sorts" pitchFamily="2" charset="2"/>
                          </a:rPr>
                          <m:t>𝐵</m:t>
                        </m:r>
                      </m:sub>
                    </m:sSub>
                  </m:oMath>
                </a14:m>
                <a:r>
                  <a:rPr lang="en-US" sz="2000" dirty="0">
                    <a:sym typeface="Monotype Sorts" pitchFamily="2" charset="2"/>
                  </a:rPr>
                  <a:t>.</a:t>
                </a:r>
                <a:endParaRPr lang="en-US"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821" y="848560"/>
                <a:ext cx="11231422" cy="5399840"/>
              </a:xfrm>
              <a:blipFill>
                <a:blip r:embed="rId3"/>
                <a:stretch>
                  <a:fillRect t="-564" b="-113"/>
                </a:stretch>
              </a:blipFill>
            </p:spPr>
            <p:txBody>
              <a:bodyPr/>
              <a:lstStyle/>
              <a:p>
                <a:r>
                  <a:rPr lang="en-IN">
                    <a:noFill/>
                  </a:rPr>
                  <a:t> </a:t>
                </a:r>
              </a:p>
            </p:txBody>
          </p:sp>
        </mc:Fallback>
      </mc:AlternateContent>
      <p:grpSp>
        <p:nvGrpSpPr>
          <p:cNvPr id="4" name="Group 3">
            <a:extLst>
              <a:ext uri="{FF2B5EF4-FFF2-40B4-BE49-F238E27FC236}">
                <a16:creationId xmlns:a16="http://schemas.microsoft.com/office/drawing/2014/main" id="{7B2416E5-0C6D-F532-2635-1733DC62A1D3}"/>
              </a:ext>
            </a:extLst>
          </p:cNvPr>
          <p:cNvGrpSpPr/>
          <p:nvPr/>
        </p:nvGrpSpPr>
        <p:grpSpPr>
          <a:xfrm>
            <a:off x="9211414" y="749651"/>
            <a:ext cx="2313858" cy="1307749"/>
            <a:chOff x="6939024" y="1350474"/>
            <a:chExt cx="2313858" cy="1307749"/>
          </a:xfrm>
        </p:grpSpPr>
        <p:sp>
          <p:nvSpPr>
            <p:cNvPr id="5" name="Rectangle 4">
              <a:extLst>
                <a:ext uri="{FF2B5EF4-FFF2-40B4-BE49-F238E27FC236}">
                  <a16:creationId xmlns:a16="http://schemas.microsoft.com/office/drawing/2014/main" id="{E06BC01C-04E0-8E56-D452-8EBB1113B5D2}"/>
                </a:ext>
              </a:extLst>
            </p:cNvPr>
            <p:cNvSpPr/>
            <p:nvPr/>
          </p:nvSpPr>
          <p:spPr>
            <a:xfrm>
              <a:off x="7080052" y="2118315"/>
              <a:ext cx="2041071" cy="1468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89F89DC6-4A5A-9FFB-6431-ABCD36B2FAF8}"/>
                </a:ext>
              </a:extLst>
            </p:cNvPr>
            <p:cNvCxnSpPr>
              <a:cxnSpLocks/>
            </p:cNvCxnSpPr>
            <p:nvPr/>
          </p:nvCxnSpPr>
          <p:spPr>
            <a:xfrm>
              <a:off x="7080052" y="2118247"/>
              <a:ext cx="2041071" cy="0"/>
            </a:xfrm>
            <a:prstGeom prst="line">
              <a:avLst/>
            </a:prstGeom>
            <a:ln w="12700">
              <a:no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9624660-947A-B622-DA56-40F930C88041}"/>
                </a:ext>
              </a:extLst>
            </p:cNvPr>
            <p:cNvSpPr/>
            <p:nvPr/>
          </p:nvSpPr>
          <p:spPr>
            <a:xfrm>
              <a:off x="7080052" y="1350474"/>
              <a:ext cx="2041071" cy="1468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FF8B98B-6A89-04AA-DBB0-9C29DD451A6D}"/>
                </a:ext>
              </a:extLst>
            </p:cNvPr>
            <p:cNvCxnSpPr>
              <a:cxnSpLocks/>
            </p:cNvCxnSpPr>
            <p:nvPr/>
          </p:nvCxnSpPr>
          <p:spPr>
            <a:xfrm>
              <a:off x="7080052" y="1492424"/>
              <a:ext cx="2041071" cy="0"/>
            </a:xfrm>
            <a:prstGeom prst="line">
              <a:avLst/>
            </a:prstGeom>
            <a:ln w="12700">
              <a:no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D980972-59DC-42EC-6A65-7DC7EF35011E}"/>
                </a:ext>
              </a:extLst>
            </p:cNvPr>
            <p:cNvCxnSpPr>
              <a:cxnSpLocks/>
              <a:stCxn id="10" idx="1"/>
              <a:endCxn id="14" idx="0"/>
            </p:cNvCxnSpPr>
            <p:nvPr/>
          </p:nvCxnSpPr>
          <p:spPr>
            <a:xfrm>
              <a:off x="7080052" y="1423882"/>
              <a:ext cx="0" cy="946567"/>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3C1A92-1AEE-527A-BB3F-C0D538290D3E}"/>
                </a:ext>
              </a:extLst>
            </p:cNvPr>
            <p:cNvCxnSpPr>
              <a:cxnSpLocks/>
              <a:endCxn id="15" idx="0"/>
            </p:cNvCxnSpPr>
            <p:nvPr/>
          </p:nvCxnSpPr>
          <p:spPr>
            <a:xfrm>
              <a:off x="9111854" y="1423882"/>
              <a:ext cx="0" cy="952285"/>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E55EFFB9-11B8-003E-7AD3-1F45CCD25F6E}"/>
                </a:ext>
              </a:extLst>
            </p:cNvPr>
            <p:cNvSpPr/>
            <p:nvPr/>
          </p:nvSpPr>
          <p:spPr>
            <a:xfrm>
              <a:off x="6939024" y="2370449"/>
              <a:ext cx="282056" cy="282056"/>
            </a:xfrm>
            <a:prstGeom prst="ellipse">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A</a:t>
              </a:r>
            </a:p>
          </p:txBody>
        </p:sp>
        <p:sp>
          <p:nvSpPr>
            <p:cNvPr id="15" name="Oval 14">
              <a:extLst>
                <a:ext uri="{FF2B5EF4-FFF2-40B4-BE49-F238E27FC236}">
                  <a16:creationId xmlns:a16="http://schemas.microsoft.com/office/drawing/2014/main" id="{D54878EF-96B9-B65D-4CFC-CE06652BBDE6}"/>
                </a:ext>
              </a:extLst>
            </p:cNvPr>
            <p:cNvSpPr/>
            <p:nvPr/>
          </p:nvSpPr>
          <p:spPr>
            <a:xfrm>
              <a:off x="8970826" y="2376167"/>
              <a:ext cx="282056" cy="282056"/>
            </a:xfrm>
            <a:prstGeom prst="ellipse">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B</a:t>
              </a:r>
            </a:p>
          </p:txBody>
        </p:sp>
      </p:grpSp>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66737A03-DB90-2B16-4051-6E55D05233A7}"/>
                  </a:ext>
                </a:extLst>
              </p:cNvPr>
              <p:cNvSpPr/>
              <p:nvPr/>
            </p:nvSpPr>
            <p:spPr>
              <a:xfrm>
                <a:off x="1524000" y="2326112"/>
                <a:ext cx="2118294" cy="373376"/>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𝐴</m:t>
                          </m:r>
                        </m:sub>
                      </m:sSub>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𝐵</m:t>
                          </m:r>
                        </m:sub>
                      </m:sSub>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𝐵</m:t>
                          </m:r>
                        </m:sub>
                      </m:sSub>
                    </m:oMath>
                  </m:oMathPara>
                </a14:m>
                <a:endParaRPr lang="en-US" i="1" dirty="0">
                  <a:latin typeface="Cambria Math" panose="02040503050406030204" pitchFamily="18" charset="0"/>
                </a:endParaRPr>
              </a:p>
            </p:txBody>
          </p:sp>
        </mc:Choice>
        <mc:Fallback xmlns="">
          <p:sp>
            <p:nvSpPr>
              <p:cNvPr id="16" name="Rectangle 15">
                <a:extLst>
                  <a:ext uri="{FF2B5EF4-FFF2-40B4-BE49-F238E27FC236}">
                    <a16:creationId xmlns:a16="http://schemas.microsoft.com/office/drawing/2014/main" id="{66737A03-DB90-2B16-4051-6E55D05233A7}"/>
                  </a:ext>
                </a:extLst>
              </p:cNvPr>
              <p:cNvSpPr>
                <a:spLocks noRot="1" noChangeAspect="1" noMove="1" noResize="1" noEditPoints="1" noAdjustHandles="1" noChangeArrowheads="1" noChangeShapeType="1" noTextEdit="1"/>
              </p:cNvSpPr>
              <p:nvPr/>
            </p:nvSpPr>
            <p:spPr>
              <a:xfrm>
                <a:off x="1524000" y="2326112"/>
                <a:ext cx="2118294" cy="373376"/>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733DBCE9-98EE-B9AA-BAC6-7AC87BDD2EDB}"/>
                  </a:ext>
                </a:extLst>
              </p:cNvPr>
              <p:cNvSpPr/>
              <p:nvPr/>
            </p:nvSpPr>
            <p:spPr>
              <a:xfrm>
                <a:off x="4589689" y="2333417"/>
                <a:ext cx="2686562" cy="373376"/>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𝐴</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𝐴</m:t>
                          </m:r>
                        </m:sub>
                        <m:sup>
                          <m:r>
                            <a:rPr lang="en-US" i="1">
                              <a:latin typeface="Cambria Math" panose="02040503050406030204" pitchFamily="18" charset="0"/>
                            </a:rPr>
                            <m:t>2</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𝐵</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𝐵</m:t>
                          </m:r>
                        </m:sub>
                        <m:sup>
                          <m:r>
                            <a:rPr lang="en-US" i="1">
                              <a:latin typeface="Cambria Math" panose="02040503050406030204" pitchFamily="18" charset="0"/>
                            </a:rPr>
                            <m:t>2</m:t>
                          </m:r>
                        </m:sup>
                      </m:sSubSup>
                    </m:oMath>
                  </m:oMathPara>
                </a14:m>
                <a:endParaRPr lang="en-US" i="1" dirty="0">
                  <a:latin typeface="Cambria Math" panose="02040503050406030204" pitchFamily="18" charset="0"/>
                </a:endParaRPr>
              </a:p>
            </p:txBody>
          </p:sp>
        </mc:Choice>
        <mc:Fallback xmlns="">
          <p:sp>
            <p:nvSpPr>
              <p:cNvPr id="17" name="Rectangle 16">
                <a:extLst>
                  <a:ext uri="{FF2B5EF4-FFF2-40B4-BE49-F238E27FC236}">
                    <a16:creationId xmlns:a16="http://schemas.microsoft.com/office/drawing/2014/main" id="{733DBCE9-98EE-B9AA-BAC6-7AC87BDD2EDB}"/>
                  </a:ext>
                </a:extLst>
              </p:cNvPr>
              <p:cNvSpPr>
                <a:spLocks noRot="1" noChangeAspect="1" noMove="1" noResize="1" noEditPoints="1" noAdjustHandles="1" noChangeArrowheads="1" noChangeShapeType="1" noTextEdit="1"/>
              </p:cNvSpPr>
              <p:nvPr/>
            </p:nvSpPr>
            <p:spPr>
              <a:xfrm>
                <a:off x="4589689" y="2333417"/>
                <a:ext cx="2686562" cy="373376"/>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CA5685E7-E48F-A264-337C-534D0690CA5E}"/>
                  </a:ext>
                </a:extLst>
              </p:cNvPr>
              <p:cNvSpPr/>
              <p:nvPr/>
            </p:nvSpPr>
            <p:spPr>
              <a:xfrm>
                <a:off x="8223646" y="2206201"/>
                <a:ext cx="2686562" cy="613199"/>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𝐴</m:t>
                          </m:r>
                        </m:sub>
                      </m:sSub>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b="0" i="1" smtClean="0">
                                  <a:latin typeface="Cambria Math" panose="02040503050406030204" pitchFamily="18" charset="0"/>
                                </a:rPr>
                                <m:t>𝐴</m:t>
                              </m:r>
                            </m:sub>
                            <m:sup>
                              <m:r>
                                <a:rPr lang="en-US" i="1">
                                  <a:latin typeface="Cambria Math" panose="02040503050406030204" pitchFamily="18" charset="0"/>
                                </a:rPr>
                                <m:t>2</m:t>
                              </m:r>
                            </m:sup>
                          </m:sSubSup>
                        </m:num>
                        <m:den>
                          <m:r>
                            <a:rPr lang="en-US" i="1">
                              <a:latin typeface="Cambria Math" panose="02040503050406030204" pitchFamily="18" charset="0"/>
                            </a:rPr>
                            <m:t>2</m:t>
                          </m:r>
                        </m:den>
                      </m:f>
                      <m:r>
                        <a:rPr lang="en-US" i="1">
                          <a:latin typeface="Cambria Math" panose="02040503050406030204" pitchFamily="18" charset="0"/>
                        </a:rPr>
                        <m:t>+</m:t>
                      </m:r>
                      <m:r>
                        <a:rPr lang="en-US" i="1">
                          <a:latin typeface="Cambria Math" panose="02040503050406030204" pitchFamily="18" charset="0"/>
                        </a:rPr>
                        <m:t>𝑞</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b="0" i="1" smtClean="0">
                              <a:latin typeface="Cambria Math" panose="02040503050406030204" pitchFamily="18" charset="0"/>
                            </a:rPr>
                            <m:t>𝐵</m:t>
                          </m:r>
                        </m:sub>
                      </m:sSub>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b="0" i="1" smtClean="0">
                                  <a:latin typeface="Cambria Math" panose="02040503050406030204" pitchFamily="18" charset="0"/>
                                </a:rPr>
                                <m:t>𝐵</m:t>
                              </m:r>
                            </m:sub>
                            <m:sup>
                              <m:r>
                                <a:rPr lang="en-US" i="1">
                                  <a:latin typeface="Cambria Math" panose="02040503050406030204" pitchFamily="18" charset="0"/>
                                </a:rPr>
                                <m:t>2</m:t>
                              </m:r>
                            </m:sup>
                          </m:sSubSup>
                        </m:num>
                        <m:den>
                          <m:r>
                            <a:rPr lang="en-US" i="1">
                              <a:latin typeface="Cambria Math" panose="02040503050406030204" pitchFamily="18" charset="0"/>
                            </a:rPr>
                            <m:t>2</m:t>
                          </m:r>
                        </m:den>
                      </m:f>
                    </m:oMath>
                  </m:oMathPara>
                </a14:m>
                <a:endParaRPr lang="en-US" i="1" dirty="0">
                  <a:latin typeface="Cambria Math" panose="02040503050406030204" pitchFamily="18" charset="0"/>
                </a:endParaRPr>
              </a:p>
            </p:txBody>
          </p:sp>
        </mc:Choice>
        <mc:Fallback xmlns="">
          <p:sp>
            <p:nvSpPr>
              <p:cNvPr id="18" name="Rectangle 17">
                <a:extLst>
                  <a:ext uri="{FF2B5EF4-FFF2-40B4-BE49-F238E27FC236}">
                    <a16:creationId xmlns:a16="http://schemas.microsoft.com/office/drawing/2014/main" id="{CA5685E7-E48F-A264-337C-534D0690CA5E}"/>
                  </a:ext>
                </a:extLst>
              </p:cNvPr>
              <p:cNvSpPr>
                <a:spLocks noRot="1" noChangeAspect="1" noMove="1" noResize="1" noEditPoints="1" noAdjustHandles="1" noChangeArrowheads="1" noChangeShapeType="1" noTextEdit="1"/>
              </p:cNvSpPr>
              <p:nvPr/>
            </p:nvSpPr>
            <p:spPr>
              <a:xfrm>
                <a:off x="8223646" y="2206201"/>
                <a:ext cx="2686562" cy="613199"/>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5EE608A3-CCD9-9FFD-A9A7-350226964BD2}"/>
                  </a:ext>
                </a:extLst>
              </p:cNvPr>
              <p:cNvSpPr/>
              <p:nvPr/>
            </p:nvSpPr>
            <p:spPr>
              <a:xfrm>
                <a:off x="5036853" y="3589024"/>
                <a:ext cx="2118294" cy="373376"/>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𝑞</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𝑐</m:t>
                          </m:r>
                        </m:e>
                        <m:sub>
                          <m:r>
                            <a:rPr lang="en-US" i="1">
                              <a:latin typeface="Cambria Math" panose="02040503050406030204" pitchFamily="18" charset="0"/>
                            </a:rPr>
                            <m:t>𝑝</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sSub>
                            <m:sSubPr>
                              <m:ctrlPr>
                                <a:rPr lang="en-US" i="1">
                                  <a:latin typeface="Cambria Math" panose="02040503050406030204" pitchFamily="18" charset="0"/>
                                </a:rPr>
                              </m:ctrlPr>
                            </m:sSubPr>
                            <m:e>
                              <m:r>
                                <a:rPr lang="en-US" i="1">
                                  <a:latin typeface="Cambria Math" panose="02040503050406030204" pitchFamily="18" charset="0"/>
                                </a:rPr>
                                <m:t>0</m:t>
                              </m:r>
                            </m:e>
                            <m:sub>
                              <m:r>
                                <a:rPr lang="en-US" i="1">
                                  <a:latin typeface="Cambria Math" panose="02040503050406030204" pitchFamily="18" charset="0"/>
                                </a:rPr>
                                <m:t>𝐵</m:t>
                              </m:r>
                            </m:sub>
                          </m:sSub>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sSub>
                            <m:sSubPr>
                              <m:ctrlPr>
                                <a:rPr lang="en-US" i="1">
                                  <a:latin typeface="Cambria Math" panose="02040503050406030204" pitchFamily="18" charset="0"/>
                                </a:rPr>
                              </m:ctrlPr>
                            </m:sSubPr>
                            <m:e>
                              <m:r>
                                <a:rPr lang="en-US" i="1">
                                  <a:latin typeface="Cambria Math" panose="02040503050406030204" pitchFamily="18" charset="0"/>
                                </a:rPr>
                                <m:t>0</m:t>
                              </m:r>
                            </m:e>
                            <m:sub>
                              <m:r>
                                <a:rPr lang="en-US" i="1">
                                  <a:latin typeface="Cambria Math" panose="02040503050406030204" pitchFamily="18" charset="0"/>
                                </a:rPr>
                                <m:t>𝐴</m:t>
                              </m:r>
                            </m:sub>
                          </m:sSub>
                        </m:sub>
                      </m:sSub>
                      <m:r>
                        <a:rPr lang="en-US" i="1">
                          <a:latin typeface="Cambria Math" panose="02040503050406030204" pitchFamily="18" charset="0"/>
                        </a:rPr>
                        <m:t>)</m:t>
                      </m:r>
                    </m:oMath>
                  </m:oMathPara>
                </a14:m>
                <a:endParaRPr lang="en-US" i="1" dirty="0">
                  <a:latin typeface="Cambria Math" panose="02040503050406030204" pitchFamily="18" charset="0"/>
                </a:endParaRPr>
              </a:p>
            </p:txBody>
          </p:sp>
        </mc:Choice>
        <mc:Fallback xmlns="">
          <p:sp>
            <p:nvSpPr>
              <p:cNvPr id="19" name="Rectangle 18">
                <a:extLst>
                  <a:ext uri="{FF2B5EF4-FFF2-40B4-BE49-F238E27FC236}">
                    <a16:creationId xmlns:a16="http://schemas.microsoft.com/office/drawing/2014/main" id="{5EE608A3-CCD9-9FFD-A9A7-350226964BD2}"/>
                  </a:ext>
                </a:extLst>
              </p:cNvPr>
              <p:cNvSpPr>
                <a:spLocks noRot="1" noChangeAspect="1" noMove="1" noResize="1" noEditPoints="1" noAdjustHandles="1" noChangeArrowheads="1" noChangeShapeType="1" noTextEdit="1"/>
              </p:cNvSpPr>
              <p:nvPr/>
            </p:nvSpPr>
            <p:spPr>
              <a:xfrm>
                <a:off x="5036853" y="3589024"/>
                <a:ext cx="2118294" cy="373376"/>
              </a:xfrm>
              <a:prstGeom prst="rect">
                <a:avLst/>
              </a:prstGeom>
              <a:blipFill>
                <a:blip r:embed="rId7"/>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68ACED8-494B-1DF9-F37A-6A9AB81AB47F}"/>
                  </a:ext>
                </a:extLst>
              </p:cNvPr>
              <p:cNvSpPr txBox="1"/>
              <p:nvPr/>
            </p:nvSpPr>
            <p:spPr>
              <a:xfrm>
                <a:off x="8991600" y="735221"/>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𝐴</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2" name="TextBox 21">
                <a:extLst>
                  <a:ext uri="{FF2B5EF4-FFF2-40B4-BE49-F238E27FC236}">
                    <a16:creationId xmlns:a16="http://schemas.microsoft.com/office/drawing/2014/main" id="{368ACED8-494B-1DF9-F37A-6A9AB81AB47F}"/>
                  </a:ext>
                </a:extLst>
              </p:cNvPr>
              <p:cNvSpPr txBox="1">
                <a:spLocks noRot="1" noChangeAspect="1" noMove="1" noResize="1" noEditPoints="1" noAdjustHandles="1" noChangeArrowheads="1" noChangeShapeType="1" noTextEdit="1"/>
              </p:cNvSpPr>
              <p:nvPr/>
            </p:nvSpPr>
            <p:spPr>
              <a:xfrm>
                <a:off x="8991600" y="735221"/>
                <a:ext cx="375557" cy="308236"/>
              </a:xfrm>
              <a:prstGeom prst="rect">
                <a:avLst/>
              </a:prstGeom>
              <a:blipFill>
                <a:blip r:embed="rId8"/>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1A460922-A07A-0BDD-96A6-6C084F974E3D}"/>
                  </a:ext>
                </a:extLst>
              </p:cNvPr>
              <p:cNvSpPr txBox="1"/>
              <p:nvPr/>
            </p:nvSpPr>
            <p:spPr>
              <a:xfrm>
                <a:off x="9000867" y="939080"/>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𝐴</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4" name="TextBox 23">
                <a:extLst>
                  <a:ext uri="{FF2B5EF4-FFF2-40B4-BE49-F238E27FC236}">
                    <a16:creationId xmlns:a16="http://schemas.microsoft.com/office/drawing/2014/main" id="{1A460922-A07A-0BDD-96A6-6C084F974E3D}"/>
                  </a:ext>
                </a:extLst>
              </p:cNvPr>
              <p:cNvSpPr txBox="1">
                <a:spLocks noRot="1" noChangeAspect="1" noMove="1" noResize="1" noEditPoints="1" noAdjustHandles="1" noChangeArrowheads="1" noChangeShapeType="1" noTextEdit="1"/>
              </p:cNvSpPr>
              <p:nvPr/>
            </p:nvSpPr>
            <p:spPr>
              <a:xfrm>
                <a:off x="9000867" y="939080"/>
                <a:ext cx="375557" cy="308236"/>
              </a:xfrm>
              <a:prstGeom prst="rect">
                <a:avLst/>
              </a:prstGeom>
              <a:blipFill>
                <a:blip r:embed="rId9"/>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9F35E6E3-B45D-69E8-BAF9-3189BA5E35C5}"/>
                  </a:ext>
                </a:extLst>
              </p:cNvPr>
              <p:cNvSpPr txBox="1"/>
              <p:nvPr/>
            </p:nvSpPr>
            <p:spPr>
              <a:xfrm>
                <a:off x="8994456" y="1205182"/>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𝑇</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𝐴</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5" name="TextBox 24">
                <a:extLst>
                  <a:ext uri="{FF2B5EF4-FFF2-40B4-BE49-F238E27FC236}">
                    <a16:creationId xmlns:a16="http://schemas.microsoft.com/office/drawing/2014/main" id="{9F35E6E3-B45D-69E8-BAF9-3189BA5E35C5}"/>
                  </a:ext>
                </a:extLst>
              </p:cNvPr>
              <p:cNvSpPr txBox="1">
                <a:spLocks noRot="1" noChangeAspect="1" noMove="1" noResize="1" noEditPoints="1" noAdjustHandles="1" noChangeArrowheads="1" noChangeShapeType="1" noTextEdit="1"/>
              </p:cNvSpPr>
              <p:nvPr/>
            </p:nvSpPr>
            <p:spPr>
              <a:xfrm>
                <a:off x="8994456" y="1205182"/>
                <a:ext cx="375557" cy="308236"/>
              </a:xfrm>
              <a:prstGeom prst="rect">
                <a:avLst/>
              </a:prstGeom>
              <a:blipFill>
                <a:blip r:embed="rId10"/>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9E1C4CF-FF0D-A7B5-5512-C81E5D058A2D}"/>
                  </a:ext>
                </a:extLst>
              </p:cNvPr>
              <p:cNvSpPr txBox="1"/>
              <p:nvPr/>
            </p:nvSpPr>
            <p:spPr>
              <a:xfrm>
                <a:off x="8991600" y="1428525"/>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𝜌</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𝐴</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6" name="TextBox 25">
                <a:extLst>
                  <a:ext uri="{FF2B5EF4-FFF2-40B4-BE49-F238E27FC236}">
                    <a16:creationId xmlns:a16="http://schemas.microsoft.com/office/drawing/2014/main" id="{69E1C4CF-FF0D-A7B5-5512-C81E5D058A2D}"/>
                  </a:ext>
                </a:extLst>
              </p:cNvPr>
              <p:cNvSpPr txBox="1">
                <a:spLocks noRot="1" noChangeAspect="1" noMove="1" noResize="1" noEditPoints="1" noAdjustHandles="1" noChangeArrowheads="1" noChangeShapeType="1" noTextEdit="1"/>
              </p:cNvSpPr>
              <p:nvPr/>
            </p:nvSpPr>
            <p:spPr>
              <a:xfrm>
                <a:off x="8991600" y="1428525"/>
                <a:ext cx="375557" cy="308236"/>
              </a:xfrm>
              <a:prstGeom prst="rect">
                <a:avLst/>
              </a:prstGeom>
              <a:blipFill>
                <a:blip r:embed="rId11"/>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DC538033-B7F3-8CF4-4FAB-EFD67CEFC655}"/>
                  </a:ext>
                </a:extLst>
              </p:cNvPr>
              <p:cNvSpPr txBox="1"/>
              <p:nvPr/>
            </p:nvSpPr>
            <p:spPr>
              <a:xfrm>
                <a:off x="11393513" y="741575"/>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𝑀</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DC538033-B7F3-8CF4-4FAB-EFD67CEFC655}"/>
                  </a:ext>
                </a:extLst>
              </p:cNvPr>
              <p:cNvSpPr txBox="1">
                <a:spLocks noRot="1" noChangeAspect="1" noMove="1" noResize="1" noEditPoints="1" noAdjustHandles="1" noChangeArrowheads="1" noChangeShapeType="1" noTextEdit="1"/>
              </p:cNvSpPr>
              <p:nvPr/>
            </p:nvSpPr>
            <p:spPr>
              <a:xfrm>
                <a:off x="11393513" y="741575"/>
                <a:ext cx="375557" cy="308236"/>
              </a:xfrm>
              <a:prstGeom prst="rect">
                <a:avLst/>
              </a:prstGeom>
              <a:blipFill>
                <a:blip r:embed="rId12"/>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EDDE03A-BEBA-EB5F-9BCB-CA7E1530A5D7}"/>
                  </a:ext>
                </a:extLst>
              </p:cNvPr>
              <p:cNvSpPr txBox="1"/>
              <p:nvPr/>
            </p:nvSpPr>
            <p:spPr>
              <a:xfrm>
                <a:off x="11393512" y="945682"/>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𝑝</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8" name="TextBox 27">
                <a:extLst>
                  <a:ext uri="{FF2B5EF4-FFF2-40B4-BE49-F238E27FC236}">
                    <a16:creationId xmlns:a16="http://schemas.microsoft.com/office/drawing/2014/main" id="{BEDDE03A-BEBA-EB5F-9BCB-CA7E1530A5D7}"/>
                  </a:ext>
                </a:extLst>
              </p:cNvPr>
              <p:cNvSpPr txBox="1">
                <a:spLocks noRot="1" noChangeAspect="1" noMove="1" noResize="1" noEditPoints="1" noAdjustHandles="1" noChangeArrowheads="1" noChangeShapeType="1" noTextEdit="1"/>
              </p:cNvSpPr>
              <p:nvPr/>
            </p:nvSpPr>
            <p:spPr>
              <a:xfrm>
                <a:off x="11393512" y="945682"/>
                <a:ext cx="375557" cy="308236"/>
              </a:xfrm>
              <a:prstGeom prst="rect">
                <a:avLst/>
              </a:prstGeom>
              <a:blipFill>
                <a:blip r:embed="rId13"/>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6970126-F447-5EA6-B0A0-6BE8E6282F6A}"/>
                  </a:ext>
                </a:extLst>
              </p:cNvPr>
              <p:cNvSpPr txBox="1"/>
              <p:nvPr/>
            </p:nvSpPr>
            <p:spPr>
              <a:xfrm>
                <a:off x="11393512" y="1176389"/>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𝑇</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46970126-F447-5EA6-B0A0-6BE8E6282F6A}"/>
                  </a:ext>
                </a:extLst>
              </p:cNvPr>
              <p:cNvSpPr txBox="1">
                <a:spLocks noRot="1" noChangeAspect="1" noMove="1" noResize="1" noEditPoints="1" noAdjustHandles="1" noChangeArrowheads="1" noChangeShapeType="1" noTextEdit="1"/>
              </p:cNvSpPr>
              <p:nvPr/>
            </p:nvSpPr>
            <p:spPr>
              <a:xfrm>
                <a:off x="11393512" y="1176389"/>
                <a:ext cx="375557" cy="308236"/>
              </a:xfrm>
              <a:prstGeom prst="rect">
                <a:avLst/>
              </a:prstGeom>
              <a:blipFill>
                <a:blip r:embed="rId14"/>
                <a:stretch>
                  <a:fillRect/>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F61C314-1519-1320-8D4D-6838781CE42A}"/>
                  </a:ext>
                </a:extLst>
              </p:cNvPr>
              <p:cNvSpPr txBox="1"/>
              <p:nvPr/>
            </p:nvSpPr>
            <p:spPr>
              <a:xfrm>
                <a:off x="11378798" y="1368252"/>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𝜌</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𝐵</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0" name="TextBox 29">
                <a:extLst>
                  <a:ext uri="{FF2B5EF4-FFF2-40B4-BE49-F238E27FC236}">
                    <a16:creationId xmlns:a16="http://schemas.microsoft.com/office/drawing/2014/main" id="{0F61C314-1519-1320-8D4D-6838781CE42A}"/>
                  </a:ext>
                </a:extLst>
              </p:cNvPr>
              <p:cNvSpPr txBox="1">
                <a:spLocks noRot="1" noChangeAspect="1" noMove="1" noResize="1" noEditPoints="1" noAdjustHandles="1" noChangeArrowheads="1" noChangeShapeType="1" noTextEdit="1"/>
              </p:cNvSpPr>
              <p:nvPr/>
            </p:nvSpPr>
            <p:spPr>
              <a:xfrm>
                <a:off x="11378798" y="1368252"/>
                <a:ext cx="375557" cy="308236"/>
              </a:xfrm>
              <a:prstGeom prst="rect">
                <a:avLst/>
              </a:prstGeom>
              <a:blipFill>
                <a:blip r:embed="rId15"/>
                <a:stretch>
                  <a:fillRect/>
                </a:stretch>
              </a:blipFill>
            </p:spPr>
            <p:txBody>
              <a:bodyPr/>
              <a:lstStyle/>
              <a:p>
                <a:r>
                  <a:rPr lang="en-IN">
                    <a:noFill/>
                  </a:rPr>
                  <a:t> </a:t>
                </a:r>
              </a:p>
            </p:txBody>
          </p:sp>
        </mc:Fallback>
      </mc:AlternateContent>
      <p:sp>
        <p:nvSpPr>
          <p:cNvPr id="31" name="Arrow: Up 30">
            <a:extLst>
              <a:ext uri="{FF2B5EF4-FFF2-40B4-BE49-F238E27FC236}">
                <a16:creationId xmlns:a16="http://schemas.microsoft.com/office/drawing/2014/main" id="{9FB86DBF-F013-514D-A36F-7CF133477EA6}"/>
              </a:ext>
            </a:extLst>
          </p:cNvPr>
          <p:cNvSpPr/>
          <p:nvPr/>
        </p:nvSpPr>
        <p:spPr>
          <a:xfrm>
            <a:off x="10153904" y="1223234"/>
            <a:ext cx="432702" cy="733742"/>
          </a:xfrm>
          <a:prstGeom prst="upArrow">
            <a:avLst/>
          </a:prstGeom>
          <a:gradFill>
            <a:gsLst>
              <a:gs pos="0">
                <a:schemeClr val="accent2">
                  <a:satMod val="103000"/>
                  <a:lumMod val="102000"/>
                  <a:tint val="94000"/>
                </a:schemeClr>
              </a:gs>
              <a:gs pos="30000">
                <a:schemeClr val="accent2">
                  <a:satMod val="110000"/>
                  <a:lumMod val="100000"/>
                  <a:shade val="100000"/>
                </a:schemeClr>
              </a:gs>
              <a:gs pos="100000">
                <a:schemeClr val="accent2">
                  <a:lumMod val="99000"/>
                  <a:satMod val="120000"/>
                  <a:shade val="78000"/>
                </a:schemeClr>
              </a:gs>
            </a:gsLst>
          </a:gradFill>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14A46390-68FD-665A-844B-88EA46F36AF2}"/>
                  </a:ext>
                </a:extLst>
              </p:cNvPr>
              <p:cNvSpPr txBox="1"/>
              <p:nvPr/>
            </p:nvSpPr>
            <p:spPr>
              <a:xfrm>
                <a:off x="10182476" y="923250"/>
                <a:ext cx="375557" cy="30823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𝑞</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2" name="TextBox 31">
                <a:extLst>
                  <a:ext uri="{FF2B5EF4-FFF2-40B4-BE49-F238E27FC236}">
                    <a16:creationId xmlns:a16="http://schemas.microsoft.com/office/drawing/2014/main" id="{14A46390-68FD-665A-844B-88EA46F36AF2}"/>
                  </a:ext>
                </a:extLst>
              </p:cNvPr>
              <p:cNvSpPr txBox="1">
                <a:spLocks noRot="1" noChangeAspect="1" noMove="1" noResize="1" noEditPoints="1" noAdjustHandles="1" noChangeArrowheads="1" noChangeShapeType="1" noTextEdit="1"/>
              </p:cNvSpPr>
              <p:nvPr/>
            </p:nvSpPr>
            <p:spPr>
              <a:xfrm>
                <a:off x="10182476" y="923250"/>
                <a:ext cx="375557" cy="308236"/>
              </a:xfrm>
              <a:prstGeom prst="rect">
                <a:avLst/>
              </a:prstGeom>
              <a:blipFill>
                <a:blip r:embed="rId16"/>
                <a:stretch>
                  <a:fillRect b="-1961"/>
                </a:stretch>
              </a:blipFill>
            </p:spPr>
            <p:txBody>
              <a:bodyPr/>
              <a:lstStyle/>
              <a:p>
                <a:r>
                  <a:rPr lang="en-IN">
                    <a:noFill/>
                  </a:rPr>
                  <a:t> </a:t>
                </a:r>
              </a:p>
            </p:txBody>
          </p:sp>
        </mc:Fallback>
      </mc:AlternateContent>
    </p:spTree>
    <p:extLst>
      <p:ext uri="{BB962C8B-B14F-4D97-AF65-F5344CB8AC3E}">
        <p14:creationId xmlns:p14="http://schemas.microsoft.com/office/powerpoint/2010/main" val="3270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Rayleigh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10882404" cy="5399840"/>
              </a:xfrm>
            </p:spPr>
            <p:txBody>
              <a:bodyPr>
                <a:normAutofit/>
              </a:bodyPr>
              <a:lstStyle/>
              <a:p>
                <a:pPr lvl="1">
                  <a:lnSpc>
                    <a:spcPct val="100000"/>
                  </a:lnSpc>
                  <a:spcBef>
                    <a:spcPts val="1200"/>
                  </a:spcBef>
                  <a:buClr>
                    <a:schemeClr val="accent1"/>
                  </a:buClr>
                  <a:buFont typeface="Wingdings" panose="05000000000000000000" pitchFamily="2" charset="2"/>
                  <a:buChar char="Ø"/>
                </a:pPr>
                <a:r>
                  <a:rPr lang="en-US" dirty="0"/>
                  <a:t> </a:t>
                </a:r>
                <a:r>
                  <a:rPr lang="en-US" sz="2000" dirty="0">
                    <a:sym typeface="Monotype Sorts" pitchFamily="2" charset="2"/>
                  </a:rPr>
                  <a:t>Setting sonic flow as a reference condition and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𝑀</m:t>
                        </m:r>
                      </m:e>
                      <m:sub>
                        <m:r>
                          <a:rPr lang="en-US" sz="2000" b="0" i="1" smtClean="0">
                            <a:latin typeface="Cambria Math" panose="02040503050406030204" pitchFamily="18" charset="0"/>
                            <a:sym typeface="Monotype Sorts" pitchFamily="2" charset="2"/>
                          </a:rPr>
                          <m:t>𝐴</m:t>
                        </m:r>
                      </m:sub>
                    </m:sSub>
                    <m:r>
                      <a:rPr lang="en-US" sz="2000" b="0" i="1" smtClean="0">
                        <a:latin typeface="Cambria Math" panose="02040503050406030204" pitchFamily="18" charset="0"/>
                        <a:sym typeface="Monotype Sorts" pitchFamily="2" charset="2"/>
                      </a:rPr>
                      <m:t>=1</m:t>
                    </m:r>
                  </m:oMath>
                </a14:m>
                <a:r>
                  <a:rPr lang="en-US" sz="2000" dirty="0">
                    <a:sym typeface="Monotype Sorts" pitchFamily="2" charset="2"/>
                  </a:rPr>
                  <a:t>, the corresponding flow properties can be denoted by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𝑝</m:t>
                        </m:r>
                      </m:e>
                      <m:sub>
                        <m:r>
                          <a:rPr lang="en-US" sz="2000" b="0" i="1" smtClean="0">
                            <a:latin typeface="Cambria Math" panose="02040503050406030204" pitchFamily="18" charset="0"/>
                            <a:sym typeface="Monotype Sorts" pitchFamily="2" charset="2"/>
                          </a:rPr>
                          <m:t>𝐴</m:t>
                        </m:r>
                      </m:sub>
                    </m:sSub>
                    <m:r>
                      <a:rPr lang="en-US" sz="2000" b="0" i="1" smtClean="0">
                        <a:latin typeface="Cambria Math" panose="02040503050406030204" pitchFamily="18" charset="0"/>
                        <a:sym typeface="Monotype Sorts" pitchFamily="2" charset="2"/>
                      </a:rPr>
                      <m:t>=</m:t>
                    </m:r>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𝑝</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𝑇</m:t>
                        </m:r>
                      </m:e>
                      <m:sub>
                        <m:r>
                          <a:rPr lang="en-US" sz="2000" b="0" i="1" smtClean="0">
                            <a:latin typeface="Cambria Math" panose="02040503050406030204" pitchFamily="18" charset="0"/>
                            <a:sym typeface="Monotype Sorts" pitchFamily="2" charset="2"/>
                          </a:rPr>
                          <m:t>𝐴</m:t>
                        </m:r>
                      </m:sub>
                    </m:sSub>
                    <m:r>
                      <a:rPr lang="en-US" sz="2000" b="0" i="1" smtClean="0">
                        <a:latin typeface="Cambria Math" panose="02040503050406030204" pitchFamily="18" charset="0"/>
                        <a:sym typeface="Monotype Sorts" pitchFamily="2" charset="2"/>
                      </a:rPr>
                      <m:t>=</m:t>
                    </m:r>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𝑇</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𝜌</m:t>
                        </m:r>
                      </m:e>
                      <m:sub>
                        <m:r>
                          <a:rPr lang="en-US" sz="2000" b="0" i="1" smtClean="0">
                            <a:latin typeface="Cambria Math" panose="02040503050406030204" pitchFamily="18" charset="0"/>
                            <a:sym typeface="Monotype Sorts" pitchFamily="2" charset="2"/>
                          </a:rPr>
                          <m:t>𝐴</m:t>
                        </m:r>
                      </m:sub>
                    </m:sSub>
                    <m:r>
                      <a:rPr lang="en-US" sz="2000" b="0" i="1" smtClean="0">
                        <a:latin typeface="Cambria Math" panose="02040503050406030204" pitchFamily="18" charset="0"/>
                        <a:sym typeface="Monotype Sorts" pitchFamily="2" charset="2"/>
                      </a:rPr>
                      <m:t>=</m:t>
                    </m:r>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𝜌</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and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𝑇</m:t>
                        </m:r>
                      </m:e>
                      <m:sub>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0</m:t>
                            </m:r>
                          </m:e>
                          <m:sub>
                            <m:r>
                              <a:rPr lang="en-US" sz="2000" b="0" i="1" smtClean="0">
                                <a:latin typeface="Cambria Math" panose="02040503050406030204" pitchFamily="18" charset="0"/>
                                <a:sym typeface="Monotype Sorts" pitchFamily="2" charset="2"/>
                              </a:rPr>
                              <m:t>𝐴</m:t>
                            </m:r>
                          </m:sub>
                        </m:sSub>
                      </m:sub>
                    </m:sSub>
                    <m:r>
                      <a:rPr lang="en-US" sz="2000" b="0" i="1" smtClean="0">
                        <a:latin typeface="Cambria Math" panose="02040503050406030204" pitchFamily="18" charset="0"/>
                        <a:sym typeface="Monotype Sorts" pitchFamily="2" charset="2"/>
                      </a:rPr>
                      <m:t>=</m:t>
                    </m:r>
                    <m:sSubSup>
                      <m:sSubSupPr>
                        <m:ctrlPr>
                          <a:rPr lang="en-US" sz="2000" b="0" i="1" smtClean="0">
                            <a:latin typeface="Cambria Math" panose="02040503050406030204" pitchFamily="18" charset="0"/>
                            <a:sym typeface="Monotype Sorts" pitchFamily="2" charset="2"/>
                          </a:rPr>
                        </m:ctrlPr>
                      </m:sSubSupPr>
                      <m:e>
                        <m:r>
                          <a:rPr lang="en-US" sz="2000" b="0" i="1" smtClean="0">
                            <a:latin typeface="Cambria Math" panose="02040503050406030204" pitchFamily="18" charset="0"/>
                            <a:sym typeface="Monotype Sorts" pitchFamily="2" charset="2"/>
                          </a:rPr>
                          <m:t>𝑇</m:t>
                        </m:r>
                      </m:e>
                      <m:sub>
                        <m:r>
                          <a:rPr lang="en-US" sz="2000" b="0" i="1" smtClean="0">
                            <a:latin typeface="Cambria Math" panose="02040503050406030204" pitchFamily="18" charset="0"/>
                            <a:sym typeface="Monotype Sorts" pitchFamily="2" charset="2"/>
                          </a:rPr>
                          <m:t>0</m:t>
                        </m:r>
                      </m:sub>
                      <m:sup>
                        <m:r>
                          <a:rPr lang="en-US" sz="2000" b="0" i="1" smtClean="0">
                            <a:latin typeface="Cambria Math" panose="02040503050406030204" pitchFamily="18" charset="0"/>
                            <a:sym typeface="Monotype Sorts" pitchFamily="2" charset="2"/>
                          </a:rPr>
                          <m:t>∗</m:t>
                        </m:r>
                      </m:sup>
                    </m:sSubSup>
                  </m:oMath>
                </a14:m>
                <a:r>
                  <a:rPr lang="en-US" sz="2000" dirty="0">
                    <a:sym typeface="Monotype Sorts" pitchFamily="2" charset="2"/>
                  </a:rPr>
                  <a:t>. </a:t>
                </a:r>
                <a:endParaRPr lang="en-US" sz="2000" dirty="0"/>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We can then obtain the flow properties at any other value of M using the following relations:</a:t>
                </a:r>
              </a:p>
              <a:p>
                <a:pPr lvl="1">
                  <a:lnSpc>
                    <a:spcPct val="100000"/>
                  </a:lnSpc>
                  <a:spcBef>
                    <a:spcPts val="1200"/>
                  </a:spcBef>
                  <a:buClr>
                    <a:schemeClr val="accent1"/>
                  </a:buClr>
                  <a:buFont typeface="Wingdings" panose="05000000000000000000" pitchFamily="2" charset="2"/>
                  <a:buChar char="Ø"/>
                </a:pPr>
                <a:endParaRPr lang="en-US" dirty="0">
                  <a:sym typeface="Monotype Sorts" pitchFamily="2" charset="2"/>
                </a:endParaRPr>
              </a:p>
              <a:p>
                <a:pPr marL="230188" lvl="1" indent="0">
                  <a:lnSpc>
                    <a:spcPct val="100000"/>
                  </a:lnSpc>
                  <a:spcBef>
                    <a:spcPts val="1200"/>
                  </a:spcBef>
                  <a:buClr>
                    <a:schemeClr val="accent1"/>
                  </a:buClr>
                  <a:buNone/>
                </a:pPr>
                <a:endParaRPr lang="en-US" dirty="0">
                  <a:sym typeface="Monotype Sorts" pitchFamily="2" charset="2"/>
                </a:endParaRPr>
              </a:p>
              <a:p>
                <a:pPr marL="230188" lvl="1" indent="0">
                  <a:lnSpc>
                    <a:spcPct val="100000"/>
                  </a:lnSpc>
                  <a:spcBef>
                    <a:spcPts val="1200"/>
                  </a:spcBef>
                  <a:buClr>
                    <a:schemeClr val="accent1"/>
                  </a:buClr>
                  <a:buNone/>
                </a:pPr>
                <a:endParaRPr lang="en-US" dirty="0">
                  <a:sym typeface="Monotype Sorts" pitchFamily="2" charset="2"/>
                </a:endParaRPr>
              </a:p>
              <a:p>
                <a:pPr marL="230188" lvl="1" indent="0">
                  <a:lnSpc>
                    <a:spcPct val="100000"/>
                  </a:lnSpc>
                  <a:spcBef>
                    <a:spcPts val="1200"/>
                  </a:spcBef>
                  <a:buClr>
                    <a:schemeClr val="accent1"/>
                  </a:buClr>
                  <a:buNone/>
                </a:pPr>
                <a:endParaRPr lang="en-US" dirty="0">
                  <a:sym typeface="Monotype Sorts" pitchFamily="2" charset="2"/>
                </a:endParaRPr>
              </a:p>
              <a:p>
                <a:pPr marL="230188" lvl="1" indent="0">
                  <a:lnSpc>
                    <a:spcPct val="100000"/>
                  </a:lnSpc>
                  <a:spcBef>
                    <a:spcPts val="1200"/>
                  </a:spcBef>
                  <a:buClr>
                    <a:schemeClr val="accent1"/>
                  </a:buClr>
                  <a:buNone/>
                </a:pPr>
                <a:endParaRPr lang="en-US" dirty="0">
                  <a:sym typeface="Monotype Sorts" pitchFamily="2" charset="2"/>
                </a:endParaRPr>
              </a:p>
              <a:p>
                <a:pPr marL="230188" lvl="1" indent="0">
                  <a:lnSpc>
                    <a:spcPct val="100000"/>
                  </a:lnSpc>
                  <a:spcBef>
                    <a:spcPts val="1200"/>
                  </a:spcBef>
                  <a:buClr>
                    <a:schemeClr val="accent1"/>
                  </a:buClr>
                  <a:buNone/>
                </a:pPr>
                <a:endParaRPr lang="en-US" dirty="0"/>
              </a:p>
              <a:p>
                <a:pPr lvl="1">
                  <a:lnSpc>
                    <a:spcPct val="100000"/>
                  </a:lnSpc>
                  <a:spcBef>
                    <a:spcPts val="1200"/>
                  </a:spcBef>
                  <a:buClr>
                    <a:schemeClr val="accent1"/>
                  </a:buClr>
                  <a:buFont typeface="Wingdings" panose="05000000000000000000" pitchFamily="2" charset="2"/>
                  <a:buChar char="Ø"/>
                </a:pPr>
                <a:r>
                  <a:rPr lang="en-US" sz="2000" dirty="0">
                    <a:sym typeface="Monotype Sorts" pitchFamily="2" charset="2"/>
                  </a:rPr>
                  <a:t>The current flow setup represents a </a:t>
                </a:r>
                <a:r>
                  <a:rPr lang="en-US" sz="2000" i="1" dirty="0">
                    <a:sym typeface="Monotype Sorts" pitchFamily="2" charset="2"/>
                  </a:rPr>
                  <a:t>nonadiabatic </a:t>
                </a:r>
                <a:r>
                  <a:rPr lang="en-US" sz="2000" dirty="0">
                    <a:sym typeface="Monotype Sorts" pitchFamily="2" charset="2"/>
                  </a:rPr>
                  <a:t>process. In this case the flow properties </a:t>
                </a:r>
                <a14:m>
                  <m:oMath xmlns:m="http://schemas.openxmlformats.org/officeDocument/2006/math">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𝑇</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t>
                </a:r>
                <a14:m>
                  <m:oMath xmlns:m="http://schemas.openxmlformats.org/officeDocument/2006/math">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𝑝</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and </a:t>
                </a:r>
                <a14:m>
                  <m:oMath xmlns:m="http://schemas.openxmlformats.org/officeDocument/2006/math">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𝜌</m:t>
                        </m:r>
                      </m:e>
                      <m:sup>
                        <m:r>
                          <a:rPr lang="en-US" sz="2000" b="0" i="1" smtClean="0">
                            <a:latin typeface="Cambria Math" panose="02040503050406030204" pitchFamily="18" charset="0"/>
                            <a:sym typeface="Monotype Sorts" pitchFamily="2" charset="2"/>
                          </a:rPr>
                          <m:t>∗</m:t>
                        </m:r>
                      </m:sup>
                    </m:sSup>
                  </m:oMath>
                </a14:m>
                <a:r>
                  <a:rPr lang="en-US" sz="2000" dirty="0">
                    <a:sym typeface="Monotype Sorts" pitchFamily="2" charset="2"/>
                  </a:rPr>
                  <a:t> are conditions in a 1-D flow that would exist if enough heat is added to achieve Mach 1. </a:t>
                </a:r>
                <a:endParaRPr lang="en-US" dirty="0"/>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601" y="973915"/>
                <a:ext cx="10882404" cy="5399840"/>
              </a:xfrm>
              <a:blipFill>
                <a:blip r:embed="rId3"/>
                <a:stretch>
                  <a:fillRect t="-677"/>
                </a:stretch>
              </a:blipFill>
            </p:spPr>
            <p:txBody>
              <a:bodyPr/>
              <a:lstStyle/>
              <a:p>
                <a:r>
                  <a:rPr lang="en-IN">
                    <a:noFill/>
                  </a:rPr>
                  <a:t> </a:t>
                </a:r>
              </a:p>
            </p:txBody>
          </p:sp>
        </mc:Fallback>
      </mc:AlternateContent>
      <p:grpSp>
        <p:nvGrpSpPr>
          <p:cNvPr id="8" name="Group 7">
            <a:extLst>
              <a:ext uri="{FF2B5EF4-FFF2-40B4-BE49-F238E27FC236}">
                <a16:creationId xmlns:a16="http://schemas.microsoft.com/office/drawing/2014/main" id="{6B476F3B-9B58-F459-51A2-5CC9D33FB4DE}"/>
              </a:ext>
            </a:extLst>
          </p:cNvPr>
          <p:cNvGrpSpPr/>
          <p:nvPr/>
        </p:nvGrpSpPr>
        <p:grpSpPr>
          <a:xfrm>
            <a:off x="1077685" y="2306166"/>
            <a:ext cx="10036626" cy="711172"/>
            <a:chOff x="1077687" y="2294816"/>
            <a:chExt cx="10036626" cy="711172"/>
          </a:xfrm>
        </p:grpSpPr>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F55857ED-5CF6-4A93-DE2B-1AFCA2F27DA6}"/>
                    </a:ext>
                  </a:extLst>
                </p:cNvPr>
                <p:cNvSpPr/>
                <p:nvPr/>
              </p:nvSpPr>
              <p:spPr>
                <a:xfrm>
                  <a:off x="1077687" y="2294816"/>
                  <a:ext cx="2444354" cy="711171"/>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𝑝</m:t>
                            </m:r>
                          </m:num>
                          <m:den>
                            <m:sSup>
                              <m:sSupPr>
                                <m:ctrlPr>
                                  <a:rPr lang="en-US" i="1">
                                    <a:latin typeface="Cambria Math" panose="02040503050406030204" pitchFamily="18" charset="0"/>
                                  </a:rPr>
                                </m:ctrlPr>
                              </m:sSupPr>
                              <m:e>
                                <m:r>
                                  <a:rPr lang="en-US" i="1">
                                    <a:latin typeface="Cambria Math" panose="02040503050406030204" pitchFamily="18" charset="0"/>
                                  </a:rPr>
                                  <m:t>𝑝</m:t>
                                </m:r>
                              </m:e>
                              <m:sup>
                                <m:r>
                                  <a:rPr lang="en-US" i="1">
                                    <a:latin typeface="Cambria Math" panose="02040503050406030204" pitchFamily="18" charset="0"/>
                                  </a:rPr>
                                  <m:t>∗</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num>
                          <m:den>
                            <m:r>
                              <a:rPr lang="en-US" i="1">
                                <a:latin typeface="Cambria Math" panose="02040503050406030204" pitchFamily="18" charset="0"/>
                              </a:rPr>
                              <m:t>1+</m:t>
                            </m:r>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oMath>
                    </m:oMathPara>
                  </a14:m>
                  <a:endParaRPr lang="en-US" i="1">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1A48A470-AB1C-446C-9EC2-64189AB594CD}"/>
                    </a:ext>
                  </a:extLst>
                </p:cNvPr>
                <p:cNvSpPr>
                  <a:spLocks noRot="1" noChangeAspect="1" noMove="1" noResize="1" noEditPoints="1" noAdjustHandles="1" noChangeArrowheads="1" noChangeShapeType="1" noTextEdit="1"/>
                </p:cNvSpPr>
                <p:nvPr/>
              </p:nvSpPr>
              <p:spPr>
                <a:xfrm>
                  <a:off x="1077687" y="2294816"/>
                  <a:ext cx="2444354" cy="711171"/>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B0E38AB4-C3D8-0A74-9E78-DDC805A4B7A9}"/>
                    </a:ext>
                  </a:extLst>
                </p:cNvPr>
                <p:cNvSpPr/>
                <p:nvPr/>
              </p:nvSpPr>
              <p:spPr>
                <a:xfrm>
                  <a:off x="4873823" y="2294817"/>
                  <a:ext cx="2444354" cy="711171"/>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𝑇</m:t>
                            </m:r>
                          </m:num>
                          <m:den>
                            <m:sSup>
                              <m:sSupPr>
                                <m:ctrlPr>
                                  <a:rPr lang="en-US" i="1">
                                    <a:latin typeface="Cambria Math" panose="02040503050406030204" pitchFamily="18" charset="0"/>
                                  </a:rPr>
                                </m:ctrlPr>
                              </m:sSupPr>
                              <m:e>
                                <m:r>
                                  <a:rPr lang="en-US" i="1">
                                    <a:latin typeface="Cambria Math" panose="02040503050406030204" pitchFamily="18" charset="0"/>
                                  </a:rPr>
                                  <m:t>𝑇</m:t>
                                </m:r>
                              </m:e>
                              <m:sup>
                                <m:r>
                                  <a:rPr lang="en-US" i="1">
                                    <a:latin typeface="Cambria Math" panose="02040503050406030204" pitchFamily="18" charset="0"/>
                                  </a:rPr>
                                  <m:t>∗</m:t>
                                </m:r>
                              </m:sup>
                            </m:sSup>
                          </m:den>
                        </m:f>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num>
                                  <m:den>
                                    <m:r>
                                      <a:rPr lang="en-US" i="1">
                                        <a:latin typeface="Cambria Math" panose="02040503050406030204" pitchFamily="18" charset="0"/>
                                      </a:rPr>
                                      <m:t>1+</m:t>
                                    </m:r>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e>
                            </m:d>
                          </m:e>
                          <m:sup>
                            <m:r>
                              <a:rPr lang="en-US" i="1">
                                <a:latin typeface="Cambria Math" panose="02040503050406030204" pitchFamily="18" charset="0"/>
                              </a:rPr>
                              <m:t>2</m:t>
                            </m:r>
                          </m:sup>
                        </m:sSup>
                      </m:oMath>
                    </m:oMathPara>
                  </a14:m>
                  <a:endParaRPr lang="en-US" i="1">
                    <a:latin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2B06F26E-48EF-4524-BA5C-84CB3AF8B615}"/>
                    </a:ext>
                  </a:extLst>
                </p:cNvPr>
                <p:cNvSpPr>
                  <a:spLocks noRot="1" noChangeAspect="1" noMove="1" noResize="1" noEditPoints="1" noAdjustHandles="1" noChangeArrowheads="1" noChangeShapeType="1" noTextEdit="1"/>
                </p:cNvSpPr>
                <p:nvPr/>
              </p:nvSpPr>
              <p:spPr>
                <a:xfrm>
                  <a:off x="4873823" y="2294817"/>
                  <a:ext cx="2444354" cy="711171"/>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2ED1EB31-7863-3003-1BB0-A4D7C90A2E1D}"/>
                    </a:ext>
                  </a:extLst>
                </p:cNvPr>
                <p:cNvSpPr/>
                <p:nvPr/>
              </p:nvSpPr>
              <p:spPr>
                <a:xfrm>
                  <a:off x="8669959" y="2294817"/>
                  <a:ext cx="2444354" cy="711171"/>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𝜌</m:t>
                            </m:r>
                          </m:num>
                          <m:den>
                            <m:sSup>
                              <m:sSupPr>
                                <m:ctrlPr>
                                  <a:rPr lang="en-US" i="1">
                                    <a:latin typeface="Cambria Math" panose="02040503050406030204" pitchFamily="18" charset="0"/>
                                  </a:rPr>
                                </m:ctrlPr>
                              </m:sSupPr>
                              <m:e>
                                <m:r>
                                  <a:rPr lang="en-US" i="1">
                                    <a:latin typeface="Cambria Math" panose="02040503050406030204" pitchFamily="18" charset="0"/>
                                  </a:rPr>
                                  <m:t>𝜌</m:t>
                                </m:r>
                              </m:e>
                              <m:sup>
                                <m:r>
                                  <a:rPr lang="en-US" i="1">
                                    <a:latin typeface="Cambria Math" panose="02040503050406030204" pitchFamily="18" charset="0"/>
                                  </a:rPr>
                                  <m:t>∗</m:t>
                                </m:r>
                              </m:sup>
                            </m:s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1+</m:t>
                                </m:r>
                                <m:r>
                                  <a:rPr lang="en-US" i="1">
                                    <a:latin typeface="Cambria Math" panose="02040503050406030204" pitchFamily="18" charset="0"/>
                                  </a:rPr>
                                  <m:t>𝛾</m:t>
                                </m:r>
                              </m:den>
                            </m:f>
                          </m:e>
                        </m:d>
                      </m:oMath>
                    </m:oMathPara>
                  </a14:m>
                  <a:endParaRPr lang="en-US" i="1">
                    <a:latin typeface="Cambria Math" panose="02040503050406030204" pitchFamily="18" charset="0"/>
                  </a:endParaRPr>
                </a:p>
              </p:txBody>
            </p:sp>
          </mc:Choice>
          <mc:Fallback xmlns="">
            <p:sp>
              <p:nvSpPr>
                <p:cNvPr id="8" name="Rectangle 7">
                  <a:extLst>
                    <a:ext uri="{FF2B5EF4-FFF2-40B4-BE49-F238E27FC236}">
                      <a16:creationId xmlns:a16="http://schemas.microsoft.com/office/drawing/2014/main" id="{012377B1-DBCB-4D34-BC2E-E502129D7FD0}"/>
                    </a:ext>
                  </a:extLst>
                </p:cNvPr>
                <p:cNvSpPr>
                  <a:spLocks noRot="1" noChangeAspect="1" noMove="1" noResize="1" noEditPoints="1" noAdjustHandles="1" noChangeArrowheads="1" noChangeShapeType="1" noTextEdit="1"/>
                </p:cNvSpPr>
                <p:nvPr/>
              </p:nvSpPr>
              <p:spPr>
                <a:xfrm>
                  <a:off x="8669959" y="2294817"/>
                  <a:ext cx="2444354" cy="711171"/>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grpSp>
      <p:grpSp>
        <p:nvGrpSpPr>
          <p:cNvPr id="12" name="Group 11">
            <a:extLst>
              <a:ext uri="{FF2B5EF4-FFF2-40B4-BE49-F238E27FC236}">
                <a16:creationId xmlns:a16="http://schemas.microsoft.com/office/drawing/2014/main" id="{652F7B85-E4CC-AAEC-DA37-4AB3FEAAD870}"/>
              </a:ext>
            </a:extLst>
          </p:cNvPr>
          <p:cNvGrpSpPr/>
          <p:nvPr/>
        </p:nvGrpSpPr>
        <p:grpSpPr>
          <a:xfrm>
            <a:off x="2099224" y="3459494"/>
            <a:ext cx="7993552" cy="873578"/>
            <a:chOff x="2099224" y="3459494"/>
            <a:chExt cx="7993552" cy="873578"/>
          </a:xfrm>
        </p:grpSpPr>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34EF7EDE-0E50-795C-7C0B-EAECACB78DE3}"/>
                    </a:ext>
                  </a:extLst>
                </p:cNvPr>
                <p:cNvSpPr/>
                <p:nvPr/>
              </p:nvSpPr>
              <p:spPr>
                <a:xfrm>
                  <a:off x="2099224" y="3459494"/>
                  <a:ext cx="3776339" cy="873578"/>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0</m:t>
                                </m:r>
                              </m:sub>
                            </m:sSub>
                          </m:num>
                          <m:den>
                            <m:sSubSup>
                              <m:sSubSupPr>
                                <m:ctrlPr>
                                  <a:rPr lang="en-US" i="1">
                                    <a:latin typeface="Cambria Math" panose="02040503050406030204" pitchFamily="18" charset="0"/>
                                  </a:rPr>
                                </m:ctrlPr>
                              </m:sSubSupPr>
                              <m:e>
                                <m:r>
                                  <a:rPr lang="en-US" i="1">
                                    <a:latin typeface="Cambria Math" panose="02040503050406030204" pitchFamily="18" charset="0"/>
                                  </a:rPr>
                                  <m:t>𝑝</m:t>
                                </m:r>
                              </m:e>
                              <m:sub>
                                <m:r>
                                  <a:rPr lang="en-US" i="1">
                                    <a:latin typeface="Cambria Math" panose="02040503050406030204" pitchFamily="18" charset="0"/>
                                  </a:rPr>
                                  <m:t>0</m:t>
                                </m:r>
                              </m:sub>
                              <m:sup>
                                <m:r>
                                  <a:rPr lang="en-US" i="1">
                                    <a:latin typeface="Cambria Math" panose="02040503050406030204" pitchFamily="18" charset="0"/>
                                  </a:rPr>
                                  <m:t>∗</m:t>
                                </m:r>
                              </m:sup>
                            </m:sSubSup>
                          </m:den>
                        </m:f>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r>
                              <a:rPr lang="en-US" i="1">
                                <a:latin typeface="Cambria Math" panose="02040503050406030204" pitchFamily="18" charset="0"/>
                              </a:rPr>
                              <m:t>𝛾</m:t>
                            </m:r>
                          </m:num>
                          <m:den>
                            <m:r>
                              <a:rPr lang="en-US" i="1">
                                <a:latin typeface="Cambria Math" panose="02040503050406030204" pitchFamily="18" charset="0"/>
                              </a:rPr>
                              <m:t>1+</m:t>
                            </m:r>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𝛾</m:t>
                                    </m:r>
                                    <m:r>
                                      <a:rPr lang="en-US" i="1">
                                        <a:latin typeface="Cambria Math" panose="02040503050406030204" pitchFamily="18" charset="0"/>
                                      </a:rPr>
                                      <m:t>+1</m:t>
                                    </m:r>
                                  </m:den>
                                </m:f>
                              </m:e>
                            </m:d>
                          </m:e>
                          <m:sup>
                            <m:f>
                              <m:fPr>
                                <m:ctrlPr>
                                  <a:rPr lang="en-US" i="1">
                                    <a:latin typeface="Cambria Math" panose="02040503050406030204" pitchFamily="18" charset="0"/>
                                  </a:rPr>
                                </m:ctrlPr>
                              </m:fPr>
                              <m:num>
                                <m:r>
                                  <a:rPr lang="en-US" i="1">
                                    <a:latin typeface="Cambria Math" panose="02040503050406030204" pitchFamily="18" charset="0"/>
                                  </a:rPr>
                                  <m:t>𝛾</m:t>
                                </m:r>
                              </m:num>
                              <m:den>
                                <m:r>
                                  <a:rPr lang="en-US" i="1">
                                    <a:latin typeface="Cambria Math" panose="02040503050406030204" pitchFamily="18" charset="0"/>
                                  </a:rPr>
                                  <m:t>𝛾</m:t>
                                </m:r>
                                <m:r>
                                  <a:rPr lang="en-US" i="1">
                                    <a:latin typeface="Cambria Math" panose="02040503050406030204" pitchFamily="18" charset="0"/>
                                  </a:rPr>
                                  <m:t>−1 </m:t>
                                </m:r>
                              </m:den>
                            </m:f>
                          </m:sup>
                        </m:sSup>
                      </m:oMath>
                    </m:oMathPara>
                  </a14:m>
                  <a:endParaRPr lang="en-US" i="1" dirty="0">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3FAEB7DA-9295-48D3-95DA-ECB5C8D0C81A}"/>
                    </a:ext>
                  </a:extLst>
                </p:cNvPr>
                <p:cNvSpPr>
                  <a:spLocks noRot="1" noChangeAspect="1" noMove="1" noResize="1" noEditPoints="1" noAdjustHandles="1" noChangeArrowheads="1" noChangeShapeType="1" noTextEdit="1"/>
                </p:cNvSpPr>
                <p:nvPr/>
              </p:nvSpPr>
              <p:spPr>
                <a:xfrm>
                  <a:off x="2099224" y="3459494"/>
                  <a:ext cx="3776339" cy="873578"/>
                </a:xfrm>
                <a:prstGeom prst="rect">
                  <a:avLst/>
                </a:prstGeom>
                <a:blipFill>
                  <a:blip r:embed="rId7"/>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45C28AEA-EA0B-E5B4-962D-3B1E835BE7EC}"/>
                    </a:ext>
                  </a:extLst>
                </p:cNvPr>
                <p:cNvSpPr/>
                <p:nvPr/>
              </p:nvSpPr>
              <p:spPr>
                <a:xfrm>
                  <a:off x="6316437" y="3459494"/>
                  <a:ext cx="3776339" cy="873578"/>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
                      </m:oMathParaPr>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0</m:t>
                                </m:r>
                              </m:sub>
                            </m:sSub>
                          </m:num>
                          <m:den>
                            <m:sSubSup>
                              <m:sSubSupPr>
                                <m:ctrlPr>
                                  <a:rPr lang="en-US" i="1">
                                    <a:latin typeface="Cambria Math" panose="02040503050406030204" pitchFamily="18" charset="0"/>
                                  </a:rPr>
                                </m:ctrlPr>
                              </m:sSubSupPr>
                              <m:e>
                                <m:r>
                                  <a:rPr lang="en-US" i="1">
                                    <a:latin typeface="Cambria Math" panose="02040503050406030204" pitchFamily="18" charset="0"/>
                                  </a:rPr>
                                  <m:t>𝑇</m:t>
                                </m:r>
                              </m:e>
                              <m:sub>
                                <m:r>
                                  <a:rPr lang="en-US" i="1">
                                    <a:latin typeface="Cambria Math" panose="02040503050406030204" pitchFamily="18" charset="0"/>
                                  </a:rPr>
                                  <m:t>0</m:t>
                                </m:r>
                              </m:sub>
                              <m:sup>
                                <m:r>
                                  <a:rPr lang="en-US" i="1">
                                    <a:latin typeface="Cambria Math" panose="02040503050406030204" pitchFamily="18" charset="0"/>
                                  </a:rPr>
                                  <m:t>∗</m:t>
                                </m:r>
                              </m:sup>
                            </m:sSubSup>
                          </m:den>
                        </m:f>
                        <m:r>
                          <a:rPr lang="en-US" i="1">
                            <a:latin typeface="Cambria Math" panose="02040503050406030204" pitchFamily="18" charset="0"/>
                          </a:rPr>
                          <m:t>=</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𝛾</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sup>
                                <m:r>
                                  <a:rPr lang="en-US" i="1">
                                    <a:latin typeface="Cambria Math" panose="02040503050406030204" pitchFamily="18" charset="0"/>
                                  </a:rPr>
                                  <m:t>2</m:t>
                                </m:r>
                              </m:sup>
                            </m:sSup>
                          </m:den>
                        </m:f>
                        <m:d>
                          <m:dPr>
                            <m:begChr m:val="["/>
                            <m:endChr m:val="]"/>
                            <m:ctrlPr>
                              <a:rPr lang="en-US" i="1">
                                <a:latin typeface="Cambria Math" panose="02040503050406030204" pitchFamily="18" charset="0"/>
                              </a:rPr>
                            </m:ctrlPr>
                          </m:dPr>
                          <m:e>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oMath>
                    </m:oMathPara>
                  </a14:m>
                  <a:endParaRPr lang="en-US" i="1">
                    <a:latin typeface="Cambria Math" panose="02040503050406030204" pitchFamily="18" charset="0"/>
                  </a:endParaRPr>
                </a:p>
              </p:txBody>
            </p:sp>
          </mc:Choice>
          <mc:Fallback xmlns="">
            <p:sp>
              <p:nvSpPr>
                <p:cNvPr id="11" name="Rectangle 10">
                  <a:extLst>
                    <a:ext uri="{FF2B5EF4-FFF2-40B4-BE49-F238E27FC236}">
                      <a16:creationId xmlns:a16="http://schemas.microsoft.com/office/drawing/2014/main" id="{A72D2FCB-3F50-4C81-A852-F49DD84E0D6B}"/>
                    </a:ext>
                  </a:extLst>
                </p:cNvPr>
                <p:cNvSpPr>
                  <a:spLocks noRot="1" noChangeAspect="1" noMove="1" noResize="1" noEditPoints="1" noAdjustHandles="1" noChangeArrowheads="1" noChangeShapeType="1" noTextEdit="1"/>
                </p:cNvSpPr>
                <p:nvPr/>
              </p:nvSpPr>
              <p:spPr>
                <a:xfrm>
                  <a:off x="6316437" y="3459494"/>
                  <a:ext cx="3776339" cy="873578"/>
                </a:xfrm>
                <a:prstGeom prst="rect">
                  <a:avLst/>
                </a:prstGeom>
                <a:blipFill>
                  <a:blip r:embed="rId8"/>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grpSp>
    </p:spTree>
    <p:extLst>
      <p:ext uri="{BB962C8B-B14F-4D97-AF65-F5344CB8AC3E}">
        <p14:creationId xmlns:p14="http://schemas.microsoft.com/office/powerpoint/2010/main" val="426532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Rayleigh Flow</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10515599" cy="416809"/>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We can get some insights into the physical trends of such flows based on the ratio equations.</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1672F4EB-0FAD-8066-974E-B405469D2EBE}"/>
                  </a:ext>
                </a:extLst>
              </p:cNvPr>
              <p:cNvSpPr txBox="1">
                <a:spLocks/>
              </p:cNvSpPr>
              <p:nvPr/>
            </p:nvSpPr>
            <p:spPr>
              <a:xfrm>
                <a:off x="609601" y="1600200"/>
                <a:ext cx="5105399" cy="37338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spcBef>
                    <a:spcPts val="1200"/>
                  </a:spcBef>
                  <a:buClr>
                    <a:schemeClr val="accent1"/>
                  </a:buClr>
                  <a:buFont typeface="Wingdings" panose="05000000000000000000" pitchFamily="2" charset="2"/>
                  <a:buChar char="Ø"/>
                </a:pPr>
                <a:r>
                  <a:rPr lang="en-US" sz="1800" dirty="0">
                    <a:solidFill>
                      <a:schemeClr val="accent5"/>
                    </a:solidFill>
                    <a:sym typeface="Monotype Sorts" pitchFamily="2" charset="2"/>
                  </a:rPr>
                  <a:t>Supersonic flows </a:t>
                </a:r>
                <a:r>
                  <a:rPr lang="en-US" sz="1800" dirty="0">
                    <a:sym typeface="Monotype Sorts" pitchFamily="2" charset="2"/>
                  </a:rPr>
                  <a:t>in region </a:t>
                </a:r>
                <a14:m>
                  <m:oMath xmlns:m="http://schemas.openxmlformats.org/officeDocument/2006/math">
                    <m:r>
                      <a:rPr lang="en-US" sz="1800" dirty="0">
                        <a:latin typeface="Cambria Math" panose="02040503050406030204" pitchFamily="18" charset="0"/>
                        <a:sym typeface="Monotype Sorts" pitchFamily="2" charset="2"/>
                      </a:rPr>
                      <m:t>𝐴</m:t>
                    </m:r>
                  </m:oMath>
                </a14:m>
                <a:r>
                  <a:rPr lang="en-US" sz="1800" dirty="0">
                    <a:sym typeface="Monotype Sorts" pitchFamily="2" charset="2"/>
                  </a:rPr>
                  <a:t>, i.e.,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a:latin typeface="Cambria Math" panose="02040503050406030204" pitchFamily="18" charset="0"/>
                            <a:sym typeface="Monotype Sorts" pitchFamily="2" charset="2"/>
                          </a:rPr>
                          <m:t>𝑀</m:t>
                        </m:r>
                      </m:e>
                      <m:sub>
                        <m:r>
                          <a:rPr lang="en-US" sz="1800">
                            <a:latin typeface="Cambria Math" panose="02040503050406030204" pitchFamily="18" charset="0"/>
                            <a:sym typeface="Monotype Sorts" pitchFamily="2" charset="2"/>
                          </a:rPr>
                          <m:t>𝐴</m:t>
                        </m:r>
                      </m:sub>
                    </m:sSub>
                    <m:r>
                      <a:rPr lang="en-US" sz="1800">
                        <a:latin typeface="Cambria Math" panose="02040503050406030204" pitchFamily="18" charset="0"/>
                        <a:sym typeface="Monotype Sorts" pitchFamily="2" charset="2"/>
                      </a:rPr>
                      <m:t>&gt;1</m:t>
                    </m:r>
                  </m:oMath>
                </a14:m>
                <a:r>
                  <a:rPr lang="en-US" sz="1800" dirty="0">
                    <a:sym typeface="Monotype Sorts" pitchFamily="2" charset="2"/>
                  </a:rPr>
                  <a:t>, for heat addition</a:t>
                </a:r>
              </a:p>
              <a:p>
                <a:pPr lvl="3">
                  <a:spcBef>
                    <a:spcPts val="1200"/>
                  </a:spcBef>
                  <a:buClr>
                    <a:schemeClr val="accent1"/>
                  </a:buClr>
                  <a:buFont typeface="Wingdings" panose="05000000000000000000" pitchFamily="2" charset="2"/>
                  <a:buChar char="Ø"/>
                </a:pPr>
                <a:r>
                  <a:rPr lang="en-US" sz="1600" dirty="0">
                    <a:sym typeface="Monotype Sorts" pitchFamily="2" charset="2"/>
                  </a:rPr>
                  <a:t>Mach number decreases,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𝐴</m:t>
                        </m:r>
                      </m:sub>
                    </m:sSub>
                  </m:oMath>
                </a14:m>
                <a:endParaRPr lang="en-US" sz="1600" dirty="0"/>
              </a:p>
              <a:p>
                <a:pPr lvl="3">
                  <a:spcBef>
                    <a:spcPts val="1200"/>
                  </a:spcBef>
                  <a:buClr>
                    <a:schemeClr val="accent1"/>
                  </a:buClr>
                  <a:buFont typeface="Wingdings" panose="05000000000000000000" pitchFamily="2" charset="2"/>
                  <a:buChar char="Ø"/>
                </a:pPr>
                <a:r>
                  <a:rPr lang="en-US" sz="1600" dirty="0">
                    <a:sym typeface="Monotype Sorts" pitchFamily="2" charset="2"/>
                  </a:rPr>
                  <a:t>Pressure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Temperature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a:p>
                <a:pPr marL="746125" lvl="3" indent="0">
                  <a:spcBef>
                    <a:spcPts val="1200"/>
                  </a:spcBef>
                  <a:buClr>
                    <a:schemeClr val="accent1"/>
                  </a:buClr>
                  <a:buNone/>
                </a:pPr>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Total temperature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𝐵</m:t>
                            </m:r>
                          </m:sub>
                        </m:sSub>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𝐴</m:t>
                            </m:r>
                          </m:sub>
                        </m:sSub>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Total pressure decreases,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𝐵</m:t>
                            </m:r>
                          </m:sub>
                        </m:sSub>
                      </m:sub>
                    </m:sSub>
                    <m:r>
                      <a:rPr lang="en-US" sz="160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𝐴</m:t>
                            </m:r>
                          </m:sub>
                        </m:sSub>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Velocity decreases,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𝑉</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𝑉</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p:txBody>
          </p:sp>
        </mc:Choice>
        <mc:Fallback xmlns="">
          <p:sp>
            <p:nvSpPr>
              <p:cNvPr id="5" name="Content Placeholder 2">
                <a:extLst>
                  <a:ext uri="{FF2B5EF4-FFF2-40B4-BE49-F238E27FC236}">
                    <a16:creationId xmlns:a16="http://schemas.microsoft.com/office/drawing/2014/main" id="{1672F4EB-0FAD-8066-974E-B405469D2EBE}"/>
                  </a:ext>
                </a:extLst>
              </p:cNvPr>
              <p:cNvSpPr txBox="1">
                <a:spLocks noRot="1" noChangeAspect="1" noMove="1" noResize="1" noEditPoints="1" noAdjustHandles="1" noChangeArrowheads="1" noChangeShapeType="1" noTextEdit="1"/>
              </p:cNvSpPr>
              <p:nvPr/>
            </p:nvSpPr>
            <p:spPr>
              <a:xfrm>
                <a:off x="609601" y="1600200"/>
                <a:ext cx="5105399" cy="3733800"/>
              </a:xfrm>
              <a:prstGeom prst="rect">
                <a:avLst/>
              </a:prstGeom>
              <a:blipFill>
                <a:blip r:embed="rId3"/>
                <a:stretch>
                  <a:fillRect t="-1634"/>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Content Placeholder 2">
                <a:extLst>
                  <a:ext uri="{FF2B5EF4-FFF2-40B4-BE49-F238E27FC236}">
                    <a16:creationId xmlns:a16="http://schemas.microsoft.com/office/drawing/2014/main" id="{54BF0CB3-C9EA-BCDE-3D28-872E47B5DD84}"/>
                  </a:ext>
                </a:extLst>
              </p:cNvPr>
              <p:cNvSpPr txBox="1">
                <a:spLocks/>
              </p:cNvSpPr>
              <p:nvPr/>
            </p:nvSpPr>
            <p:spPr>
              <a:xfrm>
                <a:off x="6003147" y="1600200"/>
                <a:ext cx="5105399" cy="37338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spcBef>
                    <a:spcPts val="1200"/>
                  </a:spcBef>
                  <a:buClr>
                    <a:schemeClr val="accent1"/>
                  </a:buClr>
                  <a:buFont typeface="Wingdings" panose="05000000000000000000" pitchFamily="2" charset="2"/>
                  <a:buChar char="Ø"/>
                </a:pPr>
                <a:r>
                  <a:rPr lang="en-US" sz="1800" dirty="0">
                    <a:solidFill>
                      <a:schemeClr val="accent5"/>
                    </a:solidFill>
                    <a:sym typeface="Monotype Sorts" pitchFamily="2" charset="2"/>
                  </a:rPr>
                  <a:t>Subsonic flows </a:t>
                </a:r>
                <a:r>
                  <a:rPr lang="en-US" sz="1800" dirty="0">
                    <a:sym typeface="Monotype Sorts" pitchFamily="2" charset="2"/>
                  </a:rPr>
                  <a:t>in region </a:t>
                </a:r>
                <a14:m>
                  <m:oMath xmlns:m="http://schemas.openxmlformats.org/officeDocument/2006/math">
                    <m:r>
                      <a:rPr lang="en-US" sz="1800" dirty="0">
                        <a:latin typeface="Cambria Math" panose="02040503050406030204" pitchFamily="18" charset="0"/>
                        <a:sym typeface="Monotype Sorts" pitchFamily="2" charset="2"/>
                      </a:rPr>
                      <m:t>𝐴</m:t>
                    </m:r>
                  </m:oMath>
                </a14:m>
                <a:r>
                  <a:rPr lang="en-US" sz="1800" dirty="0">
                    <a:sym typeface="Monotype Sorts" pitchFamily="2" charset="2"/>
                  </a:rPr>
                  <a:t>, i.e., </a:t>
                </a:r>
                <a14:m>
                  <m:oMath xmlns:m="http://schemas.openxmlformats.org/officeDocument/2006/math">
                    <m:sSub>
                      <m:sSubPr>
                        <m:ctrlPr>
                          <a:rPr lang="en-US" sz="1800" i="1">
                            <a:latin typeface="Cambria Math" panose="02040503050406030204" pitchFamily="18" charset="0"/>
                            <a:sym typeface="Monotype Sorts" pitchFamily="2" charset="2"/>
                          </a:rPr>
                        </m:ctrlPr>
                      </m:sSubPr>
                      <m:e>
                        <m:r>
                          <a:rPr lang="en-US" sz="1800">
                            <a:latin typeface="Cambria Math" panose="02040503050406030204" pitchFamily="18" charset="0"/>
                            <a:sym typeface="Monotype Sorts" pitchFamily="2" charset="2"/>
                          </a:rPr>
                          <m:t>𝑀</m:t>
                        </m:r>
                      </m:e>
                      <m:sub>
                        <m:r>
                          <a:rPr lang="en-US" sz="1800">
                            <a:latin typeface="Cambria Math" panose="02040503050406030204" pitchFamily="18" charset="0"/>
                            <a:sym typeface="Monotype Sorts" pitchFamily="2" charset="2"/>
                          </a:rPr>
                          <m:t>𝐴</m:t>
                        </m:r>
                      </m:sub>
                    </m:sSub>
                    <m:r>
                      <a:rPr lang="en-US" sz="1800">
                        <a:latin typeface="Cambria Math" panose="02040503050406030204" pitchFamily="18" charset="0"/>
                        <a:sym typeface="Monotype Sorts" pitchFamily="2" charset="2"/>
                      </a:rPr>
                      <m:t>&lt;1</m:t>
                    </m:r>
                  </m:oMath>
                </a14:m>
                <a:r>
                  <a:rPr lang="en-US" sz="1800" dirty="0">
                    <a:sym typeface="Monotype Sorts" pitchFamily="2" charset="2"/>
                  </a:rPr>
                  <a:t>, for heat addition</a:t>
                </a:r>
              </a:p>
              <a:p>
                <a:pPr lvl="3">
                  <a:spcBef>
                    <a:spcPts val="1200"/>
                  </a:spcBef>
                  <a:buClr>
                    <a:schemeClr val="accent1"/>
                  </a:buClr>
                  <a:buFont typeface="Wingdings" panose="05000000000000000000" pitchFamily="2" charset="2"/>
                  <a:buChar char="Ø"/>
                </a:pPr>
                <a:r>
                  <a:rPr lang="en-US" sz="1600" dirty="0">
                    <a:sym typeface="Monotype Sorts" pitchFamily="2" charset="2"/>
                  </a:rPr>
                  <a:t>Mach number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Pressure decreases,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Temperature increases for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𝐴</m:t>
                        </m:r>
                      </m:sub>
                    </m:sSub>
                    <m:r>
                      <a:rPr lang="en-US" sz="1600">
                        <a:latin typeface="Cambria Math" panose="02040503050406030204" pitchFamily="18" charset="0"/>
                        <a:sym typeface="Monotype Sorts" pitchFamily="2" charset="2"/>
                      </a:rPr>
                      <m:t>&lt;</m:t>
                    </m:r>
                    <m:sSup>
                      <m:sSupPr>
                        <m:ctrlPr>
                          <a:rPr lang="en-US" sz="1600" i="1">
                            <a:latin typeface="Cambria Math" panose="02040503050406030204" pitchFamily="18" charset="0"/>
                            <a:sym typeface="Monotype Sorts" pitchFamily="2" charset="2"/>
                          </a:rPr>
                        </m:ctrlPr>
                      </m:sSupPr>
                      <m:e>
                        <m:r>
                          <a:rPr lang="en-US" sz="1600">
                            <a:latin typeface="Cambria Math" panose="02040503050406030204" pitchFamily="18" charset="0"/>
                            <a:sym typeface="Monotype Sorts" pitchFamily="2" charset="2"/>
                          </a:rPr>
                          <m:t>𝛾</m:t>
                        </m:r>
                      </m:e>
                      <m:sup>
                        <m:r>
                          <a:rPr lang="en-US" sz="1600">
                            <a:latin typeface="Cambria Math" panose="02040503050406030204" pitchFamily="18" charset="0"/>
                            <a:sym typeface="Monotype Sorts" pitchFamily="2" charset="2"/>
                          </a:rPr>
                          <m:t>−</m:t>
                        </m:r>
                        <m:f>
                          <m:fPr>
                            <m:ctrlPr>
                              <a:rPr lang="en-US" sz="1600" i="1">
                                <a:latin typeface="Cambria Math" panose="02040503050406030204" pitchFamily="18" charset="0"/>
                                <a:sym typeface="Monotype Sorts" pitchFamily="2" charset="2"/>
                              </a:rPr>
                            </m:ctrlPr>
                          </m:fPr>
                          <m:num>
                            <m:r>
                              <a:rPr lang="en-US" sz="1600">
                                <a:latin typeface="Cambria Math" panose="02040503050406030204" pitchFamily="18" charset="0"/>
                                <a:sym typeface="Monotype Sorts" pitchFamily="2" charset="2"/>
                              </a:rPr>
                              <m:t>1</m:t>
                            </m:r>
                          </m:num>
                          <m:den>
                            <m:r>
                              <a:rPr lang="en-US" sz="1600">
                                <a:latin typeface="Cambria Math" panose="02040503050406030204" pitchFamily="18" charset="0"/>
                                <a:sym typeface="Monotype Sorts" pitchFamily="2" charset="2"/>
                              </a:rPr>
                              <m:t>2</m:t>
                            </m:r>
                          </m:den>
                        </m:f>
                      </m:sup>
                    </m:sSup>
                  </m:oMath>
                </a14:m>
                <a:r>
                  <a:rPr lang="en-US" sz="1600" dirty="0">
                    <a:sym typeface="Monotype Sorts" pitchFamily="2" charset="2"/>
                  </a:rPr>
                  <a:t> and decreases for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𝑀</m:t>
                        </m:r>
                      </m:e>
                      <m:sub>
                        <m:r>
                          <a:rPr lang="en-US" sz="1600">
                            <a:latin typeface="Cambria Math" panose="02040503050406030204" pitchFamily="18" charset="0"/>
                            <a:sym typeface="Monotype Sorts" pitchFamily="2" charset="2"/>
                          </a:rPr>
                          <m:t>𝐴</m:t>
                        </m:r>
                      </m:sub>
                    </m:sSub>
                    <m:r>
                      <a:rPr lang="en-US" sz="1600">
                        <a:latin typeface="Cambria Math" panose="02040503050406030204" pitchFamily="18" charset="0"/>
                        <a:sym typeface="Monotype Sorts" pitchFamily="2" charset="2"/>
                      </a:rPr>
                      <m:t>&gt;</m:t>
                    </m:r>
                    <m:sSup>
                      <m:sSupPr>
                        <m:ctrlPr>
                          <a:rPr lang="en-US" sz="1600" i="1">
                            <a:latin typeface="Cambria Math" panose="02040503050406030204" pitchFamily="18" charset="0"/>
                            <a:sym typeface="Monotype Sorts" pitchFamily="2" charset="2"/>
                          </a:rPr>
                        </m:ctrlPr>
                      </m:sSupPr>
                      <m:e>
                        <m:r>
                          <a:rPr lang="en-US" sz="1600">
                            <a:latin typeface="Cambria Math" panose="02040503050406030204" pitchFamily="18" charset="0"/>
                            <a:sym typeface="Monotype Sorts" pitchFamily="2" charset="2"/>
                          </a:rPr>
                          <m:t>𝛾</m:t>
                        </m:r>
                      </m:e>
                      <m:sup>
                        <m:r>
                          <a:rPr lang="en-US" sz="1600">
                            <a:latin typeface="Cambria Math" panose="02040503050406030204" pitchFamily="18" charset="0"/>
                            <a:sym typeface="Monotype Sorts" pitchFamily="2" charset="2"/>
                          </a:rPr>
                          <m:t>−</m:t>
                        </m:r>
                        <m:f>
                          <m:fPr>
                            <m:ctrlPr>
                              <a:rPr lang="en-US" sz="1600" i="1">
                                <a:latin typeface="Cambria Math" panose="02040503050406030204" pitchFamily="18" charset="0"/>
                                <a:sym typeface="Monotype Sorts" pitchFamily="2" charset="2"/>
                              </a:rPr>
                            </m:ctrlPr>
                          </m:fPr>
                          <m:num>
                            <m:r>
                              <a:rPr lang="en-US" sz="1600">
                                <a:latin typeface="Cambria Math" panose="02040503050406030204" pitchFamily="18" charset="0"/>
                                <a:sym typeface="Monotype Sorts" pitchFamily="2" charset="2"/>
                              </a:rPr>
                              <m:t>1</m:t>
                            </m:r>
                          </m:num>
                          <m:den>
                            <m:r>
                              <a:rPr lang="en-US" sz="1600">
                                <a:latin typeface="Cambria Math" panose="02040503050406030204" pitchFamily="18" charset="0"/>
                                <a:sym typeface="Monotype Sorts" pitchFamily="2" charset="2"/>
                              </a:rPr>
                              <m:t>2</m:t>
                            </m:r>
                          </m:den>
                        </m:f>
                      </m:sup>
                    </m:sSup>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Total temperature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𝐵</m:t>
                            </m:r>
                          </m:sub>
                        </m:sSub>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𝑇</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𝐴</m:t>
                            </m:r>
                          </m:sub>
                        </m:sSub>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Total pressure decreases,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𝐵</m:t>
                            </m:r>
                          </m:sub>
                        </m:sSub>
                      </m:sub>
                    </m:sSub>
                    <m:r>
                      <a:rPr lang="en-US" sz="1600">
                        <a:latin typeface="Cambria Math" panose="02040503050406030204" pitchFamily="18" charset="0"/>
                        <a:sym typeface="Monotype Sorts" pitchFamily="2" charset="2"/>
                      </a:rPr>
                      <m:t>&lt;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𝑝</m:t>
                        </m:r>
                      </m:e>
                      <m:sub>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0</m:t>
                            </m:r>
                          </m:e>
                          <m:sub>
                            <m:r>
                              <a:rPr lang="en-US" sz="1600">
                                <a:latin typeface="Cambria Math" panose="02040503050406030204" pitchFamily="18" charset="0"/>
                                <a:sym typeface="Monotype Sorts" pitchFamily="2" charset="2"/>
                              </a:rPr>
                              <m:t>𝐴</m:t>
                            </m:r>
                          </m:sub>
                        </m:sSub>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r>
                  <a:rPr lang="en-US" sz="1600" dirty="0">
                    <a:sym typeface="Monotype Sorts" pitchFamily="2" charset="2"/>
                  </a:rPr>
                  <a:t>Velocity increases, </a:t>
                </a:r>
                <a14:m>
                  <m:oMath xmlns:m="http://schemas.openxmlformats.org/officeDocument/2006/math">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𝑉</m:t>
                        </m:r>
                      </m:e>
                      <m:sub>
                        <m:r>
                          <a:rPr lang="en-US" sz="1600">
                            <a:latin typeface="Cambria Math" panose="02040503050406030204" pitchFamily="18" charset="0"/>
                            <a:sym typeface="Monotype Sorts" pitchFamily="2" charset="2"/>
                          </a:rPr>
                          <m:t>𝐵</m:t>
                        </m:r>
                      </m:sub>
                    </m:sSub>
                    <m:r>
                      <a:rPr lang="en-US" sz="1600">
                        <a:latin typeface="Cambria Math" panose="02040503050406030204" pitchFamily="18" charset="0"/>
                        <a:sym typeface="Monotype Sorts" pitchFamily="2" charset="2"/>
                      </a:rPr>
                      <m:t>&gt;</m:t>
                    </m:r>
                    <m:sSub>
                      <m:sSubPr>
                        <m:ctrlPr>
                          <a:rPr lang="en-US" sz="1600" i="1">
                            <a:latin typeface="Cambria Math" panose="02040503050406030204" pitchFamily="18" charset="0"/>
                            <a:sym typeface="Monotype Sorts" pitchFamily="2" charset="2"/>
                          </a:rPr>
                        </m:ctrlPr>
                      </m:sSubPr>
                      <m:e>
                        <m:r>
                          <a:rPr lang="en-US" sz="1600">
                            <a:latin typeface="Cambria Math" panose="02040503050406030204" pitchFamily="18" charset="0"/>
                            <a:sym typeface="Monotype Sorts" pitchFamily="2" charset="2"/>
                          </a:rPr>
                          <m:t>𝑉</m:t>
                        </m:r>
                      </m:e>
                      <m:sub>
                        <m:r>
                          <a:rPr lang="en-US" sz="1600">
                            <a:latin typeface="Cambria Math" panose="02040503050406030204" pitchFamily="18" charset="0"/>
                            <a:sym typeface="Monotype Sorts" pitchFamily="2" charset="2"/>
                          </a:rPr>
                          <m:t>𝐴</m:t>
                        </m:r>
                      </m:sub>
                    </m:sSub>
                  </m:oMath>
                </a14:m>
                <a:endParaRPr lang="en-US" sz="1600" dirty="0">
                  <a:sym typeface="Monotype Sorts" pitchFamily="2" charset="2"/>
                </a:endParaRPr>
              </a:p>
              <a:p>
                <a:pPr lvl="3">
                  <a:spcBef>
                    <a:spcPts val="1200"/>
                  </a:spcBef>
                  <a:buClr>
                    <a:schemeClr val="accent1"/>
                  </a:buClr>
                  <a:buFont typeface="Wingdings" panose="05000000000000000000" pitchFamily="2" charset="2"/>
                  <a:buChar char="Ø"/>
                </a:pPr>
                <a:endParaRPr lang="en-US" dirty="0">
                  <a:sym typeface="Monotype Sorts" pitchFamily="2" charset="2"/>
                </a:endParaRPr>
              </a:p>
            </p:txBody>
          </p:sp>
        </mc:Choice>
        <mc:Fallback xmlns="">
          <p:sp>
            <p:nvSpPr>
              <p:cNvPr id="9" name="Content Placeholder 2">
                <a:extLst>
                  <a:ext uri="{FF2B5EF4-FFF2-40B4-BE49-F238E27FC236}">
                    <a16:creationId xmlns:a16="http://schemas.microsoft.com/office/drawing/2014/main" id="{54BF0CB3-C9EA-BCDE-3D28-872E47B5DD84}"/>
                  </a:ext>
                </a:extLst>
              </p:cNvPr>
              <p:cNvSpPr txBox="1">
                <a:spLocks noRot="1" noChangeAspect="1" noMove="1" noResize="1" noEditPoints="1" noAdjustHandles="1" noChangeArrowheads="1" noChangeShapeType="1" noTextEdit="1"/>
              </p:cNvSpPr>
              <p:nvPr/>
            </p:nvSpPr>
            <p:spPr>
              <a:xfrm>
                <a:off x="6003147" y="1600200"/>
                <a:ext cx="5105399" cy="3733800"/>
              </a:xfrm>
              <a:prstGeom prst="rect">
                <a:avLst/>
              </a:prstGeom>
              <a:blipFill>
                <a:blip r:embed="rId4"/>
                <a:stretch>
                  <a:fillRect t="-1634"/>
                </a:stretch>
              </a:blipFill>
            </p:spPr>
            <p:txBody>
              <a:bodyPr/>
              <a:lstStyle/>
              <a:p>
                <a:r>
                  <a:rPr lang="en-IN">
                    <a:noFill/>
                  </a:rPr>
                  <a:t> </a:t>
                </a:r>
              </a:p>
            </p:txBody>
          </p:sp>
        </mc:Fallback>
      </mc:AlternateContent>
    </p:spTree>
    <p:extLst>
      <p:ext uri="{BB962C8B-B14F-4D97-AF65-F5344CB8AC3E}">
        <p14:creationId xmlns:p14="http://schemas.microsoft.com/office/powerpoint/2010/main" val="314016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The Rayleigh Curve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7784704" cy="5399840"/>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The figure on the right represents a 1-D heat addition process on a </a:t>
                </a:r>
                <a:r>
                  <a:rPr lang="en-US" sz="2000" dirty="0" err="1">
                    <a:sym typeface="Monotype Sorts" pitchFamily="2" charset="2"/>
                  </a:rPr>
                  <a:t>Mollier</a:t>
                </a:r>
                <a:r>
                  <a:rPr lang="en-US" sz="2000" dirty="0">
                    <a:sym typeface="Monotype Sorts" pitchFamily="2" charset="2"/>
                  </a:rPr>
                  <a:t> diagram (</a:t>
                </a:r>
                <a14:m>
                  <m:oMath xmlns:m="http://schemas.openxmlformats.org/officeDocument/2006/math">
                    <m:r>
                      <a:rPr lang="en-US" sz="2000" i="1">
                        <a:latin typeface="Cambria Math" panose="02040503050406030204" pitchFamily="18" charset="0"/>
                        <a:sym typeface="Monotype Sorts" pitchFamily="2" charset="2"/>
                      </a:rPr>
                      <m:t>h</m:t>
                    </m:r>
                    <m:r>
                      <a:rPr lang="en-US" sz="2000" i="1">
                        <a:latin typeface="Cambria Math" panose="02040503050406030204" pitchFamily="18" charset="0"/>
                        <a:sym typeface="Monotype Sorts" pitchFamily="2" charset="2"/>
                      </a:rPr>
                      <m:t>−</m:t>
                    </m:r>
                    <m:r>
                      <a:rPr lang="en-US" sz="2000" i="1">
                        <a:latin typeface="Cambria Math" panose="02040503050406030204" pitchFamily="18" charset="0"/>
                        <a:sym typeface="Monotype Sorts" pitchFamily="2" charset="2"/>
                      </a:rPr>
                      <m:t>𝑠</m:t>
                    </m:r>
                  </m:oMath>
                </a14:m>
                <a:r>
                  <a:rPr lang="en-US" sz="2000" dirty="0">
                    <a:sym typeface="Monotype Sorts" pitchFamily="2" charset="2"/>
                  </a:rPr>
                  <a:t>) for a given set of initial conditions. This curve is known as the </a:t>
                </a:r>
                <a:r>
                  <a:rPr lang="en-US" sz="2000" dirty="0">
                    <a:solidFill>
                      <a:schemeClr val="accent5"/>
                    </a:solidFill>
                    <a:sym typeface="Monotype Sorts" pitchFamily="2" charset="2"/>
                  </a:rPr>
                  <a:t>Rayleigh Curve</a:t>
                </a:r>
                <a:r>
                  <a:rPr lang="en-US" sz="2000" dirty="0">
                    <a:sym typeface="Monotype Sorts" pitchFamily="2" charset="2"/>
                  </a:rPr>
                  <a:t>.</a:t>
                </a:r>
              </a:p>
              <a:p>
                <a:pPr lvl="1">
                  <a:spcBef>
                    <a:spcPts val="1200"/>
                  </a:spcBef>
                  <a:buClr>
                    <a:schemeClr val="accent1"/>
                  </a:buClr>
                  <a:buFont typeface="Wingdings" panose="05000000000000000000" pitchFamily="2" charset="2"/>
                  <a:buChar char="Ø"/>
                </a:pPr>
                <a:r>
                  <a:rPr lang="en-US" sz="2000" dirty="0">
                    <a:sym typeface="Monotype Sorts" pitchFamily="2" charset="2"/>
                  </a:rPr>
                  <a:t>Heat addition always drives the Mach numbers towards 1. It decelerates a supersonic flow and accelerates a subsonic flow. </a:t>
                </a:r>
              </a:p>
              <a:p>
                <a:pPr lvl="1">
                  <a:spcBef>
                    <a:spcPts val="1200"/>
                  </a:spcBef>
                  <a:buClr>
                    <a:schemeClr val="accent1"/>
                  </a:buClr>
                  <a:buFont typeface="Wingdings" panose="05000000000000000000" pitchFamily="2" charset="2"/>
                  <a:buChar char="Ø"/>
                </a:pPr>
                <a:r>
                  <a:rPr lang="en-US" sz="2000" dirty="0">
                    <a:sym typeface="Monotype Sorts" pitchFamily="2" charset="2"/>
                  </a:rPr>
                  <a:t>If point </a:t>
                </a:r>
                <a:r>
                  <a:rPr lang="en-US" sz="2000" i="1" dirty="0">
                    <a:latin typeface="Cambria Math" panose="02040503050406030204" pitchFamily="18" charset="0"/>
                    <a:sym typeface="Monotype Sorts" pitchFamily="2" charset="2"/>
                  </a:rPr>
                  <a:t>A</a:t>
                </a:r>
                <a:r>
                  <a:rPr lang="en-US" sz="2000" dirty="0">
                    <a:sym typeface="Monotype Sorts" pitchFamily="2" charset="2"/>
                  </a:rPr>
                  <a:t> represents the conditions in region </a:t>
                </a:r>
                <a:r>
                  <a:rPr lang="en-US" sz="2000" i="1" dirty="0">
                    <a:latin typeface="Cambria Math" panose="02040503050406030204" pitchFamily="18" charset="0"/>
                    <a:sym typeface="Monotype Sorts" pitchFamily="2" charset="2"/>
                  </a:rPr>
                  <a:t>A</a:t>
                </a:r>
                <a:r>
                  <a:rPr lang="en-US" sz="2000" dirty="0">
                    <a:sym typeface="Monotype Sorts" pitchFamily="2" charset="2"/>
                  </a:rPr>
                  <a:t>, then the Rayleigh curve is the locus of all possible states in region </a:t>
                </a:r>
                <a:r>
                  <a:rPr lang="en-US" sz="2000" i="1" dirty="0">
                    <a:latin typeface="Cambria Math" panose="02040503050406030204" pitchFamily="18" charset="0"/>
                    <a:sym typeface="Monotype Sorts" pitchFamily="2" charset="2"/>
                  </a:rPr>
                  <a:t>B</a:t>
                </a:r>
                <a:r>
                  <a:rPr lang="en-US" sz="2000" dirty="0">
                    <a:sym typeface="Monotype Sorts" pitchFamily="2" charset="2"/>
                  </a:rPr>
                  <a:t>, where each point corresponds to different value of </a:t>
                </a:r>
                <a14:m>
                  <m:oMath xmlns:m="http://schemas.openxmlformats.org/officeDocument/2006/math">
                    <m:r>
                      <a:rPr lang="en-US" sz="2000" b="0" i="1" smtClean="0">
                        <a:latin typeface="Cambria Math" panose="02040503050406030204" pitchFamily="18" charset="0"/>
                        <a:sym typeface="Monotype Sorts" pitchFamily="2" charset="2"/>
                      </a:rPr>
                      <m:t>𝑞</m:t>
                    </m:r>
                  </m:oMath>
                </a14:m>
                <a:r>
                  <a:rPr lang="en-US" sz="2000" dirty="0">
                    <a:sym typeface="Monotype Sorts" pitchFamily="2" charset="2"/>
                  </a:rPr>
                  <a:t> added or removed. </a:t>
                </a:r>
              </a:p>
              <a:p>
                <a:pPr lvl="1">
                  <a:spcBef>
                    <a:spcPts val="1200"/>
                  </a:spcBef>
                  <a:buClr>
                    <a:schemeClr val="accent1"/>
                  </a:buClr>
                  <a:buFont typeface="Wingdings" panose="05000000000000000000" pitchFamily="2" charset="2"/>
                  <a:buChar char="Ø"/>
                </a:pPr>
                <a:r>
                  <a:rPr lang="en-US" sz="2000" dirty="0">
                    <a:sym typeface="Monotype Sorts" pitchFamily="2" charset="2"/>
                  </a:rPr>
                  <a:t>At point </a:t>
                </a:r>
                <a14:m>
                  <m:oMath xmlns:m="http://schemas.openxmlformats.org/officeDocument/2006/math">
                    <m:r>
                      <a:rPr lang="en-US" sz="2000" i="1">
                        <a:latin typeface="Cambria Math" panose="02040503050406030204" pitchFamily="18" charset="0"/>
                        <a:sym typeface="Monotype Sorts" pitchFamily="2" charset="2"/>
                      </a:rPr>
                      <m:t>𝑆</m:t>
                    </m:r>
                  </m:oMath>
                </a14:m>
                <a:r>
                  <a:rPr lang="en-US" sz="2000" dirty="0">
                    <a:sym typeface="Monotype Sorts" pitchFamily="2" charset="2"/>
                  </a:rPr>
                  <a:t>, the flow is sonic and represents the maximum entropy state for a particular flow. The upper branch represents subsonic flow and the lower branch represents supersonic flow. </a:t>
                </a:r>
              </a:p>
              <a:p>
                <a:pPr lvl="1">
                  <a:spcBef>
                    <a:spcPts val="1200"/>
                  </a:spcBef>
                  <a:buClr>
                    <a:schemeClr val="accent1"/>
                  </a:buClr>
                  <a:buFont typeface="Wingdings" panose="05000000000000000000" pitchFamily="2" charset="2"/>
                  <a:buChar char="Ø"/>
                </a:pPr>
                <a:r>
                  <a:rPr lang="en-US" dirty="0">
                    <a:sym typeface="Monotype Sorts" pitchFamily="2" charset="2"/>
                  </a:rPr>
                  <a:t>If the flow in region </a:t>
                </a:r>
                <a14:m>
                  <m:oMath xmlns:m="http://schemas.openxmlformats.org/officeDocument/2006/math">
                    <m:r>
                      <a:rPr lang="en-US" dirty="0">
                        <a:latin typeface="Cambria Math" panose="02040503050406030204" pitchFamily="18" charset="0"/>
                        <a:sym typeface="Monotype Sorts" pitchFamily="2" charset="2"/>
                      </a:rPr>
                      <m:t>𝐴</m:t>
                    </m:r>
                  </m:oMath>
                </a14:m>
                <a:r>
                  <a:rPr lang="en-US" dirty="0">
                    <a:sym typeface="Monotype Sorts" pitchFamily="2" charset="2"/>
                  </a:rPr>
                  <a:t> is supersonic and is represented by point A on the curve, then any heat addition will make the conditions in region B move closer to the point S . For a certain value of </a:t>
                </a:r>
                <a14:m>
                  <m:oMath xmlns:m="http://schemas.openxmlformats.org/officeDocument/2006/math">
                    <m:r>
                      <a:rPr lang="en-US">
                        <a:latin typeface="Cambria Math" panose="02040503050406030204" pitchFamily="18" charset="0"/>
                        <a:sym typeface="Monotype Sorts" pitchFamily="2" charset="2"/>
                      </a:rPr>
                      <m:t>𝑞</m:t>
                    </m:r>
                  </m:oMath>
                </a14:m>
                <a:r>
                  <a:rPr lang="en-US" dirty="0">
                    <a:sym typeface="Monotype Sorts" pitchFamily="2" charset="2"/>
                  </a:rPr>
                  <a:t> the flow become sonic (Point </a:t>
                </a:r>
                <a14:m>
                  <m:oMath xmlns:m="http://schemas.openxmlformats.org/officeDocument/2006/math">
                    <m:r>
                      <a:rPr lang="en-US">
                        <a:latin typeface="Cambria Math" panose="02040503050406030204" pitchFamily="18" charset="0"/>
                        <a:sym typeface="Monotype Sorts" pitchFamily="2" charset="2"/>
                      </a:rPr>
                      <m:t>𝑆</m:t>
                    </m:r>
                  </m:oMath>
                </a14:m>
                <a:r>
                  <a:rPr lang="en-US" dirty="0">
                    <a:sym typeface="Monotype Sorts" pitchFamily="2" charset="2"/>
                  </a:rPr>
                  <a:t>) and become choked as no further increase in </a:t>
                </a:r>
                <a14:m>
                  <m:oMath xmlns:m="http://schemas.openxmlformats.org/officeDocument/2006/math">
                    <m:r>
                      <a:rPr lang="en-US">
                        <a:latin typeface="Cambria Math" panose="02040503050406030204" pitchFamily="18" charset="0"/>
                        <a:sym typeface="Monotype Sorts" pitchFamily="2" charset="2"/>
                      </a:rPr>
                      <m:t>𝑞</m:t>
                    </m:r>
                  </m:oMath>
                </a14:m>
                <a:r>
                  <a:rPr lang="en-US" dirty="0">
                    <a:sym typeface="Monotype Sorts" pitchFamily="2" charset="2"/>
                  </a:rPr>
                  <a:t> is possible without a drastic change in the upstream conditions.</a:t>
                </a:r>
                <a:endParaRPr lang="en-US" sz="2000" dirty="0">
                  <a:sym typeface="Monotype Sorts" pitchFamily="2" charset="2"/>
                </a:endParaRP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601" y="973915"/>
                <a:ext cx="7784704" cy="5399840"/>
              </a:xfrm>
              <a:blipFill>
                <a:blip r:embed="rId3"/>
                <a:stretch>
                  <a:fillRect t="-1242" r="-1410"/>
                </a:stretch>
              </a:blipFill>
            </p:spPr>
            <p:txBody>
              <a:bodyPr/>
              <a:lstStyle/>
              <a:p>
                <a:r>
                  <a:rPr lang="en-IN">
                    <a:noFill/>
                  </a:rPr>
                  <a:t> </a:t>
                </a:r>
              </a:p>
            </p:txBody>
          </p:sp>
        </mc:Fallback>
      </mc:AlternateContent>
      <p:sp>
        <p:nvSpPr>
          <p:cNvPr id="5" name="Rectangle 4">
            <a:extLst>
              <a:ext uri="{FF2B5EF4-FFF2-40B4-BE49-F238E27FC236}">
                <a16:creationId xmlns:a16="http://schemas.microsoft.com/office/drawing/2014/main" id="{55446E4E-0089-C49B-6C83-7C0BDCA1B03C}"/>
              </a:ext>
            </a:extLst>
          </p:cNvPr>
          <p:cNvSpPr/>
          <p:nvPr/>
        </p:nvSpPr>
        <p:spPr>
          <a:xfrm>
            <a:off x="8801004" y="4546986"/>
            <a:ext cx="3042722" cy="372445"/>
          </a:xfrm>
          <a:prstGeom prst="rect">
            <a:avLst/>
          </a:prstGeom>
        </p:spPr>
        <p:txBody>
          <a:bodyPr wrap="square">
            <a:spAutoFit/>
          </a:bodyPr>
          <a:lstStyle/>
          <a:p>
            <a:pPr algn="ctr"/>
            <a:r>
              <a:rPr lang="en-US" b="1" dirty="0">
                <a:solidFill>
                  <a:schemeClr val="accent5"/>
                </a:solidFill>
              </a:rPr>
              <a:t>Rayleigh Curve</a:t>
            </a:r>
          </a:p>
        </p:txBody>
      </p:sp>
      <p:grpSp>
        <p:nvGrpSpPr>
          <p:cNvPr id="6" name="Group 5">
            <a:extLst>
              <a:ext uri="{FF2B5EF4-FFF2-40B4-BE49-F238E27FC236}">
                <a16:creationId xmlns:a16="http://schemas.microsoft.com/office/drawing/2014/main" id="{95C2F7CD-071F-D974-9881-E40FEDFD00B3}"/>
              </a:ext>
            </a:extLst>
          </p:cNvPr>
          <p:cNvGrpSpPr/>
          <p:nvPr/>
        </p:nvGrpSpPr>
        <p:grpSpPr>
          <a:xfrm>
            <a:off x="8588829" y="838200"/>
            <a:ext cx="3241222" cy="3596223"/>
            <a:chOff x="7862208" y="1609865"/>
            <a:chExt cx="3241222" cy="3596223"/>
          </a:xfrm>
        </p:grpSpPr>
        <p:grpSp>
          <p:nvGrpSpPr>
            <p:cNvPr id="8" name="Group 7">
              <a:extLst>
                <a:ext uri="{FF2B5EF4-FFF2-40B4-BE49-F238E27FC236}">
                  <a16:creationId xmlns:a16="http://schemas.microsoft.com/office/drawing/2014/main" id="{3A8521BA-9927-9C5C-3848-9D9ED50EB2B0}"/>
                </a:ext>
              </a:extLst>
            </p:cNvPr>
            <p:cNvGrpSpPr/>
            <p:nvPr/>
          </p:nvGrpSpPr>
          <p:grpSpPr>
            <a:xfrm>
              <a:off x="7862208" y="1651911"/>
              <a:ext cx="3241222" cy="3554177"/>
              <a:chOff x="7388679" y="1736280"/>
              <a:chExt cx="3654357" cy="4226379"/>
            </a:xfrm>
          </p:grpSpPr>
          <p:grpSp>
            <p:nvGrpSpPr>
              <p:cNvPr id="25" name="Group 24">
                <a:extLst>
                  <a:ext uri="{FF2B5EF4-FFF2-40B4-BE49-F238E27FC236}">
                    <a16:creationId xmlns:a16="http://schemas.microsoft.com/office/drawing/2014/main" id="{0FB212E2-42FF-EA8B-F1F8-423BDFAFE0A7}"/>
                  </a:ext>
                </a:extLst>
              </p:cNvPr>
              <p:cNvGrpSpPr/>
              <p:nvPr/>
            </p:nvGrpSpPr>
            <p:grpSpPr>
              <a:xfrm>
                <a:off x="7388679" y="1736280"/>
                <a:ext cx="3654357" cy="4226379"/>
                <a:chOff x="8564336" y="2607128"/>
                <a:chExt cx="2735244" cy="3344636"/>
              </a:xfrm>
            </p:grpSpPr>
            <p:cxnSp>
              <p:nvCxnSpPr>
                <p:cNvPr id="27" name="Straight Arrow Connector 26">
                  <a:extLst>
                    <a:ext uri="{FF2B5EF4-FFF2-40B4-BE49-F238E27FC236}">
                      <a16:creationId xmlns:a16="http://schemas.microsoft.com/office/drawing/2014/main" id="{DCEA0D6C-985E-9901-E6A4-73B07D489F18}"/>
                    </a:ext>
                  </a:extLst>
                </p:cNvPr>
                <p:cNvCxnSpPr>
                  <a:cxnSpLocks/>
                </p:cNvCxnSpPr>
                <p:nvPr/>
              </p:nvCxnSpPr>
              <p:spPr>
                <a:xfrm>
                  <a:off x="8564336" y="5951283"/>
                  <a:ext cx="2735244" cy="481"/>
                </a:xfrm>
                <a:prstGeom prst="straightConnector1">
                  <a:avLst/>
                </a:prstGeom>
                <a:ln w="190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BB48EA1-B27D-B402-59BF-5FB0796714CE}"/>
                    </a:ext>
                  </a:extLst>
                </p:cNvPr>
                <p:cNvCxnSpPr>
                  <a:cxnSpLocks/>
                </p:cNvCxnSpPr>
                <p:nvPr/>
              </p:nvCxnSpPr>
              <p:spPr>
                <a:xfrm flipV="1">
                  <a:off x="8564336" y="2607128"/>
                  <a:ext cx="0" cy="3344636"/>
                </a:xfrm>
                <a:prstGeom prst="straightConnector1">
                  <a:avLst/>
                </a:prstGeom>
                <a:ln w="19050">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26" name="Freeform: Shape 25">
                <a:extLst>
                  <a:ext uri="{FF2B5EF4-FFF2-40B4-BE49-F238E27FC236}">
                    <a16:creationId xmlns:a16="http://schemas.microsoft.com/office/drawing/2014/main" id="{6F461AB7-140F-77B1-8227-FB7BB37CE3D1}"/>
                  </a:ext>
                </a:extLst>
              </p:cNvPr>
              <p:cNvSpPr/>
              <p:nvPr/>
            </p:nvSpPr>
            <p:spPr>
              <a:xfrm>
                <a:off x="8049986" y="1875898"/>
                <a:ext cx="2476302" cy="3932211"/>
              </a:xfrm>
              <a:custGeom>
                <a:avLst/>
                <a:gdLst>
                  <a:gd name="connsiteX0" fmla="*/ 0 w 2476596"/>
                  <a:gd name="connsiteY0" fmla="*/ 2523453 h 3756260"/>
                  <a:gd name="connsiteX1" fmla="*/ 1755321 w 2476596"/>
                  <a:gd name="connsiteY1" fmla="*/ 310932 h 3756260"/>
                  <a:gd name="connsiteX2" fmla="*/ 2473778 w 2476596"/>
                  <a:gd name="connsiteY2" fmla="*/ 229289 h 3756260"/>
                  <a:gd name="connsiteX3" fmla="*/ 1983921 w 2476596"/>
                  <a:gd name="connsiteY3" fmla="*/ 2311182 h 3756260"/>
                  <a:gd name="connsiteX4" fmla="*/ 1453243 w 2476596"/>
                  <a:gd name="connsiteY4" fmla="*/ 3756260 h 3756260"/>
                  <a:gd name="connsiteX0" fmla="*/ 0 w 2477111"/>
                  <a:gd name="connsiteY0" fmla="*/ 2524001 h 3756808"/>
                  <a:gd name="connsiteX1" fmla="*/ 1755321 w 2477111"/>
                  <a:gd name="connsiteY1" fmla="*/ 311480 h 3756808"/>
                  <a:gd name="connsiteX2" fmla="*/ 2473778 w 2477111"/>
                  <a:gd name="connsiteY2" fmla="*/ 229837 h 3756808"/>
                  <a:gd name="connsiteX3" fmla="*/ 2000249 w 2477111"/>
                  <a:gd name="connsiteY3" fmla="*/ 2319895 h 3756808"/>
                  <a:gd name="connsiteX4" fmla="*/ 1453243 w 2477111"/>
                  <a:gd name="connsiteY4" fmla="*/ 3756808 h 3756808"/>
                  <a:gd name="connsiteX0" fmla="*/ 0 w 2477183"/>
                  <a:gd name="connsiteY0" fmla="*/ 2524001 h 3756808"/>
                  <a:gd name="connsiteX1" fmla="*/ 1755321 w 2477183"/>
                  <a:gd name="connsiteY1" fmla="*/ 311480 h 3756808"/>
                  <a:gd name="connsiteX2" fmla="*/ 2473778 w 2477183"/>
                  <a:gd name="connsiteY2" fmla="*/ 229837 h 3756808"/>
                  <a:gd name="connsiteX3" fmla="*/ 2000249 w 2477183"/>
                  <a:gd name="connsiteY3" fmla="*/ 2319895 h 3756808"/>
                  <a:gd name="connsiteX4" fmla="*/ 1453243 w 2477183"/>
                  <a:gd name="connsiteY4" fmla="*/ 3756808 h 3756808"/>
                  <a:gd name="connsiteX0" fmla="*/ 0 w 2478014"/>
                  <a:gd name="connsiteY0" fmla="*/ 2524001 h 3931559"/>
                  <a:gd name="connsiteX1" fmla="*/ 1755321 w 2478014"/>
                  <a:gd name="connsiteY1" fmla="*/ 311480 h 3931559"/>
                  <a:gd name="connsiteX2" fmla="*/ 2473778 w 2478014"/>
                  <a:gd name="connsiteY2" fmla="*/ 229837 h 3931559"/>
                  <a:gd name="connsiteX3" fmla="*/ 2000249 w 2478014"/>
                  <a:gd name="connsiteY3" fmla="*/ 2319895 h 3931559"/>
                  <a:gd name="connsiteX4" fmla="*/ 956177 w 2478014"/>
                  <a:gd name="connsiteY4" fmla="*/ 3931559 h 3931559"/>
                  <a:gd name="connsiteX0" fmla="*/ 0 w 2478014"/>
                  <a:gd name="connsiteY0" fmla="*/ 2524001 h 3931559"/>
                  <a:gd name="connsiteX1" fmla="*/ 1755321 w 2478014"/>
                  <a:gd name="connsiteY1" fmla="*/ 311480 h 3931559"/>
                  <a:gd name="connsiteX2" fmla="*/ 2473778 w 2478014"/>
                  <a:gd name="connsiteY2" fmla="*/ 229837 h 3931559"/>
                  <a:gd name="connsiteX3" fmla="*/ 2000249 w 2478014"/>
                  <a:gd name="connsiteY3" fmla="*/ 2319895 h 3931559"/>
                  <a:gd name="connsiteX4" fmla="*/ 956177 w 2478014"/>
                  <a:gd name="connsiteY4" fmla="*/ 3931559 h 3931559"/>
                  <a:gd name="connsiteX0" fmla="*/ 0 w 2476303"/>
                  <a:gd name="connsiteY0" fmla="*/ 2524653 h 3932211"/>
                  <a:gd name="connsiteX1" fmla="*/ 1755321 w 2476303"/>
                  <a:gd name="connsiteY1" fmla="*/ 312132 h 3932211"/>
                  <a:gd name="connsiteX2" fmla="*/ 2473778 w 2476303"/>
                  <a:gd name="connsiteY2" fmla="*/ 230489 h 3932211"/>
                  <a:gd name="connsiteX3" fmla="*/ 1954225 w 2476303"/>
                  <a:gd name="connsiteY3" fmla="*/ 2330257 h 3932211"/>
                  <a:gd name="connsiteX4" fmla="*/ 956177 w 2476303"/>
                  <a:gd name="connsiteY4" fmla="*/ 3932211 h 3932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303" h="3932211">
                    <a:moveTo>
                      <a:pt x="0" y="2524653"/>
                    </a:moveTo>
                    <a:cubicBezTo>
                      <a:pt x="671512" y="1609573"/>
                      <a:pt x="1343025" y="694493"/>
                      <a:pt x="1755321" y="312132"/>
                    </a:cubicBezTo>
                    <a:cubicBezTo>
                      <a:pt x="2167617" y="-70229"/>
                      <a:pt x="2440627" y="-105865"/>
                      <a:pt x="2473778" y="230489"/>
                    </a:cubicBezTo>
                    <a:cubicBezTo>
                      <a:pt x="2506929" y="566843"/>
                      <a:pt x="2207159" y="1713303"/>
                      <a:pt x="1954225" y="2330257"/>
                    </a:cubicBezTo>
                    <a:cubicBezTo>
                      <a:pt x="1701292" y="2947211"/>
                      <a:pt x="1246931" y="3513295"/>
                      <a:pt x="956177" y="393221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reeform: Shape 8">
              <a:extLst>
                <a:ext uri="{FF2B5EF4-FFF2-40B4-BE49-F238E27FC236}">
                  <a16:creationId xmlns:a16="http://schemas.microsoft.com/office/drawing/2014/main" id="{779579C6-534E-ECCE-4C1D-77D72179D4B0}"/>
                </a:ext>
              </a:extLst>
            </p:cNvPr>
            <p:cNvSpPr/>
            <p:nvPr/>
          </p:nvSpPr>
          <p:spPr>
            <a:xfrm>
              <a:off x="9690524" y="1736579"/>
              <a:ext cx="530679" cy="498021"/>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Lst>
              <a:ahLst/>
              <a:cxnLst>
                <a:cxn ang="0">
                  <a:pos x="connsiteX0" y="connsiteY0"/>
                </a:cxn>
                <a:cxn ang="0">
                  <a:pos x="connsiteX1" y="connsiteY1"/>
                </a:cxn>
                <a:cxn ang="0">
                  <a:pos x="connsiteX2" y="connsiteY2"/>
                </a:cxn>
              </a:cxnLst>
              <a:rect l="l" t="t" r="r" b="b"/>
              <a:pathLst>
                <a:path w="530679" h="498021">
                  <a:moveTo>
                    <a:pt x="0" y="498021"/>
                  </a:moveTo>
                  <a:cubicBezTo>
                    <a:pt x="106816" y="376237"/>
                    <a:pt x="131991" y="336096"/>
                    <a:pt x="253094" y="212272"/>
                  </a:cubicBezTo>
                  <a:cubicBezTo>
                    <a:pt x="374197" y="88448"/>
                    <a:pt x="466726" y="43543"/>
                    <a:pt x="530679"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B2BB747-E143-A674-9714-F66986804C60}"/>
                </a:ext>
              </a:extLst>
            </p:cNvPr>
            <p:cNvSpPr/>
            <p:nvPr/>
          </p:nvSpPr>
          <p:spPr>
            <a:xfrm rot="10800000">
              <a:off x="9883745" y="1845857"/>
              <a:ext cx="530679" cy="498021"/>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Lst>
              <a:ahLst/>
              <a:cxnLst>
                <a:cxn ang="0">
                  <a:pos x="connsiteX0" y="connsiteY0"/>
                </a:cxn>
                <a:cxn ang="0">
                  <a:pos x="connsiteX1" y="connsiteY1"/>
                </a:cxn>
                <a:cxn ang="0">
                  <a:pos x="connsiteX2" y="connsiteY2"/>
                </a:cxn>
              </a:cxnLst>
              <a:rect l="l" t="t" r="r" b="b"/>
              <a:pathLst>
                <a:path w="530679" h="498021">
                  <a:moveTo>
                    <a:pt x="0" y="498021"/>
                  </a:moveTo>
                  <a:cubicBezTo>
                    <a:pt x="139473" y="392565"/>
                    <a:pt x="172812" y="368754"/>
                    <a:pt x="293915" y="244930"/>
                  </a:cubicBezTo>
                  <a:cubicBezTo>
                    <a:pt x="415018" y="121106"/>
                    <a:pt x="466726" y="43543"/>
                    <a:pt x="530679"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F0E8E1E-0C05-137D-ED65-EEBA1AE219AE}"/>
                </a:ext>
              </a:extLst>
            </p:cNvPr>
            <p:cNvSpPr/>
            <p:nvPr/>
          </p:nvSpPr>
          <p:spPr>
            <a:xfrm rot="9030372">
              <a:off x="9912940" y="3100860"/>
              <a:ext cx="530679" cy="498021"/>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Lst>
              <a:ahLst/>
              <a:cxnLst>
                <a:cxn ang="0">
                  <a:pos x="connsiteX0" y="connsiteY0"/>
                </a:cxn>
                <a:cxn ang="0">
                  <a:pos x="connsiteX1" y="connsiteY1"/>
                </a:cxn>
                <a:cxn ang="0">
                  <a:pos x="connsiteX2" y="connsiteY2"/>
                </a:cxn>
              </a:cxnLst>
              <a:rect l="l" t="t" r="r" b="b"/>
              <a:pathLst>
                <a:path w="530679" h="498021">
                  <a:moveTo>
                    <a:pt x="0" y="498021"/>
                  </a:moveTo>
                  <a:cubicBezTo>
                    <a:pt x="106816" y="376237"/>
                    <a:pt x="131991" y="336096"/>
                    <a:pt x="253094" y="212272"/>
                  </a:cubicBezTo>
                  <a:cubicBezTo>
                    <a:pt x="374197" y="88448"/>
                    <a:pt x="466726" y="43543"/>
                    <a:pt x="530679"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1A35C1E3-1924-DA6C-4F8A-FA7E0EEBB984}"/>
                </a:ext>
              </a:extLst>
            </p:cNvPr>
            <p:cNvSpPr/>
            <p:nvPr/>
          </p:nvSpPr>
          <p:spPr>
            <a:xfrm rot="19872582">
              <a:off x="10148344" y="3179987"/>
              <a:ext cx="530679" cy="498021"/>
            </a:xfrm>
            <a:custGeom>
              <a:avLst/>
              <a:gdLst>
                <a:gd name="connsiteX0" fmla="*/ 0 w 530679"/>
                <a:gd name="connsiteY0" fmla="*/ 498021 h 498021"/>
                <a:gd name="connsiteX1" fmla="*/ 302079 w 530679"/>
                <a:gd name="connsiteY1" fmla="*/ 171450 h 498021"/>
                <a:gd name="connsiteX2" fmla="*/ 530679 w 530679"/>
                <a:gd name="connsiteY2" fmla="*/ 0 h 498021"/>
                <a:gd name="connsiteX0" fmla="*/ 0 w 530679"/>
                <a:gd name="connsiteY0" fmla="*/ 498021 h 498021"/>
                <a:gd name="connsiteX1" fmla="*/ 277586 w 530679"/>
                <a:gd name="connsiteY1" fmla="*/ 220436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53094 w 530679"/>
                <a:gd name="connsiteY1" fmla="*/ 212272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 name="connsiteX0" fmla="*/ 0 w 530679"/>
                <a:gd name="connsiteY0" fmla="*/ 498021 h 498021"/>
                <a:gd name="connsiteX1" fmla="*/ 293915 w 530679"/>
                <a:gd name="connsiteY1" fmla="*/ 244930 h 498021"/>
                <a:gd name="connsiteX2" fmla="*/ 530679 w 530679"/>
                <a:gd name="connsiteY2" fmla="*/ 0 h 498021"/>
              </a:gdLst>
              <a:ahLst/>
              <a:cxnLst>
                <a:cxn ang="0">
                  <a:pos x="connsiteX0" y="connsiteY0"/>
                </a:cxn>
                <a:cxn ang="0">
                  <a:pos x="connsiteX1" y="connsiteY1"/>
                </a:cxn>
                <a:cxn ang="0">
                  <a:pos x="connsiteX2" y="connsiteY2"/>
                </a:cxn>
              </a:cxnLst>
              <a:rect l="l" t="t" r="r" b="b"/>
              <a:pathLst>
                <a:path w="530679" h="498021">
                  <a:moveTo>
                    <a:pt x="0" y="498021"/>
                  </a:moveTo>
                  <a:cubicBezTo>
                    <a:pt x="139473" y="392565"/>
                    <a:pt x="172812" y="368754"/>
                    <a:pt x="293915" y="244930"/>
                  </a:cubicBezTo>
                  <a:cubicBezTo>
                    <a:pt x="415018" y="121106"/>
                    <a:pt x="466726" y="43543"/>
                    <a:pt x="530679" y="0"/>
                  </a:cubicBezTo>
                </a:path>
              </a:pathLst>
            </a:custGeom>
            <a:noFill/>
            <a:ln>
              <a:solidFill>
                <a:schemeClr val="tx1"/>
              </a:solidFill>
              <a:headEnd type="none" w="med"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36767FD-68D3-BE5D-5BCD-6E1D42D4A003}"/>
                </a:ext>
              </a:extLst>
            </p:cNvPr>
            <p:cNvSpPr txBox="1"/>
            <p:nvPr/>
          </p:nvSpPr>
          <p:spPr>
            <a:xfrm rot="18969163">
              <a:off x="9437603" y="1642250"/>
              <a:ext cx="914400" cy="31451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Heating </a:t>
              </a:r>
            </a:p>
          </p:txBody>
        </p:sp>
        <p:sp>
          <p:nvSpPr>
            <p:cNvPr id="14" name="TextBox 13">
              <a:extLst>
                <a:ext uri="{FF2B5EF4-FFF2-40B4-BE49-F238E27FC236}">
                  <a16:creationId xmlns:a16="http://schemas.microsoft.com/office/drawing/2014/main" id="{629E6AD0-DC3F-5F6F-C2E2-15DBC97EE008}"/>
                </a:ext>
              </a:extLst>
            </p:cNvPr>
            <p:cNvSpPr txBox="1"/>
            <p:nvPr/>
          </p:nvSpPr>
          <p:spPr>
            <a:xfrm rot="18833498">
              <a:off x="9856849" y="1929959"/>
              <a:ext cx="914400" cy="31451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Cooling </a:t>
              </a:r>
            </a:p>
          </p:txBody>
        </p:sp>
        <p:sp>
          <p:nvSpPr>
            <p:cNvPr id="15" name="TextBox 14">
              <a:extLst>
                <a:ext uri="{FF2B5EF4-FFF2-40B4-BE49-F238E27FC236}">
                  <a16:creationId xmlns:a16="http://schemas.microsoft.com/office/drawing/2014/main" id="{5CC4B0CE-2C21-71DD-B438-D5E3BA9A8466}"/>
                </a:ext>
              </a:extLst>
            </p:cNvPr>
            <p:cNvSpPr txBox="1"/>
            <p:nvPr/>
          </p:nvSpPr>
          <p:spPr>
            <a:xfrm rot="17324770">
              <a:off x="9629067" y="3052199"/>
              <a:ext cx="914400" cy="31451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Cooling </a:t>
              </a:r>
            </a:p>
          </p:txBody>
        </p:sp>
        <p:sp>
          <p:nvSpPr>
            <p:cNvPr id="16" name="TextBox 15">
              <a:extLst>
                <a:ext uri="{FF2B5EF4-FFF2-40B4-BE49-F238E27FC236}">
                  <a16:creationId xmlns:a16="http://schemas.microsoft.com/office/drawing/2014/main" id="{8BCC4529-C60E-B135-B544-1B985F2AEF3F}"/>
                </a:ext>
              </a:extLst>
            </p:cNvPr>
            <p:cNvSpPr txBox="1"/>
            <p:nvPr/>
          </p:nvSpPr>
          <p:spPr>
            <a:xfrm rot="17127953">
              <a:off x="10108941" y="3233401"/>
              <a:ext cx="914400" cy="31451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Heating </a:t>
              </a:r>
            </a:p>
          </p:txBody>
        </p:sp>
        <p:sp>
          <p:nvSpPr>
            <p:cNvPr id="17" name="Oval 16">
              <a:extLst>
                <a:ext uri="{FF2B5EF4-FFF2-40B4-BE49-F238E27FC236}">
                  <a16:creationId xmlns:a16="http://schemas.microsoft.com/office/drawing/2014/main" id="{F59CB3BA-E716-CC6E-3474-3F1ACABFFAA2}"/>
                </a:ext>
              </a:extLst>
            </p:cNvPr>
            <p:cNvSpPr/>
            <p:nvPr/>
          </p:nvSpPr>
          <p:spPr>
            <a:xfrm>
              <a:off x="10566141" y="1813574"/>
              <a:ext cx="97972" cy="97972"/>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FE2223E-E253-A732-2EA3-D69869EABE33}"/>
                </a:ext>
              </a:extLst>
            </p:cNvPr>
            <p:cNvSpPr/>
            <p:nvPr/>
          </p:nvSpPr>
          <p:spPr>
            <a:xfrm>
              <a:off x="9524973" y="4660252"/>
              <a:ext cx="97972" cy="97972"/>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37CE4C99-7857-4687-4A96-90EDC4608A26}"/>
                </a:ext>
              </a:extLst>
            </p:cNvPr>
            <p:cNvSpPr/>
            <p:nvPr/>
          </p:nvSpPr>
          <p:spPr>
            <a:xfrm>
              <a:off x="9497772" y="2479743"/>
              <a:ext cx="97972" cy="97972"/>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5869419-2C45-062B-6F6B-7C4F4B00E994}"/>
                </a:ext>
              </a:extLst>
            </p:cNvPr>
            <p:cNvSpPr txBox="1"/>
            <p:nvPr/>
          </p:nvSpPr>
          <p:spPr>
            <a:xfrm>
              <a:off x="9621656" y="4550290"/>
              <a:ext cx="286782" cy="317895"/>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A</a:t>
              </a:r>
            </a:p>
          </p:txBody>
        </p:sp>
        <p:sp>
          <p:nvSpPr>
            <p:cNvPr id="21" name="TextBox 20">
              <a:extLst>
                <a:ext uri="{FF2B5EF4-FFF2-40B4-BE49-F238E27FC236}">
                  <a16:creationId xmlns:a16="http://schemas.microsoft.com/office/drawing/2014/main" id="{CC666C60-0CC5-C152-E1AF-1F7381D054EC}"/>
                </a:ext>
              </a:extLst>
            </p:cNvPr>
            <p:cNvSpPr txBox="1"/>
            <p:nvPr/>
          </p:nvSpPr>
          <p:spPr>
            <a:xfrm>
              <a:off x="9233723" y="2243678"/>
              <a:ext cx="286782" cy="317895"/>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200">
                  <a:solidFill>
                    <a:prstClr val="black">
                      <a:lumMod val="75000"/>
                      <a:lumOff val="25000"/>
                    </a:prstClr>
                  </a:solidFill>
                  <a:latin typeface="Segoe UI" panose="020B0502040204020203" pitchFamily="34" charset="0"/>
                  <a:cs typeface="Segoe UI" panose="020B0502040204020203" pitchFamily="34" charset="0"/>
                </a:rPr>
                <a:t>A’</a:t>
              </a: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FBE3CF1-C104-750B-1941-2A83278F35B5}"/>
                    </a:ext>
                  </a:extLst>
                </p:cNvPr>
                <p:cNvSpPr txBox="1"/>
                <p:nvPr/>
              </p:nvSpPr>
              <p:spPr>
                <a:xfrm>
                  <a:off x="10622758" y="1609865"/>
                  <a:ext cx="286782" cy="317895"/>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r>
                          <a:rPr lang="en-US" sz="1200" i="1">
                            <a:latin typeface="Cambria Math" panose="02040503050406030204" pitchFamily="18" charset="0"/>
                            <a:sym typeface="Monotype Sorts" pitchFamily="2" charset="2"/>
                          </a:rPr>
                          <m:t>𝑆</m:t>
                        </m:r>
                      </m:oMath>
                    </m:oMathPara>
                  </a14:m>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EA3C9CCF-8628-4540-933B-D6DA3F4E37D1}"/>
                    </a:ext>
                  </a:extLst>
                </p:cNvPr>
                <p:cNvSpPr txBox="1">
                  <a:spLocks noRot="1" noChangeAspect="1" noMove="1" noResize="1" noEditPoints="1" noAdjustHandles="1" noChangeArrowheads="1" noChangeShapeType="1" noTextEdit="1"/>
                </p:cNvSpPr>
                <p:nvPr/>
              </p:nvSpPr>
              <p:spPr>
                <a:xfrm>
                  <a:off x="10622758" y="1609865"/>
                  <a:ext cx="286782" cy="31789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70897C28-6AE8-6943-35E6-C40D055F659E}"/>
                    </a:ext>
                  </a:extLst>
                </p:cNvPr>
                <p:cNvSpPr txBox="1"/>
                <p:nvPr/>
              </p:nvSpPr>
              <p:spPr>
                <a:xfrm rot="18589660">
                  <a:off x="9015448" y="4709118"/>
                  <a:ext cx="499378" cy="317895"/>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&gt;1</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8" name="TextBox 27">
                  <a:extLst>
                    <a:ext uri="{FF2B5EF4-FFF2-40B4-BE49-F238E27FC236}">
                      <a16:creationId xmlns:a16="http://schemas.microsoft.com/office/drawing/2014/main" id="{CF137D9B-5BBF-4CD2-B690-DC07472D80F6}"/>
                    </a:ext>
                  </a:extLst>
                </p:cNvPr>
                <p:cNvSpPr txBox="1">
                  <a:spLocks noRot="1" noChangeAspect="1" noMove="1" noResize="1" noEditPoints="1" noAdjustHandles="1" noChangeArrowheads="1" noChangeShapeType="1" noTextEdit="1"/>
                </p:cNvSpPr>
                <p:nvPr/>
              </p:nvSpPr>
              <p:spPr>
                <a:xfrm rot="18589660">
                  <a:off x="9015448" y="4709118"/>
                  <a:ext cx="499378" cy="31789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B623249-F96D-12A0-9427-42016909143F}"/>
                    </a:ext>
                  </a:extLst>
                </p:cNvPr>
                <p:cNvSpPr txBox="1"/>
                <p:nvPr/>
              </p:nvSpPr>
              <p:spPr>
                <a:xfrm rot="18589660">
                  <a:off x="8702046" y="2867193"/>
                  <a:ext cx="499378" cy="317895"/>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&lt;1</m:t>
                        </m:r>
                      </m:oMath>
                    </m:oMathPara>
                  </a14:m>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9" name="TextBox 28">
                  <a:extLst>
                    <a:ext uri="{FF2B5EF4-FFF2-40B4-BE49-F238E27FC236}">
                      <a16:creationId xmlns:a16="http://schemas.microsoft.com/office/drawing/2014/main" id="{F9B48E0D-7D24-4D2A-8877-E3E51E6511A7}"/>
                    </a:ext>
                  </a:extLst>
                </p:cNvPr>
                <p:cNvSpPr txBox="1">
                  <a:spLocks noRot="1" noChangeAspect="1" noMove="1" noResize="1" noEditPoints="1" noAdjustHandles="1" noChangeArrowheads="1" noChangeShapeType="1" noTextEdit="1"/>
                </p:cNvSpPr>
                <p:nvPr/>
              </p:nvSpPr>
              <p:spPr>
                <a:xfrm rot="18589660">
                  <a:off x="8702046" y="2867193"/>
                  <a:ext cx="499378" cy="317895"/>
                </a:xfrm>
                <a:prstGeom prst="rect">
                  <a:avLst/>
                </a:prstGeom>
                <a:blipFill>
                  <a:blip r:embed="rId6"/>
                  <a:stretch>
                    <a:fillRect r="-1075"/>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E09794B-F3C9-9538-0E11-37431CA7664F}"/>
                  </a:ext>
                </a:extLst>
              </p:cNvPr>
              <p:cNvSpPr txBox="1"/>
              <p:nvPr/>
            </p:nvSpPr>
            <p:spPr>
              <a:xfrm>
                <a:off x="11392574" y="997147"/>
                <a:ext cx="499378" cy="317895"/>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𝑀</m:t>
                      </m:r>
                      <m:r>
                        <a:rPr lang="en-US" sz="1200" b="0" i="1" dirty="0" smtClean="0">
                          <a:solidFill>
                            <a:prstClr val="black">
                              <a:lumMod val="75000"/>
                              <a:lumOff val="25000"/>
                            </a:prstClr>
                          </a:solidFill>
                          <a:latin typeface="Cambria Math" panose="02040503050406030204" pitchFamily="18" charset="0"/>
                          <a:cs typeface="Segoe UI" panose="020B0502040204020203" pitchFamily="34" charset="0"/>
                        </a:rPr>
                        <m:t>=</m:t>
                      </m:r>
                      <m:r>
                        <a:rPr lang="en-US" sz="1200" i="1" dirty="0" smtClean="0">
                          <a:solidFill>
                            <a:prstClr val="black">
                              <a:lumMod val="75000"/>
                              <a:lumOff val="25000"/>
                            </a:prstClr>
                          </a:solidFill>
                          <a:latin typeface="Cambria Math" panose="02040503050406030204" pitchFamily="18" charset="0"/>
                          <a:cs typeface="Segoe UI" panose="020B0502040204020203" pitchFamily="34" charset="0"/>
                        </a:rPr>
                        <m:t>1</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4" name="TextBox 3">
                <a:extLst>
                  <a:ext uri="{FF2B5EF4-FFF2-40B4-BE49-F238E27FC236}">
                    <a16:creationId xmlns:a16="http://schemas.microsoft.com/office/drawing/2014/main" id="{EE09794B-F3C9-9538-0E11-37431CA7664F}"/>
                  </a:ext>
                </a:extLst>
              </p:cNvPr>
              <p:cNvSpPr txBox="1">
                <a:spLocks noRot="1" noChangeAspect="1" noMove="1" noResize="1" noEditPoints="1" noAdjustHandles="1" noChangeArrowheads="1" noChangeShapeType="1" noTextEdit="1"/>
              </p:cNvSpPr>
              <p:nvPr/>
            </p:nvSpPr>
            <p:spPr>
              <a:xfrm>
                <a:off x="11392574" y="997147"/>
                <a:ext cx="499378" cy="317895"/>
              </a:xfrm>
              <a:prstGeom prst="rect">
                <a:avLst/>
              </a:prstGeom>
              <a:blipFill>
                <a:blip r:embed="rId7"/>
                <a:stretch>
                  <a:fillRect r="-13415"/>
                </a:stretch>
              </a:blipFill>
            </p:spPr>
            <p:txBody>
              <a:bodyPr/>
              <a:lstStyle/>
              <a:p>
                <a:r>
                  <a:rPr lang="en-IN">
                    <a:noFill/>
                  </a:rPr>
                  <a:t> </a:t>
                </a:r>
              </a:p>
            </p:txBody>
          </p:sp>
        </mc:Fallback>
      </mc:AlternateContent>
    </p:spTree>
    <p:extLst>
      <p:ext uri="{BB962C8B-B14F-4D97-AF65-F5344CB8AC3E}">
        <p14:creationId xmlns:p14="http://schemas.microsoft.com/office/powerpoint/2010/main" val="3851952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The Rayleigh Curve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73915"/>
                <a:ext cx="10972798" cy="5399840"/>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If </a:t>
                </a:r>
                <a14:m>
                  <m:oMath xmlns:m="http://schemas.openxmlformats.org/officeDocument/2006/math">
                    <m:r>
                      <a:rPr lang="en-US" sz="2000" b="0" i="1" smtClean="0">
                        <a:latin typeface="Cambria Math" panose="02040503050406030204" pitchFamily="18" charset="0"/>
                        <a:sym typeface="Monotype Sorts" pitchFamily="2" charset="2"/>
                      </a:rPr>
                      <m:t>𝑞</m:t>
                    </m:r>
                  </m:oMath>
                </a14:m>
                <a:r>
                  <a:rPr lang="en-US" sz="2000" dirty="0">
                    <a:sym typeface="Monotype Sorts" pitchFamily="2" charset="2"/>
                  </a:rPr>
                  <a:t> is further increased beyond this point, then a normal shock is formed and the conditions in region </a:t>
                </a:r>
                <a:r>
                  <a:rPr lang="en-US" sz="2000" i="1" dirty="0">
                    <a:latin typeface="Cambria Math" panose="02040503050406030204" pitchFamily="18" charset="0"/>
                    <a:sym typeface="Monotype Sorts" pitchFamily="2" charset="2"/>
                  </a:rPr>
                  <a:t>A</a:t>
                </a:r>
                <a:r>
                  <a:rPr lang="en-US" sz="2000" dirty="0">
                    <a:sym typeface="Monotype Sorts" pitchFamily="2" charset="2"/>
                  </a:rPr>
                  <a:t> will suddenly become subsonic.</a:t>
                </a:r>
              </a:p>
              <a:p>
                <a:pPr lvl="1">
                  <a:spcBef>
                    <a:spcPts val="1200"/>
                  </a:spcBef>
                  <a:buClr>
                    <a:schemeClr val="accent1"/>
                  </a:buClr>
                  <a:buFont typeface="Wingdings" panose="05000000000000000000" pitchFamily="2" charset="2"/>
                  <a:buChar char="Ø"/>
                </a:pPr>
                <a:r>
                  <a:rPr lang="en-US" sz="2000" dirty="0">
                    <a:sym typeface="Monotype Sorts" pitchFamily="2" charset="2"/>
                  </a:rPr>
                  <a:t>On the other hand, if the initial flow conditions in region </a:t>
                </a:r>
                <a:r>
                  <a:rPr lang="en-US" sz="2000" i="1" dirty="0">
                    <a:latin typeface="Cambria Math" panose="02040503050406030204" pitchFamily="18" charset="0"/>
                    <a:sym typeface="Monotype Sorts" pitchFamily="2" charset="2"/>
                  </a:rPr>
                  <a:t>A</a:t>
                </a:r>
                <a:r>
                  <a:rPr lang="en-US" sz="2000" dirty="0">
                    <a:sym typeface="Monotype Sorts" pitchFamily="2" charset="2"/>
                  </a:rPr>
                  <a:t>  were subsonic (represented by </a:t>
                </a:r>
                <a14:m>
                  <m:oMath xmlns:m="http://schemas.openxmlformats.org/officeDocument/2006/math">
                    <m:r>
                      <a:rPr lang="en-US" sz="2000" b="0" i="1" smtClean="0">
                        <a:latin typeface="Cambria Math" panose="02040503050406030204" pitchFamily="18" charset="0"/>
                        <a:sym typeface="Monotype Sorts" pitchFamily="2" charset="2"/>
                      </a:rPr>
                      <m:t>𝐴</m:t>
                    </m:r>
                    <m:r>
                      <a:rPr lang="en-US" sz="2000" b="0" i="1" smtClean="0">
                        <a:latin typeface="Cambria Math" panose="02040503050406030204" pitchFamily="18" charset="0"/>
                        <a:sym typeface="Monotype Sorts" pitchFamily="2" charset="2"/>
                      </a:rPr>
                      <m:t>′</m:t>
                    </m:r>
                  </m:oMath>
                </a14:m>
                <a:r>
                  <a:rPr lang="en-US" sz="2000" dirty="0">
                    <a:sym typeface="Monotype Sorts" pitchFamily="2" charset="2"/>
                  </a:rPr>
                  <a:t>) on the curve, then upon heat addition the conditions downstream in region </a:t>
                </a:r>
                <a:r>
                  <a:rPr lang="en-US" sz="2000" i="1" dirty="0">
                    <a:latin typeface="Cambria Math" panose="02040503050406030204" pitchFamily="18" charset="0"/>
                    <a:sym typeface="Monotype Sorts" pitchFamily="2" charset="2"/>
                  </a:rPr>
                  <a:t>B</a:t>
                </a:r>
                <a:r>
                  <a:rPr lang="en-US" sz="2000" dirty="0">
                    <a:sym typeface="Monotype Sorts" pitchFamily="2" charset="2"/>
                  </a:rPr>
                  <a:t>  will be driven towards the point </a:t>
                </a:r>
                <a14:m>
                  <m:oMath xmlns:m="http://schemas.openxmlformats.org/officeDocument/2006/math">
                    <m:r>
                      <a:rPr lang="en-US" sz="2000" b="0" i="1" smtClean="0">
                        <a:latin typeface="Cambria Math" panose="02040503050406030204" pitchFamily="18" charset="0"/>
                        <a:sym typeface="Monotype Sorts" pitchFamily="2" charset="2"/>
                      </a:rPr>
                      <m:t>𝑆</m:t>
                    </m:r>
                  </m:oMath>
                </a14:m>
                <a:r>
                  <a:rPr lang="en-US" sz="2000" dirty="0">
                    <a:sym typeface="Monotype Sorts" pitchFamily="2" charset="2"/>
                  </a:rPr>
                  <a:t>, and for a certain value of </a:t>
                </a:r>
                <a14:m>
                  <m:oMath xmlns:m="http://schemas.openxmlformats.org/officeDocument/2006/math">
                    <m:r>
                      <a:rPr lang="en-US" sz="2000" b="0" i="1" smtClean="0">
                        <a:latin typeface="Cambria Math" panose="02040503050406030204" pitchFamily="18" charset="0"/>
                        <a:sym typeface="Monotype Sorts" pitchFamily="2" charset="2"/>
                      </a:rPr>
                      <m:t>𝑞</m:t>
                    </m:r>
                  </m:oMath>
                </a14:m>
                <a:r>
                  <a:rPr lang="en-US" sz="2000" dirty="0">
                    <a:sym typeface="Monotype Sorts" pitchFamily="2" charset="2"/>
                  </a:rPr>
                  <a:t>, the flow will reach sonic conditions.</a:t>
                </a:r>
              </a:p>
              <a:p>
                <a:pPr lvl="1">
                  <a:spcBef>
                    <a:spcPts val="1200"/>
                  </a:spcBef>
                  <a:buClr>
                    <a:schemeClr val="accent1"/>
                  </a:buClr>
                  <a:buFont typeface="Wingdings" panose="05000000000000000000" pitchFamily="2" charset="2"/>
                  <a:buChar char="Ø"/>
                </a:pPr>
                <a:r>
                  <a:rPr lang="en-US" sz="2000" dirty="0">
                    <a:sym typeface="Monotype Sorts" pitchFamily="2" charset="2"/>
                  </a:rPr>
                  <a:t>The flow in this situation is again </a:t>
                </a:r>
                <a:r>
                  <a:rPr lang="en-US" sz="2000" dirty="0">
                    <a:solidFill>
                      <a:schemeClr val="accent5"/>
                    </a:solidFill>
                    <a:sym typeface="Monotype Sorts" pitchFamily="2" charset="2"/>
                  </a:rPr>
                  <a:t>choked</a:t>
                </a:r>
                <a:r>
                  <a:rPr lang="en-US" sz="2000" dirty="0">
                    <a:sym typeface="Monotype Sorts" pitchFamily="2" charset="2"/>
                  </a:rPr>
                  <a:t> and any further increase in heat addition is not possible without an adjustment in the initial conditions. </a:t>
                </a:r>
              </a:p>
              <a:p>
                <a:pPr lvl="1">
                  <a:spcBef>
                    <a:spcPts val="1200"/>
                  </a:spcBef>
                  <a:buClr>
                    <a:schemeClr val="accent1"/>
                  </a:buClr>
                  <a:buFont typeface="Wingdings" panose="05000000000000000000" pitchFamily="2" charset="2"/>
                  <a:buChar char="Ø"/>
                </a:pPr>
                <a:r>
                  <a:rPr lang="en-US" sz="2000" dirty="0">
                    <a:sym typeface="Monotype Sorts" pitchFamily="2" charset="2"/>
                  </a:rPr>
                  <a:t>Any further increase in </a:t>
                </a:r>
                <a14:m>
                  <m:oMath xmlns:m="http://schemas.openxmlformats.org/officeDocument/2006/math">
                    <m:r>
                      <a:rPr lang="en-US" sz="2000" b="0" i="1" smtClean="0">
                        <a:latin typeface="Cambria Math" panose="02040503050406030204" pitchFamily="18" charset="0"/>
                        <a:sym typeface="Monotype Sorts" pitchFamily="2" charset="2"/>
                      </a:rPr>
                      <m:t>𝑞</m:t>
                    </m:r>
                  </m:oMath>
                </a14:m>
                <a:r>
                  <a:rPr lang="en-US" sz="2000" dirty="0">
                    <a:sym typeface="Monotype Sorts" pitchFamily="2" charset="2"/>
                  </a:rPr>
                  <a:t> would cause a series of pressure waves to propagate upstream and help adjust the conditions in region </a:t>
                </a:r>
                <a14:m>
                  <m:oMath xmlns:m="http://schemas.openxmlformats.org/officeDocument/2006/math">
                    <m:r>
                      <a:rPr lang="en-US" sz="2000" b="0" i="1" smtClean="0">
                        <a:latin typeface="Cambria Math" panose="02040503050406030204" pitchFamily="18" charset="0"/>
                        <a:sym typeface="Monotype Sorts" pitchFamily="2" charset="2"/>
                      </a:rPr>
                      <m:t>𝐴</m:t>
                    </m:r>
                  </m:oMath>
                </a14:m>
                <a:r>
                  <a:rPr lang="en-US" sz="2000" dirty="0">
                    <a:sym typeface="Monotype Sorts" pitchFamily="2" charset="2"/>
                  </a:rPr>
                  <a:t> to a lower subsonic Mach number, i.e. move the point </a:t>
                </a:r>
                <a14:m>
                  <m:oMath xmlns:m="http://schemas.openxmlformats.org/officeDocument/2006/math">
                    <m:r>
                      <a:rPr lang="en-US" sz="2000" i="1">
                        <a:latin typeface="Cambria Math" panose="02040503050406030204" pitchFamily="18" charset="0"/>
                        <a:sym typeface="Monotype Sorts" pitchFamily="2" charset="2"/>
                      </a:rPr>
                      <m:t>𝐴</m:t>
                    </m:r>
                    <m:r>
                      <a:rPr lang="en-US" sz="2000" i="1">
                        <a:latin typeface="Cambria Math" panose="02040503050406030204" pitchFamily="18" charset="0"/>
                        <a:sym typeface="Monotype Sorts" pitchFamily="2" charset="2"/>
                      </a:rPr>
                      <m:t>′</m:t>
                    </m:r>
                  </m:oMath>
                </a14:m>
                <a:r>
                  <a:rPr lang="en-US" sz="2000" dirty="0">
                    <a:sym typeface="Monotype Sorts" pitchFamily="2" charset="2"/>
                  </a:rPr>
                  <a:t>towards the left. </a:t>
                </a:r>
              </a:p>
              <a:p>
                <a:pPr lvl="1">
                  <a:spcBef>
                    <a:spcPts val="1200"/>
                  </a:spcBef>
                  <a:buClr>
                    <a:schemeClr val="accent1"/>
                  </a:buClr>
                  <a:buFont typeface="Wingdings" panose="05000000000000000000" pitchFamily="2" charset="2"/>
                  <a:buChar char="Ø"/>
                </a:pPr>
                <a:r>
                  <a:rPr lang="en-US" sz="2000" dirty="0">
                    <a:sym typeface="Monotype Sorts" pitchFamily="2" charset="2"/>
                  </a:rPr>
                  <a:t>Another interesting observation from the Rayleigh curve is that a supersonic flow can be made subsonic by first heating it until the flow becomes sonic and then subsequently cooling it thereafter. Similarly a subsonic flow can be made supersonic by first heating it to sonic conditions and then cooling it thereafter.  </a:t>
                </a:r>
              </a:p>
              <a:p>
                <a:pPr lvl="1">
                  <a:spcBef>
                    <a:spcPts val="1200"/>
                  </a:spcBef>
                  <a:buClr>
                    <a:schemeClr val="accent1"/>
                  </a:buClr>
                  <a:buFont typeface="Wingdings" panose="05000000000000000000" pitchFamily="2" charset="2"/>
                  <a:buChar char="Ø"/>
                </a:pPr>
                <a:r>
                  <a:rPr lang="en-US" sz="2000" dirty="0">
                    <a:sym typeface="Monotype Sorts" pitchFamily="2" charset="2"/>
                  </a:rPr>
                  <a:t>Irrespective of the flow Mach number, heat addition always decreases the total pressure. This is significant in the design of jet engines. </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601" y="973915"/>
                <a:ext cx="10972798" cy="5399840"/>
              </a:xfrm>
              <a:blipFill>
                <a:blip r:embed="rId3"/>
                <a:stretch>
                  <a:fillRect t="-1242" r="-667"/>
                </a:stretch>
              </a:blipFill>
            </p:spPr>
            <p:txBody>
              <a:bodyPr/>
              <a:lstStyle/>
              <a:p>
                <a:r>
                  <a:rPr lang="en-IN">
                    <a:noFill/>
                  </a:rPr>
                  <a:t> </a:t>
                </a:r>
              </a:p>
            </p:txBody>
          </p:sp>
        </mc:Fallback>
      </mc:AlternateContent>
    </p:spTree>
    <p:extLst>
      <p:ext uri="{BB962C8B-B14F-4D97-AF65-F5344CB8AC3E}">
        <p14:creationId xmlns:p14="http://schemas.microsoft.com/office/powerpoint/2010/main" val="459338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1-D Flow with Friction – </a:t>
            </a:r>
            <a:r>
              <a:rPr lang="en-US" dirty="0" err="1"/>
              <a:t>Fanno</a:t>
            </a:r>
            <a:r>
              <a:rPr lang="en-US" dirty="0"/>
              <a:t>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400" y="762000"/>
                <a:ext cx="11887200" cy="5560423"/>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Consider a compressible inviscid 1-D flow with frictional effects modeled as shear stresses at the wall acting on the fluid, with uniform properties over any cross-section. </a:t>
                </a:r>
              </a:p>
              <a:p>
                <a:pPr marL="230188" lvl="1" indent="0">
                  <a:spcBef>
                    <a:spcPts val="1200"/>
                  </a:spcBef>
                  <a:buClr>
                    <a:schemeClr val="accent1"/>
                  </a:buClr>
                  <a:buNone/>
                </a:pPr>
                <a:endParaRPr lang="en-US" sz="2000" dirty="0">
                  <a:sym typeface="Monotype Sorts" pitchFamily="2" charset="2"/>
                </a:endParaRPr>
              </a:p>
              <a:p>
                <a:pPr marL="230188" lvl="1" indent="0">
                  <a:spcBef>
                    <a:spcPts val="1200"/>
                  </a:spcBef>
                  <a:buClr>
                    <a:schemeClr val="accent1"/>
                  </a:buClr>
                  <a:buNone/>
                </a:pPr>
                <a:endParaRPr lang="en-US" sz="2000" dirty="0">
                  <a:sym typeface="Monotype Sorts" pitchFamily="2" charset="2"/>
                </a:endParaRPr>
              </a:p>
              <a:p>
                <a:pPr marL="230188" lvl="1" indent="0">
                  <a:spcBef>
                    <a:spcPts val="1200"/>
                  </a:spcBef>
                  <a:buClr>
                    <a:schemeClr val="accent1"/>
                  </a:buClr>
                  <a:buNone/>
                </a:pPr>
                <a:endParaRPr lang="en-US" dirty="0">
                  <a:sym typeface="Monotype Sorts" pitchFamily="2" charset="2"/>
                </a:endParaRPr>
              </a:p>
              <a:p>
                <a:pPr marL="230188" lvl="1" indent="0">
                  <a:spcBef>
                    <a:spcPts val="1200"/>
                  </a:spcBef>
                  <a:buClr>
                    <a:schemeClr val="accent1"/>
                  </a:buClr>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We can analyze this flow following an approach like the one used for Rayleigh flow. However, this time we need to include the frictional effects in the momentum equation: </a:t>
                </a:r>
              </a:p>
              <a:p>
                <a:pPr marL="230188" lvl="1" indent="0">
                  <a:spcBef>
                    <a:spcPts val="1200"/>
                  </a:spcBef>
                  <a:buClr>
                    <a:schemeClr val="accent1"/>
                  </a:buClr>
                  <a:buNone/>
                </a:pPr>
                <a:endParaRPr lang="en-US" sz="2000" dirty="0">
                  <a:sym typeface="Monotype Sorts" pitchFamily="2" charset="2"/>
                </a:endParaRPr>
              </a:p>
              <a:p>
                <a:pPr marL="230188" lvl="1" indent="0">
                  <a:spcBef>
                    <a:spcPts val="1200"/>
                  </a:spcBef>
                  <a:buClr>
                    <a:schemeClr val="accent1"/>
                  </a:buClr>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Since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𝐴</m:t>
                        </m:r>
                      </m:e>
                      <m:sub>
                        <m:r>
                          <a:rPr lang="en-US" sz="2000" b="0" i="1" smtClean="0">
                            <a:latin typeface="Cambria Math" panose="02040503050406030204" pitchFamily="18" charset="0"/>
                            <a:sym typeface="Monotype Sorts" pitchFamily="2" charset="2"/>
                          </a:rPr>
                          <m:t>𝐴</m:t>
                        </m:r>
                      </m:sub>
                    </m:sSub>
                    <m:r>
                      <a:rPr lang="en-US" sz="2000" b="0" i="1" smtClean="0">
                        <a:latin typeface="Cambria Math" panose="02040503050406030204" pitchFamily="18" charset="0"/>
                        <a:sym typeface="Monotype Sorts" pitchFamily="2" charset="2"/>
                      </a:rPr>
                      <m:t>=</m:t>
                    </m:r>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𝐴</m:t>
                        </m:r>
                      </m:e>
                      <m:sub>
                        <m:r>
                          <a:rPr lang="en-US" sz="2000" b="0" i="1" smtClean="0">
                            <a:latin typeface="Cambria Math" panose="02040503050406030204" pitchFamily="18" charset="0"/>
                            <a:sym typeface="Monotype Sorts" pitchFamily="2" charset="2"/>
                          </a:rPr>
                          <m:t>𝐵</m:t>
                        </m:r>
                      </m:sub>
                    </m:sSub>
                    <m:r>
                      <a:rPr lang="en-US" sz="2000" b="0" i="1" smtClean="0">
                        <a:latin typeface="Cambria Math" panose="02040503050406030204" pitchFamily="18" charset="0"/>
                        <a:sym typeface="Monotype Sorts" pitchFamily="2" charset="2"/>
                      </a:rPr>
                      <m:t>=</m:t>
                    </m:r>
                    <m:r>
                      <a:rPr lang="en-US" sz="2000" b="0" i="1" smtClean="0">
                        <a:latin typeface="Cambria Math" panose="02040503050406030204" pitchFamily="18" charset="0"/>
                        <a:sym typeface="Monotype Sorts" pitchFamily="2" charset="2"/>
                      </a:rPr>
                      <m:t>𝜋</m:t>
                    </m:r>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𝐷</m:t>
                        </m:r>
                      </m:e>
                      <m:sup>
                        <m:r>
                          <a:rPr lang="en-US" sz="2000" b="0" i="1" smtClean="0">
                            <a:latin typeface="Cambria Math" panose="02040503050406030204" pitchFamily="18" charset="0"/>
                            <a:sym typeface="Monotype Sorts" pitchFamily="2" charset="2"/>
                          </a:rPr>
                          <m:t>2</m:t>
                        </m:r>
                      </m:sup>
                    </m:sSup>
                    <m:r>
                      <a:rPr lang="en-US" sz="2000" b="0" i="1" smtClean="0">
                        <a:latin typeface="Cambria Math" panose="02040503050406030204" pitchFamily="18" charset="0"/>
                        <a:sym typeface="Monotype Sorts" pitchFamily="2" charset="2"/>
                      </a:rPr>
                      <m:t>/4</m:t>
                    </m:r>
                  </m:oMath>
                </a14:m>
                <a:r>
                  <a:rPr lang="en-US" sz="2000" dirty="0">
                    <a:sym typeface="Monotype Sorts" pitchFamily="2" charset="2"/>
                  </a:rPr>
                  <a:t>, this can be simplified to:</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400" y="762000"/>
                <a:ext cx="11887200" cy="5560423"/>
              </a:xfrm>
              <a:blipFill>
                <a:blip r:embed="rId3"/>
                <a:stretch>
                  <a:fillRect t="-1096"/>
                </a:stretch>
              </a:blipFill>
            </p:spPr>
            <p:txBody>
              <a:bodyPr/>
              <a:lstStyle/>
              <a:p>
                <a:r>
                  <a:rPr lang="en-IN">
                    <a:noFill/>
                  </a:rPr>
                  <a:t> </a:t>
                </a:r>
              </a:p>
            </p:txBody>
          </p:sp>
        </mc:Fallback>
      </mc:AlternateContent>
      <p:cxnSp>
        <p:nvCxnSpPr>
          <p:cNvPr id="4" name="Straight Connector 3">
            <a:extLst>
              <a:ext uri="{FF2B5EF4-FFF2-40B4-BE49-F238E27FC236}">
                <a16:creationId xmlns:a16="http://schemas.microsoft.com/office/drawing/2014/main" id="{17642CFC-18CE-4049-0D00-2E20610AB9F4}"/>
              </a:ext>
            </a:extLst>
          </p:cNvPr>
          <p:cNvCxnSpPr>
            <a:cxnSpLocks/>
          </p:cNvCxnSpPr>
          <p:nvPr/>
        </p:nvCxnSpPr>
        <p:spPr>
          <a:xfrm>
            <a:off x="6925650" y="1602629"/>
            <a:ext cx="0" cy="1067286"/>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F6F32291-4BA2-0B0C-56AF-D6C6EBCED7F8}"/>
              </a:ext>
            </a:extLst>
          </p:cNvPr>
          <p:cNvSpPr/>
          <p:nvPr/>
        </p:nvSpPr>
        <p:spPr>
          <a:xfrm>
            <a:off x="6096001" y="1602629"/>
            <a:ext cx="342902" cy="8409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766A704F-8767-F234-DF2F-68C5B644BF9E}"/>
              </a:ext>
            </a:extLst>
          </p:cNvPr>
          <p:cNvSpPr/>
          <p:nvPr/>
        </p:nvSpPr>
        <p:spPr>
          <a:xfrm>
            <a:off x="5924550" y="1602629"/>
            <a:ext cx="342902" cy="8409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B90AC4E6-47E5-10BA-2B17-CDCFA5AE87A4}"/>
              </a:ext>
            </a:extLst>
          </p:cNvPr>
          <p:cNvCxnSpPr>
            <a:cxnSpLocks/>
          </p:cNvCxnSpPr>
          <p:nvPr/>
        </p:nvCxnSpPr>
        <p:spPr>
          <a:xfrm>
            <a:off x="5130279" y="1602629"/>
            <a:ext cx="3205" cy="1067286"/>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694A4739-6F69-41C6-8CAC-347070E11598}"/>
              </a:ext>
            </a:extLst>
          </p:cNvPr>
          <p:cNvSpPr/>
          <p:nvPr/>
        </p:nvSpPr>
        <p:spPr>
          <a:xfrm>
            <a:off x="6784622" y="2669915"/>
            <a:ext cx="282056" cy="282056"/>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B</a:t>
            </a:r>
          </a:p>
        </p:txBody>
      </p:sp>
      <p:sp>
        <p:nvSpPr>
          <p:cNvPr id="33" name="Cylinder 32">
            <a:extLst>
              <a:ext uri="{FF2B5EF4-FFF2-40B4-BE49-F238E27FC236}">
                <a16:creationId xmlns:a16="http://schemas.microsoft.com/office/drawing/2014/main" id="{DACAB9FE-6534-D868-32B2-684EA8A1D964}"/>
              </a:ext>
            </a:extLst>
          </p:cNvPr>
          <p:cNvSpPr/>
          <p:nvPr/>
        </p:nvSpPr>
        <p:spPr>
          <a:xfrm rot="16200000">
            <a:off x="5596615" y="965815"/>
            <a:ext cx="840921" cy="2114550"/>
          </a:xfrm>
          <a:prstGeom prst="can">
            <a:avLst>
              <a:gd name="adj" fmla="val 40534"/>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02AFFB07-FE58-75D0-A85A-FE71E83B9C4A}"/>
              </a:ext>
            </a:extLst>
          </p:cNvPr>
          <p:cNvSpPr/>
          <p:nvPr/>
        </p:nvSpPr>
        <p:spPr>
          <a:xfrm>
            <a:off x="4992456" y="2669915"/>
            <a:ext cx="282056" cy="282056"/>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A</a:t>
            </a:r>
          </a:p>
        </p:txBody>
      </p:sp>
      <p:grpSp>
        <p:nvGrpSpPr>
          <p:cNvPr id="35" name="Group 34">
            <a:extLst>
              <a:ext uri="{FF2B5EF4-FFF2-40B4-BE49-F238E27FC236}">
                <a16:creationId xmlns:a16="http://schemas.microsoft.com/office/drawing/2014/main" id="{E3660B9B-BAEA-E533-7FEB-A91813871982}"/>
              </a:ext>
            </a:extLst>
          </p:cNvPr>
          <p:cNvGrpSpPr/>
          <p:nvPr/>
        </p:nvGrpSpPr>
        <p:grpSpPr>
          <a:xfrm>
            <a:off x="5924547" y="1925292"/>
            <a:ext cx="770165" cy="438086"/>
            <a:chOff x="5788479" y="2827628"/>
            <a:chExt cx="770165" cy="438086"/>
          </a:xfrm>
        </p:grpSpPr>
        <p:cxnSp>
          <p:nvCxnSpPr>
            <p:cNvPr id="36" name="Straight Connector 35">
              <a:extLst>
                <a:ext uri="{FF2B5EF4-FFF2-40B4-BE49-F238E27FC236}">
                  <a16:creationId xmlns:a16="http://schemas.microsoft.com/office/drawing/2014/main" id="{07738C8E-9554-5A23-1B9D-623A134754C6}"/>
                </a:ext>
              </a:extLst>
            </p:cNvPr>
            <p:cNvCxnSpPr>
              <a:cxnSpLocks/>
            </p:cNvCxnSpPr>
            <p:nvPr/>
          </p:nvCxnSpPr>
          <p:spPr>
            <a:xfrm>
              <a:off x="6096000" y="3061608"/>
              <a:ext cx="0" cy="20410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72FDEB79-11A4-7A59-4183-D5B15B37547C}"/>
                </a:ext>
              </a:extLst>
            </p:cNvPr>
            <p:cNvCxnSpPr/>
            <p:nvPr/>
          </p:nvCxnSpPr>
          <p:spPr>
            <a:xfrm>
              <a:off x="6267451" y="3061608"/>
              <a:ext cx="0" cy="20410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69601EC6-2868-6C3F-C506-2DB1DE6C178C}"/>
                </a:ext>
              </a:extLst>
            </p:cNvPr>
            <p:cNvCxnSpPr>
              <a:cxnSpLocks/>
            </p:cNvCxnSpPr>
            <p:nvPr/>
          </p:nvCxnSpPr>
          <p:spPr>
            <a:xfrm>
              <a:off x="5788479" y="3163661"/>
              <a:ext cx="307521" cy="0"/>
            </a:xfrm>
            <a:prstGeom prst="straightConnector1">
              <a:avLst/>
            </a:prstGeom>
            <a:ln w="19050">
              <a:solidFill>
                <a:schemeClr val="tx1"/>
              </a:solidFill>
              <a:tailEnd type="triangle" w="sm" len="med"/>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CCEFD268-00C8-F23A-A94D-BF1B9912190D}"/>
                </a:ext>
              </a:extLst>
            </p:cNvPr>
            <p:cNvCxnSpPr>
              <a:cxnSpLocks/>
            </p:cNvCxnSpPr>
            <p:nvPr/>
          </p:nvCxnSpPr>
          <p:spPr>
            <a:xfrm flipH="1">
              <a:off x="6267451" y="3173186"/>
              <a:ext cx="291193" cy="0"/>
            </a:xfrm>
            <a:prstGeom prst="straightConnector1">
              <a:avLst/>
            </a:prstGeom>
            <a:ln w="19050">
              <a:solidFill>
                <a:schemeClr val="tx1"/>
              </a:solidFill>
              <a:tailEnd type="triangle" w="sm" len="med"/>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1E9A1C81-632B-8A71-EC6C-ED46BC78FB43}"/>
                    </a:ext>
                  </a:extLst>
                </p:cNvPr>
                <p:cNvSpPr txBox="1"/>
                <p:nvPr/>
              </p:nvSpPr>
              <p:spPr>
                <a:xfrm>
                  <a:off x="5942239" y="2827628"/>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𝑑𝑥</m:t>
                        </m:r>
                      </m:oMath>
                    </m:oMathPara>
                  </a14:m>
                  <a:endParaRPr lang="en-US" sz="120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3" name="TextBox 22">
                  <a:extLst>
                    <a:ext uri="{FF2B5EF4-FFF2-40B4-BE49-F238E27FC236}">
                      <a16:creationId xmlns:a16="http://schemas.microsoft.com/office/drawing/2014/main" id="{79F5AF18-D747-4482-94C7-D862365AFE1E}"/>
                    </a:ext>
                  </a:extLst>
                </p:cNvPr>
                <p:cNvSpPr txBox="1">
                  <a:spLocks noRot="1" noChangeAspect="1" noMove="1" noResize="1" noEditPoints="1" noAdjustHandles="1" noChangeArrowheads="1" noChangeShapeType="1" noTextEdit="1"/>
                </p:cNvSpPr>
                <p:nvPr/>
              </p:nvSpPr>
              <p:spPr>
                <a:xfrm>
                  <a:off x="5942239" y="2827628"/>
                  <a:ext cx="489857" cy="359229"/>
                </a:xfrm>
                <a:prstGeom prst="rect">
                  <a:avLst/>
                </a:prstGeom>
                <a:blipFill>
                  <a:blip r:embed="rId4"/>
                  <a:stretch>
                    <a:fillRect/>
                  </a:stretch>
                </a:blipFill>
              </p:spPr>
              <p:txBody>
                <a:bodyPr/>
                <a:lstStyle/>
                <a:p>
                  <a:r>
                    <a:rPr lang="en-US">
                      <a:noFill/>
                    </a:rPr>
                    <a:t> </a:t>
                  </a:r>
                </a:p>
              </p:txBody>
            </p:sp>
          </mc:Fallback>
        </mc:AlternateContent>
      </p:grpSp>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p:grpSp>
        <p:nvGrpSpPr>
          <p:cNvPr id="54" name="Group 53">
            <a:extLst>
              <a:ext uri="{FF2B5EF4-FFF2-40B4-BE49-F238E27FC236}">
                <a16:creationId xmlns:a16="http://schemas.microsoft.com/office/drawing/2014/main" id="{ECB7A5ED-C8FE-9F9B-C4A3-80DFB17FB8CA}"/>
              </a:ext>
            </a:extLst>
          </p:cNvPr>
          <p:cNvGrpSpPr/>
          <p:nvPr/>
        </p:nvGrpSpPr>
        <p:grpSpPr>
          <a:xfrm>
            <a:off x="5827923" y="2397512"/>
            <a:ext cx="648227" cy="367881"/>
            <a:chOff x="5836693" y="2171700"/>
            <a:chExt cx="648227" cy="367881"/>
          </a:xfrm>
        </p:grpSpPr>
        <p:sp>
          <p:nvSpPr>
            <p:cNvPr id="55" name="Oval 54">
              <a:extLst>
                <a:ext uri="{FF2B5EF4-FFF2-40B4-BE49-F238E27FC236}">
                  <a16:creationId xmlns:a16="http://schemas.microsoft.com/office/drawing/2014/main" id="{0AA50AFB-35B3-7A6D-B449-2A4A70362A70}"/>
                </a:ext>
              </a:extLst>
            </p:cNvPr>
            <p:cNvSpPr/>
            <p:nvPr/>
          </p:nvSpPr>
          <p:spPr>
            <a:xfrm>
              <a:off x="6239992" y="2171700"/>
              <a:ext cx="97972" cy="97972"/>
            </a:xfrm>
            <a:prstGeom prst="ellipse">
              <a:avLst/>
            </a:prstGeom>
            <a:solidFill>
              <a:srgbClr val="D2472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BDAB1B42-5C80-A47F-946C-AAFDACA7904E}"/>
                </a:ext>
              </a:extLst>
            </p:cNvPr>
            <p:cNvCxnSpPr>
              <a:cxnSpLocks/>
              <a:stCxn id="55" idx="2"/>
            </p:cNvCxnSpPr>
            <p:nvPr/>
          </p:nvCxnSpPr>
          <p:spPr>
            <a:xfrm flipH="1">
              <a:off x="5836693" y="2220686"/>
              <a:ext cx="403299" cy="0"/>
            </a:xfrm>
            <a:prstGeom prst="straightConnector1">
              <a:avLst/>
            </a:prstGeom>
            <a:ln w="28575">
              <a:solidFill>
                <a:srgbClr val="1995AD"/>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F39168C-4587-AFFE-9264-4941FC300D59}"/>
                    </a:ext>
                  </a:extLst>
                </p:cNvPr>
                <p:cNvSpPr txBox="1"/>
                <p:nvPr/>
              </p:nvSpPr>
              <p:spPr>
                <a:xfrm>
                  <a:off x="5995063" y="2180352"/>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𝜏</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𝑤</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E341AA9F-4B73-462A-B0AA-6DD3DA2AAEA5}"/>
                    </a:ext>
                  </a:extLst>
                </p:cNvPr>
                <p:cNvSpPr txBox="1">
                  <a:spLocks noRot="1" noChangeAspect="1" noMove="1" noResize="1" noEditPoints="1" noAdjustHandles="1" noChangeArrowheads="1" noChangeShapeType="1" noTextEdit="1"/>
                </p:cNvSpPr>
                <p:nvPr/>
              </p:nvSpPr>
              <p:spPr>
                <a:xfrm>
                  <a:off x="5995063" y="2180352"/>
                  <a:ext cx="489857" cy="359229"/>
                </a:xfrm>
                <a:prstGeom prst="rect">
                  <a:avLst/>
                </a:prstGeom>
                <a:blipFill>
                  <a:blip r:embed="rId5"/>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58" name="Rectangle 57">
                <a:extLst>
                  <a:ext uri="{FF2B5EF4-FFF2-40B4-BE49-F238E27FC236}">
                    <a16:creationId xmlns:a16="http://schemas.microsoft.com/office/drawing/2014/main" id="{0A4BE36A-E62B-FF61-31DA-EEC66AC5944A}"/>
                  </a:ext>
                </a:extLst>
              </p:cNvPr>
              <p:cNvSpPr/>
              <p:nvPr/>
            </p:nvSpPr>
            <p:spPr>
              <a:xfrm>
                <a:off x="3472270" y="3810000"/>
                <a:ext cx="5247460" cy="948577"/>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𝐴</m:t>
                          </m:r>
                        </m:sub>
                      </m:sSub>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𝐴</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𝐴</m:t>
                          </m:r>
                        </m:sub>
                        <m:sup>
                          <m:r>
                            <a:rPr lang="en-US" i="1">
                              <a:latin typeface="Cambria Math" panose="02040503050406030204" pitchFamily="18" charset="0"/>
                            </a:rPr>
                            <m:t>2</m:t>
                          </m:r>
                        </m:sup>
                      </m:sSubSup>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𝐵</m:t>
                          </m:r>
                        </m:sub>
                      </m:sSub>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𝐵</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𝐵</m:t>
                          </m:r>
                        </m:sub>
                        <m:sup>
                          <m:r>
                            <a:rPr lang="en-US" i="1">
                              <a:latin typeface="Cambria Math" panose="02040503050406030204" pitchFamily="18" charset="0"/>
                            </a:rPr>
                            <m:t>2</m:t>
                          </m:r>
                        </m:sup>
                      </m:sSubSup>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𝐵</m:t>
                          </m:r>
                        </m:sub>
                      </m:sSub>
                      <m:r>
                        <a:rPr lang="en-US" i="1">
                          <a:latin typeface="Cambria Math" panose="02040503050406030204" pitchFamily="18" charset="0"/>
                        </a:rPr>
                        <m:t>+</m:t>
                      </m:r>
                      <m:nary>
                        <m:naryPr>
                          <m:limLoc m:val="undOvr"/>
                          <m:ctrlPr>
                            <a:rPr lang="en-US" i="1">
                              <a:latin typeface="Cambria Math" panose="02040503050406030204" pitchFamily="18" charset="0"/>
                            </a:rPr>
                          </m:ctrlPr>
                        </m:naryPr>
                        <m:sub>
                          <m:r>
                            <m:rPr>
                              <m:brk m:alnAt="24"/>
                            </m:rPr>
                            <a:rPr lang="en-US" i="1">
                              <a:latin typeface="Cambria Math" panose="02040503050406030204" pitchFamily="18" charset="0"/>
                            </a:rPr>
                            <m:t>0</m:t>
                          </m:r>
                        </m:sub>
                        <m:sup>
                          <m:r>
                            <a:rPr lang="en-US" i="1">
                              <a:latin typeface="Cambria Math" panose="02040503050406030204" pitchFamily="18" charset="0"/>
                            </a:rPr>
                            <m:t>𝐿</m:t>
                          </m:r>
                        </m:sup>
                        <m:e>
                          <m:r>
                            <a:rPr lang="en-US" i="1">
                              <a:latin typeface="Cambria Math" panose="02040503050406030204" pitchFamily="18" charset="0"/>
                            </a:rPr>
                            <m:t>𝜋</m:t>
                          </m:r>
                          <m:r>
                            <a:rPr lang="en-US" i="1">
                              <a:latin typeface="Cambria Math" panose="02040503050406030204" pitchFamily="18" charset="0"/>
                            </a:rPr>
                            <m:t>𝐷</m:t>
                          </m:r>
                          <m:sSub>
                            <m:sSubPr>
                              <m:ctrlPr>
                                <a:rPr lang="en-US" i="1">
                                  <a:latin typeface="Cambria Math" panose="02040503050406030204" pitchFamily="18" charset="0"/>
                                </a:rPr>
                              </m:ctrlPr>
                            </m:sSubPr>
                            <m:e>
                              <m:r>
                                <a:rPr lang="en-US" i="1">
                                  <a:latin typeface="Cambria Math" panose="02040503050406030204" pitchFamily="18" charset="0"/>
                                </a:rPr>
                                <m:t>𝜏</m:t>
                              </m:r>
                            </m:e>
                            <m:sub>
                              <m:r>
                                <a:rPr lang="en-US" i="1">
                                  <a:latin typeface="Cambria Math" panose="02040503050406030204" pitchFamily="18" charset="0"/>
                                </a:rPr>
                                <m:t>𝑤</m:t>
                              </m:r>
                            </m:sub>
                          </m:sSub>
                          <m:r>
                            <a:rPr lang="en-US" i="1">
                              <a:latin typeface="Cambria Math" panose="02040503050406030204" pitchFamily="18" charset="0"/>
                            </a:rPr>
                            <m:t>𝑑𝑥</m:t>
                          </m:r>
                        </m:e>
                      </m:nary>
                    </m:oMath>
                  </m:oMathPara>
                </a14:m>
                <a:endParaRPr lang="en-US" i="1" dirty="0">
                  <a:latin typeface="Cambria Math" panose="02040503050406030204" pitchFamily="18" charset="0"/>
                </a:endParaRPr>
              </a:p>
            </p:txBody>
          </p:sp>
        </mc:Choice>
        <mc:Fallback xmlns="">
          <p:sp>
            <p:nvSpPr>
              <p:cNvPr id="58" name="Rectangle 57">
                <a:extLst>
                  <a:ext uri="{FF2B5EF4-FFF2-40B4-BE49-F238E27FC236}">
                    <a16:creationId xmlns:a16="http://schemas.microsoft.com/office/drawing/2014/main" id="{0A4BE36A-E62B-FF61-31DA-EEC66AC5944A}"/>
                  </a:ext>
                </a:extLst>
              </p:cNvPr>
              <p:cNvSpPr>
                <a:spLocks noRot="1" noChangeAspect="1" noMove="1" noResize="1" noEditPoints="1" noAdjustHandles="1" noChangeArrowheads="1" noChangeShapeType="1" noTextEdit="1"/>
              </p:cNvSpPr>
              <p:nvPr/>
            </p:nvSpPr>
            <p:spPr>
              <a:xfrm>
                <a:off x="3472270" y="3810000"/>
                <a:ext cx="5247460" cy="948577"/>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9" name="Rectangle 58">
                <a:extLst>
                  <a:ext uri="{FF2B5EF4-FFF2-40B4-BE49-F238E27FC236}">
                    <a16:creationId xmlns:a16="http://schemas.microsoft.com/office/drawing/2014/main" id="{F75510C0-B8E9-EAE8-7BE3-55886D2BD98C}"/>
                  </a:ext>
                </a:extLst>
              </p:cNvPr>
              <p:cNvSpPr/>
              <p:nvPr/>
            </p:nvSpPr>
            <p:spPr>
              <a:xfrm>
                <a:off x="3679343" y="5159533"/>
                <a:ext cx="4833314" cy="936467"/>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𝐴</m:t>
                              </m:r>
                            </m:sub>
                          </m:sSub>
                        </m:e>
                      </m:d>
                      <m:r>
                        <a:rPr lang="en-US" i="1">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𝐵</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𝐵</m:t>
                              </m:r>
                            </m:sub>
                            <m:sup>
                              <m:r>
                                <a:rPr lang="en-US" i="1">
                                  <a:latin typeface="Cambria Math" panose="02040503050406030204" pitchFamily="18" charset="0"/>
                                </a:rPr>
                                <m:t>2</m:t>
                              </m:r>
                            </m:sup>
                          </m:sSubSup>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𝜌</m:t>
                              </m:r>
                            </m:e>
                            <m:sub>
                              <m:r>
                                <a:rPr lang="en-US" i="1">
                                  <a:latin typeface="Cambria Math" panose="02040503050406030204" pitchFamily="18" charset="0"/>
                                </a:rPr>
                                <m:t>𝐴</m:t>
                              </m:r>
                            </m:sub>
                          </m:sSub>
                          <m:sSubSup>
                            <m:sSubSupPr>
                              <m:ctrlPr>
                                <a:rPr lang="en-US" i="1">
                                  <a:latin typeface="Cambria Math" panose="02040503050406030204" pitchFamily="18" charset="0"/>
                                </a:rPr>
                              </m:ctrlPr>
                            </m:sSubSupPr>
                            <m:e>
                              <m:r>
                                <a:rPr lang="en-US" i="1">
                                  <a:latin typeface="Cambria Math" panose="02040503050406030204" pitchFamily="18" charset="0"/>
                                </a:rPr>
                                <m:t>𝑉</m:t>
                              </m:r>
                            </m:e>
                            <m:sub>
                              <m:r>
                                <a:rPr lang="en-US" i="1">
                                  <a:latin typeface="Cambria Math" panose="02040503050406030204" pitchFamily="18" charset="0"/>
                                </a:rPr>
                                <m:t>𝐴</m:t>
                              </m:r>
                            </m:sub>
                            <m:sup>
                              <m:r>
                                <a:rPr lang="en-US" i="1">
                                  <a:latin typeface="Cambria Math" panose="02040503050406030204" pitchFamily="18" charset="0"/>
                                </a:rPr>
                                <m:t>2</m:t>
                              </m:r>
                            </m:sup>
                          </m:sSubSup>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4</m:t>
                          </m:r>
                        </m:num>
                        <m:den>
                          <m:r>
                            <a:rPr lang="en-US" i="1">
                              <a:latin typeface="Cambria Math" panose="02040503050406030204" pitchFamily="18" charset="0"/>
                            </a:rPr>
                            <m:t>𝐷</m:t>
                          </m:r>
                        </m:den>
                      </m:f>
                      <m:nary>
                        <m:naryPr>
                          <m:limLoc m:val="undOvr"/>
                          <m:ctrlPr>
                            <a:rPr lang="en-US" i="1">
                              <a:latin typeface="Cambria Math" panose="02040503050406030204" pitchFamily="18" charset="0"/>
                            </a:rPr>
                          </m:ctrlPr>
                        </m:naryPr>
                        <m:sub>
                          <m:r>
                            <m:rPr>
                              <m:brk m:alnAt="24"/>
                            </m:rPr>
                            <a:rPr lang="en-US" i="1">
                              <a:latin typeface="Cambria Math" panose="02040503050406030204" pitchFamily="18" charset="0"/>
                            </a:rPr>
                            <m:t>0</m:t>
                          </m:r>
                        </m:sub>
                        <m:sup>
                          <m:r>
                            <a:rPr lang="en-US" i="1">
                              <a:latin typeface="Cambria Math" panose="02040503050406030204" pitchFamily="18" charset="0"/>
                            </a:rPr>
                            <m:t>𝐿</m:t>
                          </m:r>
                        </m:sup>
                        <m:e>
                          <m:sSub>
                            <m:sSubPr>
                              <m:ctrlPr>
                                <a:rPr lang="en-US" i="1">
                                  <a:latin typeface="Cambria Math" panose="02040503050406030204" pitchFamily="18" charset="0"/>
                                </a:rPr>
                              </m:ctrlPr>
                            </m:sSubPr>
                            <m:e>
                              <m:r>
                                <a:rPr lang="en-US" i="1">
                                  <a:latin typeface="Cambria Math" panose="02040503050406030204" pitchFamily="18" charset="0"/>
                                </a:rPr>
                                <m:t>𝜏</m:t>
                              </m:r>
                            </m:e>
                            <m:sub>
                              <m:r>
                                <a:rPr lang="en-US" i="1">
                                  <a:latin typeface="Cambria Math" panose="02040503050406030204" pitchFamily="18" charset="0"/>
                                </a:rPr>
                                <m:t>𝑤</m:t>
                              </m:r>
                            </m:sub>
                          </m:sSub>
                          <m:r>
                            <a:rPr lang="en-US" i="1">
                              <a:latin typeface="Cambria Math" panose="02040503050406030204" pitchFamily="18" charset="0"/>
                            </a:rPr>
                            <m:t>𝑑𝑥</m:t>
                          </m:r>
                        </m:e>
                      </m:nary>
                    </m:oMath>
                  </m:oMathPara>
                </a14:m>
                <a:endParaRPr lang="en-US" i="1">
                  <a:latin typeface="Cambria Math" panose="02040503050406030204" pitchFamily="18" charset="0"/>
                </a:endParaRPr>
              </a:p>
            </p:txBody>
          </p:sp>
        </mc:Choice>
        <mc:Fallback xmlns="">
          <p:sp>
            <p:nvSpPr>
              <p:cNvPr id="59" name="Rectangle 58">
                <a:extLst>
                  <a:ext uri="{FF2B5EF4-FFF2-40B4-BE49-F238E27FC236}">
                    <a16:creationId xmlns:a16="http://schemas.microsoft.com/office/drawing/2014/main" id="{F75510C0-B8E9-EAE8-7BE3-55886D2BD98C}"/>
                  </a:ext>
                </a:extLst>
              </p:cNvPr>
              <p:cNvSpPr>
                <a:spLocks noRot="1" noChangeAspect="1" noMove="1" noResize="1" noEditPoints="1" noAdjustHandles="1" noChangeArrowheads="1" noChangeShapeType="1" noTextEdit="1"/>
              </p:cNvSpPr>
              <p:nvPr/>
            </p:nvSpPr>
            <p:spPr>
              <a:xfrm>
                <a:off x="3679343" y="5159533"/>
                <a:ext cx="4833314" cy="936467"/>
              </a:xfrm>
              <a:prstGeom prst="rect">
                <a:avLst/>
              </a:prstGeom>
              <a:blipFill>
                <a:blip r:embed="rId7"/>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1359880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err="1"/>
              <a:t>Fanno</a:t>
            </a:r>
            <a:r>
              <a:rPr lang="en-US" dirty="0"/>
              <a:t> Flow</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152400" y="762000"/>
                <a:ext cx="11887200" cy="5560423"/>
              </a:xfrm>
            </p:spPr>
            <p:txBody>
              <a:bodyPr>
                <a:normAutofit/>
              </a:bodyPr>
              <a:lstStyle/>
              <a:p>
                <a:pPr lvl="1">
                  <a:spcBef>
                    <a:spcPts val="1200"/>
                  </a:spcBef>
                  <a:buClr>
                    <a:schemeClr val="accent1"/>
                  </a:buClr>
                  <a:buFont typeface="Wingdings" panose="05000000000000000000" pitchFamily="2" charset="2"/>
                  <a:buChar char="Ø"/>
                </a:pPr>
                <a:r>
                  <a:rPr lang="en-US" sz="2000" dirty="0">
                    <a:sym typeface="Monotype Sorts" pitchFamily="2" charset="2"/>
                  </a:rPr>
                  <a:t>As the shear stress varies with the distance along the pipe, we can simplify the integral by considering a small section </a:t>
                </a:r>
                <a14:m>
                  <m:oMath xmlns:m="http://schemas.openxmlformats.org/officeDocument/2006/math">
                    <m:r>
                      <a:rPr lang="en-US" sz="2000" b="0" i="1" smtClean="0">
                        <a:latin typeface="Cambria Math" panose="02040503050406030204" pitchFamily="18" charset="0"/>
                        <a:sym typeface="Monotype Sorts" pitchFamily="2" charset="2"/>
                      </a:rPr>
                      <m:t>𝑑𝑥</m:t>
                    </m:r>
                  </m:oMath>
                </a14:m>
                <a:r>
                  <a:rPr lang="en-US" sz="2000" dirty="0">
                    <a:sym typeface="Monotype Sorts" pitchFamily="2" charset="2"/>
                  </a:rPr>
                  <a:t>: </a:t>
                </a:r>
              </a:p>
              <a:p>
                <a:pPr marL="230188" lvl="1" indent="0">
                  <a:spcBef>
                    <a:spcPts val="1200"/>
                  </a:spcBef>
                  <a:buClr>
                    <a:schemeClr val="accent1"/>
                  </a:buClr>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Note that </a:t>
                </a:r>
                <a14:m>
                  <m:oMath xmlns:m="http://schemas.openxmlformats.org/officeDocument/2006/math">
                    <m:r>
                      <a:rPr lang="en-US" sz="2000" b="0" i="1" smtClean="0">
                        <a:latin typeface="Cambria Math" panose="02040503050406030204" pitchFamily="18" charset="0"/>
                        <a:sym typeface="Monotype Sorts" pitchFamily="2" charset="2"/>
                      </a:rPr>
                      <m:t>𝜌</m:t>
                    </m:r>
                    <m:r>
                      <a:rPr lang="en-US" sz="2000" b="0" i="1" smtClean="0">
                        <a:latin typeface="Cambria Math" panose="02040503050406030204" pitchFamily="18" charset="0"/>
                        <a:sym typeface="Monotype Sorts" pitchFamily="2" charset="2"/>
                      </a:rPr>
                      <m:t>𝑢</m:t>
                    </m:r>
                    <m:r>
                      <a:rPr lang="en-US" sz="2000" b="0" i="1" smtClean="0">
                        <a:latin typeface="Cambria Math" panose="02040503050406030204" pitchFamily="18" charset="0"/>
                        <a:sym typeface="Monotype Sorts" pitchFamily="2" charset="2"/>
                      </a:rPr>
                      <m:t>=</m:t>
                    </m:r>
                    <m:r>
                      <a:rPr lang="en-US" sz="2000" b="0" i="1" smtClean="0">
                        <a:latin typeface="Cambria Math" panose="02040503050406030204" pitchFamily="18" charset="0"/>
                        <a:sym typeface="Monotype Sorts" pitchFamily="2" charset="2"/>
                      </a:rPr>
                      <m:t>𝑐𝑜𝑛𝑠𝑡</m:t>
                    </m:r>
                  </m:oMath>
                </a14:m>
                <a:r>
                  <a:rPr lang="en-US" sz="2000" dirty="0">
                    <a:sym typeface="Monotype Sorts" pitchFamily="2" charset="2"/>
                  </a:rPr>
                  <a:t>, and the shear stress can be expressed in terms of a friction coefficient </a:t>
                </a:r>
                <a14:m>
                  <m:oMath xmlns:m="http://schemas.openxmlformats.org/officeDocument/2006/math">
                    <m:r>
                      <a:rPr lang="en-US" sz="2000" b="0" i="1" smtClean="0">
                        <a:latin typeface="Cambria Math" panose="02040503050406030204" pitchFamily="18" charset="0"/>
                        <a:sym typeface="Monotype Sorts" pitchFamily="2" charset="2"/>
                      </a:rPr>
                      <m:t>𝑓</m:t>
                    </m:r>
                  </m:oMath>
                </a14:m>
                <a:r>
                  <a:rPr lang="en-US" sz="2000" dirty="0">
                    <a:sym typeface="Monotype Sorts" pitchFamily="2" charset="2"/>
                  </a:rPr>
                  <a:t> using </a:t>
                </a:r>
                <a14:m>
                  <m:oMath xmlns:m="http://schemas.openxmlformats.org/officeDocument/2006/math">
                    <m:sSub>
                      <m:sSubPr>
                        <m:ctrlPr>
                          <a:rPr lang="en-US" sz="2000" b="0" i="1" smtClean="0">
                            <a:latin typeface="Cambria Math" panose="02040503050406030204" pitchFamily="18" charset="0"/>
                            <a:sym typeface="Monotype Sorts" pitchFamily="2" charset="2"/>
                          </a:rPr>
                        </m:ctrlPr>
                      </m:sSubPr>
                      <m:e>
                        <m:r>
                          <a:rPr lang="en-US" sz="2000" b="0" i="1" smtClean="0">
                            <a:latin typeface="Cambria Math" panose="02040503050406030204" pitchFamily="18" charset="0"/>
                            <a:sym typeface="Monotype Sorts" pitchFamily="2" charset="2"/>
                          </a:rPr>
                          <m:t>𝜏</m:t>
                        </m:r>
                      </m:e>
                      <m:sub>
                        <m:r>
                          <a:rPr lang="en-US" sz="2000" b="0" i="1" smtClean="0">
                            <a:latin typeface="Cambria Math" panose="02040503050406030204" pitchFamily="18" charset="0"/>
                            <a:sym typeface="Monotype Sorts" pitchFamily="2" charset="2"/>
                          </a:rPr>
                          <m:t>𝑤</m:t>
                        </m:r>
                      </m:sub>
                    </m:sSub>
                    <m:r>
                      <a:rPr lang="en-US" sz="2000" b="0" i="1" smtClean="0">
                        <a:latin typeface="Cambria Math" panose="02040503050406030204" pitchFamily="18" charset="0"/>
                        <a:sym typeface="Monotype Sorts" pitchFamily="2" charset="2"/>
                      </a:rPr>
                      <m:t>=</m:t>
                    </m:r>
                    <m:f>
                      <m:fPr>
                        <m:ctrlPr>
                          <a:rPr lang="en-US" sz="2000" b="0" i="1" smtClean="0">
                            <a:latin typeface="Cambria Math" panose="02040503050406030204" pitchFamily="18" charset="0"/>
                            <a:sym typeface="Monotype Sorts" pitchFamily="2" charset="2"/>
                          </a:rPr>
                        </m:ctrlPr>
                      </m:fPr>
                      <m:num>
                        <m:r>
                          <a:rPr lang="en-US" sz="2000" b="0" i="1" smtClean="0">
                            <a:latin typeface="Cambria Math" panose="02040503050406030204" pitchFamily="18" charset="0"/>
                            <a:sym typeface="Monotype Sorts" pitchFamily="2" charset="2"/>
                          </a:rPr>
                          <m:t>1</m:t>
                        </m:r>
                      </m:num>
                      <m:den>
                        <m:r>
                          <a:rPr lang="en-US" sz="2000" b="0" i="1" smtClean="0">
                            <a:latin typeface="Cambria Math" panose="02040503050406030204" pitchFamily="18" charset="0"/>
                            <a:sym typeface="Monotype Sorts" pitchFamily="2" charset="2"/>
                          </a:rPr>
                          <m:t>2</m:t>
                        </m:r>
                      </m:den>
                    </m:f>
                    <m:r>
                      <a:rPr lang="en-US" sz="2000" b="0" i="1" smtClean="0">
                        <a:latin typeface="Cambria Math" panose="02040503050406030204" pitchFamily="18" charset="0"/>
                        <a:sym typeface="Monotype Sorts" pitchFamily="2" charset="2"/>
                      </a:rPr>
                      <m:t>𝜌</m:t>
                    </m:r>
                    <m:sSup>
                      <m:sSupPr>
                        <m:ctrlPr>
                          <a:rPr lang="en-US" sz="2000" b="0" i="1" smtClean="0">
                            <a:latin typeface="Cambria Math" panose="02040503050406030204" pitchFamily="18" charset="0"/>
                            <a:sym typeface="Monotype Sorts" pitchFamily="2" charset="2"/>
                          </a:rPr>
                        </m:ctrlPr>
                      </m:sSupPr>
                      <m:e>
                        <m:r>
                          <a:rPr lang="en-US" sz="2000" b="0" i="1" smtClean="0">
                            <a:latin typeface="Cambria Math" panose="02040503050406030204" pitchFamily="18" charset="0"/>
                            <a:sym typeface="Monotype Sorts" pitchFamily="2" charset="2"/>
                          </a:rPr>
                          <m:t>𝑢</m:t>
                        </m:r>
                      </m:e>
                      <m:sup>
                        <m:r>
                          <a:rPr lang="en-US" sz="2000" b="0" i="1" smtClean="0">
                            <a:latin typeface="Cambria Math" panose="02040503050406030204" pitchFamily="18" charset="0"/>
                            <a:sym typeface="Monotype Sorts" pitchFamily="2" charset="2"/>
                          </a:rPr>
                          <m:t>2</m:t>
                        </m:r>
                      </m:sup>
                    </m:sSup>
                    <m:r>
                      <a:rPr lang="en-US" sz="2000" b="0" i="1" smtClean="0">
                        <a:latin typeface="Cambria Math" panose="02040503050406030204" pitchFamily="18" charset="0"/>
                        <a:sym typeface="Monotype Sorts" pitchFamily="2" charset="2"/>
                      </a:rPr>
                      <m:t>𝑓</m:t>
                    </m:r>
                  </m:oMath>
                </a14:m>
                <a:r>
                  <a:rPr lang="en-US" sz="2000" dirty="0">
                    <a:sym typeface="Monotype Sorts" pitchFamily="2" charset="2"/>
                  </a:rPr>
                  <a:t>:</a:t>
                </a:r>
              </a:p>
              <a:p>
                <a:pPr marL="230188" lvl="1" indent="0">
                  <a:spcBef>
                    <a:spcPts val="1200"/>
                  </a:spcBef>
                  <a:buClr>
                    <a:schemeClr val="accent1"/>
                  </a:buClr>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For a calorically perfect gas we can express this relation in terms of Mach number as:</a:t>
                </a:r>
              </a:p>
              <a:p>
                <a:pPr marL="230188" lvl="1" indent="0">
                  <a:spcBef>
                    <a:spcPts val="1200"/>
                  </a:spcBef>
                  <a:buClr>
                    <a:schemeClr val="accent1"/>
                  </a:buClr>
                  <a:buNone/>
                </a:pPr>
                <a:endParaRPr lang="en-US" sz="2000" dirty="0">
                  <a:sym typeface="Monotype Sorts" pitchFamily="2" charset="2"/>
                </a:endParaRPr>
              </a:p>
              <a:p>
                <a:pPr marL="230188" lvl="1" indent="0">
                  <a:spcBef>
                    <a:spcPts val="1200"/>
                  </a:spcBef>
                  <a:buClr>
                    <a:schemeClr val="accent1"/>
                  </a:buClr>
                  <a:buNone/>
                </a:pPr>
                <a:endParaRPr lang="en-US" sz="2000" dirty="0">
                  <a:sym typeface="Monotype Sorts" pitchFamily="2" charset="2"/>
                </a:endParaRPr>
              </a:p>
              <a:p>
                <a:pPr lvl="1">
                  <a:spcBef>
                    <a:spcPts val="1200"/>
                  </a:spcBef>
                  <a:buClr>
                    <a:schemeClr val="accent1"/>
                  </a:buClr>
                  <a:buFont typeface="Wingdings" panose="05000000000000000000" pitchFamily="2" charset="2"/>
                  <a:buChar char="Ø"/>
                </a:pPr>
                <a:r>
                  <a:rPr lang="en-US" sz="2000" dirty="0">
                    <a:sym typeface="Monotype Sorts" pitchFamily="2" charset="2"/>
                  </a:rPr>
                  <a:t>Integrating this between the two points </a:t>
                </a:r>
                <a14:m>
                  <m:oMath xmlns:m="http://schemas.openxmlformats.org/officeDocument/2006/math">
                    <m:r>
                      <a:rPr lang="en-US" sz="2000" b="0" i="1" smtClean="0">
                        <a:latin typeface="Cambria Math" panose="02040503050406030204" pitchFamily="18" charset="0"/>
                        <a:sym typeface="Monotype Sorts" pitchFamily="2" charset="2"/>
                      </a:rPr>
                      <m:t>𝐴</m:t>
                    </m:r>
                  </m:oMath>
                </a14:m>
                <a:r>
                  <a:rPr lang="en-US" sz="2000" dirty="0">
                    <a:sym typeface="Monotype Sorts" pitchFamily="2" charset="2"/>
                  </a:rPr>
                  <a:t> and </a:t>
                </a:r>
                <a14:m>
                  <m:oMath xmlns:m="http://schemas.openxmlformats.org/officeDocument/2006/math">
                    <m:r>
                      <a:rPr lang="en-US" sz="2000" b="0" i="1" smtClean="0">
                        <a:latin typeface="Cambria Math" panose="02040503050406030204" pitchFamily="18" charset="0"/>
                        <a:sym typeface="Monotype Sorts" pitchFamily="2" charset="2"/>
                      </a:rPr>
                      <m:t>𝐵</m:t>
                    </m:r>
                  </m:oMath>
                </a14:m>
                <a:r>
                  <a:rPr lang="en-US" sz="2000" dirty="0">
                    <a:sym typeface="Monotype Sorts" pitchFamily="2" charset="2"/>
                  </a:rPr>
                  <a:t> gives the following equation relating the Mach numbers at two different sections to the effect of friction between the two points:</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152400" y="762000"/>
                <a:ext cx="11887200" cy="5560423"/>
              </a:xfrm>
              <a:blipFill>
                <a:blip r:embed="rId3"/>
                <a:stretch>
                  <a:fillRect t="-1096"/>
                </a:stretch>
              </a:blipFill>
            </p:spPr>
            <p:txBody>
              <a:bodyPr/>
              <a:lstStyle/>
              <a:p>
                <a:r>
                  <a:rPr lang="en-IN">
                    <a:noFill/>
                  </a:rPr>
                  <a:t> </a:t>
                </a:r>
              </a:p>
            </p:txBody>
          </p:sp>
        </mc:Fallback>
      </mc:AlternateContent>
      <p:sp>
        <p:nvSpPr>
          <p:cNvPr id="47" name="TextBox 46">
            <a:extLst>
              <a:ext uri="{FF2B5EF4-FFF2-40B4-BE49-F238E27FC236}">
                <a16:creationId xmlns:a16="http://schemas.microsoft.com/office/drawing/2014/main" id="{75C14C72-8BF0-ACED-0A49-85A47AACEE9A}"/>
              </a:ext>
            </a:extLst>
          </p:cNvPr>
          <p:cNvSpPr txBox="1"/>
          <p:nvPr/>
        </p:nvSpPr>
        <p:spPr>
          <a:xfrm>
            <a:off x="5986293" y="2406164"/>
            <a:ext cx="489857" cy="359229"/>
          </a:xfrm>
          <a:prstGeom prst="rect">
            <a:avLst/>
          </a:prstGeom>
        </p:spPr>
        <p:txBody>
          <a:bodyPr vert="horz" wrap="none" lIns="91440" tIns="45720" rIns="91440" bIns="45720" rtlCol="0">
            <a:noAutofit/>
          </a:bodyPr>
          <a:lstStyle/>
          <a:p>
            <a:pPr marL="0" indent="0" algn="l">
              <a:lnSpc>
                <a:spcPts val="1800"/>
              </a:lnSpc>
              <a:spcAft>
                <a:spcPts val="600"/>
              </a:spcAft>
              <a:buNone/>
            </a:pPr>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5302CED-0430-C847-59F8-9765D16D8B41}"/>
                  </a:ext>
                </a:extLst>
              </p:cNvPr>
              <p:cNvSpPr/>
              <p:nvPr/>
            </p:nvSpPr>
            <p:spPr>
              <a:xfrm>
                <a:off x="4468012" y="1277126"/>
                <a:ext cx="3255976" cy="627874"/>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𝑑𝑝</m:t>
                      </m:r>
                      <m:r>
                        <a:rPr lang="en-US" i="1">
                          <a:latin typeface="Cambria Math" panose="02040503050406030204" pitchFamily="18" charset="0"/>
                        </a:rPr>
                        <m:t>+</m:t>
                      </m:r>
                      <m:r>
                        <a:rPr lang="en-US" i="1">
                          <a:latin typeface="Cambria Math" panose="02040503050406030204" pitchFamily="18" charset="0"/>
                        </a:rPr>
                        <m:t>𝑑</m:t>
                      </m:r>
                      <m:d>
                        <m:dPr>
                          <m:ctrlPr>
                            <a:rPr lang="en-US" i="1">
                              <a:latin typeface="Cambria Math" panose="02040503050406030204" pitchFamily="18" charset="0"/>
                            </a:rPr>
                          </m:ctrlPr>
                        </m:dPr>
                        <m:e>
                          <m:r>
                            <a:rPr lang="en-US" i="1">
                              <a:latin typeface="Cambria Math" panose="02040503050406030204" pitchFamily="18" charset="0"/>
                            </a:rPr>
                            <m:t>𝜌</m:t>
                          </m:r>
                          <m:sSup>
                            <m:sSupPr>
                              <m:ctrlPr>
                                <a:rPr lang="en-US" i="1">
                                  <a:latin typeface="Cambria Math" panose="02040503050406030204" pitchFamily="18" charset="0"/>
                                </a:rPr>
                              </m:ctrlPr>
                            </m:sSupPr>
                            <m:e>
                              <m:r>
                                <a:rPr lang="en-US" i="1">
                                  <a:latin typeface="Cambria Math" panose="02040503050406030204" pitchFamily="18" charset="0"/>
                                </a:rPr>
                                <m:t>𝑉</m:t>
                              </m:r>
                            </m:e>
                            <m:sup>
                              <m:r>
                                <a:rPr lang="en-US" i="1">
                                  <a:latin typeface="Cambria Math" panose="02040503050406030204" pitchFamily="18" charset="0"/>
                                </a:rPr>
                                <m:t>2</m:t>
                              </m:r>
                            </m:sup>
                          </m:sSup>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4</m:t>
                          </m:r>
                        </m:num>
                        <m:den>
                          <m:r>
                            <a:rPr lang="en-US" i="1">
                              <a:latin typeface="Cambria Math" panose="02040503050406030204" pitchFamily="18" charset="0"/>
                            </a:rPr>
                            <m:t>𝐷</m:t>
                          </m:r>
                        </m:den>
                      </m:f>
                      <m:sSub>
                        <m:sSubPr>
                          <m:ctrlPr>
                            <a:rPr lang="en-US" i="1">
                              <a:latin typeface="Cambria Math" panose="02040503050406030204" pitchFamily="18" charset="0"/>
                            </a:rPr>
                          </m:ctrlPr>
                        </m:sSubPr>
                        <m:e>
                          <m:r>
                            <a:rPr lang="en-US" i="1">
                              <a:latin typeface="Cambria Math" panose="02040503050406030204" pitchFamily="18" charset="0"/>
                            </a:rPr>
                            <m:t>𝜏</m:t>
                          </m:r>
                        </m:e>
                        <m:sub>
                          <m:r>
                            <a:rPr lang="en-US" i="1">
                              <a:latin typeface="Cambria Math" panose="02040503050406030204" pitchFamily="18" charset="0"/>
                            </a:rPr>
                            <m:t>𝑤</m:t>
                          </m:r>
                        </m:sub>
                      </m:sSub>
                      <m:r>
                        <a:rPr lang="en-US" i="1">
                          <a:latin typeface="Cambria Math" panose="02040503050406030204" pitchFamily="18" charset="0"/>
                        </a:rPr>
                        <m:t>𝑑𝑥</m:t>
                      </m:r>
                    </m:oMath>
                  </m:oMathPara>
                </a14:m>
                <a:endParaRPr lang="en-US" i="1">
                  <a:latin typeface="Cambria Math" panose="02040503050406030204" pitchFamily="18" charset="0"/>
                </a:endParaRPr>
              </a:p>
            </p:txBody>
          </p:sp>
        </mc:Choice>
        <mc:Fallback xmlns="">
          <p:sp>
            <p:nvSpPr>
              <p:cNvPr id="5" name="Rectangle 4">
                <a:extLst>
                  <a:ext uri="{FF2B5EF4-FFF2-40B4-BE49-F238E27FC236}">
                    <a16:creationId xmlns:a16="http://schemas.microsoft.com/office/drawing/2014/main" id="{15302CED-0430-C847-59F8-9765D16D8B41}"/>
                  </a:ext>
                </a:extLst>
              </p:cNvPr>
              <p:cNvSpPr>
                <a:spLocks noRot="1" noChangeAspect="1" noMove="1" noResize="1" noEditPoints="1" noAdjustHandles="1" noChangeArrowheads="1" noChangeShapeType="1" noTextEdit="1"/>
              </p:cNvSpPr>
              <p:nvPr/>
            </p:nvSpPr>
            <p:spPr>
              <a:xfrm>
                <a:off x="4468012" y="1277126"/>
                <a:ext cx="3255976" cy="627874"/>
              </a:xfrm>
              <a:prstGeom prst="rect">
                <a:avLst/>
              </a:prstGeom>
              <a:blipFill>
                <a:blip r:embed="rId4"/>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ED77D57C-BE2D-AF81-E210-2C22E8C65296}"/>
                  </a:ext>
                </a:extLst>
              </p:cNvPr>
              <p:cNvSpPr/>
              <p:nvPr/>
            </p:nvSpPr>
            <p:spPr>
              <a:xfrm>
                <a:off x="4577312" y="2420126"/>
                <a:ext cx="3037376" cy="627874"/>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𝑑𝑝</m:t>
                      </m:r>
                      <m:r>
                        <a:rPr lang="en-US" i="1">
                          <a:latin typeface="Cambria Math" panose="02040503050406030204" pitchFamily="18" charset="0"/>
                        </a:rPr>
                        <m:t>+</m:t>
                      </m:r>
                      <m:r>
                        <a:rPr lang="en-US" i="1">
                          <a:latin typeface="Cambria Math" panose="02040503050406030204" pitchFamily="18" charset="0"/>
                        </a:rPr>
                        <m:t>𝜌</m:t>
                      </m:r>
                      <m:r>
                        <a:rPr lang="en-US" i="1">
                          <a:latin typeface="Cambria Math" panose="02040503050406030204" pitchFamily="18" charset="0"/>
                        </a:rPr>
                        <m:t>𝑉𝑑𝑉</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r>
                        <a:rPr lang="en-US" i="1">
                          <a:latin typeface="Cambria Math" panose="02040503050406030204" pitchFamily="18" charset="0"/>
                        </a:rPr>
                        <m:t>𝜌</m:t>
                      </m:r>
                      <m:sSup>
                        <m:sSupPr>
                          <m:ctrlPr>
                            <a:rPr lang="en-US" i="1">
                              <a:latin typeface="Cambria Math" panose="02040503050406030204" pitchFamily="18" charset="0"/>
                            </a:rPr>
                          </m:ctrlPr>
                        </m:sSupPr>
                        <m:e>
                          <m:r>
                            <a:rPr lang="en-US" i="1">
                              <a:latin typeface="Cambria Math" panose="02040503050406030204" pitchFamily="18" charset="0"/>
                            </a:rPr>
                            <m:t>𝑉</m:t>
                          </m:r>
                        </m:e>
                        <m:sup>
                          <m:r>
                            <a:rPr lang="en-US" i="1">
                              <a:latin typeface="Cambria Math" panose="02040503050406030204" pitchFamily="18" charset="0"/>
                            </a:rPr>
                            <m:t>2</m:t>
                          </m:r>
                        </m:sup>
                      </m:sSup>
                      <m:r>
                        <a:rPr lang="en-US" i="1">
                          <a:latin typeface="Cambria Math" panose="02040503050406030204" pitchFamily="18" charset="0"/>
                        </a:rPr>
                        <m:t>4</m:t>
                      </m:r>
                      <m:f>
                        <m:fPr>
                          <m:ctrlPr>
                            <a:rPr lang="en-US" i="1">
                              <a:latin typeface="Cambria Math" panose="02040503050406030204" pitchFamily="18" charset="0"/>
                            </a:rPr>
                          </m:ctrlPr>
                        </m:fPr>
                        <m:num>
                          <m:r>
                            <a:rPr lang="en-US" i="1">
                              <a:latin typeface="Cambria Math" panose="02040503050406030204" pitchFamily="18" charset="0"/>
                            </a:rPr>
                            <m:t>𝑓</m:t>
                          </m:r>
                        </m:num>
                        <m:den>
                          <m:r>
                            <a:rPr lang="en-US" i="1">
                              <a:latin typeface="Cambria Math" panose="02040503050406030204" pitchFamily="18" charset="0"/>
                            </a:rPr>
                            <m:t>𝐷</m:t>
                          </m:r>
                        </m:den>
                      </m:f>
                      <m:r>
                        <a:rPr lang="en-US" i="1">
                          <a:latin typeface="Cambria Math" panose="02040503050406030204" pitchFamily="18" charset="0"/>
                        </a:rPr>
                        <m:t>𝑑𝑥</m:t>
                      </m:r>
                    </m:oMath>
                  </m:oMathPara>
                </a14:m>
                <a:endParaRPr lang="en-US" i="1" dirty="0">
                  <a:latin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ED77D57C-BE2D-AF81-E210-2C22E8C65296}"/>
                  </a:ext>
                </a:extLst>
              </p:cNvPr>
              <p:cNvSpPr>
                <a:spLocks noRot="1" noChangeAspect="1" noMove="1" noResize="1" noEditPoints="1" noAdjustHandles="1" noChangeArrowheads="1" noChangeShapeType="1" noTextEdit="1"/>
              </p:cNvSpPr>
              <p:nvPr/>
            </p:nvSpPr>
            <p:spPr>
              <a:xfrm>
                <a:off x="4577312" y="2420126"/>
                <a:ext cx="3037376" cy="627874"/>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645C9818-1D48-736E-E552-D4A8A72936B8}"/>
                  </a:ext>
                </a:extLst>
              </p:cNvPr>
              <p:cNvSpPr/>
              <p:nvPr/>
            </p:nvSpPr>
            <p:spPr>
              <a:xfrm>
                <a:off x="3457463" y="3542066"/>
                <a:ext cx="5277075" cy="725134"/>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2</m:t>
                          </m:r>
                        </m:num>
                        <m:den>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d>
                        <m:dPr>
                          <m:ctrlPr>
                            <a:rPr lang="en-US" i="1">
                              <a:latin typeface="Cambria Math" panose="02040503050406030204" pitchFamily="18" charset="0"/>
                            </a:rPr>
                          </m:ctrlPr>
                        </m:dPr>
                        <m:e>
                          <m:r>
                            <a:rPr lang="en-US" i="1">
                              <a:latin typeface="Cambria Math" panose="02040503050406030204" pitchFamily="18" charset="0"/>
                            </a:rPr>
                            <m:t>1−</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d>
                                <m:dPr>
                                  <m:ctrlPr>
                                    <a:rPr lang="en-US" i="1">
                                      <a:latin typeface="Cambria Math" panose="02040503050406030204" pitchFamily="18" charset="0"/>
                                    </a:rPr>
                                  </m:ctrlPr>
                                </m:dPr>
                                <m:e>
                                  <m:r>
                                    <a:rPr lang="en-US" i="1">
                                      <a:latin typeface="Cambria Math" panose="02040503050406030204" pitchFamily="18" charset="0"/>
                                    </a:rPr>
                                    <m:t>𝛾</m:t>
                                  </m:r>
                                  <m:r>
                                    <a:rPr lang="en-US" i="1">
                                      <a:latin typeface="Cambria Math" panose="02040503050406030204" pitchFamily="18" charset="0"/>
                                    </a:rPr>
                                    <m:t>−1</m:t>
                                  </m:r>
                                </m:e>
                              </m:d>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e>
                          </m:d>
                        </m:e>
                        <m:sup>
                          <m:r>
                            <a:rPr lang="en-US" i="1">
                              <a:latin typeface="Cambria Math" panose="02040503050406030204" pitchFamily="18" charset="0"/>
                            </a:rPr>
                            <m:t>−1</m:t>
                          </m:r>
                        </m:sup>
                      </m:sSup>
                      <m:f>
                        <m:fPr>
                          <m:ctrlPr>
                            <a:rPr lang="en-US" i="1">
                              <a:latin typeface="Cambria Math" panose="02040503050406030204" pitchFamily="18" charset="0"/>
                            </a:rPr>
                          </m:ctrlPr>
                        </m:fPr>
                        <m:num>
                          <m:r>
                            <a:rPr lang="en-US" i="1">
                              <a:latin typeface="Cambria Math" panose="02040503050406030204" pitchFamily="18" charset="0"/>
                            </a:rPr>
                            <m:t>𝑑𝑀</m:t>
                          </m:r>
                        </m:num>
                        <m:den>
                          <m:r>
                            <a:rPr lang="en-US" i="1">
                              <a:latin typeface="Cambria Math" panose="02040503050406030204" pitchFamily="18" charset="0"/>
                            </a:rPr>
                            <m:t>𝑀</m:t>
                          </m:r>
                        </m:den>
                      </m:f>
                      <m:r>
                        <a:rPr lang="en-US" i="1">
                          <a:latin typeface="Cambria Math" panose="02040503050406030204" pitchFamily="18" charset="0"/>
                        </a:rPr>
                        <m:t>=4</m:t>
                      </m:r>
                      <m:f>
                        <m:fPr>
                          <m:ctrlPr>
                            <a:rPr lang="en-US" i="1">
                              <a:latin typeface="Cambria Math" panose="02040503050406030204" pitchFamily="18" charset="0"/>
                            </a:rPr>
                          </m:ctrlPr>
                        </m:fPr>
                        <m:num>
                          <m:r>
                            <a:rPr lang="en-US" i="1">
                              <a:latin typeface="Cambria Math" panose="02040503050406030204" pitchFamily="18" charset="0"/>
                            </a:rPr>
                            <m:t>𝑓</m:t>
                          </m:r>
                        </m:num>
                        <m:den>
                          <m:r>
                            <a:rPr lang="en-US" i="1">
                              <a:latin typeface="Cambria Math" panose="02040503050406030204" pitchFamily="18" charset="0"/>
                            </a:rPr>
                            <m:t>𝐷</m:t>
                          </m:r>
                        </m:den>
                      </m:f>
                      <m:r>
                        <a:rPr lang="en-US" i="1">
                          <a:latin typeface="Cambria Math" panose="02040503050406030204" pitchFamily="18" charset="0"/>
                        </a:rPr>
                        <m:t>𝑑𝑥</m:t>
                      </m:r>
                    </m:oMath>
                  </m:oMathPara>
                </a14:m>
                <a:endParaRPr lang="en-US" i="1">
                  <a:latin typeface="Cambria Math" panose="02040503050406030204" pitchFamily="18" charset="0"/>
                </a:endParaRPr>
              </a:p>
            </p:txBody>
          </p:sp>
        </mc:Choice>
        <mc:Fallback xmlns="">
          <p:sp>
            <p:nvSpPr>
              <p:cNvPr id="8" name="Rectangle 7">
                <a:extLst>
                  <a:ext uri="{FF2B5EF4-FFF2-40B4-BE49-F238E27FC236}">
                    <a16:creationId xmlns:a16="http://schemas.microsoft.com/office/drawing/2014/main" id="{645C9818-1D48-736E-E552-D4A8A72936B8}"/>
                  </a:ext>
                </a:extLst>
              </p:cNvPr>
              <p:cNvSpPr>
                <a:spLocks noRot="1" noChangeAspect="1" noMove="1" noResize="1" noEditPoints="1" noAdjustHandles="1" noChangeArrowheads="1" noChangeShapeType="1" noTextEdit="1"/>
              </p:cNvSpPr>
              <p:nvPr/>
            </p:nvSpPr>
            <p:spPr>
              <a:xfrm>
                <a:off x="3457463" y="3542066"/>
                <a:ext cx="5277075" cy="725134"/>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77F7338C-FA33-BFA5-E45D-962039163E3E}"/>
                  </a:ext>
                </a:extLst>
              </p:cNvPr>
              <p:cNvSpPr/>
              <p:nvPr/>
            </p:nvSpPr>
            <p:spPr>
              <a:xfrm>
                <a:off x="3205712" y="5099004"/>
                <a:ext cx="5780576" cy="1073196"/>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d>
                            <m:dPr>
                              <m:begChr m:val="["/>
                              <m:endChr m:val="]"/>
                              <m:ctrlPr>
                                <a:rPr lang="en-US" i="1">
                                  <a:latin typeface="Cambria Math" panose="02040503050406030204" pitchFamily="18" charset="0"/>
                                </a:rPr>
                              </m:ctrlPr>
                            </m:dPr>
                            <m:e>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𝛾</m:t>
                                  </m:r>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r>
                                    <a:rPr lang="en-US" i="1">
                                      <a:latin typeface="Cambria Math" panose="02040503050406030204" pitchFamily="18" charset="0"/>
                                    </a:rPr>
                                    <m:t>𝛾</m:t>
                                  </m:r>
                                </m:den>
                              </m:f>
                              <m:func>
                                <m:funcPr>
                                  <m:ctrlPr>
                                    <a:rPr lang="en-US" i="1">
                                      <a:latin typeface="Cambria Math" panose="02040503050406030204" pitchFamily="18" charset="0"/>
                                    </a:rPr>
                                  </m:ctrlPr>
                                </m:funcPr>
                                <m:fName>
                                  <m:r>
                                    <m:rPr>
                                      <m:sty m:val="p"/>
                                    </m:rPr>
                                    <a:rPr lang="en-US" i="1">
                                      <a:latin typeface="Cambria Math" panose="02040503050406030204" pitchFamily="18" charset="0"/>
                                    </a:rPr>
                                    <m:t>ln</m:t>
                                  </m:r>
                                </m:fName>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num>
                                        <m:den>
                                          <m:r>
                                            <a:rPr lang="en-US" i="1">
                                              <a:latin typeface="Cambria Math" panose="02040503050406030204" pitchFamily="18" charset="0"/>
                                            </a:rPr>
                                            <m:t>1+</m:t>
                                          </m:r>
                                          <m:f>
                                            <m:fPr>
                                              <m:ctrlPr>
                                                <a:rPr lang="en-US" i="1">
                                                  <a:latin typeface="Cambria Math" panose="02040503050406030204" pitchFamily="18" charset="0"/>
                                                </a:rPr>
                                              </m:ctrlPr>
                                            </m:fPr>
                                            <m:num>
                                              <m:r>
                                                <a:rPr lang="en-US" i="1">
                                                  <a:latin typeface="Cambria Math" panose="02040503050406030204" pitchFamily="18" charset="0"/>
                                                </a:rPr>
                                                <m:t>𝛾</m:t>
                                              </m:r>
                                              <m:r>
                                                <a:rPr lang="en-US" i="1">
                                                  <a:latin typeface="Cambria Math" panose="02040503050406030204" pitchFamily="18" charset="0"/>
                                                </a:rPr>
                                                <m:t>−1</m:t>
                                              </m:r>
                                            </m:num>
                                            <m:den>
                                              <m:r>
                                                <a:rPr lang="en-US" i="1">
                                                  <a:latin typeface="Cambria Math" panose="02040503050406030204" pitchFamily="18" charset="0"/>
                                                </a:rPr>
                                                <m:t>2</m:t>
                                              </m:r>
                                            </m:den>
                                          </m:f>
                                          <m:sSup>
                                            <m:sSupPr>
                                              <m:ctrlPr>
                                                <a:rPr lang="en-US" i="1">
                                                  <a:latin typeface="Cambria Math" panose="02040503050406030204" pitchFamily="18" charset="0"/>
                                                </a:rPr>
                                              </m:ctrlPr>
                                            </m:sSupPr>
                                            <m:e>
                                              <m:r>
                                                <a:rPr lang="en-US" i="1">
                                                  <a:latin typeface="Cambria Math" panose="02040503050406030204" pitchFamily="18" charset="0"/>
                                                </a:rPr>
                                                <m:t>𝑀</m:t>
                                              </m:r>
                                            </m:e>
                                            <m:sup>
                                              <m:r>
                                                <a:rPr lang="en-US" i="1">
                                                  <a:latin typeface="Cambria Math" panose="02040503050406030204" pitchFamily="18" charset="0"/>
                                                </a:rPr>
                                                <m:t>2</m:t>
                                              </m:r>
                                            </m:sup>
                                          </m:sSup>
                                        </m:den>
                                      </m:f>
                                    </m:e>
                                  </m:d>
                                </m:e>
                              </m:func>
                            </m:e>
                          </m:d>
                        </m:e>
                        <m:sub>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𝐴</m:t>
                              </m:r>
                            </m:sub>
                          </m:sSub>
                        </m:sub>
                        <m:sup>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𝐵</m:t>
                              </m:r>
                            </m:sub>
                          </m:sSub>
                        </m:sup>
                      </m:sSubSup>
                      <m:r>
                        <a:rPr lang="en-US" i="1">
                          <a:latin typeface="Cambria Math" panose="02040503050406030204" pitchFamily="18" charset="0"/>
                        </a:rPr>
                        <m:t>=</m:t>
                      </m:r>
                      <m:nary>
                        <m:naryPr>
                          <m:ctrlPr>
                            <a:rPr lang="en-US" i="1">
                              <a:latin typeface="Cambria Math" panose="02040503050406030204" pitchFamily="18" charset="0"/>
                            </a:rPr>
                          </m:ctrlPr>
                        </m:naryPr>
                        <m:sub>
                          <m:sSub>
                            <m:sSubPr>
                              <m:ctrlPr>
                                <a:rPr lang="en-US" i="1">
                                  <a:latin typeface="Cambria Math" panose="02040503050406030204" pitchFamily="18" charset="0"/>
                                </a:rPr>
                              </m:ctrlPr>
                            </m:sSubPr>
                            <m:e>
                              <m:r>
                                <m:rPr>
                                  <m:brk m:alnAt="23"/>
                                </m:rPr>
                                <a:rPr lang="en-US" i="1">
                                  <a:latin typeface="Cambria Math" panose="02040503050406030204" pitchFamily="18" charset="0"/>
                                </a:rPr>
                                <m:t>𝑥</m:t>
                              </m:r>
                            </m:e>
                            <m:sub>
                              <m:r>
                                <m:rPr>
                                  <m:brk m:alnAt="23"/>
                                </m:rPr>
                                <a:rPr lang="en-US" i="1">
                                  <a:latin typeface="Cambria Math" panose="02040503050406030204" pitchFamily="18" charset="0"/>
                                </a:rPr>
                                <m:t>𝐴</m:t>
                              </m:r>
                            </m:sub>
                          </m:sSub>
                        </m:sub>
                        <m:sup>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𝐵</m:t>
                              </m:r>
                            </m:sub>
                          </m:sSub>
                        </m:sup>
                        <m:e>
                          <m:r>
                            <a:rPr lang="en-US" i="1">
                              <a:latin typeface="Cambria Math" panose="02040503050406030204" pitchFamily="18" charset="0"/>
                            </a:rPr>
                            <m:t>4</m:t>
                          </m:r>
                          <m:f>
                            <m:fPr>
                              <m:ctrlPr>
                                <a:rPr lang="en-US" i="1">
                                  <a:latin typeface="Cambria Math" panose="02040503050406030204" pitchFamily="18" charset="0"/>
                                </a:rPr>
                              </m:ctrlPr>
                            </m:fPr>
                            <m:num>
                              <m:r>
                                <a:rPr lang="en-US" i="1">
                                  <a:latin typeface="Cambria Math" panose="02040503050406030204" pitchFamily="18" charset="0"/>
                                </a:rPr>
                                <m:t>𝑓</m:t>
                              </m:r>
                            </m:num>
                            <m:den>
                              <m:r>
                                <a:rPr lang="en-US" i="1">
                                  <a:latin typeface="Cambria Math" panose="02040503050406030204" pitchFamily="18" charset="0"/>
                                </a:rPr>
                                <m:t>𝐷</m:t>
                              </m:r>
                            </m:den>
                          </m:f>
                          <m:r>
                            <a:rPr lang="en-US" i="1">
                              <a:latin typeface="Cambria Math" panose="02040503050406030204" pitchFamily="18" charset="0"/>
                            </a:rPr>
                            <m:t>𝑑𝑥</m:t>
                          </m:r>
                        </m:e>
                      </m:nary>
                    </m:oMath>
                  </m:oMathPara>
                </a14:m>
                <a:endParaRPr lang="en-US" i="1">
                  <a:latin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77F7338C-FA33-BFA5-E45D-962039163E3E}"/>
                  </a:ext>
                </a:extLst>
              </p:cNvPr>
              <p:cNvSpPr>
                <a:spLocks noRot="1" noChangeAspect="1" noMove="1" noResize="1" noEditPoints="1" noAdjustHandles="1" noChangeArrowheads="1" noChangeShapeType="1" noTextEdit="1"/>
              </p:cNvSpPr>
              <p:nvPr/>
            </p:nvSpPr>
            <p:spPr>
              <a:xfrm>
                <a:off x="3205712" y="5099004"/>
                <a:ext cx="5780576" cy="1073196"/>
              </a:xfrm>
              <a:prstGeom prst="rect">
                <a:avLst/>
              </a:prstGeom>
              <a:blipFill>
                <a:blip r:embed="rId7"/>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157712238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3000</TotalTime>
  <Words>3466</Words>
  <Application>Microsoft Office PowerPoint</Application>
  <PresentationFormat>Widescreen</PresentationFormat>
  <Paragraphs>220</Paragraphs>
  <Slides>14</Slides>
  <Notes>14</Notes>
  <HiddenSlides>0</HiddenSlides>
  <MMClips>0</MMClip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Ansys - Slide Master</vt:lpstr>
      <vt:lpstr>AER_theme</vt:lpstr>
      <vt:lpstr>1_AER_theme</vt:lpstr>
      <vt:lpstr>PowerPoint Presentation</vt:lpstr>
      <vt:lpstr>Introduction</vt:lpstr>
      <vt:lpstr>1-D Flow with Heat Addition: Rayleigh Flow</vt:lpstr>
      <vt:lpstr>Rayleigh Flow</vt:lpstr>
      <vt:lpstr>Rayleigh Flow</vt:lpstr>
      <vt:lpstr>The Rayleigh Curve</vt:lpstr>
      <vt:lpstr>The Rayleigh Curve</vt:lpstr>
      <vt:lpstr>1-D Flow with Friction – Fanno Flow</vt:lpstr>
      <vt:lpstr>Fanno Flow</vt:lpstr>
      <vt:lpstr>Fanno Flow</vt:lpstr>
      <vt:lpstr>Fanno Flow</vt:lpstr>
      <vt:lpstr>The Fanno Curve</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Ravindra Shirsath</cp:lastModifiedBy>
  <cp:revision>175</cp:revision>
  <dcterms:created xsi:type="dcterms:W3CDTF">2019-12-19T15:00:39Z</dcterms:created>
  <dcterms:modified xsi:type="dcterms:W3CDTF">2023-09-07T09:54:25Z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