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27"/>
  </p:notesMasterIdLst>
  <p:sldIdLst>
    <p:sldId id="9104" r:id="rId7"/>
    <p:sldId id="739" r:id="rId8"/>
    <p:sldId id="745" r:id="rId9"/>
    <p:sldId id="9106" r:id="rId10"/>
    <p:sldId id="9107" r:id="rId11"/>
    <p:sldId id="9108" r:id="rId12"/>
    <p:sldId id="9112" r:id="rId13"/>
    <p:sldId id="9110" r:id="rId14"/>
    <p:sldId id="9111" r:id="rId15"/>
    <p:sldId id="9113" r:id="rId16"/>
    <p:sldId id="9114" r:id="rId17"/>
    <p:sldId id="9115" r:id="rId18"/>
    <p:sldId id="9116" r:id="rId19"/>
    <p:sldId id="799" r:id="rId20"/>
    <p:sldId id="9118" r:id="rId21"/>
    <p:sldId id="9119" r:id="rId22"/>
    <p:sldId id="9117" r:id="rId23"/>
    <p:sldId id="9120" r:id="rId24"/>
    <p:sldId id="9121" r:id="rId25"/>
    <p:sldId id="9105"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Cambria Math" panose="02040503050406030204" pitchFamily="18" charset="0"/>
      <p:regular r:id="rId32"/>
    </p:embeddedFont>
    <p:embeddedFont>
      <p:font typeface="Segoe UI" panose="020B0502040204020203"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F7C1F1-051A-9E1F-0D1E-0766C9CE2CF1}" name="Ravindra Shirsath" initials="RS" userId="S::ravindra.shirsath@ansys.com::027d37d2-9c2b-4c45-be34-98a6c3a1d10d" providerId="AD"/>
  <p188:author id="{6839C6F6-1488-72BA-07B8-95934B361D6C}" name="Madhumita Saravana Kumar" initials="MSK" userId="S::madhumita.saravanakumar@ansys.com::9ffa2865-6a19-4249-a78c-e95e8c3ee8d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02160C-52F0-488F-A86C-61ACAB78AC8A}" v="2" dt="2023-09-08T07:04:51.915"/>
    <p1510:client id="{7FEAC820-A564-E367-D5CB-05DD543A4E73}" v="1" dt="2023-09-08T07:46:55.336"/>
    <p1510:client id="{F8CC6DBF-31F1-06B9-B028-BCC59EBB98DF}" v="42" dt="2023-09-08T06:40:32.1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87" autoAdjust="0"/>
    <p:restoredTop sz="72397" autoAdjust="0"/>
  </p:normalViewPr>
  <p:slideViewPr>
    <p:cSldViewPr showGuides="1">
      <p:cViewPr varScale="1">
        <p:scale>
          <a:sx n="71" d="100"/>
          <a:sy n="71" d="100"/>
        </p:scale>
        <p:origin x="600" y="6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font" Target="fonts/font7.fntdata"/><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5.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4.fntdata"/><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6.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docChgLst>
    <pc:chgData name="Ravindra Shirsath" userId="S::ravindra.shirsath@ansys.com::027d37d2-9c2b-4c45-be34-98a6c3a1d10d" providerId="AD" clId="Web-{5A02160C-52F0-488F-A86C-61ACAB78AC8A}"/>
    <pc:docChg chg="mod">
      <pc:chgData name="Ravindra Shirsath" userId="S::ravindra.shirsath@ansys.com::027d37d2-9c2b-4c45-be34-98a6c3a1d10d" providerId="AD" clId="Web-{5A02160C-52F0-488F-A86C-61ACAB78AC8A}" dt="2023-09-08T07:04:51.915" v="1"/>
      <pc:docMkLst>
        <pc:docMk/>
      </pc:docMkLst>
      <pc:sldChg chg="modCm">
        <pc:chgData name="Ravindra Shirsath" userId="S::ravindra.shirsath@ansys.com::027d37d2-9c2b-4c45-be34-98a6c3a1d10d" providerId="AD" clId="Web-{5A02160C-52F0-488F-A86C-61ACAB78AC8A}" dt="2023-09-08T07:04:51.915" v="1"/>
        <pc:sldMkLst>
          <pc:docMk/>
          <pc:sldMk cId="2164445789" sldId="9122"/>
        </pc:sldMkLst>
        <pc:extLst>
          <p:ext xmlns:p="http://schemas.openxmlformats.org/presentationml/2006/main" uri="{D6D511B9-2390-475A-947B-AFAB55BFBCF1}">
            <pc226:cmChg xmlns:pc226="http://schemas.microsoft.com/office/powerpoint/2022/06/main/command" chg="">
              <pc226:chgData name="Ravindra Shirsath" userId="S::ravindra.shirsath@ansys.com::027d37d2-9c2b-4c45-be34-98a6c3a1d10d" providerId="AD" clId="Web-{5A02160C-52F0-488F-A86C-61ACAB78AC8A}" dt="2023-09-08T07:04:51.915" v="1"/>
              <pc2:cmMkLst xmlns:pc2="http://schemas.microsoft.com/office/powerpoint/2019/9/main/command">
                <pc:docMk/>
                <pc:sldMk cId="2164445789" sldId="9122"/>
                <pc2:cmMk id="{EC2E1C4F-CF44-4CB9-A7EE-CFC6EA6838B1}"/>
              </pc2:cmMkLst>
              <pc226:cmRplyChg chg="add">
                <pc226:chgData name="Ravindra Shirsath" userId="S::ravindra.shirsath@ansys.com::027d37d2-9c2b-4c45-be34-98a6c3a1d10d" providerId="AD" clId="Web-{5A02160C-52F0-488F-A86C-61ACAB78AC8A}" dt="2023-09-08T07:04:51.915" v="1"/>
                <pc2:cmRplyMkLst xmlns:pc2="http://schemas.microsoft.com/office/powerpoint/2019/9/main/command">
                  <pc:docMk/>
                  <pc:sldMk cId="2164445789" sldId="9122"/>
                  <pc2:cmMk id="{EC2E1C4F-CF44-4CB9-A7EE-CFC6EA6838B1}"/>
                  <pc2:cmRplyMk id="{33292A41-3075-40E4-934F-F42FEEEB5274}"/>
                </pc2:cmRplyMkLst>
              </pc226:cmRplyChg>
            </pc226:cmChg>
          </p:ext>
        </pc:extLst>
      </pc:sldChg>
    </pc:docChg>
  </pc:docChgLst>
  <pc:docChgLst>
    <pc:chgData name="Ravindra Shirsath" userId="S::ravindra.shirsath@ansys.com::027d37d2-9c2b-4c45-be34-98a6c3a1d10d" providerId="AD" clId="Web-{7FEAC820-A564-E367-D5CB-05DD543A4E73}"/>
    <pc:docChg chg="delSld">
      <pc:chgData name="Ravindra Shirsath" userId="S::ravindra.shirsath@ansys.com::027d37d2-9c2b-4c45-be34-98a6c3a1d10d" providerId="AD" clId="Web-{7FEAC820-A564-E367-D5CB-05DD543A4E73}" dt="2023-09-08T07:46:55.336" v="0"/>
      <pc:docMkLst>
        <pc:docMk/>
      </pc:docMkLst>
      <pc:sldChg chg="del">
        <pc:chgData name="Ravindra Shirsath" userId="S::ravindra.shirsath@ansys.com::027d37d2-9c2b-4c45-be34-98a6c3a1d10d" providerId="AD" clId="Web-{7FEAC820-A564-E367-D5CB-05DD543A4E73}" dt="2023-09-08T07:46:55.336" v="0"/>
        <pc:sldMkLst>
          <pc:docMk/>
          <pc:sldMk cId="2164445789" sldId="9122"/>
        </pc:sldMkLst>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Ravindra Shirsath" userId="S::ravindra.shirsath@ansys.com::027d37d2-9c2b-4c45-be34-98a6c3a1d10d" providerId="AD" clId="Web-{F8CC6DBF-31F1-06B9-B028-BCC59EBB98DF}"/>
    <pc:docChg chg="modSld">
      <pc:chgData name="Ravindra Shirsath" userId="S::ravindra.shirsath@ansys.com::027d37d2-9c2b-4c45-be34-98a6c3a1d10d" providerId="AD" clId="Web-{F8CC6DBF-31F1-06B9-B028-BCC59EBB98DF}" dt="2023-09-08T06:40:32.192" v="47" actId="1076"/>
      <pc:docMkLst>
        <pc:docMk/>
      </pc:docMkLst>
      <pc:sldChg chg="addSp delSp modSp">
        <pc:chgData name="Ravindra Shirsath" userId="S::ravindra.shirsath@ansys.com::027d37d2-9c2b-4c45-be34-98a6c3a1d10d" providerId="AD" clId="Web-{F8CC6DBF-31F1-06B9-B028-BCC59EBB98DF}" dt="2023-09-08T06:40:32.192" v="47" actId="1076"/>
        <pc:sldMkLst>
          <pc:docMk/>
          <pc:sldMk cId="4070816935" sldId="9121"/>
        </pc:sldMkLst>
        <pc:spChg chg="mod">
          <ac:chgData name="Ravindra Shirsath" userId="S::ravindra.shirsath@ansys.com::027d37d2-9c2b-4c45-be34-98a6c3a1d10d" providerId="AD" clId="Web-{F8CC6DBF-31F1-06B9-B028-BCC59EBB98DF}" dt="2023-09-08T06:36:06.384" v="38" actId="20577"/>
          <ac:spMkLst>
            <pc:docMk/>
            <pc:sldMk cId="4070816935" sldId="9121"/>
            <ac:spMk id="4" creationId="{89B963B2-C6CE-C91A-D23F-D33ABDD961EA}"/>
          </ac:spMkLst>
        </pc:spChg>
        <pc:spChg chg="mod">
          <ac:chgData name="Ravindra Shirsath" userId="S::ravindra.shirsath@ansys.com::027d37d2-9c2b-4c45-be34-98a6c3a1d10d" providerId="AD" clId="Web-{F8CC6DBF-31F1-06B9-B028-BCC59EBB98DF}" dt="2023-09-08T06:34:55.679" v="33" actId="1076"/>
          <ac:spMkLst>
            <pc:docMk/>
            <pc:sldMk cId="4070816935" sldId="9121"/>
            <ac:spMk id="17" creationId="{A8816534-D104-A263-107C-C765DF6F4A64}"/>
          </ac:spMkLst>
        </pc:spChg>
        <pc:spChg chg="mod">
          <ac:chgData name="Ravindra Shirsath" userId="S::ravindra.shirsath@ansys.com::027d37d2-9c2b-4c45-be34-98a6c3a1d10d" providerId="AD" clId="Web-{F8CC6DBF-31F1-06B9-B028-BCC59EBB98DF}" dt="2023-09-08T06:34:26.521" v="30" actId="14100"/>
          <ac:spMkLst>
            <pc:docMk/>
            <pc:sldMk cId="4070816935" sldId="9121"/>
            <ac:spMk id="18" creationId="{CD0BB162-0EC7-0F52-26B6-2ED0F8813BB8}"/>
          </ac:spMkLst>
        </pc:spChg>
        <pc:spChg chg="mod">
          <ac:chgData name="Ravindra Shirsath" userId="S::ravindra.shirsath@ansys.com::027d37d2-9c2b-4c45-be34-98a6c3a1d10d" providerId="AD" clId="Web-{F8CC6DBF-31F1-06B9-B028-BCC59EBB98DF}" dt="2023-09-08T06:35:08.195" v="34" actId="14100"/>
          <ac:spMkLst>
            <pc:docMk/>
            <pc:sldMk cId="4070816935" sldId="9121"/>
            <ac:spMk id="20" creationId="{94822D25-8602-3D75-9868-BBD2D1FA05FB}"/>
          </ac:spMkLst>
        </pc:spChg>
        <pc:spChg chg="mod">
          <ac:chgData name="Ravindra Shirsath" userId="S::ravindra.shirsath@ansys.com::027d37d2-9c2b-4c45-be34-98a6c3a1d10d" providerId="AD" clId="Web-{F8CC6DBF-31F1-06B9-B028-BCC59EBB98DF}" dt="2023-09-08T06:34:33.068" v="31" actId="14100"/>
          <ac:spMkLst>
            <pc:docMk/>
            <pc:sldMk cId="4070816935" sldId="9121"/>
            <ac:spMk id="21" creationId="{9BB23AC2-CB77-77F7-6953-8AE2814C5781}"/>
          </ac:spMkLst>
        </pc:spChg>
        <pc:spChg chg="mod">
          <ac:chgData name="Ravindra Shirsath" userId="S::ravindra.shirsath@ansys.com::027d37d2-9c2b-4c45-be34-98a6c3a1d10d" providerId="AD" clId="Web-{F8CC6DBF-31F1-06B9-B028-BCC59EBB98DF}" dt="2023-09-08T06:34:46.600" v="32" actId="1076"/>
          <ac:spMkLst>
            <pc:docMk/>
            <pc:sldMk cId="4070816935" sldId="9121"/>
            <ac:spMk id="22" creationId="{EEA7CCB9-C857-98DC-E2F2-BBBC226A6C66}"/>
          </ac:spMkLst>
        </pc:spChg>
        <pc:spChg chg="mod">
          <ac:chgData name="Ravindra Shirsath" userId="S::ravindra.shirsath@ansys.com::027d37d2-9c2b-4c45-be34-98a6c3a1d10d" providerId="AD" clId="Web-{F8CC6DBF-31F1-06B9-B028-BCC59EBB98DF}" dt="2023-09-08T06:36:59.980" v="40" actId="1076"/>
          <ac:spMkLst>
            <pc:docMk/>
            <pc:sldMk cId="4070816935" sldId="9121"/>
            <ac:spMk id="23" creationId="{98F8BEB8-30E3-B77F-26F6-6C6225CCC5F8}"/>
          </ac:spMkLst>
        </pc:spChg>
        <pc:spChg chg="mod">
          <ac:chgData name="Ravindra Shirsath" userId="S::ravindra.shirsath@ansys.com::027d37d2-9c2b-4c45-be34-98a6c3a1d10d" providerId="AD" clId="Web-{F8CC6DBF-31F1-06B9-B028-BCC59EBB98DF}" dt="2023-09-08T06:34:01.880" v="29" actId="14100"/>
          <ac:spMkLst>
            <pc:docMk/>
            <pc:sldMk cId="4070816935" sldId="9121"/>
            <ac:spMk id="24" creationId="{17CF9EA6-7B12-6A27-4E67-5AD41BE5F69B}"/>
          </ac:spMkLst>
        </pc:spChg>
        <pc:spChg chg="mod">
          <ac:chgData name="Ravindra Shirsath" userId="S::ravindra.shirsath@ansys.com::027d37d2-9c2b-4c45-be34-98a6c3a1d10d" providerId="AD" clId="Web-{F8CC6DBF-31F1-06B9-B028-BCC59EBB98DF}" dt="2023-09-08T06:36:46.495" v="39" actId="1076"/>
          <ac:spMkLst>
            <pc:docMk/>
            <pc:sldMk cId="4070816935" sldId="9121"/>
            <ac:spMk id="35" creationId="{7625AE51-7603-B2E3-CBFB-E6C95E8DA9F5}"/>
          </ac:spMkLst>
        </pc:spChg>
        <pc:spChg chg="add mod">
          <ac:chgData name="Ravindra Shirsath" userId="S::ravindra.shirsath@ansys.com::027d37d2-9c2b-4c45-be34-98a6c3a1d10d" providerId="AD" clId="Web-{F8CC6DBF-31F1-06B9-B028-BCC59EBB98DF}" dt="2023-09-08T06:33:36.550" v="27" actId="1076"/>
          <ac:spMkLst>
            <pc:docMk/>
            <pc:sldMk cId="4070816935" sldId="9121"/>
            <ac:spMk id="56" creationId="{212DCD58-AE1A-956A-80C0-06D63AF42CEC}"/>
          </ac:spMkLst>
        </pc:spChg>
        <pc:grpChg chg="add mod">
          <ac:chgData name="Ravindra Shirsath" userId="S::ravindra.shirsath@ansys.com::027d37d2-9c2b-4c45-be34-98a6c3a1d10d" providerId="AD" clId="Web-{F8CC6DBF-31F1-06B9-B028-BCC59EBB98DF}" dt="2023-09-08T06:33:29.097" v="26" actId="1076"/>
          <ac:grpSpMkLst>
            <pc:docMk/>
            <pc:sldMk cId="4070816935" sldId="9121"/>
            <ac:grpSpMk id="54" creationId="{D051C43A-CC28-1B67-4BBD-4EB8E36C5B3A}"/>
          </ac:grpSpMkLst>
        </pc:grpChg>
        <pc:cxnChg chg="del">
          <ac:chgData name="Ravindra Shirsath" userId="S::ravindra.shirsath@ansys.com::027d37d2-9c2b-4c45-be34-98a6c3a1d10d" providerId="AD" clId="Web-{F8CC6DBF-31F1-06B9-B028-BCC59EBB98DF}" dt="2023-09-08T06:40:08.675" v="45"/>
          <ac:cxnSpMkLst>
            <pc:docMk/>
            <pc:sldMk cId="4070816935" sldId="9121"/>
            <ac:cxnSpMk id="39" creationId="{3092AB2F-2487-F5D4-1771-58A1292C0D52}"/>
          </ac:cxnSpMkLst>
        </pc:cxnChg>
        <pc:cxnChg chg="mod">
          <ac:chgData name="Ravindra Shirsath" userId="S::ravindra.shirsath@ansys.com::027d37d2-9c2b-4c45-be34-98a6c3a1d10d" providerId="AD" clId="Web-{F8CC6DBF-31F1-06B9-B028-BCC59EBB98DF}" dt="2023-09-08T06:39:32.674" v="44" actId="1076"/>
          <ac:cxnSpMkLst>
            <pc:docMk/>
            <pc:sldMk cId="4070816935" sldId="9121"/>
            <ac:cxnSpMk id="40" creationId="{4166D07C-925E-993D-CDF4-645A80D275E3}"/>
          </ac:cxnSpMkLst>
        </pc:cxnChg>
        <pc:cxnChg chg="mod">
          <ac:chgData name="Ravindra Shirsath" userId="S::ravindra.shirsath@ansys.com::027d37d2-9c2b-4c45-be34-98a6c3a1d10d" providerId="AD" clId="Web-{F8CC6DBF-31F1-06B9-B028-BCC59EBB98DF}" dt="2023-09-08T06:38:24.265" v="41" actId="1076"/>
          <ac:cxnSpMkLst>
            <pc:docMk/>
            <pc:sldMk cId="4070816935" sldId="9121"/>
            <ac:cxnSpMk id="49" creationId="{ADE3D387-9340-12CF-57F9-509DCF8DCE9F}"/>
          </ac:cxnSpMkLst>
        </pc:cxnChg>
        <pc:cxnChg chg="add mod">
          <ac:chgData name="Ravindra Shirsath" userId="S::ravindra.shirsath@ansys.com::027d37d2-9c2b-4c45-be34-98a6c3a1d10d" providerId="AD" clId="Web-{F8CC6DBF-31F1-06B9-B028-BCC59EBB98DF}" dt="2023-09-08T06:40:32.192" v="47" actId="1076"/>
          <ac:cxnSpMkLst>
            <pc:docMk/>
            <pc:sldMk cId="4070816935" sldId="9121"/>
            <ac:cxnSpMk id="57" creationId="{CBBEE8F7-9B6B-1F0E-9573-CE1B727B5AFE}"/>
          </ac:cxnSpMkLst>
        </pc:cxnChg>
      </pc:sldChg>
    </pc:docChg>
  </pc:docChgLst>
  <pc:docChgLst>
    <pc:chgData name="Madhumita Saravana Kumar" userId="9ffa2865-6a19-4249-a78c-e95e8c3ee8d6" providerId="ADAL" clId="{F347CC89-5871-4DB7-B244-BFB8FB8CB482}"/>
    <pc:docChg chg="">
      <pc:chgData name="Madhumita Saravana Kumar" userId="9ffa2865-6a19-4249-a78c-e95e8c3ee8d6" providerId="ADAL" clId="{F347CC89-5871-4DB7-B244-BFB8FB8CB482}" dt="2023-09-07T12:40:25.573" v="0"/>
      <pc:docMkLst>
        <pc:docMk/>
      </pc:docMkLst>
      <pc:sldChg chg="addCm">
        <pc:chgData name="Madhumita Saravana Kumar" userId="9ffa2865-6a19-4249-a78c-e95e8c3ee8d6" providerId="ADAL" clId="{F347CC89-5871-4DB7-B244-BFB8FB8CB482}" dt="2023-09-07T12:40:25.573" v="0"/>
        <pc:sldMkLst>
          <pc:docMk/>
          <pc:sldMk cId="2164445789" sldId="9122"/>
        </pc:sldMkLst>
        <pc:extLst>
          <p:ext xmlns:p="http://schemas.openxmlformats.org/presentationml/2006/main" uri="{D6D511B9-2390-475A-947B-AFAB55BFBCF1}">
            <pc226:cmChg xmlns:pc226="http://schemas.microsoft.com/office/powerpoint/2022/06/main/command" chg="add">
              <pc226:chgData name="Madhumita Saravana Kumar" userId="9ffa2865-6a19-4249-a78c-e95e8c3ee8d6" providerId="ADAL" clId="{F347CC89-5871-4DB7-B244-BFB8FB8CB482}" dt="2023-09-07T12:40:25.573" v="0"/>
              <pc2:cmMkLst xmlns:pc2="http://schemas.microsoft.com/office/powerpoint/2019/9/main/command">
                <pc:docMk/>
                <pc:sldMk cId="2164445789" sldId="9122"/>
                <pc2:cmMk id="{EC2E1C4F-CF44-4CB9-A7EE-CFC6EA6838B1}"/>
              </pc2:cmMkLst>
            </pc226:cmChg>
          </p:ext>
        </pc:extLst>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9/8/2023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As soon as the back pressure is reduced below </a:t>
            </a:r>
            <a:r>
              <a:rPr lang="en-US" sz="1200" dirty="0" err="1">
                <a:effectLst/>
                <a:latin typeface="Calibri" panose="020F0502020204030204" pitchFamily="34" charset="0"/>
                <a:ea typeface="Calibri" panose="020F0502020204030204" pitchFamily="34" charset="0"/>
                <a:cs typeface="Arial" panose="020B0604020202020204" pitchFamily="34" charset="0"/>
              </a:rPr>
              <a:t>peE</a:t>
            </a:r>
            <a:r>
              <a:rPr lang="en-US" sz="1200" dirty="0">
                <a:effectLst/>
                <a:latin typeface="Calibri" panose="020F0502020204030204" pitchFamily="34" charset="0"/>
                <a:ea typeface="Calibri" panose="020F0502020204030204" pitchFamily="34" charset="0"/>
                <a:cs typeface="Arial" panose="020B0604020202020204" pitchFamily="34" charset="0"/>
              </a:rPr>
              <a:t>, the shock wave moves out of the nozzle, and the flow inside the nozzle is fully supersonic and isentropic. However, since the exit pressure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is still less than the back pressure, oblique shock waves are formed at the nozzle lip through which the gas pressure is increased. In such a case, the nozzle is said to be overexpanded.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On further reduction of exit pressure such that pb=</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we arrive at the design condition of the nozzle. At this condition, there is a perfect supersonic expansion and no shock waves are present either inside or outside the nozzle. For this condition, the back pressure and exit pressure will match identically.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Now, if the back pressure is further reduced below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the nozzle is said to be </a:t>
            </a:r>
            <a:r>
              <a:rPr lang="en-US" sz="1200" dirty="0" err="1">
                <a:effectLst/>
                <a:latin typeface="Calibri" panose="020F0502020204030204" pitchFamily="34" charset="0"/>
                <a:ea typeface="Calibri" panose="020F0502020204030204" pitchFamily="34" charset="0"/>
                <a:cs typeface="Arial" panose="020B0604020202020204" pitchFamily="34" charset="0"/>
              </a:rPr>
              <a:t>underexpanded</a:t>
            </a:r>
            <a:r>
              <a:rPr lang="en-US" sz="1200" dirty="0">
                <a:effectLst/>
                <a:latin typeface="Calibri" panose="020F0502020204030204" pitchFamily="34" charset="0"/>
                <a:ea typeface="Calibri" panose="020F0502020204030204" pitchFamily="34" charset="0"/>
                <a:cs typeface="Arial" panose="020B0604020202020204" pitchFamily="34" charset="0"/>
              </a:rPr>
              <a:t> and in order for the exit pressure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to be made equal to the back pressure, expansion waves are generated at the nozzle lip.</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980244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Till now, we have analyzed the qualitative flow behavior in a CD nozzle at different pressure ratios. It is now time to understand the overall process quantitatively.</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1422988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begin by assuming that the flow through the nozzle is entirely isentropic. As a result, the total conditions can be considered constant throughout the nozzle. For a known value of exit pressure p2, the following expression can be written using the isentropic relations, from which exit Mach number M2 can be calculated. Using A2 and M2, we can calculate A* from the area ratio equation. This calculated value A* can be compared with the actual cross-sectional area of the throat, At. If At is greater than A*, it indicates that the throat is too large for a sonic flow and thus the entire nozzle flow is subsonic. If At is less than A*, it indicates that the throat is too small for subsonic flow and thus the nozzle is choked.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now look at each of these conditions in more detail.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91012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When the flow is fully subsonic in the nozzle, using A* as the reference quantity, we calculate the area ratio at any location in the nozzle. From Mach number – area ratio relation, we obtain the corresponding flow Mach number at this location. Knowing the total properties and the Mach number, it is straight forward to calculate all the flow properties and the mass flow rate.</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520775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For the condition where the throat is choked, i.e. At=A*, we know that the flow in the converging section is subsonic and isentropic. Hence, we can use the same procedure as we just discussed to obtain the flow properties at any location in the converging section.</a:t>
            </a:r>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14</a:t>
            </a:fld>
            <a:endParaRPr lang="en-US" dirty="0"/>
          </a:p>
        </p:txBody>
      </p:sp>
    </p:spTree>
    <p:extLst>
      <p:ext uri="{BB962C8B-B14F-4D97-AF65-F5344CB8AC3E}">
        <p14:creationId xmlns:p14="http://schemas.microsoft.com/office/powerpoint/2010/main" val="2759900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For the diverging section however, things are a little different. There are two possibilities based on the prescribed back pressure. </a:t>
            </a:r>
          </a:p>
          <a:p>
            <a:pPr marL="228600" indent="-228600">
              <a:lnSpc>
                <a:spcPct val="107000"/>
              </a:lnSpc>
              <a:spcAft>
                <a:spcPts val="800"/>
              </a:spcAft>
              <a:buAutoNum type="arabicPeriod"/>
            </a:pPr>
            <a:r>
              <a:rPr lang="en-US" sz="1200" dirty="0">
                <a:effectLst/>
                <a:latin typeface="Calibri" panose="020F0502020204030204" pitchFamily="34" charset="0"/>
                <a:ea typeface="Calibri" panose="020F0502020204030204" pitchFamily="34" charset="0"/>
                <a:cs typeface="Arial" panose="020B0604020202020204" pitchFamily="34" charset="0"/>
              </a:rPr>
              <a:t>The flow at the nozzle exit is subsonic and </a:t>
            </a:r>
          </a:p>
          <a:p>
            <a:pPr marL="228600" indent="-228600">
              <a:lnSpc>
                <a:spcPct val="107000"/>
              </a:lnSpc>
              <a:spcAft>
                <a:spcPts val="800"/>
              </a:spcAft>
              <a:buAutoNum type="arabicPeriod"/>
            </a:pPr>
            <a:r>
              <a:rPr lang="en-US" sz="1200" dirty="0">
                <a:effectLst/>
                <a:latin typeface="Calibri" panose="020F0502020204030204" pitchFamily="34" charset="0"/>
                <a:ea typeface="Calibri" panose="020F0502020204030204" pitchFamily="34" charset="0"/>
                <a:cs typeface="Arial" panose="020B0604020202020204" pitchFamily="34" charset="0"/>
              </a:rPr>
              <a:t>The flow at the nozzle exit is supersonic. </a:t>
            </a:r>
          </a:p>
          <a:p>
            <a:pPr marL="0" indent="0">
              <a:lnSpc>
                <a:spcPct val="107000"/>
              </a:lnSpc>
              <a:spcAft>
                <a:spcPts val="800"/>
              </a:spcAft>
              <a:buNone/>
            </a:pPr>
            <a:r>
              <a:rPr lang="en-US" sz="1200" dirty="0">
                <a:effectLst/>
                <a:latin typeface="Calibri" panose="020F0502020204030204" pitchFamily="34" charset="0"/>
                <a:ea typeface="Calibri" panose="020F0502020204030204" pitchFamily="34" charset="0"/>
                <a:cs typeface="Arial" panose="020B0604020202020204" pitchFamily="34" charset="0"/>
              </a:rPr>
              <a:t>In the case of a subsonic exit flow, as discussed earlier, there must be a normal shock wave in the diverging section.</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F61EA0F-A667-4B49-8422-0062BC55E249}" type="slidenum">
              <a:rPr lang="en-US" smtClean="0"/>
              <a:t>15</a:t>
            </a:fld>
            <a:endParaRPr lang="en-US" dirty="0"/>
          </a:p>
        </p:txBody>
      </p:sp>
    </p:spTree>
    <p:extLst>
      <p:ext uri="{BB962C8B-B14F-4D97-AF65-F5344CB8AC3E}">
        <p14:creationId xmlns:p14="http://schemas.microsoft.com/office/powerpoint/2010/main" val="676774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lnSpc>
                <a:spcPct val="107000"/>
              </a:lnSpc>
              <a:spcAft>
                <a:spcPts val="800"/>
              </a:spcAft>
              <a:buNone/>
            </a:pPr>
            <a:r>
              <a:rPr lang="en-US" sz="1200" dirty="0">
                <a:effectLst/>
                <a:latin typeface="Calibri" panose="020F0502020204030204" pitchFamily="34" charset="0"/>
                <a:ea typeface="Calibri" panose="020F0502020204030204" pitchFamily="34" charset="0"/>
                <a:cs typeface="Arial" panose="020B0604020202020204" pitchFamily="34" charset="0"/>
              </a:rPr>
              <a:t>For a supersonic flow at the exit, we first compute the design condition exit Mach number using the exit area ratio A2/A*. For this Mach number, we can compute the exit pressure, let us say p2’, using isentropic relation for pressure ratio. If we compare the value of p2’ to our prescribed back pressure, we encounter two scenarios. </a:t>
            </a:r>
          </a:p>
          <a:p>
            <a:pPr marL="0" indent="0">
              <a:lnSpc>
                <a:spcPct val="107000"/>
              </a:lnSpc>
              <a:spcAft>
                <a:spcPts val="800"/>
              </a:spcAft>
              <a:buNone/>
            </a:pPr>
            <a:r>
              <a:rPr lang="en-US" sz="1200" dirty="0">
                <a:effectLst/>
                <a:latin typeface="Calibri" panose="020F0502020204030204" pitchFamily="34" charset="0"/>
                <a:ea typeface="Calibri" panose="020F0502020204030204" pitchFamily="34" charset="0"/>
                <a:cs typeface="Arial" panose="020B0604020202020204" pitchFamily="34" charset="0"/>
              </a:rPr>
              <a:t>If p2 is less than p2’, the flow needs further expansion, in order for the exit and back pressures to match, which happens outside the nozzle. This is the </a:t>
            </a:r>
            <a:r>
              <a:rPr lang="en-US" sz="1200" dirty="0" err="1">
                <a:effectLst/>
                <a:latin typeface="Calibri" panose="020F0502020204030204" pitchFamily="34" charset="0"/>
                <a:ea typeface="Calibri" panose="020F0502020204030204" pitchFamily="34" charset="0"/>
                <a:cs typeface="Arial" panose="020B0604020202020204" pitchFamily="34" charset="0"/>
              </a:rPr>
              <a:t>underexpanded</a:t>
            </a:r>
            <a:r>
              <a:rPr lang="en-US" sz="1200" dirty="0">
                <a:effectLst/>
                <a:latin typeface="Calibri" panose="020F0502020204030204" pitchFamily="34" charset="0"/>
                <a:ea typeface="Calibri" panose="020F0502020204030204" pitchFamily="34" charset="0"/>
                <a:cs typeface="Arial" panose="020B0604020202020204" pitchFamily="34" charset="0"/>
              </a:rPr>
              <a:t> condition that we discussed previously. </a:t>
            </a:r>
          </a:p>
          <a:p>
            <a:pPr marL="0" indent="0">
              <a:lnSpc>
                <a:spcPct val="107000"/>
              </a:lnSpc>
              <a:spcAft>
                <a:spcPts val="800"/>
              </a:spcAft>
              <a:buNone/>
            </a:pPr>
            <a:r>
              <a:rPr lang="en-US" sz="1200" dirty="0">
                <a:effectLst/>
                <a:latin typeface="Calibri" panose="020F0502020204030204" pitchFamily="34" charset="0"/>
                <a:ea typeface="Calibri" panose="020F0502020204030204" pitchFamily="34" charset="0"/>
                <a:cs typeface="Arial" panose="020B0604020202020204" pitchFamily="34" charset="0"/>
              </a:rPr>
              <a:t>If p2 is greater than p2’, there must be a normal shock in the diverging section and the flow must pass through this shock and further diffuse </a:t>
            </a:r>
            <a:r>
              <a:rPr lang="en-US" sz="1200" dirty="0" err="1">
                <a:effectLst/>
                <a:latin typeface="Calibri" panose="020F0502020204030204" pitchFamily="34" charset="0"/>
                <a:ea typeface="Calibri" panose="020F0502020204030204" pitchFamily="34" charset="0"/>
                <a:cs typeface="Arial" panose="020B0604020202020204" pitchFamily="34" charset="0"/>
              </a:rPr>
              <a:t>subsonically</a:t>
            </a:r>
            <a:r>
              <a:rPr lang="en-US" sz="1200" dirty="0">
                <a:effectLst/>
                <a:latin typeface="Calibri" panose="020F0502020204030204" pitchFamily="34" charset="0"/>
                <a:ea typeface="Calibri" panose="020F0502020204030204" pitchFamily="34" charset="0"/>
                <a:cs typeface="Arial" panose="020B0604020202020204" pitchFamily="34" charset="0"/>
              </a:rPr>
              <a:t> to the prescribed back pressure.</a:t>
            </a:r>
          </a:p>
        </p:txBody>
      </p:sp>
      <p:sp>
        <p:nvSpPr>
          <p:cNvPr id="4" name="Slide Number Placeholder 3"/>
          <p:cNvSpPr>
            <a:spLocks noGrp="1"/>
          </p:cNvSpPr>
          <p:nvPr>
            <p:ph type="sldNum" sz="quarter" idx="10"/>
          </p:nvPr>
        </p:nvSpPr>
        <p:spPr/>
        <p:txBody>
          <a:bodyPr/>
          <a:lstStyle/>
          <a:p>
            <a:fld id="{DF61EA0F-A667-4B49-8422-0062BC55E249}" type="slidenum">
              <a:rPr lang="en-US" smtClean="0"/>
              <a:t>16</a:t>
            </a:fld>
            <a:endParaRPr lang="en-US" dirty="0"/>
          </a:p>
        </p:txBody>
      </p:sp>
    </p:spTree>
    <p:extLst>
      <p:ext uri="{BB962C8B-B14F-4D97-AF65-F5344CB8AC3E}">
        <p14:creationId xmlns:p14="http://schemas.microsoft.com/office/powerpoint/2010/main" val="2125090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lnSpc>
                <a:spcPct val="107000"/>
              </a:lnSpc>
              <a:spcAft>
                <a:spcPts val="800"/>
              </a:spcAft>
              <a:buNone/>
            </a:pPr>
            <a:r>
              <a:rPr lang="en-US" sz="1200" dirty="0">
                <a:effectLst/>
                <a:latin typeface="Calibri" panose="020F0502020204030204" pitchFamily="34" charset="0"/>
                <a:ea typeface="Calibri" panose="020F0502020204030204" pitchFamily="34" charset="0"/>
                <a:cs typeface="Arial" panose="020B0604020202020204" pitchFamily="34" charset="0"/>
              </a:rPr>
              <a:t>In this case, there is one problem though. How do we determine the location of the normal shock? Well, we have to use a trial and error strategy. Let us look at this using the following flowchart.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We first assume a location for the normal shock in the diverging section of the nozzle. Let us consider the location just in front of the normal shock as A and just behind the normal shock as B. Since the flow from the nozzle inlet to point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 is isentropic, we know the total properties at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 From the area-ratio equation we can calculate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𝑀𝐴</a:t>
            </a:r>
            <a:r>
              <a:rPr lang="en-US" sz="1200" dirty="0">
                <a:effectLst/>
                <a:latin typeface="Calibri" panose="020F0502020204030204" pitchFamily="34" charset="0"/>
                <a:ea typeface="Calibri" panose="020F0502020204030204" pitchFamily="34" charset="0"/>
                <a:cs typeface="Arial" panose="020B0604020202020204" pitchFamily="34" charset="0"/>
              </a:rPr>
              <a:t> using the supersonic solution. Using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𝑀𝐴</a:t>
            </a:r>
            <a:r>
              <a:rPr lang="en-US" sz="1200" dirty="0">
                <a:effectLst/>
                <a:latin typeface="Calibri" panose="020F0502020204030204" pitchFamily="34" charset="0"/>
                <a:ea typeface="Calibri" panose="020F0502020204030204" pitchFamily="34" charset="0"/>
                <a:cs typeface="Arial" panose="020B0604020202020204" pitchFamily="34" charset="0"/>
              </a:rPr>
              <a:t> and the total properties at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 we then calculate the static properties at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𝑝𝐴</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𝑇𝐴</a:t>
            </a:r>
            <a:r>
              <a:rPr lang="en-US" sz="1200" dirty="0">
                <a:effectLst/>
                <a:latin typeface="Calibri" panose="020F0502020204030204" pitchFamily="34" charset="0"/>
                <a:ea typeface="Calibri" panose="020F0502020204030204" pitchFamily="34" charset="0"/>
                <a:cs typeface="Arial" panose="020B0604020202020204" pitchFamily="34" charset="0"/>
              </a:rPr>
              <a:t>,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𝜌𝐴</a:t>
            </a:r>
            <a:r>
              <a:rPr lang="en-US" sz="1200" dirty="0">
                <a:effectLst/>
                <a:latin typeface="Calibri" panose="020F0502020204030204" pitchFamily="34" charset="0"/>
                <a:ea typeface="Calibri" panose="020F0502020204030204" pitchFamily="34" charset="0"/>
                <a:cs typeface="Arial" panose="020B0604020202020204" pitchFamily="34" charset="0"/>
              </a:rPr>
              <a:t>). We can now use the normal shock wave relations to obtain the static properties at location B from the known values of MA and static properties at A. We can obtain the total quantities </a:t>
            </a:r>
            <a:r>
              <a:rPr lang="en-US" sz="1200" dirty="0">
                <a:effectLst/>
                <a:latin typeface="Cambria Math" panose="02040503050406030204" pitchFamily="18" charset="0"/>
                <a:ea typeface="Calibri" panose="020F0502020204030204" pitchFamily="34" charset="0"/>
                <a:cs typeface="Cambria Math" panose="02040503050406030204" pitchFamily="18" charset="0"/>
              </a:rPr>
              <a:t>at B</a:t>
            </a:r>
            <a:r>
              <a:rPr lang="en-US" sz="1200" dirty="0">
                <a:effectLst/>
                <a:latin typeface="Calibri" panose="020F0502020204030204" pitchFamily="34" charset="0"/>
                <a:ea typeface="Calibri" panose="020F0502020204030204" pitchFamily="34" charset="0"/>
                <a:cs typeface="Arial" panose="020B0604020202020204" pitchFamily="34" charset="0"/>
              </a:rPr>
              <a:t> which will prevail through the remainder of the nozzle (where the flow is isentropic). Using MB and the Area-Mach number relationship, we can calculate a new </a:t>
            </a:r>
            <a:r>
              <a:rPr lang="en-US" sz="1200" dirty="0">
                <a:effectLst/>
                <a:latin typeface="Cambria Math" panose="02040503050406030204" pitchFamily="18" charset="0"/>
                <a:ea typeface="Calibri" panose="020F0502020204030204" pitchFamily="34" charset="0"/>
                <a:cs typeface="Cambria Math" panose="02040503050406030204" pitchFamily="18" charset="0"/>
              </a:rPr>
              <a:t>reference critical area AB*</a:t>
            </a:r>
            <a:r>
              <a:rPr lang="en-US" sz="1200" dirty="0">
                <a:effectLst/>
                <a:latin typeface="Calibri" panose="020F0502020204030204" pitchFamily="34" charset="0"/>
                <a:ea typeface="Calibri" panose="020F0502020204030204" pitchFamily="34" charset="0"/>
                <a:cs typeface="Arial" panose="020B0604020202020204" pitchFamily="34" charset="0"/>
              </a:rPr>
              <a:t>.  This critical area will also prevail from the downstream side of the shock to the exit. Using the exit area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2, we calculate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2/</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𝐴</a:t>
            </a:r>
            <a:r>
              <a:rPr lang="en-US" sz="1200" dirty="0">
                <a:effectLst/>
                <a:latin typeface="Calibri" panose="020F0502020204030204" pitchFamily="34" charset="0"/>
                <a:ea typeface="Calibri" panose="020F0502020204030204" pitchFamily="34" charset="0"/>
                <a:cs typeface="Arial" panose="020B0604020202020204" pitchFamily="34" charset="0"/>
              </a:rPr>
              <a:t>B* and then obtain a provisional subsonic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𝑀</a:t>
            </a:r>
            <a:r>
              <a:rPr lang="en-US" sz="1200" dirty="0">
                <a:effectLst/>
                <a:latin typeface="Calibri" panose="020F0502020204030204" pitchFamily="34" charset="0"/>
                <a:ea typeface="Calibri" panose="020F0502020204030204" pitchFamily="34" charset="0"/>
                <a:cs typeface="Arial" panose="020B0604020202020204" pitchFamily="34" charset="0"/>
              </a:rPr>
              <a:t>2, again using the area-ratio equation. </a:t>
            </a:r>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17</a:t>
            </a:fld>
            <a:endParaRPr lang="en-US" dirty="0"/>
          </a:p>
        </p:txBody>
      </p:sp>
    </p:spTree>
    <p:extLst>
      <p:ext uri="{BB962C8B-B14F-4D97-AF65-F5344CB8AC3E}">
        <p14:creationId xmlns:p14="http://schemas.microsoft.com/office/powerpoint/2010/main" val="2800261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Finally, using the isentropic relation for the total to static pressure ratio, we solve for a provisional exit pressure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𝑝</a:t>
            </a:r>
            <a:r>
              <a:rPr lang="en-US" sz="1200" dirty="0">
                <a:effectLst/>
                <a:latin typeface="Calibri" panose="020F0502020204030204" pitchFamily="34" charset="0"/>
                <a:ea typeface="Calibri" panose="020F0502020204030204" pitchFamily="34" charset="0"/>
                <a:cs typeface="Arial" panose="020B0604020202020204" pitchFamily="34" charset="0"/>
              </a:rPr>
              <a:t>2′.  If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𝑝</a:t>
            </a:r>
            <a:r>
              <a:rPr lang="en-US" sz="1200" dirty="0">
                <a:effectLst/>
                <a:latin typeface="Calibri" panose="020F0502020204030204" pitchFamily="34" charset="0"/>
                <a:ea typeface="Calibri" panose="020F0502020204030204" pitchFamily="34" charset="0"/>
                <a:cs typeface="Arial" panose="020B0604020202020204" pitchFamily="34" charset="0"/>
              </a:rPr>
              <a:t>2′ is greater than the prescribed exit pressure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𝑝</a:t>
            </a:r>
            <a:r>
              <a:rPr lang="en-US" sz="1200" dirty="0">
                <a:effectLst/>
                <a:latin typeface="Calibri" panose="020F0502020204030204" pitchFamily="34" charset="0"/>
                <a:ea typeface="Calibri" panose="020F0502020204030204" pitchFamily="34" charset="0"/>
                <a:cs typeface="Arial" panose="020B0604020202020204" pitchFamily="34" charset="0"/>
              </a:rPr>
              <a:t>2, the shock must be closer to the throat and the assumed axial position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𝑥</a:t>
            </a:r>
            <a:r>
              <a:rPr lang="en-US" sz="1200" dirty="0">
                <a:effectLst/>
                <a:latin typeface="Calibri" panose="020F0502020204030204" pitchFamily="34" charset="0"/>
                <a:ea typeface="Calibri" panose="020F0502020204030204" pitchFamily="34" charset="0"/>
                <a:cs typeface="Arial" panose="020B0604020202020204" pitchFamily="34" charset="0"/>
              </a:rPr>
              <a:t> is reduced and rerun the analysis. Otherwise, we increase </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𝑥 and rerun the analysis</a:t>
            </a:r>
            <a:r>
              <a:rPr lang="en-US" sz="1200" dirty="0">
                <a:effectLst/>
                <a:latin typeface="Calibri" panose="020F0502020204030204" pitchFamily="34" charset="0"/>
                <a:ea typeface="Calibri" panose="020F0502020204030204" pitchFamily="34" charset="0"/>
                <a:cs typeface="Arial" panose="020B0604020202020204" pitchFamily="34" charset="0"/>
              </a:rPr>
              <a:t>.  A small increment Δ</a:t>
            </a:r>
            <a:r>
              <a:rPr lang="en-US" sz="1200" dirty="0">
                <a:effectLst/>
                <a:latin typeface="Cambria Math" panose="02040503050406030204" pitchFamily="18" charset="0"/>
                <a:ea typeface="Calibri" panose="020F0502020204030204" pitchFamily="34" charset="0"/>
                <a:cs typeface="Cambria Math" panose="02040503050406030204" pitchFamily="18" charset="0"/>
              </a:rPr>
              <a:t>𝑥</a:t>
            </a:r>
            <a:r>
              <a:rPr lang="en-US" sz="1200" dirty="0">
                <a:effectLst/>
                <a:latin typeface="Calibri" panose="020F0502020204030204" pitchFamily="34" charset="0"/>
                <a:ea typeface="Calibri" panose="020F0502020204030204" pitchFamily="34" charset="0"/>
                <a:cs typeface="Arial" panose="020B0604020202020204" pitchFamily="34" charset="0"/>
              </a:rPr>
              <a:t> is chosen for these adjustments.</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F61EA0F-A667-4B49-8422-0062BC55E249}" type="slidenum">
              <a:rPr lang="en-US" smtClean="0"/>
              <a:t>18</a:t>
            </a:fld>
            <a:endParaRPr lang="en-US" dirty="0"/>
          </a:p>
        </p:txBody>
      </p:sp>
    </p:spTree>
    <p:extLst>
      <p:ext uri="{BB962C8B-B14F-4D97-AF65-F5344CB8AC3E}">
        <p14:creationId xmlns:p14="http://schemas.microsoft.com/office/powerpoint/2010/main" val="3290245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That brings us to the end of this lesson</a:t>
            </a:r>
            <a:r>
              <a:rPr lang="en-IN" sz="1200" dirty="0">
                <a:effectLst/>
                <a:latin typeface="Calibri" panose="020F0502020204030204" pitchFamily="34" charset="0"/>
                <a:ea typeface="Calibri" panose="020F0502020204030204" pitchFamily="34" charset="0"/>
                <a:cs typeface="Arial" panose="020B0604020202020204" pitchFamily="34" charset="0"/>
              </a:rPr>
              <a:t>.</a:t>
            </a:r>
          </a:p>
        </p:txBody>
      </p:sp>
      <p:sp>
        <p:nvSpPr>
          <p:cNvPr id="4" name="Slide Number Placeholder 3"/>
          <p:cNvSpPr>
            <a:spLocks noGrp="1"/>
          </p:cNvSpPr>
          <p:nvPr>
            <p:ph type="sldNum" sz="quarter" idx="10"/>
          </p:nvPr>
        </p:nvSpPr>
        <p:spPr/>
        <p:txBody>
          <a:bodyPr/>
          <a:lstStyle/>
          <a:p>
            <a:fld id="{DF61EA0F-A667-4B49-8422-0062BC55E249}" type="slidenum">
              <a:rPr lang="en-US" smtClean="0"/>
              <a:t>19</a:t>
            </a:fld>
            <a:endParaRPr lang="en-US" dirty="0"/>
          </a:p>
        </p:txBody>
      </p:sp>
    </p:spTree>
    <p:extLst>
      <p:ext uri="{BB962C8B-B14F-4D97-AF65-F5344CB8AC3E}">
        <p14:creationId xmlns:p14="http://schemas.microsoft.com/office/powerpoint/2010/main" val="1601741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Arial" panose="020B0604020202020204" pitchFamily="34" charset="0"/>
              </a:rPr>
              <a:t>The focus of this lesson will be on analyzing compressible gas flow through converging-diverging nozzles. Also known as De-Laval Nozzles, these are devices that are used to accelerate fluids to very high speeds. CD nozzles are commonly used in propulsion systems of supersonic aircraft and spacecraft, and in supersonic wind tunnels.</a:t>
            </a:r>
            <a:endParaRPr lang="en-IN"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800" dirty="0">
                <a:effectLst/>
                <a:latin typeface="Calibri" panose="020F0502020204030204" pitchFamily="34" charset="0"/>
                <a:ea typeface="Calibri" panose="020F0502020204030204" pitchFamily="34" charset="0"/>
                <a:cs typeface="Arial" panose="020B0604020202020204" pitchFamily="34" charset="0"/>
              </a:rPr>
              <a:t>A CD nozzle is shaped such that the cross-sectional area varies with axial distance along the length of the nozzle, as shown in the image here. The shape of a CD nozzle resembles that of an hourglass. There is a minimum area section called the throat, which is preceded by a converging section, and succeeded by a diverging section.</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dirty="0"/>
          </a:p>
        </p:txBody>
      </p:sp>
    </p:spTree>
    <p:extLst>
      <p:ext uri="{BB962C8B-B14F-4D97-AF65-F5344CB8AC3E}">
        <p14:creationId xmlns:p14="http://schemas.microsoft.com/office/powerpoint/2010/main" val="3367549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Using continuity and isentropic relations, we can obtain the following relation for the variation of Mach number with nozzle cross-sectional area. This equation is called the Area-Mach number relation. Notice the presence of a variable called A* which is the sonic throat area. From this equation, it is clear that the Mach number at any location in the nozzle is a function of the ratio of the local duct area to the sonic throat area. Here is a plot of Area-Mach number relation. If you notice, there are two values of Mach number that satisfy the equation for any given area ratio, a subsonic value, and a supersonic value.</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738558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now understand a generic 1-D flow through the CD nozzle. Consider a CD nozzle with a very high area ratio at the inlet. The inlet station feeds from a large reservoir operating at stagnation conditions of p0, rho0, and T0. When the ambient or back pressure at the exit of the nozzle is small enough, a supersonic flow will be established. In the converging section, the flow is always subsonic and the exact value depends on the local area ratio. At the throat, the area ratio is 1 i.e. At=A* and therefore the flow attains a sonic velocity. This sonic flow then enters the diverging section where it is further accelerated. The variation of pressure, temperature, and Mach number through the nozzle is shown here. Notice that pressure and temperature decrease whereas the Mach number increases, monotonically. The variables with subscript e refer to the conditions at the nozzle exit. Except for two special conditions which we will discuss later, the exit pressure will always be equal to the back pressure. For our discussion, we will be using the two terms interchangeably and make the distinction when necessary.</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354506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now analyze the flow behavior at different values of the pressure ratio. Here, the pressure ratio is referred to as the ratio of the exit pressure to the inlet total pressure.  For our analysis, we will consider the setup shown here where the CD nozzle is connected to a tank supplying the inlet section with air at a fixed total pressure and temperature.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 valve attached to the system beyond the nozzle exit is adjusted to vary the back pressure. Initially, let us assume that the back pressure is equal to the total pressure at the inlet. At this condition, no gas flow is possible.</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4124857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now reduce the back pressure slightly such that pb=pe=</a:t>
            </a:r>
            <a:r>
              <a:rPr lang="en-US" sz="1200" dirty="0" err="1">
                <a:effectLst/>
                <a:latin typeface="Calibri" panose="020F0502020204030204" pitchFamily="34" charset="0"/>
                <a:ea typeface="Calibri" panose="020F0502020204030204" pitchFamily="34" charset="0"/>
                <a:cs typeface="Arial" panose="020B0604020202020204" pitchFamily="34" charset="0"/>
              </a:rPr>
              <a:t>peA</a:t>
            </a:r>
            <a:r>
              <a:rPr lang="en-US" sz="1200" dirty="0">
                <a:effectLst/>
                <a:latin typeface="Calibri" panose="020F0502020204030204" pitchFamily="34" charset="0"/>
                <a:ea typeface="Calibri" panose="020F0502020204030204" pitchFamily="34" charset="0"/>
                <a:cs typeface="Arial" panose="020B0604020202020204" pitchFamily="34" charset="0"/>
              </a:rPr>
              <a:t>. At this condition, a low speed flow is established inside the nozzle. As the back pressure is further decreased, the flow is accelerated more, leading to a higher Mach Number throughout the nozzle, with the highest being at the throat. In the diverging section beyond the throat, the flow is decelerated.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689226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acceleration of the flow continues up to a back pressure, say pb=pe=</a:t>
            </a:r>
            <a:r>
              <a:rPr lang="en-US" sz="1200" dirty="0" err="1">
                <a:effectLst/>
                <a:latin typeface="Calibri" panose="020F0502020204030204" pitchFamily="34" charset="0"/>
                <a:ea typeface="Calibri" panose="020F0502020204030204" pitchFamily="34" charset="0"/>
                <a:cs typeface="Arial" panose="020B0604020202020204" pitchFamily="34" charset="0"/>
              </a:rPr>
              <a:t>peC</a:t>
            </a:r>
            <a:r>
              <a:rPr lang="en-US" sz="1200" dirty="0">
                <a:effectLst/>
                <a:latin typeface="Calibri" panose="020F0502020204030204" pitchFamily="34" charset="0"/>
                <a:ea typeface="Calibri" panose="020F0502020204030204" pitchFamily="34" charset="0"/>
                <a:cs typeface="Arial" panose="020B0604020202020204" pitchFamily="34" charset="0"/>
              </a:rPr>
              <a:t>, where the flow becomes sonic at the throat i.e. M=1 and At=A*. At this value of exit pressure, the mass flow rate through the nozzle attains its maximum value. Even with any further reduction of the exit pressure, the Mach number at the throat will always be 1.0 and the mass flow rate will remain constant. This situation is referred to as a choked flow. For a calorically perfect gas at gamma=1.4, the sonic flow at the throat corresponds to a throat pressure ratio i.e. p*/p0 of 0.528.</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1832268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Now, if the back pressure is decreased below the value of </a:t>
            </a:r>
            <a:r>
              <a:rPr lang="en-US" sz="1200" dirty="0" err="1">
                <a:effectLst/>
                <a:latin typeface="Calibri" panose="020F0502020204030204" pitchFamily="34" charset="0"/>
                <a:ea typeface="Calibri" panose="020F0502020204030204" pitchFamily="34" charset="0"/>
                <a:cs typeface="Arial" panose="020B0604020202020204" pitchFamily="34" charset="0"/>
              </a:rPr>
              <a:t>peC</a:t>
            </a:r>
            <a:r>
              <a:rPr lang="en-US" sz="1200" dirty="0">
                <a:effectLst/>
                <a:latin typeface="Calibri" panose="020F0502020204030204" pitchFamily="34" charset="0"/>
                <a:ea typeface="Calibri" panose="020F0502020204030204" pitchFamily="34" charset="0"/>
                <a:cs typeface="Arial" panose="020B0604020202020204" pitchFamily="34" charset="0"/>
              </a:rPr>
              <a:t>, there will not be any change in the flow characteristics in the converging section. For values of back pressure less than </a:t>
            </a:r>
            <a:r>
              <a:rPr lang="en-US" sz="1200" dirty="0" err="1">
                <a:effectLst/>
                <a:latin typeface="Calibri" panose="020F0502020204030204" pitchFamily="34" charset="0"/>
                <a:ea typeface="Calibri" panose="020F0502020204030204" pitchFamily="34" charset="0"/>
                <a:cs typeface="Arial" panose="020B0604020202020204" pitchFamily="34" charset="0"/>
              </a:rPr>
              <a:t>peC</a:t>
            </a:r>
            <a:r>
              <a:rPr lang="en-US" sz="1200" dirty="0">
                <a:effectLst/>
                <a:latin typeface="Calibri" panose="020F0502020204030204" pitchFamily="34" charset="0"/>
                <a:ea typeface="Calibri" panose="020F0502020204030204" pitchFamily="34" charset="0"/>
                <a:cs typeface="Arial" panose="020B0604020202020204" pitchFamily="34" charset="0"/>
              </a:rPr>
              <a:t> but greater than design condition, which we will refer to as pb=pe=</a:t>
            </a:r>
            <a:r>
              <a:rPr lang="en-US" sz="1200" dirty="0" err="1">
                <a:effectLst/>
                <a:latin typeface="Calibri" panose="020F0502020204030204" pitchFamily="34" charset="0"/>
                <a:ea typeface="Calibri" panose="020F0502020204030204" pitchFamily="34" charset="0"/>
                <a:cs typeface="Arial" panose="020B0604020202020204" pitchFamily="34" charset="0"/>
              </a:rPr>
              <a:t>peD</a:t>
            </a:r>
            <a:r>
              <a:rPr lang="en-US" sz="1200" dirty="0">
                <a:effectLst/>
                <a:latin typeface="Calibri" panose="020F0502020204030204" pitchFamily="34" charset="0"/>
                <a:ea typeface="Calibri" panose="020F0502020204030204" pitchFamily="34" charset="0"/>
                <a:cs typeface="Arial" panose="020B0604020202020204" pitchFamily="34" charset="0"/>
              </a:rPr>
              <a:t>, a normal shock is formed in the diverging section of the CD nozzle. The flow in front of the shock is supersonic, while behind the shock it is subsonic. The plots here show the representative pressure and Mach number distribution for the condition where a normal shock exists in the diverging section. Before the shock, the Mach number of the flow increases through the diverging section, and subsequently, the pressure reduces. Beyond the shock, the flow becomes subsonic and starts decelerating as it flows through the rest of the nozzle, while the pressure dramatically increases across the shock and keeps increasing till the nozzle exit, where it becomes equal to the prescribed back pressure, </a:t>
            </a:r>
            <a:r>
              <a:rPr lang="en-US" sz="1200" dirty="0" err="1">
                <a:effectLst/>
                <a:latin typeface="Calibri" panose="020F0502020204030204" pitchFamily="34" charset="0"/>
                <a:ea typeface="Calibri" panose="020F0502020204030204" pitchFamily="34" charset="0"/>
                <a:cs typeface="Arial" panose="020B0604020202020204" pitchFamily="34" charset="0"/>
              </a:rPr>
              <a:t>peD</a:t>
            </a:r>
            <a:r>
              <a:rPr lang="en-US" sz="1200" dirty="0">
                <a:effectLst/>
                <a:latin typeface="Calibri" panose="020F0502020204030204" pitchFamily="34" charset="0"/>
                <a:ea typeface="Calibri" panose="020F0502020204030204" pitchFamily="34" charset="0"/>
                <a:cs typeface="Arial" panose="020B0604020202020204" pitchFamily="34" charset="0"/>
              </a:rPr>
              <a:t>. If the value of </a:t>
            </a:r>
            <a:r>
              <a:rPr lang="en-US" sz="1200" dirty="0" err="1">
                <a:effectLst/>
                <a:latin typeface="Calibri" panose="020F0502020204030204" pitchFamily="34" charset="0"/>
                <a:ea typeface="Calibri" panose="020F0502020204030204" pitchFamily="34" charset="0"/>
                <a:cs typeface="Arial" panose="020B0604020202020204" pitchFamily="34" charset="0"/>
              </a:rPr>
              <a:t>peD</a:t>
            </a:r>
            <a:r>
              <a:rPr lang="en-US" sz="1200" dirty="0">
                <a:effectLst/>
                <a:latin typeface="Calibri" panose="020F0502020204030204" pitchFamily="34" charset="0"/>
                <a:ea typeface="Calibri" panose="020F0502020204030204" pitchFamily="34" charset="0"/>
                <a:cs typeface="Arial" panose="020B0604020202020204" pitchFamily="34" charset="0"/>
              </a:rPr>
              <a:t> is closer to </a:t>
            </a:r>
            <a:r>
              <a:rPr lang="en-US" sz="1200" dirty="0" err="1">
                <a:effectLst/>
                <a:latin typeface="Calibri" panose="020F0502020204030204" pitchFamily="34" charset="0"/>
                <a:ea typeface="Calibri" panose="020F0502020204030204" pitchFamily="34" charset="0"/>
                <a:cs typeface="Arial" panose="020B0604020202020204" pitchFamily="34" charset="0"/>
              </a:rPr>
              <a:t>peC</a:t>
            </a:r>
            <a:r>
              <a:rPr lang="en-US" sz="1200" dirty="0">
                <a:effectLst/>
                <a:latin typeface="Calibri" panose="020F0502020204030204" pitchFamily="34" charset="0"/>
                <a:ea typeface="Calibri" panose="020F0502020204030204" pitchFamily="34" charset="0"/>
                <a:cs typeface="Arial" panose="020B0604020202020204" pitchFamily="34" charset="0"/>
              </a:rPr>
              <a:t>, the normal shock is located closer to the throat of the nozzle. As </a:t>
            </a:r>
            <a:r>
              <a:rPr lang="en-US" sz="1200" dirty="0" err="1">
                <a:effectLst/>
                <a:latin typeface="Calibri" panose="020F0502020204030204" pitchFamily="34" charset="0"/>
                <a:ea typeface="Calibri" panose="020F0502020204030204" pitchFamily="34" charset="0"/>
                <a:cs typeface="Arial" panose="020B0604020202020204" pitchFamily="34" charset="0"/>
              </a:rPr>
              <a:t>peD</a:t>
            </a:r>
            <a:r>
              <a:rPr lang="en-US" sz="1200" dirty="0">
                <a:effectLst/>
                <a:latin typeface="Calibri" panose="020F0502020204030204" pitchFamily="34" charset="0"/>
                <a:ea typeface="Calibri" panose="020F0502020204030204" pitchFamily="34" charset="0"/>
                <a:cs typeface="Arial" panose="020B0604020202020204" pitchFamily="34" charset="0"/>
              </a:rPr>
              <a:t> is decreased, the shock wave moves downstream and closer to the nozzle exit.</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3069460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At a certain value of back pressure, the shock sits exactly at the nozzle exit. At this condition, the nozzle exit pressure and the back pressure will become distinct. The back pressure, say </a:t>
            </a:r>
            <a:r>
              <a:rPr lang="en-US" sz="1200" dirty="0" err="1">
                <a:effectLst/>
                <a:latin typeface="Calibri" panose="020F0502020204030204" pitchFamily="34" charset="0"/>
                <a:ea typeface="Calibri" panose="020F0502020204030204" pitchFamily="34" charset="0"/>
                <a:cs typeface="Arial" panose="020B0604020202020204" pitchFamily="34" charset="0"/>
              </a:rPr>
              <a:t>peE</a:t>
            </a:r>
            <a:r>
              <a:rPr lang="en-US" sz="1200" dirty="0">
                <a:effectLst/>
                <a:latin typeface="Calibri" panose="020F0502020204030204" pitchFamily="34" charset="0"/>
                <a:ea typeface="Calibri" panose="020F0502020204030204" pitchFamily="34" charset="0"/>
                <a:cs typeface="Arial" panose="020B0604020202020204" pitchFamily="34" charset="0"/>
              </a:rPr>
              <a:t>, is the static pressure behind a normal shock at the design Mach number of the nozzle. In this figure,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represents the proper isentropic value for the design condition and it exists just upstream of the normal shock. From this point on, the nozzle exit pressure remains unchanged at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irrespective of the back pressure. Since we know that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 is the design condition exit pressure, let us look at how the flow behaves for back pressure values between </a:t>
            </a:r>
            <a:r>
              <a:rPr lang="en-US" sz="1200" dirty="0" err="1">
                <a:effectLst/>
                <a:latin typeface="Calibri" panose="020F0502020204030204" pitchFamily="34" charset="0"/>
                <a:ea typeface="Calibri" panose="020F0502020204030204" pitchFamily="34" charset="0"/>
                <a:cs typeface="Arial" panose="020B0604020202020204" pitchFamily="34" charset="0"/>
              </a:rPr>
              <a:t>peE</a:t>
            </a:r>
            <a:r>
              <a:rPr lang="en-US" sz="1200" dirty="0">
                <a:effectLst/>
                <a:latin typeface="Calibri" panose="020F0502020204030204" pitchFamily="34" charset="0"/>
                <a:ea typeface="Calibri" panose="020F0502020204030204" pitchFamily="34" charset="0"/>
                <a:cs typeface="Arial" panose="020B0604020202020204" pitchFamily="34" charset="0"/>
              </a:rPr>
              <a:t> and </a:t>
            </a:r>
            <a:r>
              <a:rPr lang="en-US" sz="1200" dirty="0" err="1">
                <a:effectLst/>
                <a:latin typeface="Calibri" panose="020F0502020204030204" pitchFamily="34" charset="0"/>
                <a:ea typeface="Calibri" panose="020F0502020204030204" pitchFamily="34" charset="0"/>
                <a:cs typeface="Arial" panose="020B0604020202020204" pitchFamily="34" charset="0"/>
              </a:rPr>
              <a:t>peF</a:t>
            </a:r>
            <a:r>
              <a:rPr lang="en-US" sz="1200" dirty="0">
                <a:effectLst/>
                <a:latin typeface="Calibri" panose="020F0502020204030204" pitchFamily="34" charset="0"/>
                <a:ea typeface="Calibri" panose="020F0502020204030204" pitchFamily="34" charset="0"/>
                <a:cs typeface="Arial" panose="020B0604020202020204" pitchFamily="34" charset="0"/>
              </a:rPr>
              <a:t>.</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2604300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8" Type="http://schemas.openxmlformats.org/officeDocument/2006/relationships/image" Target="../media/image700.png"/><Relationship Id="rId3" Type="http://schemas.openxmlformats.org/officeDocument/2006/relationships/image" Target="../media/image70.png"/><Relationship Id="rId7"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570.png"/><Relationship Id="rId3" Type="http://schemas.openxmlformats.org/officeDocument/2006/relationships/image" Target="../media/image520.png"/><Relationship Id="rId7" Type="http://schemas.openxmlformats.org/officeDocument/2006/relationships/image" Target="../media/image560.png"/><Relationship Id="rId2" Type="http://schemas.openxmlformats.org/officeDocument/2006/relationships/notesSlide" Target="../notesSlides/notesSlide11.xml"/><Relationship Id="rId1" Type="http://schemas.openxmlformats.org/officeDocument/2006/relationships/slideLayout" Target="../slideLayouts/slideLayout33.xml"/><Relationship Id="rId6" Type="http://schemas.openxmlformats.org/officeDocument/2006/relationships/image" Target="../media/image550.png"/><Relationship Id="rId11" Type="http://schemas.openxmlformats.org/officeDocument/2006/relationships/image" Target="../media/image600.png"/><Relationship Id="rId5" Type="http://schemas.openxmlformats.org/officeDocument/2006/relationships/image" Target="../media/image54.png"/><Relationship Id="rId10" Type="http://schemas.openxmlformats.org/officeDocument/2006/relationships/image" Target="../media/image590.png"/><Relationship Id="rId4" Type="http://schemas.openxmlformats.org/officeDocument/2006/relationships/image" Target="../media/image530.png"/><Relationship Id="rId9" Type="http://schemas.openxmlformats.org/officeDocument/2006/relationships/image" Target="../media/image710.png"/></Relationships>
</file>

<file path=ppt/slides/_rels/slide1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xml"/><Relationship Id="rId1" Type="http://schemas.openxmlformats.org/officeDocument/2006/relationships/slideLayout" Target="../slideLayouts/slideLayout33.xml"/><Relationship Id="rId4" Type="http://schemas.openxmlformats.org/officeDocument/2006/relationships/image" Target="../media/image75.png"/></Relationships>
</file>

<file path=ppt/slides/_rels/slide13.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480.png"/><Relationship Id="rId3" Type="http://schemas.openxmlformats.org/officeDocument/2006/relationships/image" Target="../media/image76.png"/><Relationship Id="rId7" Type="http://schemas.openxmlformats.org/officeDocument/2006/relationships/image" Target="../media/image150.png"/><Relationship Id="rId12" Type="http://schemas.openxmlformats.org/officeDocument/2006/relationships/image" Target="../media/image470.png"/><Relationship Id="rId2" Type="http://schemas.openxmlformats.org/officeDocument/2006/relationships/notesSlide" Target="../notesSlides/notesSlide13.xml"/><Relationship Id="rId1" Type="http://schemas.openxmlformats.org/officeDocument/2006/relationships/slideLayout" Target="../slideLayouts/slideLayout33.xml"/><Relationship Id="rId6" Type="http://schemas.openxmlformats.org/officeDocument/2006/relationships/image" Target="../media/image79.png"/><Relationship Id="rId11" Type="http://schemas.openxmlformats.org/officeDocument/2006/relationships/image" Target="../media/image460.png"/><Relationship Id="rId5" Type="http://schemas.openxmlformats.org/officeDocument/2006/relationships/image" Target="../media/image78.svg"/><Relationship Id="rId10" Type="http://schemas.openxmlformats.org/officeDocument/2006/relationships/image" Target="../media/image180.png"/><Relationship Id="rId4" Type="http://schemas.openxmlformats.org/officeDocument/2006/relationships/image" Target="../media/image77.png"/><Relationship Id="rId9" Type="http://schemas.openxmlformats.org/officeDocument/2006/relationships/image" Target="../media/image241.png"/></Relationships>
</file>

<file path=ppt/slides/_rels/slide1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80.png"/><Relationship Id="rId7" Type="http://schemas.openxmlformats.org/officeDocument/2006/relationships/image" Target="../media/image810.png"/><Relationship Id="rId2" Type="http://schemas.openxmlformats.org/officeDocument/2006/relationships/notesSlide" Target="../notesSlides/notesSlide14.xml"/><Relationship Id="rId1" Type="http://schemas.openxmlformats.org/officeDocument/2006/relationships/slideLayout" Target="../slideLayouts/slideLayout33.xml"/><Relationship Id="rId6" Type="http://schemas.openxmlformats.org/officeDocument/2006/relationships/image" Target="../media/image800.png"/><Relationship Id="rId5" Type="http://schemas.openxmlformats.org/officeDocument/2006/relationships/image" Target="../media/image790.png"/><Relationship Id="rId4" Type="http://schemas.openxmlformats.org/officeDocument/2006/relationships/image" Target="../media/image81.png"/><Relationship Id="rId9" Type="http://schemas.openxmlformats.org/officeDocument/2006/relationships/image" Target="../media/image83.png"/></Relationships>
</file>

<file path=ppt/slides/_rels/slide15.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77.png"/><Relationship Id="rId7" Type="http://schemas.openxmlformats.org/officeDocument/2006/relationships/image" Target="../media/image160.png"/><Relationship Id="rId2" Type="http://schemas.openxmlformats.org/officeDocument/2006/relationships/notesSlide" Target="../notesSlides/notesSlide15.xml"/><Relationship Id="rId1" Type="http://schemas.openxmlformats.org/officeDocument/2006/relationships/slideLayout" Target="../slideLayouts/slideLayout33.xml"/><Relationship Id="rId6" Type="http://schemas.openxmlformats.org/officeDocument/2006/relationships/image" Target="../media/image150.png"/><Relationship Id="rId10" Type="http://schemas.openxmlformats.org/officeDocument/2006/relationships/image" Target="../media/image84.png"/><Relationship Id="rId4" Type="http://schemas.openxmlformats.org/officeDocument/2006/relationships/image" Target="../media/image78.svg"/><Relationship Id="rId9" Type="http://schemas.openxmlformats.org/officeDocument/2006/relationships/image" Target="../media/image180.png"/></Relationships>
</file>

<file path=ppt/slides/_rels/slide16.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85.png"/><Relationship Id="rId7" Type="http://schemas.openxmlformats.org/officeDocument/2006/relationships/image" Target="../media/image160.png"/><Relationship Id="rId12" Type="http://schemas.openxmlformats.org/officeDocument/2006/relationships/image" Target="../media/image78.svg"/><Relationship Id="rId2" Type="http://schemas.openxmlformats.org/officeDocument/2006/relationships/notesSlide" Target="../notesSlides/notesSlide16.xml"/><Relationship Id="rId1" Type="http://schemas.openxmlformats.org/officeDocument/2006/relationships/slideLayout" Target="../slideLayouts/slideLayout33.xml"/><Relationship Id="rId6" Type="http://schemas.openxmlformats.org/officeDocument/2006/relationships/image" Target="../media/image150.png"/><Relationship Id="rId11" Type="http://schemas.openxmlformats.org/officeDocument/2006/relationships/image" Target="../media/image77.png"/><Relationship Id="rId10" Type="http://schemas.openxmlformats.org/officeDocument/2006/relationships/image" Target="../media/image86.png"/><Relationship Id="rId9" Type="http://schemas.openxmlformats.org/officeDocument/2006/relationships/image" Target="../media/image180.png"/></Relationships>
</file>

<file path=ppt/slides/_rels/slide17.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87.png"/><Relationship Id="rId7" Type="http://schemas.openxmlformats.org/officeDocument/2006/relationships/image" Target="../media/image150.png"/><Relationship Id="rId2" Type="http://schemas.openxmlformats.org/officeDocument/2006/relationships/notesSlide" Target="../notesSlides/notesSlide17.xml"/><Relationship Id="rId1" Type="http://schemas.openxmlformats.org/officeDocument/2006/relationships/slideLayout" Target="../slideLayouts/slideLayout33.xml"/><Relationship Id="rId6" Type="http://schemas.openxmlformats.org/officeDocument/2006/relationships/image" Target="../media/image90.png"/><Relationship Id="rId11" Type="http://schemas.openxmlformats.org/officeDocument/2006/relationships/image" Target="../media/image84.png"/><Relationship Id="rId5" Type="http://schemas.openxmlformats.org/officeDocument/2006/relationships/image" Target="../media/image89.png"/><Relationship Id="rId10" Type="http://schemas.openxmlformats.org/officeDocument/2006/relationships/image" Target="../media/image180.png"/><Relationship Id="rId4" Type="http://schemas.openxmlformats.org/officeDocument/2006/relationships/image" Target="../media/image88.png"/><Relationship Id="rId9" Type="http://schemas.openxmlformats.org/officeDocument/2006/relationships/image" Target="../media/image241.png"/></Relationships>
</file>

<file path=ppt/slides/_rels/slide18.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18.xml"/><Relationship Id="rId1" Type="http://schemas.openxmlformats.org/officeDocument/2006/relationships/slideLayout" Target="../slideLayouts/slideLayout33.xml"/><Relationship Id="rId6" Type="http://schemas.openxmlformats.org/officeDocument/2006/relationships/image" Target="../media/image94.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s/_rels/slide1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19.xml"/><Relationship Id="rId1" Type="http://schemas.openxmlformats.org/officeDocument/2006/relationships/slideLayout" Target="../slideLayouts/slideLayout33.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3.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4.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33.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281.png"/><Relationship Id="rId13" Type="http://schemas.openxmlformats.org/officeDocument/2006/relationships/image" Target="../media/image33.png"/><Relationship Id="rId3" Type="http://schemas.openxmlformats.org/officeDocument/2006/relationships/image" Target="../media/image321.png"/><Relationship Id="rId7" Type="http://schemas.openxmlformats.org/officeDocument/2006/relationships/image" Target="../media/image54.png"/><Relationship Id="rId12" Type="http://schemas.openxmlformats.org/officeDocument/2006/relationships/image" Target="../media/image320.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271.png"/><Relationship Id="rId11" Type="http://schemas.openxmlformats.org/officeDocument/2006/relationships/image" Target="../media/image310.png"/><Relationship Id="rId5" Type="http://schemas.openxmlformats.org/officeDocument/2006/relationships/image" Target="../media/image261.png"/><Relationship Id="rId10" Type="http://schemas.openxmlformats.org/officeDocument/2006/relationships/image" Target="../media/image300.png"/><Relationship Id="rId4" Type="http://schemas.openxmlformats.org/officeDocument/2006/relationships/image" Target="../media/image12.png"/><Relationship Id="rId9" Type="http://schemas.openxmlformats.org/officeDocument/2006/relationships/image" Target="../media/image291.png"/><Relationship Id="rId14"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12.png"/><Relationship Id="rId9" Type="http://schemas.openxmlformats.org/officeDocument/2006/relationships/image" Target="../media/image40.png"/></Relationships>
</file>

<file path=ppt/slides/_rels/slide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7.xml"/><Relationship Id="rId16" Type="http://schemas.openxmlformats.org/officeDocument/2006/relationships/image" Target="../media/image55.png"/><Relationship Id="rId1" Type="http://schemas.openxmlformats.org/officeDocument/2006/relationships/slideLayout" Target="../slideLayouts/slideLayout33.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3.png"/><Relationship Id="rId10" Type="http://schemas.openxmlformats.org/officeDocument/2006/relationships/image" Target="../media/image50.png"/><Relationship Id="rId4" Type="http://schemas.openxmlformats.org/officeDocument/2006/relationships/image" Target="../media/image12.png"/><Relationship Id="rId9" Type="http://schemas.openxmlformats.org/officeDocument/2006/relationships/image" Target="../media/image49.png"/><Relationship Id="rId14" Type="http://schemas.openxmlformats.org/officeDocument/2006/relationships/image" Target="../media/image340.png"/></Relationships>
</file>

<file path=ppt/slides/_rels/slide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61.png"/></Relationships>
</file>

<file path=ppt/slides/_rels/slide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12.png"/><Relationship Id="rId9"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6103937" cy="1449388"/>
          </a:xfrm>
        </p:spPr>
        <p:txBody>
          <a:bodyPr vert="horz" lIns="91440" tIns="45720" rIns="91440" bIns="45720" rtlCol="0" anchor="t">
            <a:normAutofit fontScale="77500" lnSpcReduction="20000"/>
          </a:bodyPr>
          <a:lstStyle/>
          <a:p>
            <a:r>
              <a:rPr lang="en-US" dirty="0">
                <a:solidFill>
                  <a:schemeClr val="accent1"/>
                </a:solidFill>
                <a:latin typeface="Calibri"/>
                <a:cs typeface="Calibri"/>
              </a:rPr>
              <a:t>Internal Compressible Flows Course Lesson 4</a:t>
            </a:r>
          </a:p>
          <a:p>
            <a:endParaRPr lang="en-US" dirty="0">
              <a:latin typeface="Calibri"/>
              <a:cs typeface="Calibri"/>
            </a:endParaRPr>
          </a:p>
          <a:p>
            <a:r>
              <a:rPr lang="en-US" dirty="0">
                <a:latin typeface="Calibri"/>
                <a:cs typeface="Calibri"/>
              </a:rPr>
              <a:t>Converging – Diverging Nozzle</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10</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07430" y="777835"/>
                <a:ext cx="8329454" cy="5560423"/>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When the downstream backpressure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𝑝</m:t>
                        </m:r>
                      </m:e>
                      <m:sub>
                        <m:r>
                          <a:rPr lang="en-US" sz="2000" i="1">
                            <a:latin typeface="Cambria Math" panose="02040503050406030204" pitchFamily="18" charset="0"/>
                            <a:sym typeface="Monotype Sorts" pitchFamily="2" charset="2"/>
                          </a:rPr>
                          <m:t>𝑏</m:t>
                        </m:r>
                      </m:sub>
                    </m:sSub>
                    <m:r>
                      <a:rPr lang="en-US" sz="2000" i="1" smtClean="0">
                        <a:latin typeface="Cambria Math" panose="02040503050406030204" pitchFamily="18" charset="0"/>
                        <a:sym typeface="Monotype Sorts" pitchFamily="2" charset="2"/>
                      </a:rPr>
                      <m:t>)</m:t>
                    </m:r>
                  </m:oMath>
                </a14:m>
                <a:r>
                  <a:rPr lang="en-US" sz="2000" dirty="0">
                    <a:sym typeface="Monotype Sorts" pitchFamily="2" charset="2"/>
                  </a:rPr>
                  <a:t> is further reduced such that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𝑒𝐹</m:t>
                        </m:r>
                      </m:sub>
                    </m:sSub>
                    <m:r>
                      <a:rPr lang="en-US" sz="2000" i="1" smtClean="0">
                        <a:latin typeface="Cambria Math" panose="02040503050406030204" pitchFamily="18" charset="0"/>
                        <a:sym typeface="Monotype Sorts" pitchFamily="2" charset="2"/>
                      </a:rPr>
                      <m:t>&lt;</m:t>
                    </m:r>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𝑏</m:t>
                        </m:r>
                      </m:sub>
                    </m:sSub>
                    <m:r>
                      <a:rPr lang="en-US" sz="2000" i="1" smtClean="0">
                        <a:latin typeface="Cambria Math" panose="02040503050406030204" pitchFamily="18" charset="0"/>
                        <a:sym typeface="Monotype Sorts" pitchFamily="2" charset="2"/>
                      </a:rPr>
                      <m:t>&lt;</m:t>
                    </m:r>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𝑒</m:t>
                            </m:r>
                          </m:e>
                          <m:sub>
                            <m:r>
                              <a:rPr lang="en-US" sz="2000" i="1" smtClean="0">
                                <a:latin typeface="Cambria Math" panose="02040503050406030204" pitchFamily="18" charset="0"/>
                                <a:sym typeface="Monotype Sorts" pitchFamily="2" charset="2"/>
                              </a:rPr>
                              <m:t>𝐸</m:t>
                            </m:r>
                          </m:sub>
                        </m:sSub>
                      </m:sub>
                    </m:sSub>
                  </m:oMath>
                </a14:m>
                <a:r>
                  <a:rPr lang="en-US" sz="2000" dirty="0">
                    <a:sym typeface="Monotype Sorts" pitchFamily="2" charset="2"/>
                  </a:rPr>
                  <a:t> then the flow inside the nozzle is fully supersonic and isentropic. However, the nozzle exit pressure is maintained at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𝑒𝐹</m:t>
                        </m:r>
                      </m:sub>
                    </m:sSub>
                  </m:oMath>
                </a14:m>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The increase of exit pressure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𝑒𝐹</m:t>
                        </m:r>
                      </m:sub>
                    </m:sSub>
                  </m:oMath>
                </a14:m>
                <a:r>
                  <a:rPr lang="en-US" sz="2000" dirty="0">
                    <a:sym typeface="Monotype Sorts" pitchFamily="2" charset="2"/>
                  </a:rPr>
                  <a:t>) to the backpressure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𝑏</m:t>
                        </m:r>
                      </m:sub>
                    </m:sSub>
                  </m:oMath>
                </a14:m>
                <a:r>
                  <a:rPr lang="en-US" sz="2000" dirty="0">
                    <a:sym typeface="Monotype Sorts" pitchFamily="2" charset="2"/>
                  </a:rPr>
                  <a:t>) takes place across an oblique shock attached to the nozzle exit, outside the duct itself as shown. The nozzle in this case is said to be </a:t>
                </a:r>
                <a:r>
                  <a:rPr lang="en-US" sz="2000" dirty="0" err="1">
                    <a:solidFill>
                      <a:schemeClr val="accent5"/>
                    </a:solidFill>
                    <a:sym typeface="Monotype Sorts" pitchFamily="2" charset="2"/>
                  </a:rPr>
                  <a:t>overexpanded</a:t>
                </a:r>
                <a:r>
                  <a:rPr lang="en-US" sz="2000" dirty="0">
                    <a:sym typeface="Monotype Sorts" pitchFamily="2" charset="2"/>
                  </a:rPr>
                  <a:t>, because the pressure at the exit has expanded below the back pressure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𝑒𝐹</m:t>
                        </m:r>
                      </m:sub>
                    </m:sSub>
                    <m:r>
                      <a:rPr lang="en-US" sz="2000" i="1">
                        <a:latin typeface="Cambria Math" panose="02040503050406030204" pitchFamily="18" charset="0"/>
                        <a:sym typeface="Monotype Sorts" pitchFamily="2" charset="2"/>
                      </a:rPr>
                      <m:t>&lt;</m:t>
                    </m:r>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𝑝</m:t>
                        </m:r>
                      </m:e>
                      <m:sub>
                        <m:r>
                          <a:rPr lang="en-US" sz="2000" i="1">
                            <a:latin typeface="Cambria Math" panose="02040503050406030204" pitchFamily="18" charset="0"/>
                            <a:sym typeface="Monotype Sorts" pitchFamily="2" charset="2"/>
                          </a:rPr>
                          <m:t>𝑏</m:t>
                        </m:r>
                      </m:sub>
                    </m:sSub>
                  </m:oMath>
                </a14:m>
                <a:r>
                  <a:rPr lang="en-US" sz="2000" dirty="0">
                    <a:sym typeface="Monotype Sorts" pitchFamily="2" charset="2"/>
                  </a:rPr>
                  <a:t>).</a:t>
                </a:r>
              </a:p>
              <a:p>
                <a:pPr lvl="1">
                  <a:spcBef>
                    <a:spcPts val="1200"/>
                  </a:spcBef>
                  <a:buClr>
                    <a:schemeClr val="accent1"/>
                  </a:buClr>
                  <a:buFont typeface="Wingdings" panose="05000000000000000000" pitchFamily="2" charset="2"/>
                  <a:buChar char="Ø"/>
                </a:pPr>
                <a:r>
                  <a:rPr lang="en-US" sz="2000" dirty="0">
                    <a:sym typeface="Monotype Sorts" pitchFamily="2" charset="2"/>
                  </a:rPr>
                  <a:t>If the back pressure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𝑝</m:t>
                        </m:r>
                      </m:e>
                      <m:sub>
                        <m:r>
                          <a:rPr lang="en-US" sz="2000" i="1">
                            <a:latin typeface="Cambria Math" panose="02040503050406030204" pitchFamily="18" charset="0"/>
                            <a:sym typeface="Monotype Sorts" pitchFamily="2" charset="2"/>
                          </a:rPr>
                          <m:t>𝑏</m:t>
                        </m:r>
                      </m:sub>
                    </m:sSub>
                    <m:r>
                      <a:rPr lang="en-US" sz="2000" i="1">
                        <a:latin typeface="Cambria Math" panose="02040503050406030204" pitchFamily="18" charset="0"/>
                        <a:sym typeface="Monotype Sorts" pitchFamily="2" charset="2"/>
                      </a:rPr>
                      <m:t>)</m:t>
                    </m:r>
                  </m:oMath>
                </a14:m>
                <a:r>
                  <a:rPr lang="en-US" sz="2000" dirty="0">
                    <a:sym typeface="Monotype Sorts" pitchFamily="2" charset="2"/>
                  </a:rPr>
                  <a:t> is further reduced, we reach a stage where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𝑝</m:t>
                        </m:r>
                      </m:e>
                      <m:sub>
                        <m:r>
                          <a:rPr lang="en-US" sz="2000" i="1">
                            <a:latin typeface="Cambria Math" panose="02040503050406030204" pitchFamily="18" charset="0"/>
                            <a:sym typeface="Monotype Sorts" pitchFamily="2" charset="2"/>
                          </a:rPr>
                          <m:t>𝑏</m:t>
                        </m:r>
                      </m:sub>
                    </m:sSub>
                    <m:r>
                      <a:rPr lang="en-US" sz="2000" i="1" smtClean="0">
                        <a:latin typeface="Cambria Math" panose="02040503050406030204" pitchFamily="18" charset="0"/>
                        <a:sym typeface="Monotype Sorts" pitchFamily="2" charset="2"/>
                      </a:rPr>
                      <m:t>=</m:t>
                    </m:r>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𝑒𝐹</m:t>
                        </m:r>
                      </m:sub>
                    </m:sSub>
                    <m:r>
                      <a:rPr lang="en-US" sz="2000" i="1" smtClean="0">
                        <a:latin typeface="Cambria Math" panose="02040503050406030204" pitchFamily="18" charset="0"/>
                        <a:sym typeface="Monotype Sorts" pitchFamily="2" charset="2"/>
                      </a:rPr>
                      <m:t>=</m:t>
                    </m:r>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m:t>
                        </m:r>
                      </m:sub>
                    </m:sSub>
                  </m:oMath>
                </a14:m>
                <a:r>
                  <a:rPr lang="en-US" sz="2000" dirty="0">
                    <a:sym typeface="Monotype Sorts" pitchFamily="2" charset="2"/>
                  </a:rPr>
                  <a:t>. At this point the nozzle is said to be operating at design conditions, as we get perfect supersonic expansion.</a:t>
                </a:r>
              </a:p>
              <a:p>
                <a:pPr lvl="1">
                  <a:spcBef>
                    <a:spcPts val="1200"/>
                  </a:spcBef>
                  <a:buClr>
                    <a:schemeClr val="accent1"/>
                  </a:buClr>
                  <a:buFont typeface="Wingdings" panose="05000000000000000000" pitchFamily="2" charset="2"/>
                  <a:buChar char="Ø"/>
                </a:pPr>
                <a:r>
                  <a:rPr lang="en-US" sz="2000" dirty="0">
                    <a:sym typeface="Monotype Sorts" pitchFamily="2" charset="2"/>
                  </a:rPr>
                  <a:t>If the back pressure is further reduced to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𝑒𝐺</m:t>
                        </m:r>
                      </m:sub>
                    </m:sSub>
                  </m:oMath>
                </a14:m>
                <a:r>
                  <a:rPr lang="en-US" sz="2000" dirty="0">
                    <a:sym typeface="Monotype Sorts" pitchFamily="2" charset="2"/>
                  </a:rPr>
                  <a:t>, the flow adjustment takes place across expansion waves outside the duct as shown. </a:t>
                </a:r>
              </a:p>
              <a:p>
                <a:pPr lvl="1">
                  <a:spcBef>
                    <a:spcPts val="1200"/>
                  </a:spcBef>
                  <a:buClr>
                    <a:schemeClr val="accent1"/>
                  </a:buClr>
                  <a:buFont typeface="Wingdings" panose="05000000000000000000" pitchFamily="2" charset="2"/>
                  <a:buChar char="Ø"/>
                </a:pPr>
                <a:r>
                  <a:rPr lang="en-US" sz="2000" dirty="0">
                    <a:sym typeface="Monotype Sorts" pitchFamily="2" charset="2"/>
                  </a:rPr>
                  <a:t>In this case, the nozzle is said to be </a:t>
                </a:r>
                <a:r>
                  <a:rPr lang="en-US" sz="2000" dirty="0" err="1">
                    <a:solidFill>
                      <a:schemeClr val="accent5"/>
                    </a:solidFill>
                    <a:sym typeface="Monotype Sorts" pitchFamily="2" charset="2"/>
                  </a:rPr>
                  <a:t>underexpanded</a:t>
                </a:r>
                <a:r>
                  <a:rPr lang="en-US" sz="2000" dirty="0">
                    <a:sym typeface="Monotype Sorts" pitchFamily="2" charset="2"/>
                  </a:rPr>
                  <a:t>, because the exit pressure is higher than the back pressure,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𝑒𝐹</m:t>
                        </m:r>
                      </m:sub>
                    </m:sSub>
                    <m:r>
                      <a:rPr lang="en-US" sz="2000" i="1" smtClean="0">
                        <a:latin typeface="Cambria Math" panose="02040503050406030204" pitchFamily="18" charset="0"/>
                        <a:sym typeface="Monotype Sorts" pitchFamily="2" charset="2"/>
                      </a:rPr>
                      <m:t>&gt;</m:t>
                    </m:r>
                    <m:sSub>
                      <m:sSubPr>
                        <m:ctrlPr>
                          <a:rPr lang="en-US" sz="2000" i="1">
                            <a:latin typeface="Cambria Math" panose="02040503050406030204" pitchFamily="18" charset="0"/>
                            <a:sym typeface="Monotype Sorts" pitchFamily="2" charset="2"/>
                          </a:rPr>
                        </m:ctrlPr>
                      </m:sSubPr>
                      <m:e>
                        <m:r>
                          <a:rPr lang="en-US" sz="2000" i="1">
                            <a:latin typeface="Cambria Math" panose="02040503050406030204" pitchFamily="18" charset="0"/>
                            <a:sym typeface="Monotype Sorts" pitchFamily="2" charset="2"/>
                          </a:rPr>
                          <m:t>𝑝</m:t>
                        </m:r>
                      </m:e>
                      <m:sub>
                        <m:r>
                          <a:rPr lang="en-US" sz="2000" i="1">
                            <a:latin typeface="Cambria Math" panose="02040503050406030204" pitchFamily="18" charset="0"/>
                            <a:sym typeface="Monotype Sorts" pitchFamily="2" charset="2"/>
                          </a:rPr>
                          <m:t>𝑏</m:t>
                        </m:r>
                      </m:sub>
                    </m:sSub>
                  </m:oMath>
                </a14:m>
                <a:r>
                  <a:rPr lang="en-US" sz="2000" dirty="0">
                    <a:sym typeface="Monotype Sorts" pitchFamily="2" charset="2"/>
                  </a:rPr>
                  <a:t>) and the flow is capable of further expansion after exiting the nozzle. </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07430" y="777835"/>
                <a:ext cx="8329454" cy="5560423"/>
              </a:xfrm>
              <a:blipFill>
                <a:blip r:embed="rId3"/>
                <a:stretch>
                  <a:fillRect t="-1206" r="-512"/>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p:grpSp>
        <p:nvGrpSpPr>
          <p:cNvPr id="25" name="Group 24">
            <a:extLst>
              <a:ext uri="{FF2B5EF4-FFF2-40B4-BE49-F238E27FC236}">
                <a16:creationId xmlns:a16="http://schemas.microsoft.com/office/drawing/2014/main" id="{AB4270CC-8BF9-689D-E6FC-78161530228B}"/>
              </a:ext>
            </a:extLst>
          </p:cNvPr>
          <p:cNvGrpSpPr/>
          <p:nvPr/>
        </p:nvGrpSpPr>
        <p:grpSpPr>
          <a:xfrm>
            <a:off x="8688773" y="762000"/>
            <a:ext cx="1702468" cy="927143"/>
            <a:chOff x="7358874" y="2090371"/>
            <a:chExt cx="1702468" cy="927143"/>
          </a:xfrm>
        </p:grpSpPr>
        <p:grpSp>
          <p:nvGrpSpPr>
            <p:cNvPr id="26" name="Group 25">
              <a:extLst>
                <a:ext uri="{FF2B5EF4-FFF2-40B4-BE49-F238E27FC236}">
                  <a16:creationId xmlns:a16="http://schemas.microsoft.com/office/drawing/2014/main" id="{838F5082-3E13-E59D-A58A-B4BF9A2D3AC7}"/>
                </a:ext>
              </a:extLst>
            </p:cNvPr>
            <p:cNvGrpSpPr/>
            <p:nvPr/>
          </p:nvGrpSpPr>
          <p:grpSpPr>
            <a:xfrm>
              <a:off x="7358874" y="2090371"/>
              <a:ext cx="1702468" cy="927143"/>
              <a:chOff x="8196941" y="1432959"/>
              <a:chExt cx="2890159" cy="1402711"/>
            </a:xfrm>
          </p:grpSpPr>
          <p:sp>
            <p:nvSpPr>
              <p:cNvPr id="28" name="Rectangle 5">
                <a:extLst>
                  <a:ext uri="{FF2B5EF4-FFF2-40B4-BE49-F238E27FC236}">
                    <a16:creationId xmlns:a16="http://schemas.microsoft.com/office/drawing/2014/main" id="{D403116C-AFE0-1182-514D-FFA9A2EE68B1}"/>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5">
                <a:extLst>
                  <a:ext uri="{FF2B5EF4-FFF2-40B4-BE49-F238E27FC236}">
                    <a16:creationId xmlns:a16="http://schemas.microsoft.com/office/drawing/2014/main" id="{53376131-A29A-D34D-67C1-FE4CE393E068}"/>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DC408663-3000-3CD2-18F6-CAD2E6F51048}"/>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31" name="Picture 30">
                <a:extLst>
                  <a:ext uri="{FF2B5EF4-FFF2-40B4-BE49-F238E27FC236}">
                    <a16:creationId xmlns:a16="http://schemas.microsoft.com/office/drawing/2014/main" id="{91A4371A-3C1F-8A8B-C79C-9211C5AA3AF4}"/>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sp>
          <p:nvSpPr>
            <p:cNvPr id="27" name="Arrow: Right 26">
              <a:extLst>
                <a:ext uri="{FF2B5EF4-FFF2-40B4-BE49-F238E27FC236}">
                  <a16:creationId xmlns:a16="http://schemas.microsoft.com/office/drawing/2014/main" id="{6B95D3EA-1904-43F6-967F-2717F304AE3E}"/>
                </a:ext>
              </a:extLst>
            </p:cNvPr>
            <p:cNvSpPr/>
            <p:nvPr/>
          </p:nvSpPr>
          <p:spPr>
            <a:xfrm>
              <a:off x="7539351" y="2407244"/>
              <a:ext cx="1341512" cy="233303"/>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grpSp>
      <p:cxnSp>
        <p:nvCxnSpPr>
          <p:cNvPr id="32" name="Straight Connector 31">
            <a:extLst>
              <a:ext uri="{FF2B5EF4-FFF2-40B4-BE49-F238E27FC236}">
                <a16:creationId xmlns:a16="http://schemas.microsoft.com/office/drawing/2014/main" id="{843A25D7-8960-7E69-D718-E97BA4749674}"/>
              </a:ext>
            </a:extLst>
          </p:cNvPr>
          <p:cNvCxnSpPr/>
          <p:nvPr/>
        </p:nvCxnSpPr>
        <p:spPr>
          <a:xfrm>
            <a:off x="10361224" y="848604"/>
            <a:ext cx="1378059" cy="463572"/>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BFD9F6D-B0DF-4749-E442-4E1188FFAE85}"/>
              </a:ext>
            </a:extLst>
          </p:cNvPr>
          <p:cNvCxnSpPr>
            <a:cxnSpLocks/>
          </p:cNvCxnSpPr>
          <p:nvPr/>
        </p:nvCxnSpPr>
        <p:spPr>
          <a:xfrm flipV="1">
            <a:off x="10376232" y="1098471"/>
            <a:ext cx="1363051" cy="441739"/>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67CFC44C-52A0-401E-0FF8-4B8F420E6385}"/>
              </a:ext>
            </a:extLst>
          </p:cNvPr>
          <p:cNvSpPr txBox="1"/>
          <p:nvPr/>
        </p:nvSpPr>
        <p:spPr>
          <a:xfrm>
            <a:off x="10526695" y="683442"/>
            <a:ext cx="1272804" cy="301237"/>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Oblique Shocks</a:t>
            </a:r>
          </a:p>
        </p:txBody>
      </p:sp>
      <p:grpSp>
        <p:nvGrpSpPr>
          <p:cNvPr id="35" name="Group 34">
            <a:extLst>
              <a:ext uri="{FF2B5EF4-FFF2-40B4-BE49-F238E27FC236}">
                <a16:creationId xmlns:a16="http://schemas.microsoft.com/office/drawing/2014/main" id="{91C563C4-6C40-77B3-425C-1FFFEA7BDE73}"/>
              </a:ext>
            </a:extLst>
          </p:cNvPr>
          <p:cNvGrpSpPr/>
          <p:nvPr/>
        </p:nvGrpSpPr>
        <p:grpSpPr>
          <a:xfrm>
            <a:off x="8635080" y="1715836"/>
            <a:ext cx="2528017" cy="915897"/>
            <a:chOff x="8320475" y="2457587"/>
            <a:chExt cx="2528017" cy="915897"/>
          </a:xfrm>
        </p:grpSpPr>
        <p:pic>
          <p:nvPicPr>
            <p:cNvPr id="36" name="Graphic 35">
              <a:extLst>
                <a:ext uri="{FF2B5EF4-FFF2-40B4-BE49-F238E27FC236}">
                  <a16:creationId xmlns:a16="http://schemas.microsoft.com/office/drawing/2014/main" id="{21414F7C-C48C-F18B-2B1B-7E0772CDAD4E}"/>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54350" b="25345"/>
            <a:stretch/>
          </p:blipFill>
          <p:spPr>
            <a:xfrm>
              <a:off x="8320475" y="2457587"/>
              <a:ext cx="2386945" cy="915897"/>
            </a:xfrm>
            <a:prstGeom prst="rect">
              <a:avLst/>
            </a:prstGeom>
          </p:spPr>
        </p:pic>
        <p:sp>
          <p:nvSpPr>
            <p:cNvPr id="37" name="TextBox 36">
              <a:extLst>
                <a:ext uri="{FF2B5EF4-FFF2-40B4-BE49-F238E27FC236}">
                  <a16:creationId xmlns:a16="http://schemas.microsoft.com/office/drawing/2014/main" id="{60C9CD75-903C-9133-7F98-FC7439DA0384}"/>
                </a:ext>
              </a:extLst>
            </p:cNvPr>
            <p:cNvSpPr txBox="1"/>
            <p:nvPr/>
          </p:nvSpPr>
          <p:spPr>
            <a:xfrm>
              <a:off x="9176588" y="2677621"/>
              <a:ext cx="1671904" cy="301237"/>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400" dirty="0" err="1">
                  <a:solidFill>
                    <a:schemeClr val="bg1"/>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Overexpanded</a:t>
              </a:r>
              <a:r>
                <a:rPr lang="en-US" sz="1400" dirty="0">
                  <a:solidFill>
                    <a:schemeClr val="bg1"/>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 Nozzle</a:t>
              </a:r>
            </a:p>
          </p:txBody>
        </p:sp>
      </p:grpSp>
      <p:grpSp>
        <p:nvGrpSpPr>
          <p:cNvPr id="38" name="Group 37">
            <a:extLst>
              <a:ext uri="{FF2B5EF4-FFF2-40B4-BE49-F238E27FC236}">
                <a16:creationId xmlns:a16="http://schemas.microsoft.com/office/drawing/2014/main" id="{C3F96021-26DF-95BF-EE55-B9F70F8F461F}"/>
              </a:ext>
            </a:extLst>
          </p:cNvPr>
          <p:cNvGrpSpPr/>
          <p:nvPr/>
        </p:nvGrpSpPr>
        <p:grpSpPr>
          <a:xfrm>
            <a:off x="8660547" y="4803218"/>
            <a:ext cx="2502550" cy="1157129"/>
            <a:chOff x="8119326" y="5434643"/>
            <a:chExt cx="2502550" cy="1157129"/>
          </a:xfrm>
        </p:grpSpPr>
        <p:pic>
          <p:nvPicPr>
            <p:cNvPr id="39" name="Graphic 38">
              <a:extLst>
                <a:ext uri="{FF2B5EF4-FFF2-40B4-BE49-F238E27FC236}">
                  <a16:creationId xmlns:a16="http://schemas.microsoft.com/office/drawing/2014/main" id="{C8010F3F-6B54-66DB-BCE8-C61ABDA88CE4}"/>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b="74348"/>
            <a:stretch/>
          </p:blipFill>
          <p:spPr>
            <a:xfrm>
              <a:off x="8119326" y="5434643"/>
              <a:ext cx="2386945" cy="1157129"/>
            </a:xfrm>
            <a:prstGeom prst="rect">
              <a:avLst/>
            </a:prstGeom>
          </p:spPr>
        </p:pic>
        <p:sp>
          <p:nvSpPr>
            <p:cNvPr id="40" name="TextBox 39">
              <a:extLst>
                <a:ext uri="{FF2B5EF4-FFF2-40B4-BE49-F238E27FC236}">
                  <a16:creationId xmlns:a16="http://schemas.microsoft.com/office/drawing/2014/main" id="{E3896B17-6476-F6B0-015B-E222E41646C1}"/>
                </a:ext>
              </a:extLst>
            </p:cNvPr>
            <p:cNvSpPr txBox="1"/>
            <p:nvPr/>
          </p:nvSpPr>
          <p:spPr>
            <a:xfrm>
              <a:off x="9176588" y="5741094"/>
              <a:ext cx="1445288" cy="327350"/>
            </a:xfrm>
            <a:prstGeom prst="rect">
              <a:avLst/>
            </a:prstGeom>
          </p:spPr>
          <p:txBody>
            <a:bodyPr vert="horz" wrap="square" lIns="91440" tIns="45720" rIns="91440" bIns="45720" rtlCol="0">
              <a:noAutofit/>
            </a:bodyPr>
            <a:lstStyle>
              <a:defPPr>
                <a:defRPr lang="en-US"/>
              </a:defPPr>
              <a:lvl1pPr indent="0" algn="ctr">
                <a:lnSpc>
                  <a:spcPts val="1800"/>
                </a:lnSpc>
                <a:spcAft>
                  <a:spcPts val="600"/>
                </a:spcAft>
                <a:buNone/>
                <a:defRPr sz="1400">
                  <a:solidFill>
                    <a:schemeClr val="bg1"/>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defRPr>
              </a:lvl1pPr>
            </a:lstStyle>
            <a:p>
              <a:r>
                <a:rPr lang="en-US" dirty="0" err="1"/>
                <a:t>Underexpanded</a:t>
              </a:r>
              <a:r>
                <a:rPr lang="en-US" dirty="0"/>
                <a:t> Nozzle</a:t>
              </a:r>
            </a:p>
          </p:txBody>
        </p:sp>
      </p:grpSp>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349F09E7-0B00-F368-0849-3C34F6C52BE6}"/>
                  </a:ext>
                </a:extLst>
              </p:cNvPr>
              <p:cNvSpPr/>
              <p:nvPr/>
            </p:nvSpPr>
            <p:spPr>
              <a:xfrm>
                <a:off x="10225770" y="985096"/>
                <a:ext cx="1005532" cy="3597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𝑏</m:t>
                          </m:r>
                        </m:sub>
                      </m:sSub>
                      <m:r>
                        <a:rPr lang="en-US" sz="1600" b="0" i="1" smtClean="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𝑒</m:t>
                              </m:r>
                            </m:e>
                            <m:sub>
                              <m:r>
                                <a:rPr lang="en-US" sz="1600" b="0" i="1" smtClean="0">
                                  <a:latin typeface="Cambria Math" panose="02040503050406030204" pitchFamily="18" charset="0"/>
                                  <a:sym typeface="Monotype Sorts" pitchFamily="2" charset="2"/>
                                </a:rPr>
                                <m:t>𝐹</m:t>
                              </m:r>
                            </m:sub>
                          </m:sSub>
                        </m:sub>
                      </m:sSub>
                    </m:oMath>
                  </m:oMathPara>
                </a14:m>
                <a:endParaRPr lang="en-US" sz="1600" dirty="0"/>
              </a:p>
            </p:txBody>
          </p:sp>
        </mc:Choice>
        <mc:Fallback xmlns="">
          <p:sp>
            <p:nvSpPr>
              <p:cNvPr id="41" name="Rectangle 40">
                <a:extLst>
                  <a:ext uri="{FF2B5EF4-FFF2-40B4-BE49-F238E27FC236}">
                    <a16:creationId xmlns:a16="http://schemas.microsoft.com/office/drawing/2014/main" id="{349F09E7-0B00-F368-0849-3C34F6C52BE6}"/>
                  </a:ext>
                </a:extLst>
              </p:cNvPr>
              <p:cNvSpPr>
                <a:spLocks noRot="1" noChangeAspect="1" noMove="1" noResize="1" noEditPoints="1" noAdjustHandles="1" noChangeArrowheads="1" noChangeShapeType="1" noTextEdit="1"/>
              </p:cNvSpPr>
              <p:nvPr/>
            </p:nvSpPr>
            <p:spPr>
              <a:xfrm>
                <a:off x="10225770" y="985096"/>
                <a:ext cx="1005532" cy="359714"/>
              </a:xfrm>
              <a:prstGeom prst="rect">
                <a:avLst/>
              </a:prstGeom>
              <a:blipFill>
                <a:blip r:embed="rId7"/>
                <a:stretch>
                  <a:fillRect/>
                </a:stretch>
              </a:blipFill>
            </p:spPr>
            <p:txBody>
              <a:bodyPr/>
              <a:lstStyle/>
              <a:p>
                <a:r>
                  <a:rPr lang="en-IN">
                    <a:noFill/>
                  </a:rPr>
                  <a:t> </a:t>
                </a:r>
              </a:p>
            </p:txBody>
          </p:sp>
        </mc:Fallback>
      </mc:AlternateContent>
      <p:grpSp>
        <p:nvGrpSpPr>
          <p:cNvPr id="42" name="Group 41">
            <a:extLst>
              <a:ext uri="{FF2B5EF4-FFF2-40B4-BE49-F238E27FC236}">
                <a16:creationId xmlns:a16="http://schemas.microsoft.com/office/drawing/2014/main" id="{28CFBB69-1AA8-484F-3E70-B0B28FDA0BF2}"/>
              </a:ext>
            </a:extLst>
          </p:cNvPr>
          <p:cNvGrpSpPr/>
          <p:nvPr/>
        </p:nvGrpSpPr>
        <p:grpSpPr>
          <a:xfrm>
            <a:off x="8764389" y="3651278"/>
            <a:ext cx="3445028" cy="1102443"/>
            <a:chOff x="8571744" y="4008015"/>
            <a:chExt cx="3445028" cy="1102443"/>
          </a:xfrm>
        </p:grpSpPr>
        <p:grpSp>
          <p:nvGrpSpPr>
            <p:cNvPr id="43" name="Group 42">
              <a:extLst>
                <a:ext uri="{FF2B5EF4-FFF2-40B4-BE49-F238E27FC236}">
                  <a16:creationId xmlns:a16="http://schemas.microsoft.com/office/drawing/2014/main" id="{2B975F65-A791-397A-ED85-8106CE50169F}"/>
                </a:ext>
              </a:extLst>
            </p:cNvPr>
            <p:cNvGrpSpPr/>
            <p:nvPr/>
          </p:nvGrpSpPr>
          <p:grpSpPr>
            <a:xfrm>
              <a:off x="8571744" y="4183315"/>
              <a:ext cx="1702468" cy="927143"/>
              <a:chOff x="9763406" y="2090371"/>
              <a:chExt cx="1702468" cy="927143"/>
            </a:xfrm>
          </p:grpSpPr>
          <p:grpSp>
            <p:nvGrpSpPr>
              <p:cNvPr id="54" name="Group 53">
                <a:extLst>
                  <a:ext uri="{FF2B5EF4-FFF2-40B4-BE49-F238E27FC236}">
                    <a16:creationId xmlns:a16="http://schemas.microsoft.com/office/drawing/2014/main" id="{C2DB6BEC-27F0-F6F1-3339-026D0AF4AF1D}"/>
                  </a:ext>
                </a:extLst>
              </p:cNvPr>
              <p:cNvGrpSpPr/>
              <p:nvPr/>
            </p:nvGrpSpPr>
            <p:grpSpPr>
              <a:xfrm>
                <a:off x="9763406" y="2090371"/>
                <a:ext cx="1702468" cy="927143"/>
                <a:chOff x="8196941" y="1432959"/>
                <a:chExt cx="2890159" cy="1402711"/>
              </a:xfrm>
            </p:grpSpPr>
            <p:sp>
              <p:nvSpPr>
                <p:cNvPr id="56" name="Rectangle 5">
                  <a:extLst>
                    <a:ext uri="{FF2B5EF4-FFF2-40B4-BE49-F238E27FC236}">
                      <a16:creationId xmlns:a16="http://schemas.microsoft.com/office/drawing/2014/main" id="{D21BCF09-491F-8746-11B8-DBF8C6AB6975}"/>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
                  <a:extLst>
                    <a:ext uri="{FF2B5EF4-FFF2-40B4-BE49-F238E27FC236}">
                      <a16:creationId xmlns:a16="http://schemas.microsoft.com/office/drawing/2014/main" id="{D2FB4B42-A97A-08F9-8579-613F2E905EB5}"/>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a:extLst>
                    <a:ext uri="{FF2B5EF4-FFF2-40B4-BE49-F238E27FC236}">
                      <a16:creationId xmlns:a16="http://schemas.microsoft.com/office/drawing/2014/main" id="{8F4C3A76-2C16-C6F8-4BB2-0AA9F778A620}"/>
                    </a:ext>
                  </a:extLst>
                </p:cNvPr>
                <p:cNvPicPr>
                  <a:picLocks noChangeAspect="1"/>
                </p:cNvPicPr>
                <p:nvPr/>
              </p:nvPicPr>
              <p:blipFill rotWithShape="1">
                <a:blip r:embed="rId4"/>
                <a:srcRect l="1507" r="1507" b="30691"/>
                <a:stretch/>
              </p:blipFill>
              <p:spPr>
                <a:xfrm>
                  <a:off x="8196943" y="1563985"/>
                  <a:ext cx="2890157" cy="760573"/>
                </a:xfrm>
                <a:prstGeom prst="rect">
                  <a:avLst/>
                </a:prstGeom>
              </p:spPr>
            </p:pic>
            <p:pic>
              <p:nvPicPr>
                <p:cNvPr id="59" name="Picture 58">
                  <a:extLst>
                    <a:ext uri="{FF2B5EF4-FFF2-40B4-BE49-F238E27FC236}">
                      <a16:creationId xmlns:a16="http://schemas.microsoft.com/office/drawing/2014/main" id="{BF947DDA-D238-14E3-BBEC-3B87ADEF0C30}"/>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sp>
            <p:nvSpPr>
              <p:cNvPr id="55" name="Arrow: Right 54">
                <a:extLst>
                  <a:ext uri="{FF2B5EF4-FFF2-40B4-BE49-F238E27FC236}">
                    <a16:creationId xmlns:a16="http://schemas.microsoft.com/office/drawing/2014/main" id="{14143E83-337F-9F6B-DB07-FF9F19BFF024}"/>
                  </a:ext>
                </a:extLst>
              </p:cNvPr>
              <p:cNvSpPr/>
              <p:nvPr/>
            </p:nvSpPr>
            <p:spPr>
              <a:xfrm>
                <a:off x="9943882" y="2407244"/>
                <a:ext cx="1341512" cy="233303"/>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grpSp>
        <p:cxnSp>
          <p:nvCxnSpPr>
            <p:cNvPr id="44" name="Straight Connector 43">
              <a:extLst>
                <a:ext uri="{FF2B5EF4-FFF2-40B4-BE49-F238E27FC236}">
                  <a16:creationId xmlns:a16="http://schemas.microsoft.com/office/drawing/2014/main" id="{CCAF7C39-970D-FE52-09EF-B1372A3EFFB6}"/>
                </a:ext>
              </a:extLst>
            </p:cNvPr>
            <p:cNvCxnSpPr>
              <a:cxnSpLocks/>
            </p:cNvCxnSpPr>
            <p:nvPr/>
          </p:nvCxnSpPr>
          <p:spPr>
            <a:xfrm>
              <a:off x="10265740" y="4289489"/>
              <a:ext cx="883360" cy="192646"/>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310E1B0-7339-FE86-E77B-9404FE47EF85}"/>
                </a:ext>
              </a:extLst>
            </p:cNvPr>
            <p:cNvCxnSpPr>
              <a:cxnSpLocks/>
            </p:cNvCxnSpPr>
            <p:nvPr/>
          </p:nvCxnSpPr>
          <p:spPr>
            <a:xfrm>
              <a:off x="10265740" y="4289489"/>
              <a:ext cx="883360" cy="32735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B3FE8E9-7612-776F-3E0F-570DF23BECF9}"/>
                </a:ext>
              </a:extLst>
            </p:cNvPr>
            <p:cNvCxnSpPr>
              <a:cxnSpLocks/>
            </p:cNvCxnSpPr>
            <p:nvPr/>
          </p:nvCxnSpPr>
          <p:spPr>
            <a:xfrm>
              <a:off x="10265740" y="4278386"/>
              <a:ext cx="883360" cy="6754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FA7C7365-0F7B-CCBE-4E1A-2B948EC53FCE}"/>
                </a:ext>
              </a:extLst>
            </p:cNvPr>
            <p:cNvGrpSpPr/>
            <p:nvPr/>
          </p:nvGrpSpPr>
          <p:grpSpPr>
            <a:xfrm flipV="1">
              <a:off x="10265740" y="4637373"/>
              <a:ext cx="883360" cy="338453"/>
              <a:chOff x="10422319" y="4665027"/>
              <a:chExt cx="883360" cy="338453"/>
            </a:xfrm>
          </p:grpSpPr>
          <p:cxnSp>
            <p:nvCxnSpPr>
              <p:cNvPr id="51" name="Straight Connector 50">
                <a:extLst>
                  <a:ext uri="{FF2B5EF4-FFF2-40B4-BE49-F238E27FC236}">
                    <a16:creationId xmlns:a16="http://schemas.microsoft.com/office/drawing/2014/main" id="{B83F59CB-3779-2F6D-61F4-85D30B1E039B}"/>
                  </a:ext>
                </a:extLst>
              </p:cNvPr>
              <p:cNvCxnSpPr>
                <a:cxnSpLocks/>
              </p:cNvCxnSpPr>
              <p:nvPr/>
            </p:nvCxnSpPr>
            <p:spPr>
              <a:xfrm flipH="1" flipV="1">
                <a:off x="10422319" y="4676130"/>
                <a:ext cx="883360" cy="192646"/>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C858BA6-1B1F-BE90-0D6E-8A80DDA7F520}"/>
                  </a:ext>
                </a:extLst>
              </p:cNvPr>
              <p:cNvCxnSpPr>
                <a:cxnSpLocks/>
              </p:cNvCxnSpPr>
              <p:nvPr/>
            </p:nvCxnSpPr>
            <p:spPr>
              <a:xfrm flipH="1" flipV="1">
                <a:off x="10422319" y="4676130"/>
                <a:ext cx="883360" cy="32735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80566B62-4F17-31BA-A9BB-5412293E1EBA}"/>
                  </a:ext>
                </a:extLst>
              </p:cNvPr>
              <p:cNvCxnSpPr>
                <a:cxnSpLocks/>
              </p:cNvCxnSpPr>
              <p:nvPr/>
            </p:nvCxnSpPr>
            <p:spPr>
              <a:xfrm flipH="1" flipV="1">
                <a:off x="10422319" y="4665027"/>
                <a:ext cx="883360" cy="6754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9" name="TextBox 48">
              <a:extLst>
                <a:ext uri="{FF2B5EF4-FFF2-40B4-BE49-F238E27FC236}">
                  <a16:creationId xmlns:a16="http://schemas.microsoft.com/office/drawing/2014/main" id="{5A21E095-55BB-C509-F03A-F861288D9B02}"/>
                </a:ext>
              </a:extLst>
            </p:cNvPr>
            <p:cNvSpPr txBox="1"/>
            <p:nvPr/>
          </p:nvSpPr>
          <p:spPr>
            <a:xfrm>
              <a:off x="10344868" y="4008015"/>
              <a:ext cx="1671904" cy="301237"/>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Expansion Waves</a:t>
              </a:r>
            </a:p>
          </p:txBody>
        </p:sp>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1C8B4148-E8A3-34AC-4740-031E32EDA2CE}"/>
                    </a:ext>
                  </a:extLst>
                </p:cNvPr>
                <p:cNvSpPr/>
                <p:nvPr/>
              </p:nvSpPr>
              <p:spPr>
                <a:xfrm>
                  <a:off x="9458327" y="4391498"/>
                  <a:ext cx="1574084" cy="33855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smtClean="0">
                                <a:latin typeface="Cambria Math" panose="02040503050406030204" pitchFamily="18" charset="0"/>
                                <a:sym typeface="Monotype Sorts" pitchFamily="2" charset="2"/>
                              </a:rPr>
                              <m:t>𝑏</m:t>
                            </m:r>
                          </m:sub>
                        </m:sSub>
                        <m:r>
                          <a:rPr lang="en-US" sz="1600" b="0" i="1" smtClean="0">
                            <a:latin typeface="Cambria Math" panose="02040503050406030204" pitchFamily="18" charset="0"/>
                            <a:sym typeface="Monotype Sorts" pitchFamily="2" charset="2"/>
                          </a:rPr>
                          <m:t>=</m:t>
                        </m:r>
                        <m:sSub>
                          <m:sSubPr>
                            <m:ctrlPr>
                              <a:rPr lang="en-US" sz="1600" b="0" i="1" smtClean="0">
                                <a:latin typeface="Cambria Math" panose="02040503050406030204" pitchFamily="18" charset="0"/>
                                <a:sym typeface="Monotype Sorts" pitchFamily="2" charset="2"/>
                              </a:rPr>
                            </m:ctrlPr>
                          </m:sSubPr>
                          <m:e>
                            <m:r>
                              <a:rPr lang="en-US" sz="1600" b="0" i="1" smtClean="0">
                                <a:latin typeface="Cambria Math" panose="02040503050406030204" pitchFamily="18" charset="0"/>
                                <a:sym typeface="Monotype Sorts" pitchFamily="2" charset="2"/>
                              </a:rPr>
                              <m:t>𝑝</m:t>
                            </m:r>
                          </m:e>
                          <m:sub>
                            <m:r>
                              <a:rPr lang="en-US" sz="1600" b="0" i="1" smtClean="0">
                                <a:latin typeface="Cambria Math" panose="02040503050406030204" pitchFamily="18" charset="0"/>
                                <a:sym typeface="Monotype Sorts" pitchFamily="2" charset="2"/>
                              </a:rPr>
                              <m:t>𝑒𝐺</m:t>
                            </m:r>
                          </m:sub>
                        </m:sSub>
                        <m:r>
                          <a:rPr lang="en-US" sz="1600" b="0" i="1" smtClean="0">
                            <a:latin typeface="Cambria Math" panose="02040503050406030204" pitchFamily="18" charset="0"/>
                            <a:sym typeface="Monotype Sorts" pitchFamily="2" charset="2"/>
                          </a:rPr>
                          <m:t>&lt;</m:t>
                        </m:r>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b="0" i="1" smtClean="0">
                                <a:latin typeface="Cambria Math" panose="02040503050406030204" pitchFamily="18" charset="0"/>
                                <a:sym typeface="Monotype Sorts" pitchFamily="2" charset="2"/>
                              </a:rPr>
                              <m:t>𝑒𝐹</m:t>
                            </m:r>
                          </m:sub>
                        </m:sSub>
                      </m:oMath>
                    </m:oMathPara>
                  </a14:m>
                  <a:endParaRPr lang="en-US" sz="1600" dirty="0"/>
                </a:p>
              </p:txBody>
            </p:sp>
          </mc:Choice>
          <mc:Fallback xmlns="">
            <p:sp>
              <p:nvSpPr>
                <p:cNvPr id="45" name="Rectangle 44">
                  <a:extLst>
                    <a:ext uri="{FF2B5EF4-FFF2-40B4-BE49-F238E27FC236}">
                      <a16:creationId xmlns:a16="http://schemas.microsoft.com/office/drawing/2014/main" id="{FAADF8E2-637F-41E7-B46E-125B570F0B19}"/>
                    </a:ext>
                  </a:extLst>
                </p:cNvPr>
                <p:cNvSpPr>
                  <a:spLocks noRot="1" noChangeAspect="1" noMove="1" noResize="1" noEditPoints="1" noAdjustHandles="1" noChangeArrowheads="1" noChangeShapeType="1" noTextEdit="1"/>
                </p:cNvSpPr>
                <p:nvPr/>
              </p:nvSpPr>
              <p:spPr>
                <a:xfrm>
                  <a:off x="9458327" y="4391498"/>
                  <a:ext cx="1574084" cy="338554"/>
                </a:xfrm>
                <a:prstGeom prst="rect">
                  <a:avLst/>
                </a:prstGeom>
                <a:blipFill>
                  <a:blip r:embed="rId8"/>
                  <a:stretch>
                    <a:fillRect b="-3636"/>
                  </a:stretch>
                </a:blipFill>
              </p:spPr>
              <p:txBody>
                <a:bodyPr/>
                <a:lstStyle/>
                <a:p>
                  <a:r>
                    <a:rPr lang="en-US">
                      <a:noFill/>
                    </a:rPr>
                    <a:t> </a:t>
                  </a:r>
                </a:p>
              </p:txBody>
            </p:sp>
          </mc:Fallback>
        </mc:AlternateContent>
      </p:grpSp>
      <p:pic>
        <p:nvPicPr>
          <p:cNvPr id="60" name="Graphic 59">
            <a:extLst>
              <a:ext uri="{FF2B5EF4-FFF2-40B4-BE49-F238E27FC236}">
                <a16:creationId xmlns:a16="http://schemas.microsoft.com/office/drawing/2014/main" id="{ADA00984-2FFC-A146-B0B3-7C478766A42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27972" b="50000"/>
          <a:stretch/>
        </p:blipFill>
        <p:spPr>
          <a:xfrm>
            <a:off x="8635079" y="2665783"/>
            <a:ext cx="2386945" cy="993669"/>
          </a:xfrm>
          <a:prstGeom prst="rect">
            <a:avLst/>
          </a:prstGeom>
        </p:spPr>
      </p:pic>
      <p:sp>
        <p:nvSpPr>
          <p:cNvPr id="61" name="TextBox 60">
            <a:extLst>
              <a:ext uri="{FF2B5EF4-FFF2-40B4-BE49-F238E27FC236}">
                <a16:creationId xmlns:a16="http://schemas.microsoft.com/office/drawing/2014/main" id="{33089D97-1F44-E497-795D-8E6B3A8C07E0}"/>
              </a:ext>
            </a:extLst>
          </p:cNvPr>
          <p:cNvSpPr txBox="1"/>
          <p:nvPr/>
        </p:nvSpPr>
        <p:spPr>
          <a:xfrm>
            <a:off x="9872937" y="2876774"/>
            <a:ext cx="1329151" cy="301237"/>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400" dirty="0">
                <a:solidFill>
                  <a:schemeClr val="bg1"/>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Design Condition</a:t>
            </a:r>
          </a:p>
        </p:txBody>
      </p:sp>
      <p:sp>
        <p:nvSpPr>
          <p:cNvPr id="64" name="Title 1">
            <a:extLst>
              <a:ext uri="{FF2B5EF4-FFF2-40B4-BE49-F238E27FC236}">
                <a16:creationId xmlns:a16="http://schemas.microsoft.com/office/drawing/2014/main" id="{EF6F5F4E-AF5F-47EA-A596-506B6D9C7E9B}"/>
              </a:ext>
            </a:extLst>
          </p:cNvPr>
          <p:cNvSpPr>
            <a:spLocks noGrp="1"/>
          </p:cNvSpPr>
          <p:nvPr>
            <p:ph type="title"/>
          </p:nvPr>
        </p:nvSpPr>
        <p:spPr>
          <a:xfrm>
            <a:off x="609599" y="78923"/>
            <a:ext cx="10972799" cy="606877"/>
          </a:xfrm>
        </p:spPr>
        <p:txBody>
          <a:bodyPr/>
          <a:lstStyle/>
          <a:p>
            <a:r>
              <a:rPr lang="en-US" dirty="0" err="1"/>
              <a:t>Overexpanded</a:t>
            </a:r>
            <a:r>
              <a:rPr lang="en-US" dirty="0"/>
              <a:t> and </a:t>
            </a:r>
            <a:r>
              <a:rPr lang="en-US" dirty="0" err="1"/>
              <a:t>Underexpanded</a:t>
            </a:r>
            <a:r>
              <a:rPr lang="en-US" dirty="0"/>
              <a:t> Nozzles</a:t>
            </a:r>
          </a:p>
        </p:txBody>
      </p:sp>
    </p:spTree>
    <p:extLst>
      <p:ext uri="{BB962C8B-B14F-4D97-AF65-F5344CB8AC3E}">
        <p14:creationId xmlns:p14="http://schemas.microsoft.com/office/powerpoint/2010/main" val="1718135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6" name="Title 1">
            <a:extLst>
              <a:ext uri="{FF2B5EF4-FFF2-40B4-BE49-F238E27FC236}">
                <a16:creationId xmlns:a16="http://schemas.microsoft.com/office/drawing/2014/main" id="{2BA709B2-23B0-D2EE-D51A-7284748D8C9F}"/>
              </a:ext>
            </a:extLst>
          </p:cNvPr>
          <p:cNvSpPr>
            <a:spLocks noGrp="1"/>
          </p:cNvSpPr>
          <p:nvPr>
            <p:ph type="title"/>
          </p:nvPr>
        </p:nvSpPr>
        <p:spPr>
          <a:xfrm>
            <a:off x="609601" y="148581"/>
            <a:ext cx="10972799" cy="845837"/>
          </a:xfrm>
        </p:spPr>
        <p:txBody>
          <a:bodyPr/>
          <a:lstStyle/>
          <a:p>
            <a:r>
              <a:rPr lang="en-US" dirty="0"/>
              <a:t>Effect of Backpressure on CD nozzle Flow </a:t>
            </a:r>
          </a:p>
        </p:txBody>
      </p:sp>
      <p:grpSp>
        <p:nvGrpSpPr>
          <p:cNvPr id="9" name="Group 8">
            <a:extLst>
              <a:ext uri="{FF2B5EF4-FFF2-40B4-BE49-F238E27FC236}">
                <a16:creationId xmlns:a16="http://schemas.microsoft.com/office/drawing/2014/main" id="{50DE5FB4-F8F7-51B5-6D5A-1E85867CD0F8}"/>
              </a:ext>
            </a:extLst>
          </p:cNvPr>
          <p:cNvGrpSpPr/>
          <p:nvPr/>
        </p:nvGrpSpPr>
        <p:grpSpPr>
          <a:xfrm>
            <a:off x="3352800" y="1219200"/>
            <a:ext cx="4396544" cy="4277300"/>
            <a:chOff x="401321" y="2088101"/>
            <a:chExt cx="3408679" cy="3606926"/>
          </a:xfrm>
        </p:grpSpPr>
        <p:grpSp>
          <p:nvGrpSpPr>
            <p:cNvPr id="11" name="Group 10">
              <a:extLst>
                <a:ext uri="{FF2B5EF4-FFF2-40B4-BE49-F238E27FC236}">
                  <a16:creationId xmlns:a16="http://schemas.microsoft.com/office/drawing/2014/main" id="{45FDE814-EA04-7A8B-9032-C566DC109223}"/>
                </a:ext>
              </a:extLst>
            </p:cNvPr>
            <p:cNvGrpSpPr/>
            <p:nvPr/>
          </p:nvGrpSpPr>
          <p:grpSpPr>
            <a:xfrm>
              <a:off x="929902" y="2088101"/>
              <a:ext cx="2880098" cy="3606926"/>
              <a:chOff x="1294112" y="1845214"/>
              <a:chExt cx="2880098" cy="3606926"/>
            </a:xfrm>
          </p:grpSpPr>
          <p:grpSp>
            <p:nvGrpSpPr>
              <p:cNvPr id="18" name="Group 17">
                <a:extLst>
                  <a:ext uri="{FF2B5EF4-FFF2-40B4-BE49-F238E27FC236}">
                    <a16:creationId xmlns:a16="http://schemas.microsoft.com/office/drawing/2014/main" id="{550C7195-EE3C-0E76-FC16-768564806717}"/>
                  </a:ext>
                </a:extLst>
              </p:cNvPr>
              <p:cNvGrpSpPr/>
              <p:nvPr/>
            </p:nvGrpSpPr>
            <p:grpSpPr>
              <a:xfrm>
                <a:off x="1859797" y="2240951"/>
                <a:ext cx="1596325" cy="2952427"/>
                <a:chOff x="5935851" y="2146515"/>
                <a:chExt cx="1596325" cy="2952427"/>
              </a:xfrm>
            </p:grpSpPr>
            <p:cxnSp>
              <p:nvCxnSpPr>
                <p:cNvPr id="31" name="Straight Connector 30">
                  <a:extLst>
                    <a:ext uri="{FF2B5EF4-FFF2-40B4-BE49-F238E27FC236}">
                      <a16:creationId xmlns:a16="http://schemas.microsoft.com/office/drawing/2014/main" id="{471B02AA-B503-93F3-4F39-E3842D4DF675}"/>
                    </a:ext>
                  </a:extLst>
                </p:cNvPr>
                <p:cNvCxnSpPr/>
                <p:nvPr/>
              </p:nvCxnSpPr>
              <p:spPr>
                <a:xfrm>
                  <a:off x="6013342" y="2146515"/>
                  <a:ext cx="0" cy="2952427"/>
                </a:xfrm>
                <a:prstGeom prst="line">
                  <a:avLst/>
                </a:prstGeom>
                <a:ln w="28575">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DC7BDE96-808F-0ADE-4950-A5D8427F72D9}"/>
                    </a:ext>
                  </a:extLst>
                </p:cNvPr>
                <p:cNvCxnSpPr>
                  <a:cxnSpLocks/>
                </p:cNvCxnSpPr>
                <p:nvPr/>
              </p:nvCxnSpPr>
              <p:spPr>
                <a:xfrm>
                  <a:off x="5935851" y="5098942"/>
                  <a:ext cx="15963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9E4C6A-F08F-D199-F2F3-EAE2DFE2616A}"/>
                    </a:ext>
                  </a:extLst>
                </p:cNvPr>
                <p:cNvCxnSpPr/>
                <p:nvPr/>
              </p:nvCxnSpPr>
              <p:spPr>
                <a:xfrm>
                  <a:off x="5935851" y="2386739"/>
                  <a:ext cx="152658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F4BE7DA0-CF3E-0409-8F82-5180FACE3611}"/>
                    </a:ext>
                  </a:extLst>
                </p:cNvPr>
                <p:cNvCxnSpPr/>
                <p:nvPr/>
              </p:nvCxnSpPr>
              <p:spPr>
                <a:xfrm>
                  <a:off x="5935851" y="2934345"/>
                  <a:ext cx="152658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FB31E191-DA72-E34D-7A9D-C9CFBD6C21C1}"/>
                    </a:ext>
                  </a:extLst>
                </p:cNvPr>
                <p:cNvCxnSpPr/>
                <p:nvPr/>
              </p:nvCxnSpPr>
              <p:spPr>
                <a:xfrm>
                  <a:off x="5935851" y="4094135"/>
                  <a:ext cx="152658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972F34F9-8B14-C53B-87BE-3F553AAEAF1F}"/>
                    </a:ext>
                  </a:extLst>
                </p:cNvPr>
                <p:cNvCxnSpPr/>
                <p:nvPr/>
              </p:nvCxnSpPr>
              <p:spPr>
                <a:xfrm>
                  <a:off x="5935851" y="4641742"/>
                  <a:ext cx="152658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9A4488B4-719B-F49A-87DC-B4AB91B54E6C}"/>
                    </a:ext>
                  </a:extLst>
                </p:cNvPr>
                <p:cNvCxnSpPr/>
                <p:nvPr/>
              </p:nvCxnSpPr>
              <p:spPr>
                <a:xfrm>
                  <a:off x="7206712" y="2386739"/>
                  <a:ext cx="0" cy="547606"/>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6A94CF70-0B02-CFC4-FE21-0075FA53EB3B}"/>
                    </a:ext>
                  </a:extLst>
                </p:cNvPr>
                <p:cNvCxnSpPr>
                  <a:cxnSpLocks/>
                </p:cNvCxnSpPr>
                <p:nvPr/>
              </p:nvCxnSpPr>
              <p:spPr>
                <a:xfrm>
                  <a:off x="7206712" y="2934345"/>
                  <a:ext cx="0" cy="115979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88EFF86-B794-6DBB-E5C6-51A56DC38C63}"/>
                    </a:ext>
                  </a:extLst>
                </p:cNvPr>
                <p:cNvCxnSpPr>
                  <a:cxnSpLocks/>
                </p:cNvCxnSpPr>
                <p:nvPr/>
              </p:nvCxnSpPr>
              <p:spPr>
                <a:xfrm>
                  <a:off x="7206712" y="4094135"/>
                  <a:ext cx="0" cy="547607"/>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A73AC73-5F31-8152-B467-CE2D69E02AA8}"/>
                    </a:ext>
                  </a:extLst>
                </p:cNvPr>
                <p:cNvCxnSpPr>
                  <a:cxnSpLocks/>
                </p:cNvCxnSpPr>
                <p:nvPr/>
              </p:nvCxnSpPr>
              <p:spPr>
                <a:xfrm>
                  <a:off x="7206712" y="4641742"/>
                  <a:ext cx="0" cy="45720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79775DE-F823-3D1C-1753-6F27102C5196}"/>
                      </a:ext>
                    </a:extLst>
                  </p:cNvPr>
                  <p:cNvSpPr txBox="1"/>
                  <p:nvPr/>
                </p:nvSpPr>
                <p:spPr>
                  <a:xfrm>
                    <a:off x="1480088" y="1845214"/>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b="0" i="1" smtClean="0">
                                  <a:solidFill>
                                    <a:prstClr val="black">
                                      <a:lumMod val="75000"/>
                                      <a:lumOff val="25000"/>
                                    </a:prstClr>
                                  </a:solidFill>
                                  <a:latin typeface="Cambria Math" panose="02040503050406030204" pitchFamily="18" charset="0"/>
                                  <a:cs typeface="Segoe UI" panose="020B0502040204020203" pitchFamily="34" charset="0"/>
                                </a:rPr>
                              </m:ctrlPr>
                            </m:fPr>
                            <m:num>
                              <m:sSub>
                                <m:sSubPr>
                                  <m:ctrlPr>
                                    <a:rPr lang="en-US"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𝑏</m:t>
                                  </m:r>
                                </m:sub>
                              </m:sSub>
                            </m:num>
                            <m:den>
                              <m:sSub>
                                <m:sSubPr>
                                  <m:ctrlPr>
                                    <a:rPr lang="en-US"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b="0" i="1" smtClean="0">
                                      <a:solidFill>
                                        <a:prstClr val="black">
                                          <a:lumMod val="75000"/>
                                          <a:lumOff val="25000"/>
                                        </a:prstClr>
                                      </a:solidFill>
                                      <a:latin typeface="Cambria Math" panose="02040503050406030204" pitchFamily="18" charset="0"/>
                                      <a:cs typeface="Segoe UI" panose="020B0502040204020203" pitchFamily="34" charset="0"/>
                                    </a:rPr>
                                    <m:t>𝑜</m:t>
                                  </m:r>
                                </m:sub>
                              </m:sSub>
                            </m:den>
                          </m:f>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9" name="TextBox 38">
                    <a:extLst>
                      <a:ext uri="{FF2B5EF4-FFF2-40B4-BE49-F238E27FC236}">
                        <a16:creationId xmlns:a16="http://schemas.microsoft.com/office/drawing/2014/main" id="{E6D37F31-D34E-4255-A538-E2EFD8354B57}"/>
                      </a:ext>
                    </a:extLst>
                  </p:cNvPr>
                  <p:cNvSpPr txBox="1">
                    <a:spLocks noRot="1" noChangeAspect="1" noMove="1" noResize="1" noEditPoints="1" noAdjustHandles="1" noChangeArrowheads="1" noChangeShapeType="1" noTextEdit="1"/>
                  </p:cNvSpPr>
                  <p:nvPr/>
                </p:nvSpPr>
                <p:spPr>
                  <a:xfrm>
                    <a:off x="1480088" y="1845214"/>
                    <a:ext cx="914400" cy="349148"/>
                  </a:xfrm>
                  <a:prstGeom prst="rect">
                    <a:avLst/>
                  </a:prstGeom>
                  <a:blipFill>
                    <a:blip r:embed="rId3"/>
                    <a:stretch>
                      <a:fillRect t="-47059" b="-29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8D12508A-D0D9-FAEF-F946-48976F70291A}"/>
                      </a:ext>
                    </a:extLst>
                  </p:cNvPr>
                  <p:cNvSpPr txBox="1"/>
                  <p:nvPr/>
                </p:nvSpPr>
                <p:spPr>
                  <a:xfrm>
                    <a:off x="1318648" y="2230250"/>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5" name="TextBox 54">
                    <a:extLst>
                      <a:ext uri="{FF2B5EF4-FFF2-40B4-BE49-F238E27FC236}">
                        <a16:creationId xmlns:a16="http://schemas.microsoft.com/office/drawing/2014/main" id="{A33167BA-D4E6-47A7-B272-5B11B9E19BBA}"/>
                      </a:ext>
                    </a:extLst>
                  </p:cNvPr>
                  <p:cNvSpPr txBox="1">
                    <a:spLocks noRot="1" noChangeAspect="1" noMove="1" noResize="1" noEditPoints="1" noAdjustHandles="1" noChangeArrowheads="1" noChangeShapeType="1" noTextEdit="1"/>
                  </p:cNvSpPr>
                  <p:nvPr/>
                </p:nvSpPr>
                <p:spPr>
                  <a:xfrm>
                    <a:off x="1318648" y="2230250"/>
                    <a:ext cx="914400" cy="349148"/>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702A6AAC-FB13-EF41-12AF-F877B7DDE069}"/>
                      </a:ext>
                    </a:extLst>
                  </p:cNvPr>
                  <p:cNvSpPr txBox="1"/>
                  <p:nvPr/>
                </p:nvSpPr>
                <p:spPr>
                  <a:xfrm>
                    <a:off x="1294112" y="5102992"/>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b="0" i="1" smtClean="0">
                              <a:solidFill>
                                <a:prstClr val="black">
                                  <a:lumMod val="75000"/>
                                  <a:lumOff val="25000"/>
                                </a:prstClr>
                              </a:solidFill>
                              <a:latin typeface="Cambria Math" panose="02040503050406030204" pitchFamily="18" charset="0"/>
                              <a:cs typeface="Segoe UI" panose="020B0502040204020203" pitchFamily="34" charset="0"/>
                            </a:rPr>
                            <m:t>0</m:t>
                          </m:r>
                        </m:oMath>
                      </m:oMathPara>
                    </a14:m>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6" name="TextBox 55">
                    <a:extLst>
                      <a:ext uri="{FF2B5EF4-FFF2-40B4-BE49-F238E27FC236}">
                        <a16:creationId xmlns:a16="http://schemas.microsoft.com/office/drawing/2014/main" id="{BD2594D0-BC15-4FD4-85E8-D7229E2DE307}"/>
                      </a:ext>
                    </a:extLst>
                  </p:cNvPr>
                  <p:cNvSpPr txBox="1">
                    <a:spLocks noRot="1" noChangeAspect="1" noMove="1" noResize="1" noEditPoints="1" noAdjustHandles="1" noChangeArrowheads="1" noChangeShapeType="1" noTextEdit="1"/>
                  </p:cNvSpPr>
                  <p:nvPr/>
                </p:nvSpPr>
                <p:spPr>
                  <a:xfrm>
                    <a:off x="1294112" y="5102992"/>
                    <a:ext cx="914400" cy="349148"/>
                  </a:xfrm>
                  <a:prstGeom prst="rect">
                    <a:avLst/>
                  </a:prstGeom>
                  <a:blipFill>
                    <a:blip r:embed="rId5"/>
                    <a:stretch>
                      <a:fillRect/>
                    </a:stretch>
                  </a:blipFill>
                </p:spPr>
                <p:txBody>
                  <a:bodyPr/>
                  <a:lstStyle/>
                  <a:p>
                    <a:r>
                      <a:rPr lang="en-US">
                        <a:noFill/>
                      </a:rPr>
                      <a:t> </a:t>
                    </a:r>
                  </a:p>
                </p:txBody>
              </p:sp>
            </mc:Fallback>
          </mc:AlternateContent>
          <p:sp>
            <p:nvSpPr>
              <p:cNvPr id="22" name="TextBox 21">
                <a:extLst>
                  <a:ext uri="{FF2B5EF4-FFF2-40B4-BE49-F238E27FC236}">
                    <a16:creationId xmlns:a16="http://schemas.microsoft.com/office/drawing/2014/main" id="{7FEF2088-31E1-CAB5-4CDE-CE9FFAE66B3B}"/>
                  </a:ext>
                </a:extLst>
              </p:cNvPr>
              <p:cNvSpPr txBox="1"/>
              <p:nvPr/>
            </p:nvSpPr>
            <p:spPr>
              <a:xfrm>
                <a:off x="1937288" y="2510473"/>
                <a:ext cx="914400" cy="547604"/>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Subsonic</a:t>
                </a:r>
              </a:p>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throughout</a:t>
                </a:r>
              </a:p>
            </p:txBody>
          </p:sp>
          <p:sp>
            <p:nvSpPr>
              <p:cNvPr id="23" name="TextBox 22">
                <a:extLst>
                  <a:ext uri="{FF2B5EF4-FFF2-40B4-BE49-F238E27FC236}">
                    <a16:creationId xmlns:a16="http://schemas.microsoft.com/office/drawing/2014/main" id="{087AFC4D-08F2-9305-0004-1A09197860B0}"/>
                  </a:ext>
                </a:extLst>
              </p:cNvPr>
              <p:cNvSpPr txBox="1"/>
              <p:nvPr/>
            </p:nvSpPr>
            <p:spPr>
              <a:xfrm>
                <a:off x="1937288" y="3298749"/>
                <a:ext cx="1193370" cy="441217"/>
              </a:xfrm>
              <a:prstGeom prst="rect">
                <a:avLst/>
              </a:prstGeom>
            </p:spPr>
            <p:txBody>
              <a:bodyPr vert="horz" wrap="square" lIns="91440" tIns="45720" rIns="91440" bIns="45720" rtlCol="0">
                <a:sp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Normal Shock in diverging section</a:t>
                </a:r>
              </a:p>
            </p:txBody>
          </p:sp>
          <p:sp>
            <p:nvSpPr>
              <p:cNvPr id="24" name="TextBox 23">
                <a:extLst>
                  <a:ext uri="{FF2B5EF4-FFF2-40B4-BE49-F238E27FC236}">
                    <a16:creationId xmlns:a16="http://schemas.microsoft.com/office/drawing/2014/main" id="{06AD02A2-509F-9961-636B-AC824E6B83E0}"/>
                  </a:ext>
                </a:extLst>
              </p:cNvPr>
              <p:cNvSpPr txBox="1"/>
              <p:nvPr/>
            </p:nvSpPr>
            <p:spPr>
              <a:xfrm>
                <a:off x="1952889" y="4297922"/>
                <a:ext cx="1221783" cy="547604"/>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Over-expanded</a:t>
                </a:r>
              </a:p>
            </p:txBody>
          </p:sp>
          <p:sp>
            <p:nvSpPr>
              <p:cNvPr id="25" name="TextBox 24">
                <a:extLst>
                  <a:ext uri="{FF2B5EF4-FFF2-40B4-BE49-F238E27FC236}">
                    <a16:creationId xmlns:a16="http://schemas.microsoft.com/office/drawing/2014/main" id="{1D4DFFC8-CE22-0C9E-AF7B-69CAD49E3866}"/>
                  </a:ext>
                </a:extLst>
              </p:cNvPr>
              <p:cNvSpPr txBox="1"/>
              <p:nvPr/>
            </p:nvSpPr>
            <p:spPr>
              <a:xfrm>
                <a:off x="1937287" y="4835179"/>
                <a:ext cx="1221783" cy="547604"/>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Under-expanded</a:t>
                </a:r>
              </a:p>
            </p:txBody>
          </p:sp>
          <p:sp>
            <p:nvSpPr>
              <p:cNvPr id="26" name="TextBox 25">
                <a:extLst>
                  <a:ext uri="{FF2B5EF4-FFF2-40B4-BE49-F238E27FC236}">
                    <a16:creationId xmlns:a16="http://schemas.microsoft.com/office/drawing/2014/main" id="{FBA33FA8-3A80-4B8D-476F-FC9D468FBCBB}"/>
                  </a:ext>
                </a:extLst>
              </p:cNvPr>
              <p:cNvSpPr txBox="1"/>
              <p:nvPr/>
            </p:nvSpPr>
            <p:spPr>
              <a:xfrm>
                <a:off x="3400587" y="2335558"/>
                <a:ext cx="773623" cy="273800"/>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Stagnant</a:t>
                </a:r>
              </a:p>
            </p:txBody>
          </p:sp>
          <p:sp>
            <p:nvSpPr>
              <p:cNvPr id="27" name="TextBox 26">
                <a:extLst>
                  <a:ext uri="{FF2B5EF4-FFF2-40B4-BE49-F238E27FC236}">
                    <a16:creationId xmlns:a16="http://schemas.microsoft.com/office/drawing/2014/main" id="{27CFD374-47C6-58E6-105A-7A106647BDD6}"/>
                  </a:ext>
                </a:extLst>
              </p:cNvPr>
              <p:cNvSpPr txBox="1"/>
              <p:nvPr/>
            </p:nvSpPr>
            <p:spPr>
              <a:xfrm>
                <a:off x="3383797" y="2875895"/>
                <a:ext cx="773623" cy="273800"/>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Subsonic except for throat</a:t>
                </a:r>
              </a:p>
            </p:txBody>
          </p:sp>
          <p:sp>
            <p:nvSpPr>
              <p:cNvPr id="28" name="TextBox 27">
                <a:extLst>
                  <a:ext uri="{FF2B5EF4-FFF2-40B4-BE49-F238E27FC236}">
                    <a16:creationId xmlns:a16="http://schemas.microsoft.com/office/drawing/2014/main" id="{6A8114B8-7BBC-C8D8-3895-DEEFC440DFDF}"/>
                  </a:ext>
                </a:extLst>
              </p:cNvPr>
              <p:cNvSpPr txBox="1"/>
              <p:nvPr/>
            </p:nvSpPr>
            <p:spPr>
              <a:xfrm>
                <a:off x="3358611" y="4051671"/>
                <a:ext cx="773623" cy="273800"/>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Shock at the exit plane</a:t>
                </a:r>
              </a:p>
            </p:txBody>
          </p:sp>
          <p:sp>
            <p:nvSpPr>
              <p:cNvPr id="29" name="TextBox 28">
                <a:extLst>
                  <a:ext uri="{FF2B5EF4-FFF2-40B4-BE49-F238E27FC236}">
                    <a16:creationId xmlns:a16="http://schemas.microsoft.com/office/drawing/2014/main" id="{4A63BADD-DBBF-9260-26BD-2020C5CF463F}"/>
                  </a:ext>
                </a:extLst>
              </p:cNvPr>
              <p:cNvSpPr txBox="1"/>
              <p:nvPr/>
            </p:nvSpPr>
            <p:spPr>
              <a:xfrm>
                <a:off x="3358611" y="4528638"/>
                <a:ext cx="773623" cy="273800"/>
              </a:xfrm>
              <a:prstGeom prst="rect">
                <a:avLst/>
              </a:prstGeom>
            </p:spPr>
            <p:txBody>
              <a:bodyPr vert="horz" wrap="none" lIns="91440" tIns="45720" rIns="91440" bIns="45720" rtlCol="0">
                <a:noAutofit/>
              </a:bodyPr>
              <a:lstStyle/>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Perfect supersonic expansion – </a:t>
                </a:r>
              </a:p>
              <a:p>
                <a:pPr marL="0" indent="0" algn="l">
                  <a:buNone/>
                </a:pPr>
                <a:r>
                  <a:rPr lang="en-US" sz="1400" dirty="0">
                    <a:solidFill>
                      <a:prstClr val="black">
                        <a:lumMod val="75000"/>
                        <a:lumOff val="25000"/>
                      </a:prstClr>
                    </a:solidFill>
                    <a:latin typeface="Segoe UI" panose="020B0502040204020203" pitchFamily="34" charset="0"/>
                    <a:cs typeface="Segoe UI" panose="020B0502040204020203" pitchFamily="34" charset="0"/>
                  </a:rPr>
                  <a:t>Design condition</a:t>
                </a:r>
              </a:p>
            </p:txBody>
          </p:sp>
          <p:sp>
            <p:nvSpPr>
              <p:cNvPr id="30" name="TextBox 29">
                <a:extLst>
                  <a:ext uri="{FF2B5EF4-FFF2-40B4-BE49-F238E27FC236}">
                    <a16:creationId xmlns:a16="http://schemas.microsoft.com/office/drawing/2014/main" id="{E3484E2E-4995-FE02-E764-92893D48F2AE}"/>
                  </a:ext>
                </a:extLst>
              </p:cNvPr>
              <p:cNvSpPr txBox="1"/>
              <p:nvPr/>
            </p:nvSpPr>
            <p:spPr>
              <a:xfrm>
                <a:off x="3400586" y="5060509"/>
                <a:ext cx="773623" cy="273800"/>
              </a:xfrm>
              <a:prstGeom prst="rect">
                <a:avLst/>
              </a:prstGeom>
            </p:spPr>
            <p:txBody>
              <a:bodyPr vert="horz" wrap="none" lIns="91440" tIns="45720" rIns="91440" bIns="45720" rtlCol="0">
                <a:noAutofit/>
              </a:bodyPr>
              <a:lstStyle/>
              <a:p>
                <a:pPr marL="0" indent="0" algn="l">
                  <a:buNone/>
                </a:pPr>
                <a:r>
                  <a:rPr lang="en-US" sz="1400" dirty="0" err="1">
                    <a:solidFill>
                      <a:prstClr val="black">
                        <a:lumMod val="75000"/>
                        <a:lumOff val="25000"/>
                      </a:prstClr>
                    </a:solidFill>
                    <a:latin typeface="Segoe UI" panose="020B0502040204020203" pitchFamily="34" charset="0"/>
                    <a:cs typeface="Segoe UI" panose="020B0502040204020203" pitchFamily="34" charset="0"/>
                  </a:rPr>
                  <a:t>Underexpanded</a:t>
                </a:r>
                <a:r>
                  <a:rPr lang="en-US" sz="1400" dirty="0">
                    <a:solidFill>
                      <a:prstClr val="black">
                        <a:lumMod val="75000"/>
                        <a:lumOff val="25000"/>
                      </a:prstClr>
                    </a:solidFill>
                    <a:latin typeface="Segoe UI" panose="020B0502040204020203" pitchFamily="34" charset="0"/>
                    <a:cs typeface="Segoe UI" panose="020B0502040204020203" pitchFamily="34" charset="0"/>
                  </a:rPr>
                  <a:t> into a vacuum</a:t>
                </a:r>
              </a:p>
            </p:txBody>
          </p:sp>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E14CB36-B147-A5DA-43EF-EE092165B4AD}"/>
                    </a:ext>
                  </a:extLst>
                </p:cNvPr>
                <p:cNvSpPr txBox="1"/>
                <p:nvPr/>
              </p:nvSpPr>
              <p:spPr>
                <a:xfrm>
                  <a:off x="401321" y="2792165"/>
                  <a:ext cx="914400" cy="488799"/>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𝑒𝐴</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sSub>
                          <m:sSubPr>
                            <m:ctrlPr>
                              <a:rPr lang="en-US" sz="16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i="1">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i="1">
                                <a:solidFill>
                                  <a:prstClr val="black">
                                    <a:lumMod val="75000"/>
                                    <a:lumOff val="25000"/>
                                  </a:prstClr>
                                </a:solidFill>
                                <a:latin typeface="Cambria Math" panose="02040503050406030204" pitchFamily="18" charset="0"/>
                                <a:cs typeface="Segoe UI" panose="020B0502040204020203" pitchFamily="34" charset="0"/>
                              </a:rPr>
                              <m:t>𝑒𝐵</m:t>
                            </m:r>
                          </m:sub>
                        </m:sSub>
                        <m:r>
                          <a:rPr lang="en-US" sz="1600" i="1">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i="1">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i="1">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i="1">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a:p>
                  <a:pPr marL="0" indent="0" algn="l">
                    <a:lnSpc>
                      <a:spcPts val="1800"/>
                    </a:lnSpc>
                    <a:spcAft>
                      <a:spcPts val="600"/>
                    </a:spcAft>
                    <a:buNone/>
                  </a:pPr>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2" name="TextBox 71">
                  <a:extLst>
                    <a:ext uri="{FF2B5EF4-FFF2-40B4-BE49-F238E27FC236}">
                      <a16:creationId xmlns:a16="http://schemas.microsoft.com/office/drawing/2014/main" id="{98034F5F-8BFB-4340-8723-AF174B7C4FB7}"/>
                    </a:ext>
                  </a:extLst>
                </p:cNvPr>
                <p:cNvSpPr txBox="1">
                  <a:spLocks noRot="1" noChangeAspect="1" noMove="1" noResize="1" noEditPoints="1" noAdjustHandles="1" noChangeArrowheads="1" noChangeShapeType="1" noTextEdit="1"/>
                </p:cNvSpPr>
                <p:nvPr/>
              </p:nvSpPr>
              <p:spPr>
                <a:xfrm>
                  <a:off x="401321" y="2792165"/>
                  <a:ext cx="914400" cy="488799"/>
                </a:xfrm>
                <a:prstGeom prst="rect">
                  <a:avLst/>
                </a:prstGeom>
                <a:blipFill>
                  <a:blip r:embed="rId6"/>
                  <a:stretch>
                    <a:fillRect r="-237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097E1B6-1A0A-B76A-319F-2B4AF625F950}"/>
                    </a:ext>
                  </a:extLst>
                </p:cNvPr>
                <p:cNvSpPr txBox="1"/>
                <p:nvPr/>
              </p:nvSpPr>
              <p:spPr>
                <a:xfrm>
                  <a:off x="794614" y="3057985"/>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𝑒𝐶</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4" name="TextBox 73">
                  <a:extLst>
                    <a:ext uri="{FF2B5EF4-FFF2-40B4-BE49-F238E27FC236}">
                      <a16:creationId xmlns:a16="http://schemas.microsoft.com/office/drawing/2014/main" id="{B821D56D-57A3-44E2-8BAF-E0B00C600D68}"/>
                    </a:ext>
                  </a:extLst>
                </p:cNvPr>
                <p:cNvSpPr txBox="1">
                  <a:spLocks noRot="1" noChangeAspect="1" noMove="1" noResize="1" noEditPoints="1" noAdjustHandles="1" noChangeArrowheads="1" noChangeShapeType="1" noTextEdit="1"/>
                </p:cNvSpPr>
                <p:nvPr/>
              </p:nvSpPr>
              <p:spPr>
                <a:xfrm>
                  <a:off x="794614" y="3057985"/>
                  <a:ext cx="914400" cy="349148"/>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FCA206E-0E20-1495-94C3-6EDBCBDCC35E}"/>
                    </a:ext>
                  </a:extLst>
                </p:cNvPr>
                <p:cNvSpPr txBox="1"/>
                <p:nvPr/>
              </p:nvSpPr>
              <p:spPr>
                <a:xfrm>
                  <a:off x="794614" y="3662779"/>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𝑒𝐷</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5" name="TextBox 74">
                  <a:extLst>
                    <a:ext uri="{FF2B5EF4-FFF2-40B4-BE49-F238E27FC236}">
                      <a16:creationId xmlns:a16="http://schemas.microsoft.com/office/drawing/2014/main" id="{E41B908B-7842-4BA6-9ADE-3EE799D29D91}"/>
                    </a:ext>
                  </a:extLst>
                </p:cNvPr>
                <p:cNvSpPr txBox="1">
                  <a:spLocks noRot="1" noChangeAspect="1" noMove="1" noResize="1" noEditPoints="1" noAdjustHandles="1" noChangeArrowheads="1" noChangeShapeType="1" noTextEdit="1"/>
                </p:cNvSpPr>
                <p:nvPr/>
              </p:nvSpPr>
              <p:spPr>
                <a:xfrm>
                  <a:off x="794614" y="3662779"/>
                  <a:ext cx="914400" cy="349148"/>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EB18DF41-D5EB-A5E3-8ED3-6D24582E4CEB}"/>
                    </a:ext>
                  </a:extLst>
                </p:cNvPr>
                <p:cNvSpPr txBox="1"/>
                <p:nvPr/>
              </p:nvSpPr>
              <p:spPr>
                <a:xfrm>
                  <a:off x="765149" y="4256884"/>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𝑒𝐸</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6" name="TextBox 75">
                  <a:extLst>
                    <a:ext uri="{FF2B5EF4-FFF2-40B4-BE49-F238E27FC236}">
                      <a16:creationId xmlns:a16="http://schemas.microsoft.com/office/drawing/2014/main" id="{1218090C-3495-41AF-999A-0CAC076E8D56}"/>
                    </a:ext>
                  </a:extLst>
                </p:cNvPr>
                <p:cNvSpPr txBox="1">
                  <a:spLocks noRot="1" noChangeAspect="1" noMove="1" noResize="1" noEditPoints="1" noAdjustHandles="1" noChangeArrowheads="1" noChangeShapeType="1" noTextEdit="1"/>
                </p:cNvSpPr>
                <p:nvPr/>
              </p:nvSpPr>
              <p:spPr>
                <a:xfrm>
                  <a:off x="765149" y="4256884"/>
                  <a:ext cx="914400" cy="349148"/>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7E5D8AFB-B7C8-6A0C-4729-DB6559FC8537}"/>
                    </a:ext>
                  </a:extLst>
                </p:cNvPr>
                <p:cNvSpPr txBox="1"/>
                <p:nvPr/>
              </p:nvSpPr>
              <p:spPr>
                <a:xfrm>
                  <a:off x="775238" y="4530916"/>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𝑒𝐹</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7" name="TextBox 76">
                  <a:extLst>
                    <a:ext uri="{FF2B5EF4-FFF2-40B4-BE49-F238E27FC236}">
                      <a16:creationId xmlns:a16="http://schemas.microsoft.com/office/drawing/2014/main" id="{7D38DAB1-2B50-44C2-9F8D-292A7EA663F3}"/>
                    </a:ext>
                  </a:extLst>
                </p:cNvPr>
                <p:cNvSpPr txBox="1">
                  <a:spLocks noRot="1" noChangeAspect="1" noMove="1" noResize="1" noEditPoints="1" noAdjustHandles="1" noChangeArrowheads="1" noChangeShapeType="1" noTextEdit="1"/>
                </p:cNvSpPr>
                <p:nvPr/>
              </p:nvSpPr>
              <p:spPr>
                <a:xfrm>
                  <a:off x="775238" y="4530916"/>
                  <a:ext cx="914400" cy="349148"/>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50647495-5224-E5C5-CAA5-75A29F1C7EAB}"/>
                    </a:ext>
                  </a:extLst>
                </p:cNvPr>
                <p:cNvSpPr txBox="1"/>
                <p:nvPr/>
              </p:nvSpPr>
              <p:spPr>
                <a:xfrm>
                  <a:off x="752959" y="5029693"/>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𝑒𝐺</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8" name="TextBox 77">
                  <a:extLst>
                    <a:ext uri="{FF2B5EF4-FFF2-40B4-BE49-F238E27FC236}">
                      <a16:creationId xmlns:a16="http://schemas.microsoft.com/office/drawing/2014/main" id="{F50D5330-02E1-446F-95C5-B2AFA11790BC}"/>
                    </a:ext>
                  </a:extLst>
                </p:cNvPr>
                <p:cNvSpPr txBox="1">
                  <a:spLocks noRot="1" noChangeAspect="1" noMove="1" noResize="1" noEditPoints="1" noAdjustHandles="1" noChangeArrowheads="1" noChangeShapeType="1" noTextEdit="1"/>
                </p:cNvSpPr>
                <p:nvPr/>
              </p:nvSpPr>
              <p:spPr>
                <a:xfrm>
                  <a:off x="752959" y="5029693"/>
                  <a:ext cx="914400" cy="349148"/>
                </a:xfrm>
                <a:prstGeom prst="rect">
                  <a:avLst/>
                </a:prstGeom>
                <a:blipFill>
                  <a:blip r:embed="rId11"/>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619243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12</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304800" y="691642"/>
                <a:ext cx="11506200" cy="5556757"/>
              </a:xfrm>
            </p:spPr>
            <p:txBody>
              <a:bodyPr>
                <a:normAutofit/>
              </a:bodyPr>
              <a:lstStyle/>
              <a:p>
                <a:pPr lvl="1">
                  <a:spcBef>
                    <a:spcPts val="1200"/>
                  </a:spcBef>
                  <a:buClr>
                    <a:schemeClr val="accent1"/>
                  </a:buClr>
                  <a:buFont typeface="Wingdings" panose="05000000000000000000" pitchFamily="2" charset="2"/>
                  <a:buChar char="Ø"/>
                </a:pPr>
                <a:r>
                  <a:rPr lang="en-US" sz="2000" dirty="0"/>
                  <a:t>Now that we understand the flow physics of a C-D nozzle, lets look at the overall process of analyzing the flow quantitatively. </a:t>
                </a:r>
              </a:p>
              <a:p>
                <a:pPr lvl="1">
                  <a:spcBef>
                    <a:spcPts val="1200"/>
                  </a:spcBef>
                  <a:buClr>
                    <a:schemeClr val="accent1"/>
                  </a:buClr>
                  <a:buFont typeface="Wingdings" panose="05000000000000000000" pitchFamily="2" charset="2"/>
                  <a:buChar char="Ø"/>
                </a:pPr>
                <a:r>
                  <a:rPr lang="en-US" sz="2000" dirty="0"/>
                  <a:t>We begin the analysis by assuming the flow through the nozzle is </a:t>
                </a:r>
                <a:r>
                  <a:rPr lang="en-US" sz="2000" dirty="0">
                    <a:solidFill>
                      <a:schemeClr val="accent5"/>
                    </a:solidFill>
                  </a:rPr>
                  <a:t>entirely isentropic</a:t>
                </a:r>
                <a:r>
                  <a:rPr lang="en-US" sz="2000" dirty="0"/>
                  <a:t>.  Therefore, total properties are constant: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01</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02</m:t>
                        </m:r>
                      </m:sub>
                    </m:sSub>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𝑇</m:t>
                        </m:r>
                      </m:e>
                      <m:sub>
                        <m:r>
                          <a:rPr lang="en-US" sz="2000">
                            <a:latin typeface="Cambria Math" panose="02040503050406030204" pitchFamily="18" charset="0"/>
                          </a:rPr>
                          <m:t>01</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𝑇</m:t>
                        </m:r>
                      </m:e>
                      <m:sub>
                        <m:r>
                          <a:rPr lang="en-US" sz="2000">
                            <a:latin typeface="Cambria Math" panose="02040503050406030204" pitchFamily="18" charset="0"/>
                          </a:rPr>
                          <m:t>02</m:t>
                        </m:r>
                      </m:sub>
                    </m:sSub>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𝜌</m:t>
                        </m:r>
                      </m:e>
                      <m:sub>
                        <m:r>
                          <a:rPr lang="en-US" sz="2000">
                            <a:latin typeface="Cambria Math" panose="02040503050406030204" pitchFamily="18" charset="0"/>
                          </a:rPr>
                          <m:t>01</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𝜌</m:t>
                        </m:r>
                      </m:e>
                      <m:sub>
                        <m:r>
                          <a:rPr lang="en-US" sz="2000">
                            <a:latin typeface="Cambria Math" panose="02040503050406030204" pitchFamily="18" charset="0"/>
                          </a:rPr>
                          <m:t>02</m:t>
                        </m:r>
                      </m:sub>
                    </m:sSub>
                  </m:oMath>
                </a14:m>
                <a:endParaRPr lang="en-US" sz="2000" dirty="0"/>
              </a:p>
              <a:p>
                <a:pPr lvl="1">
                  <a:spcBef>
                    <a:spcPts val="1200"/>
                  </a:spcBef>
                  <a:buClr>
                    <a:schemeClr val="accent1"/>
                  </a:buClr>
                  <a:buFont typeface="Wingdings" panose="05000000000000000000" pitchFamily="2" charset="2"/>
                  <a:buChar char="Ø"/>
                </a:pPr>
                <a:r>
                  <a:rPr lang="en-US" sz="2000" dirty="0"/>
                  <a:t>Using the isentropic relations and the known exit pressure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2</m:t>
                        </m:r>
                      </m:sub>
                    </m:sSub>
                  </m:oMath>
                </a14:m>
                <a:r>
                  <a:rPr lang="en-US" sz="2000" dirty="0"/>
                  <a:t>, we can compute </a:t>
                </a:r>
                <a14:m>
                  <m:oMath xmlns:m="http://schemas.openxmlformats.org/officeDocument/2006/math">
                    <m:sSub>
                      <m:sSubPr>
                        <m:ctrlPr>
                          <a:rPr lang="en-US" sz="2000" i="1" smtClean="0">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oMath>
                </a14:m>
                <a:endParaRPr lang="en-US" sz="2000" dirty="0"/>
              </a:p>
              <a:p>
                <a:pPr lvl="1">
                  <a:spcBef>
                    <a:spcPts val="1200"/>
                  </a:spcBef>
                  <a:buClr>
                    <a:schemeClr val="accent1"/>
                  </a:buClr>
                  <a:buFont typeface="Wingdings" panose="05000000000000000000" pitchFamily="2" charset="2"/>
                  <a:buChar char="Ø"/>
                </a:pPr>
                <a:endParaRPr lang="en-US" sz="2000" dirty="0"/>
              </a:p>
              <a:p>
                <a:pPr lvl="1">
                  <a:spcBef>
                    <a:spcPts val="1200"/>
                  </a:spcBef>
                  <a:buClr>
                    <a:schemeClr val="accent1"/>
                  </a:buClr>
                  <a:buFont typeface="Wingdings" panose="05000000000000000000" pitchFamily="2" charset="2"/>
                  <a:buChar char="Ø"/>
                </a:pPr>
                <a:endParaRPr lang="en-US" sz="2000" dirty="0"/>
              </a:p>
              <a:p>
                <a:pPr lvl="1">
                  <a:spcBef>
                    <a:spcPts val="1200"/>
                  </a:spcBef>
                  <a:buClr>
                    <a:schemeClr val="accent1"/>
                  </a:buClr>
                  <a:buFont typeface="Wingdings" panose="05000000000000000000" pitchFamily="2" charset="2"/>
                  <a:buChar char="Ø"/>
                </a:pPr>
                <a:r>
                  <a:rPr lang="en-US" sz="2000" dirty="0"/>
                  <a:t>We now calculate </a:t>
                </a:r>
                <a14:m>
                  <m:oMath xmlns:m="http://schemas.openxmlformats.org/officeDocument/2006/math">
                    <m:sSup>
                      <m:sSupPr>
                        <m:ctrlPr>
                          <a:rPr lang="en-US" sz="2000" i="1">
                            <a:latin typeface="Cambria Math" panose="02040503050406030204" pitchFamily="18" charset="0"/>
                          </a:rPr>
                        </m:ctrlPr>
                      </m:sSupPr>
                      <m:e>
                        <m:r>
                          <a:rPr lang="en-US" sz="2000">
                            <a:latin typeface="Cambria Math" panose="02040503050406030204" pitchFamily="18" charset="0"/>
                          </a:rPr>
                          <m:t>𝐴</m:t>
                        </m:r>
                      </m:e>
                      <m:sup>
                        <m:r>
                          <a:rPr lang="en-US" sz="2000">
                            <a:latin typeface="Cambria Math" panose="02040503050406030204" pitchFamily="18" charset="0"/>
                          </a:rPr>
                          <m:t>∗</m:t>
                        </m:r>
                      </m:sup>
                    </m:sSup>
                  </m:oMath>
                </a14:m>
                <a:r>
                  <a:rPr lang="en-US" sz="2000" dirty="0"/>
                  <a:t> from the area ratio equation, using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𝐴</m:t>
                        </m:r>
                      </m:e>
                      <m:sub>
                        <m:r>
                          <a:rPr lang="en-US" sz="2000">
                            <a:latin typeface="Cambria Math" panose="02040503050406030204" pitchFamily="18" charset="0"/>
                          </a:rPr>
                          <m:t>2</m:t>
                        </m:r>
                      </m:sub>
                    </m:sSub>
                  </m:oMath>
                </a14:m>
                <a:r>
                  <a:rPr lang="en-US" sz="2000" dirty="0"/>
                  <a:t> and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oMath>
                </a14:m>
                <a:r>
                  <a:rPr lang="en-US" sz="2000" dirty="0"/>
                  <a:t>. This is a provisional critical value which we will use to determine if in fact the flow is isentropic and fully subsonic.</a:t>
                </a:r>
              </a:p>
              <a:p>
                <a:pPr lvl="1">
                  <a:spcBef>
                    <a:spcPts val="1200"/>
                  </a:spcBef>
                  <a:buClr>
                    <a:schemeClr val="accent1"/>
                  </a:buClr>
                  <a:buFont typeface="Wingdings" panose="05000000000000000000" pitchFamily="2" charset="2"/>
                  <a:buChar char="Ø"/>
                </a:pPr>
                <a:r>
                  <a:rPr lang="en-US" sz="2000" dirty="0"/>
                  <a:t>Next, we compare the actual throat area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𝐴</m:t>
                        </m:r>
                      </m:e>
                      <m:sub>
                        <m:r>
                          <a:rPr lang="en-US" sz="2000">
                            <a:latin typeface="Cambria Math" panose="02040503050406030204" pitchFamily="18" charset="0"/>
                          </a:rPr>
                          <m:t>𝑡</m:t>
                        </m:r>
                      </m:sub>
                    </m:sSub>
                  </m:oMath>
                </a14:m>
                <a:r>
                  <a:rPr lang="en-US" sz="2000" dirty="0"/>
                  <a:t> with </a:t>
                </a:r>
                <a14:m>
                  <m:oMath xmlns:m="http://schemas.openxmlformats.org/officeDocument/2006/math">
                    <m:sSup>
                      <m:sSupPr>
                        <m:ctrlPr>
                          <a:rPr lang="en-US" sz="2000" i="1">
                            <a:latin typeface="Cambria Math" panose="02040503050406030204" pitchFamily="18" charset="0"/>
                          </a:rPr>
                        </m:ctrlPr>
                      </m:sSupPr>
                      <m:e>
                        <m:r>
                          <a:rPr lang="en-US" sz="2000">
                            <a:latin typeface="Cambria Math" panose="02040503050406030204" pitchFamily="18" charset="0"/>
                          </a:rPr>
                          <m:t>𝐴</m:t>
                        </m:r>
                      </m:e>
                      <m:sup>
                        <m:r>
                          <a:rPr lang="en-US" sz="2000">
                            <a:latin typeface="Cambria Math" panose="02040503050406030204" pitchFamily="18" charset="0"/>
                          </a:rPr>
                          <m:t>∗</m:t>
                        </m:r>
                      </m:sup>
                    </m:sSup>
                    <m:r>
                      <a:rPr lang="en-US" sz="2000">
                        <a:latin typeface="Cambria Math" panose="02040503050406030204" pitchFamily="18" charset="0"/>
                      </a:rPr>
                      <m:t>.</m:t>
                    </m:r>
                  </m:oMath>
                </a14:m>
                <a:r>
                  <a:rPr lang="en-US" sz="2000" dirty="0"/>
                  <a:t> Two possibilities exist:</a:t>
                </a:r>
              </a:p>
              <a:p>
                <a:pPr lvl="2">
                  <a:spcBef>
                    <a:spcPts val="1200"/>
                  </a:spcBef>
                  <a:buClr>
                    <a:schemeClr val="accent1"/>
                  </a:buClr>
                  <a:buFont typeface="Wingdings" panose="05000000000000000000" pitchFamily="2" charset="2"/>
                  <a:buChar char="Ø"/>
                </a:pPr>
                <a14:m>
                  <m:oMath xmlns:m="http://schemas.openxmlformats.org/officeDocument/2006/math">
                    <m:sSub>
                      <m:sSubPr>
                        <m:ctrlPr>
                          <a:rPr lang="en-US" sz="1800" i="1" smtClean="0">
                            <a:solidFill>
                              <a:schemeClr val="accent5"/>
                            </a:solidFill>
                            <a:latin typeface="Cambria Math" panose="02040503050406030204" pitchFamily="18" charset="0"/>
                          </a:rPr>
                        </m:ctrlPr>
                      </m:sSubPr>
                      <m:e>
                        <m:r>
                          <a:rPr lang="en-US" sz="1800">
                            <a:solidFill>
                              <a:schemeClr val="accent5"/>
                            </a:solidFill>
                            <a:latin typeface="Cambria Math" panose="02040503050406030204" pitchFamily="18" charset="0"/>
                          </a:rPr>
                          <m:t>𝐴</m:t>
                        </m:r>
                      </m:e>
                      <m:sub>
                        <m:r>
                          <a:rPr lang="en-US" sz="1800">
                            <a:solidFill>
                              <a:schemeClr val="accent5"/>
                            </a:solidFill>
                            <a:latin typeface="Cambria Math" panose="02040503050406030204" pitchFamily="18" charset="0"/>
                          </a:rPr>
                          <m:t>𝑡</m:t>
                        </m:r>
                      </m:sub>
                    </m:sSub>
                    <m:r>
                      <a:rPr lang="en-US" sz="1800">
                        <a:solidFill>
                          <a:schemeClr val="accent5"/>
                        </a:solidFill>
                        <a:latin typeface="Cambria Math" panose="02040503050406030204" pitchFamily="18" charset="0"/>
                      </a:rPr>
                      <m:t>&gt;</m:t>
                    </m:r>
                    <m:sSup>
                      <m:sSupPr>
                        <m:ctrlPr>
                          <a:rPr lang="en-US" sz="1800" i="1">
                            <a:solidFill>
                              <a:schemeClr val="accent5"/>
                            </a:solidFill>
                            <a:latin typeface="Cambria Math" panose="02040503050406030204" pitchFamily="18" charset="0"/>
                          </a:rPr>
                        </m:ctrlPr>
                      </m:sSupPr>
                      <m:e>
                        <m:r>
                          <a:rPr lang="en-US" sz="1800">
                            <a:solidFill>
                              <a:schemeClr val="accent5"/>
                            </a:solidFill>
                            <a:latin typeface="Cambria Math" panose="02040503050406030204" pitchFamily="18" charset="0"/>
                          </a:rPr>
                          <m:t>𝐴</m:t>
                        </m:r>
                      </m:e>
                      <m:sup>
                        <m:r>
                          <a:rPr lang="en-US" sz="1800">
                            <a:solidFill>
                              <a:schemeClr val="accent5"/>
                            </a:solidFill>
                            <a:latin typeface="Cambria Math" panose="02040503050406030204" pitchFamily="18" charset="0"/>
                          </a:rPr>
                          <m:t>∗</m:t>
                        </m:r>
                      </m:sup>
                    </m:sSup>
                  </m:oMath>
                </a14:m>
                <a:r>
                  <a:rPr lang="en-US" sz="1800" dirty="0">
                    <a:solidFill>
                      <a:schemeClr val="accent5"/>
                    </a:solidFill>
                  </a:rPr>
                  <a:t>  </a:t>
                </a:r>
                <a:r>
                  <a:rPr lang="en-US" sz="1800" dirty="0">
                    <a:sym typeface="Wingdings" panose="05000000000000000000" pitchFamily="2" charset="2"/>
                  </a:rPr>
                  <a:t> This indicates that the throat is too large for sonic flow and thus </a:t>
                </a:r>
                <a:r>
                  <a:rPr lang="en-US" sz="1800" dirty="0">
                    <a:solidFill>
                      <a:schemeClr val="accent5"/>
                    </a:solidFill>
                    <a:sym typeface="Wingdings" panose="05000000000000000000" pitchFamily="2" charset="2"/>
                  </a:rPr>
                  <a:t>the entire nozzle flow is subsonic.</a:t>
                </a:r>
              </a:p>
              <a:p>
                <a:pPr lvl="2">
                  <a:spcBef>
                    <a:spcPts val="1200"/>
                  </a:spcBef>
                  <a:buClr>
                    <a:schemeClr val="accent1"/>
                  </a:buClr>
                  <a:buFont typeface="Wingdings" panose="05000000000000000000" pitchFamily="2" charset="2"/>
                  <a:buChar char="Ø"/>
                </a:pPr>
                <a14:m>
                  <m:oMath xmlns:m="http://schemas.openxmlformats.org/officeDocument/2006/math">
                    <m:sSub>
                      <m:sSubPr>
                        <m:ctrlPr>
                          <a:rPr lang="en-US" sz="1800" i="1" smtClean="0">
                            <a:solidFill>
                              <a:schemeClr val="accent5"/>
                            </a:solidFill>
                            <a:latin typeface="Cambria Math" panose="02040503050406030204" pitchFamily="18" charset="0"/>
                          </a:rPr>
                        </m:ctrlPr>
                      </m:sSubPr>
                      <m:e>
                        <m:r>
                          <a:rPr lang="en-US" sz="1800">
                            <a:solidFill>
                              <a:schemeClr val="accent5"/>
                            </a:solidFill>
                            <a:latin typeface="Cambria Math" panose="02040503050406030204" pitchFamily="18" charset="0"/>
                          </a:rPr>
                          <m:t>𝐴</m:t>
                        </m:r>
                      </m:e>
                      <m:sub>
                        <m:r>
                          <a:rPr lang="en-US" sz="1800">
                            <a:solidFill>
                              <a:schemeClr val="accent5"/>
                            </a:solidFill>
                            <a:latin typeface="Cambria Math" panose="02040503050406030204" pitchFamily="18" charset="0"/>
                          </a:rPr>
                          <m:t>𝑡</m:t>
                        </m:r>
                      </m:sub>
                    </m:sSub>
                    <m:r>
                      <a:rPr lang="en-US" sz="1800">
                        <a:solidFill>
                          <a:schemeClr val="accent5"/>
                        </a:solidFill>
                        <a:latin typeface="Cambria Math" panose="02040503050406030204" pitchFamily="18" charset="0"/>
                      </a:rPr>
                      <m:t>&lt;</m:t>
                    </m:r>
                    <m:sSup>
                      <m:sSupPr>
                        <m:ctrlPr>
                          <a:rPr lang="en-US" sz="1800" i="1">
                            <a:solidFill>
                              <a:schemeClr val="accent5"/>
                            </a:solidFill>
                            <a:latin typeface="Cambria Math" panose="02040503050406030204" pitchFamily="18" charset="0"/>
                          </a:rPr>
                        </m:ctrlPr>
                      </m:sSupPr>
                      <m:e>
                        <m:r>
                          <a:rPr lang="en-US" sz="1800">
                            <a:solidFill>
                              <a:schemeClr val="accent5"/>
                            </a:solidFill>
                            <a:latin typeface="Cambria Math" panose="02040503050406030204" pitchFamily="18" charset="0"/>
                          </a:rPr>
                          <m:t>𝐴</m:t>
                        </m:r>
                      </m:e>
                      <m:sup>
                        <m:r>
                          <a:rPr lang="en-US" sz="1800">
                            <a:solidFill>
                              <a:schemeClr val="accent5"/>
                            </a:solidFill>
                            <a:latin typeface="Cambria Math" panose="02040503050406030204" pitchFamily="18" charset="0"/>
                          </a:rPr>
                          <m:t>∗</m:t>
                        </m:r>
                      </m:sup>
                    </m:sSup>
                  </m:oMath>
                </a14:m>
                <a:r>
                  <a:rPr lang="en-US" sz="1800" dirty="0">
                    <a:solidFill>
                      <a:schemeClr val="accent5"/>
                    </a:solidFill>
                  </a:rPr>
                  <a:t>  </a:t>
                </a:r>
                <a:r>
                  <a:rPr lang="en-US" sz="1800" dirty="0">
                    <a:sym typeface="Wingdings" panose="05000000000000000000" pitchFamily="2" charset="2"/>
                  </a:rPr>
                  <a:t> This indicates that the throat is too small for subsonic flow and thus </a:t>
                </a:r>
                <a:r>
                  <a:rPr lang="en-US" sz="1800" dirty="0">
                    <a:solidFill>
                      <a:schemeClr val="accent5"/>
                    </a:solidFill>
                    <a:sym typeface="Wingdings" panose="05000000000000000000" pitchFamily="2" charset="2"/>
                  </a:rPr>
                  <a:t>the nozzle is choked</a:t>
                </a:r>
                <a:r>
                  <a:rPr lang="en-US" sz="1800" dirty="0">
                    <a:sym typeface="Wingdings" panose="05000000000000000000" pitchFamily="2" charset="2"/>
                  </a:rPr>
                  <a:t>. </a:t>
                </a:r>
                <a:r>
                  <a:rPr lang="en-US" sz="1800" dirty="0"/>
                  <a:t>For this scenario, we can split the analysis into two parts: (A) the converging section, and (B) the diverging section.</a:t>
                </a:r>
              </a:p>
              <a:p>
                <a:pPr lvl="1">
                  <a:spcBef>
                    <a:spcPts val="1200"/>
                  </a:spcBef>
                  <a:buClr>
                    <a:schemeClr val="accent1"/>
                  </a:buClr>
                  <a:buFont typeface="Wingdings" panose="05000000000000000000" pitchFamily="2" charset="2"/>
                  <a:buChar char="Ø"/>
                </a:pPr>
                <a:r>
                  <a:rPr lang="en-US" sz="2000" dirty="0">
                    <a:sym typeface="Wingdings" panose="05000000000000000000" pitchFamily="2" charset="2"/>
                  </a:rPr>
                  <a:t>Let’s consider each of the above cases in detail.</a:t>
                </a:r>
                <a:endParaRPr lang="en-US" sz="2000"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304800" y="691642"/>
                <a:ext cx="11506200" cy="5556757"/>
              </a:xfrm>
              <a:blipFill>
                <a:blip r:embed="rId3"/>
                <a:stretch>
                  <a:fillRect t="-1096" r="-371"/>
                </a:stretch>
              </a:blipFill>
            </p:spPr>
            <p:txBody>
              <a:bodyPr/>
              <a:lstStyle/>
              <a:p>
                <a:r>
                  <a:rPr lang="en-IN">
                    <a:noFill/>
                  </a:rPr>
                  <a:t> </a:t>
                </a:r>
              </a:p>
            </p:txBody>
          </p:sp>
        </mc:Fallback>
      </mc:AlternateContent>
      <p:sp>
        <p:nvSpPr>
          <p:cNvPr id="6" name="Title 1">
            <a:extLst>
              <a:ext uri="{FF2B5EF4-FFF2-40B4-BE49-F238E27FC236}">
                <a16:creationId xmlns:a16="http://schemas.microsoft.com/office/drawing/2014/main" id="{2FCDDFAC-45B1-D1A8-281C-C4B1BB847071}"/>
              </a:ext>
            </a:extLst>
          </p:cNvPr>
          <p:cNvSpPr>
            <a:spLocks noGrp="1"/>
          </p:cNvSpPr>
          <p:nvPr>
            <p:ph type="title"/>
          </p:nvPr>
        </p:nvSpPr>
        <p:spPr>
          <a:xfrm>
            <a:off x="609599" y="78923"/>
            <a:ext cx="10972799" cy="606877"/>
          </a:xfrm>
        </p:spPr>
        <p:txBody>
          <a:bodyPr/>
          <a:lstStyle/>
          <a:p>
            <a:r>
              <a:rPr lang="en-US" dirty="0"/>
              <a:t>1-D Flow Solution for C-D Nozzle </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3A0A7B11-8FED-975D-8389-2E7595436292}"/>
                  </a:ext>
                </a:extLst>
              </p:cNvPr>
              <p:cNvSpPr/>
              <p:nvPr/>
            </p:nvSpPr>
            <p:spPr>
              <a:xfrm>
                <a:off x="4372058" y="2502059"/>
                <a:ext cx="3447880" cy="698341"/>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𝑝</m:t>
                              </m:r>
                            </m:e>
                            <m:sub>
                              <m:r>
                                <a:rPr lang="en-US" i="1">
                                  <a:latin typeface="Cambria Math" panose="02040503050406030204" pitchFamily="18" charset="0"/>
                                  <a:ea typeface="Cambria Math" panose="02040503050406030204" pitchFamily="18" charset="0"/>
                                </a:rPr>
                                <m:t>02</m:t>
                              </m:r>
                            </m:sub>
                          </m:sSub>
                        </m:num>
                        <m:den>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𝑝</m:t>
                              </m:r>
                            </m:e>
                            <m:sub>
                              <m:r>
                                <a:rPr lang="en-US" i="1">
                                  <a:latin typeface="Cambria Math" panose="02040503050406030204" pitchFamily="18" charset="0"/>
                                  <a:ea typeface="Cambria Math" panose="02040503050406030204" pitchFamily="18" charset="0"/>
                                </a:rPr>
                                <m:t>2</m:t>
                              </m:r>
                            </m:sub>
                          </m:sSub>
                        </m:den>
                      </m:f>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1+</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−1</m:t>
                                  </m:r>
                                </m:num>
                                <m:den>
                                  <m:r>
                                    <a:rPr lang="en-US" i="1">
                                      <a:latin typeface="Cambria Math" panose="02040503050406030204" pitchFamily="18" charset="0"/>
                                      <a:ea typeface="Cambria Math" panose="02040503050406030204" pitchFamily="18" charset="0"/>
                                    </a:rPr>
                                    <m:t>2</m:t>
                                  </m:r>
                                </m:den>
                              </m:f>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𝑀</m:t>
                                  </m:r>
                                </m:e>
                                <m:sub>
                                  <m:r>
                                    <a:rPr lang="en-US" i="1">
                                      <a:latin typeface="Cambria Math" panose="02040503050406030204" pitchFamily="18" charset="0"/>
                                      <a:ea typeface="Cambria Math" panose="02040503050406030204" pitchFamily="18" charset="0"/>
                                    </a:rPr>
                                    <m:t>2</m:t>
                                  </m:r>
                                </m:sub>
                                <m:sup>
                                  <m:r>
                                    <a:rPr lang="en-US" i="1">
                                      <a:latin typeface="Cambria Math" panose="02040503050406030204" pitchFamily="18" charset="0"/>
                                      <a:ea typeface="Cambria Math" panose="02040503050406030204" pitchFamily="18" charset="0"/>
                                    </a:rPr>
                                    <m:t>2</m:t>
                                  </m:r>
                                </m:sup>
                              </m:sSubSup>
                            </m:e>
                          </m:d>
                        </m:e>
                        <m:sup>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−1</m:t>
                              </m:r>
                            </m:e>
                          </m:d>
                        </m:sup>
                      </m:sSup>
                    </m:oMath>
                  </m:oMathPara>
                </a14:m>
                <a:endParaRPr lang="en-US" i="1" dirty="0">
                  <a:latin typeface="Cambria Math" panose="02040503050406030204" pitchFamily="18" charset="0"/>
                  <a:ea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3A0A7B11-8FED-975D-8389-2E7595436292}"/>
                  </a:ext>
                </a:extLst>
              </p:cNvPr>
              <p:cNvSpPr>
                <a:spLocks noRot="1" noChangeAspect="1" noMove="1" noResize="1" noEditPoints="1" noAdjustHandles="1" noChangeArrowheads="1" noChangeShapeType="1" noTextEdit="1"/>
              </p:cNvSpPr>
              <p:nvPr/>
            </p:nvSpPr>
            <p:spPr>
              <a:xfrm>
                <a:off x="4372058" y="2502059"/>
                <a:ext cx="3447880" cy="698341"/>
              </a:xfrm>
              <a:prstGeom prst="rect">
                <a:avLst/>
              </a:prstGeom>
              <a:blipFill>
                <a:blip r:embed="rId4"/>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2715683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13</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415601" y="689738"/>
                <a:ext cx="5851384" cy="5253857"/>
              </a:xfrm>
            </p:spPr>
            <p:txBody>
              <a:bodyPr>
                <a:normAutofit/>
              </a:bodyPr>
              <a:lstStyle/>
              <a:p>
                <a:pPr lvl="1">
                  <a:spcBef>
                    <a:spcPts val="1200"/>
                  </a:spcBef>
                  <a:buClr>
                    <a:schemeClr val="accent1"/>
                  </a:buClr>
                  <a:buFont typeface="Wingdings" panose="05000000000000000000" pitchFamily="2" charset="2"/>
                  <a:buChar char="Ø"/>
                </a:pPr>
                <a:r>
                  <a:rPr lang="en-US" sz="2000" dirty="0"/>
                  <a:t>If the flow in the entire nozzle is subsonic, then calculating the flow at any axial station within the nozzle is straightforward.  Just use the computed </a:t>
                </a:r>
                <a14:m>
                  <m:oMath xmlns:m="http://schemas.openxmlformats.org/officeDocument/2006/math">
                    <m:sSup>
                      <m:sSupPr>
                        <m:ctrlPr>
                          <a:rPr lang="en-US" sz="2000" i="1">
                            <a:latin typeface="Cambria Math" panose="02040503050406030204" pitchFamily="18" charset="0"/>
                          </a:rPr>
                        </m:ctrlPr>
                      </m:sSupPr>
                      <m:e>
                        <m:r>
                          <a:rPr lang="en-US" sz="2000">
                            <a:latin typeface="Cambria Math" panose="02040503050406030204" pitchFamily="18" charset="0"/>
                          </a:rPr>
                          <m:t>𝐴</m:t>
                        </m:r>
                      </m:e>
                      <m:sup>
                        <m:r>
                          <a:rPr lang="en-US" sz="2000">
                            <a:latin typeface="Cambria Math" panose="02040503050406030204" pitchFamily="18" charset="0"/>
                          </a:rPr>
                          <m:t>∗</m:t>
                        </m:r>
                      </m:sup>
                    </m:sSup>
                  </m:oMath>
                </a14:m>
                <a:r>
                  <a:rPr lang="en-US" sz="2000" dirty="0"/>
                  <a:t> from the first step as a reference quantity.</a:t>
                </a:r>
              </a:p>
              <a:p>
                <a:pPr lvl="2">
                  <a:spcBef>
                    <a:spcPts val="1200"/>
                  </a:spcBef>
                  <a:buClr>
                    <a:schemeClr val="accent1"/>
                  </a:buClr>
                  <a:buFont typeface="Wingdings" panose="05000000000000000000" pitchFamily="2" charset="2"/>
                  <a:buChar char="Ø"/>
                </a:pPr>
                <a:r>
                  <a:rPr lang="en-US" sz="1800" dirty="0"/>
                  <a:t>For any station, compute the area ratio </a:t>
                </a:r>
                <a14:m>
                  <m:oMath xmlns:m="http://schemas.openxmlformats.org/officeDocument/2006/math">
                    <m:sSup>
                      <m:sSupPr>
                        <m:ctrlPr>
                          <a:rPr lang="en-US" sz="1800" i="1">
                            <a:latin typeface="Cambria Math" panose="02040503050406030204" pitchFamily="18" charset="0"/>
                          </a:rPr>
                        </m:ctrlPr>
                      </m:sSupPr>
                      <m:e>
                        <m:r>
                          <a:rPr lang="en-US" sz="1800">
                            <a:latin typeface="Cambria Math" panose="02040503050406030204" pitchFamily="18" charset="0"/>
                          </a:rPr>
                          <m:t>𝐴</m:t>
                        </m:r>
                        <m:r>
                          <a:rPr lang="en-US" sz="1800">
                            <a:latin typeface="Cambria Math" panose="02040503050406030204" pitchFamily="18" charset="0"/>
                          </a:rPr>
                          <m:t>/</m:t>
                        </m:r>
                        <m:r>
                          <a:rPr lang="en-US" sz="1800">
                            <a:latin typeface="Cambria Math" panose="02040503050406030204" pitchFamily="18" charset="0"/>
                          </a:rPr>
                          <m:t>𝐴</m:t>
                        </m:r>
                      </m:e>
                      <m:sup>
                        <m:r>
                          <a:rPr lang="en-US" sz="1800">
                            <a:latin typeface="Cambria Math" panose="02040503050406030204" pitchFamily="18" charset="0"/>
                          </a:rPr>
                          <m:t>∗</m:t>
                        </m:r>
                      </m:sup>
                    </m:sSup>
                  </m:oMath>
                </a14:m>
                <a:r>
                  <a:rPr lang="en-US" sz="1800" dirty="0"/>
                  <a:t> and calculate the Mach number from the area ratio equation.  You can use tables, charts, or solve the equation numerically for </a:t>
                </a:r>
                <a14:m>
                  <m:oMath xmlns:m="http://schemas.openxmlformats.org/officeDocument/2006/math">
                    <m:r>
                      <a:rPr lang="en-US" sz="1800">
                        <a:latin typeface="Cambria Math" panose="02040503050406030204" pitchFamily="18" charset="0"/>
                      </a:rPr>
                      <m:t>𝑀</m:t>
                    </m:r>
                  </m:oMath>
                </a14:m>
                <a:r>
                  <a:rPr lang="en-US" sz="1800" dirty="0"/>
                  <a:t>. </a:t>
                </a:r>
              </a:p>
              <a:p>
                <a:pPr marL="457200" lvl="2" indent="0">
                  <a:spcBef>
                    <a:spcPts val="1200"/>
                  </a:spcBef>
                  <a:buClr>
                    <a:schemeClr val="accent1"/>
                  </a:buClr>
                  <a:buNone/>
                </a:pPr>
                <a:endParaRPr lang="en-US" sz="1800" dirty="0"/>
              </a:p>
              <a:p>
                <a:pPr marL="457200" lvl="2" indent="0">
                  <a:spcBef>
                    <a:spcPts val="1200"/>
                  </a:spcBef>
                  <a:buClr>
                    <a:schemeClr val="accent1"/>
                  </a:buClr>
                  <a:buNone/>
                </a:pPr>
                <a:endParaRPr lang="en-US" sz="1800" dirty="0"/>
              </a:p>
              <a:p>
                <a:pPr lvl="2">
                  <a:spcBef>
                    <a:spcPts val="1200"/>
                  </a:spcBef>
                  <a:buClr>
                    <a:schemeClr val="accent1"/>
                  </a:buClr>
                  <a:buFont typeface="Wingdings" panose="05000000000000000000" pitchFamily="2" charset="2"/>
                  <a:buChar char="Ø"/>
                </a:pPr>
                <a:r>
                  <a:rPr lang="en-US" sz="1800" dirty="0"/>
                  <a:t>Knowing the total properties and Mach number, calculate all flow properties and the mass flow rate.  As a check, make sure your calculated mass flow rate is consistent at each station.</a:t>
                </a:r>
                <a:endParaRPr lang="en-US" sz="1800"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415601" y="689738"/>
                <a:ext cx="5851384" cy="5253857"/>
              </a:xfrm>
              <a:blipFill>
                <a:blip r:embed="rId3"/>
                <a:stretch>
                  <a:fillRect t="-1160" r="-1458"/>
                </a:stretch>
              </a:blipFill>
            </p:spPr>
            <p:txBody>
              <a:bodyPr/>
              <a:lstStyle/>
              <a:p>
                <a:r>
                  <a:rPr lang="en-IN">
                    <a:noFill/>
                  </a:rPr>
                  <a:t> </a:t>
                </a:r>
              </a:p>
            </p:txBody>
          </p:sp>
        </mc:Fallback>
      </mc:AlternateContent>
      <p:sp>
        <p:nvSpPr>
          <p:cNvPr id="13" name="Title 1">
            <a:extLst>
              <a:ext uri="{FF2B5EF4-FFF2-40B4-BE49-F238E27FC236}">
                <a16:creationId xmlns:a16="http://schemas.microsoft.com/office/drawing/2014/main" id="{805D7BAB-8D97-F16D-542A-478E8AE1BC8C}"/>
              </a:ext>
            </a:extLst>
          </p:cNvPr>
          <p:cNvSpPr>
            <a:spLocks noGrp="1"/>
          </p:cNvSpPr>
          <p:nvPr>
            <p:ph type="title"/>
          </p:nvPr>
        </p:nvSpPr>
        <p:spPr>
          <a:xfrm>
            <a:off x="609599" y="78923"/>
            <a:ext cx="10972799" cy="606877"/>
          </a:xfrm>
        </p:spPr>
        <p:txBody>
          <a:bodyPr/>
          <a:lstStyle/>
          <a:p>
            <a:r>
              <a:rPr lang="en-US" dirty="0"/>
              <a:t>Fully Subsonic Flow</a:t>
            </a:r>
          </a:p>
        </p:txBody>
      </p:sp>
      <p:grpSp>
        <p:nvGrpSpPr>
          <p:cNvPr id="15" name="Group 14">
            <a:extLst>
              <a:ext uri="{FF2B5EF4-FFF2-40B4-BE49-F238E27FC236}">
                <a16:creationId xmlns:a16="http://schemas.microsoft.com/office/drawing/2014/main" id="{D9867675-C397-AA40-E1B1-09D5EEE07F73}"/>
              </a:ext>
            </a:extLst>
          </p:cNvPr>
          <p:cNvGrpSpPr/>
          <p:nvPr/>
        </p:nvGrpSpPr>
        <p:grpSpPr>
          <a:xfrm>
            <a:off x="3268335" y="3129290"/>
            <a:ext cx="3105151" cy="523220"/>
            <a:chOff x="2760168" y="3974533"/>
            <a:chExt cx="3105151" cy="523220"/>
          </a:xfrm>
        </p:grpSpPr>
        <p:sp>
          <p:nvSpPr>
            <p:cNvPr id="16" name="Rectangle 15">
              <a:extLst>
                <a:ext uri="{FF2B5EF4-FFF2-40B4-BE49-F238E27FC236}">
                  <a16:creationId xmlns:a16="http://schemas.microsoft.com/office/drawing/2014/main" id="{09F3E056-E694-5711-B37D-98FA975EDDE2}"/>
                </a:ext>
              </a:extLst>
            </p:cNvPr>
            <p:cNvSpPr/>
            <p:nvPr/>
          </p:nvSpPr>
          <p:spPr>
            <a:xfrm>
              <a:off x="3064968" y="3974533"/>
              <a:ext cx="2800351" cy="523220"/>
            </a:xfrm>
            <a:prstGeom prst="rect">
              <a:avLst/>
            </a:prstGeom>
          </p:spPr>
          <p:txBody>
            <a:bodyPr wrap="square">
              <a:spAutoFit/>
            </a:bodyPr>
            <a:lstStyle/>
            <a:p>
              <a:r>
                <a:rPr lang="en-US" sz="1400" dirty="0"/>
                <a:t>Note that you only consider the subsonic solution here.</a:t>
              </a:r>
            </a:p>
          </p:txBody>
        </p:sp>
        <p:pic>
          <p:nvPicPr>
            <p:cNvPr id="17" name="Graphic 16" descr="Lightbulb">
              <a:extLst>
                <a:ext uri="{FF2B5EF4-FFF2-40B4-BE49-F238E27FC236}">
                  <a16:creationId xmlns:a16="http://schemas.microsoft.com/office/drawing/2014/main" id="{77AB756B-3B3A-1C37-573A-26F8DE6062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60168" y="4059040"/>
              <a:ext cx="415762" cy="415762"/>
            </a:xfrm>
            <a:prstGeom prst="rect">
              <a:avLst/>
            </a:prstGeom>
          </p:spPr>
        </p:pic>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D27A683E-E470-5892-D06B-BCAABEE5923F}"/>
                  </a:ext>
                </a:extLst>
              </p:cNvPr>
              <p:cNvSpPr txBox="1"/>
              <p:nvPr/>
            </p:nvSpPr>
            <p:spPr>
              <a:xfrm>
                <a:off x="6781800" y="846776"/>
                <a:ext cx="1801531" cy="461665"/>
              </a:xfrm>
              <a:prstGeom prst="rect">
                <a:avLst/>
              </a:prstGeom>
              <a:solidFill>
                <a:srgbClr val="FFB71B"/>
              </a:solidFill>
            </p:spPr>
            <p:txBody>
              <a:bodyPr wrap="square" rtlCol="0">
                <a:spAutoFit/>
              </a:bodyPr>
              <a:lstStyle/>
              <a:p>
                <a:pPr algn="ctr"/>
                <a:r>
                  <a:rPr lang="en-US" sz="1200" dirty="0">
                    <a:solidFill>
                      <a:schemeClr val="tx1"/>
                    </a:solidFill>
                  </a:rPr>
                  <a:t>Inlet total conditions fixed</a:t>
                </a:r>
              </a:p>
              <a:p>
                <a:pPr algn="ctr"/>
                <a:r>
                  <a:rPr lang="en-US" sz="1200" dirty="0">
                    <a:solidFill>
                      <a:schemeClr val="tx1"/>
                    </a:solidFill>
                  </a:rPr>
                  <a:t> (</a:t>
                </a:r>
                <a14:m>
                  <m:oMath xmlns:m="http://schemas.openxmlformats.org/officeDocument/2006/math">
                    <m:sSub>
                      <m:sSubPr>
                        <m:ctrlPr>
                          <a:rPr lang="en-US" sz="1200" i="1">
                            <a:solidFill>
                              <a:schemeClr val="tx1"/>
                            </a:solidFill>
                            <a:latin typeface="Cambria Math" panose="02040503050406030204" pitchFamily="18" charset="0"/>
                          </a:rPr>
                        </m:ctrlPr>
                      </m:sSubPr>
                      <m:e>
                        <m:r>
                          <a:rPr lang="en-US" sz="1200" i="1" smtClean="0">
                            <a:solidFill>
                              <a:schemeClr val="tx1"/>
                            </a:solidFill>
                            <a:latin typeface="Cambria Math" panose="02040503050406030204" pitchFamily="18" charset="0"/>
                          </a:rPr>
                          <m:t>𝑝</m:t>
                        </m:r>
                      </m:e>
                      <m:sub>
                        <m:r>
                          <a:rPr lang="en-US" sz="1200" i="1" smtClean="0">
                            <a:solidFill>
                              <a:schemeClr val="tx1"/>
                            </a:solidFill>
                            <a:latin typeface="Cambria Math" panose="02040503050406030204" pitchFamily="18" charset="0"/>
                          </a:rPr>
                          <m:t>0</m:t>
                        </m:r>
                      </m:sub>
                    </m:sSub>
                  </m:oMath>
                </a14:m>
                <a:r>
                  <a:rPr lang="en-US" sz="1200" dirty="0">
                    <a:solidFill>
                      <a:schemeClr val="tx1"/>
                    </a:solidFill>
                  </a:rPr>
                  <a:t>, </a:t>
                </a:r>
                <a14:m>
                  <m:oMath xmlns:m="http://schemas.openxmlformats.org/officeDocument/2006/math">
                    <m:sSub>
                      <m:sSubPr>
                        <m:ctrlPr>
                          <a:rPr lang="en-US" sz="1200" i="1">
                            <a:solidFill>
                              <a:schemeClr val="tx1"/>
                            </a:solidFill>
                            <a:latin typeface="Cambria Math" panose="02040503050406030204" pitchFamily="18" charset="0"/>
                          </a:rPr>
                        </m:ctrlPr>
                      </m:sSubPr>
                      <m:e>
                        <m:r>
                          <a:rPr lang="en-US" sz="1200" i="1" smtClean="0">
                            <a:solidFill>
                              <a:schemeClr val="tx1"/>
                            </a:solidFill>
                            <a:latin typeface="Cambria Math" panose="02040503050406030204" pitchFamily="18" charset="0"/>
                          </a:rPr>
                          <m:t>𝑇</m:t>
                        </m:r>
                      </m:e>
                      <m:sub>
                        <m:r>
                          <a:rPr lang="en-US" sz="1200" i="1" smtClean="0">
                            <a:solidFill>
                              <a:schemeClr val="tx1"/>
                            </a:solidFill>
                            <a:latin typeface="Cambria Math" panose="02040503050406030204" pitchFamily="18" charset="0"/>
                          </a:rPr>
                          <m:t>0</m:t>
                        </m:r>
                      </m:sub>
                    </m:sSub>
                  </m:oMath>
                </a14:m>
                <a:r>
                  <a:rPr lang="en-US" sz="1200" dirty="0">
                    <a:solidFill>
                      <a:schemeClr val="tx1"/>
                    </a:solidFill>
                  </a:rPr>
                  <a:t>, </a:t>
                </a:r>
                <a14:m>
                  <m:oMath xmlns:m="http://schemas.openxmlformats.org/officeDocument/2006/math">
                    <m:sSub>
                      <m:sSubPr>
                        <m:ctrlPr>
                          <a:rPr lang="en-US" sz="1200" i="1">
                            <a:solidFill>
                              <a:schemeClr val="tx1"/>
                            </a:solidFill>
                            <a:latin typeface="Cambria Math" panose="02040503050406030204" pitchFamily="18" charset="0"/>
                          </a:rPr>
                        </m:ctrlPr>
                      </m:sSubPr>
                      <m:e>
                        <m:r>
                          <a:rPr lang="en-US" sz="1200" i="1" smtClean="0">
                            <a:solidFill>
                              <a:schemeClr val="tx1"/>
                            </a:solidFill>
                            <a:latin typeface="Cambria Math" panose="02040503050406030204" pitchFamily="18" charset="0"/>
                          </a:rPr>
                          <m:t>𝜌</m:t>
                        </m:r>
                      </m:e>
                      <m:sub>
                        <m:r>
                          <a:rPr lang="en-US" sz="1200" i="1" smtClean="0">
                            <a:solidFill>
                              <a:schemeClr val="tx1"/>
                            </a:solidFill>
                            <a:latin typeface="Cambria Math" panose="02040503050406030204" pitchFamily="18" charset="0"/>
                          </a:rPr>
                          <m:t>0</m:t>
                        </m:r>
                      </m:sub>
                    </m:sSub>
                  </m:oMath>
                </a14:m>
                <a:r>
                  <a:rPr lang="en-US" sz="1200" dirty="0">
                    <a:solidFill>
                      <a:schemeClr val="tx1"/>
                    </a:solidFill>
                  </a:rPr>
                  <a:t>)</a:t>
                </a:r>
              </a:p>
            </p:txBody>
          </p:sp>
        </mc:Choice>
        <mc:Fallback xmlns="">
          <p:sp>
            <p:nvSpPr>
              <p:cNvPr id="18" name="TextBox 17">
                <a:extLst>
                  <a:ext uri="{FF2B5EF4-FFF2-40B4-BE49-F238E27FC236}">
                    <a16:creationId xmlns:a16="http://schemas.microsoft.com/office/drawing/2014/main" id="{D27A683E-E470-5892-D06B-BCAABEE5923F}"/>
                  </a:ext>
                </a:extLst>
              </p:cNvPr>
              <p:cNvSpPr txBox="1">
                <a:spLocks noRot="1" noChangeAspect="1" noMove="1" noResize="1" noEditPoints="1" noAdjustHandles="1" noChangeArrowheads="1" noChangeShapeType="1" noTextEdit="1"/>
              </p:cNvSpPr>
              <p:nvPr/>
            </p:nvSpPr>
            <p:spPr>
              <a:xfrm>
                <a:off x="6781800" y="846776"/>
                <a:ext cx="1801531" cy="461665"/>
              </a:xfrm>
              <a:prstGeom prst="rect">
                <a:avLst/>
              </a:prstGeom>
              <a:blipFill>
                <a:blip r:embed="rId6"/>
                <a:stretch>
                  <a:fillRect l="-339" t="-1316" b="-9211"/>
                </a:stretch>
              </a:blipFill>
            </p:spPr>
            <p:txBody>
              <a:bodyPr/>
              <a:lstStyle/>
              <a:p>
                <a:r>
                  <a:rPr lang="en-IN">
                    <a:noFill/>
                  </a:rPr>
                  <a:t> </a:t>
                </a:r>
              </a:p>
            </p:txBody>
          </p:sp>
        </mc:Fallback>
      </mc:AlternateContent>
      <p:grpSp>
        <p:nvGrpSpPr>
          <p:cNvPr id="19" name="Group 18">
            <a:extLst>
              <a:ext uri="{FF2B5EF4-FFF2-40B4-BE49-F238E27FC236}">
                <a16:creationId xmlns:a16="http://schemas.microsoft.com/office/drawing/2014/main" id="{C47A3BF0-0F88-5C98-E9BE-4D0F62D70460}"/>
              </a:ext>
            </a:extLst>
          </p:cNvPr>
          <p:cNvGrpSpPr/>
          <p:nvPr/>
        </p:nvGrpSpPr>
        <p:grpSpPr>
          <a:xfrm>
            <a:off x="6488783" y="1534407"/>
            <a:ext cx="5337082" cy="3799593"/>
            <a:chOff x="5957994" y="2349747"/>
            <a:chExt cx="6083739" cy="3916266"/>
          </a:xfrm>
        </p:grpSpPr>
        <p:grpSp>
          <p:nvGrpSpPr>
            <p:cNvPr id="20" name="Group 19">
              <a:extLst>
                <a:ext uri="{FF2B5EF4-FFF2-40B4-BE49-F238E27FC236}">
                  <a16:creationId xmlns:a16="http://schemas.microsoft.com/office/drawing/2014/main" id="{4DCF304D-4E3F-25CA-DFDF-C4CB0CE43811}"/>
                </a:ext>
              </a:extLst>
            </p:cNvPr>
            <p:cNvGrpSpPr/>
            <p:nvPr/>
          </p:nvGrpSpPr>
          <p:grpSpPr>
            <a:xfrm>
              <a:off x="5957994" y="2349747"/>
              <a:ext cx="6083739" cy="3916266"/>
              <a:chOff x="1208432" y="741539"/>
              <a:chExt cx="6220930" cy="4319078"/>
            </a:xfrm>
          </p:grpSpPr>
          <p:grpSp>
            <p:nvGrpSpPr>
              <p:cNvPr id="37" name="Group 36">
                <a:extLst>
                  <a:ext uri="{FF2B5EF4-FFF2-40B4-BE49-F238E27FC236}">
                    <a16:creationId xmlns:a16="http://schemas.microsoft.com/office/drawing/2014/main" id="{6D51F46B-9AAB-BF59-FBE0-A155953DFD09}"/>
                  </a:ext>
                </a:extLst>
              </p:cNvPr>
              <p:cNvGrpSpPr/>
              <p:nvPr/>
            </p:nvGrpSpPr>
            <p:grpSpPr>
              <a:xfrm>
                <a:off x="1324725" y="741539"/>
                <a:ext cx="5980904" cy="1519235"/>
                <a:chOff x="504371" y="2501059"/>
                <a:chExt cx="7801430" cy="1905524"/>
              </a:xfrm>
            </p:grpSpPr>
            <p:grpSp>
              <p:nvGrpSpPr>
                <p:cNvPr id="50" name="Group 49">
                  <a:extLst>
                    <a:ext uri="{FF2B5EF4-FFF2-40B4-BE49-F238E27FC236}">
                      <a16:creationId xmlns:a16="http://schemas.microsoft.com/office/drawing/2014/main" id="{22FAA8C1-B9A6-4705-21C7-6D2CEC0510EE}"/>
                    </a:ext>
                  </a:extLst>
                </p:cNvPr>
                <p:cNvGrpSpPr/>
                <p:nvPr/>
              </p:nvGrpSpPr>
              <p:grpSpPr>
                <a:xfrm>
                  <a:off x="798287" y="2571750"/>
                  <a:ext cx="7199086" cy="1834833"/>
                  <a:chOff x="914400" y="1436336"/>
                  <a:chExt cx="7199086" cy="2103926"/>
                </a:xfrm>
                <a:noFill/>
              </p:grpSpPr>
              <p:sp>
                <p:nvSpPr>
                  <p:cNvPr id="57" name="Freeform: Shape 56">
                    <a:extLst>
                      <a:ext uri="{FF2B5EF4-FFF2-40B4-BE49-F238E27FC236}">
                        <a16:creationId xmlns:a16="http://schemas.microsoft.com/office/drawing/2014/main" id="{623AF046-CE5F-7CEC-58FB-2BB646D90602}"/>
                      </a:ext>
                    </a:extLst>
                  </p:cNvPr>
                  <p:cNvSpPr/>
                  <p:nvPr/>
                </p:nvSpPr>
                <p:spPr>
                  <a:xfrm>
                    <a:off x="914400" y="1436336"/>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Shape 57">
                    <a:extLst>
                      <a:ext uri="{FF2B5EF4-FFF2-40B4-BE49-F238E27FC236}">
                        <a16:creationId xmlns:a16="http://schemas.microsoft.com/office/drawing/2014/main" id="{FF818AC8-BB6F-6A66-A34B-3AC6C9D93812}"/>
                      </a:ext>
                    </a:extLst>
                  </p:cNvPr>
                  <p:cNvSpPr/>
                  <p:nvPr/>
                </p:nvSpPr>
                <p:spPr>
                  <a:xfrm flipV="1">
                    <a:off x="914400" y="2894699"/>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14EF8FF1-9964-05A6-DB10-DD5732DBABFD}"/>
                      </a:ext>
                    </a:extLst>
                  </p:cNvPr>
                  <p:cNvCxnSpPr>
                    <a:cxnSpLocks/>
                  </p:cNvCxnSpPr>
                  <p:nvPr/>
                </p:nvCxnSpPr>
                <p:spPr>
                  <a:xfrm>
                    <a:off x="921657" y="1808192"/>
                    <a:ext cx="0" cy="1345700"/>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8C5256B-787C-E59C-7B81-190617290B2E}"/>
                      </a:ext>
                    </a:extLst>
                  </p:cNvPr>
                  <p:cNvCxnSpPr>
                    <a:cxnSpLocks/>
                  </p:cNvCxnSpPr>
                  <p:nvPr/>
                </p:nvCxnSpPr>
                <p:spPr>
                  <a:xfrm>
                    <a:off x="8098972" y="1436336"/>
                    <a:ext cx="0" cy="2103926"/>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1" name="Straight Arrow Connector 50">
                  <a:extLst>
                    <a:ext uri="{FF2B5EF4-FFF2-40B4-BE49-F238E27FC236}">
                      <a16:creationId xmlns:a16="http://schemas.microsoft.com/office/drawing/2014/main" id="{1728E252-47F7-DE88-68D3-EB5B6035D3D4}"/>
                    </a:ext>
                  </a:extLst>
                </p:cNvPr>
                <p:cNvCxnSpPr>
                  <a:cxnSpLocks/>
                  <a:endCxn id="54" idx="3"/>
                </p:cNvCxnSpPr>
                <p:nvPr/>
              </p:nvCxnSpPr>
              <p:spPr>
                <a:xfrm>
                  <a:off x="805544" y="3468323"/>
                  <a:ext cx="7500256" cy="0"/>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2" name="Arrow: Right 51">
                  <a:extLst>
                    <a:ext uri="{FF2B5EF4-FFF2-40B4-BE49-F238E27FC236}">
                      <a16:creationId xmlns:a16="http://schemas.microsoft.com/office/drawing/2014/main" id="{2B76878A-9696-F192-EADB-49B2A9C28091}"/>
                    </a:ext>
                  </a:extLst>
                </p:cNvPr>
                <p:cNvSpPr/>
                <p:nvPr/>
              </p:nvSpPr>
              <p:spPr>
                <a:xfrm>
                  <a:off x="504371" y="3358244"/>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Arrow: Right 52">
                  <a:extLst>
                    <a:ext uri="{FF2B5EF4-FFF2-40B4-BE49-F238E27FC236}">
                      <a16:creationId xmlns:a16="http://schemas.microsoft.com/office/drawing/2014/main" id="{96E6EDBE-372C-5E2C-8D03-7D876A7D7313}"/>
                    </a:ext>
                  </a:extLst>
                </p:cNvPr>
                <p:cNvSpPr/>
                <p:nvPr/>
              </p:nvSpPr>
              <p:spPr>
                <a:xfrm>
                  <a:off x="3349172"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Arrow: Right 53">
                  <a:extLst>
                    <a:ext uri="{FF2B5EF4-FFF2-40B4-BE49-F238E27FC236}">
                      <a16:creationId xmlns:a16="http://schemas.microsoft.com/office/drawing/2014/main" id="{1293BB44-F45B-019E-2BC7-BAF44A17F828}"/>
                    </a:ext>
                  </a:extLst>
                </p:cNvPr>
                <p:cNvSpPr/>
                <p:nvPr/>
              </p:nvSpPr>
              <p:spPr>
                <a:xfrm>
                  <a:off x="7688944"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5" name="Rectangle 54">
                      <a:extLst>
                        <a:ext uri="{FF2B5EF4-FFF2-40B4-BE49-F238E27FC236}">
                          <a16:creationId xmlns:a16="http://schemas.microsoft.com/office/drawing/2014/main" id="{7DCDF90F-6C3B-945E-300C-E3D8A33E1B5E}"/>
                        </a:ext>
                      </a:extLst>
                    </p:cNvPr>
                    <p:cNvSpPr/>
                    <p:nvPr/>
                  </p:nvSpPr>
                  <p:spPr>
                    <a:xfrm>
                      <a:off x="7677206" y="3069215"/>
                      <a:ext cx="379206" cy="369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𝑥</m:t>
                            </m:r>
                          </m:oMath>
                        </m:oMathPara>
                      </a14:m>
                      <a:endParaRPr lang="en-US" sz="1400" i="1" dirty="0">
                        <a:latin typeface="Cambria Math" panose="02040503050406030204" pitchFamily="18" charset="0"/>
                      </a:endParaRPr>
                    </a:p>
                  </p:txBody>
                </p:sp>
              </mc:Choice>
              <mc:Fallback xmlns="">
                <p:sp>
                  <p:nvSpPr>
                    <p:cNvPr id="38" name="Rectangle 37">
                      <a:extLst>
                        <a:ext uri="{FF2B5EF4-FFF2-40B4-BE49-F238E27FC236}">
                          <a16:creationId xmlns:a16="http://schemas.microsoft.com/office/drawing/2014/main" id="{00525B4A-FE4F-4161-A21E-8E563B0BAA55}"/>
                        </a:ext>
                      </a:extLst>
                    </p:cNvPr>
                    <p:cNvSpPr>
                      <a:spLocks noRot="1" noChangeAspect="1" noMove="1" noResize="1" noEditPoints="1" noAdjustHandles="1" noChangeArrowheads="1" noChangeShapeType="1" noTextEdit="1"/>
                    </p:cNvSpPr>
                    <p:nvPr/>
                  </p:nvSpPr>
                  <p:spPr>
                    <a:xfrm>
                      <a:off x="7677206" y="3069215"/>
                      <a:ext cx="379206" cy="36933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Rectangle 55">
                      <a:extLst>
                        <a:ext uri="{FF2B5EF4-FFF2-40B4-BE49-F238E27FC236}">
                          <a16:creationId xmlns:a16="http://schemas.microsoft.com/office/drawing/2014/main" id="{EE1C4304-C0F8-9405-0AC0-3AE4D7EF5E3F}"/>
                        </a:ext>
                      </a:extLst>
                    </p:cNvPr>
                    <p:cNvSpPr/>
                    <p:nvPr/>
                  </p:nvSpPr>
                  <p:spPr>
                    <a:xfrm>
                      <a:off x="1478149" y="2501059"/>
                      <a:ext cx="798962" cy="4257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𝐴</m:t>
                            </m:r>
                            <m:r>
                              <a:rPr lang="en-US" sz="1400" dirty="0" smtClean="0">
                                <a:latin typeface="Cambria Math" panose="02040503050406030204" pitchFamily="18" charset="0"/>
                              </a:rPr>
                              <m:t>(</m:t>
                            </m:r>
                            <m:r>
                              <a:rPr lang="en-US" sz="1400" i="1" dirty="0">
                                <a:latin typeface="Cambria Math" panose="02040503050406030204" pitchFamily="18" charset="0"/>
                              </a:rPr>
                              <m:t>𝑥</m:t>
                            </m:r>
                            <m:r>
                              <a:rPr lang="en-US" sz="1400" i="1" dirty="0">
                                <a:latin typeface="Cambria Math" panose="02040503050406030204" pitchFamily="18" charset="0"/>
                              </a:rPr>
                              <m:t>)</m:t>
                            </m:r>
                          </m:oMath>
                        </m:oMathPara>
                      </a14:m>
                      <a:endParaRPr lang="en-US" sz="1400" dirty="0"/>
                    </a:p>
                  </p:txBody>
                </p:sp>
              </mc:Choice>
              <mc:Fallback xmlns="">
                <p:sp>
                  <p:nvSpPr>
                    <p:cNvPr id="39" name="Rectangle 38">
                      <a:extLst>
                        <a:ext uri="{FF2B5EF4-FFF2-40B4-BE49-F238E27FC236}">
                          <a16:creationId xmlns:a16="http://schemas.microsoft.com/office/drawing/2014/main" id="{E6D329FA-76CF-489D-9D65-57061182C932}"/>
                        </a:ext>
                      </a:extLst>
                    </p:cNvPr>
                    <p:cNvSpPr>
                      <a:spLocks noRot="1" noChangeAspect="1" noMove="1" noResize="1" noEditPoints="1" noAdjustHandles="1" noChangeArrowheads="1" noChangeShapeType="1" noTextEdit="1"/>
                    </p:cNvSpPr>
                    <p:nvPr/>
                  </p:nvSpPr>
                  <p:spPr>
                    <a:xfrm>
                      <a:off x="1478149" y="2501059"/>
                      <a:ext cx="798962" cy="425740"/>
                    </a:xfrm>
                    <a:prstGeom prst="rect">
                      <a:avLst/>
                    </a:prstGeom>
                    <a:blipFill>
                      <a:blip r:embed="rId8"/>
                      <a:stretch>
                        <a:fillRect b="-7843"/>
                      </a:stretch>
                    </a:blipFill>
                  </p:spPr>
                  <p:txBody>
                    <a:bodyPr/>
                    <a:lstStyle/>
                    <a:p>
                      <a:r>
                        <a:rPr lang="en-US">
                          <a:noFill/>
                        </a:rPr>
                        <a:t> </a:t>
                      </a:r>
                    </a:p>
                  </p:txBody>
                </p:sp>
              </mc:Fallback>
            </mc:AlternateContent>
          </p:grpSp>
          <p:cxnSp>
            <p:nvCxnSpPr>
              <p:cNvPr id="38" name="Straight Connector 37">
                <a:extLst>
                  <a:ext uri="{FF2B5EF4-FFF2-40B4-BE49-F238E27FC236}">
                    <a16:creationId xmlns:a16="http://schemas.microsoft.com/office/drawing/2014/main" id="{90F0B99C-A8A2-FD47-B2CD-DF61329F4EE9}"/>
                  </a:ext>
                </a:extLst>
              </p:cNvPr>
              <p:cNvCxnSpPr>
                <a:cxnSpLocks/>
              </p:cNvCxnSpPr>
              <p:nvPr/>
            </p:nvCxnSpPr>
            <p:spPr>
              <a:xfrm>
                <a:off x="3742122" y="1198577"/>
                <a:ext cx="1" cy="3755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9289EFFB-5354-6F81-C08E-EC02E4832AD7}"/>
                      </a:ext>
                    </a:extLst>
                  </p:cNvPr>
                  <p:cNvSpPr txBox="1"/>
                  <p:nvPr/>
                </p:nvSpPr>
                <p:spPr>
                  <a:xfrm>
                    <a:off x="1208432" y="2451993"/>
                    <a:ext cx="410247" cy="549034"/>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dirty="0" smtClean="0">
                                  <a:latin typeface="Cambria Math" panose="02040503050406030204" pitchFamily="18" charset="0"/>
                                </a:rPr>
                                <m:t>𝑝</m:t>
                              </m:r>
                            </m:num>
                            <m:den>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𝑝</m:t>
                                  </m:r>
                                </m:e>
                                <m:sub>
                                  <m:r>
                                    <a:rPr lang="en-US" b="0" i="1" dirty="0" smtClean="0">
                                      <a:latin typeface="Cambria Math" panose="02040503050406030204" pitchFamily="18" charset="0"/>
                                    </a:rPr>
                                    <m:t>0</m:t>
                                  </m:r>
                                </m:sub>
                              </m:sSub>
                            </m:den>
                          </m:f>
                        </m:oMath>
                      </m:oMathPara>
                    </a14:m>
                    <a:endParaRPr lang="en-US" dirty="0"/>
                  </a:p>
                </p:txBody>
              </p:sp>
            </mc:Choice>
            <mc:Fallback xmlns="">
              <p:sp>
                <p:nvSpPr>
                  <p:cNvPr id="11" name="TextBox 10">
                    <a:extLst>
                      <a:ext uri="{FF2B5EF4-FFF2-40B4-BE49-F238E27FC236}">
                        <a16:creationId xmlns:a16="http://schemas.microsoft.com/office/drawing/2014/main" id="{5C75CA25-041E-4A7B-9E08-6A14BBFD7EF8}"/>
                      </a:ext>
                    </a:extLst>
                  </p:cNvPr>
                  <p:cNvSpPr txBox="1">
                    <a:spLocks noRot="1" noChangeAspect="1" noMove="1" noResize="1" noEditPoints="1" noAdjustHandles="1" noChangeArrowheads="1" noChangeShapeType="1" noTextEdit="1"/>
                  </p:cNvSpPr>
                  <p:nvPr/>
                </p:nvSpPr>
                <p:spPr>
                  <a:xfrm>
                    <a:off x="1208432" y="2451993"/>
                    <a:ext cx="410247" cy="549034"/>
                  </a:xfrm>
                  <a:prstGeom prst="rect">
                    <a:avLst/>
                  </a:prstGeom>
                  <a:blipFill>
                    <a:blip r:embed="rId9"/>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E3AC3A5B-E3CC-CB6D-2ED5-982BDE6CDC77}"/>
                      </a:ext>
                    </a:extLst>
                  </p:cNvPr>
                  <p:cNvSpPr txBox="1"/>
                  <p:nvPr/>
                </p:nvSpPr>
                <p:spPr>
                  <a:xfrm>
                    <a:off x="6981234" y="4691285"/>
                    <a:ext cx="379206"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𝑥</m:t>
                          </m:r>
                        </m:oMath>
                      </m:oMathPara>
                    </a14:m>
                    <a:endParaRPr lang="en-US" dirty="0"/>
                  </a:p>
                </p:txBody>
              </p:sp>
            </mc:Choice>
            <mc:Fallback xmlns="">
              <p:sp>
                <p:nvSpPr>
                  <p:cNvPr id="13" name="TextBox 12">
                    <a:extLst>
                      <a:ext uri="{FF2B5EF4-FFF2-40B4-BE49-F238E27FC236}">
                        <a16:creationId xmlns:a16="http://schemas.microsoft.com/office/drawing/2014/main" id="{744577F0-E916-49A8-8BAE-F5EF4FF31829}"/>
                      </a:ext>
                    </a:extLst>
                  </p:cNvPr>
                  <p:cNvSpPr txBox="1">
                    <a:spLocks noRot="1" noChangeAspect="1" noMove="1" noResize="1" noEditPoints="1" noAdjustHandles="1" noChangeArrowheads="1" noChangeShapeType="1" noTextEdit="1"/>
                  </p:cNvSpPr>
                  <p:nvPr/>
                </p:nvSpPr>
                <p:spPr>
                  <a:xfrm>
                    <a:off x="6981234" y="4691285"/>
                    <a:ext cx="379206" cy="369332"/>
                  </a:xfrm>
                  <a:prstGeom prst="rect">
                    <a:avLst/>
                  </a:prstGeom>
                  <a:blipFill>
                    <a:blip r:embed="rId10"/>
                    <a:stretch>
                      <a:fillRect/>
                    </a:stretch>
                  </a:blipFill>
                </p:spPr>
                <p:txBody>
                  <a:bodyPr/>
                  <a:lstStyle/>
                  <a:p>
                    <a:r>
                      <a:rPr lang="en-US">
                        <a:noFill/>
                      </a:rPr>
                      <a:t> </a:t>
                    </a:r>
                  </a:p>
                </p:txBody>
              </p:sp>
            </mc:Fallback>
          </mc:AlternateContent>
          <p:sp>
            <p:nvSpPr>
              <p:cNvPr id="41" name="Freeform: Shape 40">
                <a:extLst>
                  <a:ext uri="{FF2B5EF4-FFF2-40B4-BE49-F238E27FC236}">
                    <a16:creationId xmlns:a16="http://schemas.microsoft.com/office/drawing/2014/main" id="{623CD667-2FC2-C957-8E1E-BD44801F9DEA}"/>
                  </a:ext>
                </a:extLst>
              </p:cNvPr>
              <p:cNvSpPr/>
              <p:nvPr/>
            </p:nvSpPr>
            <p:spPr>
              <a:xfrm>
                <a:off x="1569720" y="2531275"/>
                <a:ext cx="5494020" cy="924146"/>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129540 h 924146"/>
                  <a:gd name="connsiteX1" fmla="*/ 388620 w 5494020"/>
                  <a:gd name="connsiteY1" fmla="*/ 160020 h 924146"/>
                  <a:gd name="connsiteX2" fmla="*/ 701040 w 5494020"/>
                  <a:gd name="connsiteY2" fmla="*/ 220980 h 924146"/>
                  <a:gd name="connsiteX3" fmla="*/ 1127760 w 5494020"/>
                  <a:gd name="connsiteY3" fmla="*/ 373380 h 924146"/>
                  <a:gd name="connsiteX4" fmla="*/ 1569720 w 5494020"/>
                  <a:gd name="connsiteY4" fmla="*/ 594360 h 924146"/>
                  <a:gd name="connsiteX5" fmla="*/ 1943100 w 5494020"/>
                  <a:gd name="connsiteY5" fmla="*/ 830580 h 924146"/>
                  <a:gd name="connsiteX6" fmla="*/ 2187934 w 5494020"/>
                  <a:gd name="connsiteY6" fmla="*/ 923345 h 924146"/>
                  <a:gd name="connsiteX7" fmla="*/ 2537460 w 5494020"/>
                  <a:gd name="connsiteY7" fmla="*/ 861060 h 924146"/>
                  <a:gd name="connsiteX8" fmla="*/ 3177540 w 5494020"/>
                  <a:gd name="connsiteY8" fmla="*/ 632460 h 924146"/>
                  <a:gd name="connsiteX9" fmla="*/ 3863340 w 5494020"/>
                  <a:gd name="connsiteY9" fmla="*/ 335280 h 924146"/>
                  <a:gd name="connsiteX10" fmla="*/ 4640580 w 5494020"/>
                  <a:gd name="connsiteY10" fmla="*/ 106680 h 924146"/>
                  <a:gd name="connsiteX11" fmla="*/ 5166360 w 5494020"/>
                  <a:gd name="connsiteY11" fmla="*/ 22860 h 924146"/>
                  <a:gd name="connsiteX12" fmla="*/ 5494020 w 5494020"/>
                  <a:gd name="connsiteY12" fmla="*/ 0 h 924146"/>
                  <a:gd name="connsiteX13" fmla="*/ 5494020 w 5494020"/>
                  <a:gd name="connsiteY13" fmla="*/ 0 h 924146"/>
                  <a:gd name="connsiteX14" fmla="*/ 5494020 w 5494020"/>
                  <a:gd name="connsiteY14" fmla="*/ 0 h 924146"/>
                  <a:gd name="connsiteX15" fmla="*/ 5494020 w 5494020"/>
                  <a:gd name="connsiteY15" fmla="*/ 0 h 92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94020" h="924146">
                    <a:moveTo>
                      <a:pt x="0" y="129540"/>
                    </a:moveTo>
                    <a:cubicBezTo>
                      <a:pt x="135890" y="137160"/>
                      <a:pt x="271780" y="144780"/>
                      <a:pt x="388620" y="160020"/>
                    </a:cubicBezTo>
                    <a:cubicBezTo>
                      <a:pt x="505460" y="175260"/>
                      <a:pt x="577850" y="185420"/>
                      <a:pt x="701040" y="220980"/>
                    </a:cubicBezTo>
                    <a:cubicBezTo>
                      <a:pt x="824230" y="256540"/>
                      <a:pt x="982980" y="311150"/>
                      <a:pt x="1127760" y="373380"/>
                    </a:cubicBezTo>
                    <a:cubicBezTo>
                      <a:pt x="1272540" y="435610"/>
                      <a:pt x="1433830" y="518160"/>
                      <a:pt x="1569720" y="594360"/>
                    </a:cubicBezTo>
                    <a:cubicBezTo>
                      <a:pt x="1705610" y="670560"/>
                      <a:pt x="1840064" y="775749"/>
                      <a:pt x="1943100" y="830580"/>
                    </a:cubicBezTo>
                    <a:cubicBezTo>
                      <a:pt x="2046136" y="885411"/>
                      <a:pt x="2088874" y="918265"/>
                      <a:pt x="2187934" y="923345"/>
                    </a:cubicBezTo>
                    <a:cubicBezTo>
                      <a:pt x="2286994" y="928425"/>
                      <a:pt x="2372526" y="909541"/>
                      <a:pt x="2537460" y="861060"/>
                    </a:cubicBezTo>
                    <a:cubicBezTo>
                      <a:pt x="2702394" y="812579"/>
                      <a:pt x="2956560" y="720090"/>
                      <a:pt x="3177540" y="632460"/>
                    </a:cubicBezTo>
                    <a:cubicBezTo>
                      <a:pt x="3398520" y="544830"/>
                      <a:pt x="3619500" y="422910"/>
                      <a:pt x="3863340" y="335280"/>
                    </a:cubicBezTo>
                    <a:cubicBezTo>
                      <a:pt x="4107180" y="247650"/>
                      <a:pt x="4423410" y="158750"/>
                      <a:pt x="4640580" y="106680"/>
                    </a:cubicBezTo>
                    <a:cubicBezTo>
                      <a:pt x="4857750" y="54610"/>
                      <a:pt x="5024120" y="40640"/>
                      <a:pt x="5166360" y="22860"/>
                    </a:cubicBezTo>
                    <a:cubicBezTo>
                      <a:pt x="5308600" y="5080"/>
                      <a:pt x="5494020" y="0"/>
                      <a:pt x="5494020" y="0"/>
                    </a:cubicBezTo>
                    <a:lnTo>
                      <a:pt x="5494020" y="0"/>
                    </a:lnTo>
                    <a:lnTo>
                      <a:pt x="5494020" y="0"/>
                    </a:lnTo>
                    <a:lnTo>
                      <a:pt x="5494020" y="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2" name="Straight Connector 41">
                <a:extLst>
                  <a:ext uri="{FF2B5EF4-FFF2-40B4-BE49-F238E27FC236}">
                    <a16:creationId xmlns:a16="http://schemas.microsoft.com/office/drawing/2014/main" id="{CECD6EC1-C73C-DB76-7B25-8839A64395C2}"/>
                  </a:ext>
                </a:extLst>
              </p:cNvPr>
              <p:cNvCxnSpPr>
                <a:cxnSpLocks/>
              </p:cNvCxnSpPr>
              <p:nvPr/>
            </p:nvCxnSpPr>
            <p:spPr>
              <a:xfrm flipH="1">
                <a:off x="1585403" y="3816570"/>
                <a:ext cx="5469912" cy="438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2404C590-10A3-C3A1-04A2-9EBC9D5B5CBE}"/>
                  </a:ext>
                </a:extLst>
              </p:cNvPr>
              <p:cNvSpPr txBox="1"/>
              <p:nvPr/>
            </p:nvSpPr>
            <p:spPr>
              <a:xfrm>
                <a:off x="1924086" y="3874270"/>
                <a:ext cx="1351652" cy="276999"/>
              </a:xfrm>
              <a:prstGeom prst="rect">
                <a:avLst/>
              </a:prstGeom>
              <a:noFill/>
            </p:spPr>
            <p:txBody>
              <a:bodyPr wrap="none" rtlCol="0">
                <a:spAutoFit/>
              </a:bodyPr>
              <a:lstStyle/>
              <a:p>
                <a:r>
                  <a:rPr lang="en-US" sz="1200" dirty="0"/>
                  <a:t>Choked pressure</a:t>
                </a:r>
              </a:p>
            </p:txBody>
          </p:sp>
          <p:sp>
            <p:nvSpPr>
              <p:cNvPr id="44" name="TextBox 43">
                <a:extLst>
                  <a:ext uri="{FF2B5EF4-FFF2-40B4-BE49-F238E27FC236}">
                    <a16:creationId xmlns:a16="http://schemas.microsoft.com/office/drawing/2014/main" id="{BFA18F30-4E45-934B-98A0-EBA45410E98A}"/>
                  </a:ext>
                </a:extLst>
              </p:cNvPr>
              <p:cNvSpPr txBox="1"/>
              <p:nvPr/>
            </p:nvSpPr>
            <p:spPr>
              <a:xfrm>
                <a:off x="3275738" y="911937"/>
                <a:ext cx="1088760" cy="276999"/>
              </a:xfrm>
              <a:prstGeom prst="rect">
                <a:avLst/>
              </a:prstGeom>
              <a:noFill/>
            </p:spPr>
            <p:txBody>
              <a:bodyPr wrap="none" rtlCol="0">
                <a:spAutoFit/>
              </a:bodyPr>
              <a:lstStyle/>
              <a:p>
                <a:r>
                  <a:rPr lang="en-US" sz="1200" dirty="0"/>
                  <a:t>Nozzle throat</a:t>
                </a:r>
              </a:p>
            </p:txBody>
          </p:sp>
          <p:sp>
            <p:nvSpPr>
              <p:cNvPr id="45" name="TextBox 44">
                <a:extLst>
                  <a:ext uri="{FF2B5EF4-FFF2-40B4-BE49-F238E27FC236}">
                    <a16:creationId xmlns:a16="http://schemas.microsoft.com/office/drawing/2014/main" id="{8CE126D9-CB4D-E1BB-A309-0BB03A5C3A51}"/>
                  </a:ext>
                </a:extLst>
              </p:cNvPr>
              <p:cNvSpPr txBox="1"/>
              <p:nvPr/>
            </p:nvSpPr>
            <p:spPr>
              <a:xfrm>
                <a:off x="6988216" y="1591849"/>
                <a:ext cx="441146" cy="276999"/>
              </a:xfrm>
              <a:prstGeom prst="rect">
                <a:avLst/>
              </a:prstGeom>
              <a:noFill/>
            </p:spPr>
            <p:txBody>
              <a:bodyPr wrap="none" rtlCol="0">
                <a:spAutoFit/>
              </a:bodyPr>
              <a:lstStyle/>
              <a:p>
                <a:r>
                  <a:rPr lang="en-US" sz="1200" dirty="0"/>
                  <a:t>Exit</a:t>
                </a:r>
              </a:p>
            </p:txBody>
          </p:sp>
          <p:grpSp>
            <p:nvGrpSpPr>
              <p:cNvPr id="46" name="Group 45">
                <a:extLst>
                  <a:ext uri="{FF2B5EF4-FFF2-40B4-BE49-F238E27FC236}">
                    <a16:creationId xmlns:a16="http://schemas.microsoft.com/office/drawing/2014/main" id="{64B8BFA3-6B06-C6A4-7D1A-085A9C31481B}"/>
                  </a:ext>
                </a:extLst>
              </p:cNvPr>
              <p:cNvGrpSpPr/>
              <p:nvPr/>
            </p:nvGrpSpPr>
            <p:grpSpPr>
              <a:xfrm>
                <a:off x="1564686" y="2378092"/>
                <a:ext cx="5494136" cy="2575560"/>
                <a:chOff x="1564686" y="2378092"/>
                <a:chExt cx="5494136" cy="2575560"/>
              </a:xfrm>
            </p:grpSpPr>
            <p:cxnSp>
              <p:nvCxnSpPr>
                <p:cNvPr id="47" name="Straight Connector 46">
                  <a:extLst>
                    <a:ext uri="{FF2B5EF4-FFF2-40B4-BE49-F238E27FC236}">
                      <a16:creationId xmlns:a16="http://schemas.microsoft.com/office/drawing/2014/main" id="{F10CE730-2305-6CC9-F894-8DF77236E1E5}"/>
                    </a:ext>
                  </a:extLst>
                </p:cNvPr>
                <p:cNvCxnSpPr>
                  <a:cxnSpLocks/>
                </p:cNvCxnSpPr>
                <p:nvPr/>
              </p:nvCxnSpPr>
              <p:spPr>
                <a:xfrm flipH="1">
                  <a:off x="1568799"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B58111B-79AE-11C8-930A-CF6C591BBE4A}"/>
                    </a:ext>
                  </a:extLst>
                </p:cNvPr>
                <p:cNvCxnSpPr>
                  <a:cxnSpLocks/>
                </p:cNvCxnSpPr>
                <p:nvPr/>
              </p:nvCxnSpPr>
              <p:spPr>
                <a:xfrm flipH="1">
                  <a:off x="1564686" y="4953652"/>
                  <a:ext cx="5490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75AD6F5-7C21-C28A-08D9-131AC2352F9C}"/>
                    </a:ext>
                  </a:extLst>
                </p:cNvPr>
                <p:cNvCxnSpPr>
                  <a:cxnSpLocks/>
                </p:cNvCxnSpPr>
                <p:nvPr/>
              </p:nvCxnSpPr>
              <p:spPr>
                <a:xfrm flipH="1">
                  <a:off x="7055315"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1" name="Group 20">
              <a:extLst>
                <a:ext uri="{FF2B5EF4-FFF2-40B4-BE49-F238E27FC236}">
                  <a16:creationId xmlns:a16="http://schemas.microsoft.com/office/drawing/2014/main" id="{CCFEBEF4-9EA7-EA19-60F9-A8CD48EED14F}"/>
                </a:ext>
              </a:extLst>
            </p:cNvPr>
            <p:cNvGrpSpPr/>
            <p:nvPr/>
          </p:nvGrpSpPr>
          <p:grpSpPr>
            <a:xfrm>
              <a:off x="6300246" y="4101527"/>
              <a:ext cx="5370841" cy="1043636"/>
              <a:chOff x="6300246" y="4101527"/>
              <a:chExt cx="5370841" cy="1043636"/>
            </a:xfrm>
          </p:grpSpPr>
          <p:sp>
            <p:nvSpPr>
              <p:cNvPr id="22" name="Freeform: Shape 21">
                <a:extLst>
                  <a:ext uri="{FF2B5EF4-FFF2-40B4-BE49-F238E27FC236}">
                    <a16:creationId xmlns:a16="http://schemas.microsoft.com/office/drawing/2014/main" id="{9873D413-9AC3-B355-9335-19FAC37F955B}"/>
                  </a:ext>
                </a:extLst>
              </p:cNvPr>
              <p:cNvSpPr/>
              <p:nvPr/>
            </p:nvSpPr>
            <p:spPr>
              <a:xfrm>
                <a:off x="6300246" y="4101527"/>
                <a:ext cx="5364695" cy="908854"/>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129540 h 924146"/>
                  <a:gd name="connsiteX1" fmla="*/ 388620 w 5494020"/>
                  <a:gd name="connsiteY1" fmla="*/ 160020 h 924146"/>
                  <a:gd name="connsiteX2" fmla="*/ 701040 w 5494020"/>
                  <a:gd name="connsiteY2" fmla="*/ 220980 h 924146"/>
                  <a:gd name="connsiteX3" fmla="*/ 1127760 w 5494020"/>
                  <a:gd name="connsiteY3" fmla="*/ 373380 h 924146"/>
                  <a:gd name="connsiteX4" fmla="*/ 1569720 w 5494020"/>
                  <a:gd name="connsiteY4" fmla="*/ 594360 h 924146"/>
                  <a:gd name="connsiteX5" fmla="*/ 1943100 w 5494020"/>
                  <a:gd name="connsiteY5" fmla="*/ 830580 h 924146"/>
                  <a:gd name="connsiteX6" fmla="*/ 2187934 w 5494020"/>
                  <a:gd name="connsiteY6" fmla="*/ 923345 h 924146"/>
                  <a:gd name="connsiteX7" fmla="*/ 2537460 w 5494020"/>
                  <a:gd name="connsiteY7" fmla="*/ 861060 h 924146"/>
                  <a:gd name="connsiteX8" fmla="*/ 3177540 w 5494020"/>
                  <a:gd name="connsiteY8" fmla="*/ 632460 h 924146"/>
                  <a:gd name="connsiteX9" fmla="*/ 3863340 w 5494020"/>
                  <a:gd name="connsiteY9" fmla="*/ 335280 h 924146"/>
                  <a:gd name="connsiteX10" fmla="*/ 4640580 w 5494020"/>
                  <a:gd name="connsiteY10" fmla="*/ 106680 h 924146"/>
                  <a:gd name="connsiteX11" fmla="*/ 5166360 w 5494020"/>
                  <a:gd name="connsiteY11" fmla="*/ 22860 h 924146"/>
                  <a:gd name="connsiteX12" fmla="*/ 5494020 w 5494020"/>
                  <a:gd name="connsiteY12" fmla="*/ 0 h 924146"/>
                  <a:gd name="connsiteX13" fmla="*/ 5494020 w 5494020"/>
                  <a:gd name="connsiteY13" fmla="*/ 0 h 924146"/>
                  <a:gd name="connsiteX14" fmla="*/ 5494020 w 5494020"/>
                  <a:gd name="connsiteY14" fmla="*/ 0 h 924146"/>
                  <a:gd name="connsiteX15" fmla="*/ 5494020 w 5494020"/>
                  <a:gd name="connsiteY15" fmla="*/ 0 h 924146"/>
                  <a:gd name="connsiteX0" fmla="*/ 0 w 5494020"/>
                  <a:gd name="connsiteY0" fmla="*/ 129540 h 924146"/>
                  <a:gd name="connsiteX1" fmla="*/ 701040 w 5494020"/>
                  <a:gd name="connsiteY1" fmla="*/ 220980 h 924146"/>
                  <a:gd name="connsiteX2" fmla="*/ 1127760 w 5494020"/>
                  <a:gd name="connsiteY2" fmla="*/ 373380 h 924146"/>
                  <a:gd name="connsiteX3" fmla="*/ 1569720 w 5494020"/>
                  <a:gd name="connsiteY3" fmla="*/ 594360 h 924146"/>
                  <a:gd name="connsiteX4" fmla="*/ 1943100 w 5494020"/>
                  <a:gd name="connsiteY4" fmla="*/ 830580 h 924146"/>
                  <a:gd name="connsiteX5" fmla="*/ 2187934 w 5494020"/>
                  <a:gd name="connsiteY5" fmla="*/ 923345 h 924146"/>
                  <a:gd name="connsiteX6" fmla="*/ 2537460 w 5494020"/>
                  <a:gd name="connsiteY6" fmla="*/ 861060 h 924146"/>
                  <a:gd name="connsiteX7" fmla="*/ 3177540 w 5494020"/>
                  <a:gd name="connsiteY7" fmla="*/ 632460 h 924146"/>
                  <a:gd name="connsiteX8" fmla="*/ 3863340 w 5494020"/>
                  <a:gd name="connsiteY8" fmla="*/ 335280 h 924146"/>
                  <a:gd name="connsiteX9" fmla="*/ 4640580 w 5494020"/>
                  <a:gd name="connsiteY9" fmla="*/ 106680 h 924146"/>
                  <a:gd name="connsiteX10" fmla="*/ 5166360 w 5494020"/>
                  <a:gd name="connsiteY10" fmla="*/ 22860 h 924146"/>
                  <a:gd name="connsiteX11" fmla="*/ 5494020 w 5494020"/>
                  <a:gd name="connsiteY11" fmla="*/ 0 h 924146"/>
                  <a:gd name="connsiteX12" fmla="*/ 5494020 w 5494020"/>
                  <a:gd name="connsiteY12" fmla="*/ 0 h 924146"/>
                  <a:gd name="connsiteX13" fmla="*/ 5494020 w 5494020"/>
                  <a:gd name="connsiteY13" fmla="*/ 0 h 924146"/>
                  <a:gd name="connsiteX14" fmla="*/ 5494020 w 5494020"/>
                  <a:gd name="connsiteY14" fmla="*/ 0 h 924146"/>
                  <a:gd name="connsiteX0" fmla="*/ 0 w 5494020"/>
                  <a:gd name="connsiteY0" fmla="*/ 129540 h 924146"/>
                  <a:gd name="connsiteX1" fmla="*/ 567466 w 5494020"/>
                  <a:gd name="connsiteY1" fmla="*/ 193968 h 924146"/>
                  <a:gd name="connsiteX2" fmla="*/ 1127760 w 5494020"/>
                  <a:gd name="connsiteY2" fmla="*/ 373380 h 924146"/>
                  <a:gd name="connsiteX3" fmla="*/ 1569720 w 5494020"/>
                  <a:gd name="connsiteY3" fmla="*/ 594360 h 924146"/>
                  <a:gd name="connsiteX4" fmla="*/ 1943100 w 5494020"/>
                  <a:gd name="connsiteY4" fmla="*/ 830580 h 924146"/>
                  <a:gd name="connsiteX5" fmla="*/ 2187934 w 5494020"/>
                  <a:gd name="connsiteY5" fmla="*/ 923345 h 924146"/>
                  <a:gd name="connsiteX6" fmla="*/ 2537460 w 5494020"/>
                  <a:gd name="connsiteY6" fmla="*/ 861060 h 924146"/>
                  <a:gd name="connsiteX7" fmla="*/ 3177540 w 5494020"/>
                  <a:gd name="connsiteY7" fmla="*/ 632460 h 924146"/>
                  <a:gd name="connsiteX8" fmla="*/ 3863340 w 5494020"/>
                  <a:gd name="connsiteY8" fmla="*/ 335280 h 924146"/>
                  <a:gd name="connsiteX9" fmla="*/ 4640580 w 5494020"/>
                  <a:gd name="connsiteY9" fmla="*/ 106680 h 924146"/>
                  <a:gd name="connsiteX10" fmla="*/ 5166360 w 5494020"/>
                  <a:gd name="connsiteY10" fmla="*/ 22860 h 924146"/>
                  <a:gd name="connsiteX11" fmla="*/ 5494020 w 5494020"/>
                  <a:gd name="connsiteY11" fmla="*/ 0 h 924146"/>
                  <a:gd name="connsiteX12" fmla="*/ 5494020 w 5494020"/>
                  <a:gd name="connsiteY12" fmla="*/ 0 h 924146"/>
                  <a:gd name="connsiteX13" fmla="*/ 5494020 w 5494020"/>
                  <a:gd name="connsiteY13" fmla="*/ 0 h 924146"/>
                  <a:gd name="connsiteX14" fmla="*/ 5494020 w 5494020"/>
                  <a:gd name="connsiteY14" fmla="*/ 0 h 924146"/>
                  <a:gd name="connsiteX0" fmla="*/ 0 w 5494020"/>
                  <a:gd name="connsiteY0" fmla="*/ 0 h 983690"/>
                  <a:gd name="connsiteX1" fmla="*/ 567466 w 5494020"/>
                  <a:gd name="connsiteY1" fmla="*/ 253512 h 983690"/>
                  <a:gd name="connsiteX2" fmla="*/ 1127760 w 5494020"/>
                  <a:gd name="connsiteY2" fmla="*/ 432924 h 983690"/>
                  <a:gd name="connsiteX3" fmla="*/ 1569720 w 5494020"/>
                  <a:gd name="connsiteY3" fmla="*/ 653904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27760 w 5494020"/>
                  <a:gd name="connsiteY2" fmla="*/ 432924 h 983690"/>
                  <a:gd name="connsiteX3" fmla="*/ 1569720 w 5494020"/>
                  <a:gd name="connsiteY3" fmla="*/ 653904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69502 w 5494020"/>
                  <a:gd name="connsiteY2" fmla="*/ 423920 h 983690"/>
                  <a:gd name="connsiteX3" fmla="*/ 1569720 w 5494020"/>
                  <a:gd name="connsiteY3" fmla="*/ 653904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69502 w 5494020"/>
                  <a:gd name="connsiteY2" fmla="*/ 423920 h 983690"/>
                  <a:gd name="connsiteX3" fmla="*/ 1594765 w 5494020"/>
                  <a:gd name="connsiteY3" fmla="*/ 662908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69502 w 5494020"/>
                  <a:gd name="connsiteY2" fmla="*/ 423920 h 983690"/>
                  <a:gd name="connsiteX3" fmla="*/ 1594765 w 5494020"/>
                  <a:gd name="connsiteY3" fmla="*/ 662908 h 983690"/>
                  <a:gd name="connsiteX4" fmla="*/ 1959797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1019268"/>
                  <a:gd name="connsiteX1" fmla="*/ 625905 w 5494020"/>
                  <a:gd name="connsiteY1" fmla="*/ 199489 h 1019268"/>
                  <a:gd name="connsiteX2" fmla="*/ 1169502 w 5494020"/>
                  <a:gd name="connsiteY2" fmla="*/ 423920 h 1019268"/>
                  <a:gd name="connsiteX3" fmla="*/ 1594765 w 5494020"/>
                  <a:gd name="connsiteY3" fmla="*/ 662908 h 1019268"/>
                  <a:gd name="connsiteX4" fmla="*/ 1959797 w 5494020"/>
                  <a:gd name="connsiteY4" fmla="*/ 890124 h 1019268"/>
                  <a:gd name="connsiteX5" fmla="*/ 2187934 w 5494020"/>
                  <a:gd name="connsiteY5" fmla="*/ 1018905 h 1019268"/>
                  <a:gd name="connsiteX6" fmla="*/ 2537460 w 5494020"/>
                  <a:gd name="connsiteY6" fmla="*/ 920604 h 1019268"/>
                  <a:gd name="connsiteX7" fmla="*/ 3177540 w 5494020"/>
                  <a:gd name="connsiteY7" fmla="*/ 692004 h 1019268"/>
                  <a:gd name="connsiteX8" fmla="*/ 3863340 w 5494020"/>
                  <a:gd name="connsiteY8" fmla="*/ 394824 h 1019268"/>
                  <a:gd name="connsiteX9" fmla="*/ 4640580 w 5494020"/>
                  <a:gd name="connsiteY9" fmla="*/ 166224 h 1019268"/>
                  <a:gd name="connsiteX10" fmla="*/ 5166360 w 5494020"/>
                  <a:gd name="connsiteY10" fmla="*/ 82404 h 1019268"/>
                  <a:gd name="connsiteX11" fmla="*/ 5494020 w 5494020"/>
                  <a:gd name="connsiteY11" fmla="*/ 59544 h 1019268"/>
                  <a:gd name="connsiteX12" fmla="*/ 5494020 w 5494020"/>
                  <a:gd name="connsiteY12" fmla="*/ 59544 h 1019268"/>
                  <a:gd name="connsiteX13" fmla="*/ 5494020 w 5494020"/>
                  <a:gd name="connsiteY13" fmla="*/ 59544 h 1019268"/>
                  <a:gd name="connsiteX14" fmla="*/ 5494020 w 5494020"/>
                  <a:gd name="connsiteY14" fmla="*/ 59544 h 1019268"/>
                  <a:gd name="connsiteX0" fmla="*/ 0 w 5485671"/>
                  <a:gd name="connsiteY0" fmla="*/ 0 h 1001259"/>
                  <a:gd name="connsiteX1" fmla="*/ 617556 w 5485671"/>
                  <a:gd name="connsiteY1" fmla="*/ 181480 h 1001259"/>
                  <a:gd name="connsiteX2" fmla="*/ 1161153 w 5485671"/>
                  <a:gd name="connsiteY2" fmla="*/ 405911 h 1001259"/>
                  <a:gd name="connsiteX3" fmla="*/ 1586416 w 5485671"/>
                  <a:gd name="connsiteY3" fmla="*/ 644899 h 1001259"/>
                  <a:gd name="connsiteX4" fmla="*/ 1951448 w 5485671"/>
                  <a:gd name="connsiteY4" fmla="*/ 872115 h 1001259"/>
                  <a:gd name="connsiteX5" fmla="*/ 2179585 w 5485671"/>
                  <a:gd name="connsiteY5" fmla="*/ 1000896 h 1001259"/>
                  <a:gd name="connsiteX6" fmla="*/ 2529111 w 5485671"/>
                  <a:gd name="connsiteY6" fmla="*/ 902595 h 1001259"/>
                  <a:gd name="connsiteX7" fmla="*/ 3169191 w 5485671"/>
                  <a:gd name="connsiteY7" fmla="*/ 673995 h 1001259"/>
                  <a:gd name="connsiteX8" fmla="*/ 3854991 w 5485671"/>
                  <a:gd name="connsiteY8" fmla="*/ 376815 h 1001259"/>
                  <a:gd name="connsiteX9" fmla="*/ 4632231 w 5485671"/>
                  <a:gd name="connsiteY9" fmla="*/ 148215 h 1001259"/>
                  <a:gd name="connsiteX10" fmla="*/ 5158011 w 5485671"/>
                  <a:gd name="connsiteY10" fmla="*/ 64395 h 1001259"/>
                  <a:gd name="connsiteX11" fmla="*/ 5485671 w 5485671"/>
                  <a:gd name="connsiteY11" fmla="*/ 41535 h 1001259"/>
                  <a:gd name="connsiteX12" fmla="*/ 5485671 w 5485671"/>
                  <a:gd name="connsiteY12" fmla="*/ 41535 h 1001259"/>
                  <a:gd name="connsiteX13" fmla="*/ 5485671 w 5485671"/>
                  <a:gd name="connsiteY13" fmla="*/ 41535 h 1001259"/>
                  <a:gd name="connsiteX14" fmla="*/ 5485671 w 5485671"/>
                  <a:gd name="connsiteY14" fmla="*/ 41535 h 1001259"/>
                  <a:gd name="connsiteX0" fmla="*/ 0 w 5485671"/>
                  <a:gd name="connsiteY0" fmla="*/ 0 h 1002334"/>
                  <a:gd name="connsiteX1" fmla="*/ 617556 w 5485671"/>
                  <a:gd name="connsiteY1" fmla="*/ 181480 h 1002334"/>
                  <a:gd name="connsiteX2" fmla="*/ 1161153 w 5485671"/>
                  <a:gd name="connsiteY2" fmla="*/ 405911 h 1002334"/>
                  <a:gd name="connsiteX3" fmla="*/ 1586416 w 5485671"/>
                  <a:gd name="connsiteY3" fmla="*/ 644899 h 1002334"/>
                  <a:gd name="connsiteX4" fmla="*/ 1901358 w 5485671"/>
                  <a:gd name="connsiteY4" fmla="*/ 836099 h 1002334"/>
                  <a:gd name="connsiteX5" fmla="*/ 2179585 w 5485671"/>
                  <a:gd name="connsiteY5" fmla="*/ 1000896 h 1002334"/>
                  <a:gd name="connsiteX6" fmla="*/ 2529111 w 5485671"/>
                  <a:gd name="connsiteY6" fmla="*/ 902595 h 1002334"/>
                  <a:gd name="connsiteX7" fmla="*/ 3169191 w 5485671"/>
                  <a:gd name="connsiteY7" fmla="*/ 673995 h 1002334"/>
                  <a:gd name="connsiteX8" fmla="*/ 3854991 w 5485671"/>
                  <a:gd name="connsiteY8" fmla="*/ 376815 h 1002334"/>
                  <a:gd name="connsiteX9" fmla="*/ 4632231 w 5485671"/>
                  <a:gd name="connsiteY9" fmla="*/ 148215 h 1002334"/>
                  <a:gd name="connsiteX10" fmla="*/ 5158011 w 5485671"/>
                  <a:gd name="connsiteY10" fmla="*/ 64395 h 1002334"/>
                  <a:gd name="connsiteX11" fmla="*/ 5485671 w 5485671"/>
                  <a:gd name="connsiteY11" fmla="*/ 41535 h 1002334"/>
                  <a:gd name="connsiteX12" fmla="*/ 5485671 w 5485671"/>
                  <a:gd name="connsiteY12" fmla="*/ 41535 h 1002334"/>
                  <a:gd name="connsiteX13" fmla="*/ 5485671 w 5485671"/>
                  <a:gd name="connsiteY13" fmla="*/ 41535 h 1002334"/>
                  <a:gd name="connsiteX14" fmla="*/ 5485671 w 5485671"/>
                  <a:gd name="connsiteY14" fmla="*/ 41535 h 100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85671" h="1002334">
                    <a:moveTo>
                      <a:pt x="0" y="0"/>
                    </a:moveTo>
                    <a:cubicBezTo>
                      <a:pt x="146050" y="19050"/>
                      <a:pt x="424031" y="113828"/>
                      <a:pt x="617556" y="181480"/>
                    </a:cubicBezTo>
                    <a:cubicBezTo>
                      <a:pt x="811081" y="249132"/>
                      <a:pt x="999676" y="328675"/>
                      <a:pt x="1161153" y="405911"/>
                    </a:cubicBezTo>
                    <a:cubicBezTo>
                      <a:pt x="1322630" y="483148"/>
                      <a:pt x="1463049" y="573201"/>
                      <a:pt x="1586416" y="644899"/>
                    </a:cubicBezTo>
                    <a:cubicBezTo>
                      <a:pt x="1709783" y="716597"/>
                      <a:pt x="1802497" y="776766"/>
                      <a:pt x="1901358" y="836099"/>
                    </a:cubicBezTo>
                    <a:cubicBezTo>
                      <a:pt x="2000219" y="895432"/>
                      <a:pt x="2074959" y="989813"/>
                      <a:pt x="2179585" y="1000896"/>
                    </a:cubicBezTo>
                    <a:cubicBezTo>
                      <a:pt x="2284211" y="1011979"/>
                      <a:pt x="2364177" y="957079"/>
                      <a:pt x="2529111" y="902595"/>
                    </a:cubicBezTo>
                    <a:cubicBezTo>
                      <a:pt x="2694045" y="848112"/>
                      <a:pt x="2948211" y="761625"/>
                      <a:pt x="3169191" y="673995"/>
                    </a:cubicBezTo>
                    <a:cubicBezTo>
                      <a:pt x="3390171" y="586365"/>
                      <a:pt x="3611151" y="464445"/>
                      <a:pt x="3854991" y="376815"/>
                    </a:cubicBezTo>
                    <a:cubicBezTo>
                      <a:pt x="4098831" y="289185"/>
                      <a:pt x="4415061" y="200285"/>
                      <a:pt x="4632231" y="148215"/>
                    </a:cubicBezTo>
                    <a:cubicBezTo>
                      <a:pt x="4849401" y="96145"/>
                      <a:pt x="5015771" y="82175"/>
                      <a:pt x="5158011" y="64395"/>
                    </a:cubicBezTo>
                    <a:cubicBezTo>
                      <a:pt x="5300251" y="46615"/>
                      <a:pt x="5485671" y="41535"/>
                      <a:pt x="5485671" y="41535"/>
                    </a:cubicBezTo>
                    <a:lnTo>
                      <a:pt x="5485671" y="41535"/>
                    </a:lnTo>
                    <a:lnTo>
                      <a:pt x="5485671" y="41535"/>
                    </a:lnTo>
                    <a:lnTo>
                      <a:pt x="5485671" y="41535"/>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F80581C2-60C5-9A51-593F-D83A115EE6D3}"/>
                  </a:ext>
                </a:extLst>
              </p:cNvPr>
              <p:cNvSpPr/>
              <p:nvPr/>
            </p:nvSpPr>
            <p:spPr>
              <a:xfrm>
                <a:off x="6322721" y="4115143"/>
                <a:ext cx="5348366" cy="1030020"/>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129540 h 924146"/>
                  <a:gd name="connsiteX1" fmla="*/ 388620 w 5494020"/>
                  <a:gd name="connsiteY1" fmla="*/ 160020 h 924146"/>
                  <a:gd name="connsiteX2" fmla="*/ 701040 w 5494020"/>
                  <a:gd name="connsiteY2" fmla="*/ 220980 h 924146"/>
                  <a:gd name="connsiteX3" fmla="*/ 1127760 w 5494020"/>
                  <a:gd name="connsiteY3" fmla="*/ 373380 h 924146"/>
                  <a:gd name="connsiteX4" fmla="*/ 1569720 w 5494020"/>
                  <a:gd name="connsiteY4" fmla="*/ 594360 h 924146"/>
                  <a:gd name="connsiteX5" fmla="*/ 1943100 w 5494020"/>
                  <a:gd name="connsiteY5" fmla="*/ 830580 h 924146"/>
                  <a:gd name="connsiteX6" fmla="*/ 2187934 w 5494020"/>
                  <a:gd name="connsiteY6" fmla="*/ 923345 h 924146"/>
                  <a:gd name="connsiteX7" fmla="*/ 2537460 w 5494020"/>
                  <a:gd name="connsiteY7" fmla="*/ 861060 h 924146"/>
                  <a:gd name="connsiteX8" fmla="*/ 3177540 w 5494020"/>
                  <a:gd name="connsiteY8" fmla="*/ 632460 h 924146"/>
                  <a:gd name="connsiteX9" fmla="*/ 3863340 w 5494020"/>
                  <a:gd name="connsiteY9" fmla="*/ 335280 h 924146"/>
                  <a:gd name="connsiteX10" fmla="*/ 4640580 w 5494020"/>
                  <a:gd name="connsiteY10" fmla="*/ 106680 h 924146"/>
                  <a:gd name="connsiteX11" fmla="*/ 5166360 w 5494020"/>
                  <a:gd name="connsiteY11" fmla="*/ 22860 h 924146"/>
                  <a:gd name="connsiteX12" fmla="*/ 5494020 w 5494020"/>
                  <a:gd name="connsiteY12" fmla="*/ 0 h 924146"/>
                  <a:gd name="connsiteX13" fmla="*/ 5494020 w 5494020"/>
                  <a:gd name="connsiteY13" fmla="*/ 0 h 924146"/>
                  <a:gd name="connsiteX14" fmla="*/ 5494020 w 5494020"/>
                  <a:gd name="connsiteY14" fmla="*/ 0 h 924146"/>
                  <a:gd name="connsiteX15" fmla="*/ 5494020 w 5494020"/>
                  <a:gd name="connsiteY15" fmla="*/ 0 h 924146"/>
                  <a:gd name="connsiteX0" fmla="*/ 0 w 5494020"/>
                  <a:gd name="connsiteY0" fmla="*/ 129540 h 924146"/>
                  <a:gd name="connsiteX1" fmla="*/ 701040 w 5494020"/>
                  <a:gd name="connsiteY1" fmla="*/ 220980 h 924146"/>
                  <a:gd name="connsiteX2" fmla="*/ 1127760 w 5494020"/>
                  <a:gd name="connsiteY2" fmla="*/ 373380 h 924146"/>
                  <a:gd name="connsiteX3" fmla="*/ 1569720 w 5494020"/>
                  <a:gd name="connsiteY3" fmla="*/ 594360 h 924146"/>
                  <a:gd name="connsiteX4" fmla="*/ 1943100 w 5494020"/>
                  <a:gd name="connsiteY4" fmla="*/ 830580 h 924146"/>
                  <a:gd name="connsiteX5" fmla="*/ 2187934 w 5494020"/>
                  <a:gd name="connsiteY5" fmla="*/ 923345 h 924146"/>
                  <a:gd name="connsiteX6" fmla="*/ 2537460 w 5494020"/>
                  <a:gd name="connsiteY6" fmla="*/ 861060 h 924146"/>
                  <a:gd name="connsiteX7" fmla="*/ 3177540 w 5494020"/>
                  <a:gd name="connsiteY7" fmla="*/ 632460 h 924146"/>
                  <a:gd name="connsiteX8" fmla="*/ 3863340 w 5494020"/>
                  <a:gd name="connsiteY8" fmla="*/ 335280 h 924146"/>
                  <a:gd name="connsiteX9" fmla="*/ 4640580 w 5494020"/>
                  <a:gd name="connsiteY9" fmla="*/ 106680 h 924146"/>
                  <a:gd name="connsiteX10" fmla="*/ 5166360 w 5494020"/>
                  <a:gd name="connsiteY10" fmla="*/ 22860 h 924146"/>
                  <a:gd name="connsiteX11" fmla="*/ 5494020 w 5494020"/>
                  <a:gd name="connsiteY11" fmla="*/ 0 h 924146"/>
                  <a:gd name="connsiteX12" fmla="*/ 5494020 w 5494020"/>
                  <a:gd name="connsiteY12" fmla="*/ 0 h 924146"/>
                  <a:gd name="connsiteX13" fmla="*/ 5494020 w 5494020"/>
                  <a:gd name="connsiteY13" fmla="*/ 0 h 924146"/>
                  <a:gd name="connsiteX14" fmla="*/ 5494020 w 5494020"/>
                  <a:gd name="connsiteY14" fmla="*/ 0 h 924146"/>
                  <a:gd name="connsiteX0" fmla="*/ 0 w 5494020"/>
                  <a:gd name="connsiteY0" fmla="*/ 129540 h 924146"/>
                  <a:gd name="connsiteX1" fmla="*/ 567466 w 5494020"/>
                  <a:gd name="connsiteY1" fmla="*/ 193968 h 924146"/>
                  <a:gd name="connsiteX2" fmla="*/ 1127760 w 5494020"/>
                  <a:gd name="connsiteY2" fmla="*/ 373380 h 924146"/>
                  <a:gd name="connsiteX3" fmla="*/ 1569720 w 5494020"/>
                  <a:gd name="connsiteY3" fmla="*/ 594360 h 924146"/>
                  <a:gd name="connsiteX4" fmla="*/ 1943100 w 5494020"/>
                  <a:gd name="connsiteY4" fmla="*/ 830580 h 924146"/>
                  <a:gd name="connsiteX5" fmla="*/ 2187934 w 5494020"/>
                  <a:gd name="connsiteY5" fmla="*/ 923345 h 924146"/>
                  <a:gd name="connsiteX6" fmla="*/ 2537460 w 5494020"/>
                  <a:gd name="connsiteY6" fmla="*/ 861060 h 924146"/>
                  <a:gd name="connsiteX7" fmla="*/ 3177540 w 5494020"/>
                  <a:gd name="connsiteY7" fmla="*/ 632460 h 924146"/>
                  <a:gd name="connsiteX8" fmla="*/ 3863340 w 5494020"/>
                  <a:gd name="connsiteY8" fmla="*/ 335280 h 924146"/>
                  <a:gd name="connsiteX9" fmla="*/ 4640580 w 5494020"/>
                  <a:gd name="connsiteY9" fmla="*/ 106680 h 924146"/>
                  <a:gd name="connsiteX10" fmla="*/ 5166360 w 5494020"/>
                  <a:gd name="connsiteY10" fmla="*/ 22860 h 924146"/>
                  <a:gd name="connsiteX11" fmla="*/ 5494020 w 5494020"/>
                  <a:gd name="connsiteY11" fmla="*/ 0 h 924146"/>
                  <a:gd name="connsiteX12" fmla="*/ 5494020 w 5494020"/>
                  <a:gd name="connsiteY12" fmla="*/ 0 h 924146"/>
                  <a:gd name="connsiteX13" fmla="*/ 5494020 w 5494020"/>
                  <a:gd name="connsiteY13" fmla="*/ 0 h 924146"/>
                  <a:gd name="connsiteX14" fmla="*/ 5494020 w 5494020"/>
                  <a:gd name="connsiteY14" fmla="*/ 0 h 924146"/>
                  <a:gd name="connsiteX0" fmla="*/ 0 w 5494020"/>
                  <a:gd name="connsiteY0" fmla="*/ 0 h 983690"/>
                  <a:gd name="connsiteX1" fmla="*/ 567466 w 5494020"/>
                  <a:gd name="connsiteY1" fmla="*/ 253512 h 983690"/>
                  <a:gd name="connsiteX2" fmla="*/ 1127760 w 5494020"/>
                  <a:gd name="connsiteY2" fmla="*/ 432924 h 983690"/>
                  <a:gd name="connsiteX3" fmla="*/ 1569720 w 5494020"/>
                  <a:gd name="connsiteY3" fmla="*/ 653904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27760 w 5494020"/>
                  <a:gd name="connsiteY2" fmla="*/ 432924 h 983690"/>
                  <a:gd name="connsiteX3" fmla="*/ 1569720 w 5494020"/>
                  <a:gd name="connsiteY3" fmla="*/ 653904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69502 w 5494020"/>
                  <a:gd name="connsiteY2" fmla="*/ 423920 h 983690"/>
                  <a:gd name="connsiteX3" fmla="*/ 1569720 w 5494020"/>
                  <a:gd name="connsiteY3" fmla="*/ 653904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69502 w 5494020"/>
                  <a:gd name="connsiteY2" fmla="*/ 423920 h 983690"/>
                  <a:gd name="connsiteX3" fmla="*/ 1594765 w 5494020"/>
                  <a:gd name="connsiteY3" fmla="*/ 662908 h 983690"/>
                  <a:gd name="connsiteX4" fmla="*/ 1943100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983690"/>
                  <a:gd name="connsiteX1" fmla="*/ 625905 w 5494020"/>
                  <a:gd name="connsiteY1" fmla="*/ 199489 h 983690"/>
                  <a:gd name="connsiteX2" fmla="*/ 1169502 w 5494020"/>
                  <a:gd name="connsiteY2" fmla="*/ 423920 h 983690"/>
                  <a:gd name="connsiteX3" fmla="*/ 1594765 w 5494020"/>
                  <a:gd name="connsiteY3" fmla="*/ 662908 h 983690"/>
                  <a:gd name="connsiteX4" fmla="*/ 1959797 w 5494020"/>
                  <a:gd name="connsiteY4" fmla="*/ 890124 h 983690"/>
                  <a:gd name="connsiteX5" fmla="*/ 2187934 w 5494020"/>
                  <a:gd name="connsiteY5" fmla="*/ 982889 h 983690"/>
                  <a:gd name="connsiteX6" fmla="*/ 2537460 w 5494020"/>
                  <a:gd name="connsiteY6" fmla="*/ 920604 h 983690"/>
                  <a:gd name="connsiteX7" fmla="*/ 3177540 w 5494020"/>
                  <a:gd name="connsiteY7" fmla="*/ 692004 h 983690"/>
                  <a:gd name="connsiteX8" fmla="*/ 3863340 w 5494020"/>
                  <a:gd name="connsiteY8" fmla="*/ 394824 h 983690"/>
                  <a:gd name="connsiteX9" fmla="*/ 4640580 w 5494020"/>
                  <a:gd name="connsiteY9" fmla="*/ 166224 h 983690"/>
                  <a:gd name="connsiteX10" fmla="*/ 5166360 w 5494020"/>
                  <a:gd name="connsiteY10" fmla="*/ 82404 h 983690"/>
                  <a:gd name="connsiteX11" fmla="*/ 5494020 w 5494020"/>
                  <a:gd name="connsiteY11" fmla="*/ 59544 h 983690"/>
                  <a:gd name="connsiteX12" fmla="*/ 5494020 w 5494020"/>
                  <a:gd name="connsiteY12" fmla="*/ 59544 h 983690"/>
                  <a:gd name="connsiteX13" fmla="*/ 5494020 w 5494020"/>
                  <a:gd name="connsiteY13" fmla="*/ 59544 h 983690"/>
                  <a:gd name="connsiteX14" fmla="*/ 5494020 w 5494020"/>
                  <a:gd name="connsiteY14" fmla="*/ 59544 h 983690"/>
                  <a:gd name="connsiteX0" fmla="*/ 0 w 5494020"/>
                  <a:gd name="connsiteY0" fmla="*/ 0 h 1019268"/>
                  <a:gd name="connsiteX1" fmla="*/ 625905 w 5494020"/>
                  <a:gd name="connsiteY1" fmla="*/ 199489 h 1019268"/>
                  <a:gd name="connsiteX2" fmla="*/ 1169502 w 5494020"/>
                  <a:gd name="connsiteY2" fmla="*/ 423920 h 1019268"/>
                  <a:gd name="connsiteX3" fmla="*/ 1594765 w 5494020"/>
                  <a:gd name="connsiteY3" fmla="*/ 662908 h 1019268"/>
                  <a:gd name="connsiteX4" fmla="*/ 1959797 w 5494020"/>
                  <a:gd name="connsiteY4" fmla="*/ 890124 h 1019268"/>
                  <a:gd name="connsiteX5" fmla="*/ 2187934 w 5494020"/>
                  <a:gd name="connsiteY5" fmla="*/ 1018905 h 1019268"/>
                  <a:gd name="connsiteX6" fmla="*/ 2537460 w 5494020"/>
                  <a:gd name="connsiteY6" fmla="*/ 920604 h 1019268"/>
                  <a:gd name="connsiteX7" fmla="*/ 3177540 w 5494020"/>
                  <a:gd name="connsiteY7" fmla="*/ 692004 h 1019268"/>
                  <a:gd name="connsiteX8" fmla="*/ 3863340 w 5494020"/>
                  <a:gd name="connsiteY8" fmla="*/ 394824 h 1019268"/>
                  <a:gd name="connsiteX9" fmla="*/ 4640580 w 5494020"/>
                  <a:gd name="connsiteY9" fmla="*/ 166224 h 1019268"/>
                  <a:gd name="connsiteX10" fmla="*/ 5166360 w 5494020"/>
                  <a:gd name="connsiteY10" fmla="*/ 82404 h 1019268"/>
                  <a:gd name="connsiteX11" fmla="*/ 5494020 w 5494020"/>
                  <a:gd name="connsiteY11" fmla="*/ 59544 h 1019268"/>
                  <a:gd name="connsiteX12" fmla="*/ 5494020 w 5494020"/>
                  <a:gd name="connsiteY12" fmla="*/ 59544 h 1019268"/>
                  <a:gd name="connsiteX13" fmla="*/ 5494020 w 5494020"/>
                  <a:gd name="connsiteY13" fmla="*/ 59544 h 1019268"/>
                  <a:gd name="connsiteX14" fmla="*/ 5494020 w 5494020"/>
                  <a:gd name="connsiteY14" fmla="*/ 59544 h 1019268"/>
                  <a:gd name="connsiteX0" fmla="*/ 0 w 5485671"/>
                  <a:gd name="connsiteY0" fmla="*/ 0 h 1001259"/>
                  <a:gd name="connsiteX1" fmla="*/ 617556 w 5485671"/>
                  <a:gd name="connsiteY1" fmla="*/ 181480 h 1001259"/>
                  <a:gd name="connsiteX2" fmla="*/ 1161153 w 5485671"/>
                  <a:gd name="connsiteY2" fmla="*/ 405911 h 1001259"/>
                  <a:gd name="connsiteX3" fmla="*/ 1586416 w 5485671"/>
                  <a:gd name="connsiteY3" fmla="*/ 644899 h 1001259"/>
                  <a:gd name="connsiteX4" fmla="*/ 1951448 w 5485671"/>
                  <a:gd name="connsiteY4" fmla="*/ 872115 h 1001259"/>
                  <a:gd name="connsiteX5" fmla="*/ 2179585 w 5485671"/>
                  <a:gd name="connsiteY5" fmla="*/ 1000896 h 1001259"/>
                  <a:gd name="connsiteX6" fmla="*/ 2529111 w 5485671"/>
                  <a:gd name="connsiteY6" fmla="*/ 902595 h 1001259"/>
                  <a:gd name="connsiteX7" fmla="*/ 3169191 w 5485671"/>
                  <a:gd name="connsiteY7" fmla="*/ 673995 h 1001259"/>
                  <a:gd name="connsiteX8" fmla="*/ 3854991 w 5485671"/>
                  <a:gd name="connsiteY8" fmla="*/ 376815 h 1001259"/>
                  <a:gd name="connsiteX9" fmla="*/ 4632231 w 5485671"/>
                  <a:gd name="connsiteY9" fmla="*/ 148215 h 1001259"/>
                  <a:gd name="connsiteX10" fmla="*/ 5158011 w 5485671"/>
                  <a:gd name="connsiteY10" fmla="*/ 64395 h 1001259"/>
                  <a:gd name="connsiteX11" fmla="*/ 5485671 w 5485671"/>
                  <a:gd name="connsiteY11" fmla="*/ 41535 h 1001259"/>
                  <a:gd name="connsiteX12" fmla="*/ 5485671 w 5485671"/>
                  <a:gd name="connsiteY12" fmla="*/ 41535 h 1001259"/>
                  <a:gd name="connsiteX13" fmla="*/ 5485671 w 5485671"/>
                  <a:gd name="connsiteY13" fmla="*/ 41535 h 1001259"/>
                  <a:gd name="connsiteX14" fmla="*/ 5485671 w 5485671"/>
                  <a:gd name="connsiteY14" fmla="*/ 41535 h 1001259"/>
                  <a:gd name="connsiteX0" fmla="*/ 0 w 5485671"/>
                  <a:gd name="connsiteY0" fmla="*/ 0 h 1002334"/>
                  <a:gd name="connsiteX1" fmla="*/ 617556 w 5485671"/>
                  <a:gd name="connsiteY1" fmla="*/ 181480 h 1002334"/>
                  <a:gd name="connsiteX2" fmla="*/ 1161153 w 5485671"/>
                  <a:gd name="connsiteY2" fmla="*/ 405911 h 1002334"/>
                  <a:gd name="connsiteX3" fmla="*/ 1586416 w 5485671"/>
                  <a:gd name="connsiteY3" fmla="*/ 644899 h 1002334"/>
                  <a:gd name="connsiteX4" fmla="*/ 1901358 w 5485671"/>
                  <a:gd name="connsiteY4" fmla="*/ 836099 h 1002334"/>
                  <a:gd name="connsiteX5" fmla="*/ 2179585 w 5485671"/>
                  <a:gd name="connsiteY5" fmla="*/ 1000896 h 1002334"/>
                  <a:gd name="connsiteX6" fmla="*/ 2529111 w 5485671"/>
                  <a:gd name="connsiteY6" fmla="*/ 902595 h 1002334"/>
                  <a:gd name="connsiteX7" fmla="*/ 3169191 w 5485671"/>
                  <a:gd name="connsiteY7" fmla="*/ 673995 h 1002334"/>
                  <a:gd name="connsiteX8" fmla="*/ 3854991 w 5485671"/>
                  <a:gd name="connsiteY8" fmla="*/ 376815 h 1002334"/>
                  <a:gd name="connsiteX9" fmla="*/ 4632231 w 5485671"/>
                  <a:gd name="connsiteY9" fmla="*/ 148215 h 1002334"/>
                  <a:gd name="connsiteX10" fmla="*/ 5158011 w 5485671"/>
                  <a:gd name="connsiteY10" fmla="*/ 64395 h 1002334"/>
                  <a:gd name="connsiteX11" fmla="*/ 5485671 w 5485671"/>
                  <a:gd name="connsiteY11" fmla="*/ 41535 h 1002334"/>
                  <a:gd name="connsiteX12" fmla="*/ 5485671 w 5485671"/>
                  <a:gd name="connsiteY12" fmla="*/ 41535 h 1002334"/>
                  <a:gd name="connsiteX13" fmla="*/ 5485671 w 5485671"/>
                  <a:gd name="connsiteY13" fmla="*/ 41535 h 1002334"/>
                  <a:gd name="connsiteX14" fmla="*/ 5485671 w 5485671"/>
                  <a:gd name="connsiteY14" fmla="*/ 41535 h 1002334"/>
                  <a:gd name="connsiteX0" fmla="*/ 0 w 5468974"/>
                  <a:gd name="connsiteY0" fmla="*/ 0 h 1137394"/>
                  <a:gd name="connsiteX1" fmla="*/ 600859 w 5468974"/>
                  <a:gd name="connsiteY1" fmla="*/ 316540 h 1137394"/>
                  <a:gd name="connsiteX2" fmla="*/ 1144456 w 5468974"/>
                  <a:gd name="connsiteY2" fmla="*/ 540971 h 1137394"/>
                  <a:gd name="connsiteX3" fmla="*/ 1569719 w 5468974"/>
                  <a:gd name="connsiteY3" fmla="*/ 779959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7394"/>
                  <a:gd name="connsiteX1" fmla="*/ 584162 w 5468974"/>
                  <a:gd name="connsiteY1" fmla="*/ 289528 h 1137394"/>
                  <a:gd name="connsiteX2" fmla="*/ 1144456 w 5468974"/>
                  <a:gd name="connsiteY2" fmla="*/ 540971 h 1137394"/>
                  <a:gd name="connsiteX3" fmla="*/ 1569719 w 5468974"/>
                  <a:gd name="connsiteY3" fmla="*/ 779959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7394"/>
                  <a:gd name="connsiteX1" fmla="*/ 584162 w 5468974"/>
                  <a:gd name="connsiteY1" fmla="*/ 289528 h 1137394"/>
                  <a:gd name="connsiteX2" fmla="*/ 1169501 w 5468974"/>
                  <a:gd name="connsiteY2" fmla="*/ 558980 h 1137394"/>
                  <a:gd name="connsiteX3" fmla="*/ 1569719 w 5468974"/>
                  <a:gd name="connsiteY3" fmla="*/ 779959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7394"/>
                  <a:gd name="connsiteX1" fmla="*/ 584162 w 5468974"/>
                  <a:gd name="connsiteY1" fmla="*/ 280524 h 1137394"/>
                  <a:gd name="connsiteX2" fmla="*/ 1169501 w 5468974"/>
                  <a:gd name="connsiteY2" fmla="*/ 558980 h 1137394"/>
                  <a:gd name="connsiteX3" fmla="*/ 1569719 w 5468974"/>
                  <a:gd name="connsiteY3" fmla="*/ 779959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7394"/>
                  <a:gd name="connsiteX1" fmla="*/ 584162 w 5468974"/>
                  <a:gd name="connsiteY1" fmla="*/ 280524 h 1137394"/>
                  <a:gd name="connsiteX2" fmla="*/ 1169501 w 5468974"/>
                  <a:gd name="connsiteY2" fmla="*/ 558980 h 1137394"/>
                  <a:gd name="connsiteX3" fmla="*/ 1569719 w 5468974"/>
                  <a:gd name="connsiteY3" fmla="*/ 779959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7394"/>
                  <a:gd name="connsiteX1" fmla="*/ 584162 w 5468974"/>
                  <a:gd name="connsiteY1" fmla="*/ 280524 h 1137394"/>
                  <a:gd name="connsiteX2" fmla="*/ 1169501 w 5468974"/>
                  <a:gd name="connsiteY2" fmla="*/ 567983 h 1137394"/>
                  <a:gd name="connsiteX3" fmla="*/ 1569719 w 5468974"/>
                  <a:gd name="connsiteY3" fmla="*/ 779959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7394"/>
                  <a:gd name="connsiteX1" fmla="*/ 584162 w 5468974"/>
                  <a:gd name="connsiteY1" fmla="*/ 280524 h 1137394"/>
                  <a:gd name="connsiteX2" fmla="*/ 1169501 w 5468974"/>
                  <a:gd name="connsiteY2" fmla="*/ 567983 h 1137394"/>
                  <a:gd name="connsiteX3" fmla="*/ 1553022 w 5468974"/>
                  <a:gd name="connsiteY3" fmla="*/ 788962 h 1137394"/>
                  <a:gd name="connsiteX4" fmla="*/ 1884661 w 5468974"/>
                  <a:gd name="connsiteY4" fmla="*/ 971159 h 1137394"/>
                  <a:gd name="connsiteX5" fmla="*/ 2162888 w 5468974"/>
                  <a:gd name="connsiteY5" fmla="*/ 1135956 h 1137394"/>
                  <a:gd name="connsiteX6" fmla="*/ 2512414 w 5468974"/>
                  <a:gd name="connsiteY6" fmla="*/ 1037655 h 1137394"/>
                  <a:gd name="connsiteX7" fmla="*/ 3152494 w 5468974"/>
                  <a:gd name="connsiteY7" fmla="*/ 809055 h 1137394"/>
                  <a:gd name="connsiteX8" fmla="*/ 3838294 w 5468974"/>
                  <a:gd name="connsiteY8" fmla="*/ 511875 h 1137394"/>
                  <a:gd name="connsiteX9" fmla="*/ 4615534 w 5468974"/>
                  <a:gd name="connsiteY9" fmla="*/ 283275 h 1137394"/>
                  <a:gd name="connsiteX10" fmla="*/ 5141314 w 5468974"/>
                  <a:gd name="connsiteY10" fmla="*/ 199455 h 1137394"/>
                  <a:gd name="connsiteX11" fmla="*/ 5468974 w 5468974"/>
                  <a:gd name="connsiteY11" fmla="*/ 176595 h 1137394"/>
                  <a:gd name="connsiteX12" fmla="*/ 5468974 w 5468974"/>
                  <a:gd name="connsiteY12" fmla="*/ 176595 h 1137394"/>
                  <a:gd name="connsiteX13" fmla="*/ 5468974 w 5468974"/>
                  <a:gd name="connsiteY13" fmla="*/ 176595 h 1137394"/>
                  <a:gd name="connsiteX14" fmla="*/ 5468974 w 5468974"/>
                  <a:gd name="connsiteY14" fmla="*/ 176595 h 1137394"/>
                  <a:gd name="connsiteX0" fmla="*/ 0 w 5468974"/>
                  <a:gd name="connsiteY0" fmla="*/ 0 h 1136791"/>
                  <a:gd name="connsiteX1" fmla="*/ 584162 w 5468974"/>
                  <a:gd name="connsiteY1" fmla="*/ 280524 h 1136791"/>
                  <a:gd name="connsiteX2" fmla="*/ 1169501 w 5468974"/>
                  <a:gd name="connsiteY2" fmla="*/ 567983 h 1136791"/>
                  <a:gd name="connsiteX3" fmla="*/ 1553022 w 5468974"/>
                  <a:gd name="connsiteY3" fmla="*/ 788962 h 1136791"/>
                  <a:gd name="connsiteX4" fmla="*/ 1893010 w 5468974"/>
                  <a:gd name="connsiteY4" fmla="*/ 989166 h 1136791"/>
                  <a:gd name="connsiteX5" fmla="*/ 2162888 w 5468974"/>
                  <a:gd name="connsiteY5" fmla="*/ 1135956 h 1136791"/>
                  <a:gd name="connsiteX6" fmla="*/ 2512414 w 5468974"/>
                  <a:gd name="connsiteY6" fmla="*/ 1037655 h 1136791"/>
                  <a:gd name="connsiteX7" fmla="*/ 3152494 w 5468974"/>
                  <a:gd name="connsiteY7" fmla="*/ 809055 h 1136791"/>
                  <a:gd name="connsiteX8" fmla="*/ 3838294 w 5468974"/>
                  <a:gd name="connsiteY8" fmla="*/ 511875 h 1136791"/>
                  <a:gd name="connsiteX9" fmla="*/ 4615534 w 5468974"/>
                  <a:gd name="connsiteY9" fmla="*/ 283275 h 1136791"/>
                  <a:gd name="connsiteX10" fmla="*/ 5141314 w 5468974"/>
                  <a:gd name="connsiteY10" fmla="*/ 199455 h 1136791"/>
                  <a:gd name="connsiteX11" fmla="*/ 5468974 w 5468974"/>
                  <a:gd name="connsiteY11" fmla="*/ 176595 h 1136791"/>
                  <a:gd name="connsiteX12" fmla="*/ 5468974 w 5468974"/>
                  <a:gd name="connsiteY12" fmla="*/ 176595 h 1136791"/>
                  <a:gd name="connsiteX13" fmla="*/ 5468974 w 5468974"/>
                  <a:gd name="connsiteY13" fmla="*/ 176595 h 1136791"/>
                  <a:gd name="connsiteX14" fmla="*/ 5468974 w 5468974"/>
                  <a:gd name="connsiteY14" fmla="*/ 176595 h 1136791"/>
                  <a:gd name="connsiteX0" fmla="*/ 0 w 5468974"/>
                  <a:gd name="connsiteY0" fmla="*/ 0 h 1135963"/>
                  <a:gd name="connsiteX1" fmla="*/ 584162 w 5468974"/>
                  <a:gd name="connsiteY1" fmla="*/ 280524 h 1135963"/>
                  <a:gd name="connsiteX2" fmla="*/ 1169501 w 5468974"/>
                  <a:gd name="connsiteY2" fmla="*/ 567983 h 1135963"/>
                  <a:gd name="connsiteX3" fmla="*/ 1553022 w 5468974"/>
                  <a:gd name="connsiteY3" fmla="*/ 788962 h 1135963"/>
                  <a:gd name="connsiteX4" fmla="*/ 1893010 w 5468974"/>
                  <a:gd name="connsiteY4" fmla="*/ 989166 h 1135963"/>
                  <a:gd name="connsiteX5" fmla="*/ 2162888 w 5468974"/>
                  <a:gd name="connsiteY5" fmla="*/ 1135956 h 1135963"/>
                  <a:gd name="connsiteX6" fmla="*/ 2512414 w 5468974"/>
                  <a:gd name="connsiteY6" fmla="*/ 1037655 h 1135963"/>
                  <a:gd name="connsiteX7" fmla="*/ 3152494 w 5468974"/>
                  <a:gd name="connsiteY7" fmla="*/ 809055 h 1135963"/>
                  <a:gd name="connsiteX8" fmla="*/ 3838294 w 5468974"/>
                  <a:gd name="connsiteY8" fmla="*/ 511875 h 1135963"/>
                  <a:gd name="connsiteX9" fmla="*/ 4615534 w 5468974"/>
                  <a:gd name="connsiteY9" fmla="*/ 283275 h 1135963"/>
                  <a:gd name="connsiteX10" fmla="*/ 5141314 w 5468974"/>
                  <a:gd name="connsiteY10" fmla="*/ 199455 h 1135963"/>
                  <a:gd name="connsiteX11" fmla="*/ 5468974 w 5468974"/>
                  <a:gd name="connsiteY11" fmla="*/ 176595 h 1135963"/>
                  <a:gd name="connsiteX12" fmla="*/ 5468974 w 5468974"/>
                  <a:gd name="connsiteY12" fmla="*/ 176595 h 1135963"/>
                  <a:gd name="connsiteX13" fmla="*/ 5468974 w 5468974"/>
                  <a:gd name="connsiteY13" fmla="*/ 176595 h 1135963"/>
                  <a:gd name="connsiteX14" fmla="*/ 5468974 w 5468974"/>
                  <a:gd name="connsiteY14" fmla="*/ 176595 h 113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68974" h="1135963">
                    <a:moveTo>
                      <a:pt x="0" y="0"/>
                    </a:moveTo>
                    <a:cubicBezTo>
                      <a:pt x="146050" y="19050"/>
                      <a:pt x="389245" y="185860"/>
                      <a:pt x="584162" y="280524"/>
                    </a:cubicBezTo>
                    <a:cubicBezTo>
                      <a:pt x="779275" y="376344"/>
                      <a:pt x="1008024" y="483243"/>
                      <a:pt x="1169501" y="567983"/>
                    </a:cubicBezTo>
                    <a:cubicBezTo>
                      <a:pt x="1330978" y="652723"/>
                      <a:pt x="1432437" y="718765"/>
                      <a:pt x="1553022" y="788962"/>
                    </a:cubicBezTo>
                    <a:lnTo>
                      <a:pt x="1893010" y="989166"/>
                    </a:lnTo>
                    <a:cubicBezTo>
                      <a:pt x="1994654" y="1046998"/>
                      <a:pt x="2093047" y="1136879"/>
                      <a:pt x="2162888" y="1135956"/>
                    </a:cubicBezTo>
                    <a:cubicBezTo>
                      <a:pt x="2232729" y="1135033"/>
                      <a:pt x="2347480" y="1092139"/>
                      <a:pt x="2512414" y="1037655"/>
                    </a:cubicBezTo>
                    <a:cubicBezTo>
                      <a:pt x="2677348" y="983172"/>
                      <a:pt x="2931514" y="896685"/>
                      <a:pt x="3152494" y="809055"/>
                    </a:cubicBezTo>
                    <a:cubicBezTo>
                      <a:pt x="3373474" y="721425"/>
                      <a:pt x="3594454" y="599505"/>
                      <a:pt x="3838294" y="511875"/>
                    </a:cubicBezTo>
                    <a:cubicBezTo>
                      <a:pt x="4082134" y="424245"/>
                      <a:pt x="4398364" y="335345"/>
                      <a:pt x="4615534" y="283275"/>
                    </a:cubicBezTo>
                    <a:cubicBezTo>
                      <a:pt x="4832704" y="231205"/>
                      <a:pt x="4999074" y="217235"/>
                      <a:pt x="5141314" y="199455"/>
                    </a:cubicBezTo>
                    <a:cubicBezTo>
                      <a:pt x="5283554" y="181675"/>
                      <a:pt x="5468974" y="176595"/>
                      <a:pt x="5468974" y="176595"/>
                    </a:cubicBezTo>
                    <a:lnTo>
                      <a:pt x="5468974" y="176595"/>
                    </a:lnTo>
                    <a:lnTo>
                      <a:pt x="5468974" y="176595"/>
                    </a:lnTo>
                    <a:lnTo>
                      <a:pt x="5468974" y="176595"/>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46611D7D-588F-66A7-87A3-C23AF4812CF0}"/>
                      </a:ext>
                    </a:extLst>
                  </p:cNvPr>
                  <p:cNvSpPr txBox="1"/>
                  <p:nvPr/>
                </p:nvSpPr>
                <p:spPr>
                  <a:xfrm>
                    <a:off x="8972705" y="4391544"/>
                    <a:ext cx="324127" cy="307777"/>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1</m:t>
                          </m:r>
                        </m:oMath>
                      </m:oMathPara>
                    </a14:m>
                    <a:endParaRPr lang="en-US" dirty="0"/>
                  </a:p>
                </p:txBody>
              </p:sp>
            </mc:Choice>
            <mc:Fallback xmlns="">
              <p:sp>
                <p:nvSpPr>
                  <p:cNvPr id="61" name="TextBox 60">
                    <a:extLst>
                      <a:ext uri="{FF2B5EF4-FFF2-40B4-BE49-F238E27FC236}">
                        <a16:creationId xmlns:a16="http://schemas.microsoft.com/office/drawing/2014/main" id="{DB5BD803-7741-43DC-AC5F-923D953D9B73}"/>
                      </a:ext>
                    </a:extLst>
                  </p:cNvPr>
                  <p:cNvSpPr txBox="1">
                    <a:spLocks noRot="1" noChangeAspect="1" noMove="1" noResize="1" noEditPoints="1" noAdjustHandles="1" noChangeArrowheads="1" noChangeShapeType="1" noTextEdit="1"/>
                  </p:cNvSpPr>
                  <p:nvPr/>
                </p:nvSpPr>
                <p:spPr>
                  <a:xfrm>
                    <a:off x="8972705" y="4391544"/>
                    <a:ext cx="324127" cy="307777"/>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0C9569AA-A0CB-8D14-778D-8E27A94D5BC6}"/>
                      </a:ext>
                    </a:extLst>
                  </p:cNvPr>
                  <p:cNvSpPr txBox="1"/>
                  <p:nvPr/>
                </p:nvSpPr>
                <p:spPr>
                  <a:xfrm>
                    <a:off x="9160889" y="4506764"/>
                    <a:ext cx="324128" cy="307777"/>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2</m:t>
                          </m:r>
                        </m:oMath>
                      </m:oMathPara>
                    </a14:m>
                    <a:endParaRPr lang="en-US" dirty="0"/>
                  </a:p>
                </p:txBody>
              </p:sp>
            </mc:Choice>
            <mc:Fallback xmlns="">
              <p:sp>
                <p:nvSpPr>
                  <p:cNvPr id="62" name="TextBox 61">
                    <a:extLst>
                      <a:ext uri="{FF2B5EF4-FFF2-40B4-BE49-F238E27FC236}">
                        <a16:creationId xmlns:a16="http://schemas.microsoft.com/office/drawing/2014/main" id="{7EAD8DD8-FC53-4FEB-BCE7-E067532D0BA5}"/>
                      </a:ext>
                    </a:extLst>
                  </p:cNvPr>
                  <p:cNvSpPr txBox="1">
                    <a:spLocks noRot="1" noChangeAspect="1" noMove="1" noResize="1" noEditPoints="1" noAdjustHandles="1" noChangeArrowheads="1" noChangeShapeType="1" noTextEdit="1"/>
                  </p:cNvSpPr>
                  <p:nvPr/>
                </p:nvSpPr>
                <p:spPr>
                  <a:xfrm>
                    <a:off x="9160889" y="4506764"/>
                    <a:ext cx="324128" cy="307777"/>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05E502A5-FFFF-7CCB-E980-C7C34244F059}"/>
                      </a:ext>
                    </a:extLst>
                  </p:cNvPr>
                  <p:cNvSpPr txBox="1"/>
                  <p:nvPr/>
                </p:nvSpPr>
                <p:spPr>
                  <a:xfrm>
                    <a:off x="9360272" y="4748019"/>
                    <a:ext cx="324128" cy="307777"/>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3</m:t>
                          </m:r>
                        </m:oMath>
                      </m:oMathPara>
                    </a14:m>
                    <a:endParaRPr lang="en-US" dirty="0"/>
                  </a:p>
                </p:txBody>
              </p:sp>
            </mc:Choice>
            <mc:Fallback xmlns="">
              <p:sp>
                <p:nvSpPr>
                  <p:cNvPr id="63" name="TextBox 62">
                    <a:extLst>
                      <a:ext uri="{FF2B5EF4-FFF2-40B4-BE49-F238E27FC236}">
                        <a16:creationId xmlns:a16="http://schemas.microsoft.com/office/drawing/2014/main" id="{81D53419-35EA-47D3-A516-10E64DFCC1EB}"/>
                      </a:ext>
                    </a:extLst>
                  </p:cNvPr>
                  <p:cNvSpPr txBox="1">
                    <a:spLocks noRot="1" noChangeAspect="1" noMove="1" noResize="1" noEditPoints="1" noAdjustHandles="1" noChangeArrowheads="1" noChangeShapeType="1" noTextEdit="1"/>
                  </p:cNvSpPr>
                  <p:nvPr/>
                </p:nvSpPr>
                <p:spPr>
                  <a:xfrm>
                    <a:off x="9360272" y="4748019"/>
                    <a:ext cx="324128" cy="307777"/>
                  </a:xfrm>
                  <a:prstGeom prst="rect">
                    <a:avLst/>
                  </a:prstGeom>
                  <a:blipFill>
                    <a:blip r:embed="rId13"/>
                    <a:stretch>
                      <a:fillRect/>
                    </a:stretch>
                  </a:blipFill>
                </p:spPr>
                <p:txBody>
                  <a:bodyPr/>
                  <a:lstStyle/>
                  <a:p>
                    <a:r>
                      <a:rPr lang="en-US">
                        <a:noFill/>
                      </a:rPr>
                      <a:t> </a:t>
                    </a:r>
                  </a:p>
                </p:txBody>
              </p:sp>
            </mc:Fallback>
          </mc:AlternateContent>
        </p:grpSp>
      </p:grpSp>
    </p:spTree>
    <p:extLst>
      <p:ext uri="{BB962C8B-B14F-4D97-AF65-F5344CB8AC3E}">
        <p14:creationId xmlns:p14="http://schemas.microsoft.com/office/powerpoint/2010/main" val="430805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14</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609601" y="973915"/>
                <a:ext cx="5784699" cy="5235876"/>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sz="2000" dirty="0"/>
                  <a:t>If the throat is choked, then the physical area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𝐴</m:t>
                        </m:r>
                      </m:e>
                      <m:sub>
                        <m:r>
                          <a:rPr lang="en-US" sz="2000">
                            <a:latin typeface="Cambria Math" panose="02040503050406030204" pitchFamily="18" charset="0"/>
                          </a:rPr>
                          <m:t>𝑡</m:t>
                        </m:r>
                      </m:sub>
                    </m:sSub>
                    <m:r>
                      <a:rPr lang="en-US" sz="2000">
                        <a:latin typeface="Cambria Math" panose="02040503050406030204" pitchFamily="18" charset="0"/>
                      </a:rPr>
                      <m:t> </m:t>
                    </m:r>
                  </m:oMath>
                </a14:m>
                <a:r>
                  <a:rPr lang="en-US" sz="2000" dirty="0"/>
                  <a:t>and the reference area </a:t>
                </a:r>
                <a14:m>
                  <m:oMath xmlns:m="http://schemas.openxmlformats.org/officeDocument/2006/math">
                    <m:sSup>
                      <m:sSupPr>
                        <m:ctrlPr>
                          <a:rPr lang="en-US" sz="2000" i="1">
                            <a:latin typeface="Cambria Math" panose="02040503050406030204" pitchFamily="18" charset="0"/>
                          </a:rPr>
                        </m:ctrlPr>
                      </m:sSupPr>
                      <m:e>
                        <m:r>
                          <a:rPr lang="en-US" sz="2000">
                            <a:latin typeface="Cambria Math" panose="02040503050406030204" pitchFamily="18" charset="0"/>
                          </a:rPr>
                          <m:t>𝐴</m:t>
                        </m:r>
                      </m:e>
                      <m:sup>
                        <m:r>
                          <a:rPr lang="en-US" sz="2000">
                            <a:latin typeface="Cambria Math" panose="02040503050406030204" pitchFamily="18" charset="0"/>
                          </a:rPr>
                          <m:t>∗</m:t>
                        </m:r>
                      </m:sup>
                    </m:sSup>
                  </m:oMath>
                </a14:m>
                <a:r>
                  <a:rPr lang="en-US" sz="2000" dirty="0"/>
                  <a:t> are the same. </a:t>
                </a:r>
              </a:p>
              <a:p>
                <a:pPr lvl="1">
                  <a:lnSpc>
                    <a:spcPct val="100000"/>
                  </a:lnSpc>
                  <a:spcBef>
                    <a:spcPts val="1200"/>
                  </a:spcBef>
                  <a:buClr>
                    <a:schemeClr val="accent1"/>
                  </a:buClr>
                  <a:buFont typeface="Wingdings" panose="05000000000000000000" pitchFamily="2" charset="2"/>
                  <a:buChar char="Ø"/>
                </a:pPr>
                <a:endParaRPr lang="en-US" dirty="0"/>
              </a:p>
              <a:p>
                <a:pPr lvl="1">
                  <a:lnSpc>
                    <a:spcPct val="100000"/>
                  </a:lnSpc>
                  <a:spcBef>
                    <a:spcPts val="1200"/>
                  </a:spcBef>
                  <a:buClr>
                    <a:schemeClr val="accent1"/>
                  </a:buClr>
                  <a:buFont typeface="Wingdings" panose="05000000000000000000" pitchFamily="2" charset="2"/>
                  <a:buChar char="Ø"/>
                </a:pPr>
                <a:r>
                  <a:rPr lang="en-US" sz="2000" dirty="0"/>
                  <a:t>Note that the flow in the converging section is subsonic and isentropic.  Hence, we can calculate any station from the inlet to the throat as defined previously for the fully subsonic case.</a:t>
                </a:r>
              </a:p>
              <a:p>
                <a:pPr lvl="2">
                  <a:lnSpc>
                    <a:spcPct val="100000"/>
                  </a:lnSpc>
                  <a:spcBef>
                    <a:spcPts val="1200"/>
                  </a:spcBef>
                  <a:buClr>
                    <a:schemeClr val="accent1"/>
                  </a:buClr>
                  <a:buFont typeface="Wingdings" panose="05000000000000000000" pitchFamily="2" charset="2"/>
                  <a:buChar char="Ø"/>
                </a:pPr>
                <a:r>
                  <a:rPr lang="en-US" sz="1800" dirty="0"/>
                  <a:t>For any station, compute the area ratio </a:t>
                </a:r>
                <a14:m>
                  <m:oMath xmlns:m="http://schemas.openxmlformats.org/officeDocument/2006/math">
                    <m:sSup>
                      <m:sSupPr>
                        <m:ctrlPr>
                          <a:rPr lang="en-US" sz="1800" i="1">
                            <a:latin typeface="Cambria Math" panose="02040503050406030204" pitchFamily="18" charset="0"/>
                          </a:rPr>
                        </m:ctrlPr>
                      </m:sSupPr>
                      <m:e>
                        <m:r>
                          <a:rPr lang="en-US" sz="1800">
                            <a:latin typeface="Cambria Math" panose="02040503050406030204" pitchFamily="18" charset="0"/>
                          </a:rPr>
                          <m:t>𝐴</m:t>
                        </m:r>
                        <m:r>
                          <a:rPr lang="en-US" sz="1800">
                            <a:latin typeface="Cambria Math" panose="02040503050406030204" pitchFamily="18" charset="0"/>
                          </a:rPr>
                          <m:t>/</m:t>
                        </m:r>
                        <m:r>
                          <a:rPr lang="en-US" sz="1800">
                            <a:latin typeface="Cambria Math" panose="02040503050406030204" pitchFamily="18" charset="0"/>
                          </a:rPr>
                          <m:t>𝐴</m:t>
                        </m:r>
                      </m:e>
                      <m:sup>
                        <m:r>
                          <a:rPr lang="en-US" sz="1800">
                            <a:latin typeface="Cambria Math" panose="02040503050406030204" pitchFamily="18" charset="0"/>
                          </a:rPr>
                          <m:t>∗</m:t>
                        </m:r>
                      </m:sup>
                    </m:sSup>
                  </m:oMath>
                </a14:m>
                <a:r>
                  <a:rPr lang="en-US" sz="1800" dirty="0"/>
                  <a:t> and calculate the Mach number from the area ratio equation. Use the subsonic solution.</a:t>
                </a:r>
              </a:p>
              <a:p>
                <a:pPr lvl="2">
                  <a:lnSpc>
                    <a:spcPct val="100000"/>
                  </a:lnSpc>
                  <a:spcBef>
                    <a:spcPts val="1200"/>
                  </a:spcBef>
                  <a:buClr>
                    <a:schemeClr val="accent1"/>
                  </a:buClr>
                  <a:buFont typeface="Wingdings" panose="05000000000000000000" pitchFamily="2" charset="2"/>
                  <a:buChar char="Ø"/>
                </a:pPr>
                <a:r>
                  <a:rPr lang="en-US" sz="1800" dirty="0"/>
                  <a:t>Knowing the total properties and Mach number, calculate all flow properties and the mass flow rate.  Make sure your mass flow rates are consistent with the inlet as a check. </a:t>
                </a:r>
              </a:p>
            </p:txBody>
          </p:sp>
        </mc:Choice>
        <mc:Fallback xmlns="">
          <p:sp>
            <p:nvSpPr>
              <p:cNvPr id="4" name="Content Placeholder 2">
                <a:extLst>
                  <a:ext uri="{FF2B5EF4-FFF2-40B4-BE49-F238E27FC236}">
                    <a16:creationId xmlns:a16="http://schemas.microsoft.com/office/drawing/2014/main" id="{89B963B2-C6CE-C91A-D23F-D33ABDD961EA}"/>
                  </a:ext>
                </a:extLst>
              </p:cNvPr>
              <p:cNvSpPr txBox="1">
                <a:spLocks noRot="1" noChangeAspect="1" noMove="1" noResize="1" noEditPoints="1" noAdjustHandles="1" noChangeArrowheads="1" noChangeShapeType="1" noTextEdit="1"/>
              </p:cNvSpPr>
              <p:nvPr/>
            </p:nvSpPr>
            <p:spPr>
              <a:xfrm>
                <a:off x="609601" y="973915"/>
                <a:ext cx="5784699" cy="5235876"/>
              </a:xfrm>
              <a:prstGeom prst="rect">
                <a:avLst/>
              </a:prstGeom>
              <a:blipFill>
                <a:blip r:embed="rId3"/>
                <a:stretch>
                  <a:fillRect t="-698" r="-1581"/>
                </a:stretch>
              </a:blipFill>
            </p:spPr>
            <p:txBody>
              <a:bodyPr/>
              <a:lstStyle/>
              <a:p>
                <a:r>
                  <a:rPr lang="en-IN">
                    <a:noFill/>
                  </a:rPr>
                  <a:t> </a:t>
                </a:r>
              </a:p>
            </p:txBody>
          </p:sp>
        </mc:Fallback>
      </mc:AlternateContent>
      <p:sp>
        <p:nvSpPr>
          <p:cNvPr id="7" name="Title 1">
            <a:extLst>
              <a:ext uri="{FF2B5EF4-FFF2-40B4-BE49-F238E27FC236}">
                <a16:creationId xmlns:a16="http://schemas.microsoft.com/office/drawing/2014/main" id="{2C54E1E6-3E08-4B03-C5C6-1AADED0F7AB9}"/>
              </a:ext>
            </a:extLst>
          </p:cNvPr>
          <p:cNvSpPr>
            <a:spLocks noGrp="1"/>
          </p:cNvSpPr>
          <p:nvPr>
            <p:ph type="title"/>
          </p:nvPr>
        </p:nvSpPr>
        <p:spPr>
          <a:xfrm>
            <a:off x="609599" y="78923"/>
            <a:ext cx="10972799" cy="606877"/>
          </a:xfrm>
        </p:spPr>
        <p:txBody>
          <a:bodyPr/>
          <a:lstStyle/>
          <a:p>
            <a:r>
              <a:rPr lang="en-US" dirty="0"/>
              <a:t>Choked Flow – Converging Section</a:t>
            </a:r>
          </a:p>
        </p:txBody>
      </p:sp>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52C23A35-424A-7955-7A99-0DA3483D3391}"/>
                  </a:ext>
                </a:extLst>
              </p:cNvPr>
              <p:cNvSpPr txBox="1"/>
              <p:nvPr/>
            </p:nvSpPr>
            <p:spPr bwMode="auto">
              <a:xfrm>
                <a:off x="2902505" y="1717003"/>
                <a:ext cx="1177755" cy="340397"/>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defPPr>
                  <a:defRPr lang="en-US"/>
                </a:defPPr>
                <a:lvl1pPr>
                  <a:defRPr i="1">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i="1">
                              <a:latin typeface="Cambria Math" panose="02040503050406030204" pitchFamily="18" charset="0"/>
                            </a:rPr>
                          </m:ctrlPr>
                        </m:sSupPr>
                        <m:e>
                          <m:r>
                            <a:rPr lang="en-US">
                              <a:latin typeface="Cambria Math" panose="02040503050406030204" pitchFamily="18" charset="0"/>
                            </a:rPr>
                            <m:t>𝐴</m:t>
                          </m:r>
                        </m:e>
                        <m:sup>
                          <m:r>
                            <a:rPr lang="en-US">
                              <a:latin typeface="Cambria Math" panose="02040503050406030204" pitchFamily="18" charset="0"/>
                            </a:rPr>
                            <m:t>∗</m:t>
                          </m:r>
                        </m:sup>
                      </m:sSup>
                      <m:r>
                        <a:rPr lang="en-US">
                          <a:latin typeface="Cambria Math" panose="02040503050406030204" pitchFamily="18" charset="0"/>
                        </a:rPr>
                        <m:t>=</m:t>
                      </m:r>
                      <m:sSub>
                        <m:sSubPr>
                          <m:ctrlPr>
                            <a:rPr lang="en-US" i="1">
                              <a:latin typeface="Cambria Math" panose="02040503050406030204" pitchFamily="18" charset="0"/>
                            </a:rPr>
                          </m:ctrlPr>
                        </m:sSubPr>
                        <m:e>
                          <m:r>
                            <a:rPr lang="en-US">
                              <a:latin typeface="Cambria Math" panose="02040503050406030204" pitchFamily="18" charset="0"/>
                            </a:rPr>
                            <m:t>𝐴</m:t>
                          </m:r>
                        </m:e>
                        <m:sub>
                          <m:r>
                            <a:rPr lang="en-US">
                              <a:latin typeface="Cambria Math" panose="02040503050406030204" pitchFamily="18" charset="0"/>
                            </a:rPr>
                            <m:t>𝑡</m:t>
                          </m:r>
                        </m:sub>
                      </m:sSub>
                    </m:oMath>
                  </m:oMathPara>
                </a14:m>
                <a:endParaRPr lang="en-US" dirty="0"/>
              </a:p>
            </p:txBody>
          </p:sp>
        </mc:Choice>
        <mc:Fallback xmlns="">
          <p:sp>
            <p:nvSpPr>
              <p:cNvPr id="9" name="Object 27">
                <a:extLst>
                  <a:ext uri="{FF2B5EF4-FFF2-40B4-BE49-F238E27FC236}">
                    <a16:creationId xmlns:a16="http://schemas.microsoft.com/office/drawing/2014/main" id="{52C23A35-424A-7955-7A99-0DA3483D3391}"/>
                  </a:ext>
                </a:extLst>
              </p:cNvPr>
              <p:cNvSpPr txBox="1">
                <a:spLocks noRot="1" noChangeAspect="1" noMove="1" noResize="1" noEditPoints="1" noAdjustHandles="1" noChangeArrowheads="1" noChangeShapeType="1" noTextEdit="1"/>
              </p:cNvSpPr>
              <p:nvPr/>
            </p:nvSpPr>
            <p:spPr bwMode="auto">
              <a:xfrm>
                <a:off x="2902505" y="1717003"/>
                <a:ext cx="1177755" cy="340397"/>
              </a:xfrm>
              <a:prstGeom prst="rect">
                <a:avLst/>
              </a:prstGeom>
              <a:blipFill>
                <a:blip r:embed="rId4"/>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p:sp>
        <p:nvSpPr>
          <p:cNvPr id="10" name="Freeform: Shape 9">
            <a:extLst>
              <a:ext uri="{FF2B5EF4-FFF2-40B4-BE49-F238E27FC236}">
                <a16:creationId xmlns:a16="http://schemas.microsoft.com/office/drawing/2014/main" id="{D9695CD3-3838-C09A-734A-5855C0CC456C}"/>
              </a:ext>
            </a:extLst>
          </p:cNvPr>
          <p:cNvSpPr/>
          <p:nvPr/>
        </p:nvSpPr>
        <p:spPr>
          <a:xfrm>
            <a:off x="6812195" y="3273416"/>
            <a:ext cx="1866384" cy="968679"/>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43500 w 5516880"/>
              <a:gd name="connsiteY11" fmla="*/ 6245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495800 w 5516880"/>
              <a:gd name="connsiteY10" fmla="*/ 119524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44440 w 5516880"/>
              <a:gd name="connsiteY11" fmla="*/ 3079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59680 w 5516880"/>
              <a:gd name="connsiteY11" fmla="*/ 40612 h 690115"/>
              <a:gd name="connsiteX12" fmla="*/ 5516880 w 5516880"/>
              <a:gd name="connsiteY12" fmla="*/ 32484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40612 h 690115"/>
              <a:gd name="connsiteX12" fmla="*/ 5509260 w 5509260"/>
              <a:gd name="connsiteY12" fmla="*/ 17755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30792 h 690115"/>
              <a:gd name="connsiteX12" fmla="*/ 5509260 w 5509260"/>
              <a:gd name="connsiteY12" fmla="*/ 17755 h 690115"/>
              <a:gd name="connsiteX0" fmla="*/ 0 w 5492563"/>
              <a:gd name="connsiteY0" fmla="*/ 0 h 690115"/>
              <a:gd name="connsiteX1" fmla="*/ 501463 w 5492563"/>
              <a:gd name="connsiteY1" fmla="*/ 45209 h 690115"/>
              <a:gd name="connsiteX2" fmla="*/ 882463 w 5492563"/>
              <a:gd name="connsiteY2" fmla="*/ 135628 h 690115"/>
              <a:gd name="connsiteX3" fmla="*/ 1217743 w 5492563"/>
              <a:gd name="connsiteY3" fmla="*/ 248749 h 690115"/>
              <a:gd name="connsiteX4" fmla="*/ 1583503 w 5492563"/>
              <a:gd name="connsiteY4" fmla="*/ 420631 h 690115"/>
              <a:gd name="connsiteX5" fmla="*/ 1926403 w 5492563"/>
              <a:gd name="connsiteY5" fmla="*/ 627392 h 690115"/>
              <a:gd name="connsiteX6" fmla="*/ 2147383 w 5492563"/>
              <a:gd name="connsiteY6" fmla="*/ 688352 h 690115"/>
              <a:gd name="connsiteX7" fmla="*/ 2520763 w 5492563"/>
              <a:gd name="connsiteY7" fmla="*/ 657872 h 690115"/>
              <a:gd name="connsiteX8" fmla="*/ 3145603 w 5492563"/>
              <a:gd name="connsiteY8" fmla="*/ 502919 h 690115"/>
              <a:gd name="connsiteX9" fmla="*/ 3869503 w 5492563"/>
              <a:gd name="connsiteY9" fmla="*/ 264657 h 690115"/>
              <a:gd name="connsiteX10" fmla="*/ 4509583 w 5492563"/>
              <a:gd name="connsiteY10" fmla="*/ 99885 h 690115"/>
              <a:gd name="connsiteX11" fmla="*/ 5042983 w 5492563"/>
              <a:gd name="connsiteY11" fmla="*/ 30792 h 690115"/>
              <a:gd name="connsiteX12" fmla="*/ 5492563 w 5492563"/>
              <a:gd name="connsiteY12" fmla="*/ 17755 h 690115"/>
              <a:gd name="connsiteX0" fmla="*/ 0 w 5042983"/>
              <a:gd name="connsiteY0" fmla="*/ 0 h 690115"/>
              <a:gd name="connsiteX1" fmla="*/ 501463 w 5042983"/>
              <a:gd name="connsiteY1" fmla="*/ 45209 h 690115"/>
              <a:gd name="connsiteX2" fmla="*/ 882463 w 5042983"/>
              <a:gd name="connsiteY2" fmla="*/ 135628 h 690115"/>
              <a:gd name="connsiteX3" fmla="*/ 1217743 w 5042983"/>
              <a:gd name="connsiteY3" fmla="*/ 248749 h 690115"/>
              <a:gd name="connsiteX4" fmla="*/ 1583503 w 5042983"/>
              <a:gd name="connsiteY4" fmla="*/ 420631 h 690115"/>
              <a:gd name="connsiteX5" fmla="*/ 1926403 w 5042983"/>
              <a:gd name="connsiteY5" fmla="*/ 627392 h 690115"/>
              <a:gd name="connsiteX6" fmla="*/ 2147383 w 5042983"/>
              <a:gd name="connsiteY6" fmla="*/ 688352 h 690115"/>
              <a:gd name="connsiteX7" fmla="*/ 2520763 w 5042983"/>
              <a:gd name="connsiteY7" fmla="*/ 657872 h 690115"/>
              <a:gd name="connsiteX8" fmla="*/ 3145603 w 5042983"/>
              <a:gd name="connsiteY8" fmla="*/ 502919 h 690115"/>
              <a:gd name="connsiteX9" fmla="*/ 3869503 w 5042983"/>
              <a:gd name="connsiteY9" fmla="*/ 264657 h 690115"/>
              <a:gd name="connsiteX10" fmla="*/ 4509583 w 5042983"/>
              <a:gd name="connsiteY10" fmla="*/ 99885 h 690115"/>
              <a:gd name="connsiteX11" fmla="*/ 5042983 w 5042983"/>
              <a:gd name="connsiteY11" fmla="*/ 30792 h 690115"/>
              <a:gd name="connsiteX0" fmla="*/ 0 w 4509583"/>
              <a:gd name="connsiteY0" fmla="*/ 0 h 690115"/>
              <a:gd name="connsiteX1" fmla="*/ 501463 w 4509583"/>
              <a:gd name="connsiteY1" fmla="*/ 45209 h 690115"/>
              <a:gd name="connsiteX2" fmla="*/ 882463 w 4509583"/>
              <a:gd name="connsiteY2" fmla="*/ 135628 h 690115"/>
              <a:gd name="connsiteX3" fmla="*/ 1217743 w 4509583"/>
              <a:gd name="connsiteY3" fmla="*/ 248749 h 690115"/>
              <a:gd name="connsiteX4" fmla="*/ 1583503 w 4509583"/>
              <a:gd name="connsiteY4" fmla="*/ 420631 h 690115"/>
              <a:gd name="connsiteX5" fmla="*/ 1926403 w 4509583"/>
              <a:gd name="connsiteY5" fmla="*/ 627392 h 690115"/>
              <a:gd name="connsiteX6" fmla="*/ 2147383 w 4509583"/>
              <a:gd name="connsiteY6" fmla="*/ 688352 h 690115"/>
              <a:gd name="connsiteX7" fmla="*/ 2520763 w 4509583"/>
              <a:gd name="connsiteY7" fmla="*/ 657872 h 690115"/>
              <a:gd name="connsiteX8" fmla="*/ 3145603 w 4509583"/>
              <a:gd name="connsiteY8" fmla="*/ 502919 h 690115"/>
              <a:gd name="connsiteX9" fmla="*/ 3869503 w 4509583"/>
              <a:gd name="connsiteY9" fmla="*/ 264657 h 690115"/>
              <a:gd name="connsiteX10" fmla="*/ 4509583 w 4509583"/>
              <a:gd name="connsiteY10" fmla="*/ 99885 h 690115"/>
              <a:gd name="connsiteX0" fmla="*/ 0 w 3869503"/>
              <a:gd name="connsiteY0" fmla="*/ 0 h 690115"/>
              <a:gd name="connsiteX1" fmla="*/ 501463 w 3869503"/>
              <a:gd name="connsiteY1" fmla="*/ 45209 h 690115"/>
              <a:gd name="connsiteX2" fmla="*/ 882463 w 3869503"/>
              <a:gd name="connsiteY2" fmla="*/ 135628 h 690115"/>
              <a:gd name="connsiteX3" fmla="*/ 1217743 w 3869503"/>
              <a:gd name="connsiteY3" fmla="*/ 248749 h 690115"/>
              <a:gd name="connsiteX4" fmla="*/ 1583503 w 3869503"/>
              <a:gd name="connsiteY4" fmla="*/ 420631 h 690115"/>
              <a:gd name="connsiteX5" fmla="*/ 1926403 w 3869503"/>
              <a:gd name="connsiteY5" fmla="*/ 627392 h 690115"/>
              <a:gd name="connsiteX6" fmla="*/ 2147383 w 3869503"/>
              <a:gd name="connsiteY6" fmla="*/ 688352 h 690115"/>
              <a:gd name="connsiteX7" fmla="*/ 2520763 w 3869503"/>
              <a:gd name="connsiteY7" fmla="*/ 657872 h 690115"/>
              <a:gd name="connsiteX8" fmla="*/ 3145603 w 3869503"/>
              <a:gd name="connsiteY8" fmla="*/ 502919 h 690115"/>
              <a:gd name="connsiteX9" fmla="*/ 3869503 w 3869503"/>
              <a:gd name="connsiteY9" fmla="*/ 264657 h 690115"/>
              <a:gd name="connsiteX0" fmla="*/ 0 w 3145603"/>
              <a:gd name="connsiteY0" fmla="*/ 0 h 690115"/>
              <a:gd name="connsiteX1" fmla="*/ 501463 w 3145603"/>
              <a:gd name="connsiteY1" fmla="*/ 45209 h 690115"/>
              <a:gd name="connsiteX2" fmla="*/ 882463 w 3145603"/>
              <a:gd name="connsiteY2" fmla="*/ 135628 h 690115"/>
              <a:gd name="connsiteX3" fmla="*/ 1217743 w 3145603"/>
              <a:gd name="connsiteY3" fmla="*/ 248749 h 690115"/>
              <a:gd name="connsiteX4" fmla="*/ 1583503 w 3145603"/>
              <a:gd name="connsiteY4" fmla="*/ 420631 h 690115"/>
              <a:gd name="connsiteX5" fmla="*/ 1926403 w 3145603"/>
              <a:gd name="connsiteY5" fmla="*/ 627392 h 690115"/>
              <a:gd name="connsiteX6" fmla="*/ 2147383 w 3145603"/>
              <a:gd name="connsiteY6" fmla="*/ 688352 h 690115"/>
              <a:gd name="connsiteX7" fmla="*/ 2520763 w 3145603"/>
              <a:gd name="connsiteY7" fmla="*/ 657872 h 690115"/>
              <a:gd name="connsiteX8" fmla="*/ 3145603 w 3145603"/>
              <a:gd name="connsiteY8" fmla="*/ 502919 h 690115"/>
              <a:gd name="connsiteX0" fmla="*/ 0 w 2520763"/>
              <a:gd name="connsiteY0" fmla="*/ 0 h 690115"/>
              <a:gd name="connsiteX1" fmla="*/ 501463 w 2520763"/>
              <a:gd name="connsiteY1" fmla="*/ 45209 h 690115"/>
              <a:gd name="connsiteX2" fmla="*/ 882463 w 2520763"/>
              <a:gd name="connsiteY2" fmla="*/ 135628 h 690115"/>
              <a:gd name="connsiteX3" fmla="*/ 1217743 w 2520763"/>
              <a:gd name="connsiteY3" fmla="*/ 248749 h 690115"/>
              <a:gd name="connsiteX4" fmla="*/ 1583503 w 2520763"/>
              <a:gd name="connsiteY4" fmla="*/ 420631 h 690115"/>
              <a:gd name="connsiteX5" fmla="*/ 1926403 w 2520763"/>
              <a:gd name="connsiteY5" fmla="*/ 627392 h 690115"/>
              <a:gd name="connsiteX6" fmla="*/ 2147383 w 2520763"/>
              <a:gd name="connsiteY6" fmla="*/ 688352 h 690115"/>
              <a:gd name="connsiteX7" fmla="*/ 2520763 w 2520763"/>
              <a:gd name="connsiteY7" fmla="*/ 657872 h 690115"/>
              <a:gd name="connsiteX0" fmla="*/ 0 w 2147383"/>
              <a:gd name="connsiteY0" fmla="*/ 0 h 688352"/>
              <a:gd name="connsiteX1" fmla="*/ 501463 w 2147383"/>
              <a:gd name="connsiteY1" fmla="*/ 45209 h 688352"/>
              <a:gd name="connsiteX2" fmla="*/ 882463 w 2147383"/>
              <a:gd name="connsiteY2" fmla="*/ 135628 h 688352"/>
              <a:gd name="connsiteX3" fmla="*/ 1217743 w 2147383"/>
              <a:gd name="connsiteY3" fmla="*/ 248749 h 688352"/>
              <a:gd name="connsiteX4" fmla="*/ 1583503 w 2147383"/>
              <a:gd name="connsiteY4" fmla="*/ 420631 h 688352"/>
              <a:gd name="connsiteX5" fmla="*/ 1926403 w 2147383"/>
              <a:gd name="connsiteY5" fmla="*/ 627392 h 688352"/>
              <a:gd name="connsiteX6" fmla="*/ 2147383 w 2147383"/>
              <a:gd name="connsiteY6" fmla="*/ 688352 h 68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383" h="688352">
                <a:moveTo>
                  <a:pt x="0" y="0"/>
                </a:moveTo>
                <a:cubicBezTo>
                  <a:pt x="135890" y="7620"/>
                  <a:pt x="354386" y="22604"/>
                  <a:pt x="501463" y="45209"/>
                </a:cubicBezTo>
                <a:cubicBezTo>
                  <a:pt x="648540" y="67814"/>
                  <a:pt x="763083" y="101705"/>
                  <a:pt x="882463" y="135628"/>
                </a:cubicBezTo>
                <a:cubicBezTo>
                  <a:pt x="1001843" y="169551"/>
                  <a:pt x="1100903" y="201249"/>
                  <a:pt x="1217743" y="248749"/>
                </a:cubicBezTo>
                <a:cubicBezTo>
                  <a:pt x="1334583" y="296249"/>
                  <a:pt x="1465393" y="357524"/>
                  <a:pt x="1583503" y="420631"/>
                </a:cubicBezTo>
                <a:cubicBezTo>
                  <a:pt x="1701613" y="483738"/>
                  <a:pt x="1832423" y="582772"/>
                  <a:pt x="1926403" y="627392"/>
                </a:cubicBezTo>
                <a:cubicBezTo>
                  <a:pt x="2020383" y="672012"/>
                  <a:pt x="2048323" y="683272"/>
                  <a:pt x="2147383" y="688352"/>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DBABBC45-9D86-D5FC-8E21-4B6504C989DD}"/>
              </a:ext>
            </a:extLst>
          </p:cNvPr>
          <p:cNvGrpSpPr/>
          <p:nvPr/>
        </p:nvGrpSpPr>
        <p:grpSpPr>
          <a:xfrm>
            <a:off x="6488783" y="1525831"/>
            <a:ext cx="5337082" cy="3799593"/>
            <a:chOff x="1208432" y="741539"/>
            <a:chExt cx="6220930" cy="4319078"/>
          </a:xfrm>
        </p:grpSpPr>
        <p:grpSp>
          <p:nvGrpSpPr>
            <p:cNvPr id="12" name="Group 11">
              <a:extLst>
                <a:ext uri="{FF2B5EF4-FFF2-40B4-BE49-F238E27FC236}">
                  <a16:creationId xmlns:a16="http://schemas.microsoft.com/office/drawing/2014/main" id="{BF73B040-E5A4-6A50-854D-7F08D4C2203A}"/>
                </a:ext>
              </a:extLst>
            </p:cNvPr>
            <p:cNvGrpSpPr/>
            <p:nvPr/>
          </p:nvGrpSpPr>
          <p:grpSpPr>
            <a:xfrm>
              <a:off x="1324725" y="741539"/>
              <a:ext cx="5980904" cy="1519235"/>
              <a:chOff x="504371" y="2501059"/>
              <a:chExt cx="7801430" cy="1905524"/>
            </a:xfrm>
          </p:grpSpPr>
          <p:grpSp>
            <p:nvGrpSpPr>
              <p:cNvPr id="24" name="Group 23">
                <a:extLst>
                  <a:ext uri="{FF2B5EF4-FFF2-40B4-BE49-F238E27FC236}">
                    <a16:creationId xmlns:a16="http://schemas.microsoft.com/office/drawing/2014/main" id="{17795403-6594-5525-57DA-B510E86317D1}"/>
                  </a:ext>
                </a:extLst>
              </p:cNvPr>
              <p:cNvGrpSpPr/>
              <p:nvPr/>
            </p:nvGrpSpPr>
            <p:grpSpPr>
              <a:xfrm>
                <a:off x="798287" y="2571750"/>
                <a:ext cx="7199086" cy="1834833"/>
                <a:chOff x="914400" y="1436336"/>
                <a:chExt cx="7199086" cy="2103926"/>
              </a:xfrm>
              <a:noFill/>
            </p:grpSpPr>
            <p:sp>
              <p:nvSpPr>
                <p:cNvPr id="31" name="Freeform: Shape 30">
                  <a:extLst>
                    <a:ext uri="{FF2B5EF4-FFF2-40B4-BE49-F238E27FC236}">
                      <a16:creationId xmlns:a16="http://schemas.microsoft.com/office/drawing/2014/main" id="{03A16708-A43B-18E5-C5AD-B09F751C9306}"/>
                    </a:ext>
                  </a:extLst>
                </p:cNvPr>
                <p:cNvSpPr/>
                <p:nvPr/>
              </p:nvSpPr>
              <p:spPr>
                <a:xfrm>
                  <a:off x="914400" y="1436336"/>
                  <a:ext cx="7199086" cy="631048"/>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Shape 31">
                  <a:extLst>
                    <a:ext uri="{FF2B5EF4-FFF2-40B4-BE49-F238E27FC236}">
                      <a16:creationId xmlns:a16="http://schemas.microsoft.com/office/drawing/2014/main" id="{78AE1BE6-E480-8376-6360-7491EF423423}"/>
                    </a:ext>
                  </a:extLst>
                </p:cNvPr>
                <p:cNvSpPr/>
                <p:nvPr/>
              </p:nvSpPr>
              <p:spPr>
                <a:xfrm flipV="1">
                  <a:off x="914400" y="2894699"/>
                  <a:ext cx="7199086" cy="631048"/>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3" name="Straight Connector 32">
                  <a:extLst>
                    <a:ext uri="{FF2B5EF4-FFF2-40B4-BE49-F238E27FC236}">
                      <a16:creationId xmlns:a16="http://schemas.microsoft.com/office/drawing/2014/main" id="{69775550-66F5-1B98-0770-05304F159936}"/>
                    </a:ext>
                  </a:extLst>
                </p:cNvPr>
                <p:cNvCxnSpPr>
                  <a:cxnSpLocks/>
                </p:cNvCxnSpPr>
                <p:nvPr/>
              </p:nvCxnSpPr>
              <p:spPr>
                <a:xfrm>
                  <a:off x="921657" y="1808192"/>
                  <a:ext cx="0" cy="1345700"/>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0ACEC89-6AE7-E819-D538-2CC9E9575E84}"/>
                    </a:ext>
                  </a:extLst>
                </p:cNvPr>
                <p:cNvCxnSpPr>
                  <a:cxnSpLocks/>
                </p:cNvCxnSpPr>
                <p:nvPr/>
              </p:nvCxnSpPr>
              <p:spPr>
                <a:xfrm>
                  <a:off x="8098972" y="1436336"/>
                  <a:ext cx="0" cy="2103926"/>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5" name="Straight Arrow Connector 24">
                <a:extLst>
                  <a:ext uri="{FF2B5EF4-FFF2-40B4-BE49-F238E27FC236}">
                    <a16:creationId xmlns:a16="http://schemas.microsoft.com/office/drawing/2014/main" id="{2D0B4C2E-9373-CD33-2976-35CCB4B4E107}"/>
                  </a:ext>
                </a:extLst>
              </p:cNvPr>
              <p:cNvCxnSpPr>
                <a:cxnSpLocks/>
                <a:endCxn id="28" idx="3"/>
              </p:cNvCxnSpPr>
              <p:nvPr/>
            </p:nvCxnSpPr>
            <p:spPr>
              <a:xfrm>
                <a:off x="805544" y="3468323"/>
                <a:ext cx="7500256" cy="0"/>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6" name="Arrow: Right 25">
                <a:extLst>
                  <a:ext uri="{FF2B5EF4-FFF2-40B4-BE49-F238E27FC236}">
                    <a16:creationId xmlns:a16="http://schemas.microsoft.com/office/drawing/2014/main" id="{B1D6B41F-41A5-E2B2-9942-B6EAAD5685E8}"/>
                  </a:ext>
                </a:extLst>
              </p:cNvPr>
              <p:cNvSpPr/>
              <p:nvPr/>
            </p:nvSpPr>
            <p:spPr>
              <a:xfrm>
                <a:off x="504371" y="3358244"/>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Arrow: Right 26">
                <a:extLst>
                  <a:ext uri="{FF2B5EF4-FFF2-40B4-BE49-F238E27FC236}">
                    <a16:creationId xmlns:a16="http://schemas.microsoft.com/office/drawing/2014/main" id="{19B699FB-031A-48D8-8B1A-535BE875826F}"/>
                  </a:ext>
                </a:extLst>
              </p:cNvPr>
              <p:cNvSpPr/>
              <p:nvPr/>
            </p:nvSpPr>
            <p:spPr>
              <a:xfrm>
                <a:off x="3349172"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Arrow: Right 27">
                <a:extLst>
                  <a:ext uri="{FF2B5EF4-FFF2-40B4-BE49-F238E27FC236}">
                    <a16:creationId xmlns:a16="http://schemas.microsoft.com/office/drawing/2014/main" id="{EBE73C33-C2FC-5587-DB3C-3986621427DC}"/>
                  </a:ext>
                </a:extLst>
              </p:cNvPr>
              <p:cNvSpPr/>
              <p:nvPr/>
            </p:nvSpPr>
            <p:spPr>
              <a:xfrm>
                <a:off x="7688944"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9" name="Rectangle 28">
                    <a:extLst>
                      <a:ext uri="{FF2B5EF4-FFF2-40B4-BE49-F238E27FC236}">
                        <a16:creationId xmlns:a16="http://schemas.microsoft.com/office/drawing/2014/main" id="{1E7AD841-441B-7C01-B305-1906FE29EEC4}"/>
                      </a:ext>
                    </a:extLst>
                  </p:cNvPr>
                  <p:cNvSpPr/>
                  <p:nvPr/>
                </p:nvSpPr>
                <p:spPr>
                  <a:xfrm>
                    <a:off x="7677205" y="3069215"/>
                    <a:ext cx="379205" cy="369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𝑥</m:t>
                          </m:r>
                        </m:oMath>
                      </m:oMathPara>
                    </a14:m>
                    <a:endParaRPr lang="en-US" sz="1400" i="1" dirty="0">
                      <a:latin typeface="Cambria Math" panose="02040503050406030204" pitchFamily="18" charset="0"/>
                    </a:endParaRPr>
                  </a:p>
                </p:txBody>
              </p:sp>
            </mc:Choice>
            <mc:Fallback xmlns="">
              <p:sp>
                <p:nvSpPr>
                  <p:cNvPr id="73" name="Rectangle 72">
                    <a:extLst>
                      <a:ext uri="{FF2B5EF4-FFF2-40B4-BE49-F238E27FC236}">
                        <a16:creationId xmlns:a16="http://schemas.microsoft.com/office/drawing/2014/main" id="{11BC9D79-9657-4DD1-A902-A4359F122111}"/>
                      </a:ext>
                    </a:extLst>
                  </p:cNvPr>
                  <p:cNvSpPr>
                    <a:spLocks noRot="1" noChangeAspect="1" noMove="1" noResize="1" noEditPoints="1" noAdjustHandles="1" noChangeArrowheads="1" noChangeShapeType="1" noTextEdit="1"/>
                  </p:cNvSpPr>
                  <p:nvPr/>
                </p:nvSpPr>
                <p:spPr>
                  <a:xfrm>
                    <a:off x="7677205" y="3069215"/>
                    <a:ext cx="379205" cy="369331"/>
                  </a:xfrm>
                  <a:prstGeom prst="rect">
                    <a:avLst/>
                  </a:prstGeom>
                  <a:blipFill>
                    <a:blip r:embed="rId5"/>
                    <a:stretch>
                      <a:fillRect b="-23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3BD285AB-3859-EDEA-A680-1D2666D3FADC}"/>
                      </a:ext>
                    </a:extLst>
                  </p:cNvPr>
                  <p:cNvSpPr/>
                  <p:nvPr/>
                </p:nvSpPr>
                <p:spPr>
                  <a:xfrm>
                    <a:off x="1478148" y="2501059"/>
                    <a:ext cx="798961" cy="4257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𝐴</m:t>
                          </m:r>
                          <m:r>
                            <a:rPr lang="en-US" sz="1400" dirty="0" smtClean="0">
                              <a:latin typeface="Cambria Math" panose="02040503050406030204" pitchFamily="18" charset="0"/>
                            </a:rPr>
                            <m:t>(</m:t>
                          </m:r>
                          <m:r>
                            <a:rPr lang="en-US" sz="1400" i="1" dirty="0">
                              <a:latin typeface="Cambria Math" panose="02040503050406030204" pitchFamily="18" charset="0"/>
                            </a:rPr>
                            <m:t>𝑥</m:t>
                          </m:r>
                          <m:r>
                            <a:rPr lang="en-US" sz="1400" i="1" dirty="0">
                              <a:latin typeface="Cambria Math" panose="02040503050406030204" pitchFamily="18" charset="0"/>
                            </a:rPr>
                            <m:t>)</m:t>
                          </m:r>
                        </m:oMath>
                      </m:oMathPara>
                    </a14:m>
                    <a:endParaRPr lang="en-US" sz="1400" dirty="0"/>
                  </a:p>
                </p:txBody>
              </p:sp>
            </mc:Choice>
            <mc:Fallback xmlns="">
              <p:sp>
                <p:nvSpPr>
                  <p:cNvPr id="74" name="Rectangle 73">
                    <a:extLst>
                      <a:ext uri="{FF2B5EF4-FFF2-40B4-BE49-F238E27FC236}">
                        <a16:creationId xmlns:a16="http://schemas.microsoft.com/office/drawing/2014/main" id="{75D4651E-B159-4C4C-B83B-A1680958AE2C}"/>
                      </a:ext>
                    </a:extLst>
                  </p:cNvPr>
                  <p:cNvSpPr>
                    <a:spLocks noRot="1" noChangeAspect="1" noMove="1" noResize="1" noEditPoints="1" noAdjustHandles="1" noChangeArrowheads="1" noChangeShapeType="1" noTextEdit="1"/>
                  </p:cNvSpPr>
                  <p:nvPr/>
                </p:nvSpPr>
                <p:spPr>
                  <a:xfrm>
                    <a:off x="1478148" y="2501059"/>
                    <a:ext cx="798961" cy="425740"/>
                  </a:xfrm>
                  <a:prstGeom prst="rect">
                    <a:avLst/>
                  </a:prstGeom>
                  <a:blipFill>
                    <a:blip r:embed="rId6"/>
                    <a:stretch>
                      <a:fillRect r="-1163" b="-10204"/>
                    </a:stretch>
                  </a:blipFill>
                </p:spPr>
                <p:txBody>
                  <a:bodyPr/>
                  <a:lstStyle/>
                  <a:p>
                    <a:r>
                      <a:rPr lang="en-US">
                        <a:noFill/>
                      </a:rPr>
                      <a:t> </a:t>
                    </a:r>
                  </a:p>
                </p:txBody>
              </p:sp>
            </mc:Fallback>
          </mc:AlternateContent>
        </p:grpSp>
        <p:cxnSp>
          <p:nvCxnSpPr>
            <p:cNvPr id="13" name="Straight Connector 12">
              <a:extLst>
                <a:ext uri="{FF2B5EF4-FFF2-40B4-BE49-F238E27FC236}">
                  <a16:creationId xmlns:a16="http://schemas.microsoft.com/office/drawing/2014/main" id="{D84BDC5F-8537-661F-A0E8-60BEAABDE11D}"/>
                </a:ext>
              </a:extLst>
            </p:cNvPr>
            <p:cNvCxnSpPr>
              <a:cxnSpLocks/>
            </p:cNvCxnSpPr>
            <p:nvPr/>
          </p:nvCxnSpPr>
          <p:spPr>
            <a:xfrm>
              <a:off x="3742122" y="1198577"/>
              <a:ext cx="1" cy="3755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8A6F189-7D2D-C266-53FF-A88C96231509}"/>
                    </a:ext>
                  </a:extLst>
                </p:cNvPr>
                <p:cNvSpPr txBox="1"/>
                <p:nvPr/>
              </p:nvSpPr>
              <p:spPr>
                <a:xfrm>
                  <a:off x="1208432" y="2451993"/>
                  <a:ext cx="410248" cy="549034"/>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dirty="0" smtClean="0">
                                <a:latin typeface="Cambria Math" panose="02040503050406030204" pitchFamily="18" charset="0"/>
                              </a:rPr>
                              <m:t>𝑝</m:t>
                            </m:r>
                          </m:num>
                          <m:den>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𝑝</m:t>
                                </m:r>
                              </m:e>
                              <m:sub>
                                <m:r>
                                  <a:rPr lang="en-US" b="0" i="1" dirty="0" smtClean="0">
                                    <a:latin typeface="Cambria Math" panose="02040503050406030204" pitchFamily="18" charset="0"/>
                                  </a:rPr>
                                  <m:t>0</m:t>
                                </m:r>
                              </m:sub>
                            </m:sSub>
                          </m:den>
                        </m:f>
                      </m:oMath>
                    </m:oMathPara>
                  </a14:m>
                  <a:endParaRPr lang="en-US" dirty="0"/>
                </a:p>
              </p:txBody>
            </p:sp>
          </mc:Choice>
          <mc:Fallback xmlns="">
            <p:sp>
              <p:nvSpPr>
                <p:cNvPr id="55" name="TextBox 54">
                  <a:extLst>
                    <a:ext uri="{FF2B5EF4-FFF2-40B4-BE49-F238E27FC236}">
                      <a16:creationId xmlns:a16="http://schemas.microsoft.com/office/drawing/2014/main" id="{C9953040-AA89-407E-9F85-AA69003B14F5}"/>
                    </a:ext>
                  </a:extLst>
                </p:cNvPr>
                <p:cNvSpPr txBox="1">
                  <a:spLocks noRot="1" noChangeAspect="1" noMove="1" noResize="1" noEditPoints="1" noAdjustHandles="1" noChangeArrowheads="1" noChangeShapeType="1" noTextEdit="1"/>
                </p:cNvSpPr>
                <p:nvPr/>
              </p:nvSpPr>
              <p:spPr>
                <a:xfrm>
                  <a:off x="1208432" y="2451993"/>
                  <a:ext cx="410248" cy="549034"/>
                </a:xfrm>
                <a:prstGeom prst="rect">
                  <a:avLst/>
                </a:prstGeom>
                <a:blipFill>
                  <a:blip r:embed="rId7"/>
                  <a:stretch>
                    <a:fillRect b="-50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D0279FAD-012B-2E55-1FD0-59FC2B58C6D2}"/>
                    </a:ext>
                  </a:extLst>
                </p:cNvPr>
                <p:cNvSpPr txBox="1"/>
                <p:nvPr/>
              </p:nvSpPr>
              <p:spPr>
                <a:xfrm>
                  <a:off x="6981233" y="4691285"/>
                  <a:ext cx="379206"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𝑥</m:t>
                        </m:r>
                      </m:oMath>
                    </m:oMathPara>
                  </a14:m>
                  <a:endParaRPr lang="en-US" dirty="0"/>
                </a:p>
              </p:txBody>
            </p:sp>
          </mc:Choice>
          <mc:Fallback xmlns="">
            <p:sp>
              <p:nvSpPr>
                <p:cNvPr id="56" name="TextBox 55">
                  <a:extLst>
                    <a:ext uri="{FF2B5EF4-FFF2-40B4-BE49-F238E27FC236}">
                      <a16:creationId xmlns:a16="http://schemas.microsoft.com/office/drawing/2014/main" id="{6535D13A-9202-48D8-9FB2-CCE67941AB55}"/>
                    </a:ext>
                  </a:extLst>
                </p:cNvPr>
                <p:cNvSpPr txBox="1">
                  <a:spLocks noRot="1" noChangeAspect="1" noMove="1" noResize="1" noEditPoints="1" noAdjustHandles="1" noChangeArrowheads="1" noChangeShapeType="1" noTextEdit="1"/>
                </p:cNvSpPr>
                <p:nvPr/>
              </p:nvSpPr>
              <p:spPr>
                <a:xfrm>
                  <a:off x="6981233" y="4691285"/>
                  <a:ext cx="379206" cy="369332"/>
                </a:xfrm>
                <a:prstGeom prst="rect">
                  <a:avLst/>
                </a:prstGeom>
                <a:blipFill>
                  <a:blip r:embed="rId8"/>
                  <a:stretch>
                    <a:fillRect/>
                  </a:stretch>
                </a:blipFill>
              </p:spPr>
              <p:txBody>
                <a:bodyPr/>
                <a:lstStyle/>
                <a:p>
                  <a:r>
                    <a:rPr lang="en-US">
                      <a:noFill/>
                    </a:rPr>
                    <a:t> </a:t>
                  </a:r>
                </a:p>
              </p:txBody>
            </p:sp>
          </mc:Fallback>
        </mc:AlternateContent>
        <p:cxnSp>
          <p:nvCxnSpPr>
            <p:cNvPr id="16" name="Straight Connector 15">
              <a:extLst>
                <a:ext uri="{FF2B5EF4-FFF2-40B4-BE49-F238E27FC236}">
                  <a16:creationId xmlns:a16="http://schemas.microsoft.com/office/drawing/2014/main" id="{9ECCBEF3-331C-2F8C-D08A-F084A65A1A52}"/>
                </a:ext>
              </a:extLst>
            </p:cNvPr>
            <p:cNvCxnSpPr>
              <a:cxnSpLocks/>
            </p:cNvCxnSpPr>
            <p:nvPr/>
          </p:nvCxnSpPr>
          <p:spPr>
            <a:xfrm flipH="1">
              <a:off x="1585403" y="3816570"/>
              <a:ext cx="5469912" cy="438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73F8A58-357E-D3F8-4A2D-E5B280E246F4}"/>
                </a:ext>
              </a:extLst>
            </p:cNvPr>
            <p:cNvSpPr txBox="1"/>
            <p:nvPr/>
          </p:nvSpPr>
          <p:spPr>
            <a:xfrm>
              <a:off x="1924086" y="3874270"/>
              <a:ext cx="1351652" cy="276999"/>
            </a:xfrm>
            <a:prstGeom prst="rect">
              <a:avLst/>
            </a:prstGeom>
            <a:noFill/>
          </p:spPr>
          <p:txBody>
            <a:bodyPr wrap="none" rtlCol="0">
              <a:spAutoFit/>
            </a:bodyPr>
            <a:lstStyle/>
            <a:p>
              <a:r>
                <a:rPr lang="en-US" sz="1200" dirty="0"/>
                <a:t>Choked pressure</a:t>
              </a:r>
            </a:p>
          </p:txBody>
        </p:sp>
        <p:sp>
          <p:nvSpPr>
            <p:cNvPr id="18" name="TextBox 17">
              <a:extLst>
                <a:ext uri="{FF2B5EF4-FFF2-40B4-BE49-F238E27FC236}">
                  <a16:creationId xmlns:a16="http://schemas.microsoft.com/office/drawing/2014/main" id="{1710FD58-63B6-7F99-6F52-2B88EE0953AE}"/>
                </a:ext>
              </a:extLst>
            </p:cNvPr>
            <p:cNvSpPr txBox="1"/>
            <p:nvPr/>
          </p:nvSpPr>
          <p:spPr>
            <a:xfrm>
              <a:off x="3275738" y="911937"/>
              <a:ext cx="1088760" cy="276999"/>
            </a:xfrm>
            <a:prstGeom prst="rect">
              <a:avLst/>
            </a:prstGeom>
            <a:noFill/>
          </p:spPr>
          <p:txBody>
            <a:bodyPr wrap="none" rtlCol="0">
              <a:spAutoFit/>
            </a:bodyPr>
            <a:lstStyle/>
            <a:p>
              <a:r>
                <a:rPr lang="en-US" sz="1200" dirty="0"/>
                <a:t>Nozzle throat</a:t>
              </a:r>
            </a:p>
          </p:txBody>
        </p:sp>
        <p:sp>
          <p:nvSpPr>
            <p:cNvPr id="19" name="TextBox 18">
              <a:extLst>
                <a:ext uri="{FF2B5EF4-FFF2-40B4-BE49-F238E27FC236}">
                  <a16:creationId xmlns:a16="http://schemas.microsoft.com/office/drawing/2014/main" id="{EA6F1071-6B6E-3B66-A9BE-C39DC967C0A9}"/>
                </a:ext>
              </a:extLst>
            </p:cNvPr>
            <p:cNvSpPr txBox="1"/>
            <p:nvPr/>
          </p:nvSpPr>
          <p:spPr>
            <a:xfrm>
              <a:off x="6988215" y="1591849"/>
              <a:ext cx="441147" cy="276999"/>
            </a:xfrm>
            <a:prstGeom prst="rect">
              <a:avLst/>
            </a:prstGeom>
            <a:noFill/>
          </p:spPr>
          <p:txBody>
            <a:bodyPr wrap="none" rtlCol="0">
              <a:spAutoFit/>
            </a:bodyPr>
            <a:lstStyle/>
            <a:p>
              <a:r>
                <a:rPr lang="en-US" sz="1200" dirty="0"/>
                <a:t>Exit</a:t>
              </a:r>
            </a:p>
          </p:txBody>
        </p:sp>
        <p:grpSp>
          <p:nvGrpSpPr>
            <p:cNvPr id="20" name="Group 19">
              <a:extLst>
                <a:ext uri="{FF2B5EF4-FFF2-40B4-BE49-F238E27FC236}">
                  <a16:creationId xmlns:a16="http://schemas.microsoft.com/office/drawing/2014/main" id="{EE202DDF-0C1E-D192-7312-6D765BC3B598}"/>
                </a:ext>
              </a:extLst>
            </p:cNvPr>
            <p:cNvGrpSpPr/>
            <p:nvPr/>
          </p:nvGrpSpPr>
          <p:grpSpPr>
            <a:xfrm>
              <a:off x="1564686" y="2378092"/>
              <a:ext cx="5494136" cy="2575560"/>
              <a:chOff x="1564686" y="2378092"/>
              <a:chExt cx="5494136" cy="2575560"/>
            </a:xfrm>
          </p:grpSpPr>
          <p:cxnSp>
            <p:nvCxnSpPr>
              <p:cNvPr id="21" name="Straight Connector 20">
                <a:extLst>
                  <a:ext uri="{FF2B5EF4-FFF2-40B4-BE49-F238E27FC236}">
                    <a16:creationId xmlns:a16="http://schemas.microsoft.com/office/drawing/2014/main" id="{1CFADADA-BD04-7C96-41BF-0438E039774A}"/>
                  </a:ext>
                </a:extLst>
              </p:cNvPr>
              <p:cNvCxnSpPr>
                <a:cxnSpLocks/>
              </p:cNvCxnSpPr>
              <p:nvPr/>
            </p:nvCxnSpPr>
            <p:spPr>
              <a:xfrm flipH="1">
                <a:off x="1568799"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BFFC985-08E2-FCEB-7A5A-BF90FA4B3100}"/>
                  </a:ext>
                </a:extLst>
              </p:cNvPr>
              <p:cNvCxnSpPr>
                <a:cxnSpLocks/>
              </p:cNvCxnSpPr>
              <p:nvPr/>
            </p:nvCxnSpPr>
            <p:spPr>
              <a:xfrm flipH="1">
                <a:off x="1564686" y="4953652"/>
                <a:ext cx="5490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942A5E0-535B-6986-3704-5CC54A46B2A1}"/>
                  </a:ext>
                </a:extLst>
              </p:cNvPr>
              <p:cNvCxnSpPr>
                <a:cxnSpLocks/>
              </p:cNvCxnSpPr>
              <p:nvPr/>
            </p:nvCxnSpPr>
            <p:spPr>
              <a:xfrm flipH="1">
                <a:off x="7055315"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DF563625-D60D-3F43-8132-4E6F628CB56D}"/>
                  </a:ext>
                </a:extLst>
              </p:cNvPr>
              <p:cNvSpPr txBox="1"/>
              <p:nvPr/>
            </p:nvSpPr>
            <p:spPr>
              <a:xfrm>
                <a:off x="6781800" y="838200"/>
                <a:ext cx="1801531" cy="461665"/>
              </a:xfrm>
              <a:prstGeom prst="rect">
                <a:avLst/>
              </a:prstGeom>
              <a:solidFill>
                <a:srgbClr val="FFB71B"/>
              </a:solidFill>
            </p:spPr>
            <p:txBody>
              <a:bodyPr wrap="square" rtlCol="0">
                <a:spAutoFit/>
              </a:bodyPr>
              <a:lstStyle>
                <a:defPPr>
                  <a:defRPr lang="en-US"/>
                </a:defPPr>
                <a:lvl1pPr algn="ctr">
                  <a:defRPr sz="1200"/>
                </a:lvl1pPr>
              </a:lstStyle>
              <a:p>
                <a:r>
                  <a:rPr lang="en-US" dirty="0"/>
                  <a:t>Inlet total conditions fixed</a:t>
                </a:r>
              </a:p>
              <a:p>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𝑝</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0</m:t>
                        </m:r>
                      </m:sub>
                    </m:sSub>
                  </m:oMath>
                </a14:m>
                <a:r>
                  <a:rPr lang="en-US" dirty="0"/>
                  <a:t>)</a:t>
                </a:r>
              </a:p>
            </p:txBody>
          </p:sp>
        </mc:Choice>
        <mc:Fallback xmlns="">
          <p:sp>
            <p:nvSpPr>
              <p:cNvPr id="35" name="TextBox 34">
                <a:extLst>
                  <a:ext uri="{FF2B5EF4-FFF2-40B4-BE49-F238E27FC236}">
                    <a16:creationId xmlns:a16="http://schemas.microsoft.com/office/drawing/2014/main" id="{DF563625-D60D-3F43-8132-4E6F628CB56D}"/>
                  </a:ext>
                </a:extLst>
              </p:cNvPr>
              <p:cNvSpPr txBox="1">
                <a:spLocks noRot="1" noChangeAspect="1" noMove="1" noResize="1" noEditPoints="1" noAdjustHandles="1" noChangeArrowheads="1" noChangeShapeType="1" noTextEdit="1"/>
              </p:cNvSpPr>
              <p:nvPr/>
            </p:nvSpPr>
            <p:spPr>
              <a:xfrm>
                <a:off x="6781800" y="838200"/>
                <a:ext cx="1801531" cy="461665"/>
              </a:xfrm>
              <a:prstGeom prst="rect">
                <a:avLst/>
              </a:prstGeom>
              <a:blipFill>
                <a:blip r:embed="rId9"/>
                <a:stretch>
                  <a:fillRect l="-339" t="-1333" b="-9333"/>
                </a:stretch>
              </a:blipFill>
            </p:spPr>
            <p:txBody>
              <a:bodyPr/>
              <a:lstStyle/>
              <a:p>
                <a:r>
                  <a:rPr lang="en-IN">
                    <a:noFill/>
                  </a:rPr>
                  <a:t> </a:t>
                </a:r>
              </a:p>
            </p:txBody>
          </p:sp>
        </mc:Fallback>
      </mc:AlternateContent>
    </p:spTree>
    <p:extLst>
      <p:ext uri="{BB962C8B-B14F-4D97-AF65-F5344CB8AC3E}">
        <p14:creationId xmlns:p14="http://schemas.microsoft.com/office/powerpoint/2010/main" val="1285008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609601" y="973915"/>
            <a:ext cx="5784699" cy="5235876"/>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sz="2000" dirty="0"/>
              <a:t>In the diverging section of the nozzle, there are two possibilities: </a:t>
            </a:r>
          </a:p>
          <a:p>
            <a:pPr lvl="2">
              <a:lnSpc>
                <a:spcPct val="100000"/>
              </a:lnSpc>
              <a:spcBef>
                <a:spcPts val="1200"/>
              </a:spcBef>
              <a:buClr>
                <a:schemeClr val="accent1"/>
              </a:buClr>
              <a:buFont typeface="Wingdings" panose="05000000000000000000" pitchFamily="2" charset="2"/>
              <a:buChar char="Ø"/>
            </a:pPr>
            <a:r>
              <a:rPr lang="en-US" sz="1800" dirty="0"/>
              <a:t>The flow at the exit is </a:t>
            </a:r>
            <a:r>
              <a:rPr lang="en-US" sz="1800" dirty="0">
                <a:solidFill>
                  <a:schemeClr val="accent5"/>
                </a:solidFill>
              </a:rPr>
              <a:t>supersonic</a:t>
            </a:r>
            <a:r>
              <a:rPr lang="en-US" sz="1800" dirty="0"/>
              <a:t>.</a:t>
            </a:r>
          </a:p>
          <a:p>
            <a:pPr lvl="2">
              <a:lnSpc>
                <a:spcPct val="100000"/>
              </a:lnSpc>
              <a:spcBef>
                <a:spcPts val="1200"/>
              </a:spcBef>
              <a:buClr>
                <a:schemeClr val="accent1"/>
              </a:buClr>
              <a:buFont typeface="Wingdings" panose="05000000000000000000" pitchFamily="2" charset="2"/>
              <a:buChar char="Ø"/>
            </a:pPr>
            <a:r>
              <a:rPr lang="en-US" sz="1800" dirty="0"/>
              <a:t>The flow at the exit is </a:t>
            </a:r>
            <a:r>
              <a:rPr lang="en-US" sz="1800" dirty="0">
                <a:solidFill>
                  <a:schemeClr val="accent3"/>
                </a:solidFill>
              </a:rPr>
              <a:t>subsonic</a:t>
            </a:r>
            <a:r>
              <a:rPr lang="en-US" sz="1800" dirty="0"/>
              <a:t>.  </a:t>
            </a:r>
          </a:p>
          <a:p>
            <a:pPr lvl="1">
              <a:lnSpc>
                <a:spcPct val="100000"/>
              </a:lnSpc>
              <a:spcBef>
                <a:spcPts val="1200"/>
              </a:spcBef>
              <a:buClr>
                <a:schemeClr val="accent1"/>
              </a:buClr>
              <a:buFont typeface="Wingdings" panose="05000000000000000000" pitchFamily="2" charset="2"/>
              <a:buChar char="Ø"/>
            </a:pPr>
            <a:r>
              <a:rPr lang="en-US" sz="2000" dirty="0"/>
              <a:t>As discussed previously, in the </a:t>
            </a:r>
            <a:r>
              <a:rPr lang="en-US" sz="2000" dirty="0">
                <a:solidFill>
                  <a:schemeClr val="accent3"/>
                </a:solidFill>
              </a:rPr>
              <a:t>subsonic</a:t>
            </a:r>
            <a:r>
              <a:rPr lang="en-US" sz="2000" dirty="0"/>
              <a:t> case, there must be a normal shock wave in the diverging section as the flow is supersonic when it enters the diverging section. </a:t>
            </a:r>
          </a:p>
          <a:p>
            <a:pPr lvl="1">
              <a:lnSpc>
                <a:spcPct val="100000"/>
              </a:lnSpc>
              <a:spcBef>
                <a:spcPts val="1200"/>
              </a:spcBef>
              <a:buClr>
                <a:schemeClr val="accent1"/>
              </a:buClr>
              <a:buFont typeface="Wingdings" panose="05000000000000000000" pitchFamily="2" charset="2"/>
              <a:buChar char="Ø"/>
            </a:pPr>
            <a:r>
              <a:rPr lang="en-US" sz="2000" dirty="0"/>
              <a:t>The subsonic flow downstream of the shock will then diffuse (slow down).</a:t>
            </a:r>
            <a:endParaRPr lang="en-US" sz="2000"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endParaRPr lang="en-US" sz="1800" dirty="0"/>
          </a:p>
        </p:txBody>
      </p:sp>
      <p:sp>
        <p:nvSpPr>
          <p:cNvPr id="6" name="Title 1">
            <a:extLst>
              <a:ext uri="{FF2B5EF4-FFF2-40B4-BE49-F238E27FC236}">
                <a16:creationId xmlns:a16="http://schemas.microsoft.com/office/drawing/2014/main" id="{06A917AA-FD37-9F27-3C16-99FE882BB385}"/>
              </a:ext>
            </a:extLst>
          </p:cNvPr>
          <p:cNvSpPr>
            <a:spLocks noGrp="1"/>
          </p:cNvSpPr>
          <p:nvPr>
            <p:ph type="title"/>
          </p:nvPr>
        </p:nvSpPr>
        <p:spPr>
          <a:xfrm>
            <a:off x="609599" y="78923"/>
            <a:ext cx="10972799" cy="606877"/>
          </a:xfrm>
        </p:spPr>
        <p:txBody>
          <a:bodyPr/>
          <a:lstStyle/>
          <a:p>
            <a:r>
              <a:rPr lang="en-US" dirty="0"/>
              <a:t>Choked Flow – Diverging Section</a:t>
            </a:r>
          </a:p>
        </p:txBody>
      </p:sp>
      <p:grpSp>
        <p:nvGrpSpPr>
          <p:cNvPr id="36" name="Group 35">
            <a:extLst>
              <a:ext uri="{FF2B5EF4-FFF2-40B4-BE49-F238E27FC236}">
                <a16:creationId xmlns:a16="http://schemas.microsoft.com/office/drawing/2014/main" id="{6DB409AC-B654-2DF1-6EEB-CFB098A68E60}"/>
              </a:ext>
            </a:extLst>
          </p:cNvPr>
          <p:cNvGrpSpPr/>
          <p:nvPr/>
        </p:nvGrpSpPr>
        <p:grpSpPr>
          <a:xfrm>
            <a:off x="1672882" y="5054025"/>
            <a:ext cx="4499318" cy="584775"/>
            <a:chOff x="1645489" y="4912623"/>
            <a:chExt cx="4499318" cy="584775"/>
          </a:xfrm>
        </p:grpSpPr>
        <p:sp>
          <p:nvSpPr>
            <p:cNvPr id="37" name="Rectangle 36">
              <a:extLst>
                <a:ext uri="{FF2B5EF4-FFF2-40B4-BE49-F238E27FC236}">
                  <a16:creationId xmlns:a16="http://schemas.microsoft.com/office/drawing/2014/main" id="{E2D7341A-73CB-EAB1-8F93-DD4619698F59}"/>
                </a:ext>
              </a:extLst>
            </p:cNvPr>
            <p:cNvSpPr/>
            <p:nvPr/>
          </p:nvSpPr>
          <p:spPr>
            <a:xfrm>
              <a:off x="1968989" y="4912623"/>
              <a:ext cx="4175818" cy="584775"/>
            </a:xfrm>
            <a:prstGeom prst="rect">
              <a:avLst/>
            </a:prstGeom>
          </p:spPr>
          <p:txBody>
            <a:bodyPr wrap="square">
              <a:spAutoFit/>
            </a:bodyPr>
            <a:lstStyle/>
            <a:p>
              <a:r>
                <a:rPr lang="en-US" sz="1600" dirty="0"/>
                <a:t>Note that which case will occur depends entirely on the prescribed exit pressure!</a:t>
              </a:r>
            </a:p>
          </p:txBody>
        </p:sp>
        <p:pic>
          <p:nvPicPr>
            <p:cNvPr id="38" name="Graphic 37" descr="Lightbulb">
              <a:extLst>
                <a:ext uri="{FF2B5EF4-FFF2-40B4-BE49-F238E27FC236}">
                  <a16:creationId xmlns:a16="http://schemas.microsoft.com/office/drawing/2014/main" id="{27E8EB73-F85B-6D01-D594-C7C04A38EB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45489" y="4977233"/>
              <a:ext cx="415762" cy="415762"/>
            </a:xfrm>
            <a:prstGeom prst="rect">
              <a:avLst/>
            </a:prstGeom>
          </p:spPr>
        </p:pic>
      </p:grpSp>
      <p:grpSp>
        <p:nvGrpSpPr>
          <p:cNvPr id="39" name="Group 38">
            <a:extLst>
              <a:ext uri="{FF2B5EF4-FFF2-40B4-BE49-F238E27FC236}">
                <a16:creationId xmlns:a16="http://schemas.microsoft.com/office/drawing/2014/main" id="{3967445E-DBF6-A4DE-42A6-1EC2F22C1392}"/>
              </a:ext>
            </a:extLst>
          </p:cNvPr>
          <p:cNvGrpSpPr/>
          <p:nvPr/>
        </p:nvGrpSpPr>
        <p:grpSpPr>
          <a:xfrm>
            <a:off x="6485336" y="1525831"/>
            <a:ext cx="5337082" cy="3799593"/>
            <a:chOff x="1208432" y="741539"/>
            <a:chExt cx="6220930" cy="4319078"/>
          </a:xfrm>
        </p:grpSpPr>
        <p:grpSp>
          <p:nvGrpSpPr>
            <p:cNvPr id="40" name="Group 39">
              <a:extLst>
                <a:ext uri="{FF2B5EF4-FFF2-40B4-BE49-F238E27FC236}">
                  <a16:creationId xmlns:a16="http://schemas.microsoft.com/office/drawing/2014/main" id="{21D38C07-6FA9-85F6-8437-51501B8AAE66}"/>
                </a:ext>
              </a:extLst>
            </p:cNvPr>
            <p:cNvGrpSpPr/>
            <p:nvPr/>
          </p:nvGrpSpPr>
          <p:grpSpPr>
            <a:xfrm>
              <a:off x="1324725" y="741539"/>
              <a:ext cx="5980904" cy="1519235"/>
              <a:chOff x="504371" y="2501059"/>
              <a:chExt cx="7801430" cy="1905524"/>
            </a:xfrm>
          </p:grpSpPr>
          <p:grpSp>
            <p:nvGrpSpPr>
              <p:cNvPr id="52" name="Group 51">
                <a:extLst>
                  <a:ext uri="{FF2B5EF4-FFF2-40B4-BE49-F238E27FC236}">
                    <a16:creationId xmlns:a16="http://schemas.microsoft.com/office/drawing/2014/main" id="{D97D5581-3560-A6B7-E55D-61380B4C92E3}"/>
                  </a:ext>
                </a:extLst>
              </p:cNvPr>
              <p:cNvGrpSpPr/>
              <p:nvPr/>
            </p:nvGrpSpPr>
            <p:grpSpPr>
              <a:xfrm>
                <a:off x="798287" y="2571750"/>
                <a:ext cx="7199086" cy="1834833"/>
                <a:chOff x="914400" y="1436336"/>
                <a:chExt cx="7199086" cy="2103926"/>
              </a:xfrm>
              <a:noFill/>
            </p:grpSpPr>
            <p:sp>
              <p:nvSpPr>
                <p:cNvPr id="59" name="Freeform: Shape 58">
                  <a:extLst>
                    <a:ext uri="{FF2B5EF4-FFF2-40B4-BE49-F238E27FC236}">
                      <a16:creationId xmlns:a16="http://schemas.microsoft.com/office/drawing/2014/main" id="{E5C7849A-F019-9389-C260-02266B05BFEA}"/>
                    </a:ext>
                  </a:extLst>
                </p:cNvPr>
                <p:cNvSpPr/>
                <p:nvPr/>
              </p:nvSpPr>
              <p:spPr>
                <a:xfrm>
                  <a:off x="914400" y="1436336"/>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Freeform: Shape 59">
                  <a:extLst>
                    <a:ext uri="{FF2B5EF4-FFF2-40B4-BE49-F238E27FC236}">
                      <a16:creationId xmlns:a16="http://schemas.microsoft.com/office/drawing/2014/main" id="{C5430AEE-11C5-A11F-D550-D2FF48977851}"/>
                    </a:ext>
                  </a:extLst>
                </p:cNvPr>
                <p:cNvSpPr/>
                <p:nvPr/>
              </p:nvSpPr>
              <p:spPr>
                <a:xfrm flipV="1">
                  <a:off x="914400" y="2894699"/>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Straight Connector 60">
                  <a:extLst>
                    <a:ext uri="{FF2B5EF4-FFF2-40B4-BE49-F238E27FC236}">
                      <a16:creationId xmlns:a16="http://schemas.microsoft.com/office/drawing/2014/main" id="{711A668B-DB31-249B-2E8F-1BF7C0555C68}"/>
                    </a:ext>
                  </a:extLst>
                </p:cNvPr>
                <p:cNvCxnSpPr>
                  <a:cxnSpLocks/>
                </p:cNvCxnSpPr>
                <p:nvPr/>
              </p:nvCxnSpPr>
              <p:spPr>
                <a:xfrm>
                  <a:off x="921657" y="1808192"/>
                  <a:ext cx="0" cy="1345700"/>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4AD220F-3253-256D-6D18-A29683862131}"/>
                    </a:ext>
                  </a:extLst>
                </p:cNvPr>
                <p:cNvCxnSpPr>
                  <a:cxnSpLocks/>
                </p:cNvCxnSpPr>
                <p:nvPr/>
              </p:nvCxnSpPr>
              <p:spPr>
                <a:xfrm>
                  <a:off x="8098972" y="1436336"/>
                  <a:ext cx="0" cy="2103926"/>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3" name="Straight Arrow Connector 52">
                <a:extLst>
                  <a:ext uri="{FF2B5EF4-FFF2-40B4-BE49-F238E27FC236}">
                    <a16:creationId xmlns:a16="http://schemas.microsoft.com/office/drawing/2014/main" id="{941F366B-5530-723E-9106-D14FA77CE167}"/>
                  </a:ext>
                </a:extLst>
              </p:cNvPr>
              <p:cNvCxnSpPr>
                <a:cxnSpLocks/>
                <a:endCxn id="56" idx="3"/>
              </p:cNvCxnSpPr>
              <p:nvPr/>
            </p:nvCxnSpPr>
            <p:spPr>
              <a:xfrm>
                <a:off x="805544" y="3468323"/>
                <a:ext cx="7500256" cy="0"/>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4" name="Arrow: Right 53">
                <a:extLst>
                  <a:ext uri="{FF2B5EF4-FFF2-40B4-BE49-F238E27FC236}">
                    <a16:creationId xmlns:a16="http://schemas.microsoft.com/office/drawing/2014/main" id="{AA8D3280-45AB-AF12-394E-B2D669CF0794}"/>
                  </a:ext>
                </a:extLst>
              </p:cNvPr>
              <p:cNvSpPr/>
              <p:nvPr/>
            </p:nvSpPr>
            <p:spPr>
              <a:xfrm>
                <a:off x="504371" y="3358244"/>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Arrow: Right 54">
                <a:extLst>
                  <a:ext uri="{FF2B5EF4-FFF2-40B4-BE49-F238E27FC236}">
                    <a16:creationId xmlns:a16="http://schemas.microsoft.com/office/drawing/2014/main" id="{71CF90E6-2D12-37CB-6210-7263C0A5B0F4}"/>
                  </a:ext>
                </a:extLst>
              </p:cNvPr>
              <p:cNvSpPr/>
              <p:nvPr/>
            </p:nvSpPr>
            <p:spPr>
              <a:xfrm>
                <a:off x="3349172"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Arrow: Right 55">
                <a:extLst>
                  <a:ext uri="{FF2B5EF4-FFF2-40B4-BE49-F238E27FC236}">
                    <a16:creationId xmlns:a16="http://schemas.microsoft.com/office/drawing/2014/main" id="{6A109818-3A8E-1521-7D8A-764A1CB1DD51}"/>
                  </a:ext>
                </a:extLst>
              </p:cNvPr>
              <p:cNvSpPr/>
              <p:nvPr/>
            </p:nvSpPr>
            <p:spPr>
              <a:xfrm>
                <a:off x="7688944"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7" name="Rectangle 56">
                    <a:extLst>
                      <a:ext uri="{FF2B5EF4-FFF2-40B4-BE49-F238E27FC236}">
                        <a16:creationId xmlns:a16="http://schemas.microsoft.com/office/drawing/2014/main" id="{38DB902A-196F-56B8-A5EE-B2BA35EAA83F}"/>
                      </a:ext>
                    </a:extLst>
                  </p:cNvPr>
                  <p:cNvSpPr/>
                  <p:nvPr/>
                </p:nvSpPr>
                <p:spPr>
                  <a:xfrm>
                    <a:off x="7677206" y="3069215"/>
                    <a:ext cx="379206" cy="369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𝑥</m:t>
                          </m:r>
                        </m:oMath>
                      </m:oMathPara>
                    </a14:m>
                    <a:endParaRPr lang="en-US" sz="1400" i="1" dirty="0">
                      <a:latin typeface="Cambria Math" panose="02040503050406030204" pitchFamily="18" charset="0"/>
                    </a:endParaRPr>
                  </a:p>
                </p:txBody>
              </p:sp>
            </mc:Choice>
            <mc:Fallback xmlns="">
              <p:sp>
                <p:nvSpPr>
                  <p:cNvPr id="38" name="Rectangle 37">
                    <a:extLst>
                      <a:ext uri="{FF2B5EF4-FFF2-40B4-BE49-F238E27FC236}">
                        <a16:creationId xmlns:a16="http://schemas.microsoft.com/office/drawing/2014/main" id="{00525B4A-FE4F-4161-A21E-8E563B0BAA55}"/>
                      </a:ext>
                    </a:extLst>
                  </p:cNvPr>
                  <p:cNvSpPr>
                    <a:spLocks noRot="1" noChangeAspect="1" noMove="1" noResize="1" noEditPoints="1" noAdjustHandles="1" noChangeArrowheads="1" noChangeShapeType="1" noTextEdit="1"/>
                  </p:cNvSpPr>
                  <p:nvPr/>
                </p:nvSpPr>
                <p:spPr>
                  <a:xfrm>
                    <a:off x="7677206" y="3069215"/>
                    <a:ext cx="379206" cy="36933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8" name="Rectangle 57">
                    <a:extLst>
                      <a:ext uri="{FF2B5EF4-FFF2-40B4-BE49-F238E27FC236}">
                        <a16:creationId xmlns:a16="http://schemas.microsoft.com/office/drawing/2014/main" id="{2D681263-3A5C-C027-5D0C-A9EB9C21A095}"/>
                      </a:ext>
                    </a:extLst>
                  </p:cNvPr>
                  <p:cNvSpPr/>
                  <p:nvPr/>
                </p:nvSpPr>
                <p:spPr>
                  <a:xfrm>
                    <a:off x="1478149" y="2501059"/>
                    <a:ext cx="798962" cy="4257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𝐴</m:t>
                          </m:r>
                          <m:r>
                            <a:rPr lang="en-US" sz="1400" dirty="0" smtClean="0">
                              <a:latin typeface="Cambria Math" panose="02040503050406030204" pitchFamily="18" charset="0"/>
                            </a:rPr>
                            <m:t>(</m:t>
                          </m:r>
                          <m:r>
                            <a:rPr lang="en-US" sz="1400" i="1" dirty="0">
                              <a:latin typeface="Cambria Math" panose="02040503050406030204" pitchFamily="18" charset="0"/>
                            </a:rPr>
                            <m:t>𝑥</m:t>
                          </m:r>
                          <m:r>
                            <a:rPr lang="en-US" sz="1400" i="1" dirty="0">
                              <a:latin typeface="Cambria Math" panose="02040503050406030204" pitchFamily="18" charset="0"/>
                            </a:rPr>
                            <m:t>)</m:t>
                          </m:r>
                        </m:oMath>
                      </m:oMathPara>
                    </a14:m>
                    <a:endParaRPr lang="en-US" sz="1400" dirty="0"/>
                  </a:p>
                </p:txBody>
              </p:sp>
            </mc:Choice>
            <mc:Fallback xmlns="">
              <p:sp>
                <p:nvSpPr>
                  <p:cNvPr id="39" name="Rectangle 38">
                    <a:extLst>
                      <a:ext uri="{FF2B5EF4-FFF2-40B4-BE49-F238E27FC236}">
                        <a16:creationId xmlns:a16="http://schemas.microsoft.com/office/drawing/2014/main" id="{E6D329FA-76CF-489D-9D65-57061182C932}"/>
                      </a:ext>
                    </a:extLst>
                  </p:cNvPr>
                  <p:cNvSpPr>
                    <a:spLocks noRot="1" noChangeAspect="1" noMove="1" noResize="1" noEditPoints="1" noAdjustHandles="1" noChangeArrowheads="1" noChangeShapeType="1" noTextEdit="1"/>
                  </p:cNvSpPr>
                  <p:nvPr/>
                </p:nvSpPr>
                <p:spPr>
                  <a:xfrm>
                    <a:off x="1478149" y="2501059"/>
                    <a:ext cx="798962" cy="425740"/>
                  </a:xfrm>
                  <a:prstGeom prst="rect">
                    <a:avLst/>
                  </a:prstGeom>
                  <a:blipFill>
                    <a:blip r:embed="rId7"/>
                    <a:stretch>
                      <a:fillRect b="-7843"/>
                    </a:stretch>
                  </a:blipFill>
                </p:spPr>
                <p:txBody>
                  <a:bodyPr/>
                  <a:lstStyle/>
                  <a:p>
                    <a:r>
                      <a:rPr lang="en-US">
                        <a:noFill/>
                      </a:rPr>
                      <a:t> </a:t>
                    </a:r>
                  </a:p>
                </p:txBody>
              </p:sp>
            </mc:Fallback>
          </mc:AlternateContent>
        </p:grpSp>
        <p:cxnSp>
          <p:nvCxnSpPr>
            <p:cNvPr id="41" name="Straight Connector 40">
              <a:extLst>
                <a:ext uri="{FF2B5EF4-FFF2-40B4-BE49-F238E27FC236}">
                  <a16:creationId xmlns:a16="http://schemas.microsoft.com/office/drawing/2014/main" id="{F510D502-AE83-B7D1-31EC-B6259AF658C6}"/>
                </a:ext>
              </a:extLst>
            </p:cNvPr>
            <p:cNvCxnSpPr>
              <a:cxnSpLocks/>
            </p:cNvCxnSpPr>
            <p:nvPr/>
          </p:nvCxnSpPr>
          <p:spPr>
            <a:xfrm>
              <a:off x="3742122" y="1198577"/>
              <a:ext cx="1" cy="3755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721B6ECB-EC25-31EB-6AC1-C6B557F631F3}"/>
                    </a:ext>
                  </a:extLst>
                </p:cNvPr>
                <p:cNvSpPr txBox="1"/>
                <p:nvPr/>
              </p:nvSpPr>
              <p:spPr>
                <a:xfrm>
                  <a:off x="1208432" y="2451993"/>
                  <a:ext cx="410247" cy="549034"/>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dirty="0" smtClean="0">
                                <a:latin typeface="Cambria Math" panose="02040503050406030204" pitchFamily="18" charset="0"/>
                              </a:rPr>
                              <m:t>𝑝</m:t>
                            </m:r>
                          </m:num>
                          <m:den>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𝑝</m:t>
                                </m:r>
                              </m:e>
                              <m:sub>
                                <m:r>
                                  <a:rPr lang="en-US" b="0" i="1" dirty="0" smtClean="0">
                                    <a:latin typeface="Cambria Math" panose="02040503050406030204" pitchFamily="18" charset="0"/>
                                  </a:rPr>
                                  <m:t>0</m:t>
                                </m:r>
                              </m:sub>
                            </m:sSub>
                          </m:den>
                        </m:f>
                      </m:oMath>
                    </m:oMathPara>
                  </a14:m>
                  <a:endParaRPr lang="en-US" dirty="0"/>
                </a:p>
              </p:txBody>
            </p:sp>
          </mc:Choice>
          <mc:Fallback xmlns="">
            <p:sp>
              <p:nvSpPr>
                <p:cNvPr id="11" name="TextBox 10">
                  <a:extLst>
                    <a:ext uri="{FF2B5EF4-FFF2-40B4-BE49-F238E27FC236}">
                      <a16:creationId xmlns:a16="http://schemas.microsoft.com/office/drawing/2014/main" id="{5C75CA25-041E-4A7B-9E08-6A14BBFD7EF8}"/>
                    </a:ext>
                  </a:extLst>
                </p:cNvPr>
                <p:cNvSpPr txBox="1">
                  <a:spLocks noRot="1" noChangeAspect="1" noMove="1" noResize="1" noEditPoints="1" noAdjustHandles="1" noChangeArrowheads="1" noChangeShapeType="1" noTextEdit="1"/>
                </p:cNvSpPr>
                <p:nvPr/>
              </p:nvSpPr>
              <p:spPr>
                <a:xfrm>
                  <a:off x="1208432" y="2451993"/>
                  <a:ext cx="410247" cy="549034"/>
                </a:xfrm>
                <a:prstGeom prst="rect">
                  <a:avLst/>
                </a:prstGeom>
                <a:blipFill>
                  <a:blip r:embed="rId8"/>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EB5197A5-D5AE-5302-347C-74B0911D7966}"/>
                    </a:ext>
                  </a:extLst>
                </p:cNvPr>
                <p:cNvSpPr txBox="1"/>
                <p:nvPr/>
              </p:nvSpPr>
              <p:spPr>
                <a:xfrm>
                  <a:off x="6981234" y="4691285"/>
                  <a:ext cx="379206"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𝑥</m:t>
                        </m:r>
                      </m:oMath>
                    </m:oMathPara>
                  </a14:m>
                  <a:endParaRPr lang="en-US" dirty="0"/>
                </a:p>
              </p:txBody>
            </p:sp>
          </mc:Choice>
          <mc:Fallback xmlns="">
            <p:sp>
              <p:nvSpPr>
                <p:cNvPr id="13" name="TextBox 12">
                  <a:extLst>
                    <a:ext uri="{FF2B5EF4-FFF2-40B4-BE49-F238E27FC236}">
                      <a16:creationId xmlns:a16="http://schemas.microsoft.com/office/drawing/2014/main" id="{744577F0-E916-49A8-8BAE-F5EF4FF31829}"/>
                    </a:ext>
                  </a:extLst>
                </p:cNvPr>
                <p:cNvSpPr txBox="1">
                  <a:spLocks noRot="1" noChangeAspect="1" noMove="1" noResize="1" noEditPoints="1" noAdjustHandles="1" noChangeArrowheads="1" noChangeShapeType="1" noTextEdit="1"/>
                </p:cNvSpPr>
                <p:nvPr/>
              </p:nvSpPr>
              <p:spPr>
                <a:xfrm>
                  <a:off x="6981234" y="4691285"/>
                  <a:ext cx="379206" cy="369332"/>
                </a:xfrm>
                <a:prstGeom prst="rect">
                  <a:avLst/>
                </a:prstGeom>
                <a:blipFill>
                  <a:blip r:embed="rId9"/>
                  <a:stretch>
                    <a:fillRect/>
                  </a:stretch>
                </a:blipFill>
              </p:spPr>
              <p:txBody>
                <a:bodyPr/>
                <a:lstStyle/>
                <a:p>
                  <a:r>
                    <a:rPr lang="en-US">
                      <a:noFill/>
                    </a:rPr>
                    <a:t> </a:t>
                  </a:r>
                </a:p>
              </p:txBody>
            </p:sp>
          </mc:Fallback>
        </mc:AlternateContent>
        <p:cxnSp>
          <p:nvCxnSpPr>
            <p:cNvPr id="44" name="Straight Connector 43">
              <a:extLst>
                <a:ext uri="{FF2B5EF4-FFF2-40B4-BE49-F238E27FC236}">
                  <a16:creationId xmlns:a16="http://schemas.microsoft.com/office/drawing/2014/main" id="{342649A6-C22B-3B4F-DC63-4172CA4A82BC}"/>
                </a:ext>
              </a:extLst>
            </p:cNvPr>
            <p:cNvCxnSpPr>
              <a:cxnSpLocks/>
            </p:cNvCxnSpPr>
            <p:nvPr/>
          </p:nvCxnSpPr>
          <p:spPr>
            <a:xfrm flipH="1">
              <a:off x="1585403" y="3816570"/>
              <a:ext cx="5469912" cy="438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29CD50B0-4600-16E3-C7DD-5D1FDD0B2C07}"/>
                </a:ext>
              </a:extLst>
            </p:cNvPr>
            <p:cNvSpPr txBox="1"/>
            <p:nvPr/>
          </p:nvSpPr>
          <p:spPr>
            <a:xfrm>
              <a:off x="1924086" y="3874270"/>
              <a:ext cx="1351652" cy="276999"/>
            </a:xfrm>
            <a:prstGeom prst="rect">
              <a:avLst/>
            </a:prstGeom>
            <a:noFill/>
          </p:spPr>
          <p:txBody>
            <a:bodyPr wrap="none" rtlCol="0">
              <a:spAutoFit/>
            </a:bodyPr>
            <a:lstStyle/>
            <a:p>
              <a:r>
                <a:rPr lang="en-US" sz="1200" dirty="0"/>
                <a:t>Choked pressure</a:t>
              </a:r>
            </a:p>
          </p:txBody>
        </p:sp>
        <p:sp>
          <p:nvSpPr>
            <p:cNvPr id="46" name="TextBox 45">
              <a:extLst>
                <a:ext uri="{FF2B5EF4-FFF2-40B4-BE49-F238E27FC236}">
                  <a16:creationId xmlns:a16="http://schemas.microsoft.com/office/drawing/2014/main" id="{4E1EAF16-6CF4-89F2-939A-F5EC7A0726F1}"/>
                </a:ext>
              </a:extLst>
            </p:cNvPr>
            <p:cNvSpPr txBox="1"/>
            <p:nvPr/>
          </p:nvSpPr>
          <p:spPr>
            <a:xfrm>
              <a:off x="3275738" y="911937"/>
              <a:ext cx="1088760" cy="276999"/>
            </a:xfrm>
            <a:prstGeom prst="rect">
              <a:avLst/>
            </a:prstGeom>
            <a:noFill/>
          </p:spPr>
          <p:txBody>
            <a:bodyPr wrap="none" rtlCol="0">
              <a:spAutoFit/>
            </a:bodyPr>
            <a:lstStyle/>
            <a:p>
              <a:r>
                <a:rPr lang="en-US" sz="1200" dirty="0"/>
                <a:t>Nozzle throat</a:t>
              </a:r>
            </a:p>
          </p:txBody>
        </p:sp>
        <p:sp>
          <p:nvSpPr>
            <p:cNvPr id="47" name="TextBox 46">
              <a:extLst>
                <a:ext uri="{FF2B5EF4-FFF2-40B4-BE49-F238E27FC236}">
                  <a16:creationId xmlns:a16="http://schemas.microsoft.com/office/drawing/2014/main" id="{12A0B41E-4131-FEF0-E939-30A9B543FC82}"/>
                </a:ext>
              </a:extLst>
            </p:cNvPr>
            <p:cNvSpPr txBox="1"/>
            <p:nvPr/>
          </p:nvSpPr>
          <p:spPr>
            <a:xfrm>
              <a:off x="6988216" y="1591849"/>
              <a:ext cx="441146" cy="276999"/>
            </a:xfrm>
            <a:prstGeom prst="rect">
              <a:avLst/>
            </a:prstGeom>
            <a:noFill/>
          </p:spPr>
          <p:txBody>
            <a:bodyPr wrap="none" rtlCol="0">
              <a:spAutoFit/>
            </a:bodyPr>
            <a:lstStyle/>
            <a:p>
              <a:r>
                <a:rPr lang="en-US" sz="1200" dirty="0"/>
                <a:t>Exit</a:t>
              </a:r>
            </a:p>
          </p:txBody>
        </p:sp>
        <p:grpSp>
          <p:nvGrpSpPr>
            <p:cNvPr id="48" name="Group 47">
              <a:extLst>
                <a:ext uri="{FF2B5EF4-FFF2-40B4-BE49-F238E27FC236}">
                  <a16:creationId xmlns:a16="http://schemas.microsoft.com/office/drawing/2014/main" id="{E555C7CE-B673-238F-596C-284AF51AAE6A}"/>
                </a:ext>
              </a:extLst>
            </p:cNvPr>
            <p:cNvGrpSpPr/>
            <p:nvPr/>
          </p:nvGrpSpPr>
          <p:grpSpPr>
            <a:xfrm>
              <a:off x="1564686" y="2378092"/>
              <a:ext cx="5494136" cy="2575560"/>
              <a:chOff x="1564686" y="2378092"/>
              <a:chExt cx="5494136" cy="2575560"/>
            </a:xfrm>
          </p:grpSpPr>
          <p:cxnSp>
            <p:nvCxnSpPr>
              <p:cNvPr id="49" name="Straight Connector 48">
                <a:extLst>
                  <a:ext uri="{FF2B5EF4-FFF2-40B4-BE49-F238E27FC236}">
                    <a16:creationId xmlns:a16="http://schemas.microsoft.com/office/drawing/2014/main" id="{0FCE855A-75BC-9DCE-E5EB-8FC3086736D8}"/>
                  </a:ext>
                </a:extLst>
              </p:cNvPr>
              <p:cNvCxnSpPr>
                <a:cxnSpLocks/>
              </p:cNvCxnSpPr>
              <p:nvPr/>
            </p:nvCxnSpPr>
            <p:spPr>
              <a:xfrm flipH="1">
                <a:off x="1568799"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9ABD9B2-84A2-7AE4-D2B9-6EAC9881E182}"/>
                  </a:ext>
                </a:extLst>
              </p:cNvPr>
              <p:cNvCxnSpPr>
                <a:cxnSpLocks/>
              </p:cNvCxnSpPr>
              <p:nvPr/>
            </p:nvCxnSpPr>
            <p:spPr>
              <a:xfrm flipH="1">
                <a:off x="1564686" y="4953652"/>
                <a:ext cx="5490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43553B5-8C46-AE85-AA37-CADCD9487BF7}"/>
                  </a:ext>
                </a:extLst>
              </p:cNvPr>
              <p:cNvCxnSpPr>
                <a:cxnSpLocks/>
              </p:cNvCxnSpPr>
              <p:nvPr/>
            </p:nvCxnSpPr>
            <p:spPr>
              <a:xfrm flipH="1">
                <a:off x="7055315"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936D6A58-2940-D4AD-16F9-F6DC6725D4FF}"/>
                  </a:ext>
                </a:extLst>
              </p:cNvPr>
              <p:cNvSpPr txBox="1"/>
              <p:nvPr/>
            </p:nvSpPr>
            <p:spPr>
              <a:xfrm>
                <a:off x="6778353" y="838200"/>
                <a:ext cx="1801531" cy="430887"/>
              </a:xfrm>
              <a:prstGeom prst="rect">
                <a:avLst/>
              </a:prstGeom>
              <a:solidFill>
                <a:srgbClr val="FFB71B"/>
              </a:solidFill>
            </p:spPr>
            <p:txBody>
              <a:bodyPr wrap="square" rtlCol="0">
                <a:spAutoFit/>
              </a:bodyPr>
              <a:lstStyle>
                <a:defPPr>
                  <a:defRPr lang="en-US"/>
                </a:defPPr>
                <a:lvl1pPr algn="ctr">
                  <a:defRPr sz="1200"/>
                </a:lvl1pPr>
              </a:lstStyle>
              <a:p>
                <a:r>
                  <a:rPr lang="en-US" dirty="0"/>
                  <a:t>Inlet total conditions fixed</a:t>
                </a:r>
              </a:p>
              <a:p>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𝑝</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0</m:t>
                        </m:r>
                      </m:sub>
                    </m:sSub>
                  </m:oMath>
                </a14:m>
                <a:r>
                  <a:rPr lang="en-US" dirty="0"/>
                  <a:t>)</a:t>
                </a:r>
              </a:p>
            </p:txBody>
          </p:sp>
        </mc:Choice>
        <mc:Fallback xmlns="">
          <p:sp>
            <p:nvSpPr>
              <p:cNvPr id="63" name="TextBox 62">
                <a:extLst>
                  <a:ext uri="{FF2B5EF4-FFF2-40B4-BE49-F238E27FC236}">
                    <a16:creationId xmlns:a16="http://schemas.microsoft.com/office/drawing/2014/main" id="{936D6A58-2940-D4AD-16F9-F6DC6725D4FF}"/>
                  </a:ext>
                </a:extLst>
              </p:cNvPr>
              <p:cNvSpPr txBox="1">
                <a:spLocks noRot="1" noChangeAspect="1" noMove="1" noResize="1" noEditPoints="1" noAdjustHandles="1" noChangeArrowheads="1" noChangeShapeType="1" noTextEdit="1"/>
              </p:cNvSpPr>
              <p:nvPr/>
            </p:nvSpPr>
            <p:spPr>
              <a:xfrm>
                <a:off x="6778353" y="838200"/>
                <a:ext cx="1801531" cy="430887"/>
              </a:xfrm>
              <a:prstGeom prst="rect">
                <a:avLst/>
              </a:prstGeom>
              <a:blipFill>
                <a:blip r:embed="rId10"/>
                <a:stretch>
                  <a:fillRect t="-1429" r="-339" b="-17143"/>
                </a:stretch>
              </a:blipFill>
            </p:spPr>
            <p:txBody>
              <a:bodyPr/>
              <a:lstStyle/>
              <a:p>
                <a:r>
                  <a:rPr lang="en-IN">
                    <a:noFill/>
                  </a:rPr>
                  <a:t> </a:t>
                </a:r>
              </a:p>
            </p:txBody>
          </p:sp>
        </mc:Fallback>
      </mc:AlternateContent>
      <p:sp>
        <p:nvSpPr>
          <p:cNvPr id="64" name="Freeform: Shape 63">
            <a:extLst>
              <a:ext uri="{FF2B5EF4-FFF2-40B4-BE49-F238E27FC236}">
                <a16:creationId xmlns:a16="http://schemas.microsoft.com/office/drawing/2014/main" id="{05EB7FA5-D83E-0FD0-605E-74AACB352932}"/>
              </a:ext>
            </a:extLst>
          </p:cNvPr>
          <p:cNvSpPr/>
          <p:nvPr/>
        </p:nvSpPr>
        <p:spPr>
          <a:xfrm>
            <a:off x="6808748" y="3273416"/>
            <a:ext cx="1866384" cy="968679"/>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43500 w 5516880"/>
              <a:gd name="connsiteY11" fmla="*/ 6245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495800 w 5516880"/>
              <a:gd name="connsiteY10" fmla="*/ 119524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44440 w 5516880"/>
              <a:gd name="connsiteY11" fmla="*/ 3079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59680 w 5516880"/>
              <a:gd name="connsiteY11" fmla="*/ 40612 h 690115"/>
              <a:gd name="connsiteX12" fmla="*/ 5516880 w 5516880"/>
              <a:gd name="connsiteY12" fmla="*/ 32484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40612 h 690115"/>
              <a:gd name="connsiteX12" fmla="*/ 5509260 w 5509260"/>
              <a:gd name="connsiteY12" fmla="*/ 17755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30792 h 690115"/>
              <a:gd name="connsiteX12" fmla="*/ 5509260 w 5509260"/>
              <a:gd name="connsiteY12" fmla="*/ 17755 h 690115"/>
              <a:gd name="connsiteX0" fmla="*/ 0 w 5492563"/>
              <a:gd name="connsiteY0" fmla="*/ 0 h 690115"/>
              <a:gd name="connsiteX1" fmla="*/ 501463 w 5492563"/>
              <a:gd name="connsiteY1" fmla="*/ 45209 h 690115"/>
              <a:gd name="connsiteX2" fmla="*/ 882463 w 5492563"/>
              <a:gd name="connsiteY2" fmla="*/ 135628 h 690115"/>
              <a:gd name="connsiteX3" fmla="*/ 1217743 w 5492563"/>
              <a:gd name="connsiteY3" fmla="*/ 248749 h 690115"/>
              <a:gd name="connsiteX4" fmla="*/ 1583503 w 5492563"/>
              <a:gd name="connsiteY4" fmla="*/ 420631 h 690115"/>
              <a:gd name="connsiteX5" fmla="*/ 1926403 w 5492563"/>
              <a:gd name="connsiteY5" fmla="*/ 627392 h 690115"/>
              <a:gd name="connsiteX6" fmla="*/ 2147383 w 5492563"/>
              <a:gd name="connsiteY6" fmla="*/ 688352 h 690115"/>
              <a:gd name="connsiteX7" fmla="*/ 2520763 w 5492563"/>
              <a:gd name="connsiteY7" fmla="*/ 657872 h 690115"/>
              <a:gd name="connsiteX8" fmla="*/ 3145603 w 5492563"/>
              <a:gd name="connsiteY8" fmla="*/ 502919 h 690115"/>
              <a:gd name="connsiteX9" fmla="*/ 3869503 w 5492563"/>
              <a:gd name="connsiteY9" fmla="*/ 264657 h 690115"/>
              <a:gd name="connsiteX10" fmla="*/ 4509583 w 5492563"/>
              <a:gd name="connsiteY10" fmla="*/ 99885 h 690115"/>
              <a:gd name="connsiteX11" fmla="*/ 5042983 w 5492563"/>
              <a:gd name="connsiteY11" fmla="*/ 30792 h 690115"/>
              <a:gd name="connsiteX12" fmla="*/ 5492563 w 5492563"/>
              <a:gd name="connsiteY12" fmla="*/ 17755 h 690115"/>
              <a:gd name="connsiteX0" fmla="*/ 0 w 5042983"/>
              <a:gd name="connsiteY0" fmla="*/ 0 h 690115"/>
              <a:gd name="connsiteX1" fmla="*/ 501463 w 5042983"/>
              <a:gd name="connsiteY1" fmla="*/ 45209 h 690115"/>
              <a:gd name="connsiteX2" fmla="*/ 882463 w 5042983"/>
              <a:gd name="connsiteY2" fmla="*/ 135628 h 690115"/>
              <a:gd name="connsiteX3" fmla="*/ 1217743 w 5042983"/>
              <a:gd name="connsiteY3" fmla="*/ 248749 h 690115"/>
              <a:gd name="connsiteX4" fmla="*/ 1583503 w 5042983"/>
              <a:gd name="connsiteY4" fmla="*/ 420631 h 690115"/>
              <a:gd name="connsiteX5" fmla="*/ 1926403 w 5042983"/>
              <a:gd name="connsiteY5" fmla="*/ 627392 h 690115"/>
              <a:gd name="connsiteX6" fmla="*/ 2147383 w 5042983"/>
              <a:gd name="connsiteY6" fmla="*/ 688352 h 690115"/>
              <a:gd name="connsiteX7" fmla="*/ 2520763 w 5042983"/>
              <a:gd name="connsiteY7" fmla="*/ 657872 h 690115"/>
              <a:gd name="connsiteX8" fmla="*/ 3145603 w 5042983"/>
              <a:gd name="connsiteY8" fmla="*/ 502919 h 690115"/>
              <a:gd name="connsiteX9" fmla="*/ 3869503 w 5042983"/>
              <a:gd name="connsiteY9" fmla="*/ 264657 h 690115"/>
              <a:gd name="connsiteX10" fmla="*/ 4509583 w 5042983"/>
              <a:gd name="connsiteY10" fmla="*/ 99885 h 690115"/>
              <a:gd name="connsiteX11" fmla="*/ 5042983 w 5042983"/>
              <a:gd name="connsiteY11" fmla="*/ 30792 h 690115"/>
              <a:gd name="connsiteX0" fmla="*/ 0 w 4509583"/>
              <a:gd name="connsiteY0" fmla="*/ 0 h 690115"/>
              <a:gd name="connsiteX1" fmla="*/ 501463 w 4509583"/>
              <a:gd name="connsiteY1" fmla="*/ 45209 h 690115"/>
              <a:gd name="connsiteX2" fmla="*/ 882463 w 4509583"/>
              <a:gd name="connsiteY2" fmla="*/ 135628 h 690115"/>
              <a:gd name="connsiteX3" fmla="*/ 1217743 w 4509583"/>
              <a:gd name="connsiteY3" fmla="*/ 248749 h 690115"/>
              <a:gd name="connsiteX4" fmla="*/ 1583503 w 4509583"/>
              <a:gd name="connsiteY4" fmla="*/ 420631 h 690115"/>
              <a:gd name="connsiteX5" fmla="*/ 1926403 w 4509583"/>
              <a:gd name="connsiteY5" fmla="*/ 627392 h 690115"/>
              <a:gd name="connsiteX6" fmla="*/ 2147383 w 4509583"/>
              <a:gd name="connsiteY6" fmla="*/ 688352 h 690115"/>
              <a:gd name="connsiteX7" fmla="*/ 2520763 w 4509583"/>
              <a:gd name="connsiteY7" fmla="*/ 657872 h 690115"/>
              <a:gd name="connsiteX8" fmla="*/ 3145603 w 4509583"/>
              <a:gd name="connsiteY8" fmla="*/ 502919 h 690115"/>
              <a:gd name="connsiteX9" fmla="*/ 3869503 w 4509583"/>
              <a:gd name="connsiteY9" fmla="*/ 264657 h 690115"/>
              <a:gd name="connsiteX10" fmla="*/ 4509583 w 4509583"/>
              <a:gd name="connsiteY10" fmla="*/ 99885 h 690115"/>
              <a:gd name="connsiteX0" fmla="*/ 0 w 3869503"/>
              <a:gd name="connsiteY0" fmla="*/ 0 h 690115"/>
              <a:gd name="connsiteX1" fmla="*/ 501463 w 3869503"/>
              <a:gd name="connsiteY1" fmla="*/ 45209 h 690115"/>
              <a:gd name="connsiteX2" fmla="*/ 882463 w 3869503"/>
              <a:gd name="connsiteY2" fmla="*/ 135628 h 690115"/>
              <a:gd name="connsiteX3" fmla="*/ 1217743 w 3869503"/>
              <a:gd name="connsiteY3" fmla="*/ 248749 h 690115"/>
              <a:gd name="connsiteX4" fmla="*/ 1583503 w 3869503"/>
              <a:gd name="connsiteY4" fmla="*/ 420631 h 690115"/>
              <a:gd name="connsiteX5" fmla="*/ 1926403 w 3869503"/>
              <a:gd name="connsiteY5" fmla="*/ 627392 h 690115"/>
              <a:gd name="connsiteX6" fmla="*/ 2147383 w 3869503"/>
              <a:gd name="connsiteY6" fmla="*/ 688352 h 690115"/>
              <a:gd name="connsiteX7" fmla="*/ 2520763 w 3869503"/>
              <a:gd name="connsiteY7" fmla="*/ 657872 h 690115"/>
              <a:gd name="connsiteX8" fmla="*/ 3145603 w 3869503"/>
              <a:gd name="connsiteY8" fmla="*/ 502919 h 690115"/>
              <a:gd name="connsiteX9" fmla="*/ 3869503 w 3869503"/>
              <a:gd name="connsiteY9" fmla="*/ 264657 h 690115"/>
              <a:gd name="connsiteX0" fmla="*/ 0 w 3145603"/>
              <a:gd name="connsiteY0" fmla="*/ 0 h 690115"/>
              <a:gd name="connsiteX1" fmla="*/ 501463 w 3145603"/>
              <a:gd name="connsiteY1" fmla="*/ 45209 h 690115"/>
              <a:gd name="connsiteX2" fmla="*/ 882463 w 3145603"/>
              <a:gd name="connsiteY2" fmla="*/ 135628 h 690115"/>
              <a:gd name="connsiteX3" fmla="*/ 1217743 w 3145603"/>
              <a:gd name="connsiteY3" fmla="*/ 248749 h 690115"/>
              <a:gd name="connsiteX4" fmla="*/ 1583503 w 3145603"/>
              <a:gd name="connsiteY4" fmla="*/ 420631 h 690115"/>
              <a:gd name="connsiteX5" fmla="*/ 1926403 w 3145603"/>
              <a:gd name="connsiteY5" fmla="*/ 627392 h 690115"/>
              <a:gd name="connsiteX6" fmla="*/ 2147383 w 3145603"/>
              <a:gd name="connsiteY6" fmla="*/ 688352 h 690115"/>
              <a:gd name="connsiteX7" fmla="*/ 2520763 w 3145603"/>
              <a:gd name="connsiteY7" fmla="*/ 657872 h 690115"/>
              <a:gd name="connsiteX8" fmla="*/ 3145603 w 3145603"/>
              <a:gd name="connsiteY8" fmla="*/ 502919 h 690115"/>
              <a:gd name="connsiteX0" fmla="*/ 0 w 2520763"/>
              <a:gd name="connsiteY0" fmla="*/ 0 h 690115"/>
              <a:gd name="connsiteX1" fmla="*/ 501463 w 2520763"/>
              <a:gd name="connsiteY1" fmla="*/ 45209 h 690115"/>
              <a:gd name="connsiteX2" fmla="*/ 882463 w 2520763"/>
              <a:gd name="connsiteY2" fmla="*/ 135628 h 690115"/>
              <a:gd name="connsiteX3" fmla="*/ 1217743 w 2520763"/>
              <a:gd name="connsiteY3" fmla="*/ 248749 h 690115"/>
              <a:gd name="connsiteX4" fmla="*/ 1583503 w 2520763"/>
              <a:gd name="connsiteY4" fmla="*/ 420631 h 690115"/>
              <a:gd name="connsiteX5" fmla="*/ 1926403 w 2520763"/>
              <a:gd name="connsiteY5" fmla="*/ 627392 h 690115"/>
              <a:gd name="connsiteX6" fmla="*/ 2147383 w 2520763"/>
              <a:gd name="connsiteY6" fmla="*/ 688352 h 690115"/>
              <a:gd name="connsiteX7" fmla="*/ 2520763 w 2520763"/>
              <a:gd name="connsiteY7" fmla="*/ 657872 h 690115"/>
              <a:gd name="connsiteX0" fmla="*/ 0 w 2147383"/>
              <a:gd name="connsiteY0" fmla="*/ 0 h 688352"/>
              <a:gd name="connsiteX1" fmla="*/ 501463 w 2147383"/>
              <a:gd name="connsiteY1" fmla="*/ 45209 h 688352"/>
              <a:gd name="connsiteX2" fmla="*/ 882463 w 2147383"/>
              <a:gd name="connsiteY2" fmla="*/ 135628 h 688352"/>
              <a:gd name="connsiteX3" fmla="*/ 1217743 w 2147383"/>
              <a:gd name="connsiteY3" fmla="*/ 248749 h 688352"/>
              <a:gd name="connsiteX4" fmla="*/ 1583503 w 2147383"/>
              <a:gd name="connsiteY4" fmla="*/ 420631 h 688352"/>
              <a:gd name="connsiteX5" fmla="*/ 1926403 w 2147383"/>
              <a:gd name="connsiteY5" fmla="*/ 627392 h 688352"/>
              <a:gd name="connsiteX6" fmla="*/ 2147383 w 2147383"/>
              <a:gd name="connsiteY6" fmla="*/ 688352 h 68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383" h="688352">
                <a:moveTo>
                  <a:pt x="0" y="0"/>
                </a:moveTo>
                <a:cubicBezTo>
                  <a:pt x="135890" y="7620"/>
                  <a:pt x="354386" y="22604"/>
                  <a:pt x="501463" y="45209"/>
                </a:cubicBezTo>
                <a:cubicBezTo>
                  <a:pt x="648540" y="67814"/>
                  <a:pt x="763083" y="101705"/>
                  <a:pt x="882463" y="135628"/>
                </a:cubicBezTo>
                <a:cubicBezTo>
                  <a:pt x="1001843" y="169551"/>
                  <a:pt x="1100903" y="201249"/>
                  <a:pt x="1217743" y="248749"/>
                </a:cubicBezTo>
                <a:cubicBezTo>
                  <a:pt x="1334583" y="296249"/>
                  <a:pt x="1465393" y="357524"/>
                  <a:pt x="1583503" y="420631"/>
                </a:cubicBezTo>
                <a:cubicBezTo>
                  <a:pt x="1701613" y="483738"/>
                  <a:pt x="1832423" y="582772"/>
                  <a:pt x="1926403" y="627392"/>
                </a:cubicBezTo>
                <a:cubicBezTo>
                  <a:pt x="2020383" y="672012"/>
                  <a:pt x="2048323" y="683272"/>
                  <a:pt x="2147383" y="688352"/>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Shape 64">
            <a:extLst>
              <a:ext uri="{FF2B5EF4-FFF2-40B4-BE49-F238E27FC236}">
                <a16:creationId xmlns:a16="http://schemas.microsoft.com/office/drawing/2014/main" id="{D120EC16-968F-B9BB-A3EC-6A124A4E0F86}"/>
              </a:ext>
            </a:extLst>
          </p:cNvPr>
          <p:cNvSpPr/>
          <p:nvPr/>
        </p:nvSpPr>
        <p:spPr>
          <a:xfrm>
            <a:off x="8680845" y="3649024"/>
            <a:ext cx="1120140" cy="605105"/>
          </a:xfrm>
          <a:custGeom>
            <a:avLst/>
            <a:gdLst>
              <a:gd name="connsiteX0" fmla="*/ 0 w 1043940"/>
              <a:gd name="connsiteY0" fmla="*/ 624840 h 636433"/>
              <a:gd name="connsiteX1" fmla="*/ 251460 w 1043940"/>
              <a:gd name="connsiteY1" fmla="*/ 601980 h 636433"/>
              <a:gd name="connsiteX2" fmla="*/ 594360 w 1043940"/>
              <a:gd name="connsiteY2" fmla="*/ 335280 h 636433"/>
              <a:gd name="connsiteX3" fmla="*/ 784860 w 1043940"/>
              <a:gd name="connsiteY3" fmla="*/ 160020 h 636433"/>
              <a:gd name="connsiteX4" fmla="*/ 1043940 w 1043940"/>
              <a:gd name="connsiteY4" fmla="*/ 0 h 636433"/>
              <a:gd name="connsiteX0" fmla="*/ 0 w 1043940"/>
              <a:gd name="connsiteY0" fmla="*/ 625335 h 636928"/>
              <a:gd name="connsiteX1" fmla="*/ 251460 w 1043940"/>
              <a:gd name="connsiteY1" fmla="*/ 602475 h 636928"/>
              <a:gd name="connsiteX2" fmla="*/ 594360 w 1043940"/>
              <a:gd name="connsiteY2" fmla="*/ 335775 h 636928"/>
              <a:gd name="connsiteX3" fmla="*/ 784860 w 1043940"/>
              <a:gd name="connsiteY3" fmla="*/ 160515 h 636928"/>
              <a:gd name="connsiteX4" fmla="*/ 1043940 w 1043940"/>
              <a:gd name="connsiteY4" fmla="*/ 495 h 636928"/>
              <a:gd name="connsiteX0" fmla="*/ 0 w 1051560"/>
              <a:gd name="connsiteY0" fmla="*/ 640527 h 652120"/>
              <a:gd name="connsiteX1" fmla="*/ 251460 w 1051560"/>
              <a:gd name="connsiteY1" fmla="*/ 617667 h 652120"/>
              <a:gd name="connsiteX2" fmla="*/ 594360 w 1051560"/>
              <a:gd name="connsiteY2" fmla="*/ 350967 h 652120"/>
              <a:gd name="connsiteX3" fmla="*/ 784860 w 1051560"/>
              <a:gd name="connsiteY3" fmla="*/ 175707 h 652120"/>
              <a:gd name="connsiteX4" fmla="*/ 1051560 w 1051560"/>
              <a:gd name="connsiteY4" fmla="*/ 447 h 652120"/>
              <a:gd name="connsiteX0" fmla="*/ 0 w 1051560"/>
              <a:gd name="connsiteY0" fmla="*/ 640080 h 651673"/>
              <a:gd name="connsiteX1" fmla="*/ 251460 w 1051560"/>
              <a:gd name="connsiteY1" fmla="*/ 617220 h 651673"/>
              <a:gd name="connsiteX2" fmla="*/ 594360 w 1051560"/>
              <a:gd name="connsiteY2" fmla="*/ 350520 h 651673"/>
              <a:gd name="connsiteX3" fmla="*/ 784860 w 1051560"/>
              <a:gd name="connsiteY3" fmla="*/ 175260 h 651673"/>
              <a:gd name="connsiteX4" fmla="*/ 1051560 w 1051560"/>
              <a:gd name="connsiteY4" fmla="*/ 0 h 651673"/>
              <a:gd name="connsiteX0" fmla="*/ 0 w 1051560"/>
              <a:gd name="connsiteY0" fmla="*/ 640080 h 650825"/>
              <a:gd name="connsiteX1" fmla="*/ 251460 w 1051560"/>
              <a:gd name="connsiteY1" fmla="*/ 617220 h 650825"/>
              <a:gd name="connsiteX2" fmla="*/ 586740 w 1051560"/>
              <a:gd name="connsiteY2" fmla="*/ 365760 h 650825"/>
              <a:gd name="connsiteX3" fmla="*/ 784860 w 1051560"/>
              <a:gd name="connsiteY3" fmla="*/ 175260 h 650825"/>
              <a:gd name="connsiteX4" fmla="*/ 1051560 w 1051560"/>
              <a:gd name="connsiteY4" fmla="*/ 0 h 650825"/>
              <a:gd name="connsiteX0" fmla="*/ 0 w 1120140"/>
              <a:gd name="connsiteY0" fmla="*/ 594360 h 605105"/>
              <a:gd name="connsiteX1" fmla="*/ 251460 w 1120140"/>
              <a:gd name="connsiteY1" fmla="*/ 571500 h 605105"/>
              <a:gd name="connsiteX2" fmla="*/ 586740 w 1120140"/>
              <a:gd name="connsiteY2" fmla="*/ 320040 h 605105"/>
              <a:gd name="connsiteX3" fmla="*/ 784860 w 1120140"/>
              <a:gd name="connsiteY3" fmla="*/ 129540 h 605105"/>
              <a:gd name="connsiteX4" fmla="*/ 1120140 w 1120140"/>
              <a:gd name="connsiteY4" fmla="*/ 0 h 605105"/>
              <a:gd name="connsiteX0" fmla="*/ 0 w 1120140"/>
              <a:gd name="connsiteY0" fmla="*/ 594360 h 605105"/>
              <a:gd name="connsiteX1" fmla="*/ 251460 w 1120140"/>
              <a:gd name="connsiteY1" fmla="*/ 571500 h 605105"/>
              <a:gd name="connsiteX2" fmla="*/ 586740 w 1120140"/>
              <a:gd name="connsiteY2" fmla="*/ 320040 h 605105"/>
              <a:gd name="connsiteX3" fmla="*/ 807720 w 1120140"/>
              <a:gd name="connsiteY3" fmla="*/ 129540 h 605105"/>
              <a:gd name="connsiteX4" fmla="*/ 1120140 w 1120140"/>
              <a:gd name="connsiteY4" fmla="*/ 0 h 605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140" h="605105">
                <a:moveTo>
                  <a:pt x="0" y="594360"/>
                </a:moveTo>
                <a:cubicBezTo>
                  <a:pt x="76200" y="607060"/>
                  <a:pt x="153670" y="617220"/>
                  <a:pt x="251460" y="571500"/>
                </a:cubicBezTo>
                <a:cubicBezTo>
                  <a:pt x="349250" y="525780"/>
                  <a:pt x="494030" y="393700"/>
                  <a:pt x="586740" y="320040"/>
                </a:cubicBezTo>
                <a:cubicBezTo>
                  <a:pt x="679450" y="246380"/>
                  <a:pt x="718820" y="182880"/>
                  <a:pt x="807720" y="129540"/>
                </a:cubicBezTo>
                <a:cubicBezTo>
                  <a:pt x="896620" y="76200"/>
                  <a:pt x="967105" y="21590"/>
                  <a:pt x="1120140" y="0"/>
                </a:cubicBezTo>
              </a:path>
            </a:pathLst>
          </a:custGeom>
          <a:noFill/>
          <a:ln w="28575">
            <a:solidFill>
              <a:srgbClr val="898A8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98A8D"/>
              </a:solidFill>
            </a:endParaRPr>
          </a:p>
        </p:txBody>
      </p:sp>
      <p:sp>
        <p:nvSpPr>
          <p:cNvPr id="66" name="Freeform: Shape 65">
            <a:extLst>
              <a:ext uri="{FF2B5EF4-FFF2-40B4-BE49-F238E27FC236}">
                <a16:creationId xmlns:a16="http://schemas.microsoft.com/office/drawing/2014/main" id="{5AD9177C-48AA-DD8A-C402-CDCE5BA99279}"/>
              </a:ext>
            </a:extLst>
          </p:cNvPr>
          <p:cNvSpPr/>
          <p:nvPr/>
        </p:nvSpPr>
        <p:spPr>
          <a:xfrm flipV="1">
            <a:off x="8656039" y="4260287"/>
            <a:ext cx="1165860" cy="611218"/>
          </a:xfrm>
          <a:custGeom>
            <a:avLst/>
            <a:gdLst>
              <a:gd name="connsiteX0" fmla="*/ 0 w 1043940"/>
              <a:gd name="connsiteY0" fmla="*/ 624840 h 636433"/>
              <a:gd name="connsiteX1" fmla="*/ 251460 w 1043940"/>
              <a:gd name="connsiteY1" fmla="*/ 601980 h 636433"/>
              <a:gd name="connsiteX2" fmla="*/ 594360 w 1043940"/>
              <a:gd name="connsiteY2" fmla="*/ 335280 h 636433"/>
              <a:gd name="connsiteX3" fmla="*/ 784860 w 1043940"/>
              <a:gd name="connsiteY3" fmla="*/ 160020 h 636433"/>
              <a:gd name="connsiteX4" fmla="*/ 1043940 w 1043940"/>
              <a:gd name="connsiteY4" fmla="*/ 0 h 636433"/>
              <a:gd name="connsiteX0" fmla="*/ 0 w 1043940"/>
              <a:gd name="connsiteY0" fmla="*/ 624840 h 626669"/>
              <a:gd name="connsiteX1" fmla="*/ 259080 w 1043940"/>
              <a:gd name="connsiteY1" fmla="*/ 533400 h 626669"/>
              <a:gd name="connsiteX2" fmla="*/ 594360 w 1043940"/>
              <a:gd name="connsiteY2" fmla="*/ 335280 h 626669"/>
              <a:gd name="connsiteX3" fmla="*/ 784860 w 1043940"/>
              <a:gd name="connsiteY3" fmla="*/ 160020 h 626669"/>
              <a:gd name="connsiteX4" fmla="*/ 1043940 w 1043940"/>
              <a:gd name="connsiteY4" fmla="*/ 0 h 626669"/>
              <a:gd name="connsiteX0" fmla="*/ 0 w 1043940"/>
              <a:gd name="connsiteY0" fmla="*/ 624840 h 626669"/>
              <a:gd name="connsiteX1" fmla="*/ 274320 w 1043940"/>
              <a:gd name="connsiteY1" fmla="*/ 533400 h 626669"/>
              <a:gd name="connsiteX2" fmla="*/ 594360 w 1043940"/>
              <a:gd name="connsiteY2" fmla="*/ 335280 h 626669"/>
              <a:gd name="connsiteX3" fmla="*/ 784860 w 1043940"/>
              <a:gd name="connsiteY3" fmla="*/ 160020 h 626669"/>
              <a:gd name="connsiteX4" fmla="*/ 1043940 w 1043940"/>
              <a:gd name="connsiteY4" fmla="*/ 0 h 626669"/>
              <a:gd name="connsiteX0" fmla="*/ 0 w 1043940"/>
              <a:gd name="connsiteY0" fmla="*/ 624840 h 626341"/>
              <a:gd name="connsiteX1" fmla="*/ 274320 w 1043940"/>
              <a:gd name="connsiteY1" fmla="*/ 533400 h 626341"/>
              <a:gd name="connsiteX2" fmla="*/ 594360 w 1043940"/>
              <a:gd name="connsiteY2" fmla="*/ 335280 h 626341"/>
              <a:gd name="connsiteX3" fmla="*/ 784860 w 1043940"/>
              <a:gd name="connsiteY3" fmla="*/ 160020 h 626341"/>
              <a:gd name="connsiteX4" fmla="*/ 1043940 w 1043940"/>
              <a:gd name="connsiteY4" fmla="*/ 0 h 626341"/>
              <a:gd name="connsiteX0" fmla="*/ 0 w 1043940"/>
              <a:gd name="connsiteY0" fmla="*/ 624840 h 626341"/>
              <a:gd name="connsiteX1" fmla="*/ 274320 w 1043940"/>
              <a:gd name="connsiteY1" fmla="*/ 533400 h 626341"/>
              <a:gd name="connsiteX2" fmla="*/ 594360 w 1043940"/>
              <a:gd name="connsiteY2" fmla="*/ 335280 h 626341"/>
              <a:gd name="connsiteX3" fmla="*/ 800100 w 1043940"/>
              <a:gd name="connsiteY3" fmla="*/ 160020 h 626341"/>
              <a:gd name="connsiteX4" fmla="*/ 1043940 w 1043940"/>
              <a:gd name="connsiteY4" fmla="*/ 0 h 626341"/>
              <a:gd name="connsiteX0" fmla="*/ 0 w 1082040"/>
              <a:gd name="connsiteY0" fmla="*/ 624840 h 626341"/>
              <a:gd name="connsiteX1" fmla="*/ 274320 w 1082040"/>
              <a:gd name="connsiteY1" fmla="*/ 533400 h 626341"/>
              <a:gd name="connsiteX2" fmla="*/ 594360 w 1082040"/>
              <a:gd name="connsiteY2" fmla="*/ 335280 h 626341"/>
              <a:gd name="connsiteX3" fmla="*/ 800100 w 1082040"/>
              <a:gd name="connsiteY3" fmla="*/ 160020 h 626341"/>
              <a:gd name="connsiteX4" fmla="*/ 1082040 w 1082040"/>
              <a:gd name="connsiteY4" fmla="*/ 0 h 626341"/>
              <a:gd name="connsiteX0" fmla="*/ 0 w 1082040"/>
              <a:gd name="connsiteY0" fmla="*/ 624840 h 626341"/>
              <a:gd name="connsiteX1" fmla="*/ 274320 w 1082040"/>
              <a:gd name="connsiteY1" fmla="*/ 533400 h 626341"/>
              <a:gd name="connsiteX2" fmla="*/ 594360 w 1082040"/>
              <a:gd name="connsiteY2" fmla="*/ 335280 h 626341"/>
              <a:gd name="connsiteX3" fmla="*/ 822960 w 1082040"/>
              <a:gd name="connsiteY3" fmla="*/ 182880 h 626341"/>
              <a:gd name="connsiteX4" fmla="*/ 1082040 w 1082040"/>
              <a:gd name="connsiteY4" fmla="*/ 0 h 626341"/>
              <a:gd name="connsiteX0" fmla="*/ 0 w 1082040"/>
              <a:gd name="connsiteY0" fmla="*/ 624840 h 626212"/>
              <a:gd name="connsiteX1" fmla="*/ 320040 w 1082040"/>
              <a:gd name="connsiteY1" fmla="*/ 525780 h 626212"/>
              <a:gd name="connsiteX2" fmla="*/ 594360 w 1082040"/>
              <a:gd name="connsiteY2" fmla="*/ 335280 h 626212"/>
              <a:gd name="connsiteX3" fmla="*/ 822960 w 1082040"/>
              <a:gd name="connsiteY3" fmla="*/ 182880 h 626212"/>
              <a:gd name="connsiteX4" fmla="*/ 1082040 w 1082040"/>
              <a:gd name="connsiteY4" fmla="*/ 0 h 626212"/>
              <a:gd name="connsiteX0" fmla="*/ 0 w 1082040"/>
              <a:gd name="connsiteY0" fmla="*/ 624840 h 626458"/>
              <a:gd name="connsiteX1" fmla="*/ 320040 w 1082040"/>
              <a:gd name="connsiteY1" fmla="*/ 525780 h 626458"/>
              <a:gd name="connsiteX2" fmla="*/ 640080 w 1082040"/>
              <a:gd name="connsiteY2" fmla="*/ 342900 h 626458"/>
              <a:gd name="connsiteX3" fmla="*/ 822960 w 1082040"/>
              <a:gd name="connsiteY3" fmla="*/ 182880 h 626458"/>
              <a:gd name="connsiteX4" fmla="*/ 1082040 w 1082040"/>
              <a:gd name="connsiteY4" fmla="*/ 0 h 626458"/>
              <a:gd name="connsiteX0" fmla="*/ 0 w 1082040"/>
              <a:gd name="connsiteY0" fmla="*/ 624840 h 626458"/>
              <a:gd name="connsiteX1" fmla="*/ 320040 w 1082040"/>
              <a:gd name="connsiteY1" fmla="*/ 525780 h 626458"/>
              <a:gd name="connsiteX2" fmla="*/ 640080 w 1082040"/>
              <a:gd name="connsiteY2" fmla="*/ 342900 h 626458"/>
              <a:gd name="connsiteX3" fmla="*/ 838200 w 1082040"/>
              <a:gd name="connsiteY3" fmla="*/ 213360 h 626458"/>
              <a:gd name="connsiteX4" fmla="*/ 1082040 w 1082040"/>
              <a:gd name="connsiteY4" fmla="*/ 0 h 626458"/>
              <a:gd name="connsiteX0" fmla="*/ 0 w 1165860"/>
              <a:gd name="connsiteY0" fmla="*/ 609600 h 611218"/>
              <a:gd name="connsiteX1" fmla="*/ 320040 w 1165860"/>
              <a:gd name="connsiteY1" fmla="*/ 510540 h 611218"/>
              <a:gd name="connsiteX2" fmla="*/ 640080 w 1165860"/>
              <a:gd name="connsiteY2" fmla="*/ 327660 h 611218"/>
              <a:gd name="connsiteX3" fmla="*/ 838200 w 1165860"/>
              <a:gd name="connsiteY3" fmla="*/ 198120 h 611218"/>
              <a:gd name="connsiteX4" fmla="*/ 1165860 w 1165860"/>
              <a:gd name="connsiteY4" fmla="*/ 0 h 611218"/>
              <a:gd name="connsiteX0" fmla="*/ 0 w 1165860"/>
              <a:gd name="connsiteY0" fmla="*/ 609600 h 611218"/>
              <a:gd name="connsiteX1" fmla="*/ 320040 w 1165860"/>
              <a:gd name="connsiteY1" fmla="*/ 510540 h 611218"/>
              <a:gd name="connsiteX2" fmla="*/ 640080 w 1165860"/>
              <a:gd name="connsiteY2" fmla="*/ 327660 h 611218"/>
              <a:gd name="connsiteX3" fmla="*/ 838200 w 1165860"/>
              <a:gd name="connsiteY3" fmla="*/ 198120 h 611218"/>
              <a:gd name="connsiteX4" fmla="*/ 1165860 w 1165860"/>
              <a:gd name="connsiteY4" fmla="*/ 0 h 611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60" h="611218">
                <a:moveTo>
                  <a:pt x="0" y="609600"/>
                </a:moveTo>
                <a:cubicBezTo>
                  <a:pt x="76200" y="622300"/>
                  <a:pt x="213360" y="557530"/>
                  <a:pt x="320040" y="510540"/>
                </a:cubicBezTo>
                <a:cubicBezTo>
                  <a:pt x="426720" y="463550"/>
                  <a:pt x="553720" y="379730"/>
                  <a:pt x="640080" y="327660"/>
                </a:cubicBezTo>
                <a:cubicBezTo>
                  <a:pt x="726440" y="275590"/>
                  <a:pt x="750570" y="252730"/>
                  <a:pt x="838200" y="198120"/>
                </a:cubicBezTo>
                <a:cubicBezTo>
                  <a:pt x="925830" y="143510"/>
                  <a:pt x="1043305" y="44450"/>
                  <a:pt x="1165860" y="0"/>
                </a:cubicBezTo>
              </a:path>
            </a:pathLst>
          </a:custGeom>
          <a:noFill/>
          <a:ln w="28575">
            <a:solidFill>
              <a:srgbClr val="D291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7" name="TextBox 66">
            <a:extLst>
              <a:ext uri="{FF2B5EF4-FFF2-40B4-BE49-F238E27FC236}">
                <a16:creationId xmlns:a16="http://schemas.microsoft.com/office/drawing/2014/main" id="{43ACF6ED-4D55-A050-3207-F2971A3A09ED}"/>
              </a:ext>
            </a:extLst>
          </p:cNvPr>
          <p:cNvSpPr txBox="1"/>
          <p:nvPr/>
        </p:nvSpPr>
        <p:spPr>
          <a:xfrm rot="1935789">
            <a:off x="8989474" y="4376559"/>
            <a:ext cx="866519" cy="276999"/>
          </a:xfrm>
          <a:prstGeom prst="rect">
            <a:avLst/>
          </a:prstGeom>
          <a:noFill/>
        </p:spPr>
        <p:txBody>
          <a:bodyPr wrap="none" rtlCol="0">
            <a:spAutoFit/>
          </a:bodyPr>
          <a:lstStyle/>
          <a:p>
            <a:r>
              <a:rPr lang="en-US" sz="1200" dirty="0">
                <a:solidFill>
                  <a:srgbClr val="D29100"/>
                </a:solidFill>
              </a:rPr>
              <a:t>Supersonic</a:t>
            </a:r>
          </a:p>
        </p:txBody>
      </p:sp>
      <p:sp>
        <p:nvSpPr>
          <p:cNvPr id="68" name="TextBox 67">
            <a:extLst>
              <a:ext uri="{FF2B5EF4-FFF2-40B4-BE49-F238E27FC236}">
                <a16:creationId xmlns:a16="http://schemas.microsoft.com/office/drawing/2014/main" id="{3DCCCA7C-BDAD-6B0F-714E-D957D84A2ED7}"/>
              </a:ext>
            </a:extLst>
          </p:cNvPr>
          <p:cNvSpPr txBox="1"/>
          <p:nvPr/>
        </p:nvSpPr>
        <p:spPr>
          <a:xfrm rot="19118116">
            <a:off x="8848056" y="3743108"/>
            <a:ext cx="738536" cy="276999"/>
          </a:xfrm>
          <a:prstGeom prst="rect">
            <a:avLst/>
          </a:prstGeom>
          <a:noFill/>
        </p:spPr>
        <p:txBody>
          <a:bodyPr wrap="none" rtlCol="0">
            <a:spAutoFit/>
          </a:bodyPr>
          <a:lstStyle/>
          <a:p>
            <a:r>
              <a:rPr lang="en-US" sz="1200" dirty="0">
                <a:solidFill>
                  <a:srgbClr val="8F9092"/>
                </a:solidFill>
              </a:rPr>
              <a:t>Subsonic</a:t>
            </a:r>
          </a:p>
        </p:txBody>
      </p:sp>
    </p:spTree>
    <p:extLst>
      <p:ext uri="{BB962C8B-B14F-4D97-AF65-F5344CB8AC3E}">
        <p14:creationId xmlns:p14="http://schemas.microsoft.com/office/powerpoint/2010/main" val="811803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16</a:t>
            </a:fld>
            <a:endParaRPr lang="en-US" dirty="0"/>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52611" y="631524"/>
                <a:ext cx="6493976" cy="569307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dirty="0"/>
                  <a:t>Let’s look at the case of supersonic flow at the exit. </a:t>
                </a:r>
              </a:p>
              <a:p>
                <a:pPr lvl="2">
                  <a:lnSpc>
                    <a:spcPct val="100000"/>
                  </a:lnSpc>
                  <a:spcBef>
                    <a:spcPts val="1200"/>
                  </a:spcBef>
                  <a:buClr>
                    <a:schemeClr val="accent1"/>
                  </a:buClr>
                  <a:buFont typeface="Wingdings" panose="05000000000000000000" pitchFamily="2" charset="2"/>
                  <a:buChar char="Ø"/>
                </a:pPr>
                <a:r>
                  <a:rPr lang="en-US" sz="1800" dirty="0"/>
                  <a:t>We first compute a provisional exit supersonic Mach number knowing the exit area ratio </a:t>
                </a:r>
                <a14:m>
                  <m:oMath xmlns:m="http://schemas.openxmlformats.org/officeDocument/2006/math">
                    <m:sSup>
                      <m:sSupPr>
                        <m:ctrlPr>
                          <a:rPr lang="en-US" sz="1800" i="1">
                            <a:latin typeface="Cambria Math" panose="02040503050406030204" pitchFamily="18" charset="0"/>
                          </a:rPr>
                        </m:ctrlPr>
                      </m:sSupPr>
                      <m:e>
                        <m:sSub>
                          <m:sSubPr>
                            <m:ctrlPr>
                              <a:rPr lang="en-US" sz="1800" i="1">
                                <a:latin typeface="Cambria Math" panose="02040503050406030204" pitchFamily="18" charset="0"/>
                              </a:rPr>
                            </m:ctrlPr>
                          </m:sSubPr>
                          <m:e>
                            <m:r>
                              <a:rPr lang="en-US" sz="1800">
                                <a:latin typeface="Cambria Math" panose="02040503050406030204" pitchFamily="18" charset="0"/>
                              </a:rPr>
                              <m:t>𝐴</m:t>
                            </m:r>
                          </m:e>
                          <m:sub>
                            <m:r>
                              <a:rPr lang="en-US" sz="1800">
                                <a:latin typeface="Cambria Math" panose="02040503050406030204" pitchFamily="18" charset="0"/>
                              </a:rPr>
                              <m:t>2</m:t>
                            </m:r>
                          </m:sub>
                        </m:sSub>
                        <m:r>
                          <a:rPr lang="en-US" sz="1800">
                            <a:latin typeface="Cambria Math" panose="02040503050406030204" pitchFamily="18" charset="0"/>
                          </a:rPr>
                          <m:t>/</m:t>
                        </m:r>
                        <m:r>
                          <a:rPr lang="en-US" sz="1800">
                            <a:latin typeface="Cambria Math" panose="02040503050406030204" pitchFamily="18" charset="0"/>
                          </a:rPr>
                          <m:t>𝐴</m:t>
                        </m:r>
                      </m:e>
                      <m:sup>
                        <m:r>
                          <a:rPr lang="en-US" sz="1800">
                            <a:latin typeface="Cambria Math" panose="02040503050406030204" pitchFamily="18" charset="0"/>
                          </a:rPr>
                          <m:t>∗</m:t>
                        </m:r>
                      </m:sup>
                    </m:sSup>
                  </m:oMath>
                </a14:m>
                <a:r>
                  <a:rPr lang="en-US" sz="1800" dirty="0"/>
                  <a:t>.  We will denote this as </a:t>
                </a:r>
                <a14:m>
                  <m:oMath xmlns:m="http://schemas.openxmlformats.org/officeDocument/2006/math">
                    <m:sSubSup>
                      <m:sSubSupPr>
                        <m:ctrlPr>
                          <a:rPr lang="en-US" sz="1800" i="1">
                            <a:latin typeface="Cambria Math" panose="02040503050406030204" pitchFamily="18" charset="0"/>
                          </a:rPr>
                        </m:ctrlPr>
                      </m:sSubSupPr>
                      <m:e>
                        <m:r>
                          <a:rPr lang="en-US" sz="1800">
                            <a:latin typeface="Cambria Math" panose="02040503050406030204" pitchFamily="18" charset="0"/>
                          </a:rPr>
                          <m:t>𝑀</m:t>
                        </m:r>
                      </m:e>
                      <m:sub>
                        <m:r>
                          <a:rPr lang="en-US" sz="1800">
                            <a:latin typeface="Cambria Math" panose="02040503050406030204" pitchFamily="18" charset="0"/>
                          </a:rPr>
                          <m:t>2</m:t>
                        </m:r>
                      </m:sub>
                      <m:sup>
                        <m:r>
                          <a:rPr lang="en-US" sz="1800">
                            <a:latin typeface="Cambria Math" panose="02040503050406030204" pitchFamily="18" charset="0"/>
                          </a:rPr>
                          <m:t>′</m:t>
                        </m:r>
                      </m:sup>
                    </m:sSubSup>
                  </m:oMath>
                </a14:m>
                <a:r>
                  <a:rPr lang="en-US" sz="1800" dirty="0"/>
                  <a:t>. </a:t>
                </a:r>
              </a:p>
              <a:p>
                <a:pPr marL="457200" lvl="2" indent="0">
                  <a:lnSpc>
                    <a:spcPct val="100000"/>
                  </a:lnSpc>
                  <a:spcBef>
                    <a:spcPts val="1200"/>
                  </a:spcBef>
                  <a:buClr>
                    <a:schemeClr val="accent1"/>
                  </a:buClr>
                  <a:buNone/>
                </a:pPr>
                <a:endParaRPr lang="en-US" sz="1800" dirty="0"/>
              </a:p>
              <a:p>
                <a:pPr lvl="2">
                  <a:lnSpc>
                    <a:spcPct val="100000"/>
                  </a:lnSpc>
                  <a:spcBef>
                    <a:spcPts val="1200"/>
                  </a:spcBef>
                  <a:buClr>
                    <a:schemeClr val="accent1"/>
                  </a:buClr>
                  <a:buFont typeface="Wingdings" panose="05000000000000000000" pitchFamily="2" charset="2"/>
                  <a:buChar char="Ø"/>
                </a:pPr>
                <a:r>
                  <a:rPr lang="en-US" sz="1800" dirty="0"/>
                  <a:t>From this provisional Mach number, we calculate the theoretical exit pressure </a:t>
                </a:r>
                <a14:m>
                  <m:oMath xmlns:m="http://schemas.openxmlformats.org/officeDocument/2006/math">
                    <m:sSubSup>
                      <m:sSubSupPr>
                        <m:ctrlPr>
                          <a:rPr lang="en-US" sz="1800" i="1">
                            <a:latin typeface="Cambria Math" panose="02040503050406030204" pitchFamily="18" charset="0"/>
                          </a:rPr>
                        </m:ctrlPr>
                      </m:sSubSupPr>
                      <m:e>
                        <m:r>
                          <a:rPr lang="en-US" sz="1800">
                            <a:latin typeface="Cambria Math" panose="02040503050406030204" pitchFamily="18" charset="0"/>
                          </a:rPr>
                          <m:t>𝑝</m:t>
                        </m:r>
                      </m:e>
                      <m:sub>
                        <m:r>
                          <a:rPr lang="en-US" sz="1800">
                            <a:latin typeface="Cambria Math" panose="02040503050406030204" pitchFamily="18" charset="0"/>
                          </a:rPr>
                          <m:t>2</m:t>
                        </m:r>
                      </m:sub>
                      <m:sup>
                        <m:r>
                          <a:rPr lang="en-US" sz="1800">
                            <a:latin typeface="Cambria Math" panose="02040503050406030204" pitchFamily="18" charset="0"/>
                          </a:rPr>
                          <m:t>′</m:t>
                        </m:r>
                      </m:sup>
                    </m:sSubSup>
                  </m:oMath>
                </a14:m>
                <a:r>
                  <a:rPr lang="en-US" sz="1800" dirty="0"/>
                  <a:t> using the isentropic relation for pressure ratio (since no shocks exist in the diverging passage and </a:t>
                </a:r>
                <a14:m>
                  <m:oMath xmlns:m="http://schemas.openxmlformats.org/officeDocument/2006/math">
                    <m:sSub>
                      <m:sSubPr>
                        <m:ctrlPr>
                          <a:rPr lang="en-US" sz="1800" i="1">
                            <a:latin typeface="Cambria Math" panose="02040503050406030204" pitchFamily="18" charset="0"/>
                          </a:rPr>
                        </m:ctrlPr>
                      </m:sSubPr>
                      <m:e>
                        <m:r>
                          <a:rPr lang="en-US" sz="1800">
                            <a:latin typeface="Cambria Math" panose="02040503050406030204" pitchFamily="18" charset="0"/>
                          </a:rPr>
                          <m:t>𝑝</m:t>
                        </m:r>
                      </m:e>
                      <m:sub>
                        <m:r>
                          <a:rPr lang="en-US" sz="1800">
                            <a:latin typeface="Cambria Math" panose="02040503050406030204" pitchFamily="18" charset="0"/>
                          </a:rPr>
                          <m:t>01</m:t>
                        </m:r>
                      </m:sub>
                    </m:sSub>
                    <m:r>
                      <a:rPr lang="en-US" sz="1800">
                        <a:latin typeface="Cambria Math" panose="02040503050406030204" pitchFamily="18" charset="0"/>
                      </a:rPr>
                      <m:t>=</m:t>
                    </m:r>
                    <m:sSub>
                      <m:sSubPr>
                        <m:ctrlPr>
                          <a:rPr lang="en-US" sz="1800" i="1">
                            <a:latin typeface="Cambria Math" panose="02040503050406030204" pitchFamily="18" charset="0"/>
                          </a:rPr>
                        </m:ctrlPr>
                      </m:sSubPr>
                      <m:e>
                        <m:r>
                          <a:rPr lang="en-US" sz="1800">
                            <a:latin typeface="Cambria Math" panose="02040503050406030204" pitchFamily="18" charset="0"/>
                          </a:rPr>
                          <m:t>𝑝</m:t>
                        </m:r>
                      </m:e>
                      <m:sub>
                        <m:r>
                          <a:rPr lang="en-US" sz="1800">
                            <a:latin typeface="Cambria Math" panose="02040503050406030204" pitchFamily="18" charset="0"/>
                          </a:rPr>
                          <m:t>02</m:t>
                        </m:r>
                      </m:sub>
                    </m:sSub>
                  </m:oMath>
                </a14:m>
                <a:r>
                  <a:rPr lang="en-US" sz="1800" dirty="0"/>
                  <a:t>).</a:t>
                </a:r>
              </a:p>
              <a:p>
                <a:pPr lvl="2">
                  <a:lnSpc>
                    <a:spcPct val="100000"/>
                  </a:lnSpc>
                  <a:spcBef>
                    <a:spcPts val="1200"/>
                  </a:spcBef>
                  <a:buClr>
                    <a:schemeClr val="accent1"/>
                  </a:buClr>
                  <a:buFont typeface="Wingdings" panose="05000000000000000000" pitchFamily="2" charset="2"/>
                  <a:buChar char="Ø"/>
                </a:pPr>
                <a:r>
                  <a:rPr lang="en-US" sz="1800" dirty="0"/>
                  <a:t>Then compare the computed </a:t>
                </a:r>
                <a14:m>
                  <m:oMath xmlns:m="http://schemas.openxmlformats.org/officeDocument/2006/math">
                    <m:sSubSup>
                      <m:sSubSupPr>
                        <m:ctrlPr>
                          <a:rPr lang="en-US" sz="1800" i="1">
                            <a:latin typeface="Cambria Math" panose="02040503050406030204" pitchFamily="18" charset="0"/>
                          </a:rPr>
                        </m:ctrlPr>
                      </m:sSubSupPr>
                      <m:e>
                        <m:r>
                          <a:rPr lang="en-US" sz="1800">
                            <a:latin typeface="Cambria Math" panose="02040503050406030204" pitchFamily="18" charset="0"/>
                          </a:rPr>
                          <m:t>𝑝</m:t>
                        </m:r>
                      </m:e>
                      <m:sub>
                        <m:r>
                          <a:rPr lang="en-US" sz="1800">
                            <a:latin typeface="Cambria Math" panose="02040503050406030204" pitchFamily="18" charset="0"/>
                          </a:rPr>
                          <m:t>2</m:t>
                        </m:r>
                      </m:sub>
                      <m:sup>
                        <m:r>
                          <a:rPr lang="en-US" sz="1800">
                            <a:latin typeface="Cambria Math" panose="02040503050406030204" pitchFamily="18" charset="0"/>
                          </a:rPr>
                          <m:t>′</m:t>
                        </m:r>
                      </m:sup>
                    </m:sSubSup>
                  </m:oMath>
                </a14:m>
                <a:r>
                  <a:rPr lang="en-US" sz="1800" dirty="0"/>
                  <a:t> with our prescribed </a:t>
                </a:r>
                <a14:m>
                  <m:oMath xmlns:m="http://schemas.openxmlformats.org/officeDocument/2006/math">
                    <m:sSub>
                      <m:sSubPr>
                        <m:ctrlPr>
                          <a:rPr lang="en-US" sz="1800" i="1">
                            <a:latin typeface="Cambria Math" panose="02040503050406030204" pitchFamily="18" charset="0"/>
                          </a:rPr>
                        </m:ctrlPr>
                      </m:sSubPr>
                      <m:e>
                        <m:r>
                          <a:rPr lang="en-US" sz="1800">
                            <a:latin typeface="Cambria Math" panose="02040503050406030204" pitchFamily="18" charset="0"/>
                          </a:rPr>
                          <m:t>𝑝</m:t>
                        </m:r>
                      </m:e>
                      <m:sub>
                        <m:r>
                          <a:rPr lang="en-US" sz="1800">
                            <a:latin typeface="Cambria Math" panose="02040503050406030204" pitchFamily="18" charset="0"/>
                          </a:rPr>
                          <m:t>2</m:t>
                        </m:r>
                      </m:sub>
                    </m:sSub>
                  </m:oMath>
                </a14:m>
                <a:r>
                  <a:rPr lang="en-US" sz="1800" dirty="0"/>
                  <a:t>:</a:t>
                </a:r>
              </a:p>
              <a:p>
                <a:pPr lvl="3">
                  <a:lnSpc>
                    <a:spcPct val="100000"/>
                  </a:lnSpc>
                  <a:spcBef>
                    <a:spcPts val="1200"/>
                  </a:spcBef>
                  <a:buClr>
                    <a:schemeClr val="accent1"/>
                  </a:buClr>
                  <a:buFont typeface="Wingdings" panose="05000000000000000000" pitchFamily="2" charset="2"/>
                  <a:buChar char="Ø"/>
                </a:pPr>
                <a14:m>
                  <m:oMath xmlns:m="http://schemas.openxmlformats.org/officeDocument/2006/math">
                    <m:sSub>
                      <m:sSubPr>
                        <m:ctrlPr>
                          <a:rPr lang="en-US" sz="1600" i="1" smtClean="0">
                            <a:solidFill>
                              <a:schemeClr val="accent5"/>
                            </a:solidFill>
                            <a:latin typeface="Cambria Math" panose="02040503050406030204" pitchFamily="18" charset="0"/>
                          </a:rPr>
                        </m:ctrlPr>
                      </m:sSubPr>
                      <m:e>
                        <m:r>
                          <a:rPr lang="en-US" sz="1600">
                            <a:solidFill>
                              <a:schemeClr val="accent5"/>
                            </a:solidFill>
                            <a:latin typeface="Cambria Math" panose="02040503050406030204" pitchFamily="18" charset="0"/>
                          </a:rPr>
                          <m:t>𝒑</m:t>
                        </m:r>
                      </m:e>
                      <m:sub>
                        <m:r>
                          <a:rPr lang="en-US" sz="1600">
                            <a:solidFill>
                              <a:schemeClr val="accent5"/>
                            </a:solidFill>
                            <a:latin typeface="Cambria Math" panose="02040503050406030204" pitchFamily="18" charset="0"/>
                          </a:rPr>
                          <m:t>𝟐</m:t>
                        </m:r>
                      </m:sub>
                    </m:sSub>
                    <m:r>
                      <a:rPr lang="en-US" sz="1600">
                        <a:solidFill>
                          <a:schemeClr val="accent5"/>
                        </a:solidFill>
                        <a:latin typeface="Cambria Math" panose="02040503050406030204" pitchFamily="18" charset="0"/>
                      </a:rPr>
                      <m:t>&lt;</m:t>
                    </m:r>
                    <m:sSubSup>
                      <m:sSubSupPr>
                        <m:ctrlPr>
                          <a:rPr lang="en-US" sz="1600" i="1">
                            <a:solidFill>
                              <a:schemeClr val="accent5"/>
                            </a:solidFill>
                            <a:latin typeface="Cambria Math" panose="02040503050406030204" pitchFamily="18" charset="0"/>
                          </a:rPr>
                        </m:ctrlPr>
                      </m:sSubSupPr>
                      <m:e>
                        <m:r>
                          <a:rPr lang="en-US" sz="1600">
                            <a:solidFill>
                              <a:schemeClr val="accent5"/>
                            </a:solidFill>
                            <a:latin typeface="Cambria Math" panose="02040503050406030204" pitchFamily="18" charset="0"/>
                          </a:rPr>
                          <m:t>𝒑</m:t>
                        </m:r>
                      </m:e>
                      <m:sub>
                        <m:r>
                          <a:rPr lang="en-US" sz="1600">
                            <a:solidFill>
                              <a:schemeClr val="accent5"/>
                            </a:solidFill>
                            <a:latin typeface="Cambria Math" panose="02040503050406030204" pitchFamily="18" charset="0"/>
                          </a:rPr>
                          <m:t>𝟐</m:t>
                        </m:r>
                      </m:sub>
                      <m:sup>
                        <m:r>
                          <a:rPr lang="en-US" sz="1600">
                            <a:solidFill>
                              <a:schemeClr val="accent5"/>
                            </a:solidFill>
                            <a:latin typeface="Cambria Math" panose="02040503050406030204" pitchFamily="18" charset="0"/>
                          </a:rPr>
                          <m:t>′</m:t>
                        </m:r>
                      </m:sup>
                    </m:sSubSup>
                  </m:oMath>
                </a14:m>
                <a:r>
                  <a:rPr lang="en-US" sz="1600" dirty="0"/>
                  <a:t>  -  For this case, the flow expands outside of the nozzle, and thus the actual pressure that will exist at the nozzle exit plane is </a:t>
                </a:r>
                <a14:m>
                  <m:oMath xmlns:m="http://schemas.openxmlformats.org/officeDocument/2006/math">
                    <m:sSubSup>
                      <m:sSubSupPr>
                        <m:ctrlPr>
                          <a:rPr lang="en-US" sz="1600" i="1">
                            <a:latin typeface="Cambria Math" panose="02040503050406030204" pitchFamily="18" charset="0"/>
                          </a:rPr>
                        </m:ctrlPr>
                      </m:sSubSupPr>
                      <m:e>
                        <m:r>
                          <a:rPr lang="en-US" sz="1600">
                            <a:latin typeface="Cambria Math" panose="02040503050406030204" pitchFamily="18" charset="0"/>
                          </a:rPr>
                          <m:t>𝑝</m:t>
                        </m:r>
                      </m:e>
                      <m:sub>
                        <m:r>
                          <a:rPr lang="en-US" sz="1600">
                            <a:latin typeface="Cambria Math" panose="02040503050406030204" pitchFamily="18" charset="0"/>
                          </a:rPr>
                          <m:t>2</m:t>
                        </m:r>
                      </m:sub>
                      <m:sup>
                        <m:r>
                          <a:rPr lang="en-US" sz="1600">
                            <a:latin typeface="Cambria Math" panose="02040503050406030204" pitchFamily="18" charset="0"/>
                          </a:rPr>
                          <m:t>′</m:t>
                        </m:r>
                      </m:sup>
                    </m:sSubSup>
                  </m:oMath>
                </a14:m>
                <a:r>
                  <a:rPr lang="en-US" sz="1600" dirty="0"/>
                  <a:t>.  Hence, our previous analysis for the supersonic exit condition is used.</a:t>
                </a:r>
              </a:p>
              <a:p>
                <a:pPr lvl="3">
                  <a:lnSpc>
                    <a:spcPct val="100000"/>
                  </a:lnSpc>
                  <a:spcBef>
                    <a:spcPts val="1200"/>
                  </a:spcBef>
                  <a:buClr>
                    <a:schemeClr val="accent1"/>
                  </a:buClr>
                  <a:buFont typeface="Wingdings" panose="05000000000000000000" pitchFamily="2" charset="2"/>
                  <a:buChar char="Ø"/>
                </a:pPr>
                <a14:m>
                  <m:oMath xmlns:m="http://schemas.openxmlformats.org/officeDocument/2006/math">
                    <m:sSub>
                      <m:sSubPr>
                        <m:ctrlPr>
                          <a:rPr lang="en-US" sz="1600" i="1" smtClean="0">
                            <a:solidFill>
                              <a:schemeClr val="accent3"/>
                            </a:solidFill>
                            <a:latin typeface="Cambria Math" panose="02040503050406030204" pitchFamily="18" charset="0"/>
                          </a:rPr>
                        </m:ctrlPr>
                      </m:sSubPr>
                      <m:e>
                        <m:r>
                          <a:rPr lang="en-US" sz="1600">
                            <a:solidFill>
                              <a:schemeClr val="accent3"/>
                            </a:solidFill>
                            <a:latin typeface="Cambria Math" panose="02040503050406030204" pitchFamily="18" charset="0"/>
                          </a:rPr>
                          <m:t>𝒑</m:t>
                        </m:r>
                      </m:e>
                      <m:sub>
                        <m:r>
                          <a:rPr lang="en-US" sz="1600">
                            <a:solidFill>
                              <a:schemeClr val="accent3"/>
                            </a:solidFill>
                            <a:latin typeface="Cambria Math" panose="02040503050406030204" pitchFamily="18" charset="0"/>
                          </a:rPr>
                          <m:t>𝟐</m:t>
                        </m:r>
                      </m:sub>
                    </m:sSub>
                    <m:r>
                      <a:rPr lang="en-US" sz="1600">
                        <a:solidFill>
                          <a:schemeClr val="accent3"/>
                        </a:solidFill>
                        <a:latin typeface="Cambria Math" panose="02040503050406030204" pitchFamily="18" charset="0"/>
                      </a:rPr>
                      <m:t>&gt;</m:t>
                    </m:r>
                    <m:sSubSup>
                      <m:sSubSupPr>
                        <m:ctrlPr>
                          <a:rPr lang="en-US" sz="1600" i="1">
                            <a:solidFill>
                              <a:schemeClr val="accent3"/>
                            </a:solidFill>
                            <a:latin typeface="Cambria Math" panose="02040503050406030204" pitchFamily="18" charset="0"/>
                          </a:rPr>
                        </m:ctrlPr>
                      </m:sSubSupPr>
                      <m:e>
                        <m:r>
                          <a:rPr lang="en-US" sz="1600">
                            <a:solidFill>
                              <a:schemeClr val="accent3"/>
                            </a:solidFill>
                            <a:latin typeface="Cambria Math" panose="02040503050406030204" pitchFamily="18" charset="0"/>
                          </a:rPr>
                          <m:t>𝒑</m:t>
                        </m:r>
                      </m:e>
                      <m:sub>
                        <m:r>
                          <a:rPr lang="en-US" sz="1600">
                            <a:solidFill>
                              <a:schemeClr val="accent3"/>
                            </a:solidFill>
                            <a:latin typeface="Cambria Math" panose="02040503050406030204" pitchFamily="18" charset="0"/>
                          </a:rPr>
                          <m:t>𝟐</m:t>
                        </m:r>
                      </m:sub>
                      <m:sup>
                        <m:r>
                          <a:rPr lang="en-US" sz="1600">
                            <a:solidFill>
                              <a:schemeClr val="accent3"/>
                            </a:solidFill>
                            <a:latin typeface="Cambria Math" panose="02040503050406030204" pitchFamily="18" charset="0"/>
                          </a:rPr>
                          <m:t>′</m:t>
                        </m:r>
                      </m:sup>
                    </m:sSubSup>
                  </m:oMath>
                </a14:m>
                <a:r>
                  <a:rPr lang="en-US" sz="1600" dirty="0">
                    <a:solidFill>
                      <a:schemeClr val="accent3"/>
                    </a:solidFill>
                  </a:rPr>
                  <a:t>  </a:t>
                </a:r>
                <a:r>
                  <a:rPr lang="en-US" sz="1600" dirty="0"/>
                  <a:t>- For this case, it is clear that </a:t>
                </a:r>
                <a:r>
                  <a:rPr lang="en-US" sz="1600" dirty="0">
                    <a:solidFill>
                      <a:schemeClr val="accent5"/>
                    </a:solidFill>
                  </a:rPr>
                  <a:t>the flow must undergo a normal shock</a:t>
                </a:r>
                <a:r>
                  <a:rPr lang="en-US" sz="1600" dirty="0"/>
                  <a:t> wave somewhere in the diverging passage and then diffuse subsonically to the prescribed exit pressure.  We will discuss this case next.</a:t>
                </a:r>
                <a:endParaRPr lang="en-US" sz="1600" dirty="0">
                  <a:sym typeface="Monotype Sorts" pitchFamily="2" charset="2"/>
                </a:endParaRPr>
              </a:p>
            </p:txBody>
          </p:sp>
        </mc:Choice>
        <mc:Fallback xmlns="">
          <p:sp>
            <p:nvSpPr>
              <p:cNvPr id="4" name="Content Placeholder 2">
                <a:extLst>
                  <a:ext uri="{FF2B5EF4-FFF2-40B4-BE49-F238E27FC236}">
                    <a16:creationId xmlns:a16="http://schemas.microsoft.com/office/drawing/2014/main" id="{89B963B2-C6CE-C91A-D23F-D33ABDD961EA}"/>
                  </a:ext>
                </a:extLst>
              </p:cNvPr>
              <p:cNvSpPr txBox="1">
                <a:spLocks noRot="1" noChangeAspect="1" noMove="1" noResize="1" noEditPoints="1" noAdjustHandles="1" noChangeArrowheads="1" noChangeShapeType="1" noTextEdit="1"/>
              </p:cNvSpPr>
              <p:nvPr/>
            </p:nvSpPr>
            <p:spPr>
              <a:xfrm>
                <a:off x="52611" y="631524"/>
                <a:ext cx="6493976" cy="5693076"/>
              </a:xfrm>
              <a:prstGeom prst="rect">
                <a:avLst/>
              </a:prstGeom>
              <a:blipFill>
                <a:blip r:embed="rId3"/>
                <a:stretch>
                  <a:fillRect t="-642" r="-657" b="-2034"/>
                </a:stretch>
              </a:blipFill>
            </p:spPr>
            <p:txBody>
              <a:bodyPr/>
              <a:lstStyle/>
              <a:p>
                <a:r>
                  <a:rPr lang="en-IN">
                    <a:noFill/>
                  </a:rPr>
                  <a:t> </a:t>
                </a:r>
              </a:p>
            </p:txBody>
          </p:sp>
        </mc:Fallback>
      </mc:AlternateContent>
      <p:sp>
        <p:nvSpPr>
          <p:cNvPr id="7" name="Title 1">
            <a:extLst>
              <a:ext uri="{FF2B5EF4-FFF2-40B4-BE49-F238E27FC236}">
                <a16:creationId xmlns:a16="http://schemas.microsoft.com/office/drawing/2014/main" id="{704966A9-184E-8D6E-BD75-C95409F9F4D9}"/>
              </a:ext>
            </a:extLst>
          </p:cNvPr>
          <p:cNvSpPr>
            <a:spLocks noGrp="1"/>
          </p:cNvSpPr>
          <p:nvPr>
            <p:ph type="title"/>
          </p:nvPr>
        </p:nvSpPr>
        <p:spPr>
          <a:xfrm>
            <a:off x="609599" y="78923"/>
            <a:ext cx="10972799" cy="606877"/>
          </a:xfrm>
        </p:spPr>
        <p:txBody>
          <a:bodyPr/>
          <a:lstStyle/>
          <a:p>
            <a:r>
              <a:rPr lang="en-US" dirty="0"/>
              <a:t>Choked Flow – Diverging Section</a:t>
            </a:r>
          </a:p>
        </p:txBody>
      </p:sp>
      <p:grpSp>
        <p:nvGrpSpPr>
          <p:cNvPr id="10" name="Group 9">
            <a:extLst>
              <a:ext uri="{FF2B5EF4-FFF2-40B4-BE49-F238E27FC236}">
                <a16:creationId xmlns:a16="http://schemas.microsoft.com/office/drawing/2014/main" id="{C49D3C5E-1516-DE2A-62C1-27FBD69B2916}"/>
              </a:ext>
            </a:extLst>
          </p:cNvPr>
          <p:cNvGrpSpPr/>
          <p:nvPr/>
        </p:nvGrpSpPr>
        <p:grpSpPr>
          <a:xfrm>
            <a:off x="6549596" y="1525831"/>
            <a:ext cx="5337082" cy="3799593"/>
            <a:chOff x="1208432" y="741539"/>
            <a:chExt cx="6220930" cy="4319078"/>
          </a:xfrm>
        </p:grpSpPr>
        <p:grpSp>
          <p:nvGrpSpPr>
            <p:cNvPr id="11" name="Group 10">
              <a:extLst>
                <a:ext uri="{FF2B5EF4-FFF2-40B4-BE49-F238E27FC236}">
                  <a16:creationId xmlns:a16="http://schemas.microsoft.com/office/drawing/2014/main" id="{6821E956-1F4B-CC17-A9D6-B1F5733CAF2E}"/>
                </a:ext>
              </a:extLst>
            </p:cNvPr>
            <p:cNvGrpSpPr/>
            <p:nvPr/>
          </p:nvGrpSpPr>
          <p:grpSpPr>
            <a:xfrm>
              <a:off x="1324725" y="741539"/>
              <a:ext cx="5980904" cy="1519235"/>
              <a:chOff x="504371" y="2501059"/>
              <a:chExt cx="7801430" cy="1905524"/>
            </a:xfrm>
          </p:grpSpPr>
          <p:grpSp>
            <p:nvGrpSpPr>
              <p:cNvPr id="23" name="Group 22">
                <a:extLst>
                  <a:ext uri="{FF2B5EF4-FFF2-40B4-BE49-F238E27FC236}">
                    <a16:creationId xmlns:a16="http://schemas.microsoft.com/office/drawing/2014/main" id="{757F09DD-A1E8-3BD0-19E9-B06BBB1CD3B1}"/>
                  </a:ext>
                </a:extLst>
              </p:cNvPr>
              <p:cNvGrpSpPr/>
              <p:nvPr/>
            </p:nvGrpSpPr>
            <p:grpSpPr>
              <a:xfrm>
                <a:off x="798287" y="2571750"/>
                <a:ext cx="7199086" cy="1834833"/>
                <a:chOff x="914400" y="1436336"/>
                <a:chExt cx="7199086" cy="2103926"/>
              </a:xfrm>
              <a:noFill/>
            </p:grpSpPr>
            <p:sp>
              <p:nvSpPr>
                <p:cNvPr id="77" name="Freeform: Shape 76">
                  <a:extLst>
                    <a:ext uri="{FF2B5EF4-FFF2-40B4-BE49-F238E27FC236}">
                      <a16:creationId xmlns:a16="http://schemas.microsoft.com/office/drawing/2014/main" id="{CE28E042-C685-DAC1-D9A4-4D9E8A51F298}"/>
                    </a:ext>
                  </a:extLst>
                </p:cNvPr>
                <p:cNvSpPr/>
                <p:nvPr/>
              </p:nvSpPr>
              <p:spPr>
                <a:xfrm>
                  <a:off x="914400" y="1436336"/>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Freeform: Shape 77">
                  <a:extLst>
                    <a:ext uri="{FF2B5EF4-FFF2-40B4-BE49-F238E27FC236}">
                      <a16:creationId xmlns:a16="http://schemas.microsoft.com/office/drawing/2014/main" id="{5A935E11-CA69-C4BF-AF28-1EEB8BDE8993}"/>
                    </a:ext>
                  </a:extLst>
                </p:cNvPr>
                <p:cNvSpPr/>
                <p:nvPr/>
              </p:nvSpPr>
              <p:spPr>
                <a:xfrm flipV="1">
                  <a:off x="914400" y="2894699"/>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9" name="Straight Connector 78">
                  <a:extLst>
                    <a:ext uri="{FF2B5EF4-FFF2-40B4-BE49-F238E27FC236}">
                      <a16:creationId xmlns:a16="http://schemas.microsoft.com/office/drawing/2014/main" id="{D3D01575-A752-BA71-5C00-F70443618B60}"/>
                    </a:ext>
                  </a:extLst>
                </p:cNvPr>
                <p:cNvCxnSpPr>
                  <a:cxnSpLocks/>
                </p:cNvCxnSpPr>
                <p:nvPr/>
              </p:nvCxnSpPr>
              <p:spPr>
                <a:xfrm>
                  <a:off x="921657" y="1808192"/>
                  <a:ext cx="0" cy="1345700"/>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36B6299-B026-BC39-C46C-E04B6EC3D002}"/>
                    </a:ext>
                  </a:extLst>
                </p:cNvPr>
                <p:cNvCxnSpPr>
                  <a:cxnSpLocks/>
                </p:cNvCxnSpPr>
                <p:nvPr/>
              </p:nvCxnSpPr>
              <p:spPr>
                <a:xfrm>
                  <a:off x="8098972" y="1436336"/>
                  <a:ext cx="0" cy="2103926"/>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Arrow Connector 23">
                <a:extLst>
                  <a:ext uri="{FF2B5EF4-FFF2-40B4-BE49-F238E27FC236}">
                    <a16:creationId xmlns:a16="http://schemas.microsoft.com/office/drawing/2014/main" id="{B515AB35-C79D-1928-ED52-3C6AFF6021F2}"/>
                  </a:ext>
                </a:extLst>
              </p:cNvPr>
              <p:cNvCxnSpPr>
                <a:cxnSpLocks/>
                <a:endCxn id="27" idx="3"/>
              </p:cNvCxnSpPr>
              <p:nvPr/>
            </p:nvCxnSpPr>
            <p:spPr>
              <a:xfrm>
                <a:off x="805544" y="3468323"/>
                <a:ext cx="7500256" cy="0"/>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5" name="Arrow: Right 24">
                <a:extLst>
                  <a:ext uri="{FF2B5EF4-FFF2-40B4-BE49-F238E27FC236}">
                    <a16:creationId xmlns:a16="http://schemas.microsoft.com/office/drawing/2014/main" id="{96E0DF3B-8A5D-154C-7C8E-02754A7D2914}"/>
                  </a:ext>
                </a:extLst>
              </p:cNvPr>
              <p:cNvSpPr/>
              <p:nvPr/>
            </p:nvSpPr>
            <p:spPr>
              <a:xfrm>
                <a:off x="504371" y="3358244"/>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Arrow: Right 25">
                <a:extLst>
                  <a:ext uri="{FF2B5EF4-FFF2-40B4-BE49-F238E27FC236}">
                    <a16:creationId xmlns:a16="http://schemas.microsoft.com/office/drawing/2014/main" id="{F133FDEC-76B8-AF1F-E5AD-1D40E9967A7E}"/>
                  </a:ext>
                </a:extLst>
              </p:cNvPr>
              <p:cNvSpPr/>
              <p:nvPr/>
            </p:nvSpPr>
            <p:spPr>
              <a:xfrm>
                <a:off x="3349172"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Arrow: Right 26">
                <a:extLst>
                  <a:ext uri="{FF2B5EF4-FFF2-40B4-BE49-F238E27FC236}">
                    <a16:creationId xmlns:a16="http://schemas.microsoft.com/office/drawing/2014/main" id="{32D07600-692F-B9D1-9928-DCE6C1BE10DC}"/>
                  </a:ext>
                </a:extLst>
              </p:cNvPr>
              <p:cNvSpPr/>
              <p:nvPr/>
            </p:nvSpPr>
            <p:spPr>
              <a:xfrm>
                <a:off x="7688944"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8CA1A292-23EB-D1C3-4BDC-6BED4DB72D5B}"/>
                      </a:ext>
                    </a:extLst>
                  </p:cNvPr>
                  <p:cNvSpPr/>
                  <p:nvPr/>
                </p:nvSpPr>
                <p:spPr>
                  <a:xfrm>
                    <a:off x="7677206" y="3069215"/>
                    <a:ext cx="379206" cy="369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𝑥</m:t>
                          </m:r>
                        </m:oMath>
                      </m:oMathPara>
                    </a14:m>
                    <a:endParaRPr lang="en-US" sz="1400" i="1" dirty="0">
                      <a:latin typeface="Cambria Math" panose="02040503050406030204" pitchFamily="18" charset="0"/>
                    </a:endParaRPr>
                  </a:p>
                </p:txBody>
              </p:sp>
            </mc:Choice>
            <mc:Fallback xmlns="">
              <p:sp>
                <p:nvSpPr>
                  <p:cNvPr id="38" name="Rectangle 37">
                    <a:extLst>
                      <a:ext uri="{FF2B5EF4-FFF2-40B4-BE49-F238E27FC236}">
                        <a16:creationId xmlns:a16="http://schemas.microsoft.com/office/drawing/2014/main" id="{00525B4A-FE4F-4161-A21E-8E563B0BAA55}"/>
                      </a:ext>
                    </a:extLst>
                  </p:cNvPr>
                  <p:cNvSpPr>
                    <a:spLocks noRot="1" noChangeAspect="1" noMove="1" noResize="1" noEditPoints="1" noAdjustHandles="1" noChangeArrowheads="1" noChangeShapeType="1" noTextEdit="1"/>
                  </p:cNvSpPr>
                  <p:nvPr/>
                </p:nvSpPr>
                <p:spPr>
                  <a:xfrm>
                    <a:off x="7677206" y="3069215"/>
                    <a:ext cx="379206" cy="36933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a:extLst>
                      <a:ext uri="{FF2B5EF4-FFF2-40B4-BE49-F238E27FC236}">
                        <a16:creationId xmlns:a16="http://schemas.microsoft.com/office/drawing/2014/main" id="{34F311CD-35D6-9C27-E1D0-6D8F5173181F}"/>
                      </a:ext>
                    </a:extLst>
                  </p:cNvPr>
                  <p:cNvSpPr/>
                  <p:nvPr/>
                </p:nvSpPr>
                <p:spPr>
                  <a:xfrm>
                    <a:off x="1478149" y="2501059"/>
                    <a:ext cx="798962" cy="4257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𝐴</m:t>
                          </m:r>
                          <m:r>
                            <a:rPr lang="en-US" sz="1400" dirty="0" smtClean="0">
                              <a:latin typeface="Cambria Math" panose="02040503050406030204" pitchFamily="18" charset="0"/>
                            </a:rPr>
                            <m:t>(</m:t>
                          </m:r>
                          <m:r>
                            <a:rPr lang="en-US" sz="1400" i="1" dirty="0">
                              <a:latin typeface="Cambria Math" panose="02040503050406030204" pitchFamily="18" charset="0"/>
                            </a:rPr>
                            <m:t>𝑥</m:t>
                          </m:r>
                          <m:r>
                            <a:rPr lang="en-US" sz="1400" i="1" dirty="0">
                              <a:latin typeface="Cambria Math" panose="02040503050406030204" pitchFamily="18" charset="0"/>
                            </a:rPr>
                            <m:t>)</m:t>
                          </m:r>
                        </m:oMath>
                      </m:oMathPara>
                    </a14:m>
                    <a:endParaRPr lang="en-US" sz="1400" dirty="0"/>
                  </a:p>
                </p:txBody>
              </p:sp>
            </mc:Choice>
            <mc:Fallback xmlns="">
              <p:sp>
                <p:nvSpPr>
                  <p:cNvPr id="39" name="Rectangle 38">
                    <a:extLst>
                      <a:ext uri="{FF2B5EF4-FFF2-40B4-BE49-F238E27FC236}">
                        <a16:creationId xmlns:a16="http://schemas.microsoft.com/office/drawing/2014/main" id="{E6D329FA-76CF-489D-9D65-57061182C932}"/>
                      </a:ext>
                    </a:extLst>
                  </p:cNvPr>
                  <p:cNvSpPr>
                    <a:spLocks noRot="1" noChangeAspect="1" noMove="1" noResize="1" noEditPoints="1" noAdjustHandles="1" noChangeArrowheads="1" noChangeShapeType="1" noTextEdit="1"/>
                  </p:cNvSpPr>
                  <p:nvPr/>
                </p:nvSpPr>
                <p:spPr>
                  <a:xfrm>
                    <a:off x="1478149" y="2501059"/>
                    <a:ext cx="798962" cy="425740"/>
                  </a:xfrm>
                  <a:prstGeom prst="rect">
                    <a:avLst/>
                  </a:prstGeom>
                  <a:blipFill>
                    <a:blip r:embed="rId7"/>
                    <a:stretch>
                      <a:fillRect b="-7843"/>
                    </a:stretch>
                  </a:blipFill>
                </p:spPr>
                <p:txBody>
                  <a:bodyPr/>
                  <a:lstStyle/>
                  <a:p>
                    <a:r>
                      <a:rPr lang="en-US">
                        <a:noFill/>
                      </a:rPr>
                      <a:t> </a:t>
                    </a:r>
                  </a:p>
                </p:txBody>
              </p:sp>
            </mc:Fallback>
          </mc:AlternateContent>
          <p:grpSp>
            <p:nvGrpSpPr>
              <p:cNvPr id="30" name="Group 29">
                <a:extLst>
                  <a:ext uri="{FF2B5EF4-FFF2-40B4-BE49-F238E27FC236}">
                    <a16:creationId xmlns:a16="http://schemas.microsoft.com/office/drawing/2014/main" id="{95451480-AFC3-437A-140F-F9EBAC3C22EC}"/>
                  </a:ext>
                </a:extLst>
              </p:cNvPr>
              <p:cNvGrpSpPr/>
              <p:nvPr/>
            </p:nvGrpSpPr>
            <p:grpSpPr>
              <a:xfrm>
                <a:off x="5954476" y="2755184"/>
                <a:ext cx="428195" cy="1452166"/>
                <a:chOff x="7903041" y="900201"/>
                <a:chExt cx="428195" cy="1452166"/>
              </a:xfrm>
            </p:grpSpPr>
            <p:grpSp>
              <p:nvGrpSpPr>
                <p:cNvPr id="31" name="Group 30">
                  <a:extLst>
                    <a:ext uri="{FF2B5EF4-FFF2-40B4-BE49-F238E27FC236}">
                      <a16:creationId xmlns:a16="http://schemas.microsoft.com/office/drawing/2014/main" id="{AEB7D761-11B9-85BC-37CC-B53E562C6222}"/>
                    </a:ext>
                  </a:extLst>
                </p:cNvPr>
                <p:cNvGrpSpPr/>
                <p:nvPr/>
              </p:nvGrpSpPr>
              <p:grpSpPr>
                <a:xfrm>
                  <a:off x="7903041" y="895595"/>
                  <a:ext cx="428195" cy="1456772"/>
                  <a:chOff x="5544457" y="1886857"/>
                  <a:chExt cx="428195" cy="1371600"/>
                </a:xfrm>
              </p:grpSpPr>
              <p:cxnSp>
                <p:nvCxnSpPr>
                  <p:cNvPr id="33" name="Straight Arrow Connector 32">
                    <a:extLst>
                      <a:ext uri="{FF2B5EF4-FFF2-40B4-BE49-F238E27FC236}">
                        <a16:creationId xmlns:a16="http://schemas.microsoft.com/office/drawing/2014/main" id="{7F6A9243-1FC7-8702-EB93-65DD9E26EABF}"/>
                      </a:ext>
                    </a:extLst>
                  </p:cNvPr>
                  <p:cNvCxnSpPr/>
                  <p:nvPr/>
                </p:nvCxnSpPr>
                <p:spPr>
                  <a:xfrm>
                    <a:off x="5544457" y="18868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0D54749-822B-66C4-585A-98891F14CF36}"/>
                      </a:ext>
                    </a:extLst>
                  </p:cNvPr>
                  <p:cNvCxnSpPr/>
                  <p:nvPr/>
                </p:nvCxnSpPr>
                <p:spPr>
                  <a:xfrm>
                    <a:off x="5544460" y="20392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A8A6340F-A996-0517-5ED5-DE2403D12BD9}"/>
                      </a:ext>
                    </a:extLst>
                  </p:cNvPr>
                  <p:cNvCxnSpPr/>
                  <p:nvPr/>
                </p:nvCxnSpPr>
                <p:spPr>
                  <a:xfrm>
                    <a:off x="5544463" y="21916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7C775A5F-E07C-5FD0-4B97-06201E96B4D1}"/>
                      </a:ext>
                    </a:extLst>
                  </p:cNvPr>
                  <p:cNvCxnSpPr/>
                  <p:nvPr/>
                </p:nvCxnSpPr>
                <p:spPr>
                  <a:xfrm>
                    <a:off x="5544466" y="23440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B651C5DB-673A-ABA0-FE8C-E347B3EB2664}"/>
                      </a:ext>
                    </a:extLst>
                  </p:cNvPr>
                  <p:cNvCxnSpPr/>
                  <p:nvPr/>
                </p:nvCxnSpPr>
                <p:spPr>
                  <a:xfrm>
                    <a:off x="5551726" y="24964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F80FE68-C37A-636D-37B1-2A2533D55985}"/>
                      </a:ext>
                    </a:extLst>
                  </p:cNvPr>
                  <p:cNvCxnSpPr/>
                  <p:nvPr/>
                </p:nvCxnSpPr>
                <p:spPr>
                  <a:xfrm>
                    <a:off x="5551726" y="26488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FB2DC7EC-5AA7-5DE1-A7D2-FD29DF006938}"/>
                      </a:ext>
                    </a:extLst>
                  </p:cNvPr>
                  <p:cNvCxnSpPr/>
                  <p:nvPr/>
                </p:nvCxnSpPr>
                <p:spPr>
                  <a:xfrm>
                    <a:off x="5551729" y="28012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06D8FD17-72D4-B129-934B-C759386F913B}"/>
                      </a:ext>
                    </a:extLst>
                  </p:cNvPr>
                  <p:cNvCxnSpPr/>
                  <p:nvPr/>
                </p:nvCxnSpPr>
                <p:spPr>
                  <a:xfrm>
                    <a:off x="5551732" y="29536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3FFDF6D0-B1B0-6BD4-802F-942E7D4DEE4D}"/>
                      </a:ext>
                    </a:extLst>
                  </p:cNvPr>
                  <p:cNvCxnSpPr/>
                  <p:nvPr/>
                </p:nvCxnSpPr>
                <p:spPr>
                  <a:xfrm>
                    <a:off x="5551735" y="31060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DD2573BE-FBF8-F9CE-BA06-CC02A22EF1FB}"/>
                      </a:ext>
                    </a:extLst>
                  </p:cNvPr>
                  <p:cNvCxnSpPr/>
                  <p:nvPr/>
                </p:nvCxnSpPr>
                <p:spPr>
                  <a:xfrm>
                    <a:off x="5558995" y="32584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992CF1ED-7A44-8EBA-7F7F-D113FBD586CC}"/>
                      </a:ext>
                    </a:extLst>
                  </p:cNvPr>
                  <p:cNvCxnSpPr/>
                  <p:nvPr/>
                </p:nvCxnSpPr>
                <p:spPr>
                  <a:xfrm>
                    <a:off x="5544457" y="1886857"/>
                    <a:ext cx="14538" cy="137160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2" name="Straight Connector 31">
                  <a:extLst>
                    <a:ext uri="{FF2B5EF4-FFF2-40B4-BE49-F238E27FC236}">
                      <a16:creationId xmlns:a16="http://schemas.microsoft.com/office/drawing/2014/main" id="{C069734F-6A5A-2784-C804-C6B002BA92EB}"/>
                    </a:ext>
                  </a:extLst>
                </p:cNvPr>
                <p:cNvCxnSpPr>
                  <a:cxnSpLocks/>
                </p:cNvCxnSpPr>
                <p:nvPr/>
              </p:nvCxnSpPr>
              <p:spPr>
                <a:xfrm>
                  <a:off x="8316734" y="900200"/>
                  <a:ext cx="7269" cy="1452167"/>
                </a:xfrm>
                <a:prstGeom prst="line">
                  <a:avLst/>
                </a:prstGeom>
                <a:ln w="1270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cxnSp>
          <p:nvCxnSpPr>
            <p:cNvPr id="12" name="Straight Connector 11">
              <a:extLst>
                <a:ext uri="{FF2B5EF4-FFF2-40B4-BE49-F238E27FC236}">
                  <a16:creationId xmlns:a16="http://schemas.microsoft.com/office/drawing/2014/main" id="{291E375C-B0B7-DD22-6346-2EFBC826E7A8}"/>
                </a:ext>
              </a:extLst>
            </p:cNvPr>
            <p:cNvCxnSpPr>
              <a:cxnSpLocks/>
            </p:cNvCxnSpPr>
            <p:nvPr/>
          </p:nvCxnSpPr>
          <p:spPr>
            <a:xfrm>
              <a:off x="3742122" y="1198577"/>
              <a:ext cx="1" cy="3755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94F3839-3A37-E648-A0C6-ADB5A2011310}"/>
                    </a:ext>
                  </a:extLst>
                </p:cNvPr>
                <p:cNvSpPr txBox="1"/>
                <p:nvPr/>
              </p:nvSpPr>
              <p:spPr>
                <a:xfrm>
                  <a:off x="1208432" y="2451993"/>
                  <a:ext cx="410247" cy="549034"/>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dirty="0" smtClean="0">
                                <a:latin typeface="Cambria Math" panose="02040503050406030204" pitchFamily="18" charset="0"/>
                              </a:rPr>
                              <m:t>𝑝</m:t>
                            </m:r>
                          </m:num>
                          <m:den>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𝑝</m:t>
                                </m:r>
                              </m:e>
                              <m:sub>
                                <m:r>
                                  <a:rPr lang="en-US" b="0" i="1" dirty="0" smtClean="0">
                                    <a:latin typeface="Cambria Math" panose="02040503050406030204" pitchFamily="18" charset="0"/>
                                  </a:rPr>
                                  <m:t>0</m:t>
                                </m:r>
                              </m:sub>
                            </m:sSub>
                          </m:den>
                        </m:f>
                      </m:oMath>
                    </m:oMathPara>
                  </a14:m>
                  <a:endParaRPr lang="en-US" dirty="0"/>
                </a:p>
              </p:txBody>
            </p:sp>
          </mc:Choice>
          <mc:Fallback xmlns="">
            <p:sp>
              <p:nvSpPr>
                <p:cNvPr id="11" name="TextBox 10">
                  <a:extLst>
                    <a:ext uri="{FF2B5EF4-FFF2-40B4-BE49-F238E27FC236}">
                      <a16:creationId xmlns:a16="http://schemas.microsoft.com/office/drawing/2014/main" id="{5C75CA25-041E-4A7B-9E08-6A14BBFD7EF8}"/>
                    </a:ext>
                  </a:extLst>
                </p:cNvPr>
                <p:cNvSpPr txBox="1">
                  <a:spLocks noRot="1" noChangeAspect="1" noMove="1" noResize="1" noEditPoints="1" noAdjustHandles="1" noChangeArrowheads="1" noChangeShapeType="1" noTextEdit="1"/>
                </p:cNvSpPr>
                <p:nvPr/>
              </p:nvSpPr>
              <p:spPr>
                <a:xfrm>
                  <a:off x="1208432" y="2451993"/>
                  <a:ext cx="410247" cy="549034"/>
                </a:xfrm>
                <a:prstGeom prst="rect">
                  <a:avLst/>
                </a:prstGeom>
                <a:blipFill>
                  <a:blip r:embed="rId8"/>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8C6F3B4-C119-F673-5AF8-9BD850B62933}"/>
                    </a:ext>
                  </a:extLst>
                </p:cNvPr>
                <p:cNvSpPr txBox="1"/>
                <p:nvPr/>
              </p:nvSpPr>
              <p:spPr>
                <a:xfrm>
                  <a:off x="6981234" y="4691285"/>
                  <a:ext cx="379206"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𝑥</m:t>
                        </m:r>
                      </m:oMath>
                    </m:oMathPara>
                  </a14:m>
                  <a:endParaRPr lang="en-US" dirty="0"/>
                </a:p>
              </p:txBody>
            </p:sp>
          </mc:Choice>
          <mc:Fallback xmlns="">
            <p:sp>
              <p:nvSpPr>
                <p:cNvPr id="13" name="TextBox 12">
                  <a:extLst>
                    <a:ext uri="{FF2B5EF4-FFF2-40B4-BE49-F238E27FC236}">
                      <a16:creationId xmlns:a16="http://schemas.microsoft.com/office/drawing/2014/main" id="{744577F0-E916-49A8-8BAE-F5EF4FF31829}"/>
                    </a:ext>
                  </a:extLst>
                </p:cNvPr>
                <p:cNvSpPr txBox="1">
                  <a:spLocks noRot="1" noChangeAspect="1" noMove="1" noResize="1" noEditPoints="1" noAdjustHandles="1" noChangeArrowheads="1" noChangeShapeType="1" noTextEdit="1"/>
                </p:cNvSpPr>
                <p:nvPr/>
              </p:nvSpPr>
              <p:spPr>
                <a:xfrm>
                  <a:off x="6981234" y="4691285"/>
                  <a:ext cx="379206" cy="369332"/>
                </a:xfrm>
                <a:prstGeom prst="rect">
                  <a:avLst/>
                </a:prstGeom>
                <a:blipFill>
                  <a:blip r:embed="rId9"/>
                  <a:stretch>
                    <a:fillRect/>
                  </a:stretch>
                </a:blipFill>
              </p:spPr>
              <p:txBody>
                <a:bodyPr/>
                <a:lstStyle/>
                <a:p>
                  <a:r>
                    <a:rPr lang="en-US">
                      <a:noFill/>
                    </a:rPr>
                    <a:t> </a:t>
                  </a:r>
                </a:p>
              </p:txBody>
            </p:sp>
          </mc:Fallback>
        </mc:AlternateContent>
        <p:cxnSp>
          <p:nvCxnSpPr>
            <p:cNvPr id="15" name="Straight Connector 14">
              <a:extLst>
                <a:ext uri="{FF2B5EF4-FFF2-40B4-BE49-F238E27FC236}">
                  <a16:creationId xmlns:a16="http://schemas.microsoft.com/office/drawing/2014/main" id="{0B4A2BF9-238C-A8FB-854C-6561299E614D}"/>
                </a:ext>
              </a:extLst>
            </p:cNvPr>
            <p:cNvCxnSpPr>
              <a:cxnSpLocks/>
            </p:cNvCxnSpPr>
            <p:nvPr/>
          </p:nvCxnSpPr>
          <p:spPr>
            <a:xfrm flipH="1">
              <a:off x="1585403" y="3816570"/>
              <a:ext cx="5469912" cy="438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67A9C9F-A418-2570-41C7-9E81BAEABE9D}"/>
                </a:ext>
              </a:extLst>
            </p:cNvPr>
            <p:cNvSpPr txBox="1"/>
            <p:nvPr/>
          </p:nvSpPr>
          <p:spPr>
            <a:xfrm>
              <a:off x="1924086" y="3874270"/>
              <a:ext cx="1351652" cy="276999"/>
            </a:xfrm>
            <a:prstGeom prst="rect">
              <a:avLst/>
            </a:prstGeom>
            <a:noFill/>
          </p:spPr>
          <p:txBody>
            <a:bodyPr wrap="none" rtlCol="0">
              <a:spAutoFit/>
            </a:bodyPr>
            <a:lstStyle/>
            <a:p>
              <a:r>
                <a:rPr lang="en-US" sz="1200" dirty="0"/>
                <a:t>Choked pressure</a:t>
              </a:r>
            </a:p>
          </p:txBody>
        </p:sp>
        <p:sp>
          <p:nvSpPr>
            <p:cNvPr id="17" name="TextBox 16">
              <a:extLst>
                <a:ext uri="{FF2B5EF4-FFF2-40B4-BE49-F238E27FC236}">
                  <a16:creationId xmlns:a16="http://schemas.microsoft.com/office/drawing/2014/main" id="{2E5EA560-C017-D392-F602-234042199BA8}"/>
                </a:ext>
              </a:extLst>
            </p:cNvPr>
            <p:cNvSpPr txBox="1"/>
            <p:nvPr/>
          </p:nvSpPr>
          <p:spPr>
            <a:xfrm>
              <a:off x="3275738" y="911937"/>
              <a:ext cx="1088760" cy="276999"/>
            </a:xfrm>
            <a:prstGeom prst="rect">
              <a:avLst/>
            </a:prstGeom>
            <a:noFill/>
          </p:spPr>
          <p:txBody>
            <a:bodyPr wrap="none" rtlCol="0">
              <a:spAutoFit/>
            </a:bodyPr>
            <a:lstStyle/>
            <a:p>
              <a:r>
                <a:rPr lang="en-US" sz="1200" dirty="0"/>
                <a:t>Nozzle throat</a:t>
              </a:r>
            </a:p>
          </p:txBody>
        </p:sp>
        <p:sp>
          <p:nvSpPr>
            <p:cNvPr id="18" name="TextBox 17">
              <a:extLst>
                <a:ext uri="{FF2B5EF4-FFF2-40B4-BE49-F238E27FC236}">
                  <a16:creationId xmlns:a16="http://schemas.microsoft.com/office/drawing/2014/main" id="{FA77C8A4-B05B-FCAC-C455-5D20D943EE7B}"/>
                </a:ext>
              </a:extLst>
            </p:cNvPr>
            <p:cNvSpPr txBox="1"/>
            <p:nvPr/>
          </p:nvSpPr>
          <p:spPr>
            <a:xfrm>
              <a:off x="6988216" y="1591849"/>
              <a:ext cx="441146" cy="276999"/>
            </a:xfrm>
            <a:prstGeom prst="rect">
              <a:avLst/>
            </a:prstGeom>
            <a:noFill/>
          </p:spPr>
          <p:txBody>
            <a:bodyPr wrap="none" rtlCol="0">
              <a:spAutoFit/>
            </a:bodyPr>
            <a:lstStyle/>
            <a:p>
              <a:r>
                <a:rPr lang="en-US" sz="1200" dirty="0"/>
                <a:t>Exit</a:t>
              </a:r>
            </a:p>
          </p:txBody>
        </p:sp>
        <p:grpSp>
          <p:nvGrpSpPr>
            <p:cNvPr id="19" name="Group 18">
              <a:extLst>
                <a:ext uri="{FF2B5EF4-FFF2-40B4-BE49-F238E27FC236}">
                  <a16:creationId xmlns:a16="http://schemas.microsoft.com/office/drawing/2014/main" id="{84263A4C-D2E2-5052-96D5-30367A438B80}"/>
                </a:ext>
              </a:extLst>
            </p:cNvPr>
            <p:cNvGrpSpPr/>
            <p:nvPr/>
          </p:nvGrpSpPr>
          <p:grpSpPr>
            <a:xfrm>
              <a:off x="1564686" y="2378092"/>
              <a:ext cx="5494136" cy="2575560"/>
              <a:chOff x="1564686" y="2378092"/>
              <a:chExt cx="5494136" cy="2575560"/>
            </a:xfrm>
          </p:grpSpPr>
          <p:cxnSp>
            <p:nvCxnSpPr>
              <p:cNvPr id="20" name="Straight Connector 19">
                <a:extLst>
                  <a:ext uri="{FF2B5EF4-FFF2-40B4-BE49-F238E27FC236}">
                    <a16:creationId xmlns:a16="http://schemas.microsoft.com/office/drawing/2014/main" id="{8ED8522C-5F5B-F17F-DFC2-4856B7F2613D}"/>
                  </a:ext>
                </a:extLst>
              </p:cNvPr>
              <p:cNvCxnSpPr>
                <a:cxnSpLocks/>
              </p:cNvCxnSpPr>
              <p:nvPr/>
            </p:nvCxnSpPr>
            <p:spPr>
              <a:xfrm flipH="1">
                <a:off x="1568799"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6FE3488-26AC-0EA4-38BF-B812665BBA86}"/>
                  </a:ext>
                </a:extLst>
              </p:cNvPr>
              <p:cNvCxnSpPr>
                <a:cxnSpLocks/>
              </p:cNvCxnSpPr>
              <p:nvPr/>
            </p:nvCxnSpPr>
            <p:spPr>
              <a:xfrm flipH="1">
                <a:off x="1564686" y="4953652"/>
                <a:ext cx="5490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2A91402-4F40-F572-6A7C-AB68CC511438}"/>
                  </a:ext>
                </a:extLst>
              </p:cNvPr>
              <p:cNvCxnSpPr>
                <a:cxnSpLocks/>
              </p:cNvCxnSpPr>
              <p:nvPr/>
            </p:nvCxnSpPr>
            <p:spPr>
              <a:xfrm flipH="1">
                <a:off x="7055315"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80E30FFE-6F82-BFDD-404A-BE6811A650A8}"/>
                  </a:ext>
                </a:extLst>
              </p:cNvPr>
              <p:cNvSpPr txBox="1"/>
              <p:nvPr/>
            </p:nvSpPr>
            <p:spPr>
              <a:xfrm>
                <a:off x="6842613" y="838200"/>
                <a:ext cx="1801531" cy="430887"/>
              </a:xfrm>
              <a:prstGeom prst="rect">
                <a:avLst/>
              </a:prstGeom>
              <a:solidFill>
                <a:srgbClr val="FFB71B"/>
              </a:solidFill>
            </p:spPr>
            <p:txBody>
              <a:bodyPr wrap="square" rtlCol="0">
                <a:spAutoFit/>
              </a:bodyPr>
              <a:lstStyle>
                <a:defPPr>
                  <a:defRPr lang="en-US"/>
                </a:defPPr>
                <a:lvl1pPr algn="ctr">
                  <a:defRPr sz="1200"/>
                </a:lvl1pPr>
              </a:lstStyle>
              <a:p>
                <a:r>
                  <a:rPr lang="en-US" dirty="0"/>
                  <a:t>Inlet total conditions fixed</a:t>
                </a:r>
              </a:p>
              <a:p>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𝑝</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0</m:t>
                        </m:r>
                      </m:sub>
                    </m:sSub>
                  </m:oMath>
                </a14:m>
                <a:r>
                  <a:rPr lang="en-US" dirty="0"/>
                  <a:t>)</a:t>
                </a:r>
              </a:p>
            </p:txBody>
          </p:sp>
        </mc:Choice>
        <mc:Fallback xmlns="">
          <p:sp>
            <p:nvSpPr>
              <p:cNvPr id="81" name="TextBox 80">
                <a:extLst>
                  <a:ext uri="{FF2B5EF4-FFF2-40B4-BE49-F238E27FC236}">
                    <a16:creationId xmlns:a16="http://schemas.microsoft.com/office/drawing/2014/main" id="{80E30FFE-6F82-BFDD-404A-BE6811A650A8}"/>
                  </a:ext>
                </a:extLst>
              </p:cNvPr>
              <p:cNvSpPr txBox="1">
                <a:spLocks noRot="1" noChangeAspect="1" noMove="1" noResize="1" noEditPoints="1" noAdjustHandles="1" noChangeArrowheads="1" noChangeShapeType="1" noTextEdit="1"/>
              </p:cNvSpPr>
              <p:nvPr/>
            </p:nvSpPr>
            <p:spPr>
              <a:xfrm>
                <a:off x="6842613" y="838200"/>
                <a:ext cx="1801531" cy="430887"/>
              </a:xfrm>
              <a:prstGeom prst="rect">
                <a:avLst/>
              </a:prstGeom>
              <a:blipFill>
                <a:blip r:embed="rId10"/>
                <a:stretch>
                  <a:fillRect t="-1429" b="-17143"/>
                </a:stretch>
              </a:blipFill>
            </p:spPr>
            <p:txBody>
              <a:bodyPr/>
              <a:lstStyle/>
              <a:p>
                <a:r>
                  <a:rPr lang="en-IN">
                    <a:noFill/>
                  </a:rPr>
                  <a:t> </a:t>
                </a:r>
              </a:p>
            </p:txBody>
          </p:sp>
        </mc:Fallback>
      </mc:AlternateContent>
      <p:sp>
        <p:nvSpPr>
          <p:cNvPr id="82" name="TextBox 81">
            <a:extLst>
              <a:ext uri="{FF2B5EF4-FFF2-40B4-BE49-F238E27FC236}">
                <a16:creationId xmlns:a16="http://schemas.microsoft.com/office/drawing/2014/main" id="{A880C477-7BD3-FD13-A80A-25C304799313}"/>
              </a:ext>
            </a:extLst>
          </p:cNvPr>
          <p:cNvSpPr txBox="1"/>
          <p:nvPr/>
        </p:nvSpPr>
        <p:spPr>
          <a:xfrm rot="1169971">
            <a:off x="10321542" y="4616104"/>
            <a:ext cx="1191929" cy="276999"/>
          </a:xfrm>
          <a:prstGeom prst="rect">
            <a:avLst/>
          </a:prstGeom>
          <a:noFill/>
        </p:spPr>
        <p:txBody>
          <a:bodyPr wrap="none" rtlCol="0">
            <a:spAutoFit/>
          </a:bodyPr>
          <a:lstStyle/>
          <a:p>
            <a:r>
              <a:rPr lang="en-US" sz="1200" dirty="0">
                <a:solidFill>
                  <a:srgbClr val="D4970E"/>
                </a:solidFill>
              </a:rPr>
              <a:t>Fully Supersonic</a:t>
            </a:r>
          </a:p>
        </p:txBody>
      </p:sp>
      <p:sp>
        <p:nvSpPr>
          <p:cNvPr id="83" name="Freeform: Shape 82">
            <a:extLst>
              <a:ext uri="{FF2B5EF4-FFF2-40B4-BE49-F238E27FC236}">
                <a16:creationId xmlns:a16="http://schemas.microsoft.com/office/drawing/2014/main" id="{E9335704-0DA4-A38D-8284-CD3695A93150}"/>
              </a:ext>
            </a:extLst>
          </p:cNvPr>
          <p:cNvSpPr/>
          <p:nvPr/>
        </p:nvSpPr>
        <p:spPr>
          <a:xfrm>
            <a:off x="8719290" y="4249103"/>
            <a:ext cx="1537094" cy="388699"/>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09260"/>
              <a:gd name="connsiteY0" fmla="*/ 55180 h 1045101"/>
              <a:gd name="connsiteX1" fmla="*/ 518160 w 5509260"/>
              <a:gd name="connsiteY1" fmla="*/ 100389 h 1045101"/>
              <a:gd name="connsiteX2" fmla="*/ 899160 w 5509260"/>
              <a:gd name="connsiteY2" fmla="*/ 190808 h 1045101"/>
              <a:gd name="connsiteX3" fmla="*/ 1234440 w 5509260"/>
              <a:gd name="connsiteY3" fmla="*/ 303929 h 1045101"/>
              <a:gd name="connsiteX4" fmla="*/ 1600200 w 5509260"/>
              <a:gd name="connsiteY4" fmla="*/ 475811 h 1045101"/>
              <a:gd name="connsiteX5" fmla="*/ 1943100 w 5509260"/>
              <a:gd name="connsiteY5" fmla="*/ 682572 h 1045101"/>
              <a:gd name="connsiteX6" fmla="*/ 2164080 w 5509260"/>
              <a:gd name="connsiteY6" fmla="*/ 743532 h 1045101"/>
              <a:gd name="connsiteX7" fmla="*/ 2537460 w 5509260"/>
              <a:gd name="connsiteY7" fmla="*/ 713052 h 1045101"/>
              <a:gd name="connsiteX8" fmla="*/ 3162300 w 5509260"/>
              <a:gd name="connsiteY8" fmla="*/ 558099 h 1045101"/>
              <a:gd name="connsiteX9" fmla="*/ 3863340 w 5509260"/>
              <a:gd name="connsiteY9" fmla="*/ 305108 h 1045101"/>
              <a:gd name="connsiteX10" fmla="*/ 4602480 w 5509260"/>
              <a:gd name="connsiteY10" fmla="*/ 125606 h 1045101"/>
              <a:gd name="connsiteX11" fmla="*/ 5143500 w 5509260"/>
              <a:gd name="connsiteY11" fmla="*/ 61425 h 1045101"/>
              <a:gd name="connsiteX12" fmla="*/ 5509260 w 5509260"/>
              <a:gd name="connsiteY12" fmla="*/ 1045081 h 1045101"/>
              <a:gd name="connsiteX0" fmla="*/ 0 w 5509260"/>
              <a:gd name="connsiteY0" fmla="*/ 0 h 1040585"/>
              <a:gd name="connsiteX1" fmla="*/ 518160 w 5509260"/>
              <a:gd name="connsiteY1" fmla="*/ 45209 h 1040585"/>
              <a:gd name="connsiteX2" fmla="*/ 899160 w 5509260"/>
              <a:gd name="connsiteY2" fmla="*/ 135628 h 1040585"/>
              <a:gd name="connsiteX3" fmla="*/ 1234440 w 5509260"/>
              <a:gd name="connsiteY3" fmla="*/ 248749 h 1040585"/>
              <a:gd name="connsiteX4" fmla="*/ 1600200 w 5509260"/>
              <a:gd name="connsiteY4" fmla="*/ 420631 h 1040585"/>
              <a:gd name="connsiteX5" fmla="*/ 1943100 w 5509260"/>
              <a:gd name="connsiteY5" fmla="*/ 627392 h 1040585"/>
              <a:gd name="connsiteX6" fmla="*/ 2164080 w 5509260"/>
              <a:gd name="connsiteY6" fmla="*/ 688352 h 1040585"/>
              <a:gd name="connsiteX7" fmla="*/ 2537460 w 5509260"/>
              <a:gd name="connsiteY7" fmla="*/ 657872 h 1040585"/>
              <a:gd name="connsiteX8" fmla="*/ 3162300 w 5509260"/>
              <a:gd name="connsiteY8" fmla="*/ 502919 h 1040585"/>
              <a:gd name="connsiteX9" fmla="*/ 3863340 w 5509260"/>
              <a:gd name="connsiteY9" fmla="*/ 249928 h 1040585"/>
              <a:gd name="connsiteX10" fmla="*/ 4602480 w 5509260"/>
              <a:gd name="connsiteY10" fmla="*/ 70426 h 1040585"/>
              <a:gd name="connsiteX11" fmla="*/ 4869180 w 5509260"/>
              <a:gd name="connsiteY11" fmla="*/ 963662 h 1040585"/>
              <a:gd name="connsiteX12" fmla="*/ 5509260 w 5509260"/>
              <a:gd name="connsiteY12" fmla="*/ 989901 h 1040585"/>
              <a:gd name="connsiteX0" fmla="*/ 0 w 5509260"/>
              <a:gd name="connsiteY0" fmla="*/ 0 h 1068888"/>
              <a:gd name="connsiteX1" fmla="*/ 518160 w 5509260"/>
              <a:gd name="connsiteY1" fmla="*/ 45209 h 1068888"/>
              <a:gd name="connsiteX2" fmla="*/ 899160 w 5509260"/>
              <a:gd name="connsiteY2" fmla="*/ 135628 h 1068888"/>
              <a:gd name="connsiteX3" fmla="*/ 1234440 w 5509260"/>
              <a:gd name="connsiteY3" fmla="*/ 248749 h 1068888"/>
              <a:gd name="connsiteX4" fmla="*/ 1600200 w 5509260"/>
              <a:gd name="connsiteY4" fmla="*/ 420631 h 1068888"/>
              <a:gd name="connsiteX5" fmla="*/ 1943100 w 5509260"/>
              <a:gd name="connsiteY5" fmla="*/ 627392 h 1068888"/>
              <a:gd name="connsiteX6" fmla="*/ 2164080 w 5509260"/>
              <a:gd name="connsiteY6" fmla="*/ 688352 h 1068888"/>
              <a:gd name="connsiteX7" fmla="*/ 2537460 w 5509260"/>
              <a:gd name="connsiteY7" fmla="*/ 657872 h 1068888"/>
              <a:gd name="connsiteX8" fmla="*/ 3162300 w 5509260"/>
              <a:gd name="connsiteY8" fmla="*/ 502919 h 1068888"/>
              <a:gd name="connsiteX9" fmla="*/ 3863340 w 5509260"/>
              <a:gd name="connsiteY9" fmla="*/ 249928 h 1068888"/>
              <a:gd name="connsiteX10" fmla="*/ 4229100 w 5509260"/>
              <a:gd name="connsiteY10" fmla="*/ 1027843 h 1068888"/>
              <a:gd name="connsiteX11" fmla="*/ 4869180 w 5509260"/>
              <a:gd name="connsiteY11" fmla="*/ 963662 h 1068888"/>
              <a:gd name="connsiteX12" fmla="*/ 5509260 w 5509260"/>
              <a:gd name="connsiteY12" fmla="*/ 989901 h 1068888"/>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37460 w 5509260"/>
              <a:gd name="connsiteY7" fmla="*/ 657872 h 1029694"/>
              <a:gd name="connsiteX8" fmla="*/ 3162300 w 5509260"/>
              <a:gd name="connsiteY8" fmla="*/ 5029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37460 w 5509260"/>
              <a:gd name="connsiteY7" fmla="*/ 657872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14600 w 5509260"/>
              <a:gd name="connsiteY7" fmla="*/ 726610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98420 w 5509260"/>
              <a:gd name="connsiteY7" fmla="*/ 770799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98420 w 5509260"/>
              <a:gd name="connsiteY7" fmla="*/ 770799 h 1029694"/>
              <a:gd name="connsiteX8" fmla="*/ 3032760 w 5509260"/>
              <a:gd name="connsiteY8" fmla="*/ 851517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8148"/>
              <a:gd name="connsiteX1" fmla="*/ 518160 w 5509260"/>
              <a:gd name="connsiteY1" fmla="*/ 45209 h 1028148"/>
              <a:gd name="connsiteX2" fmla="*/ 899160 w 5509260"/>
              <a:gd name="connsiteY2" fmla="*/ 135628 h 1028148"/>
              <a:gd name="connsiteX3" fmla="*/ 1234440 w 5509260"/>
              <a:gd name="connsiteY3" fmla="*/ 248749 h 1028148"/>
              <a:gd name="connsiteX4" fmla="*/ 1600200 w 5509260"/>
              <a:gd name="connsiteY4" fmla="*/ 420631 h 1028148"/>
              <a:gd name="connsiteX5" fmla="*/ 1943100 w 5509260"/>
              <a:gd name="connsiteY5" fmla="*/ 627392 h 1028148"/>
              <a:gd name="connsiteX6" fmla="*/ 2164080 w 5509260"/>
              <a:gd name="connsiteY6" fmla="*/ 688352 h 1028148"/>
              <a:gd name="connsiteX7" fmla="*/ 2598420 w 5509260"/>
              <a:gd name="connsiteY7" fmla="*/ 770799 h 1028148"/>
              <a:gd name="connsiteX8" fmla="*/ 3032760 w 5509260"/>
              <a:gd name="connsiteY8" fmla="*/ 851517 h 1028148"/>
              <a:gd name="connsiteX9" fmla="*/ 3642360 w 5509260"/>
              <a:gd name="connsiteY9" fmla="*/ 932394 h 1028148"/>
              <a:gd name="connsiteX10" fmla="*/ 4229100 w 5509260"/>
              <a:gd name="connsiteY10" fmla="*/ 1027843 h 1028148"/>
              <a:gd name="connsiteX11" fmla="*/ 4869180 w 5509260"/>
              <a:gd name="connsiteY11" fmla="*/ 963662 h 1028148"/>
              <a:gd name="connsiteX12" fmla="*/ 5509260 w 5509260"/>
              <a:gd name="connsiteY12" fmla="*/ 989901 h 1028148"/>
              <a:gd name="connsiteX0" fmla="*/ 0 w 5509260"/>
              <a:gd name="connsiteY0" fmla="*/ 0 h 1028148"/>
              <a:gd name="connsiteX1" fmla="*/ 518160 w 5509260"/>
              <a:gd name="connsiteY1" fmla="*/ 45209 h 1028148"/>
              <a:gd name="connsiteX2" fmla="*/ 899160 w 5509260"/>
              <a:gd name="connsiteY2" fmla="*/ 135628 h 1028148"/>
              <a:gd name="connsiteX3" fmla="*/ 1234440 w 5509260"/>
              <a:gd name="connsiteY3" fmla="*/ 248749 h 1028148"/>
              <a:gd name="connsiteX4" fmla="*/ 1600200 w 5509260"/>
              <a:gd name="connsiteY4" fmla="*/ 420631 h 1028148"/>
              <a:gd name="connsiteX5" fmla="*/ 1943100 w 5509260"/>
              <a:gd name="connsiteY5" fmla="*/ 627392 h 1028148"/>
              <a:gd name="connsiteX6" fmla="*/ 2164080 w 5509260"/>
              <a:gd name="connsiteY6" fmla="*/ 688352 h 1028148"/>
              <a:gd name="connsiteX7" fmla="*/ 2598420 w 5509260"/>
              <a:gd name="connsiteY7" fmla="*/ 770799 h 1028148"/>
              <a:gd name="connsiteX8" fmla="*/ 3032760 w 5509260"/>
              <a:gd name="connsiteY8" fmla="*/ 851517 h 1028148"/>
              <a:gd name="connsiteX9" fmla="*/ 3642360 w 5509260"/>
              <a:gd name="connsiteY9" fmla="*/ 932394 h 1028148"/>
              <a:gd name="connsiteX10" fmla="*/ 4229100 w 5509260"/>
              <a:gd name="connsiteY10" fmla="*/ 1027843 h 1028148"/>
              <a:gd name="connsiteX11" fmla="*/ 4869180 w 5509260"/>
              <a:gd name="connsiteY11" fmla="*/ 963662 h 1028148"/>
              <a:gd name="connsiteX12" fmla="*/ 5509260 w 5509260"/>
              <a:gd name="connsiteY12" fmla="*/ 989901 h 1028148"/>
              <a:gd name="connsiteX0" fmla="*/ 0 w 5509260"/>
              <a:gd name="connsiteY0" fmla="*/ 0 h 1045376"/>
              <a:gd name="connsiteX1" fmla="*/ 518160 w 5509260"/>
              <a:gd name="connsiteY1" fmla="*/ 45209 h 1045376"/>
              <a:gd name="connsiteX2" fmla="*/ 899160 w 5509260"/>
              <a:gd name="connsiteY2" fmla="*/ 135628 h 1045376"/>
              <a:gd name="connsiteX3" fmla="*/ 1234440 w 5509260"/>
              <a:gd name="connsiteY3" fmla="*/ 248749 h 1045376"/>
              <a:gd name="connsiteX4" fmla="*/ 1600200 w 5509260"/>
              <a:gd name="connsiteY4" fmla="*/ 420631 h 1045376"/>
              <a:gd name="connsiteX5" fmla="*/ 1943100 w 5509260"/>
              <a:gd name="connsiteY5" fmla="*/ 627392 h 1045376"/>
              <a:gd name="connsiteX6" fmla="*/ 2164080 w 5509260"/>
              <a:gd name="connsiteY6" fmla="*/ 688352 h 1045376"/>
              <a:gd name="connsiteX7" fmla="*/ 2598420 w 5509260"/>
              <a:gd name="connsiteY7" fmla="*/ 770799 h 1045376"/>
              <a:gd name="connsiteX8" fmla="*/ 3032760 w 5509260"/>
              <a:gd name="connsiteY8" fmla="*/ 851517 h 1045376"/>
              <a:gd name="connsiteX9" fmla="*/ 3642360 w 5509260"/>
              <a:gd name="connsiteY9" fmla="*/ 932394 h 1045376"/>
              <a:gd name="connsiteX10" fmla="*/ 4229100 w 5509260"/>
              <a:gd name="connsiteY10" fmla="*/ 1027843 h 1045376"/>
              <a:gd name="connsiteX11" fmla="*/ 4892040 w 5509260"/>
              <a:gd name="connsiteY11" fmla="*/ 1042220 h 1045376"/>
              <a:gd name="connsiteX12" fmla="*/ 5509260 w 5509260"/>
              <a:gd name="connsiteY12" fmla="*/ 989901 h 1045376"/>
              <a:gd name="connsiteX0" fmla="*/ 0 w 5509260"/>
              <a:gd name="connsiteY0" fmla="*/ 0 h 1073904"/>
              <a:gd name="connsiteX1" fmla="*/ 518160 w 5509260"/>
              <a:gd name="connsiteY1" fmla="*/ 45209 h 1073904"/>
              <a:gd name="connsiteX2" fmla="*/ 899160 w 5509260"/>
              <a:gd name="connsiteY2" fmla="*/ 135628 h 1073904"/>
              <a:gd name="connsiteX3" fmla="*/ 1234440 w 5509260"/>
              <a:gd name="connsiteY3" fmla="*/ 248749 h 1073904"/>
              <a:gd name="connsiteX4" fmla="*/ 1600200 w 5509260"/>
              <a:gd name="connsiteY4" fmla="*/ 420631 h 1073904"/>
              <a:gd name="connsiteX5" fmla="*/ 1943100 w 5509260"/>
              <a:gd name="connsiteY5" fmla="*/ 627392 h 1073904"/>
              <a:gd name="connsiteX6" fmla="*/ 2164080 w 5509260"/>
              <a:gd name="connsiteY6" fmla="*/ 688352 h 1073904"/>
              <a:gd name="connsiteX7" fmla="*/ 2598420 w 5509260"/>
              <a:gd name="connsiteY7" fmla="*/ 770799 h 1073904"/>
              <a:gd name="connsiteX8" fmla="*/ 3032760 w 5509260"/>
              <a:gd name="connsiteY8" fmla="*/ 851517 h 1073904"/>
              <a:gd name="connsiteX9" fmla="*/ 3642360 w 5509260"/>
              <a:gd name="connsiteY9" fmla="*/ 932394 h 1073904"/>
              <a:gd name="connsiteX10" fmla="*/ 4229100 w 5509260"/>
              <a:gd name="connsiteY10" fmla="*/ 1027843 h 1073904"/>
              <a:gd name="connsiteX11" fmla="*/ 4892040 w 5509260"/>
              <a:gd name="connsiteY11" fmla="*/ 1042220 h 1073904"/>
              <a:gd name="connsiteX12" fmla="*/ 5509260 w 5509260"/>
              <a:gd name="connsiteY12" fmla="*/ 1073368 h 1073904"/>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51517 h 1074102"/>
              <a:gd name="connsiteX9" fmla="*/ 3642360 w 5509260"/>
              <a:gd name="connsiteY9" fmla="*/ 932394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51517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17148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22220 w 5509260"/>
              <a:gd name="connsiteY7" fmla="*/ 741340 h 1074102"/>
              <a:gd name="connsiteX8" fmla="*/ 3032760 w 5509260"/>
              <a:gd name="connsiteY8" fmla="*/ 817148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1640"/>
              <a:gd name="connsiteY0" fmla="*/ 0 h 1210966"/>
              <a:gd name="connsiteX1" fmla="*/ 518160 w 5501640"/>
              <a:gd name="connsiteY1" fmla="*/ 45209 h 1210966"/>
              <a:gd name="connsiteX2" fmla="*/ 899160 w 5501640"/>
              <a:gd name="connsiteY2" fmla="*/ 135628 h 1210966"/>
              <a:gd name="connsiteX3" fmla="*/ 1234440 w 5501640"/>
              <a:gd name="connsiteY3" fmla="*/ 248749 h 1210966"/>
              <a:gd name="connsiteX4" fmla="*/ 1600200 w 5501640"/>
              <a:gd name="connsiteY4" fmla="*/ 420631 h 1210966"/>
              <a:gd name="connsiteX5" fmla="*/ 1943100 w 5501640"/>
              <a:gd name="connsiteY5" fmla="*/ 627392 h 1210966"/>
              <a:gd name="connsiteX6" fmla="*/ 2164080 w 5501640"/>
              <a:gd name="connsiteY6" fmla="*/ 688352 h 1210966"/>
              <a:gd name="connsiteX7" fmla="*/ 2522220 w 5501640"/>
              <a:gd name="connsiteY7" fmla="*/ 741340 h 1210966"/>
              <a:gd name="connsiteX8" fmla="*/ 3032760 w 5501640"/>
              <a:gd name="connsiteY8" fmla="*/ 817148 h 1210966"/>
              <a:gd name="connsiteX9" fmla="*/ 3627120 w 5501640"/>
              <a:gd name="connsiteY9" fmla="*/ 883296 h 1210966"/>
              <a:gd name="connsiteX10" fmla="*/ 4229100 w 5501640"/>
              <a:gd name="connsiteY10" fmla="*/ 973835 h 1210966"/>
              <a:gd name="connsiteX11" fmla="*/ 4892040 w 5501640"/>
              <a:gd name="connsiteY11" fmla="*/ 1042220 h 1210966"/>
              <a:gd name="connsiteX12" fmla="*/ 5501640 w 5501640"/>
              <a:gd name="connsiteY12" fmla="*/ 1210843 h 1210966"/>
              <a:gd name="connsiteX0" fmla="*/ 0 w 5501640"/>
              <a:gd name="connsiteY0" fmla="*/ 0 h 1211329"/>
              <a:gd name="connsiteX1" fmla="*/ 518160 w 5501640"/>
              <a:gd name="connsiteY1" fmla="*/ 45209 h 1211329"/>
              <a:gd name="connsiteX2" fmla="*/ 899160 w 5501640"/>
              <a:gd name="connsiteY2" fmla="*/ 135628 h 1211329"/>
              <a:gd name="connsiteX3" fmla="*/ 1234440 w 5501640"/>
              <a:gd name="connsiteY3" fmla="*/ 248749 h 1211329"/>
              <a:gd name="connsiteX4" fmla="*/ 1600200 w 5501640"/>
              <a:gd name="connsiteY4" fmla="*/ 420631 h 1211329"/>
              <a:gd name="connsiteX5" fmla="*/ 1943100 w 5501640"/>
              <a:gd name="connsiteY5" fmla="*/ 627392 h 1211329"/>
              <a:gd name="connsiteX6" fmla="*/ 2164080 w 5501640"/>
              <a:gd name="connsiteY6" fmla="*/ 688352 h 1211329"/>
              <a:gd name="connsiteX7" fmla="*/ 2522220 w 5501640"/>
              <a:gd name="connsiteY7" fmla="*/ 741340 h 1211329"/>
              <a:gd name="connsiteX8" fmla="*/ 3032760 w 5501640"/>
              <a:gd name="connsiteY8" fmla="*/ 817148 h 1211329"/>
              <a:gd name="connsiteX9" fmla="*/ 3627120 w 5501640"/>
              <a:gd name="connsiteY9" fmla="*/ 883296 h 1211329"/>
              <a:gd name="connsiteX10" fmla="*/ 4229100 w 5501640"/>
              <a:gd name="connsiteY10" fmla="*/ 973835 h 1211329"/>
              <a:gd name="connsiteX11" fmla="*/ 4846320 w 5501640"/>
              <a:gd name="connsiteY11" fmla="*/ 1145326 h 1211329"/>
              <a:gd name="connsiteX12" fmla="*/ 5501640 w 5501640"/>
              <a:gd name="connsiteY12" fmla="*/ 1210843 h 1211329"/>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27120 w 5501640"/>
              <a:gd name="connsiteY9" fmla="*/ 88329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27120 w 5501640"/>
              <a:gd name="connsiteY9" fmla="*/ 1010952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63240 w 5501640"/>
              <a:gd name="connsiteY8" fmla="*/ 743501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26611 h 1211194"/>
              <a:gd name="connsiteX8" fmla="*/ 3063240 w 5501640"/>
              <a:gd name="connsiteY8" fmla="*/ 743501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26611 h 1211299"/>
              <a:gd name="connsiteX8" fmla="*/ 3063240 w 5501640"/>
              <a:gd name="connsiteY8" fmla="*/ 743501 h 1211299"/>
              <a:gd name="connsiteX9" fmla="*/ 3695700 w 5501640"/>
              <a:gd name="connsiteY9" fmla="*/ 878386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26611 h 1211299"/>
              <a:gd name="connsiteX8" fmla="*/ 3063240 w 5501640"/>
              <a:gd name="connsiteY8" fmla="*/ 74350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16792 h 1211299"/>
              <a:gd name="connsiteX8" fmla="*/ 3063240 w 5501640"/>
              <a:gd name="connsiteY8" fmla="*/ 74350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16792 h 1211299"/>
              <a:gd name="connsiteX8" fmla="*/ 3101340 w 5501640"/>
              <a:gd name="connsiteY8" fmla="*/ 76314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67940 w 5501640"/>
              <a:gd name="connsiteY7" fmla="*/ 726612 h 1211299"/>
              <a:gd name="connsiteX8" fmla="*/ 3101340 w 5501640"/>
              <a:gd name="connsiteY8" fmla="*/ 76314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39035 w 5476595"/>
              <a:gd name="connsiteY6" fmla="*/ 688352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84115 w 5476595"/>
              <a:gd name="connsiteY6" fmla="*/ 671833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57068 w 5476595"/>
              <a:gd name="connsiteY6" fmla="*/ 682846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09040 w 5476595"/>
              <a:gd name="connsiteY5" fmla="*/ 594352 h 1211299"/>
              <a:gd name="connsiteX6" fmla="*/ 2157068 w 5476595"/>
              <a:gd name="connsiteY6" fmla="*/ 682846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09040 w 5476595"/>
              <a:gd name="connsiteY5" fmla="*/ 594352 h 1211299"/>
              <a:gd name="connsiteX6" fmla="*/ 2157068 w 5476595"/>
              <a:gd name="connsiteY6" fmla="*/ 677339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4821275"/>
              <a:gd name="connsiteY0" fmla="*/ 0 h 1145326"/>
              <a:gd name="connsiteX1" fmla="*/ 493115 w 4821275"/>
              <a:gd name="connsiteY1" fmla="*/ 45209 h 1145326"/>
              <a:gd name="connsiteX2" fmla="*/ 874115 w 4821275"/>
              <a:gd name="connsiteY2" fmla="*/ 135628 h 1145326"/>
              <a:gd name="connsiteX3" fmla="*/ 1209395 w 4821275"/>
              <a:gd name="connsiteY3" fmla="*/ 248749 h 1145326"/>
              <a:gd name="connsiteX4" fmla="*/ 1575155 w 4821275"/>
              <a:gd name="connsiteY4" fmla="*/ 420631 h 1145326"/>
              <a:gd name="connsiteX5" fmla="*/ 1909040 w 4821275"/>
              <a:gd name="connsiteY5" fmla="*/ 594352 h 1145326"/>
              <a:gd name="connsiteX6" fmla="*/ 2157068 w 4821275"/>
              <a:gd name="connsiteY6" fmla="*/ 677339 h 1145326"/>
              <a:gd name="connsiteX7" fmla="*/ 2542895 w 4821275"/>
              <a:gd name="connsiteY7" fmla="*/ 726612 h 1145326"/>
              <a:gd name="connsiteX8" fmla="*/ 3076295 w 4821275"/>
              <a:gd name="connsiteY8" fmla="*/ 763141 h 1145326"/>
              <a:gd name="connsiteX9" fmla="*/ 3548735 w 4821275"/>
              <a:gd name="connsiteY9" fmla="*/ 848927 h 1145326"/>
              <a:gd name="connsiteX10" fmla="*/ 4188815 w 4821275"/>
              <a:gd name="connsiteY10" fmla="*/ 988565 h 1145326"/>
              <a:gd name="connsiteX11" fmla="*/ 4821275 w 4821275"/>
              <a:gd name="connsiteY11" fmla="*/ 1145326 h 1145326"/>
              <a:gd name="connsiteX0" fmla="*/ 0 w 4188815"/>
              <a:gd name="connsiteY0" fmla="*/ 0 h 988565"/>
              <a:gd name="connsiteX1" fmla="*/ 493115 w 4188815"/>
              <a:gd name="connsiteY1" fmla="*/ 45209 h 988565"/>
              <a:gd name="connsiteX2" fmla="*/ 874115 w 4188815"/>
              <a:gd name="connsiteY2" fmla="*/ 135628 h 988565"/>
              <a:gd name="connsiteX3" fmla="*/ 1209395 w 4188815"/>
              <a:gd name="connsiteY3" fmla="*/ 248749 h 988565"/>
              <a:gd name="connsiteX4" fmla="*/ 1575155 w 4188815"/>
              <a:gd name="connsiteY4" fmla="*/ 420631 h 988565"/>
              <a:gd name="connsiteX5" fmla="*/ 1909040 w 4188815"/>
              <a:gd name="connsiteY5" fmla="*/ 594352 h 988565"/>
              <a:gd name="connsiteX6" fmla="*/ 2157068 w 4188815"/>
              <a:gd name="connsiteY6" fmla="*/ 677339 h 988565"/>
              <a:gd name="connsiteX7" fmla="*/ 2542895 w 4188815"/>
              <a:gd name="connsiteY7" fmla="*/ 726612 h 988565"/>
              <a:gd name="connsiteX8" fmla="*/ 3076295 w 4188815"/>
              <a:gd name="connsiteY8" fmla="*/ 763141 h 988565"/>
              <a:gd name="connsiteX9" fmla="*/ 3548735 w 4188815"/>
              <a:gd name="connsiteY9" fmla="*/ 848927 h 988565"/>
              <a:gd name="connsiteX10" fmla="*/ 4188815 w 4188815"/>
              <a:gd name="connsiteY10" fmla="*/ 988565 h 988565"/>
              <a:gd name="connsiteX0" fmla="*/ 0 w 3548735"/>
              <a:gd name="connsiteY0" fmla="*/ 0 h 848927"/>
              <a:gd name="connsiteX1" fmla="*/ 493115 w 3548735"/>
              <a:gd name="connsiteY1" fmla="*/ 45209 h 848927"/>
              <a:gd name="connsiteX2" fmla="*/ 874115 w 3548735"/>
              <a:gd name="connsiteY2" fmla="*/ 135628 h 848927"/>
              <a:gd name="connsiteX3" fmla="*/ 1209395 w 3548735"/>
              <a:gd name="connsiteY3" fmla="*/ 248749 h 848927"/>
              <a:gd name="connsiteX4" fmla="*/ 1575155 w 3548735"/>
              <a:gd name="connsiteY4" fmla="*/ 420631 h 848927"/>
              <a:gd name="connsiteX5" fmla="*/ 1909040 w 3548735"/>
              <a:gd name="connsiteY5" fmla="*/ 594352 h 848927"/>
              <a:gd name="connsiteX6" fmla="*/ 2157068 w 3548735"/>
              <a:gd name="connsiteY6" fmla="*/ 677339 h 848927"/>
              <a:gd name="connsiteX7" fmla="*/ 2542895 w 3548735"/>
              <a:gd name="connsiteY7" fmla="*/ 726612 h 848927"/>
              <a:gd name="connsiteX8" fmla="*/ 3076295 w 3548735"/>
              <a:gd name="connsiteY8" fmla="*/ 763141 h 848927"/>
              <a:gd name="connsiteX9" fmla="*/ 3548735 w 3548735"/>
              <a:gd name="connsiteY9" fmla="*/ 848927 h 848927"/>
              <a:gd name="connsiteX0" fmla="*/ 0 w 3828230"/>
              <a:gd name="connsiteY0" fmla="*/ 0 h 915006"/>
              <a:gd name="connsiteX1" fmla="*/ 493115 w 3828230"/>
              <a:gd name="connsiteY1" fmla="*/ 45209 h 915006"/>
              <a:gd name="connsiteX2" fmla="*/ 874115 w 3828230"/>
              <a:gd name="connsiteY2" fmla="*/ 135628 h 915006"/>
              <a:gd name="connsiteX3" fmla="*/ 1209395 w 3828230"/>
              <a:gd name="connsiteY3" fmla="*/ 248749 h 915006"/>
              <a:gd name="connsiteX4" fmla="*/ 1575155 w 3828230"/>
              <a:gd name="connsiteY4" fmla="*/ 420631 h 915006"/>
              <a:gd name="connsiteX5" fmla="*/ 1909040 w 3828230"/>
              <a:gd name="connsiteY5" fmla="*/ 594352 h 915006"/>
              <a:gd name="connsiteX6" fmla="*/ 2157068 w 3828230"/>
              <a:gd name="connsiteY6" fmla="*/ 677339 h 915006"/>
              <a:gd name="connsiteX7" fmla="*/ 2542895 w 3828230"/>
              <a:gd name="connsiteY7" fmla="*/ 726612 h 915006"/>
              <a:gd name="connsiteX8" fmla="*/ 3076295 w 3828230"/>
              <a:gd name="connsiteY8" fmla="*/ 763141 h 915006"/>
              <a:gd name="connsiteX9" fmla="*/ 3828230 w 3828230"/>
              <a:gd name="connsiteY9" fmla="*/ 915006 h 915006"/>
              <a:gd name="connsiteX0" fmla="*/ 0 w 3828230"/>
              <a:gd name="connsiteY0" fmla="*/ 0 h 915006"/>
              <a:gd name="connsiteX1" fmla="*/ 493115 w 3828230"/>
              <a:gd name="connsiteY1" fmla="*/ 45209 h 915006"/>
              <a:gd name="connsiteX2" fmla="*/ 874115 w 3828230"/>
              <a:gd name="connsiteY2" fmla="*/ 135628 h 915006"/>
              <a:gd name="connsiteX3" fmla="*/ 1209395 w 3828230"/>
              <a:gd name="connsiteY3" fmla="*/ 248749 h 915006"/>
              <a:gd name="connsiteX4" fmla="*/ 1575155 w 3828230"/>
              <a:gd name="connsiteY4" fmla="*/ 420631 h 915006"/>
              <a:gd name="connsiteX5" fmla="*/ 1909040 w 3828230"/>
              <a:gd name="connsiteY5" fmla="*/ 594352 h 915006"/>
              <a:gd name="connsiteX6" fmla="*/ 2157068 w 3828230"/>
              <a:gd name="connsiteY6" fmla="*/ 677339 h 915006"/>
              <a:gd name="connsiteX7" fmla="*/ 2542895 w 3828230"/>
              <a:gd name="connsiteY7" fmla="*/ 726612 h 915006"/>
              <a:gd name="connsiteX8" fmla="*/ 3220549 w 3828230"/>
              <a:gd name="connsiteY8" fmla="*/ 790674 h 915006"/>
              <a:gd name="connsiteX9" fmla="*/ 3828230 w 3828230"/>
              <a:gd name="connsiteY9" fmla="*/ 915006 h 915006"/>
              <a:gd name="connsiteX0" fmla="*/ -1 w 3335114"/>
              <a:gd name="connsiteY0" fmla="*/ 0 h 869797"/>
              <a:gd name="connsiteX1" fmla="*/ 380999 w 3335114"/>
              <a:gd name="connsiteY1" fmla="*/ 90419 h 869797"/>
              <a:gd name="connsiteX2" fmla="*/ 716279 w 3335114"/>
              <a:gd name="connsiteY2" fmla="*/ 203540 h 869797"/>
              <a:gd name="connsiteX3" fmla="*/ 1082039 w 3335114"/>
              <a:gd name="connsiteY3" fmla="*/ 375422 h 869797"/>
              <a:gd name="connsiteX4" fmla="*/ 1415924 w 3335114"/>
              <a:gd name="connsiteY4" fmla="*/ 549143 h 869797"/>
              <a:gd name="connsiteX5" fmla="*/ 1663952 w 3335114"/>
              <a:gd name="connsiteY5" fmla="*/ 632130 h 869797"/>
              <a:gd name="connsiteX6" fmla="*/ 2049779 w 3335114"/>
              <a:gd name="connsiteY6" fmla="*/ 681403 h 869797"/>
              <a:gd name="connsiteX7" fmla="*/ 2727433 w 3335114"/>
              <a:gd name="connsiteY7" fmla="*/ 745465 h 869797"/>
              <a:gd name="connsiteX8" fmla="*/ 3335114 w 3335114"/>
              <a:gd name="connsiteY8" fmla="*/ 869797 h 869797"/>
              <a:gd name="connsiteX0" fmla="*/ -1 w 2954114"/>
              <a:gd name="connsiteY0" fmla="*/ 0 h 779378"/>
              <a:gd name="connsiteX1" fmla="*/ 335279 w 2954114"/>
              <a:gd name="connsiteY1" fmla="*/ 113121 h 779378"/>
              <a:gd name="connsiteX2" fmla="*/ 701039 w 2954114"/>
              <a:gd name="connsiteY2" fmla="*/ 285003 h 779378"/>
              <a:gd name="connsiteX3" fmla="*/ 1034924 w 2954114"/>
              <a:gd name="connsiteY3" fmla="*/ 458724 h 779378"/>
              <a:gd name="connsiteX4" fmla="*/ 1282952 w 2954114"/>
              <a:gd name="connsiteY4" fmla="*/ 541711 h 779378"/>
              <a:gd name="connsiteX5" fmla="*/ 1668779 w 2954114"/>
              <a:gd name="connsiteY5" fmla="*/ 590984 h 779378"/>
              <a:gd name="connsiteX6" fmla="*/ 2346433 w 2954114"/>
              <a:gd name="connsiteY6" fmla="*/ 655046 h 779378"/>
              <a:gd name="connsiteX7" fmla="*/ 2954114 w 2954114"/>
              <a:gd name="connsiteY7" fmla="*/ 779378 h 779378"/>
              <a:gd name="connsiteX0" fmla="*/ 1 w 2618836"/>
              <a:gd name="connsiteY0" fmla="*/ 0 h 666257"/>
              <a:gd name="connsiteX1" fmla="*/ 365761 w 2618836"/>
              <a:gd name="connsiteY1" fmla="*/ 171882 h 666257"/>
              <a:gd name="connsiteX2" fmla="*/ 699646 w 2618836"/>
              <a:gd name="connsiteY2" fmla="*/ 345603 h 666257"/>
              <a:gd name="connsiteX3" fmla="*/ 947674 w 2618836"/>
              <a:gd name="connsiteY3" fmla="*/ 428590 h 666257"/>
              <a:gd name="connsiteX4" fmla="*/ 1333501 w 2618836"/>
              <a:gd name="connsiteY4" fmla="*/ 477863 h 666257"/>
              <a:gd name="connsiteX5" fmla="*/ 2011155 w 2618836"/>
              <a:gd name="connsiteY5" fmla="*/ 541925 h 666257"/>
              <a:gd name="connsiteX6" fmla="*/ 2618836 w 2618836"/>
              <a:gd name="connsiteY6" fmla="*/ 666257 h 666257"/>
              <a:gd name="connsiteX0" fmla="*/ -1 w 2253074"/>
              <a:gd name="connsiteY0" fmla="*/ 0 h 494375"/>
              <a:gd name="connsiteX1" fmla="*/ 333884 w 2253074"/>
              <a:gd name="connsiteY1" fmla="*/ 173721 h 494375"/>
              <a:gd name="connsiteX2" fmla="*/ 581912 w 2253074"/>
              <a:gd name="connsiteY2" fmla="*/ 256708 h 494375"/>
              <a:gd name="connsiteX3" fmla="*/ 967739 w 2253074"/>
              <a:gd name="connsiteY3" fmla="*/ 305981 h 494375"/>
              <a:gd name="connsiteX4" fmla="*/ 1645393 w 2253074"/>
              <a:gd name="connsiteY4" fmla="*/ 370043 h 494375"/>
              <a:gd name="connsiteX5" fmla="*/ 2253074 w 2253074"/>
              <a:gd name="connsiteY5" fmla="*/ 494375 h 494375"/>
              <a:gd name="connsiteX0" fmla="*/ -1 w 1919189"/>
              <a:gd name="connsiteY0" fmla="*/ 0 h 320654"/>
              <a:gd name="connsiteX1" fmla="*/ 248027 w 1919189"/>
              <a:gd name="connsiteY1" fmla="*/ 82987 h 320654"/>
              <a:gd name="connsiteX2" fmla="*/ 633854 w 1919189"/>
              <a:gd name="connsiteY2" fmla="*/ 132260 h 320654"/>
              <a:gd name="connsiteX3" fmla="*/ 1311508 w 1919189"/>
              <a:gd name="connsiteY3" fmla="*/ 196322 h 320654"/>
              <a:gd name="connsiteX4" fmla="*/ 1919189 w 1919189"/>
              <a:gd name="connsiteY4" fmla="*/ 320654 h 320654"/>
              <a:gd name="connsiteX0" fmla="*/ 0 w 1671162"/>
              <a:gd name="connsiteY0" fmla="*/ 0 h 237667"/>
              <a:gd name="connsiteX1" fmla="*/ 385827 w 1671162"/>
              <a:gd name="connsiteY1" fmla="*/ 49273 h 237667"/>
              <a:gd name="connsiteX2" fmla="*/ 1063481 w 1671162"/>
              <a:gd name="connsiteY2" fmla="*/ 113335 h 237667"/>
              <a:gd name="connsiteX3" fmla="*/ 1671162 w 1671162"/>
              <a:gd name="connsiteY3" fmla="*/ 237667 h 237667"/>
              <a:gd name="connsiteX0" fmla="*/ 0 w 1788369"/>
              <a:gd name="connsiteY0" fmla="*/ 0 h 276213"/>
              <a:gd name="connsiteX1" fmla="*/ 385827 w 1788369"/>
              <a:gd name="connsiteY1" fmla="*/ 49273 h 276213"/>
              <a:gd name="connsiteX2" fmla="*/ 1063481 w 1788369"/>
              <a:gd name="connsiteY2" fmla="*/ 113335 h 276213"/>
              <a:gd name="connsiteX3" fmla="*/ 1788369 w 1788369"/>
              <a:gd name="connsiteY3" fmla="*/ 276213 h 276213"/>
            </a:gdLst>
            <a:ahLst/>
            <a:cxnLst>
              <a:cxn ang="0">
                <a:pos x="connsiteX0" y="connsiteY0"/>
              </a:cxn>
              <a:cxn ang="0">
                <a:pos x="connsiteX1" y="connsiteY1"/>
              </a:cxn>
              <a:cxn ang="0">
                <a:pos x="connsiteX2" y="connsiteY2"/>
              </a:cxn>
              <a:cxn ang="0">
                <a:pos x="connsiteX3" y="connsiteY3"/>
              </a:cxn>
            </a:cxnLst>
            <a:rect l="l" t="t" r="r" b="b"/>
            <a:pathLst>
              <a:path w="1788369" h="276213">
                <a:moveTo>
                  <a:pt x="0" y="0"/>
                </a:moveTo>
                <a:cubicBezTo>
                  <a:pt x="105643" y="22043"/>
                  <a:pt x="208580" y="30384"/>
                  <a:pt x="385827" y="49273"/>
                </a:cubicBezTo>
                <a:cubicBezTo>
                  <a:pt x="563074" y="68162"/>
                  <a:pt x="829724" y="75512"/>
                  <a:pt x="1063481" y="113335"/>
                </a:cubicBezTo>
                <a:cubicBezTo>
                  <a:pt x="1297238" y="151158"/>
                  <a:pt x="1602949" y="238642"/>
                  <a:pt x="1788369" y="276213"/>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Freeform: Shape 83">
            <a:extLst>
              <a:ext uri="{FF2B5EF4-FFF2-40B4-BE49-F238E27FC236}">
                <a16:creationId xmlns:a16="http://schemas.microsoft.com/office/drawing/2014/main" id="{26087BBA-E1AF-984E-E32B-51D4602E4691}"/>
              </a:ext>
            </a:extLst>
          </p:cNvPr>
          <p:cNvSpPr/>
          <p:nvPr/>
        </p:nvSpPr>
        <p:spPr>
          <a:xfrm>
            <a:off x="10243572" y="3561105"/>
            <a:ext cx="1329145" cy="283195"/>
          </a:xfrm>
          <a:custGeom>
            <a:avLst/>
            <a:gdLst>
              <a:gd name="connsiteX0" fmla="*/ 0 w 1103525"/>
              <a:gd name="connsiteY0" fmla="*/ 137937 h 137937"/>
              <a:gd name="connsiteX1" fmla="*/ 281940 w 1103525"/>
              <a:gd name="connsiteY1" fmla="*/ 92217 h 137937"/>
              <a:gd name="connsiteX2" fmla="*/ 693420 w 1103525"/>
              <a:gd name="connsiteY2" fmla="*/ 31257 h 137937"/>
              <a:gd name="connsiteX3" fmla="*/ 1066800 w 1103525"/>
              <a:gd name="connsiteY3" fmla="*/ 777 h 137937"/>
              <a:gd name="connsiteX4" fmla="*/ 1089660 w 1103525"/>
              <a:gd name="connsiteY4" fmla="*/ 8397 h 137937"/>
              <a:gd name="connsiteX5" fmla="*/ 1089660 w 1103525"/>
              <a:gd name="connsiteY5" fmla="*/ 8397 h 137937"/>
              <a:gd name="connsiteX0" fmla="*/ 0 w 1103525"/>
              <a:gd name="connsiteY0" fmla="*/ 137937 h 137937"/>
              <a:gd name="connsiteX1" fmla="*/ 281940 w 1103525"/>
              <a:gd name="connsiteY1" fmla="*/ 92217 h 137937"/>
              <a:gd name="connsiteX2" fmla="*/ 693420 w 1103525"/>
              <a:gd name="connsiteY2" fmla="*/ 31257 h 137937"/>
              <a:gd name="connsiteX3" fmla="*/ 1066800 w 1103525"/>
              <a:gd name="connsiteY3" fmla="*/ 777 h 137937"/>
              <a:gd name="connsiteX4" fmla="*/ 1089660 w 1103525"/>
              <a:gd name="connsiteY4" fmla="*/ 8397 h 137937"/>
              <a:gd name="connsiteX0" fmla="*/ 0 w 1066800"/>
              <a:gd name="connsiteY0" fmla="*/ 137160 h 137160"/>
              <a:gd name="connsiteX1" fmla="*/ 281940 w 1066800"/>
              <a:gd name="connsiteY1" fmla="*/ 91440 h 137160"/>
              <a:gd name="connsiteX2" fmla="*/ 693420 w 1066800"/>
              <a:gd name="connsiteY2" fmla="*/ 30480 h 137160"/>
              <a:gd name="connsiteX3" fmla="*/ 1066800 w 1066800"/>
              <a:gd name="connsiteY3" fmla="*/ 0 h 137160"/>
              <a:gd name="connsiteX0" fmla="*/ 0 w 1089660"/>
              <a:gd name="connsiteY0" fmla="*/ 137160 h 137160"/>
              <a:gd name="connsiteX1" fmla="*/ 281940 w 1089660"/>
              <a:gd name="connsiteY1" fmla="*/ 91440 h 137160"/>
              <a:gd name="connsiteX2" fmla="*/ 693420 w 1089660"/>
              <a:gd name="connsiteY2" fmla="*/ 30480 h 137160"/>
              <a:gd name="connsiteX3" fmla="*/ 1089660 w 1089660"/>
              <a:gd name="connsiteY3" fmla="*/ 0 h 137160"/>
              <a:gd name="connsiteX0" fmla="*/ 0 w 1485900"/>
              <a:gd name="connsiteY0" fmla="*/ 274320 h 274320"/>
              <a:gd name="connsiteX1" fmla="*/ 678180 w 1485900"/>
              <a:gd name="connsiteY1" fmla="*/ 91440 h 274320"/>
              <a:gd name="connsiteX2" fmla="*/ 1089660 w 1485900"/>
              <a:gd name="connsiteY2" fmla="*/ 30480 h 274320"/>
              <a:gd name="connsiteX3" fmla="*/ 1485900 w 1485900"/>
              <a:gd name="connsiteY3" fmla="*/ 0 h 274320"/>
              <a:gd name="connsiteX0" fmla="*/ 0 w 1485900"/>
              <a:gd name="connsiteY0" fmla="*/ 274320 h 274320"/>
              <a:gd name="connsiteX1" fmla="*/ 617220 w 1485900"/>
              <a:gd name="connsiteY1" fmla="*/ 114300 h 274320"/>
              <a:gd name="connsiteX2" fmla="*/ 1089660 w 1485900"/>
              <a:gd name="connsiteY2" fmla="*/ 30480 h 274320"/>
              <a:gd name="connsiteX3" fmla="*/ 1485900 w 1485900"/>
              <a:gd name="connsiteY3" fmla="*/ 0 h 274320"/>
              <a:gd name="connsiteX0" fmla="*/ 0 w 1485900"/>
              <a:gd name="connsiteY0" fmla="*/ 274320 h 274320"/>
              <a:gd name="connsiteX1" fmla="*/ 609600 w 1485900"/>
              <a:gd name="connsiteY1" fmla="*/ 83820 h 274320"/>
              <a:gd name="connsiteX2" fmla="*/ 1089660 w 1485900"/>
              <a:gd name="connsiteY2" fmla="*/ 30480 h 274320"/>
              <a:gd name="connsiteX3" fmla="*/ 1485900 w 1485900"/>
              <a:gd name="connsiteY3" fmla="*/ 0 h 274320"/>
              <a:gd name="connsiteX0" fmla="*/ 0 w 1485900"/>
              <a:gd name="connsiteY0" fmla="*/ 286644 h 286644"/>
              <a:gd name="connsiteX1" fmla="*/ 609600 w 1485900"/>
              <a:gd name="connsiteY1" fmla="*/ 96144 h 286644"/>
              <a:gd name="connsiteX2" fmla="*/ 1089660 w 1485900"/>
              <a:gd name="connsiteY2" fmla="*/ 4704 h 286644"/>
              <a:gd name="connsiteX3" fmla="*/ 1485900 w 1485900"/>
              <a:gd name="connsiteY3" fmla="*/ 12324 h 286644"/>
              <a:gd name="connsiteX0" fmla="*/ 0 w 1485900"/>
              <a:gd name="connsiteY0" fmla="*/ 304800 h 304800"/>
              <a:gd name="connsiteX1" fmla="*/ 609600 w 1485900"/>
              <a:gd name="connsiteY1" fmla="*/ 114300 h 304800"/>
              <a:gd name="connsiteX2" fmla="*/ 1089660 w 1485900"/>
              <a:gd name="connsiteY2" fmla="*/ 22860 h 304800"/>
              <a:gd name="connsiteX3" fmla="*/ 1485900 w 1485900"/>
              <a:gd name="connsiteY3" fmla="*/ 0 h 304800"/>
              <a:gd name="connsiteX0" fmla="*/ 0 w 1485900"/>
              <a:gd name="connsiteY0" fmla="*/ 304800 h 304800"/>
              <a:gd name="connsiteX1" fmla="*/ 609600 w 1485900"/>
              <a:gd name="connsiteY1" fmla="*/ 106680 h 304800"/>
              <a:gd name="connsiteX2" fmla="*/ 1089660 w 1485900"/>
              <a:gd name="connsiteY2" fmla="*/ 22860 h 304800"/>
              <a:gd name="connsiteX3" fmla="*/ 1485900 w 1485900"/>
              <a:gd name="connsiteY3" fmla="*/ 0 h 304800"/>
              <a:gd name="connsiteX0" fmla="*/ 0 w 1485900"/>
              <a:gd name="connsiteY0" fmla="*/ 312702 h 312702"/>
              <a:gd name="connsiteX1" fmla="*/ 609600 w 1485900"/>
              <a:gd name="connsiteY1" fmla="*/ 114582 h 312702"/>
              <a:gd name="connsiteX2" fmla="*/ 1059180 w 1485900"/>
              <a:gd name="connsiteY2" fmla="*/ 7902 h 312702"/>
              <a:gd name="connsiteX3" fmla="*/ 1485900 w 1485900"/>
              <a:gd name="connsiteY3" fmla="*/ 7902 h 312702"/>
              <a:gd name="connsiteX0" fmla="*/ 0 w 1485900"/>
              <a:gd name="connsiteY0" fmla="*/ 320604 h 320604"/>
              <a:gd name="connsiteX1" fmla="*/ 609600 w 1485900"/>
              <a:gd name="connsiteY1" fmla="*/ 122484 h 320604"/>
              <a:gd name="connsiteX2" fmla="*/ 1059180 w 1485900"/>
              <a:gd name="connsiteY2" fmla="*/ 15804 h 320604"/>
              <a:gd name="connsiteX3" fmla="*/ 1485900 w 1485900"/>
              <a:gd name="connsiteY3" fmla="*/ 564 h 320604"/>
              <a:gd name="connsiteX0" fmla="*/ 0 w 1485900"/>
              <a:gd name="connsiteY0" fmla="*/ 320040 h 320040"/>
              <a:gd name="connsiteX1" fmla="*/ 609600 w 1485900"/>
              <a:gd name="connsiteY1" fmla="*/ 121920 h 320040"/>
              <a:gd name="connsiteX2" fmla="*/ 1036320 w 1485900"/>
              <a:gd name="connsiteY2" fmla="*/ 22860 h 320040"/>
              <a:gd name="connsiteX3" fmla="*/ 1485900 w 1485900"/>
              <a:gd name="connsiteY3" fmla="*/ 0 h 320040"/>
              <a:gd name="connsiteX0" fmla="*/ 0 w 1359118"/>
              <a:gd name="connsiteY0" fmla="*/ 312323 h 312323"/>
              <a:gd name="connsiteX1" fmla="*/ 609600 w 1359118"/>
              <a:gd name="connsiteY1" fmla="*/ 114203 h 312323"/>
              <a:gd name="connsiteX2" fmla="*/ 1036320 w 1359118"/>
              <a:gd name="connsiteY2" fmla="*/ 15143 h 312323"/>
              <a:gd name="connsiteX3" fmla="*/ 1359118 w 1359118"/>
              <a:gd name="connsiteY3" fmla="*/ 829 h 312323"/>
            </a:gdLst>
            <a:ahLst/>
            <a:cxnLst>
              <a:cxn ang="0">
                <a:pos x="connsiteX0" y="connsiteY0"/>
              </a:cxn>
              <a:cxn ang="0">
                <a:pos x="connsiteX1" y="connsiteY1"/>
              </a:cxn>
              <a:cxn ang="0">
                <a:pos x="connsiteX2" y="connsiteY2"/>
              </a:cxn>
              <a:cxn ang="0">
                <a:pos x="connsiteX3" y="connsiteY3"/>
              </a:cxn>
            </a:cxnLst>
            <a:rect l="l" t="t" r="r" b="b"/>
            <a:pathLst>
              <a:path w="1359118" h="312323">
                <a:moveTo>
                  <a:pt x="0" y="312323"/>
                </a:moveTo>
                <a:cubicBezTo>
                  <a:pt x="226060" y="251363"/>
                  <a:pt x="436880" y="163733"/>
                  <a:pt x="609600" y="114203"/>
                </a:cubicBezTo>
                <a:cubicBezTo>
                  <a:pt x="782320" y="64673"/>
                  <a:pt x="890270" y="35463"/>
                  <a:pt x="1036320" y="15143"/>
                </a:cubicBezTo>
                <a:cubicBezTo>
                  <a:pt x="1182370" y="-5177"/>
                  <a:pt x="1359118" y="829"/>
                  <a:pt x="1359118" y="829"/>
                </a:cubicBezTo>
              </a:path>
            </a:pathLst>
          </a:cu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5" name="Straight Connector 84">
            <a:extLst>
              <a:ext uri="{FF2B5EF4-FFF2-40B4-BE49-F238E27FC236}">
                <a16:creationId xmlns:a16="http://schemas.microsoft.com/office/drawing/2014/main" id="{7F7B3813-5DF9-0B37-9962-44FB1D711C1A}"/>
              </a:ext>
            </a:extLst>
          </p:cNvPr>
          <p:cNvCxnSpPr>
            <a:cxnSpLocks/>
            <a:stCxn id="84" idx="0"/>
            <a:endCxn id="83" idx="3"/>
          </p:cNvCxnSpPr>
          <p:nvPr/>
        </p:nvCxnSpPr>
        <p:spPr>
          <a:xfrm>
            <a:off x="10243572" y="3844300"/>
            <a:ext cx="12812" cy="79350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6" name="Freeform: Shape 85">
            <a:extLst>
              <a:ext uri="{FF2B5EF4-FFF2-40B4-BE49-F238E27FC236}">
                <a16:creationId xmlns:a16="http://schemas.microsoft.com/office/drawing/2014/main" id="{98498176-7823-41F1-0C09-7C39904582D8}"/>
              </a:ext>
            </a:extLst>
          </p:cNvPr>
          <p:cNvSpPr/>
          <p:nvPr/>
        </p:nvSpPr>
        <p:spPr>
          <a:xfrm>
            <a:off x="10258511" y="4637800"/>
            <a:ext cx="1309607" cy="395207"/>
          </a:xfrm>
          <a:custGeom>
            <a:avLst/>
            <a:gdLst>
              <a:gd name="connsiteX0" fmla="*/ 0 w 1418095"/>
              <a:gd name="connsiteY0" fmla="*/ 0 h 449451"/>
              <a:gd name="connsiteX1" fmla="*/ 255722 w 1418095"/>
              <a:gd name="connsiteY1" fmla="*/ 108488 h 449451"/>
              <a:gd name="connsiteX2" fmla="*/ 619932 w 1418095"/>
              <a:gd name="connsiteY2" fmla="*/ 255722 h 449451"/>
              <a:gd name="connsiteX3" fmla="*/ 1046135 w 1418095"/>
              <a:gd name="connsiteY3" fmla="*/ 402956 h 449451"/>
              <a:gd name="connsiteX4" fmla="*/ 1418095 w 1418095"/>
              <a:gd name="connsiteY4" fmla="*/ 449451 h 449451"/>
              <a:gd name="connsiteX0" fmla="*/ 0 w 1309607"/>
              <a:gd name="connsiteY0" fmla="*/ 0 h 395207"/>
              <a:gd name="connsiteX1" fmla="*/ 147234 w 1309607"/>
              <a:gd name="connsiteY1" fmla="*/ 54244 h 395207"/>
              <a:gd name="connsiteX2" fmla="*/ 511444 w 1309607"/>
              <a:gd name="connsiteY2" fmla="*/ 201478 h 395207"/>
              <a:gd name="connsiteX3" fmla="*/ 937647 w 1309607"/>
              <a:gd name="connsiteY3" fmla="*/ 348712 h 395207"/>
              <a:gd name="connsiteX4" fmla="*/ 1309607 w 1309607"/>
              <a:gd name="connsiteY4" fmla="*/ 395207 h 395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607" h="395207">
                <a:moveTo>
                  <a:pt x="0" y="0"/>
                </a:moveTo>
                <a:cubicBezTo>
                  <a:pt x="49078" y="18081"/>
                  <a:pt x="61993" y="20664"/>
                  <a:pt x="147234" y="54244"/>
                </a:cubicBezTo>
                <a:cubicBezTo>
                  <a:pt x="232475" y="87824"/>
                  <a:pt x="379709" y="152400"/>
                  <a:pt x="511444" y="201478"/>
                </a:cubicBezTo>
                <a:cubicBezTo>
                  <a:pt x="643179" y="250556"/>
                  <a:pt x="804620" y="316424"/>
                  <a:pt x="937647" y="348712"/>
                </a:cubicBezTo>
                <a:cubicBezTo>
                  <a:pt x="1070674" y="381000"/>
                  <a:pt x="1190140" y="388103"/>
                  <a:pt x="1309607" y="395207"/>
                </a:cubicBezTo>
              </a:path>
            </a:pathLst>
          </a:cu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Shape 86">
            <a:extLst>
              <a:ext uri="{FF2B5EF4-FFF2-40B4-BE49-F238E27FC236}">
                <a16:creationId xmlns:a16="http://schemas.microsoft.com/office/drawing/2014/main" id="{ADB70DCA-02E6-90D4-3F30-C7D92D5FE8D3}"/>
              </a:ext>
            </a:extLst>
          </p:cNvPr>
          <p:cNvSpPr/>
          <p:nvPr/>
        </p:nvSpPr>
        <p:spPr>
          <a:xfrm>
            <a:off x="6873008" y="3273416"/>
            <a:ext cx="1866384" cy="968679"/>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43500 w 5516880"/>
              <a:gd name="connsiteY11" fmla="*/ 6245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495800 w 5516880"/>
              <a:gd name="connsiteY10" fmla="*/ 119524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44440 w 5516880"/>
              <a:gd name="connsiteY11" fmla="*/ 3079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59680 w 5516880"/>
              <a:gd name="connsiteY11" fmla="*/ 40612 h 690115"/>
              <a:gd name="connsiteX12" fmla="*/ 5516880 w 5516880"/>
              <a:gd name="connsiteY12" fmla="*/ 32484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40612 h 690115"/>
              <a:gd name="connsiteX12" fmla="*/ 5509260 w 5509260"/>
              <a:gd name="connsiteY12" fmla="*/ 17755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30792 h 690115"/>
              <a:gd name="connsiteX12" fmla="*/ 5509260 w 5509260"/>
              <a:gd name="connsiteY12" fmla="*/ 17755 h 690115"/>
              <a:gd name="connsiteX0" fmla="*/ 0 w 5492563"/>
              <a:gd name="connsiteY0" fmla="*/ 0 h 690115"/>
              <a:gd name="connsiteX1" fmla="*/ 501463 w 5492563"/>
              <a:gd name="connsiteY1" fmla="*/ 45209 h 690115"/>
              <a:gd name="connsiteX2" fmla="*/ 882463 w 5492563"/>
              <a:gd name="connsiteY2" fmla="*/ 135628 h 690115"/>
              <a:gd name="connsiteX3" fmla="*/ 1217743 w 5492563"/>
              <a:gd name="connsiteY3" fmla="*/ 248749 h 690115"/>
              <a:gd name="connsiteX4" fmla="*/ 1583503 w 5492563"/>
              <a:gd name="connsiteY4" fmla="*/ 420631 h 690115"/>
              <a:gd name="connsiteX5" fmla="*/ 1926403 w 5492563"/>
              <a:gd name="connsiteY5" fmla="*/ 627392 h 690115"/>
              <a:gd name="connsiteX6" fmla="*/ 2147383 w 5492563"/>
              <a:gd name="connsiteY6" fmla="*/ 688352 h 690115"/>
              <a:gd name="connsiteX7" fmla="*/ 2520763 w 5492563"/>
              <a:gd name="connsiteY7" fmla="*/ 657872 h 690115"/>
              <a:gd name="connsiteX8" fmla="*/ 3145603 w 5492563"/>
              <a:gd name="connsiteY8" fmla="*/ 502919 h 690115"/>
              <a:gd name="connsiteX9" fmla="*/ 3869503 w 5492563"/>
              <a:gd name="connsiteY9" fmla="*/ 264657 h 690115"/>
              <a:gd name="connsiteX10" fmla="*/ 4509583 w 5492563"/>
              <a:gd name="connsiteY10" fmla="*/ 99885 h 690115"/>
              <a:gd name="connsiteX11" fmla="*/ 5042983 w 5492563"/>
              <a:gd name="connsiteY11" fmla="*/ 30792 h 690115"/>
              <a:gd name="connsiteX12" fmla="*/ 5492563 w 5492563"/>
              <a:gd name="connsiteY12" fmla="*/ 17755 h 690115"/>
              <a:gd name="connsiteX0" fmla="*/ 0 w 5042983"/>
              <a:gd name="connsiteY0" fmla="*/ 0 h 690115"/>
              <a:gd name="connsiteX1" fmla="*/ 501463 w 5042983"/>
              <a:gd name="connsiteY1" fmla="*/ 45209 h 690115"/>
              <a:gd name="connsiteX2" fmla="*/ 882463 w 5042983"/>
              <a:gd name="connsiteY2" fmla="*/ 135628 h 690115"/>
              <a:gd name="connsiteX3" fmla="*/ 1217743 w 5042983"/>
              <a:gd name="connsiteY3" fmla="*/ 248749 h 690115"/>
              <a:gd name="connsiteX4" fmla="*/ 1583503 w 5042983"/>
              <a:gd name="connsiteY4" fmla="*/ 420631 h 690115"/>
              <a:gd name="connsiteX5" fmla="*/ 1926403 w 5042983"/>
              <a:gd name="connsiteY5" fmla="*/ 627392 h 690115"/>
              <a:gd name="connsiteX6" fmla="*/ 2147383 w 5042983"/>
              <a:gd name="connsiteY6" fmla="*/ 688352 h 690115"/>
              <a:gd name="connsiteX7" fmla="*/ 2520763 w 5042983"/>
              <a:gd name="connsiteY7" fmla="*/ 657872 h 690115"/>
              <a:gd name="connsiteX8" fmla="*/ 3145603 w 5042983"/>
              <a:gd name="connsiteY8" fmla="*/ 502919 h 690115"/>
              <a:gd name="connsiteX9" fmla="*/ 3869503 w 5042983"/>
              <a:gd name="connsiteY9" fmla="*/ 264657 h 690115"/>
              <a:gd name="connsiteX10" fmla="*/ 4509583 w 5042983"/>
              <a:gd name="connsiteY10" fmla="*/ 99885 h 690115"/>
              <a:gd name="connsiteX11" fmla="*/ 5042983 w 5042983"/>
              <a:gd name="connsiteY11" fmla="*/ 30792 h 690115"/>
              <a:gd name="connsiteX0" fmla="*/ 0 w 4509583"/>
              <a:gd name="connsiteY0" fmla="*/ 0 h 690115"/>
              <a:gd name="connsiteX1" fmla="*/ 501463 w 4509583"/>
              <a:gd name="connsiteY1" fmla="*/ 45209 h 690115"/>
              <a:gd name="connsiteX2" fmla="*/ 882463 w 4509583"/>
              <a:gd name="connsiteY2" fmla="*/ 135628 h 690115"/>
              <a:gd name="connsiteX3" fmla="*/ 1217743 w 4509583"/>
              <a:gd name="connsiteY3" fmla="*/ 248749 h 690115"/>
              <a:gd name="connsiteX4" fmla="*/ 1583503 w 4509583"/>
              <a:gd name="connsiteY4" fmla="*/ 420631 h 690115"/>
              <a:gd name="connsiteX5" fmla="*/ 1926403 w 4509583"/>
              <a:gd name="connsiteY5" fmla="*/ 627392 h 690115"/>
              <a:gd name="connsiteX6" fmla="*/ 2147383 w 4509583"/>
              <a:gd name="connsiteY6" fmla="*/ 688352 h 690115"/>
              <a:gd name="connsiteX7" fmla="*/ 2520763 w 4509583"/>
              <a:gd name="connsiteY7" fmla="*/ 657872 h 690115"/>
              <a:gd name="connsiteX8" fmla="*/ 3145603 w 4509583"/>
              <a:gd name="connsiteY8" fmla="*/ 502919 h 690115"/>
              <a:gd name="connsiteX9" fmla="*/ 3869503 w 4509583"/>
              <a:gd name="connsiteY9" fmla="*/ 264657 h 690115"/>
              <a:gd name="connsiteX10" fmla="*/ 4509583 w 4509583"/>
              <a:gd name="connsiteY10" fmla="*/ 99885 h 690115"/>
              <a:gd name="connsiteX0" fmla="*/ 0 w 3869503"/>
              <a:gd name="connsiteY0" fmla="*/ 0 h 690115"/>
              <a:gd name="connsiteX1" fmla="*/ 501463 w 3869503"/>
              <a:gd name="connsiteY1" fmla="*/ 45209 h 690115"/>
              <a:gd name="connsiteX2" fmla="*/ 882463 w 3869503"/>
              <a:gd name="connsiteY2" fmla="*/ 135628 h 690115"/>
              <a:gd name="connsiteX3" fmla="*/ 1217743 w 3869503"/>
              <a:gd name="connsiteY3" fmla="*/ 248749 h 690115"/>
              <a:gd name="connsiteX4" fmla="*/ 1583503 w 3869503"/>
              <a:gd name="connsiteY4" fmla="*/ 420631 h 690115"/>
              <a:gd name="connsiteX5" fmla="*/ 1926403 w 3869503"/>
              <a:gd name="connsiteY5" fmla="*/ 627392 h 690115"/>
              <a:gd name="connsiteX6" fmla="*/ 2147383 w 3869503"/>
              <a:gd name="connsiteY6" fmla="*/ 688352 h 690115"/>
              <a:gd name="connsiteX7" fmla="*/ 2520763 w 3869503"/>
              <a:gd name="connsiteY7" fmla="*/ 657872 h 690115"/>
              <a:gd name="connsiteX8" fmla="*/ 3145603 w 3869503"/>
              <a:gd name="connsiteY8" fmla="*/ 502919 h 690115"/>
              <a:gd name="connsiteX9" fmla="*/ 3869503 w 3869503"/>
              <a:gd name="connsiteY9" fmla="*/ 264657 h 690115"/>
              <a:gd name="connsiteX0" fmla="*/ 0 w 3145603"/>
              <a:gd name="connsiteY0" fmla="*/ 0 h 690115"/>
              <a:gd name="connsiteX1" fmla="*/ 501463 w 3145603"/>
              <a:gd name="connsiteY1" fmla="*/ 45209 h 690115"/>
              <a:gd name="connsiteX2" fmla="*/ 882463 w 3145603"/>
              <a:gd name="connsiteY2" fmla="*/ 135628 h 690115"/>
              <a:gd name="connsiteX3" fmla="*/ 1217743 w 3145603"/>
              <a:gd name="connsiteY3" fmla="*/ 248749 h 690115"/>
              <a:gd name="connsiteX4" fmla="*/ 1583503 w 3145603"/>
              <a:gd name="connsiteY4" fmla="*/ 420631 h 690115"/>
              <a:gd name="connsiteX5" fmla="*/ 1926403 w 3145603"/>
              <a:gd name="connsiteY5" fmla="*/ 627392 h 690115"/>
              <a:gd name="connsiteX6" fmla="*/ 2147383 w 3145603"/>
              <a:gd name="connsiteY6" fmla="*/ 688352 h 690115"/>
              <a:gd name="connsiteX7" fmla="*/ 2520763 w 3145603"/>
              <a:gd name="connsiteY7" fmla="*/ 657872 h 690115"/>
              <a:gd name="connsiteX8" fmla="*/ 3145603 w 3145603"/>
              <a:gd name="connsiteY8" fmla="*/ 502919 h 690115"/>
              <a:gd name="connsiteX0" fmla="*/ 0 w 2520763"/>
              <a:gd name="connsiteY0" fmla="*/ 0 h 690115"/>
              <a:gd name="connsiteX1" fmla="*/ 501463 w 2520763"/>
              <a:gd name="connsiteY1" fmla="*/ 45209 h 690115"/>
              <a:gd name="connsiteX2" fmla="*/ 882463 w 2520763"/>
              <a:gd name="connsiteY2" fmla="*/ 135628 h 690115"/>
              <a:gd name="connsiteX3" fmla="*/ 1217743 w 2520763"/>
              <a:gd name="connsiteY3" fmla="*/ 248749 h 690115"/>
              <a:gd name="connsiteX4" fmla="*/ 1583503 w 2520763"/>
              <a:gd name="connsiteY4" fmla="*/ 420631 h 690115"/>
              <a:gd name="connsiteX5" fmla="*/ 1926403 w 2520763"/>
              <a:gd name="connsiteY5" fmla="*/ 627392 h 690115"/>
              <a:gd name="connsiteX6" fmla="*/ 2147383 w 2520763"/>
              <a:gd name="connsiteY6" fmla="*/ 688352 h 690115"/>
              <a:gd name="connsiteX7" fmla="*/ 2520763 w 2520763"/>
              <a:gd name="connsiteY7" fmla="*/ 657872 h 690115"/>
              <a:gd name="connsiteX0" fmla="*/ 0 w 2147383"/>
              <a:gd name="connsiteY0" fmla="*/ 0 h 688352"/>
              <a:gd name="connsiteX1" fmla="*/ 501463 w 2147383"/>
              <a:gd name="connsiteY1" fmla="*/ 45209 h 688352"/>
              <a:gd name="connsiteX2" fmla="*/ 882463 w 2147383"/>
              <a:gd name="connsiteY2" fmla="*/ 135628 h 688352"/>
              <a:gd name="connsiteX3" fmla="*/ 1217743 w 2147383"/>
              <a:gd name="connsiteY3" fmla="*/ 248749 h 688352"/>
              <a:gd name="connsiteX4" fmla="*/ 1583503 w 2147383"/>
              <a:gd name="connsiteY4" fmla="*/ 420631 h 688352"/>
              <a:gd name="connsiteX5" fmla="*/ 1926403 w 2147383"/>
              <a:gd name="connsiteY5" fmla="*/ 627392 h 688352"/>
              <a:gd name="connsiteX6" fmla="*/ 2147383 w 2147383"/>
              <a:gd name="connsiteY6" fmla="*/ 688352 h 68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383" h="688352">
                <a:moveTo>
                  <a:pt x="0" y="0"/>
                </a:moveTo>
                <a:cubicBezTo>
                  <a:pt x="135890" y="7620"/>
                  <a:pt x="354386" y="22604"/>
                  <a:pt x="501463" y="45209"/>
                </a:cubicBezTo>
                <a:cubicBezTo>
                  <a:pt x="648540" y="67814"/>
                  <a:pt x="763083" y="101705"/>
                  <a:pt x="882463" y="135628"/>
                </a:cubicBezTo>
                <a:cubicBezTo>
                  <a:pt x="1001843" y="169551"/>
                  <a:pt x="1100903" y="201249"/>
                  <a:pt x="1217743" y="248749"/>
                </a:cubicBezTo>
                <a:cubicBezTo>
                  <a:pt x="1334583" y="296249"/>
                  <a:pt x="1465393" y="357524"/>
                  <a:pt x="1583503" y="420631"/>
                </a:cubicBezTo>
                <a:cubicBezTo>
                  <a:pt x="1701613" y="483738"/>
                  <a:pt x="1832423" y="582772"/>
                  <a:pt x="1926403" y="627392"/>
                </a:cubicBezTo>
                <a:cubicBezTo>
                  <a:pt x="2020383" y="672012"/>
                  <a:pt x="2048323" y="683272"/>
                  <a:pt x="2147383" y="688352"/>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extBox 87">
            <a:extLst>
              <a:ext uri="{FF2B5EF4-FFF2-40B4-BE49-F238E27FC236}">
                <a16:creationId xmlns:a16="http://schemas.microsoft.com/office/drawing/2014/main" id="{59A4600B-154E-BEE0-44FC-A47A12E035BC}"/>
              </a:ext>
            </a:extLst>
          </p:cNvPr>
          <p:cNvSpPr txBox="1"/>
          <p:nvPr/>
        </p:nvSpPr>
        <p:spPr>
          <a:xfrm rot="16200000">
            <a:off x="9575818" y="3903601"/>
            <a:ext cx="1055097" cy="276999"/>
          </a:xfrm>
          <a:prstGeom prst="rect">
            <a:avLst/>
          </a:prstGeom>
          <a:noFill/>
          <a:ln>
            <a:noFill/>
          </a:ln>
        </p:spPr>
        <p:txBody>
          <a:bodyPr wrap="none" rtlCol="0">
            <a:spAutoFit/>
          </a:bodyPr>
          <a:lstStyle/>
          <a:p>
            <a:r>
              <a:rPr lang="en-US" sz="1200" dirty="0">
                <a:solidFill>
                  <a:srgbClr val="9A9B9D"/>
                </a:solidFill>
              </a:rPr>
              <a:t>Normal Shock</a:t>
            </a:r>
          </a:p>
        </p:txBody>
      </p:sp>
      <p:grpSp>
        <p:nvGrpSpPr>
          <p:cNvPr id="89" name="Group 88">
            <a:extLst>
              <a:ext uri="{FF2B5EF4-FFF2-40B4-BE49-F238E27FC236}">
                <a16:creationId xmlns:a16="http://schemas.microsoft.com/office/drawing/2014/main" id="{FCC8C2C5-1BF5-751A-4C66-F988EE7894CE}"/>
              </a:ext>
            </a:extLst>
          </p:cNvPr>
          <p:cNvGrpSpPr/>
          <p:nvPr/>
        </p:nvGrpSpPr>
        <p:grpSpPr>
          <a:xfrm>
            <a:off x="2438400" y="1828800"/>
            <a:ext cx="4201421" cy="584775"/>
            <a:chOff x="1645489" y="4912623"/>
            <a:chExt cx="4201421" cy="584775"/>
          </a:xfrm>
        </p:grpSpPr>
        <p:sp>
          <p:nvSpPr>
            <p:cNvPr id="90" name="Rectangle 89">
              <a:extLst>
                <a:ext uri="{FF2B5EF4-FFF2-40B4-BE49-F238E27FC236}">
                  <a16:creationId xmlns:a16="http://schemas.microsoft.com/office/drawing/2014/main" id="{CA0A811B-B7DB-174C-2509-FA27610BC108}"/>
                </a:ext>
              </a:extLst>
            </p:cNvPr>
            <p:cNvSpPr/>
            <p:nvPr/>
          </p:nvSpPr>
          <p:spPr>
            <a:xfrm>
              <a:off x="1968989" y="4912623"/>
              <a:ext cx="3877921" cy="584775"/>
            </a:xfrm>
            <a:prstGeom prst="rect">
              <a:avLst/>
            </a:prstGeom>
          </p:spPr>
          <p:txBody>
            <a:bodyPr wrap="square">
              <a:spAutoFit/>
            </a:bodyPr>
            <a:lstStyle/>
            <a:p>
              <a:r>
                <a:rPr lang="en-US" sz="1600" dirty="0"/>
                <a:t>Note that we want the supersonic solution to the area ratio equation.</a:t>
              </a:r>
            </a:p>
          </p:txBody>
        </p:sp>
        <p:pic>
          <p:nvPicPr>
            <p:cNvPr id="91" name="Graphic 90" descr="Lightbulb">
              <a:extLst>
                <a:ext uri="{FF2B5EF4-FFF2-40B4-BE49-F238E27FC236}">
                  <a16:creationId xmlns:a16="http://schemas.microsoft.com/office/drawing/2014/main" id="{A1221FE1-CA6A-AE02-FDDB-1858428489A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645489" y="4977233"/>
              <a:ext cx="415762" cy="415762"/>
            </a:xfrm>
            <a:prstGeom prst="rect">
              <a:avLst/>
            </a:prstGeom>
          </p:spPr>
        </p:pic>
      </p:grpSp>
    </p:spTree>
    <p:extLst>
      <p:ext uri="{BB962C8B-B14F-4D97-AF65-F5344CB8AC3E}">
        <p14:creationId xmlns:p14="http://schemas.microsoft.com/office/powerpoint/2010/main" val="651384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0" y="827770"/>
            <a:ext cx="6558345" cy="199163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dirty="0"/>
              <a:t>The problem in this case is that we don’t know the exact location of the normal shock wave.  However, we can compute the position using a trial and error process in conjunction with the shock wave relations, shown below for reference.  For clarity, we will denote each side of the shock by the letters A (upstream) and B (downstream).</a:t>
            </a:r>
            <a:endParaRPr lang="en-US"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endParaRPr lang="en-US" dirty="0"/>
          </a:p>
        </p:txBody>
      </p:sp>
      <p:sp>
        <p:nvSpPr>
          <p:cNvPr id="7" name="Title 1">
            <a:extLst>
              <a:ext uri="{FF2B5EF4-FFF2-40B4-BE49-F238E27FC236}">
                <a16:creationId xmlns:a16="http://schemas.microsoft.com/office/drawing/2014/main" id="{3586A34B-3FD8-0FC1-793E-51F3AB7B643B}"/>
              </a:ext>
            </a:extLst>
          </p:cNvPr>
          <p:cNvSpPr>
            <a:spLocks noGrp="1"/>
          </p:cNvSpPr>
          <p:nvPr>
            <p:ph type="title"/>
          </p:nvPr>
        </p:nvSpPr>
        <p:spPr>
          <a:xfrm>
            <a:off x="609599" y="78923"/>
            <a:ext cx="10972799" cy="606877"/>
          </a:xfrm>
        </p:spPr>
        <p:txBody>
          <a:bodyPr/>
          <a:lstStyle/>
          <a:p>
            <a:r>
              <a:rPr lang="en-US" dirty="0"/>
              <a:t>Normal Shock in the Diverging Section</a:t>
            </a:r>
          </a:p>
        </p:txBody>
      </p:sp>
      <mc:AlternateContent xmlns:mc="http://schemas.openxmlformats.org/markup-compatibility/2006" xmlns:a14="http://schemas.microsoft.com/office/drawing/2010/main">
        <mc:Choice Requires="a14">
          <p:sp>
            <p:nvSpPr>
              <p:cNvPr id="9" name="Object 27">
                <a:extLst>
                  <a:ext uri="{FF2B5EF4-FFF2-40B4-BE49-F238E27FC236}">
                    <a16:creationId xmlns:a16="http://schemas.microsoft.com/office/drawing/2014/main" id="{8C7E0140-5C45-B9F5-8070-2D353F29298A}"/>
                  </a:ext>
                </a:extLst>
              </p:cNvPr>
              <p:cNvSpPr txBox="1"/>
              <p:nvPr/>
            </p:nvSpPr>
            <p:spPr bwMode="auto">
              <a:xfrm>
                <a:off x="614766" y="3016213"/>
                <a:ext cx="2429323" cy="654344"/>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defPPr>
                  <a:defRPr lang="en-US"/>
                </a:defPPr>
                <a:lvl1pPr>
                  <a:defRPr i="1">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𝑝</m:t>
                              </m:r>
                            </m:e>
                            <m:sub>
                              <m:r>
                                <a:rPr lang="en-US">
                                  <a:latin typeface="Cambria Math" panose="02040503050406030204" pitchFamily="18" charset="0"/>
                                </a:rPr>
                                <m:t>𝐴</m:t>
                              </m:r>
                            </m:sub>
                          </m:sSub>
                        </m:num>
                        <m:den>
                          <m:sSub>
                            <m:sSubPr>
                              <m:ctrlPr>
                                <a:rPr lang="en-US" i="1">
                                  <a:latin typeface="Cambria Math" panose="02040503050406030204" pitchFamily="18" charset="0"/>
                                </a:rPr>
                              </m:ctrlPr>
                            </m:sSubPr>
                            <m:e>
                              <m:r>
                                <a:rPr lang="en-US">
                                  <a:latin typeface="Cambria Math" panose="02040503050406030204" pitchFamily="18" charset="0"/>
                                </a:rPr>
                                <m:t>𝑝</m:t>
                              </m:r>
                            </m:e>
                            <m:sub>
                              <m:r>
                                <a:rPr lang="en-US">
                                  <a:latin typeface="Cambria Math" panose="02040503050406030204" pitchFamily="18" charset="0"/>
                                </a:rPr>
                                <m:t>𝐵</m:t>
                              </m:r>
                            </m:sub>
                          </m:sSub>
                        </m:den>
                      </m:f>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2</m:t>
                          </m:r>
                        </m:num>
                        <m:den>
                          <m:r>
                            <a:rPr lang="en-US">
                              <a:latin typeface="Cambria Math" panose="02040503050406030204" pitchFamily="18" charset="0"/>
                            </a:rPr>
                            <m:t>𝛾</m:t>
                          </m:r>
                          <m:r>
                            <a:rPr lang="en-US">
                              <a:latin typeface="Cambria Math" panose="02040503050406030204" pitchFamily="18" charset="0"/>
                            </a:rPr>
                            <m:t>+1</m:t>
                          </m:r>
                        </m:den>
                      </m:f>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𝛾</m:t>
                          </m:r>
                          <m:r>
                            <a:rPr lang="en-US">
                              <a:latin typeface="Cambria Math" panose="02040503050406030204" pitchFamily="18" charset="0"/>
                            </a:rPr>
                            <m:t>−1</m:t>
                          </m:r>
                        </m:num>
                        <m:den>
                          <m:r>
                            <a:rPr lang="en-US">
                              <a:latin typeface="Cambria Math" panose="02040503050406030204" pitchFamily="18" charset="0"/>
                            </a:rPr>
                            <m:t>𝛾</m:t>
                          </m:r>
                          <m:r>
                            <a:rPr lang="en-US">
                              <a:latin typeface="Cambria Math" panose="02040503050406030204" pitchFamily="18" charset="0"/>
                            </a:rPr>
                            <m:t>+1</m:t>
                          </m:r>
                        </m:den>
                      </m:f>
                    </m:oMath>
                  </m:oMathPara>
                </a14:m>
                <a:endParaRPr lang="en-US" dirty="0"/>
              </a:p>
            </p:txBody>
          </p:sp>
        </mc:Choice>
        <mc:Fallback xmlns="">
          <p:sp>
            <p:nvSpPr>
              <p:cNvPr id="9" name="Object 27">
                <a:extLst>
                  <a:ext uri="{FF2B5EF4-FFF2-40B4-BE49-F238E27FC236}">
                    <a16:creationId xmlns:a16="http://schemas.microsoft.com/office/drawing/2014/main" id="{8C7E0140-5C45-B9F5-8070-2D353F29298A}"/>
                  </a:ext>
                </a:extLst>
              </p:cNvPr>
              <p:cNvSpPr txBox="1">
                <a:spLocks noRot="1" noChangeAspect="1" noMove="1" noResize="1" noEditPoints="1" noAdjustHandles="1" noChangeArrowheads="1" noChangeShapeType="1" noTextEdit="1"/>
              </p:cNvSpPr>
              <p:nvPr/>
            </p:nvSpPr>
            <p:spPr bwMode="auto">
              <a:xfrm>
                <a:off x="614766" y="3016213"/>
                <a:ext cx="2429323" cy="654344"/>
              </a:xfrm>
              <a:prstGeom prst="rect">
                <a:avLst/>
              </a:prstGeom>
              <a:blipFill>
                <a:blip r:embed="rId3"/>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Object 27">
                <a:extLst>
                  <a:ext uri="{FF2B5EF4-FFF2-40B4-BE49-F238E27FC236}">
                    <a16:creationId xmlns:a16="http://schemas.microsoft.com/office/drawing/2014/main" id="{008E0392-AC2D-3FF2-BCF0-F79B5A4424D5}"/>
                  </a:ext>
                </a:extLst>
              </p:cNvPr>
              <p:cNvSpPr txBox="1"/>
              <p:nvPr/>
            </p:nvSpPr>
            <p:spPr bwMode="auto">
              <a:xfrm>
                <a:off x="614767" y="3863662"/>
                <a:ext cx="5352512" cy="654344"/>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defPPr>
                  <a:defRPr lang="en-US"/>
                </a:defPPr>
                <a:lvl1pPr>
                  <a:defRPr i="1">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𝐵</m:t>
                              </m:r>
                            </m:sub>
                          </m:sSub>
                        </m:num>
                        <m:den>
                          <m:sSub>
                            <m:sSubPr>
                              <m:ctrlPr>
                                <a:rPr lang="en-US" i="1">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𝐴</m:t>
                              </m:r>
                            </m:sub>
                          </m:sSub>
                        </m:den>
                      </m:f>
                      <m:r>
                        <a:rPr lang="en-US">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2</m:t>
                              </m:r>
                              <m:r>
                                <a:rPr lang="en-US">
                                  <a:latin typeface="Cambria Math" panose="02040503050406030204" pitchFamily="18" charset="0"/>
                                </a:rPr>
                                <m:t>𝛾</m:t>
                              </m:r>
                            </m:num>
                            <m:den>
                              <m:r>
                                <a:rPr lang="en-US">
                                  <a:latin typeface="Cambria Math" panose="02040503050406030204" pitchFamily="18" charset="0"/>
                                </a:rPr>
                                <m:t>𝛾</m:t>
                              </m:r>
                              <m:r>
                                <a:rPr lang="en-US">
                                  <a:latin typeface="Cambria Math" panose="02040503050406030204" pitchFamily="18" charset="0"/>
                                </a:rPr>
                                <m:t>+1</m:t>
                              </m:r>
                            </m:den>
                          </m:f>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𝛾</m:t>
                              </m:r>
                              <m:r>
                                <a:rPr lang="en-US">
                                  <a:latin typeface="Cambria Math" panose="02040503050406030204" pitchFamily="18" charset="0"/>
                                </a:rPr>
                                <m:t>−1</m:t>
                              </m:r>
                            </m:num>
                            <m:den>
                              <m:r>
                                <a:rPr lang="en-US">
                                  <a:latin typeface="Cambria Math" panose="02040503050406030204" pitchFamily="18" charset="0"/>
                                </a:rPr>
                                <m:t>𝛾</m:t>
                              </m:r>
                              <m:r>
                                <a:rPr lang="en-US">
                                  <a:latin typeface="Cambria Math" panose="02040503050406030204" pitchFamily="18" charset="0"/>
                                </a:rPr>
                                <m:t>+1</m:t>
                              </m:r>
                            </m:den>
                          </m:f>
                        </m:e>
                      </m:d>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a:latin typeface="Cambria Math" panose="02040503050406030204" pitchFamily="18" charset="0"/>
                                </a:rPr>
                                <m:t>𝛾</m:t>
                              </m:r>
                              <m:r>
                                <a:rPr lang="en-US">
                                  <a:latin typeface="Cambria Math" panose="02040503050406030204" pitchFamily="18" charset="0"/>
                                </a:rPr>
                                <m:t>−1</m:t>
                              </m:r>
                            </m:num>
                            <m:den>
                              <m:r>
                                <a:rPr lang="en-US">
                                  <a:latin typeface="Cambria Math" panose="02040503050406030204" pitchFamily="18" charset="0"/>
                                </a:rPr>
                                <m:t>𝛾</m:t>
                              </m:r>
                              <m:r>
                                <a:rPr lang="en-US">
                                  <a:latin typeface="Cambria Math" panose="02040503050406030204" pitchFamily="18" charset="0"/>
                                </a:rPr>
                                <m:t>+1</m:t>
                              </m:r>
                            </m:den>
                          </m:f>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2</m:t>
                              </m:r>
                            </m:num>
                            <m:den>
                              <m:r>
                                <a:rPr lang="en-US">
                                  <a:latin typeface="Cambria Math" panose="02040503050406030204" pitchFamily="18" charset="0"/>
                                </a:rPr>
                                <m:t>(</m:t>
                              </m:r>
                              <m:r>
                                <a:rPr lang="en-US">
                                  <a:latin typeface="Cambria Math" panose="02040503050406030204" pitchFamily="18" charset="0"/>
                                </a:rPr>
                                <m:t>𝛾</m:t>
                              </m:r>
                              <m:r>
                                <a:rPr lang="en-US">
                                  <a:latin typeface="Cambria Math" panose="02040503050406030204" pitchFamily="18" charset="0"/>
                                </a:rPr>
                                <m:t>+1)</m:t>
                              </m:r>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den>
                          </m:f>
                        </m:e>
                      </m:d>
                    </m:oMath>
                  </m:oMathPara>
                </a14:m>
                <a:endParaRPr lang="en-US" dirty="0"/>
              </a:p>
            </p:txBody>
          </p:sp>
        </mc:Choice>
        <mc:Fallback xmlns="">
          <p:sp>
            <p:nvSpPr>
              <p:cNvPr id="10" name="Object 27">
                <a:extLst>
                  <a:ext uri="{FF2B5EF4-FFF2-40B4-BE49-F238E27FC236}">
                    <a16:creationId xmlns:a16="http://schemas.microsoft.com/office/drawing/2014/main" id="{008E0392-AC2D-3FF2-BCF0-F79B5A4424D5}"/>
                  </a:ext>
                </a:extLst>
              </p:cNvPr>
              <p:cNvSpPr txBox="1">
                <a:spLocks noRot="1" noChangeAspect="1" noMove="1" noResize="1" noEditPoints="1" noAdjustHandles="1" noChangeArrowheads="1" noChangeShapeType="1" noTextEdit="1"/>
              </p:cNvSpPr>
              <p:nvPr/>
            </p:nvSpPr>
            <p:spPr bwMode="auto">
              <a:xfrm>
                <a:off x="614767" y="3863662"/>
                <a:ext cx="5352512" cy="654344"/>
              </a:xfrm>
              <a:prstGeom prst="rect">
                <a:avLst/>
              </a:prstGeom>
              <a:blipFill>
                <a:blip r:embed="rId4"/>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1" name="Object 27">
                <a:extLst>
                  <a:ext uri="{FF2B5EF4-FFF2-40B4-BE49-F238E27FC236}">
                    <a16:creationId xmlns:a16="http://schemas.microsoft.com/office/drawing/2014/main" id="{9E22B89B-903B-EA5C-22F7-DF24A9ED5002}"/>
                  </a:ext>
                </a:extLst>
              </p:cNvPr>
              <p:cNvSpPr txBox="1"/>
              <p:nvPr/>
            </p:nvSpPr>
            <p:spPr bwMode="auto">
              <a:xfrm>
                <a:off x="3537956" y="3016213"/>
                <a:ext cx="2429323" cy="654344"/>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defPPr>
                  <a:defRPr lang="en-US"/>
                </a:defPPr>
                <a:lvl1pPr>
                  <a:defRPr i="1">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𝐵</m:t>
                              </m:r>
                            </m:sub>
                          </m:sSub>
                        </m:num>
                        <m:den>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𝐴</m:t>
                              </m:r>
                            </m:sub>
                          </m:sSub>
                        </m:den>
                      </m:f>
                      <m:r>
                        <a:rPr lang="en-US">
                          <a:latin typeface="Cambria Math" panose="02040503050406030204" pitchFamily="18" charset="0"/>
                        </a:rPr>
                        <m:t>=</m:t>
                      </m:r>
                      <m:r>
                        <m:rPr>
                          <m:nor/>
                        </m:rPr>
                        <a:rPr lang="en-US" dirty="0"/>
                        <m:t> </m:t>
                      </m:r>
                      <m:f>
                        <m:fPr>
                          <m:ctrlPr>
                            <a:rPr lang="en-US" i="1">
                              <a:latin typeface="Cambria Math" panose="02040503050406030204" pitchFamily="18" charset="0"/>
                            </a:rPr>
                          </m:ctrlPr>
                        </m:fPr>
                        <m:num>
                          <m:r>
                            <a:rPr lang="en-US">
                              <a:latin typeface="Cambria Math" panose="02040503050406030204" pitchFamily="18" charset="0"/>
                            </a:rPr>
                            <m:t>(</m:t>
                          </m:r>
                          <m:r>
                            <a:rPr lang="en-US">
                              <a:latin typeface="Cambria Math" panose="02040503050406030204" pitchFamily="18" charset="0"/>
                            </a:rPr>
                            <m:t>𝛾</m:t>
                          </m:r>
                          <m:r>
                            <a:rPr lang="en-US">
                              <a:latin typeface="Cambria Math" panose="02040503050406030204" pitchFamily="18" charset="0"/>
                            </a:rPr>
                            <m:t>+1)</m:t>
                          </m:r>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num>
                        <m:den>
                          <m:r>
                            <a:rPr lang="en-US">
                              <a:latin typeface="Cambria Math" panose="02040503050406030204" pitchFamily="18" charset="0"/>
                            </a:rPr>
                            <m:t>2+(</m:t>
                          </m:r>
                          <m:r>
                            <a:rPr lang="en-US">
                              <a:latin typeface="Cambria Math" panose="02040503050406030204" pitchFamily="18" charset="0"/>
                            </a:rPr>
                            <m:t>𝛾</m:t>
                          </m:r>
                          <m:r>
                            <a:rPr lang="en-US">
                              <a:latin typeface="Cambria Math" panose="02040503050406030204" pitchFamily="18" charset="0"/>
                            </a:rPr>
                            <m:t>−1)</m:t>
                          </m:r>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den>
                      </m:f>
                    </m:oMath>
                  </m:oMathPara>
                </a14:m>
                <a:endParaRPr lang="en-US" dirty="0"/>
              </a:p>
            </p:txBody>
          </p:sp>
        </mc:Choice>
        <mc:Fallback xmlns="">
          <p:sp>
            <p:nvSpPr>
              <p:cNvPr id="11" name="Object 27">
                <a:extLst>
                  <a:ext uri="{FF2B5EF4-FFF2-40B4-BE49-F238E27FC236}">
                    <a16:creationId xmlns:a16="http://schemas.microsoft.com/office/drawing/2014/main" id="{9E22B89B-903B-EA5C-22F7-DF24A9ED5002}"/>
                  </a:ext>
                </a:extLst>
              </p:cNvPr>
              <p:cNvSpPr txBox="1">
                <a:spLocks noRot="1" noChangeAspect="1" noMove="1" noResize="1" noEditPoints="1" noAdjustHandles="1" noChangeArrowheads="1" noChangeShapeType="1" noTextEdit="1"/>
              </p:cNvSpPr>
              <p:nvPr/>
            </p:nvSpPr>
            <p:spPr bwMode="auto">
              <a:xfrm>
                <a:off x="3537956" y="3016213"/>
                <a:ext cx="2429323" cy="654344"/>
              </a:xfrm>
              <a:prstGeom prst="rect">
                <a:avLst/>
              </a:prstGeom>
              <a:blipFill>
                <a:blip r:embed="rId5"/>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2" name="Object 27">
                <a:extLst>
                  <a:ext uri="{FF2B5EF4-FFF2-40B4-BE49-F238E27FC236}">
                    <a16:creationId xmlns:a16="http://schemas.microsoft.com/office/drawing/2014/main" id="{7701F9F4-6FE9-3688-F22E-D84826DED4E0}"/>
                  </a:ext>
                </a:extLst>
              </p:cNvPr>
              <p:cNvSpPr txBox="1"/>
              <p:nvPr/>
            </p:nvSpPr>
            <p:spPr bwMode="auto">
              <a:xfrm>
                <a:off x="2076361" y="4681764"/>
                <a:ext cx="2429323" cy="1287319"/>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defPPr>
                  <a:defRPr lang="en-US"/>
                </a:defPPr>
                <a:lvl1pPr>
                  <a:defRPr i="1">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𝑀</m:t>
                          </m:r>
                        </m:e>
                        <m:sub>
                          <m:r>
                            <a:rPr lang="en-US">
                              <a:latin typeface="Cambria Math" panose="02040503050406030204" pitchFamily="18" charset="0"/>
                            </a:rPr>
                            <m:t>𝐵</m:t>
                          </m:r>
                        </m:sub>
                      </m:sSub>
                      <m:r>
                        <a:rPr lang="en-US">
                          <a:latin typeface="Cambria Math" panose="02040503050406030204" pitchFamily="18" charset="0"/>
                        </a:rPr>
                        <m:t>=</m:t>
                      </m:r>
                      <m:rad>
                        <m:radPr>
                          <m:degHide m:val="on"/>
                          <m:ctrlPr>
                            <a:rPr lang="en-US" i="1">
                              <a:latin typeface="Cambria Math" panose="02040503050406030204" pitchFamily="18" charset="0"/>
                            </a:rPr>
                          </m:ctrlPr>
                        </m:radPr>
                        <m:deg/>
                        <m:e>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2</m:t>
                                  </m:r>
                                </m:num>
                                <m:den>
                                  <m:r>
                                    <a:rPr lang="en-US">
                                      <a:latin typeface="Cambria Math" panose="02040503050406030204" pitchFamily="18" charset="0"/>
                                    </a:rPr>
                                    <m:t>𝛾</m:t>
                                  </m:r>
                                  <m:r>
                                    <a:rPr lang="en-US">
                                      <a:latin typeface="Cambria Math" panose="02040503050406030204" pitchFamily="18" charset="0"/>
                                    </a:rPr>
                                    <m:t>−1</m:t>
                                  </m:r>
                                </m:den>
                              </m:f>
                            </m:num>
                            <m:den>
                              <m:f>
                                <m:fPr>
                                  <m:ctrlPr>
                                    <a:rPr lang="en-US" i="1">
                                      <a:latin typeface="Cambria Math" panose="02040503050406030204" pitchFamily="18" charset="0"/>
                                    </a:rPr>
                                  </m:ctrlPr>
                                </m:fPr>
                                <m:num>
                                  <m:r>
                                    <a:rPr lang="en-US">
                                      <a:latin typeface="Cambria Math" panose="02040503050406030204" pitchFamily="18" charset="0"/>
                                    </a:rPr>
                                    <m:t>2</m:t>
                                  </m:r>
                                  <m:r>
                                    <a:rPr lang="en-US">
                                      <a:latin typeface="Cambria Math" panose="02040503050406030204" pitchFamily="18" charset="0"/>
                                    </a:rPr>
                                    <m:t>𝛾</m:t>
                                  </m:r>
                                </m:num>
                                <m:den>
                                  <m:r>
                                    <a:rPr lang="en-US">
                                      <a:latin typeface="Cambria Math" panose="02040503050406030204" pitchFamily="18" charset="0"/>
                                    </a:rPr>
                                    <m:t>𝛾</m:t>
                                  </m:r>
                                  <m:r>
                                    <a:rPr lang="en-US">
                                      <a:latin typeface="Cambria Math" panose="02040503050406030204" pitchFamily="18" charset="0"/>
                                    </a:rPr>
                                    <m:t>−1</m:t>
                                  </m:r>
                                </m:den>
                              </m:f>
                              <m:sSubSup>
                                <m:sSubSupPr>
                                  <m:ctrlPr>
                                    <a:rPr lang="en-US" i="1">
                                      <a:latin typeface="Cambria Math" panose="02040503050406030204" pitchFamily="18" charset="0"/>
                                    </a:rPr>
                                  </m:ctrlPr>
                                </m:sSubSupPr>
                                <m:e>
                                  <m:r>
                                    <a:rPr lang="en-US">
                                      <a:latin typeface="Cambria Math" panose="02040503050406030204" pitchFamily="18" charset="0"/>
                                    </a:rPr>
                                    <m:t>𝑀</m:t>
                                  </m:r>
                                </m:e>
                                <m:sub>
                                  <m:r>
                                    <a:rPr lang="en-US">
                                      <a:latin typeface="Cambria Math" panose="02040503050406030204" pitchFamily="18" charset="0"/>
                                    </a:rPr>
                                    <m:t>𝐴</m:t>
                                  </m:r>
                                </m:sub>
                                <m:sup>
                                  <m:r>
                                    <a:rPr lang="en-US">
                                      <a:latin typeface="Cambria Math" panose="02040503050406030204" pitchFamily="18" charset="0"/>
                                    </a:rPr>
                                    <m:t>2</m:t>
                                  </m:r>
                                </m:sup>
                              </m:sSubSup>
                              <m:r>
                                <a:rPr lang="en-US">
                                  <a:latin typeface="Cambria Math" panose="02040503050406030204" pitchFamily="18" charset="0"/>
                                </a:rPr>
                                <m:t>−1</m:t>
                              </m:r>
                            </m:den>
                          </m:f>
                        </m:e>
                      </m:rad>
                    </m:oMath>
                  </m:oMathPara>
                </a14:m>
                <a:endParaRPr lang="en-US" dirty="0"/>
              </a:p>
            </p:txBody>
          </p:sp>
        </mc:Choice>
        <mc:Fallback xmlns="">
          <p:sp>
            <p:nvSpPr>
              <p:cNvPr id="12" name="Object 27">
                <a:extLst>
                  <a:ext uri="{FF2B5EF4-FFF2-40B4-BE49-F238E27FC236}">
                    <a16:creationId xmlns:a16="http://schemas.microsoft.com/office/drawing/2014/main" id="{7701F9F4-6FE9-3688-F22E-D84826DED4E0}"/>
                  </a:ext>
                </a:extLst>
              </p:cNvPr>
              <p:cNvSpPr txBox="1">
                <a:spLocks noRot="1" noChangeAspect="1" noMove="1" noResize="1" noEditPoints="1" noAdjustHandles="1" noChangeArrowheads="1" noChangeShapeType="1" noTextEdit="1"/>
              </p:cNvSpPr>
              <p:nvPr/>
            </p:nvSpPr>
            <p:spPr bwMode="auto">
              <a:xfrm>
                <a:off x="2076361" y="4681764"/>
                <a:ext cx="2429323" cy="1287319"/>
              </a:xfrm>
              <a:prstGeom prst="rect">
                <a:avLst/>
              </a:prstGeom>
              <a:blipFill>
                <a:blip r:embed="rId6"/>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p:sp>
        <p:nvSpPr>
          <p:cNvPr id="13" name="Oval 12">
            <a:extLst>
              <a:ext uri="{FF2B5EF4-FFF2-40B4-BE49-F238E27FC236}">
                <a16:creationId xmlns:a16="http://schemas.microsoft.com/office/drawing/2014/main" id="{9C1BCFAB-7B33-7FFC-58F6-74DB0EF71F37}"/>
              </a:ext>
            </a:extLst>
          </p:cNvPr>
          <p:cNvSpPr/>
          <p:nvPr/>
        </p:nvSpPr>
        <p:spPr>
          <a:xfrm>
            <a:off x="9760557" y="1838624"/>
            <a:ext cx="278849" cy="278858"/>
          </a:xfrm>
          <a:prstGeom prst="ellipse">
            <a:avLst/>
          </a:prstGeom>
          <a:solidFill>
            <a:schemeClr val="accent2"/>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solidFill>
                  <a:schemeClr val="bg1"/>
                </a:solidFill>
              </a:rPr>
              <a:t>A</a:t>
            </a:r>
          </a:p>
        </p:txBody>
      </p:sp>
      <p:sp>
        <p:nvSpPr>
          <p:cNvPr id="14" name="Oval 13">
            <a:extLst>
              <a:ext uri="{FF2B5EF4-FFF2-40B4-BE49-F238E27FC236}">
                <a16:creationId xmlns:a16="http://schemas.microsoft.com/office/drawing/2014/main" id="{5DDC5A23-44C2-5023-0FC7-C3AF7F1CDEAA}"/>
              </a:ext>
            </a:extLst>
          </p:cNvPr>
          <p:cNvSpPr/>
          <p:nvPr/>
        </p:nvSpPr>
        <p:spPr>
          <a:xfrm>
            <a:off x="10514558" y="1843369"/>
            <a:ext cx="278849" cy="278858"/>
          </a:xfrm>
          <a:prstGeom prst="ellipse">
            <a:avLst/>
          </a:prstGeom>
          <a:solidFill>
            <a:schemeClr val="accent2"/>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solidFill>
                  <a:schemeClr val="bg1"/>
                </a:solidFill>
              </a:rPr>
              <a:t>B</a:t>
            </a:r>
          </a:p>
        </p:txBody>
      </p:sp>
      <p:sp>
        <p:nvSpPr>
          <p:cNvPr id="15" name="TextBox 14">
            <a:extLst>
              <a:ext uri="{FF2B5EF4-FFF2-40B4-BE49-F238E27FC236}">
                <a16:creationId xmlns:a16="http://schemas.microsoft.com/office/drawing/2014/main" id="{37A369E6-A9B5-A77F-53B3-EB9573B8D5DA}"/>
              </a:ext>
            </a:extLst>
          </p:cNvPr>
          <p:cNvSpPr txBox="1"/>
          <p:nvPr/>
        </p:nvSpPr>
        <p:spPr>
          <a:xfrm>
            <a:off x="9771093" y="1300799"/>
            <a:ext cx="1151277" cy="307777"/>
          </a:xfrm>
          <a:prstGeom prst="rect">
            <a:avLst/>
          </a:prstGeom>
          <a:noFill/>
        </p:spPr>
        <p:txBody>
          <a:bodyPr wrap="none" rtlCol="0">
            <a:spAutoFit/>
          </a:bodyPr>
          <a:lstStyle/>
          <a:p>
            <a:r>
              <a:rPr lang="en-US" sz="1400" dirty="0"/>
              <a:t>Shock wave</a:t>
            </a:r>
          </a:p>
        </p:txBody>
      </p:sp>
      <p:grpSp>
        <p:nvGrpSpPr>
          <p:cNvPr id="16" name="Group 15">
            <a:extLst>
              <a:ext uri="{FF2B5EF4-FFF2-40B4-BE49-F238E27FC236}">
                <a16:creationId xmlns:a16="http://schemas.microsoft.com/office/drawing/2014/main" id="{A28EBC4F-8287-C98B-E4E4-4BC14CCF0A74}"/>
              </a:ext>
            </a:extLst>
          </p:cNvPr>
          <p:cNvGrpSpPr/>
          <p:nvPr/>
        </p:nvGrpSpPr>
        <p:grpSpPr>
          <a:xfrm>
            <a:off x="6461146" y="1525831"/>
            <a:ext cx="5337082" cy="3799593"/>
            <a:chOff x="1208432" y="741539"/>
            <a:chExt cx="6220930" cy="4319078"/>
          </a:xfrm>
        </p:grpSpPr>
        <p:grpSp>
          <p:nvGrpSpPr>
            <p:cNvPr id="17" name="Group 16">
              <a:extLst>
                <a:ext uri="{FF2B5EF4-FFF2-40B4-BE49-F238E27FC236}">
                  <a16:creationId xmlns:a16="http://schemas.microsoft.com/office/drawing/2014/main" id="{02A876CA-DDD2-37FE-B7DC-3DA805CB85C1}"/>
                </a:ext>
              </a:extLst>
            </p:cNvPr>
            <p:cNvGrpSpPr/>
            <p:nvPr/>
          </p:nvGrpSpPr>
          <p:grpSpPr>
            <a:xfrm>
              <a:off x="1324725" y="741539"/>
              <a:ext cx="5980904" cy="1519235"/>
              <a:chOff x="504371" y="2501059"/>
              <a:chExt cx="7801430" cy="1905524"/>
            </a:xfrm>
          </p:grpSpPr>
          <p:grpSp>
            <p:nvGrpSpPr>
              <p:cNvPr id="29" name="Group 28">
                <a:extLst>
                  <a:ext uri="{FF2B5EF4-FFF2-40B4-BE49-F238E27FC236}">
                    <a16:creationId xmlns:a16="http://schemas.microsoft.com/office/drawing/2014/main" id="{25244A00-069A-BD38-6FB7-7D8CBD23144A}"/>
                  </a:ext>
                </a:extLst>
              </p:cNvPr>
              <p:cNvGrpSpPr/>
              <p:nvPr/>
            </p:nvGrpSpPr>
            <p:grpSpPr>
              <a:xfrm>
                <a:off x="798287" y="2571750"/>
                <a:ext cx="7199086" cy="1834833"/>
                <a:chOff x="914400" y="1436336"/>
                <a:chExt cx="7199086" cy="2103926"/>
              </a:xfrm>
              <a:noFill/>
            </p:grpSpPr>
            <p:sp>
              <p:nvSpPr>
                <p:cNvPr id="50" name="Freeform: Shape 49">
                  <a:extLst>
                    <a:ext uri="{FF2B5EF4-FFF2-40B4-BE49-F238E27FC236}">
                      <a16:creationId xmlns:a16="http://schemas.microsoft.com/office/drawing/2014/main" id="{0CB591B3-1654-6DC0-A08E-59E407138E89}"/>
                    </a:ext>
                  </a:extLst>
                </p:cNvPr>
                <p:cNvSpPr/>
                <p:nvPr/>
              </p:nvSpPr>
              <p:spPr>
                <a:xfrm>
                  <a:off x="914400" y="1436336"/>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459E446F-22D2-C4BA-7CDD-818EA2F28A13}"/>
                    </a:ext>
                  </a:extLst>
                </p:cNvPr>
                <p:cNvSpPr/>
                <p:nvPr/>
              </p:nvSpPr>
              <p:spPr>
                <a:xfrm flipV="1">
                  <a:off x="914400" y="2894699"/>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2" name="Straight Connector 51">
                  <a:extLst>
                    <a:ext uri="{FF2B5EF4-FFF2-40B4-BE49-F238E27FC236}">
                      <a16:creationId xmlns:a16="http://schemas.microsoft.com/office/drawing/2014/main" id="{57EB98B4-81C5-C7C4-430E-D89F3C6C47F6}"/>
                    </a:ext>
                  </a:extLst>
                </p:cNvPr>
                <p:cNvCxnSpPr>
                  <a:cxnSpLocks/>
                </p:cNvCxnSpPr>
                <p:nvPr/>
              </p:nvCxnSpPr>
              <p:spPr>
                <a:xfrm>
                  <a:off x="921657" y="1808192"/>
                  <a:ext cx="0" cy="1345700"/>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D6A9914-4771-B899-4EDF-A609DABDF6E8}"/>
                    </a:ext>
                  </a:extLst>
                </p:cNvPr>
                <p:cNvCxnSpPr>
                  <a:cxnSpLocks/>
                </p:cNvCxnSpPr>
                <p:nvPr/>
              </p:nvCxnSpPr>
              <p:spPr>
                <a:xfrm>
                  <a:off x="8098972" y="1436336"/>
                  <a:ext cx="0" cy="2103926"/>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a:extLst>
                  <a:ext uri="{FF2B5EF4-FFF2-40B4-BE49-F238E27FC236}">
                    <a16:creationId xmlns:a16="http://schemas.microsoft.com/office/drawing/2014/main" id="{BD994AF8-0DB1-26D1-D339-05D482881262}"/>
                  </a:ext>
                </a:extLst>
              </p:cNvPr>
              <p:cNvCxnSpPr>
                <a:cxnSpLocks/>
                <a:endCxn id="33" idx="3"/>
              </p:cNvCxnSpPr>
              <p:nvPr/>
            </p:nvCxnSpPr>
            <p:spPr>
              <a:xfrm>
                <a:off x="805544" y="3468323"/>
                <a:ext cx="7500256" cy="0"/>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1" name="Arrow: Right 30">
                <a:extLst>
                  <a:ext uri="{FF2B5EF4-FFF2-40B4-BE49-F238E27FC236}">
                    <a16:creationId xmlns:a16="http://schemas.microsoft.com/office/drawing/2014/main" id="{91670C39-AB83-D893-E2CC-634D4A6A4FDF}"/>
                  </a:ext>
                </a:extLst>
              </p:cNvPr>
              <p:cNvSpPr/>
              <p:nvPr/>
            </p:nvSpPr>
            <p:spPr>
              <a:xfrm>
                <a:off x="504371" y="3358244"/>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Arrow: Right 31">
                <a:extLst>
                  <a:ext uri="{FF2B5EF4-FFF2-40B4-BE49-F238E27FC236}">
                    <a16:creationId xmlns:a16="http://schemas.microsoft.com/office/drawing/2014/main" id="{913DCF8D-1E9A-1F6F-1814-AE5B54289125}"/>
                  </a:ext>
                </a:extLst>
              </p:cNvPr>
              <p:cNvSpPr/>
              <p:nvPr/>
            </p:nvSpPr>
            <p:spPr>
              <a:xfrm>
                <a:off x="3349172"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Arrow: Right 32">
                <a:extLst>
                  <a:ext uri="{FF2B5EF4-FFF2-40B4-BE49-F238E27FC236}">
                    <a16:creationId xmlns:a16="http://schemas.microsoft.com/office/drawing/2014/main" id="{5559A5A3-0D6A-FE49-AD68-11696BDA0D6C}"/>
                  </a:ext>
                </a:extLst>
              </p:cNvPr>
              <p:cNvSpPr/>
              <p:nvPr/>
            </p:nvSpPr>
            <p:spPr>
              <a:xfrm>
                <a:off x="7688944"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1F6AF6C0-3D16-AAE8-5D48-AD6066584513}"/>
                      </a:ext>
                    </a:extLst>
                  </p:cNvPr>
                  <p:cNvSpPr/>
                  <p:nvPr/>
                </p:nvSpPr>
                <p:spPr>
                  <a:xfrm>
                    <a:off x="7677206" y="3069215"/>
                    <a:ext cx="379206" cy="369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𝑥</m:t>
                          </m:r>
                        </m:oMath>
                      </m:oMathPara>
                    </a14:m>
                    <a:endParaRPr lang="en-US" sz="1400" i="1" dirty="0">
                      <a:latin typeface="Cambria Math" panose="02040503050406030204" pitchFamily="18" charset="0"/>
                    </a:endParaRPr>
                  </a:p>
                </p:txBody>
              </p:sp>
            </mc:Choice>
            <mc:Fallback xmlns="">
              <p:sp>
                <p:nvSpPr>
                  <p:cNvPr id="38" name="Rectangle 37">
                    <a:extLst>
                      <a:ext uri="{FF2B5EF4-FFF2-40B4-BE49-F238E27FC236}">
                        <a16:creationId xmlns:a16="http://schemas.microsoft.com/office/drawing/2014/main" id="{00525B4A-FE4F-4161-A21E-8E563B0BAA55}"/>
                      </a:ext>
                    </a:extLst>
                  </p:cNvPr>
                  <p:cNvSpPr>
                    <a:spLocks noRot="1" noChangeAspect="1" noMove="1" noResize="1" noEditPoints="1" noAdjustHandles="1" noChangeArrowheads="1" noChangeShapeType="1" noTextEdit="1"/>
                  </p:cNvSpPr>
                  <p:nvPr/>
                </p:nvSpPr>
                <p:spPr>
                  <a:xfrm>
                    <a:off x="7677206" y="3069215"/>
                    <a:ext cx="379206" cy="36933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804EBD4A-6223-FFCE-E0EE-6E8FC2E7133C}"/>
                      </a:ext>
                    </a:extLst>
                  </p:cNvPr>
                  <p:cNvSpPr/>
                  <p:nvPr/>
                </p:nvSpPr>
                <p:spPr>
                  <a:xfrm>
                    <a:off x="1478149" y="2501059"/>
                    <a:ext cx="798962" cy="4257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𝐴</m:t>
                          </m:r>
                          <m:r>
                            <a:rPr lang="en-US" sz="1400" dirty="0" smtClean="0">
                              <a:latin typeface="Cambria Math" panose="02040503050406030204" pitchFamily="18" charset="0"/>
                            </a:rPr>
                            <m:t>(</m:t>
                          </m:r>
                          <m:r>
                            <a:rPr lang="en-US" sz="1400" i="1" dirty="0">
                              <a:latin typeface="Cambria Math" panose="02040503050406030204" pitchFamily="18" charset="0"/>
                            </a:rPr>
                            <m:t>𝑥</m:t>
                          </m:r>
                          <m:r>
                            <a:rPr lang="en-US" sz="1400" i="1" dirty="0">
                              <a:latin typeface="Cambria Math" panose="02040503050406030204" pitchFamily="18" charset="0"/>
                            </a:rPr>
                            <m:t>)</m:t>
                          </m:r>
                        </m:oMath>
                      </m:oMathPara>
                    </a14:m>
                    <a:endParaRPr lang="en-US" sz="1400" dirty="0"/>
                  </a:p>
                </p:txBody>
              </p:sp>
            </mc:Choice>
            <mc:Fallback xmlns="">
              <p:sp>
                <p:nvSpPr>
                  <p:cNvPr id="39" name="Rectangle 38">
                    <a:extLst>
                      <a:ext uri="{FF2B5EF4-FFF2-40B4-BE49-F238E27FC236}">
                        <a16:creationId xmlns:a16="http://schemas.microsoft.com/office/drawing/2014/main" id="{E6D329FA-76CF-489D-9D65-57061182C932}"/>
                      </a:ext>
                    </a:extLst>
                  </p:cNvPr>
                  <p:cNvSpPr>
                    <a:spLocks noRot="1" noChangeAspect="1" noMove="1" noResize="1" noEditPoints="1" noAdjustHandles="1" noChangeArrowheads="1" noChangeShapeType="1" noTextEdit="1"/>
                  </p:cNvSpPr>
                  <p:nvPr/>
                </p:nvSpPr>
                <p:spPr>
                  <a:xfrm>
                    <a:off x="1478149" y="2501059"/>
                    <a:ext cx="798962" cy="425740"/>
                  </a:xfrm>
                  <a:prstGeom prst="rect">
                    <a:avLst/>
                  </a:prstGeom>
                  <a:blipFill>
                    <a:blip r:embed="rId8"/>
                    <a:stretch>
                      <a:fillRect b="-7843"/>
                    </a:stretch>
                  </a:blipFill>
                </p:spPr>
                <p:txBody>
                  <a:bodyPr/>
                  <a:lstStyle/>
                  <a:p>
                    <a:r>
                      <a:rPr lang="en-US">
                        <a:noFill/>
                      </a:rPr>
                      <a:t> </a:t>
                    </a:r>
                  </a:p>
                </p:txBody>
              </p:sp>
            </mc:Fallback>
          </mc:AlternateContent>
          <p:grpSp>
            <p:nvGrpSpPr>
              <p:cNvPr id="36" name="Group 35">
                <a:extLst>
                  <a:ext uri="{FF2B5EF4-FFF2-40B4-BE49-F238E27FC236}">
                    <a16:creationId xmlns:a16="http://schemas.microsoft.com/office/drawing/2014/main" id="{4240F15E-8D58-58E8-6118-47BD350A0640}"/>
                  </a:ext>
                </a:extLst>
              </p:cNvPr>
              <p:cNvGrpSpPr/>
              <p:nvPr/>
            </p:nvGrpSpPr>
            <p:grpSpPr>
              <a:xfrm>
                <a:off x="5954476" y="2750578"/>
                <a:ext cx="428195" cy="1456772"/>
                <a:chOff x="7903041" y="895595"/>
                <a:chExt cx="428195" cy="1456772"/>
              </a:xfrm>
            </p:grpSpPr>
            <p:grpSp>
              <p:nvGrpSpPr>
                <p:cNvPr id="37" name="Group 36">
                  <a:extLst>
                    <a:ext uri="{FF2B5EF4-FFF2-40B4-BE49-F238E27FC236}">
                      <a16:creationId xmlns:a16="http://schemas.microsoft.com/office/drawing/2014/main" id="{3FADC870-7756-0995-01A7-E0D73678A21C}"/>
                    </a:ext>
                  </a:extLst>
                </p:cNvPr>
                <p:cNvGrpSpPr/>
                <p:nvPr/>
              </p:nvGrpSpPr>
              <p:grpSpPr>
                <a:xfrm>
                  <a:off x="7903041" y="895595"/>
                  <a:ext cx="428195" cy="1456772"/>
                  <a:chOff x="5544457" y="1886857"/>
                  <a:chExt cx="428195" cy="1371600"/>
                </a:xfrm>
              </p:grpSpPr>
              <p:cxnSp>
                <p:nvCxnSpPr>
                  <p:cNvPr id="39" name="Straight Arrow Connector 38">
                    <a:extLst>
                      <a:ext uri="{FF2B5EF4-FFF2-40B4-BE49-F238E27FC236}">
                        <a16:creationId xmlns:a16="http://schemas.microsoft.com/office/drawing/2014/main" id="{0DF5C4DA-317F-BE2E-5F8A-C865ABE6E50F}"/>
                      </a:ext>
                    </a:extLst>
                  </p:cNvPr>
                  <p:cNvCxnSpPr/>
                  <p:nvPr/>
                </p:nvCxnSpPr>
                <p:spPr>
                  <a:xfrm>
                    <a:off x="5544457" y="18868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5705BFF7-7F27-5CDC-AAC1-87109BA22F40}"/>
                      </a:ext>
                    </a:extLst>
                  </p:cNvPr>
                  <p:cNvCxnSpPr/>
                  <p:nvPr/>
                </p:nvCxnSpPr>
                <p:spPr>
                  <a:xfrm>
                    <a:off x="5544460" y="20392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242A028F-FFE4-226D-45DB-88B455887E48}"/>
                      </a:ext>
                    </a:extLst>
                  </p:cNvPr>
                  <p:cNvCxnSpPr/>
                  <p:nvPr/>
                </p:nvCxnSpPr>
                <p:spPr>
                  <a:xfrm>
                    <a:off x="5544463" y="21916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622C819-5BD4-5A9F-CAE6-E62691C6A8D8}"/>
                      </a:ext>
                    </a:extLst>
                  </p:cNvPr>
                  <p:cNvCxnSpPr/>
                  <p:nvPr/>
                </p:nvCxnSpPr>
                <p:spPr>
                  <a:xfrm>
                    <a:off x="5544466" y="23440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0217775B-AC99-D881-2867-E0CEB132B150}"/>
                      </a:ext>
                    </a:extLst>
                  </p:cNvPr>
                  <p:cNvCxnSpPr/>
                  <p:nvPr/>
                </p:nvCxnSpPr>
                <p:spPr>
                  <a:xfrm>
                    <a:off x="5551726" y="24964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35AD7246-502D-62AD-38E8-43B77A9F8D86}"/>
                      </a:ext>
                    </a:extLst>
                  </p:cNvPr>
                  <p:cNvCxnSpPr/>
                  <p:nvPr/>
                </p:nvCxnSpPr>
                <p:spPr>
                  <a:xfrm>
                    <a:off x="5551726" y="26488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DE01D89-804B-AC59-622E-F008D4AD472F}"/>
                      </a:ext>
                    </a:extLst>
                  </p:cNvPr>
                  <p:cNvCxnSpPr/>
                  <p:nvPr/>
                </p:nvCxnSpPr>
                <p:spPr>
                  <a:xfrm>
                    <a:off x="5551729" y="28012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A4342BD6-AF1C-0DC9-01E6-8DF923E5BE0D}"/>
                      </a:ext>
                    </a:extLst>
                  </p:cNvPr>
                  <p:cNvCxnSpPr/>
                  <p:nvPr/>
                </p:nvCxnSpPr>
                <p:spPr>
                  <a:xfrm>
                    <a:off x="5551732" y="29536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E60B594-8B02-1A4F-70FE-F816BD04A421}"/>
                      </a:ext>
                    </a:extLst>
                  </p:cNvPr>
                  <p:cNvCxnSpPr/>
                  <p:nvPr/>
                </p:nvCxnSpPr>
                <p:spPr>
                  <a:xfrm>
                    <a:off x="5551735" y="31060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4C4A4A3F-682B-96EC-47D7-6AE9D05E2537}"/>
                      </a:ext>
                    </a:extLst>
                  </p:cNvPr>
                  <p:cNvCxnSpPr/>
                  <p:nvPr/>
                </p:nvCxnSpPr>
                <p:spPr>
                  <a:xfrm>
                    <a:off x="5558995" y="32584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01BD627-23CC-299F-6F94-26AF366E32D3}"/>
                      </a:ext>
                    </a:extLst>
                  </p:cNvPr>
                  <p:cNvCxnSpPr/>
                  <p:nvPr/>
                </p:nvCxnSpPr>
                <p:spPr>
                  <a:xfrm>
                    <a:off x="5544457" y="1886857"/>
                    <a:ext cx="14538" cy="137160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8" name="Straight Connector 37">
                  <a:extLst>
                    <a:ext uri="{FF2B5EF4-FFF2-40B4-BE49-F238E27FC236}">
                      <a16:creationId xmlns:a16="http://schemas.microsoft.com/office/drawing/2014/main" id="{BC59BA29-0519-C1E5-BA76-4709B8FBE7B2}"/>
                    </a:ext>
                  </a:extLst>
                </p:cNvPr>
                <p:cNvCxnSpPr>
                  <a:cxnSpLocks/>
                </p:cNvCxnSpPr>
                <p:nvPr/>
              </p:nvCxnSpPr>
              <p:spPr>
                <a:xfrm>
                  <a:off x="8316734" y="900200"/>
                  <a:ext cx="7269" cy="1452167"/>
                </a:xfrm>
                <a:prstGeom prst="line">
                  <a:avLst/>
                </a:prstGeom>
                <a:ln w="1270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cxnSp>
          <p:nvCxnSpPr>
            <p:cNvPr id="18" name="Straight Connector 17">
              <a:extLst>
                <a:ext uri="{FF2B5EF4-FFF2-40B4-BE49-F238E27FC236}">
                  <a16:creationId xmlns:a16="http://schemas.microsoft.com/office/drawing/2014/main" id="{EF5FBD0C-7036-5819-7857-839511890304}"/>
                </a:ext>
              </a:extLst>
            </p:cNvPr>
            <p:cNvCxnSpPr>
              <a:cxnSpLocks/>
            </p:cNvCxnSpPr>
            <p:nvPr/>
          </p:nvCxnSpPr>
          <p:spPr>
            <a:xfrm>
              <a:off x="3742122" y="1198577"/>
              <a:ext cx="1" cy="3755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0BB4DE78-E242-52E9-2069-AB6FFA41942B}"/>
                    </a:ext>
                  </a:extLst>
                </p:cNvPr>
                <p:cNvSpPr txBox="1"/>
                <p:nvPr/>
              </p:nvSpPr>
              <p:spPr>
                <a:xfrm>
                  <a:off x="1208432" y="2451993"/>
                  <a:ext cx="410247" cy="549034"/>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b="0" i="1" dirty="0" smtClean="0">
                                <a:latin typeface="Cambria Math" panose="02040503050406030204" pitchFamily="18" charset="0"/>
                              </a:rPr>
                            </m:ctrlPr>
                          </m:fPr>
                          <m:num>
                            <m:r>
                              <a:rPr lang="en-US" dirty="0" smtClean="0">
                                <a:latin typeface="Cambria Math" panose="02040503050406030204" pitchFamily="18" charset="0"/>
                              </a:rPr>
                              <m:t>𝑝</m:t>
                            </m:r>
                          </m:num>
                          <m:den>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𝑝</m:t>
                                </m:r>
                              </m:e>
                              <m:sub>
                                <m:r>
                                  <a:rPr lang="en-US" b="0" i="1" dirty="0" smtClean="0">
                                    <a:latin typeface="Cambria Math" panose="02040503050406030204" pitchFamily="18" charset="0"/>
                                  </a:rPr>
                                  <m:t>0</m:t>
                                </m:r>
                              </m:sub>
                            </m:sSub>
                          </m:den>
                        </m:f>
                      </m:oMath>
                    </m:oMathPara>
                  </a14:m>
                  <a:endParaRPr lang="en-US" dirty="0"/>
                </a:p>
              </p:txBody>
            </p:sp>
          </mc:Choice>
          <mc:Fallback xmlns="">
            <p:sp>
              <p:nvSpPr>
                <p:cNvPr id="11" name="TextBox 10">
                  <a:extLst>
                    <a:ext uri="{FF2B5EF4-FFF2-40B4-BE49-F238E27FC236}">
                      <a16:creationId xmlns:a16="http://schemas.microsoft.com/office/drawing/2014/main" id="{5C75CA25-041E-4A7B-9E08-6A14BBFD7EF8}"/>
                    </a:ext>
                  </a:extLst>
                </p:cNvPr>
                <p:cNvSpPr txBox="1">
                  <a:spLocks noRot="1" noChangeAspect="1" noMove="1" noResize="1" noEditPoints="1" noAdjustHandles="1" noChangeArrowheads="1" noChangeShapeType="1" noTextEdit="1"/>
                </p:cNvSpPr>
                <p:nvPr/>
              </p:nvSpPr>
              <p:spPr>
                <a:xfrm>
                  <a:off x="1208432" y="2451993"/>
                  <a:ext cx="410247" cy="549034"/>
                </a:xfrm>
                <a:prstGeom prst="rect">
                  <a:avLst/>
                </a:prstGeom>
                <a:blipFill>
                  <a:blip r:embed="rId9"/>
                  <a:stretch>
                    <a:fillRect b="-12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EB35CB1F-1D32-54CD-972B-AF656DDDE77D}"/>
                    </a:ext>
                  </a:extLst>
                </p:cNvPr>
                <p:cNvSpPr txBox="1"/>
                <p:nvPr/>
              </p:nvSpPr>
              <p:spPr>
                <a:xfrm>
                  <a:off x="6981234" y="4691285"/>
                  <a:ext cx="379206"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𝑥</m:t>
                        </m:r>
                      </m:oMath>
                    </m:oMathPara>
                  </a14:m>
                  <a:endParaRPr lang="en-US" dirty="0"/>
                </a:p>
              </p:txBody>
            </p:sp>
          </mc:Choice>
          <mc:Fallback xmlns="">
            <p:sp>
              <p:nvSpPr>
                <p:cNvPr id="13" name="TextBox 12">
                  <a:extLst>
                    <a:ext uri="{FF2B5EF4-FFF2-40B4-BE49-F238E27FC236}">
                      <a16:creationId xmlns:a16="http://schemas.microsoft.com/office/drawing/2014/main" id="{744577F0-E916-49A8-8BAE-F5EF4FF31829}"/>
                    </a:ext>
                  </a:extLst>
                </p:cNvPr>
                <p:cNvSpPr txBox="1">
                  <a:spLocks noRot="1" noChangeAspect="1" noMove="1" noResize="1" noEditPoints="1" noAdjustHandles="1" noChangeArrowheads="1" noChangeShapeType="1" noTextEdit="1"/>
                </p:cNvSpPr>
                <p:nvPr/>
              </p:nvSpPr>
              <p:spPr>
                <a:xfrm>
                  <a:off x="6981234" y="4691285"/>
                  <a:ext cx="379206" cy="369332"/>
                </a:xfrm>
                <a:prstGeom prst="rect">
                  <a:avLst/>
                </a:prstGeom>
                <a:blipFill>
                  <a:blip r:embed="rId10"/>
                  <a:stretch>
                    <a:fillRect/>
                  </a:stretch>
                </a:blipFill>
              </p:spPr>
              <p:txBody>
                <a:bodyPr/>
                <a:lstStyle/>
                <a:p>
                  <a:r>
                    <a:rPr lang="en-US">
                      <a:noFill/>
                    </a:rPr>
                    <a:t> </a:t>
                  </a:r>
                </a:p>
              </p:txBody>
            </p:sp>
          </mc:Fallback>
        </mc:AlternateContent>
        <p:cxnSp>
          <p:nvCxnSpPr>
            <p:cNvPr id="21" name="Straight Connector 20">
              <a:extLst>
                <a:ext uri="{FF2B5EF4-FFF2-40B4-BE49-F238E27FC236}">
                  <a16:creationId xmlns:a16="http://schemas.microsoft.com/office/drawing/2014/main" id="{F54E1EE9-1F4B-590C-8AFB-FE1EC434286F}"/>
                </a:ext>
              </a:extLst>
            </p:cNvPr>
            <p:cNvCxnSpPr>
              <a:cxnSpLocks/>
            </p:cNvCxnSpPr>
            <p:nvPr/>
          </p:nvCxnSpPr>
          <p:spPr>
            <a:xfrm flipH="1">
              <a:off x="1585403" y="3816570"/>
              <a:ext cx="5469912" cy="438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D2BD553-D7D7-3687-6DD1-09D67D0959DC}"/>
                </a:ext>
              </a:extLst>
            </p:cNvPr>
            <p:cNvSpPr txBox="1"/>
            <p:nvPr/>
          </p:nvSpPr>
          <p:spPr>
            <a:xfrm>
              <a:off x="1924086" y="3874270"/>
              <a:ext cx="1351652" cy="276999"/>
            </a:xfrm>
            <a:prstGeom prst="rect">
              <a:avLst/>
            </a:prstGeom>
            <a:noFill/>
          </p:spPr>
          <p:txBody>
            <a:bodyPr wrap="none" rtlCol="0">
              <a:spAutoFit/>
            </a:bodyPr>
            <a:lstStyle/>
            <a:p>
              <a:r>
                <a:rPr lang="en-US" sz="1200" dirty="0"/>
                <a:t>Choked pressure</a:t>
              </a:r>
            </a:p>
          </p:txBody>
        </p:sp>
        <p:sp>
          <p:nvSpPr>
            <p:cNvPr id="23" name="TextBox 22">
              <a:extLst>
                <a:ext uri="{FF2B5EF4-FFF2-40B4-BE49-F238E27FC236}">
                  <a16:creationId xmlns:a16="http://schemas.microsoft.com/office/drawing/2014/main" id="{1E0625C2-59BE-D6DF-8594-A0E2B0BE2C8C}"/>
                </a:ext>
              </a:extLst>
            </p:cNvPr>
            <p:cNvSpPr txBox="1"/>
            <p:nvPr/>
          </p:nvSpPr>
          <p:spPr>
            <a:xfrm>
              <a:off x="3275738" y="911937"/>
              <a:ext cx="1088760" cy="276999"/>
            </a:xfrm>
            <a:prstGeom prst="rect">
              <a:avLst/>
            </a:prstGeom>
            <a:noFill/>
          </p:spPr>
          <p:txBody>
            <a:bodyPr wrap="none" rtlCol="0">
              <a:spAutoFit/>
            </a:bodyPr>
            <a:lstStyle/>
            <a:p>
              <a:r>
                <a:rPr lang="en-US" sz="1200" dirty="0"/>
                <a:t>Nozzle throat</a:t>
              </a:r>
            </a:p>
          </p:txBody>
        </p:sp>
        <p:sp>
          <p:nvSpPr>
            <p:cNvPr id="24" name="TextBox 23">
              <a:extLst>
                <a:ext uri="{FF2B5EF4-FFF2-40B4-BE49-F238E27FC236}">
                  <a16:creationId xmlns:a16="http://schemas.microsoft.com/office/drawing/2014/main" id="{F9C7D038-3858-B03A-8D8F-9B6E9D22CCA4}"/>
                </a:ext>
              </a:extLst>
            </p:cNvPr>
            <p:cNvSpPr txBox="1"/>
            <p:nvPr/>
          </p:nvSpPr>
          <p:spPr>
            <a:xfrm>
              <a:off x="6988216" y="1591849"/>
              <a:ext cx="441146" cy="276999"/>
            </a:xfrm>
            <a:prstGeom prst="rect">
              <a:avLst/>
            </a:prstGeom>
            <a:noFill/>
          </p:spPr>
          <p:txBody>
            <a:bodyPr wrap="none" rtlCol="0">
              <a:spAutoFit/>
            </a:bodyPr>
            <a:lstStyle/>
            <a:p>
              <a:r>
                <a:rPr lang="en-US" sz="1200" dirty="0"/>
                <a:t>Exit</a:t>
              </a:r>
            </a:p>
          </p:txBody>
        </p:sp>
        <p:grpSp>
          <p:nvGrpSpPr>
            <p:cNvPr id="25" name="Group 24">
              <a:extLst>
                <a:ext uri="{FF2B5EF4-FFF2-40B4-BE49-F238E27FC236}">
                  <a16:creationId xmlns:a16="http://schemas.microsoft.com/office/drawing/2014/main" id="{C61087A5-7B79-9FAE-2113-9B07F333E178}"/>
                </a:ext>
              </a:extLst>
            </p:cNvPr>
            <p:cNvGrpSpPr/>
            <p:nvPr/>
          </p:nvGrpSpPr>
          <p:grpSpPr>
            <a:xfrm>
              <a:off x="1564686" y="2378092"/>
              <a:ext cx="5494136" cy="2575560"/>
              <a:chOff x="1564686" y="2378092"/>
              <a:chExt cx="5494136" cy="2575560"/>
            </a:xfrm>
          </p:grpSpPr>
          <p:cxnSp>
            <p:nvCxnSpPr>
              <p:cNvPr id="26" name="Straight Connector 25">
                <a:extLst>
                  <a:ext uri="{FF2B5EF4-FFF2-40B4-BE49-F238E27FC236}">
                    <a16:creationId xmlns:a16="http://schemas.microsoft.com/office/drawing/2014/main" id="{31320FC3-3AEF-FA0E-EFEA-34094B4488E0}"/>
                  </a:ext>
                </a:extLst>
              </p:cNvPr>
              <p:cNvCxnSpPr>
                <a:cxnSpLocks/>
              </p:cNvCxnSpPr>
              <p:nvPr/>
            </p:nvCxnSpPr>
            <p:spPr>
              <a:xfrm flipH="1">
                <a:off x="1568799"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D0A59EF-186B-17FA-FA17-0A0786772F22}"/>
                  </a:ext>
                </a:extLst>
              </p:cNvPr>
              <p:cNvCxnSpPr>
                <a:cxnSpLocks/>
              </p:cNvCxnSpPr>
              <p:nvPr/>
            </p:nvCxnSpPr>
            <p:spPr>
              <a:xfrm flipH="1">
                <a:off x="1564686" y="4953652"/>
                <a:ext cx="5490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32E130C-3AC6-834C-E155-3E630199C488}"/>
                  </a:ext>
                </a:extLst>
              </p:cNvPr>
              <p:cNvCxnSpPr>
                <a:cxnSpLocks/>
              </p:cNvCxnSpPr>
              <p:nvPr/>
            </p:nvCxnSpPr>
            <p:spPr>
              <a:xfrm flipH="1">
                <a:off x="7055315"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AB6769F6-CE0C-0478-40DF-6F9A7757EE7B}"/>
                  </a:ext>
                </a:extLst>
              </p:cNvPr>
              <p:cNvSpPr txBox="1"/>
              <p:nvPr/>
            </p:nvSpPr>
            <p:spPr>
              <a:xfrm>
                <a:off x="6754163" y="838200"/>
                <a:ext cx="1801531" cy="430887"/>
              </a:xfrm>
              <a:prstGeom prst="rect">
                <a:avLst/>
              </a:prstGeom>
              <a:solidFill>
                <a:srgbClr val="FFB71B"/>
              </a:solidFill>
            </p:spPr>
            <p:txBody>
              <a:bodyPr wrap="square" rtlCol="0">
                <a:spAutoFit/>
              </a:bodyPr>
              <a:lstStyle>
                <a:defPPr>
                  <a:defRPr lang="en-US"/>
                </a:defPPr>
                <a:lvl1pPr algn="ctr">
                  <a:defRPr sz="1200"/>
                </a:lvl1pPr>
              </a:lstStyle>
              <a:p>
                <a:r>
                  <a:rPr lang="en-US" dirty="0"/>
                  <a:t>Inlet total conditions fixed</a:t>
                </a:r>
              </a:p>
              <a:p>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𝑝</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0</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𝜌</m:t>
                        </m:r>
                      </m:e>
                      <m:sub>
                        <m:r>
                          <a:rPr lang="en-US">
                            <a:latin typeface="Cambria Math" panose="02040503050406030204" pitchFamily="18" charset="0"/>
                          </a:rPr>
                          <m:t>0</m:t>
                        </m:r>
                      </m:sub>
                    </m:sSub>
                  </m:oMath>
                </a14:m>
                <a:r>
                  <a:rPr lang="en-US" dirty="0"/>
                  <a:t>)</a:t>
                </a:r>
              </a:p>
            </p:txBody>
          </p:sp>
        </mc:Choice>
        <mc:Fallback xmlns="">
          <p:sp>
            <p:nvSpPr>
              <p:cNvPr id="54" name="TextBox 53">
                <a:extLst>
                  <a:ext uri="{FF2B5EF4-FFF2-40B4-BE49-F238E27FC236}">
                    <a16:creationId xmlns:a16="http://schemas.microsoft.com/office/drawing/2014/main" id="{AB6769F6-CE0C-0478-40DF-6F9A7757EE7B}"/>
                  </a:ext>
                </a:extLst>
              </p:cNvPr>
              <p:cNvSpPr txBox="1">
                <a:spLocks noRot="1" noChangeAspect="1" noMove="1" noResize="1" noEditPoints="1" noAdjustHandles="1" noChangeArrowheads="1" noChangeShapeType="1" noTextEdit="1"/>
              </p:cNvSpPr>
              <p:nvPr/>
            </p:nvSpPr>
            <p:spPr>
              <a:xfrm>
                <a:off x="6754163" y="838200"/>
                <a:ext cx="1801531" cy="430887"/>
              </a:xfrm>
              <a:prstGeom prst="rect">
                <a:avLst/>
              </a:prstGeom>
              <a:blipFill>
                <a:blip r:embed="rId11"/>
                <a:stretch>
                  <a:fillRect t="-1429" r="-339" b="-17143"/>
                </a:stretch>
              </a:blipFill>
            </p:spPr>
            <p:txBody>
              <a:bodyPr/>
              <a:lstStyle/>
              <a:p>
                <a:r>
                  <a:rPr lang="en-IN">
                    <a:noFill/>
                  </a:rPr>
                  <a:t> </a:t>
                </a:r>
              </a:p>
            </p:txBody>
          </p:sp>
        </mc:Fallback>
      </mc:AlternateContent>
      <p:sp>
        <p:nvSpPr>
          <p:cNvPr id="55" name="TextBox 54">
            <a:extLst>
              <a:ext uri="{FF2B5EF4-FFF2-40B4-BE49-F238E27FC236}">
                <a16:creationId xmlns:a16="http://schemas.microsoft.com/office/drawing/2014/main" id="{A32B5995-5250-4547-3E44-6831B737E5E2}"/>
              </a:ext>
            </a:extLst>
          </p:cNvPr>
          <p:cNvSpPr txBox="1"/>
          <p:nvPr/>
        </p:nvSpPr>
        <p:spPr>
          <a:xfrm rot="1169971">
            <a:off x="10174305" y="4638708"/>
            <a:ext cx="1277337" cy="276999"/>
          </a:xfrm>
          <a:prstGeom prst="rect">
            <a:avLst/>
          </a:prstGeom>
          <a:noFill/>
        </p:spPr>
        <p:txBody>
          <a:bodyPr wrap="none" rtlCol="0">
            <a:spAutoFit/>
          </a:bodyPr>
          <a:lstStyle>
            <a:defPPr>
              <a:defRPr lang="en-US"/>
            </a:defPPr>
            <a:lvl1pPr>
              <a:defRPr sz="1200">
                <a:solidFill>
                  <a:srgbClr val="D4970E"/>
                </a:solidFill>
              </a:defRPr>
            </a:lvl1pPr>
          </a:lstStyle>
          <a:p>
            <a:r>
              <a:rPr lang="en-US" dirty="0"/>
              <a:t>Fully Supersonic</a:t>
            </a:r>
          </a:p>
        </p:txBody>
      </p:sp>
      <p:sp>
        <p:nvSpPr>
          <p:cNvPr id="56" name="Freeform: Shape 55">
            <a:extLst>
              <a:ext uri="{FF2B5EF4-FFF2-40B4-BE49-F238E27FC236}">
                <a16:creationId xmlns:a16="http://schemas.microsoft.com/office/drawing/2014/main" id="{DEDC5EF6-D386-1525-7931-F0E930C5BCF3}"/>
              </a:ext>
            </a:extLst>
          </p:cNvPr>
          <p:cNvSpPr/>
          <p:nvPr/>
        </p:nvSpPr>
        <p:spPr>
          <a:xfrm>
            <a:off x="8630839" y="4249103"/>
            <a:ext cx="1436355" cy="334455"/>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09260"/>
              <a:gd name="connsiteY0" fmla="*/ 55180 h 1045101"/>
              <a:gd name="connsiteX1" fmla="*/ 518160 w 5509260"/>
              <a:gd name="connsiteY1" fmla="*/ 100389 h 1045101"/>
              <a:gd name="connsiteX2" fmla="*/ 899160 w 5509260"/>
              <a:gd name="connsiteY2" fmla="*/ 190808 h 1045101"/>
              <a:gd name="connsiteX3" fmla="*/ 1234440 w 5509260"/>
              <a:gd name="connsiteY3" fmla="*/ 303929 h 1045101"/>
              <a:gd name="connsiteX4" fmla="*/ 1600200 w 5509260"/>
              <a:gd name="connsiteY4" fmla="*/ 475811 h 1045101"/>
              <a:gd name="connsiteX5" fmla="*/ 1943100 w 5509260"/>
              <a:gd name="connsiteY5" fmla="*/ 682572 h 1045101"/>
              <a:gd name="connsiteX6" fmla="*/ 2164080 w 5509260"/>
              <a:gd name="connsiteY6" fmla="*/ 743532 h 1045101"/>
              <a:gd name="connsiteX7" fmla="*/ 2537460 w 5509260"/>
              <a:gd name="connsiteY7" fmla="*/ 713052 h 1045101"/>
              <a:gd name="connsiteX8" fmla="*/ 3162300 w 5509260"/>
              <a:gd name="connsiteY8" fmla="*/ 558099 h 1045101"/>
              <a:gd name="connsiteX9" fmla="*/ 3863340 w 5509260"/>
              <a:gd name="connsiteY9" fmla="*/ 305108 h 1045101"/>
              <a:gd name="connsiteX10" fmla="*/ 4602480 w 5509260"/>
              <a:gd name="connsiteY10" fmla="*/ 125606 h 1045101"/>
              <a:gd name="connsiteX11" fmla="*/ 5143500 w 5509260"/>
              <a:gd name="connsiteY11" fmla="*/ 61425 h 1045101"/>
              <a:gd name="connsiteX12" fmla="*/ 5509260 w 5509260"/>
              <a:gd name="connsiteY12" fmla="*/ 1045081 h 1045101"/>
              <a:gd name="connsiteX0" fmla="*/ 0 w 5509260"/>
              <a:gd name="connsiteY0" fmla="*/ 0 h 1040585"/>
              <a:gd name="connsiteX1" fmla="*/ 518160 w 5509260"/>
              <a:gd name="connsiteY1" fmla="*/ 45209 h 1040585"/>
              <a:gd name="connsiteX2" fmla="*/ 899160 w 5509260"/>
              <a:gd name="connsiteY2" fmla="*/ 135628 h 1040585"/>
              <a:gd name="connsiteX3" fmla="*/ 1234440 w 5509260"/>
              <a:gd name="connsiteY3" fmla="*/ 248749 h 1040585"/>
              <a:gd name="connsiteX4" fmla="*/ 1600200 w 5509260"/>
              <a:gd name="connsiteY4" fmla="*/ 420631 h 1040585"/>
              <a:gd name="connsiteX5" fmla="*/ 1943100 w 5509260"/>
              <a:gd name="connsiteY5" fmla="*/ 627392 h 1040585"/>
              <a:gd name="connsiteX6" fmla="*/ 2164080 w 5509260"/>
              <a:gd name="connsiteY6" fmla="*/ 688352 h 1040585"/>
              <a:gd name="connsiteX7" fmla="*/ 2537460 w 5509260"/>
              <a:gd name="connsiteY7" fmla="*/ 657872 h 1040585"/>
              <a:gd name="connsiteX8" fmla="*/ 3162300 w 5509260"/>
              <a:gd name="connsiteY8" fmla="*/ 502919 h 1040585"/>
              <a:gd name="connsiteX9" fmla="*/ 3863340 w 5509260"/>
              <a:gd name="connsiteY9" fmla="*/ 249928 h 1040585"/>
              <a:gd name="connsiteX10" fmla="*/ 4602480 w 5509260"/>
              <a:gd name="connsiteY10" fmla="*/ 70426 h 1040585"/>
              <a:gd name="connsiteX11" fmla="*/ 4869180 w 5509260"/>
              <a:gd name="connsiteY11" fmla="*/ 963662 h 1040585"/>
              <a:gd name="connsiteX12" fmla="*/ 5509260 w 5509260"/>
              <a:gd name="connsiteY12" fmla="*/ 989901 h 1040585"/>
              <a:gd name="connsiteX0" fmla="*/ 0 w 5509260"/>
              <a:gd name="connsiteY0" fmla="*/ 0 h 1068888"/>
              <a:gd name="connsiteX1" fmla="*/ 518160 w 5509260"/>
              <a:gd name="connsiteY1" fmla="*/ 45209 h 1068888"/>
              <a:gd name="connsiteX2" fmla="*/ 899160 w 5509260"/>
              <a:gd name="connsiteY2" fmla="*/ 135628 h 1068888"/>
              <a:gd name="connsiteX3" fmla="*/ 1234440 w 5509260"/>
              <a:gd name="connsiteY3" fmla="*/ 248749 h 1068888"/>
              <a:gd name="connsiteX4" fmla="*/ 1600200 w 5509260"/>
              <a:gd name="connsiteY4" fmla="*/ 420631 h 1068888"/>
              <a:gd name="connsiteX5" fmla="*/ 1943100 w 5509260"/>
              <a:gd name="connsiteY5" fmla="*/ 627392 h 1068888"/>
              <a:gd name="connsiteX6" fmla="*/ 2164080 w 5509260"/>
              <a:gd name="connsiteY6" fmla="*/ 688352 h 1068888"/>
              <a:gd name="connsiteX7" fmla="*/ 2537460 w 5509260"/>
              <a:gd name="connsiteY7" fmla="*/ 657872 h 1068888"/>
              <a:gd name="connsiteX8" fmla="*/ 3162300 w 5509260"/>
              <a:gd name="connsiteY8" fmla="*/ 502919 h 1068888"/>
              <a:gd name="connsiteX9" fmla="*/ 3863340 w 5509260"/>
              <a:gd name="connsiteY9" fmla="*/ 249928 h 1068888"/>
              <a:gd name="connsiteX10" fmla="*/ 4229100 w 5509260"/>
              <a:gd name="connsiteY10" fmla="*/ 1027843 h 1068888"/>
              <a:gd name="connsiteX11" fmla="*/ 4869180 w 5509260"/>
              <a:gd name="connsiteY11" fmla="*/ 963662 h 1068888"/>
              <a:gd name="connsiteX12" fmla="*/ 5509260 w 5509260"/>
              <a:gd name="connsiteY12" fmla="*/ 989901 h 1068888"/>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37460 w 5509260"/>
              <a:gd name="connsiteY7" fmla="*/ 657872 h 1029694"/>
              <a:gd name="connsiteX8" fmla="*/ 3162300 w 5509260"/>
              <a:gd name="connsiteY8" fmla="*/ 5029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37460 w 5509260"/>
              <a:gd name="connsiteY7" fmla="*/ 657872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14600 w 5509260"/>
              <a:gd name="connsiteY7" fmla="*/ 726610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98420 w 5509260"/>
              <a:gd name="connsiteY7" fmla="*/ 770799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98420 w 5509260"/>
              <a:gd name="connsiteY7" fmla="*/ 770799 h 1029694"/>
              <a:gd name="connsiteX8" fmla="*/ 3032760 w 5509260"/>
              <a:gd name="connsiteY8" fmla="*/ 851517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8148"/>
              <a:gd name="connsiteX1" fmla="*/ 518160 w 5509260"/>
              <a:gd name="connsiteY1" fmla="*/ 45209 h 1028148"/>
              <a:gd name="connsiteX2" fmla="*/ 899160 w 5509260"/>
              <a:gd name="connsiteY2" fmla="*/ 135628 h 1028148"/>
              <a:gd name="connsiteX3" fmla="*/ 1234440 w 5509260"/>
              <a:gd name="connsiteY3" fmla="*/ 248749 h 1028148"/>
              <a:gd name="connsiteX4" fmla="*/ 1600200 w 5509260"/>
              <a:gd name="connsiteY4" fmla="*/ 420631 h 1028148"/>
              <a:gd name="connsiteX5" fmla="*/ 1943100 w 5509260"/>
              <a:gd name="connsiteY5" fmla="*/ 627392 h 1028148"/>
              <a:gd name="connsiteX6" fmla="*/ 2164080 w 5509260"/>
              <a:gd name="connsiteY6" fmla="*/ 688352 h 1028148"/>
              <a:gd name="connsiteX7" fmla="*/ 2598420 w 5509260"/>
              <a:gd name="connsiteY7" fmla="*/ 770799 h 1028148"/>
              <a:gd name="connsiteX8" fmla="*/ 3032760 w 5509260"/>
              <a:gd name="connsiteY8" fmla="*/ 851517 h 1028148"/>
              <a:gd name="connsiteX9" fmla="*/ 3642360 w 5509260"/>
              <a:gd name="connsiteY9" fmla="*/ 932394 h 1028148"/>
              <a:gd name="connsiteX10" fmla="*/ 4229100 w 5509260"/>
              <a:gd name="connsiteY10" fmla="*/ 1027843 h 1028148"/>
              <a:gd name="connsiteX11" fmla="*/ 4869180 w 5509260"/>
              <a:gd name="connsiteY11" fmla="*/ 963662 h 1028148"/>
              <a:gd name="connsiteX12" fmla="*/ 5509260 w 5509260"/>
              <a:gd name="connsiteY12" fmla="*/ 989901 h 1028148"/>
              <a:gd name="connsiteX0" fmla="*/ 0 w 5509260"/>
              <a:gd name="connsiteY0" fmla="*/ 0 h 1028148"/>
              <a:gd name="connsiteX1" fmla="*/ 518160 w 5509260"/>
              <a:gd name="connsiteY1" fmla="*/ 45209 h 1028148"/>
              <a:gd name="connsiteX2" fmla="*/ 899160 w 5509260"/>
              <a:gd name="connsiteY2" fmla="*/ 135628 h 1028148"/>
              <a:gd name="connsiteX3" fmla="*/ 1234440 w 5509260"/>
              <a:gd name="connsiteY3" fmla="*/ 248749 h 1028148"/>
              <a:gd name="connsiteX4" fmla="*/ 1600200 w 5509260"/>
              <a:gd name="connsiteY4" fmla="*/ 420631 h 1028148"/>
              <a:gd name="connsiteX5" fmla="*/ 1943100 w 5509260"/>
              <a:gd name="connsiteY5" fmla="*/ 627392 h 1028148"/>
              <a:gd name="connsiteX6" fmla="*/ 2164080 w 5509260"/>
              <a:gd name="connsiteY6" fmla="*/ 688352 h 1028148"/>
              <a:gd name="connsiteX7" fmla="*/ 2598420 w 5509260"/>
              <a:gd name="connsiteY7" fmla="*/ 770799 h 1028148"/>
              <a:gd name="connsiteX8" fmla="*/ 3032760 w 5509260"/>
              <a:gd name="connsiteY8" fmla="*/ 851517 h 1028148"/>
              <a:gd name="connsiteX9" fmla="*/ 3642360 w 5509260"/>
              <a:gd name="connsiteY9" fmla="*/ 932394 h 1028148"/>
              <a:gd name="connsiteX10" fmla="*/ 4229100 w 5509260"/>
              <a:gd name="connsiteY10" fmla="*/ 1027843 h 1028148"/>
              <a:gd name="connsiteX11" fmla="*/ 4869180 w 5509260"/>
              <a:gd name="connsiteY11" fmla="*/ 963662 h 1028148"/>
              <a:gd name="connsiteX12" fmla="*/ 5509260 w 5509260"/>
              <a:gd name="connsiteY12" fmla="*/ 989901 h 1028148"/>
              <a:gd name="connsiteX0" fmla="*/ 0 w 5509260"/>
              <a:gd name="connsiteY0" fmla="*/ 0 h 1045376"/>
              <a:gd name="connsiteX1" fmla="*/ 518160 w 5509260"/>
              <a:gd name="connsiteY1" fmla="*/ 45209 h 1045376"/>
              <a:gd name="connsiteX2" fmla="*/ 899160 w 5509260"/>
              <a:gd name="connsiteY2" fmla="*/ 135628 h 1045376"/>
              <a:gd name="connsiteX3" fmla="*/ 1234440 w 5509260"/>
              <a:gd name="connsiteY3" fmla="*/ 248749 h 1045376"/>
              <a:gd name="connsiteX4" fmla="*/ 1600200 w 5509260"/>
              <a:gd name="connsiteY4" fmla="*/ 420631 h 1045376"/>
              <a:gd name="connsiteX5" fmla="*/ 1943100 w 5509260"/>
              <a:gd name="connsiteY5" fmla="*/ 627392 h 1045376"/>
              <a:gd name="connsiteX6" fmla="*/ 2164080 w 5509260"/>
              <a:gd name="connsiteY6" fmla="*/ 688352 h 1045376"/>
              <a:gd name="connsiteX7" fmla="*/ 2598420 w 5509260"/>
              <a:gd name="connsiteY7" fmla="*/ 770799 h 1045376"/>
              <a:gd name="connsiteX8" fmla="*/ 3032760 w 5509260"/>
              <a:gd name="connsiteY8" fmla="*/ 851517 h 1045376"/>
              <a:gd name="connsiteX9" fmla="*/ 3642360 w 5509260"/>
              <a:gd name="connsiteY9" fmla="*/ 932394 h 1045376"/>
              <a:gd name="connsiteX10" fmla="*/ 4229100 w 5509260"/>
              <a:gd name="connsiteY10" fmla="*/ 1027843 h 1045376"/>
              <a:gd name="connsiteX11" fmla="*/ 4892040 w 5509260"/>
              <a:gd name="connsiteY11" fmla="*/ 1042220 h 1045376"/>
              <a:gd name="connsiteX12" fmla="*/ 5509260 w 5509260"/>
              <a:gd name="connsiteY12" fmla="*/ 989901 h 1045376"/>
              <a:gd name="connsiteX0" fmla="*/ 0 w 5509260"/>
              <a:gd name="connsiteY0" fmla="*/ 0 h 1073904"/>
              <a:gd name="connsiteX1" fmla="*/ 518160 w 5509260"/>
              <a:gd name="connsiteY1" fmla="*/ 45209 h 1073904"/>
              <a:gd name="connsiteX2" fmla="*/ 899160 w 5509260"/>
              <a:gd name="connsiteY2" fmla="*/ 135628 h 1073904"/>
              <a:gd name="connsiteX3" fmla="*/ 1234440 w 5509260"/>
              <a:gd name="connsiteY3" fmla="*/ 248749 h 1073904"/>
              <a:gd name="connsiteX4" fmla="*/ 1600200 w 5509260"/>
              <a:gd name="connsiteY4" fmla="*/ 420631 h 1073904"/>
              <a:gd name="connsiteX5" fmla="*/ 1943100 w 5509260"/>
              <a:gd name="connsiteY5" fmla="*/ 627392 h 1073904"/>
              <a:gd name="connsiteX6" fmla="*/ 2164080 w 5509260"/>
              <a:gd name="connsiteY6" fmla="*/ 688352 h 1073904"/>
              <a:gd name="connsiteX7" fmla="*/ 2598420 w 5509260"/>
              <a:gd name="connsiteY7" fmla="*/ 770799 h 1073904"/>
              <a:gd name="connsiteX8" fmla="*/ 3032760 w 5509260"/>
              <a:gd name="connsiteY8" fmla="*/ 851517 h 1073904"/>
              <a:gd name="connsiteX9" fmla="*/ 3642360 w 5509260"/>
              <a:gd name="connsiteY9" fmla="*/ 932394 h 1073904"/>
              <a:gd name="connsiteX10" fmla="*/ 4229100 w 5509260"/>
              <a:gd name="connsiteY10" fmla="*/ 1027843 h 1073904"/>
              <a:gd name="connsiteX11" fmla="*/ 4892040 w 5509260"/>
              <a:gd name="connsiteY11" fmla="*/ 1042220 h 1073904"/>
              <a:gd name="connsiteX12" fmla="*/ 5509260 w 5509260"/>
              <a:gd name="connsiteY12" fmla="*/ 1073368 h 1073904"/>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51517 h 1074102"/>
              <a:gd name="connsiteX9" fmla="*/ 3642360 w 5509260"/>
              <a:gd name="connsiteY9" fmla="*/ 932394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51517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17148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22220 w 5509260"/>
              <a:gd name="connsiteY7" fmla="*/ 741340 h 1074102"/>
              <a:gd name="connsiteX8" fmla="*/ 3032760 w 5509260"/>
              <a:gd name="connsiteY8" fmla="*/ 817148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1640"/>
              <a:gd name="connsiteY0" fmla="*/ 0 h 1210966"/>
              <a:gd name="connsiteX1" fmla="*/ 518160 w 5501640"/>
              <a:gd name="connsiteY1" fmla="*/ 45209 h 1210966"/>
              <a:gd name="connsiteX2" fmla="*/ 899160 w 5501640"/>
              <a:gd name="connsiteY2" fmla="*/ 135628 h 1210966"/>
              <a:gd name="connsiteX3" fmla="*/ 1234440 w 5501640"/>
              <a:gd name="connsiteY3" fmla="*/ 248749 h 1210966"/>
              <a:gd name="connsiteX4" fmla="*/ 1600200 w 5501640"/>
              <a:gd name="connsiteY4" fmla="*/ 420631 h 1210966"/>
              <a:gd name="connsiteX5" fmla="*/ 1943100 w 5501640"/>
              <a:gd name="connsiteY5" fmla="*/ 627392 h 1210966"/>
              <a:gd name="connsiteX6" fmla="*/ 2164080 w 5501640"/>
              <a:gd name="connsiteY6" fmla="*/ 688352 h 1210966"/>
              <a:gd name="connsiteX7" fmla="*/ 2522220 w 5501640"/>
              <a:gd name="connsiteY7" fmla="*/ 741340 h 1210966"/>
              <a:gd name="connsiteX8" fmla="*/ 3032760 w 5501640"/>
              <a:gd name="connsiteY8" fmla="*/ 817148 h 1210966"/>
              <a:gd name="connsiteX9" fmla="*/ 3627120 w 5501640"/>
              <a:gd name="connsiteY9" fmla="*/ 883296 h 1210966"/>
              <a:gd name="connsiteX10" fmla="*/ 4229100 w 5501640"/>
              <a:gd name="connsiteY10" fmla="*/ 973835 h 1210966"/>
              <a:gd name="connsiteX11" fmla="*/ 4892040 w 5501640"/>
              <a:gd name="connsiteY11" fmla="*/ 1042220 h 1210966"/>
              <a:gd name="connsiteX12" fmla="*/ 5501640 w 5501640"/>
              <a:gd name="connsiteY12" fmla="*/ 1210843 h 1210966"/>
              <a:gd name="connsiteX0" fmla="*/ 0 w 5501640"/>
              <a:gd name="connsiteY0" fmla="*/ 0 h 1211329"/>
              <a:gd name="connsiteX1" fmla="*/ 518160 w 5501640"/>
              <a:gd name="connsiteY1" fmla="*/ 45209 h 1211329"/>
              <a:gd name="connsiteX2" fmla="*/ 899160 w 5501640"/>
              <a:gd name="connsiteY2" fmla="*/ 135628 h 1211329"/>
              <a:gd name="connsiteX3" fmla="*/ 1234440 w 5501640"/>
              <a:gd name="connsiteY3" fmla="*/ 248749 h 1211329"/>
              <a:gd name="connsiteX4" fmla="*/ 1600200 w 5501640"/>
              <a:gd name="connsiteY4" fmla="*/ 420631 h 1211329"/>
              <a:gd name="connsiteX5" fmla="*/ 1943100 w 5501640"/>
              <a:gd name="connsiteY5" fmla="*/ 627392 h 1211329"/>
              <a:gd name="connsiteX6" fmla="*/ 2164080 w 5501640"/>
              <a:gd name="connsiteY6" fmla="*/ 688352 h 1211329"/>
              <a:gd name="connsiteX7" fmla="*/ 2522220 w 5501640"/>
              <a:gd name="connsiteY7" fmla="*/ 741340 h 1211329"/>
              <a:gd name="connsiteX8" fmla="*/ 3032760 w 5501640"/>
              <a:gd name="connsiteY8" fmla="*/ 817148 h 1211329"/>
              <a:gd name="connsiteX9" fmla="*/ 3627120 w 5501640"/>
              <a:gd name="connsiteY9" fmla="*/ 883296 h 1211329"/>
              <a:gd name="connsiteX10" fmla="*/ 4229100 w 5501640"/>
              <a:gd name="connsiteY10" fmla="*/ 973835 h 1211329"/>
              <a:gd name="connsiteX11" fmla="*/ 4846320 w 5501640"/>
              <a:gd name="connsiteY11" fmla="*/ 1145326 h 1211329"/>
              <a:gd name="connsiteX12" fmla="*/ 5501640 w 5501640"/>
              <a:gd name="connsiteY12" fmla="*/ 1210843 h 1211329"/>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27120 w 5501640"/>
              <a:gd name="connsiteY9" fmla="*/ 88329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27120 w 5501640"/>
              <a:gd name="connsiteY9" fmla="*/ 1010952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63240 w 5501640"/>
              <a:gd name="connsiteY8" fmla="*/ 743501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26611 h 1211194"/>
              <a:gd name="connsiteX8" fmla="*/ 3063240 w 5501640"/>
              <a:gd name="connsiteY8" fmla="*/ 743501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26611 h 1211299"/>
              <a:gd name="connsiteX8" fmla="*/ 3063240 w 5501640"/>
              <a:gd name="connsiteY8" fmla="*/ 743501 h 1211299"/>
              <a:gd name="connsiteX9" fmla="*/ 3695700 w 5501640"/>
              <a:gd name="connsiteY9" fmla="*/ 878386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26611 h 1211299"/>
              <a:gd name="connsiteX8" fmla="*/ 3063240 w 5501640"/>
              <a:gd name="connsiteY8" fmla="*/ 74350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16792 h 1211299"/>
              <a:gd name="connsiteX8" fmla="*/ 3063240 w 5501640"/>
              <a:gd name="connsiteY8" fmla="*/ 74350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16792 h 1211299"/>
              <a:gd name="connsiteX8" fmla="*/ 3101340 w 5501640"/>
              <a:gd name="connsiteY8" fmla="*/ 76314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67940 w 5501640"/>
              <a:gd name="connsiteY7" fmla="*/ 726612 h 1211299"/>
              <a:gd name="connsiteX8" fmla="*/ 3101340 w 5501640"/>
              <a:gd name="connsiteY8" fmla="*/ 76314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39035 w 5476595"/>
              <a:gd name="connsiteY6" fmla="*/ 688352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84115 w 5476595"/>
              <a:gd name="connsiteY6" fmla="*/ 671833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57068 w 5476595"/>
              <a:gd name="connsiteY6" fmla="*/ 682846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09040 w 5476595"/>
              <a:gd name="connsiteY5" fmla="*/ 594352 h 1211299"/>
              <a:gd name="connsiteX6" fmla="*/ 2157068 w 5476595"/>
              <a:gd name="connsiteY6" fmla="*/ 682846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09040 w 5476595"/>
              <a:gd name="connsiteY5" fmla="*/ 594352 h 1211299"/>
              <a:gd name="connsiteX6" fmla="*/ 2157068 w 5476595"/>
              <a:gd name="connsiteY6" fmla="*/ 677339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 name="connsiteX0" fmla="*/ 0 w 4821275"/>
              <a:gd name="connsiteY0" fmla="*/ 0 h 1145326"/>
              <a:gd name="connsiteX1" fmla="*/ 493115 w 4821275"/>
              <a:gd name="connsiteY1" fmla="*/ 45209 h 1145326"/>
              <a:gd name="connsiteX2" fmla="*/ 874115 w 4821275"/>
              <a:gd name="connsiteY2" fmla="*/ 135628 h 1145326"/>
              <a:gd name="connsiteX3" fmla="*/ 1209395 w 4821275"/>
              <a:gd name="connsiteY3" fmla="*/ 248749 h 1145326"/>
              <a:gd name="connsiteX4" fmla="*/ 1575155 w 4821275"/>
              <a:gd name="connsiteY4" fmla="*/ 420631 h 1145326"/>
              <a:gd name="connsiteX5" fmla="*/ 1909040 w 4821275"/>
              <a:gd name="connsiteY5" fmla="*/ 594352 h 1145326"/>
              <a:gd name="connsiteX6" fmla="*/ 2157068 w 4821275"/>
              <a:gd name="connsiteY6" fmla="*/ 677339 h 1145326"/>
              <a:gd name="connsiteX7" fmla="*/ 2542895 w 4821275"/>
              <a:gd name="connsiteY7" fmla="*/ 726612 h 1145326"/>
              <a:gd name="connsiteX8" fmla="*/ 3076295 w 4821275"/>
              <a:gd name="connsiteY8" fmla="*/ 763141 h 1145326"/>
              <a:gd name="connsiteX9" fmla="*/ 3548735 w 4821275"/>
              <a:gd name="connsiteY9" fmla="*/ 848927 h 1145326"/>
              <a:gd name="connsiteX10" fmla="*/ 4188815 w 4821275"/>
              <a:gd name="connsiteY10" fmla="*/ 988565 h 1145326"/>
              <a:gd name="connsiteX11" fmla="*/ 4821275 w 4821275"/>
              <a:gd name="connsiteY11" fmla="*/ 1145326 h 1145326"/>
              <a:gd name="connsiteX0" fmla="*/ 0 w 4188815"/>
              <a:gd name="connsiteY0" fmla="*/ 0 h 988565"/>
              <a:gd name="connsiteX1" fmla="*/ 493115 w 4188815"/>
              <a:gd name="connsiteY1" fmla="*/ 45209 h 988565"/>
              <a:gd name="connsiteX2" fmla="*/ 874115 w 4188815"/>
              <a:gd name="connsiteY2" fmla="*/ 135628 h 988565"/>
              <a:gd name="connsiteX3" fmla="*/ 1209395 w 4188815"/>
              <a:gd name="connsiteY3" fmla="*/ 248749 h 988565"/>
              <a:gd name="connsiteX4" fmla="*/ 1575155 w 4188815"/>
              <a:gd name="connsiteY4" fmla="*/ 420631 h 988565"/>
              <a:gd name="connsiteX5" fmla="*/ 1909040 w 4188815"/>
              <a:gd name="connsiteY5" fmla="*/ 594352 h 988565"/>
              <a:gd name="connsiteX6" fmla="*/ 2157068 w 4188815"/>
              <a:gd name="connsiteY6" fmla="*/ 677339 h 988565"/>
              <a:gd name="connsiteX7" fmla="*/ 2542895 w 4188815"/>
              <a:gd name="connsiteY7" fmla="*/ 726612 h 988565"/>
              <a:gd name="connsiteX8" fmla="*/ 3076295 w 4188815"/>
              <a:gd name="connsiteY8" fmla="*/ 763141 h 988565"/>
              <a:gd name="connsiteX9" fmla="*/ 3548735 w 4188815"/>
              <a:gd name="connsiteY9" fmla="*/ 848927 h 988565"/>
              <a:gd name="connsiteX10" fmla="*/ 4188815 w 4188815"/>
              <a:gd name="connsiteY10" fmla="*/ 988565 h 988565"/>
              <a:gd name="connsiteX0" fmla="*/ 0 w 3548735"/>
              <a:gd name="connsiteY0" fmla="*/ 0 h 848927"/>
              <a:gd name="connsiteX1" fmla="*/ 493115 w 3548735"/>
              <a:gd name="connsiteY1" fmla="*/ 45209 h 848927"/>
              <a:gd name="connsiteX2" fmla="*/ 874115 w 3548735"/>
              <a:gd name="connsiteY2" fmla="*/ 135628 h 848927"/>
              <a:gd name="connsiteX3" fmla="*/ 1209395 w 3548735"/>
              <a:gd name="connsiteY3" fmla="*/ 248749 h 848927"/>
              <a:gd name="connsiteX4" fmla="*/ 1575155 w 3548735"/>
              <a:gd name="connsiteY4" fmla="*/ 420631 h 848927"/>
              <a:gd name="connsiteX5" fmla="*/ 1909040 w 3548735"/>
              <a:gd name="connsiteY5" fmla="*/ 594352 h 848927"/>
              <a:gd name="connsiteX6" fmla="*/ 2157068 w 3548735"/>
              <a:gd name="connsiteY6" fmla="*/ 677339 h 848927"/>
              <a:gd name="connsiteX7" fmla="*/ 2542895 w 3548735"/>
              <a:gd name="connsiteY7" fmla="*/ 726612 h 848927"/>
              <a:gd name="connsiteX8" fmla="*/ 3076295 w 3548735"/>
              <a:gd name="connsiteY8" fmla="*/ 763141 h 848927"/>
              <a:gd name="connsiteX9" fmla="*/ 3548735 w 3548735"/>
              <a:gd name="connsiteY9" fmla="*/ 848927 h 848927"/>
              <a:gd name="connsiteX0" fmla="*/ 0 w 3828230"/>
              <a:gd name="connsiteY0" fmla="*/ 0 h 915006"/>
              <a:gd name="connsiteX1" fmla="*/ 493115 w 3828230"/>
              <a:gd name="connsiteY1" fmla="*/ 45209 h 915006"/>
              <a:gd name="connsiteX2" fmla="*/ 874115 w 3828230"/>
              <a:gd name="connsiteY2" fmla="*/ 135628 h 915006"/>
              <a:gd name="connsiteX3" fmla="*/ 1209395 w 3828230"/>
              <a:gd name="connsiteY3" fmla="*/ 248749 h 915006"/>
              <a:gd name="connsiteX4" fmla="*/ 1575155 w 3828230"/>
              <a:gd name="connsiteY4" fmla="*/ 420631 h 915006"/>
              <a:gd name="connsiteX5" fmla="*/ 1909040 w 3828230"/>
              <a:gd name="connsiteY5" fmla="*/ 594352 h 915006"/>
              <a:gd name="connsiteX6" fmla="*/ 2157068 w 3828230"/>
              <a:gd name="connsiteY6" fmla="*/ 677339 h 915006"/>
              <a:gd name="connsiteX7" fmla="*/ 2542895 w 3828230"/>
              <a:gd name="connsiteY7" fmla="*/ 726612 h 915006"/>
              <a:gd name="connsiteX8" fmla="*/ 3076295 w 3828230"/>
              <a:gd name="connsiteY8" fmla="*/ 763141 h 915006"/>
              <a:gd name="connsiteX9" fmla="*/ 3828230 w 3828230"/>
              <a:gd name="connsiteY9" fmla="*/ 915006 h 915006"/>
              <a:gd name="connsiteX0" fmla="*/ 0 w 3828230"/>
              <a:gd name="connsiteY0" fmla="*/ 0 h 915006"/>
              <a:gd name="connsiteX1" fmla="*/ 493115 w 3828230"/>
              <a:gd name="connsiteY1" fmla="*/ 45209 h 915006"/>
              <a:gd name="connsiteX2" fmla="*/ 874115 w 3828230"/>
              <a:gd name="connsiteY2" fmla="*/ 135628 h 915006"/>
              <a:gd name="connsiteX3" fmla="*/ 1209395 w 3828230"/>
              <a:gd name="connsiteY3" fmla="*/ 248749 h 915006"/>
              <a:gd name="connsiteX4" fmla="*/ 1575155 w 3828230"/>
              <a:gd name="connsiteY4" fmla="*/ 420631 h 915006"/>
              <a:gd name="connsiteX5" fmla="*/ 1909040 w 3828230"/>
              <a:gd name="connsiteY5" fmla="*/ 594352 h 915006"/>
              <a:gd name="connsiteX6" fmla="*/ 2157068 w 3828230"/>
              <a:gd name="connsiteY6" fmla="*/ 677339 h 915006"/>
              <a:gd name="connsiteX7" fmla="*/ 2542895 w 3828230"/>
              <a:gd name="connsiteY7" fmla="*/ 726612 h 915006"/>
              <a:gd name="connsiteX8" fmla="*/ 3220549 w 3828230"/>
              <a:gd name="connsiteY8" fmla="*/ 790674 h 915006"/>
              <a:gd name="connsiteX9" fmla="*/ 3828230 w 3828230"/>
              <a:gd name="connsiteY9" fmla="*/ 915006 h 915006"/>
              <a:gd name="connsiteX0" fmla="*/ -1 w 3335114"/>
              <a:gd name="connsiteY0" fmla="*/ 0 h 869797"/>
              <a:gd name="connsiteX1" fmla="*/ 380999 w 3335114"/>
              <a:gd name="connsiteY1" fmla="*/ 90419 h 869797"/>
              <a:gd name="connsiteX2" fmla="*/ 716279 w 3335114"/>
              <a:gd name="connsiteY2" fmla="*/ 203540 h 869797"/>
              <a:gd name="connsiteX3" fmla="*/ 1082039 w 3335114"/>
              <a:gd name="connsiteY3" fmla="*/ 375422 h 869797"/>
              <a:gd name="connsiteX4" fmla="*/ 1415924 w 3335114"/>
              <a:gd name="connsiteY4" fmla="*/ 549143 h 869797"/>
              <a:gd name="connsiteX5" fmla="*/ 1663952 w 3335114"/>
              <a:gd name="connsiteY5" fmla="*/ 632130 h 869797"/>
              <a:gd name="connsiteX6" fmla="*/ 2049779 w 3335114"/>
              <a:gd name="connsiteY6" fmla="*/ 681403 h 869797"/>
              <a:gd name="connsiteX7" fmla="*/ 2727433 w 3335114"/>
              <a:gd name="connsiteY7" fmla="*/ 745465 h 869797"/>
              <a:gd name="connsiteX8" fmla="*/ 3335114 w 3335114"/>
              <a:gd name="connsiteY8" fmla="*/ 869797 h 869797"/>
              <a:gd name="connsiteX0" fmla="*/ -1 w 2954114"/>
              <a:gd name="connsiteY0" fmla="*/ 0 h 779378"/>
              <a:gd name="connsiteX1" fmla="*/ 335279 w 2954114"/>
              <a:gd name="connsiteY1" fmla="*/ 113121 h 779378"/>
              <a:gd name="connsiteX2" fmla="*/ 701039 w 2954114"/>
              <a:gd name="connsiteY2" fmla="*/ 285003 h 779378"/>
              <a:gd name="connsiteX3" fmla="*/ 1034924 w 2954114"/>
              <a:gd name="connsiteY3" fmla="*/ 458724 h 779378"/>
              <a:gd name="connsiteX4" fmla="*/ 1282952 w 2954114"/>
              <a:gd name="connsiteY4" fmla="*/ 541711 h 779378"/>
              <a:gd name="connsiteX5" fmla="*/ 1668779 w 2954114"/>
              <a:gd name="connsiteY5" fmla="*/ 590984 h 779378"/>
              <a:gd name="connsiteX6" fmla="*/ 2346433 w 2954114"/>
              <a:gd name="connsiteY6" fmla="*/ 655046 h 779378"/>
              <a:gd name="connsiteX7" fmla="*/ 2954114 w 2954114"/>
              <a:gd name="connsiteY7" fmla="*/ 779378 h 779378"/>
              <a:gd name="connsiteX0" fmla="*/ 1 w 2618836"/>
              <a:gd name="connsiteY0" fmla="*/ 0 h 666257"/>
              <a:gd name="connsiteX1" fmla="*/ 365761 w 2618836"/>
              <a:gd name="connsiteY1" fmla="*/ 171882 h 666257"/>
              <a:gd name="connsiteX2" fmla="*/ 699646 w 2618836"/>
              <a:gd name="connsiteY2" fmla="*/ 345603 h 666257"/>
              <a:gd name="connsiteX3" fmla="*/ 947674 w 2618836"/>
              <a:gd name="connsiteY3" fmla="*/ 428590 h 666257"/>
              <a:gd name="connsiteX4" fmla="*/ 1333501 w 2618836"/>
              <a:gd name="connsiteY4" fmla="*/ 477863 h 666257"/>
              <a:gd name="connsiteX5" fmla="*/ 2011155 w 2618836"/>
              <a:gd name="connsiteY5" fmla="*/ 541925 h 666257"/>
              <a:gd name="connsiteX6" fmla="*/ 2618836 w 2618836"/>
              <a:gd name="connsiteY6" fmla="*/ 666257 h 666257"/>
              <a:gd name="connsiteX0" fmla="*/ -1 w 2253074"/>
              <a:gd name="connsiteY0" fmla="*/ 0 h 494375"/>
              <a:gd name="connsiteX1" fmla="*/ 333884 w 2253074"/>
              <a:gd name="connsiteY1" fmla="*/ 173721 h 494375"/>
              <a:gd name="connsiteX2" fmla="*/ 581912 w 2253074"/>
              <a:gd name="connsiteY2" fmla="*/ 256708 h 494375"/>
              <a:gd name="connsiteX3" fmla="*/ 967739 w 2253074"/>
              <a:gd name="connsiteY3" fmla="*/ 305981 h 494375"/>
              <a:gd name="connsiteX4" fmla="*/ 1645393 w 2253074"/>
              <a:gd name="connsiteY4" fmla="*/ 370043 h 494375"/>
              <a:gd name="connsiteX5" fmla="*/ 2253074 w 2253074"/>
              <a:gd name="connsiteY5" fmla="*/ 494375 h 494375"/>
              <a:gd name="connsiteX0" fmla="*/ -1 w 1919189"/>
              <a:gd name="connsiteY0" fmla="*/ 0 h 320654"/>
              <a:gd name="connsiteX1" fmla="*/ 248027 w 1919189"/>
              <a:gd name="connsiteY1" fmla="*/ 82987 h 320654"/>
              <a:gd name="connsiteX2" fmla="*/ 633854 w 1919189"/>
              <a:gd name="connsiteY2" fmla="*/ 132260 h 320654"/>
              <a:gd name="connsiteX3" fmla="*/ 1311508 w 1919189"/>
              <a:gd name="connsiteY3" fmla="*/ 196322 h 320654"/>
              <a:gd name="connsiteX4" fmla="*/ 1919189 w 1919189"/>
              <a:gd name="connsiteY4" fmla="*/ 320654 h 320654"/>
              <a:gd name="connsiteX0" fmla="*/ 0 w 1671162"/>
              <a:gd name="connsiteY0" fmla="*/ 0 h 237667"/>
              <a:gd name="connsiteX1" fmla="*/ 385827 w 1671162"/>
              <a:gd name="connsiteY1" fmla="*/ 49273 h 237667"/>
              <a:gd name="connsiteX2" fmla="*/ 1063481 w 1671162"/>
              <a:gd name="connsiteY2" fmla="*/ 113335 h 237667"/>
              <a:gd name="connsiteX3" fmla="*/ 1671162 w 1671162"/>
              <a:gd name="connsiteY3" fmla="*/ 237667 h 237667"/>
            </a:gdLst>
            <a:ahLst/>
            <a:cxnLst>
              <a:cxn ang="0">
                <a:pos x="connsiteX0" y="connsiteY0"/>
              </a:cxn>
              <a:cxn ang="0">
                <a:pos x="connsiteX1" y="connsiteY1"/>
              </a:cxn>
              <a:cxn ang="0">
                <a:pos x="connsiteX2" y="connsiteY2"/>
              </a:cxn>
              <a:cxn ang="0">
                <a:pos x="connsiteX3" y="connsiteY3"/>
              </a:cxn>
            </a:cxnLst>
            <a:rect l="l" t="t" r="r" b="b"/>
            <a:pathLst>
              <a:path w="1671162" h="237667">
                <a:moveTo>
                  <a:pt x="0" y="0"/>
                </a:moveTo>
                <a:cubicBezTo>
                  <a:pt x="105643" y="22043"/>
                  <a:pt x="208580" y="30384"/>
                  <a:pt x="385827" y="49273"/>
                </a:cubicBezTo>
                <a:cubicBezTo>
                  <a:pt x="563074" y="68162"/>
                  <a:pt x="849259" y="81936"/>
                  <a:pt x="1063481" y="113335"/>
                </a:cubicBezTo>
                <a:cubicBezTo>
                  <a:pt x="1277704" y="144734"/>
                  <a:pt x="1485742" y="200096"/>
                  <a:pt x="1671162" y="237667"/>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reeform: Shape 56">
            <a:extLst>
              <a:ext uri="{FF2B5EF4-FFF2-40B4-BE49-F238E27FC236}">
                <a16:creationId xmlns:a16="http://schemas.microsoft.com/office/drawing/2014/main" id="{67D799D4-6A60-D59B-B937-C2CD2A37D174}"/>
              </a:ext>
            </a:extLst>
          </p:cNvPr>
          <p:cNvSpPr/>
          <p:nvPr/>
        </p:nvSpPr>
        <p:spPr>
          <a:xfrm>
            <a:off x="10061479" y="3569356"/>
            <a:ext cx="1453131" cy="290192"/>
          </a:xfrm>
          <a:custGeom>
            <a:avLst/>
            <a:gdLst>
              <a:gd name="connsiteX0" fmla="*/ 0 w 1103525"/>
              <a:gd name="connsiteY0" fmla="*/ 137937 h 137937"/>
              <a:gd name="connsiteX1" fmla="*/ 281940 w 1103525"/>
              <a:gd name="connsiteY1" fmla="*/ 92217 h 137937"/>
              <a:gd name="connsiteX2" fmla="*/ 693420 w 1103525"/>
              <a:gd name="connsiteY2" fmla="*/ 31257 h 137937"/>
              <a:gd name="connsiteX3" fmla="*/ 1066800 w 1103525"/>
              <a:gd name="connsiteY3" fmla="*/ 777 h 137937"/>
              <a:gd name="connsiteX4" fmla="*/ 1089660 w 1103525"/>
              <a:gd name="connsiteY4" fmla="*/ 8397 h 137937"/>
              <a:gd name="connsiteX5" fmla="*/ 1089660 w 1103525"/>
              <a:gd name="connsiteY5" fmla="*/ 8397 h 137937"/>
              <a:gd name="connsiteX0" fmla="*/ 0 w 1103525"/>
              <a:gd name="connsiteY0" fmla="*/ 137937 h 137937"/>
              <a:gd name="connsiteX1" fmla="*/ 281940 w 1103525"/>
              <a:gd name="connsiteY1" fmla="*/ 92217 h 137937"/>
              <a:gd name="connsiteX2" fmla="*/ 693420 w 1103525"/>
              <a:gd name="connsiteY2" fmla="*/ 31257 h 137937"/>
              <a:gd name="connsiteX3" fmla="*/ 1066800 w 1103525"/>
              <a:gd name="connsiteY3" fmla="*/ 777 h 137937"/>
              <a:gd name="connsiteX4" fmla="*/ 1089660 w 1103525"/>
              <a:gd name="connsiteY4" fmla="*/ 8397 h 137937"/>
              <a:gd name="connsiteX0" fmla="*/ 0 w 1066800"/>
              <a:gd name="connsiteY0" fmla="*/ 137160 h 137160"/>
              <a:gd name="connsiteX1" fmla="*/ 281940 w 1066800"/>
              <a:gd name="connsiteY1" fmla="*/ 91440 h 137160"/>
              <a:gd name="connsiteX2" fmla="*/ 693420 w 1066800"/>
              <a:gd name="connsiteY2" fmla="*/ 30480 h 137160"/>
              <a:gd name="connsiteX3" fmla="*/ 1066800 w 1066800"/>
              <a:gd name="connsiteY3" fmla="*/ 0 h 137160"/>
              <a:gd name="connsiteX0" fmla="*/ 0 w 1089660"/>
              <a:gd name="connsiteY0" fmla="*/ 137160 h 137160"/>
              <a:gd name="connsiteX1" fmla="*/ 281940 w 1089660"/>
              <a:gd name="connsiteY1" fmla="*/ 91440 h 137160"/>
              <a:gd name="connsiteX2" fmla="*/ 693420 w 1089660"/>
              <a:gd name="connsiteY2" fmla="*/ 30480 h 137160"/>
              <a:gd name="connsiteX3" fmla="*/ 1089660 w 1089660"/>
              <a:gd name="connsiteY3" fmla="*/ 0 h 137160"/>
              <a:gd name="connsiteX0" fmla="*/ 0 w 1485900"/>
              <a:gd name="connsiteY0" fmla="*/ 274320 h 274320"/>
              <a:gd name="connsiteX1" fmla="*/ 678180 w 1485900"/>
              <a:gd name="connsiteY1" fmla="*/ 91440 h 274320"/>
              <a:gd name="connsiteX2" fmla="*/ 1089660 w 1485900"/>
              <a:gd name="connsiteY2" fmla="*/ 30480 h 274320"/>
              <a:gd name="connsiteX3" fmla="*/ 1485900 w 1485900"/>
              <a:gd name="connsiteY3" fmla="*/ 0 h 274320"/>
              <a:gd name="connsiteX0" fmla="*/ 0 w 1485900"/>
              <a:gd name="connsiteY0" fmla="*/ 274320 h 274320"/>
              <a:gd name="connsiteX1" fmla="*/ 617220 w 1485900"/>
              <a:gd name="connsiteY1" fmla="*/ 114300 h 274320"/>
              <a:gd name="connsiteX2" fmla="*/ 1089660 w 1485900"/>
              <a:gd name="connsiteY2" fmla="*/ 30480 h 274320"/>
              <a:gd name="connsiteX3" fmla="*/ 1485900 w 1485900"/>
              <a:gd name="connsiteY3" fmla="*/ 0 h 274320"/>
              <a:gd name="connsiteX0" fmla="*/ 0 w 1485900"/>
              <a:gd name="connsiteY0" fmla="*/ 274320 h 274320"/>
              <a:gd name="connsiteX1" fmla="*/ 609600 w 1485900"/>
              <a:gd name="connsiteY1" fmla="*/ 83820 h 274320"/>
              <a:gd name="connsiteX2" fmla="*/ 1089660 w 1485900"/>
              <a:gd name="connsiteY2" fmla="*/ 30480 h 274320"/>
              <a:gd name="connsiteX3" fmla="*/ 1485900 w 1485900"/>
              <a:gd name="connsiteY3" fmla="*/ 0 h 274320"/>
              <a:gd name="connsiteX0" fmla="*/ 0 w 1485900"/>
              <a:gd name="connsiteY0" fmla="*/ 286644 h 286644"/>
              <a:gd name="connsiteX1" fmla="*/ 609600 w 1485900"/>
              <a:gd name="connsiteY1" fmla="*/ 96144 h 286644"/>
              <a:gd name="connsiteX2" fmla="*/ 1089660 w 1485900"/>
              <a:gd name="connsiteY2" fmla="*/ 4704 h 286644"/>
              <a:gd name="connsiteX3" fmla="*/ 1485900 w 1485900"/>
              <a:gd name="connsiteY3" fmla="*/ 12324 h 286644"/>
              <a:gd name="connsiteX0" fmla="*/ 0 w 1485900"/>
              <a:gd name="connsiteY0" fmla="*/ 304800 h 304800"/>
              <a:gd name="connsiteX1" fmla="*/ 609600 w 1485900"/>
              <a:gd name="connsiteY1" fmla="*/ 114300 h 304800"/>
              <a:gd name="connsiteX2" fmla="*/ 1089660 w 1485900"/>
              <a:gd name="connsiteY2" fmla="*/ 22860 h 304800"/>
              <a:gd name="connsiteX3" fmla="*/ 1485900 w 1485900"/>
              <a:gd name="connsiteY3" fmla="*/ 0 h 304800"/>
              <a:gd name="connsiteX0" fmla="*/ 0 w 1485900"/>
              <a:gd name="connsiteY0" fmla="*/ 304800 h 304800"/>
              <a:gd name="connsiteX1" fmla="*/ 609600 w 1485900"/>
              <a:gd name="connsiteY1" fmla="*/ 106680 h 304800"/>
              <a:gd name="connsiteX2" fmla="*/ 1089660 w 1485900"/>
              <a:gd name="connsiteY2" fmla="*/ 22860 h 304800"/>
              <a:gd name="connsiteX3" fmla="*/ 1485900 w 1485900"/>
              <a:gd name="connsiteY3" fmla="*/ 0 h 304800"/>
              <a:gd name="connsiteX0" fmla="*/ 0 w 1485900"/>
              <a:gd name="connsiteY0" fmla="*/ 312702 h 312702"/>
              <a:gd name="connsiteX1" fmla="*/ 609600 w 1485900"/>
              <a:gd name="connsiteY1" fmla="*/ 114582 h 312702"/>
              <a:gd name="connsiteX2" fmla="*/ 1059180 w 1485900"/>
              <a:gd name="connsiteY2" fmla="*/ 7902 h 312702"/>
              <a:gd name="connsiteX3" fmla="*/ 1485900 w 1485900"/>
              <a:gd name="connsiteY3" fmla="*/ 7902 h 312702"/>
              <a:gd name="connsiteX0" fmla="*/ 0 w 1485900"/>
              <a:gd name="connsiteY0" fmla="*/ 320604 h 320604"/>
              <a:gd name="connsiteX1" fmla="*/ 609600 w 1485900"/>
              <a:gd name="connsiteY1" fmla="*/ 122484 h 320604"/>
              <a:gd name="connsiteX2" fmla="*/ 1059180 w 1485900"/>
              <a:gd name="connsiteY2" fmla="*/ 15804 h 320604"/>
              <a:gd name="connsiteX3" fmla="*/ 1485900 w 1485900"/>
              <a:gd name="connsiteY3" fmla="*/ 564 h 320604"/>
              <a:gd name="connsiteX0" fmla="*/ 0 w 1485900"/>
              <a:gd name="connsiteY0" fmla="*/ 320040 h 320040"/>
              <a:gd name="connsiteX1" fmla="*/ 609600 w 1485900"/>
              <a:gd name="connsiteY1" fmla="*/ 121920 h 320040"/>
              <a:gd name="connsiteX2" fmla="*/ 1036320 w 1485900"/>
              <a:gd name="connsiteY2" fmla="*/ 22860 h 320040"/>
              <a:gd name="connsiteX3" fmla="*/ 1485900 w 1485900"/>
              <a:gd name="connsiteY3" fmla="*/ 0 h 320040"/>
            </a:gdLst>
            <a:ahLst/>
            <a:cxnLst>
              <a:cxn ang="0">
                <a:pos x="connsiteX0" y="connsiteY0"/>
              </a:cxn>
              <a:cxn ang="0">
                <a:pos x="connsiteX1" y="connsiteY1"/>
              </a:cxn>
              <a:cxn ang="0">
                <a:pos x="connsiteX2" y="connsiteY2"/>
              </a:cxn>
              <a:cxn ang="0">
                <a:pos x="connsiteX3" y="connsiteY3"/>
              </a:cxn>
            </a:cxnLst>
            <a:rect l="l" t="t" r="r" b="b"/>
            <a:pathLst>
              <a:path w="1485900" h="320040">
                <a:moveTo>
                  <a:pt x="0" y="320040"/>
                </a:moveTo>
                <a:cubicBezTo>
                  <a:pt x="226060" y="259080"/>
                  <a:pt x="436880" y="171450"/>
                  <a:pt x="609600" y="121920"/>
                </a:cubicBezTo>
                <a:cubicBezTo>
                  <a:pt x="782320" y="72390"/>
                  <a:pt x="890270" y="43180"/>
                  <a:pt x="1036320" y="22860"/>
                </a:cubicBezTo>
                <a:cubicBezTo>
                  <a:pt x="1182370" y="2540"/>
                  <a:pt x="1485900" y="0"/>
                  <a:pt x="1485900" y="0"/>
                </a:cubicBezTo>
              </a:path>
            </a:pathLst>
          </a:cu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Straight Connector 57">
            <a:extLst>
              <a:ext uri="{FF2B5EF4-FFF2-40B4-BE49-F238E27FC236}">
                <a16:creationId xmlns:a16="http://schemas.microsoft.com/office/drawing/2014/main" id="{700BCCF0-B908-08FC-3BFC-DCC3752D8F94}"/>
              </a:ext>
            </a:extLst>
          </p:cNvPr>
          <p:cNvCxnSpPr>
            <a:cxnSpLocks/>
          </p:cNvCxnSpPr>
          <p:nvPr/>
        </p:nvCxnSpPr>
        <p:spPr>
          <a:xfrm>
            <a:off x="10056487" y="3855860"/>
            <a:ext cx="6563" cy="722554"/>
          </a:xfrm>
          <a:prstGeom prst="lin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sp>
        <p:nvSpPr>
          <p:cNvPr id="59" name="Freeform: Shape 58">
            <a:extLst>
              <a:ext uri="{FF2B5EF4-FFF2-40B4-BE49-F238E27FC236}">
                <a16:creationId xmlns:a16="http://schemas.microsoft.com/office/drawing/2014/main" id="{798676AB-8ACF-6C67-5067-5FFF66426252}"/>
              </a:ext>
            </a:extLst>
          </p:cNvPr>
          <p:cNvSpPr/>
          <p:nvPr/>
        </p:nvSpPr>
        <p:spPr>
          <a:xfrm>
            <a:off x="10061573" y="4583556"/>
            <a:ext cx="1418095" cy="449451"/>
          </a:xfrm>
          <a:custGeom>
            <a:avLst/>
            <a:gdLst>
              <a:gd name="connsiteX0" fmla="*/ 0 w 1418095"/>
              <a:gd name="connsiteY0" fmla="*/ 0 h 449451"/>
              <a:gd name="connsiteX1" fmla="*/ 255722 w 1418095"/>
              <a:gd name="connsiteY1" fmla="*/ 108488 h 449451"/>
              <a:gd name="connsiteX2" fmla="*/ 619932 w 1418095"/>
              <a:gd name="connsiteY2" fmla="*/ 255722 h 449451"/>
              <a:gd name="connsiteX3" fmla="*/ 1046135 w 1418095"/>
              <a:gd name="connsiteY3" fmla="*/ 402956 h 449451"/>
              <a:gd name="connsiteX4" fmla="*/ 1418095 w 1418095"/>
              <a:gd name="connsiteY4" fmla="*/ 449451 h 449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95" h="449451">
                <a:moveTo>
                  <a:pt x="0" y="0"/>
                </a:moveTo>
                <a:lnTo>
                  <a:pt x="255722" y="108488"/>
                </a:lnTo>
                <a:cubicBezTo>
                  <a:pt x="359044" y="151108"/>
                  <a:pt x="488197" y="206644"/>
                  <a:pt x="619932" y="255722"/>
                </a:cubicBezTo>
                <a:cubicBezTo>
                  <a:pt x="751667" y="304800"/>
                  <a:pt x="913108" y="370668"/>
                  <a:pt x="1046135" y="402956"/>
                </a:cubicBezTo>
                <a:cubicBezTo>
                  <a:pt x="1179162" y="435244"/>
                  <a:pt x="1298628" y="442347"/>
                  <a:pt x="1418095" y="449451"/>
                </a:cubicBezTo>
              </a:path>
            </a:pathLst>
          </a:cu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Shape 59">
            <a:extLst>
              <a:ext uri="{FF2B5EF4-FFF2-40B4-BE49-F238E27FC236}">
                <a16:creationId xmlns:a16="http://schemas.microsoft.com/office/drawing/2014/main" id="{00AD9D89-9F7E-D8B3-5E4B-CB66EE3170E1}"/>
              </a:ext>
            </a:extLst>
          </p:cNvPr>
          <p:cNvSpPr/>
          <p:nvPr/>
        </p:nvSpPr>
        <p:spPr>
          <a:xfrm>
            <a:off x="6784558" y="3273416"/>
            <a:ext cx="1866384" cy="968679"/>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43500 w 5516880"/>
              <a:gd name="connsiteY11" fmla="*/ 6245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495800 w 5516880"/>
              <a:gd name="connsiteY10" fmla="*/ 119524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44440 w 5516880"/>
              <a:gd name="connsiteY11" fmla="*/ 3079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59680 w 5516880"/>
              <a:gd name="connsiteY11" fmla="*/ 40612 h 690115"/>
              <a:gd name="connsiteX12" fmla="*/ 5516880 w 5516880"/>
              <a:gd name="connsiteY12" fmla="*/ 32484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40612 h 690115"/>
              <a:gd name="connsiteX12" fmla="*/ 5509260 w 5509260"/>
              <a:gd name="connsiteY12" fmla="*/ 17755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30792 h 690115"/>
              <a:gd name="connsiteX12" fmla="*/ 5509260 w 5509260"/>
              <a:gd name="connsiteY12" fmla="*/ 17755 h 690115"/>
              <a:gd name="connsiteX0" fmla="*/ 0 w 5492563"/>
              <a:gd name="connsiteY0" fmla="*/ 0 h 690115"/>
              <a:gd name="connsiteX1" fmla="*/ 501463 w 5492563"/>
              <a:gd name="connsiteY1" fmla="*/ 45209 h 690115"/>
              <a:gd name="connsiteX2" fmla="*/ 882463 w 5492563"/>
              <a:gd name="connsiteY2" fmla="*/ 135628 h 690115"/>
              <a:gd name="connsiteX3" fmla="*/ 1217743 w 5492563"/>
              <a:gd name="connsiteY3" fmla="*/ 248749 h 690115"/>
              <a:gd name="connsiteX4" fmla="*/ 1583503 w 5492563"/>
              <a:gd name="connsiteY4" fmla="*/ 420631 h 690115"/>
              <a:gd name="connsiteX5" fmla="*/ 1926403 w 5492563"/>
              <a:gd name="connsiteY5" fmla="*/ 627392 h 690115"/>
              <a:gd name="connsiteX6" fmla="*/ 2147383 w 5492563"/>
              <a:gd name="connsiteY6" fmla="*/ 688352 h 690115"/>
              <a:gd name="connsiteX7" fmla="*/ 2520763 w 5492563"/>
              <a:gd name="connsiteY7" fmla="*/ 657872 h 690115"/>
              <a:gd name="connsiteX8" fmla="*/ 3145603 w 5492563"/>
              <a:gd name="connsiteY8" fmla="*/ 502919 h 690115"/>
              <a:gd name="connsiteX9" fmla="*/ 3869503 w 5492563"/>
              <a:gd name="connsiteY9" fmla="*/ 264657 h 690115"/>
              <a:gd name="connsiteX10" fmla="*/ 4509583 w 5492563"/>
              <a:gd name="connsiteY10" fmla="*/ 99885 h 690115"/>
              <a:gd name="connsiteX11" fmla="*/ 5042983 w 5492563"/>
              <a:gd name="connsiteY11" fmla="*/ 30792 h 690115"/>
              <a:gd name="connsiteX12" fmla="*/ 5492563 w 5492563"/>
              <a:gd name="connsiteY12" fmla="*/ 17755 h 690115"/>
              <a:gd name="connsiteX0" fmla="*/ 0 w 5042983"/>
              <a:gd name="connsiteY0" fmla="*/ 0 h 690115"/>
              <a:gd name="connsiteX1" fmla="*/ 501463 w 5042983"/>
              <a:gd name="connsiteY1" fmla="*/ 45209 h 690115"/>
              <a:gd name="connsiteX2" fmla="*/ 882463 w 5042983"/>
              <a:gd name="connsiteY2" fmla="*/ 135628 h 690115"/>
              <a:gd name="connsiteX3" fmla="*/ 1217743 w 5042983"/>
              <a:gd name="connsiteY3" fmla="*/ 248749 h 690115"/>
              <a:gd name="connsiteX4" fmla="*/ 1583503 w 5042983"/>
              <a:gd name="connsiteY4" fmla="*/ 420631 h 690115"/>
              <a:gd name="connsiteX5" fmla="*/ 1926403 w 5042983"/>
              <a:gd name="connsiteY5" fmla="*/ 627392 h 690115"/>
              <a:gd name="connsiteX6" fmla="*/ 2147383 w 5042983"/>
              <a:gd name="connsiteY6" fmla="*/ 688352 h 690115"/>
              <a:gd name="connsiteX7" fmla="*/ 2520763 w 5042983"/>
              <a:gd name="connsiteY7" fmla="*/ 657872 h 690115"/>
              <a:gd name="connsiteX8" fmla="*/ 3145603 w 5042983"/>
              <a:gd name="connsiteY8" fmla="*/ 502919 h 690115"/>
              <a:gd name="connsiteX9" fmla="*/ 3869503 w 5042983"/>
              <a:gd name="connsiteY9" fmla="*/ 264657 h 690115"/>
              <a:gd name="connsiteX10" fmla="*/ 4509583 w 5042983"/>
              <a:gd name="connsiteY10" fmla="*/ 99885 h 690115"/>
              <a:gd name="connsiteX11" fmla="*/ 5042983 w 5042983"/>
              <a:gd name="connsiteY11" fmla="*/ 30792 h 690115"/>
              <a:gd name="connsiteX0" fmla="*/ 0 w 4509583"/>
              <a:gd name="connsiteY0" fmla="*/ 0 h 690115"/>
              <a:gd name="connsiteX1" fmla="*/ 501463 w 4509583"/>
              <a:gd name="connsiteY1" fmla="*/ 45209 h 690115"/>
              <a:gd name="connsiteX2" fmla="*/ 882463 w 4509583"/>
              <a:gd name="connsiteY2" fmla="*/ 135628 h 690115"/>
              <a:gd name="connsiteX3" fmla="*/ 1217743 w 4509583"/>
              <a:gd name="connsiteY3" fmla="*/ 248749 h 690115"/>
              <a:gd name="connsiteX4" fmla="*/ 1583503 w 4509583"/>
              <a:gd name="connsiteY4" fmla="*/ 420631 h 690115"/>
              <a:gd name="connsiteX5" fmla="*/ 1926403 w 4509583"/>
              <a:gd name="connsiteY5" fmla="*/ 627392 h 690115"/>
              <a:gd name="connsiteX6" fmla="*/ 2147383 w 4509583"/>
              <a:gd name="connsiteY6" fmla="*/ 688352 h 690115"/>
              <a:gd name="connsiteX7" fmla="*/ 2520763 w 4509583"/>
              <a:gd name="connsiteY7" fmla="*/ 657872 h 690115"/>
              <a:gd name="connsiteX8" fmla="*/ 3145603 w 4509583"/>
              <a:gd name="connsiteY8" fmla="*/ 502919 h 690115"/>
              <a:gd name="connsiteX9" fmla="*/ 3869503 w 4509583"/>
              <a:gd name="connsiteY9" fmla="*/ 264657 h 690115"/>
              <a:gd name="connsiteX10" fmla="*/ 4509583 w 4509583"/>
              <a:gd name="connsiteY10" fmla="*/ 99885 h 690115"/>
              <a:gd name="connsiteX0" fmla="*/ 0 w 3869503"/>
              <a:gd name="connsiteY0" fmla="*/ 0 h 690115"/>
              <a:gd name="connsiteX1" fmla="*/ 501463 w 3869503"/>
              <a:gd name="connsiteY1" fmla="*/ 45209 h 690115"/>
              <a:gd name="connsiteX2" fmla="*/ 882463 w 3869503"/>
              <a:gd name="connsiteY2" fmla="*/ 135628 h 690115"/>
              <a:gd name="connsiteX3" fmla="*/ 1217743 w 3869503"/>
              <a:gd name="connsiteY3" fmla="*/ 248749 h 690115"/>
              <a:gd name="connsiteX4" fmla="*/ 1583503 w 3869503"/>
              <a:gd name="connsiteY4" fmla="*/ 420631 h 690115"/>
              <a:gd name="connsiteX5" fmla="*/ 1926403 w 3869503"/>
              <a:gd name="connsiteY5" fmla="*/ 627392 h 690115"/>
              <a:gd name="connsiteX6" fmla="*/ 2147383 w 3869503"/>
              <a:gd name="connsiteY6" fmla="*/ 688352 h 690115"/>
              <a:gd name="connsiteX7" fmla="*/ 2520763 w 3869503"/>
              <a:gd name="connsiteY7" fmla="*/ 657872 h 690115"/>
              <a:gd name="connsiteX8" fmla="*/ 3145603 w 3869503"/>
              <a:gd name="connsiteY8" fmla="*/ 502919 h 690115"/>
              <a:gd name="connsiteX9" fmla="*/ 3869503 w 3869503"/>
              <a:gd name="connsiteY9" fmla="*/ 264657 h 690115"/>
              <a:gd name="connsiteX0" fmla="*/ 0 w 3145603"/>
              <a:gd name="connsiteY0" fmla="*/ 0 h 690115"/>
              <a:gd name="connsiteX1" fmla="*/ 501463 w 3145603"/>
              <a:gd name="connsiteY1" fmla="*/ 45209 h 690115"/>
              <a:gd name="connsiteX2" fmla="*/ 882463 w 3145603"/>
              <a:gd name="connsiteY2" fmla="*/ 135628 h 690115"/>
              <a:gd name="connsiteX3" fmla="*/ 1217743 w 3145603"/>
              <a:gd name="connsiteY3" fmla="*/ 248749 h 690115"/>
              <a:gd name="connsiteX4" fmla="*/ 1583503 w 3145603"/>
              <a:gd name="connsiteY4" fmla="*/ 420631 h 690115"/>
              <a:gd name="connsiteX5" fmla="*/ 1926403 w 3145603"/>
              <a:gd name="connsiteY5" fmla="*/ 627392 h 690115"/>
              <a:gd name="connsiteX6" fmla="*/ 2147383 w 3145603"/>
              <a:gd name="connsiteY6" fmla="*/ 688352 h 690115"/>
              <a:gd name="connsiteX7" fmla="*/ 2520763 w 3145603"/>
              <a:gd name="connsiteY7" fmla="*/ 657872 h 690115"/>
              <a:gd name="connsiteX8" fmla="*/ 3145603 w 3145603"/>
              <a:gd name="connsiteY8" fmla="*/ 502919 h 690115"/>
              <a:gd name="connsiteX0" fmla="*/ 0 w 2520763"/>
              <a:gd name="connsiteY0" fmla="*/ 0 h 690115"/>
              <a:gd name="connsiteX1" fmla="*/ 501463 w 2520763"/>
              <a:gd name="connsiteY1" fmla="*/ 45209 h 690115"/>
              <a:gd name="connsiteX2" fmla="*/ 882463 w 2520763"/>
              <a:gd name="connsiteY2" fmla="*/ 135628 h 690115"/>
              <a:gd name="connsiteX3" fmla="*/ 1217743 w 2520763"/>
              <a:gd name="connsiteY3" fmla="*/ 248749 h 690115"/>
              <a:gd name="connsiteX4" fmla="*/ 1583503 w 2520763"/>
              <a:gd name="connsiteY4" fmla="*/ 420631 h 690115"/>
              <a:gd name="connsiteX5" fmla="*/ 1926403 w 2520763"/>
              <a:gd name="connsiteY5" fmla="*/ 627392 h 690115"/>
              <a:gd name="connsiteX6" fmla="*/ 2147383 w 2520763"/>
              <a:gd name="connsiteY6" fmla="*/ 688352 h 690115"/>
              <a:gd name="connsiteX7" fmla="*/ 2520763 w 2520763"/>
              <a:gd name="connsiteY7" fmla="*/ 657872 h 690115"/>
              <a:gd name="connsiteX0" fmla="*/ 0 w 2147383"/>
              <a:gd name="connsiteY0" fmla="*/ 0 h 688352"/>
              <a:gd name="connsiteX1" fmla="*/ 501463 w 2147383"/>
              <a:gd name="connsiteY1" fmla="*/ 45209 h 688352"/>
              <a:gd name="connsiteX2" fmla="*/ 882463 w 2147383"/>
              <a:gd name="connsiteY2" fmla="*/ 135628 h 688352"/>
              <a:gd name="connsiteX3" fmla="*/ 1217743 w 2147383"/>
              <a:gd name="connsiteY3" fmla="*/ 248749 h 688352"/>
              <a:gd name="connsiteX4" fmla="*/ 1583503 w 2147383"/>
              <a:gd name="connsiteY4" fmla="*/ 420631 h 688352"/>
              <a:gd name="connsiteX5" fmla="*/ 1926403 w 2147383"/>
              <a:gd name="connsiteY5" fmla="*/ 627392 h 688352"/>
              <a:gd name="connsiteX6" fmla="*/ 2147383 w 2147383"/>
              <a:gd name="connsiteY6" fmla="*/ 688352 h 68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383" h="688352">
                <a:moveTo>
                  <a:pt x="0" y="0"/>
                </a:moveTo>
                <a:cubicBezTo>
                  <a:pt x="135890" y="7620"/>
                  <a:pt x="354386" y="22604"/>
                  <a:pt x="501463" y="45209"/>
                </a:cubicBezTo>
                <a:cubicBezTo>
                  <a:pt x="648540" y="67814"/>
                  <a:pt x="763083" y="101705"/>
                  <a:pt x="882463" y="135628"/>
                </a:cubicBezTo>
                <a:cubicBezTo>
                  <a:pt x="1001843" y="169551"/>
                  <a:pt x="1100903" y="201249"/>
                  <a:pt x="1217743" y="248749"/>
                </a:cubicBezTo>
                <a:cubicBezTo>
                  <a:pt x="1334583" y="296249"/>
                  <a:pt x="1465393" y="357524"/>
                  <a:pt x="1583503" y="420631"/>
                </a:cubicBezTo>
                <a:cubicBezTo>
                  <a:pt x="1701613" y="483738"/>
                  <a:pt x="1832423" y="582772"/>
                  <a:pt x="1926403" y="627392"/>
                </a:cubicBezTo>
                <a:cubicBezTo>
                  <a:pt x="2020383" y="672012"/>
                  <a:pt x="2048323" y="683272"/>
                  <a:pt x="2147383" y="688352"/>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F49AFEBE-8A58-1CDF-DFEF-A1997AE319FE}"/>
              </a:ext>
            </a:extLst>
          </p:cNvPr>
          <p:cNvSpPr txBox="1"/>
          <p:nvPr/>
        </p:nvSpPr>
        <p:spPr>
          <a:xfrm rot="16200000">
            <a:off x="9410243" y="3876878"/>
            <a:ext cx="1055097" cy="276999"/>
          </a:xfrm>
          <a:prstGeom prst="rect">
            <a:avLst/>
          </a:prstGeom>
          <a:noFill/>
          <a:ln>
            <a:noFill/>
          </a:ln>
        </p:spPr>
        <p:txBody>
          <a:bodyPr wrap="none" rtlCol="0">
            <a:spAutoFit/>
          </a:bodyPr>
          <a:lstStyle>
            <a:defPPr>
              <a:defRPr lang="en-US"/>
            </a:defPPr>
            <a:lvl1pPr>
              <a:defRPr sz="1200">
                <a:solidFill>
                  <a:srgbClr val="9A9B9D"/>
                </a:solidFill>
              </a:defRPr>
            </a:lvl1pPr>
          </a:lstStyle>
          <a:p>
            <a:r>
              <a:rPr lang="en-US" dirty="0"/>
              <a:t>Normal Shock</a:t>
            </a:r>
          </a:p>
        </p:txBody>
      </p:sp>
    </p:spTree>
    <p:extLst>
      <p:ext uri="{BB962C8B-B14F-4D97-AF65-F5344CB8AC3E}">
        <p14:creationId xmlns:p14="http://schemas.microsoft.com/office/powerpoint/2010/main" val="2596909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
        <p:nvSpPr>
          <p:cNvPr id="7" name="Title 1">
            <a:extLst>
              <a:ext uri="{FF2B5EF4-FFF2-40B4-BE49-F238E27FC236}">
                <a16:creationId xmlns:a16="http://schemas.microsoft.com/office/drawing/2014/main" id="{1AD8791D-C8E1-876F-A787-52EDA3DDF458}"/>
              </a:ext>
            </a:extLst>
          </p:cNvPr>
          <p:cNvSpPr>
            <a:spLocks noGrp="1"/>
          </p:cNvSpPr>
          <p:nvPr>
            <p:ph type="title"/>
          </p:nvPr>
        </p:nvSpPr>
        <p:spPr>
          <a:xfrm>
            <a:off x="609599" y="78923"/>
            <a:ext cx="10972799" cy="606877"/>
          </a:xfrm>
        </p:spPr>
        <p:txBody>
          <a:bodyPr/>
          <a:lstStyle/>
          <a:p>
            <a:r>
              <a:rPr lang="en-US" dirty="0"/>
              <a:t>Trial and Error Method for Finding The Shock Wave Position</a:t>
            </a:r>
          </a:p>
        </p:txBody>
      </p:sp>
      <mc:AlternateContent xmlns:mc="http://schemas.openxmlformats.org/markup-compatibility/2006" xmlns:a14="http://schemas.microsoft.com/office/drawing/2010/main">
        <mc:Choice Requires="a14">
          <p:sp>
            <p:nvSpPr>
              <p:cNvPr id="8" name="Rectangle: Rounded Corners 7">
                <a:extLst>
                  <a:ext uri="{FF2B5EF4-FFF2-40B4-BE49-F238E27FC236}">
                    <a16:creationId xmlns:a16="http://schemas.microsoft.com/office/drawing/2014/main" id="{876F114E-EAC2-8495-6B94-2EB25C95A7EA}"/>
                  </a:ext>
                </a:extLst>
              </p:cNvPr>
              <p:cNvSpPr/>
              <p:nvPr/>
            </p:nvSpPr>
            <p:spPr>
              <a:xfrm>
                <a:off x="609599" y="838200"/>
                <a:ext cx="2171701" cy="1028700"/>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tlCol="0" anchor="ctr"/>
              <a:lstStyle/>
              <a:p>
                <a:r>
                  <a:rPr lang="en-US" sz="1100" dirty="0">
                    <a:solidFill>
                      <a:schemeClr val="tx1"/>
                    </a:solidFill>
                  </a:rPr>
                  <a:t>Begin by guessing an axial position </a:t>
                </a:r>
                <a14:m>
                  <m:oMath xmlns:m="http://schemas.openxmlformats.org/officeDocument/2006/math">
                    <m:r>
                      <a:rPr lang="en-US" sz="1100" i="1" dirty="0">
                        <a:solidFill>
                          <a:schemeClr val="tx1"/>
                        </a:solidFill>
                        <a:latin typeface="Cambria Math" panose="02040503050406030204" pitchFamily="18" charset="0"/>
                      </a:rPr>
                      <m:t>𝑥</m:t>
                    </m:r>
                  </m:oMath>
                </a14:m>
                <a:r>
                  <a:rPr lang="en-US" sz="1100" dirty="0">
                    <a:solidFill>
                      <a:schemeClr val="tx1"/>
                    </a:solidFill>
                  </a:rPr>
                  <a:t> in the diverging passage. A shock wave is fixed at this position with upstream downstream stations </a:t>
                </a:r>
                <a14:m>
                  <m:oMath xmlns:m="http://schemas.openxmlformats.org/officeDocument/2006/math">
                    <m:r>
                      <a:rPr lang="en-US" sz="1100" i="1" dirty="0">
                        <a:solidFill>
                          <a:schemeClr val="tx1"/>
                        </a:solidFill>
                        <a:latin typeface="Cambria Math" panose="02040503050406030204" pitchFamily="18" charset="0"/>
                      </a:rPr>
                      <m:t>𝐴</m:t>
                    </m:r>
                  </m:oMath>
                </a14:m>
                <a:r>
                  <a:rPr lang="en-US" sz="1100" dirty="0">
                    <a:solidFill>
                      <a:schemeClr val="tx1"/>
                    </a:solidFill>
                  </a:rPr>
                  <a:t> and </a:t>
                </a:r>
                <a14:m>
                  <m:oMath xmlns:m="http://schemas.openxmlformats.org/officeDocument/2006/math">
                    <m:r>
                      <a:rPr lang="en-US" sz="1100" i="1" dirty="0">
                        <a:solidFill>
                          <a:schemeClr val="tx1"/>
                        </a:solidFill>
                        <a:latin typeface="Cambria Math" panose="02040503050406030204" pitchFamily="18" charset="0"/>
                      </a:rPr>
                      <m:t>𝐵</m:t>
                    </m:r>
                  </m:oMath>
                </a14:m>
                <a:r>
                  <a:rPr lang="en-US" sz="1100" dirty="0">
                    <a:solidFill>
                      <a:schemeClr val="tx1"/>
                    </a:solidFill>
                  </a:rPr>
                  <a:t>.</a:t>
                </a:r>
              </a:p>
            </p:txBody>
          </p:sp>
        </mc:Choice>
        <mc:Fallback xmlns="">
          <p:sp>
            <p:nvSpPr>
              <p:cNvPr id="8" name="Rectangle: Rounded Corners 7">
                <a:extLst>
                  <a:ext uri="{FF2B5EF4-FFF2-40B4-BE49-F238E27FC236}">
                    <a16:creationId xmlns:a16="http://schemas.microsoft.com/office/drawing/2014/main" id="{876F114E-EAC2-8495-6B94-2EB25C95A7EA}"/>
                  </a:ext>
                </a:extLst>
              </p:cNvPr>
              <p:cNvSpPr>
                <a:spLocks noRot="1" noChangeAspect="1" noMove="1" noResize="1" noEditPoints="1" noAdjustHandles="1" noChangeArrowheads="1" noChangeShapeType="1" noTextEdit="1"/>
              </p:cNvSpPr>
              <p:nvPr/>
            </p:nvSpPr>
            <p:spPr>
              <a:xfrm>
                <a:off x="609599" y="838200"/>
                <a:ext cx="2171701" cy="1028700"/>
              </a:xfrm>
              <a:prstGeom prst="roundRect">
                <a:avLst/>
              </a:prstGeom>
              <a:blipFill>
                <a:blip r:embed="rId3"/>
                <a:stretch>
                  <a:fillRect/>
                </a:stretch>
              </a:blipFill>
              <a:ln/>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B3D93F6B-F0CF-32AF-B294-439A8D0C846F}"/>
                  </a:ext>
                </a:extLst>
              </p:cNvPr>
              <p:cNvSpPr/>
              <p:nvPr/>
            </p:nvSpPr>
            <p:spPr>
              <a:xfrm>
                <a:off x="3658954" y="1240387"/>
                <a:ext cx="2171700" cy="1090663"/>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tx1"/>
                    </a:solidFill>
                  </a:rPr>
                  <a:t>Since the flow from the nozzle inlet to point </a:t>
                </a:r>
                <a14:m>
                  <m:oMath xmlns:m="http://schemas.openxmlformats.org/officeDocument/2006/math">
                    <m:r>
                      <a:rPr lang="en-US" sz="1100" dirty="0">
                        <a:solidFill>
                          <a:schemeClr val="tx1"/>
                        </a:solidFill>
                        <a:latin typeface="Cambria Math" panose="02040503050406030204" pitchFamily="18" charset="0"/>
                      </a:rPr>
                      <m:t>𝐴</m:t>
                    </m:r>
                  </m:oMath>
                </a14:m>
                <a:r>
                  <a:rPr lang="en-US" sz="1100" dirty="0">
                    <a:solidFill>
                      <a:schemeClr val="tx1"/>
                    </a:solidFill>
                  </a:rPr>
                  <a:t> is isentropic, we know the total properties at </a:t>
                </a:r>
                <a14:m>
                  <m:oMath xmlns:m="http://schemas.openxmlformats.org/officeDocument/2006/math">
                    <m:r>
                      <a:rPr lang="en-US" sz="1100" dirty="0">
                        <a:solidFill>
                          <a:schemeClr val="tx1"/>
                        </a:solidFill>
                        <a:latin typeface="Cambria Math" panose="02040503050406030204" pitchFamily="18" charset="0"/>
                      </a:rPr>
                      <m:t>𝐴</m:t>
                    </m:r>
                  </m:oMath>
                </a14:m>
                <a:r>
                  <a:rPr lang="en-US" sz="1100" dirty="0">
                    <a:solidFill>
                      <a:schemeClr val="tx1"/>
                    </a:solidFill>
                  </a:rPr>
                  <a:t>. From the area ratio equation we can calculate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𝑀</m:t>
                        </m:r>
                      </m:e>
                      <m:sub>
                        <m:r>
                          <a:rPr lang="en-US" sz="1100" dirty="0">
                            <a:solidFill>
                              <a:schemeClr val="tx1"/>
                            </a:solidFill>
                            <a:latin typeface="Cambria Math" panose="02040503050406030204" pitchFamily="18" charset="0"/>
                          </a:rPr>
                          <m:t>𝐴</m:t>
                        </m:r>
                      </m:sub>
                    </m:sSub>
                  </m:oMath>
                </a14:m>
                <a:r>
                  <a:rPr lang="en-US" sz="1100" dirty="0">
                    <a:solidFill>
                      <a:schemeClr val="tx1"/>
                    </a:solidFill>
                  </a:rPr>
                  <a:t> using the supersonic solution.</a:t>
                </a:r>
              </a:p>
            </p:txBody>
          </p:sp>
        </mc:Choice>
        <mc:Fallback xmlns="">
          <p:sp>
            <p:nvSpPr>
              <p:cNvPr id="9" name="Rectangle: Rounded Corners 8">
                <a:extLst>
                  <a:ext uri="{FF2B5EF4-FFF2-40B4-BE49-F238E27FC236}">
                    <a16:creationId xmlns:a16="http://schemas.microsoft.com/office/drawing/2014/main" id="{B3D93F6B-F0CF-32AF-B294-439A8D0C846F}"/>
                  </a:ext>
                </a:extLst>
              </p:cNvPr>
              <p:cNvSpPr>
                <a:spLocks noRot="1" noChangeAspect="1" noMove="1" noResize="1" noEditPoints="1" noAdjustHandles="1" noChangeArrowheads="1" noChangeShapeType="1" noTextEdit="1"/>
              </p:cNvSpPr>
              <p:nvPr/>
            </p:nvSpPr>
            <p:spPr>
              <a:xfrm>
                <a:off x="3658954" y="1240387"/>
                <a:ext cx="2171700" cy="1090663"/>
              </a:xfrm>
              <a:prstGeom prst="roundRect">
                <a:avLst/>
              </a:prstGeom>
              <a:blipFill>
                <a:blip r:embed="rId4"/>
                <a:stretch>
                  <a:fillRect/>
                </a:stretch>
              </a:blipFill>
              <a:ln/>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Rectangle: Rounded Corners 9">
                <a:extLst>
                  <a:ext uri="{FF2B5EF4-FFF2-40B4-BE49-F238E27FC236}">
                    <a16:creationId xmlns:a16="http://schemas.microsoft.com/office/drawing/2014/main" id="{139B8D5A-4AF5-B4AB-0F58-9B24F895CF4D}"/>
                  </a:ext>
                </a:extLst>
              </p:cNvPr>
              <p:cNvSpPr/>
              <p:nvPr/>
            </p:nvSpPr>
            <p:spPr>
              <a:xfrm>
                <a:off x="6371090" y="1992759"/>
                <a:ext cx="2011680" cy="819150"/>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tx1"/>
                    </a:solidFill>
                  </a:rPr>
                  <a:t>Using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𝑀</m:t>
                        </m:r>
                      </m:e>
                      <m:sub>
                        <m:r>
                          <a:rPr lang="en-US" sz="1100" dirty="0">
                            <a:solidFill>
                              <a:schemeClr val="tx1"/>
                            </a:solidFill>
                            <a:latin typeface="Cambria Math" panose="02040503050406030204" pitchFamily="18" charset="0"/>
                          </a:rPr>
                          <m:t>𝐴</m:t>
                        </m:r>
                      </m:sub>
                    </m:sSub>
                  </m:oMath>
                </a14:m>
                <a:r>
                  <a:rPr lang="en-US" sz="1100" dirty="0">
                    <a:solidFill>
                      <a:schemeClr val="tx1"/>
                    </a:solidFill>
                  </a:rPr>
                  <a:t> and the total properties at </a:t>
                </a:r>
                <a14:m>
                  <m:oMath xmlns:m="http://schemas.openxmlformats.org/officeDocument/2006/math">
                    <m:r>
                      <a:rPr lang="en-US" sz="1100" dirty="0">
                        <a:solidFill>
                          <a:schemeClr val="tx1"/>
                        </a:solidFill>
                        <a:latin typeface="Cambria Math" panose="02040503050406030204" pitchFamily="18" charset="0"/>
                      </a:rPr>
                      <m:t>𝐴</m:t>
                    </m:r>
                  </m:oMath>
                </a14:m>
                <a:r>
                  <a:rPr lang="en-US" sz="1100" dirty="0">
                    <a:solidFill>
                      <a:schemeClr val="tx1"/>
                    </a:solidFill>
                  </a:rPr>
                  <a:t> we then calculate the static properties at </a:t>
                </a:r>
                <a14:m>
                  <m:oMath xmlns:m="http://schemas.openxmlformats.org/officeDocument/2006/math">
                    <m:r>
                      <a:rPr lang="en-US" sz="1100" dirty="0">
                        <a:solidFill>
                          <a:schemeClr val="tx1"/>
                        </a:solidFill>
                        <a:latin typeface="Cambria Math" panose="02040503050406030204" pitchFamily="18" charset="0"/>
                      </a:rPr>
                      <m:t>𝐴</m:t>
                    </m:r>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𝑝</m:t>
                        </m:r>
                      </m:e>
                      <m:sub>
                        <m:r>
                          <a:rPr lang="en-US" sz="1100" dirty="0">
                            <a:solidFill>
                              <a:schemeClr val="tx1"/>
                            </a:solidFill>
                            <a:latin typeface="Cambria Math" panose="02040503050406030204" pitchFamily="18" charset="0"/>
                          </a:rPr>
                          <m:t>𝐴</m:t>
                        </m:r>
                      </m:sub>
                    </m:sSub>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𝑇</m:t>
                        </m:r>
                      </m:e>
                      <m:sub>
                        <m:r>
                          <a:rPr lang="en-US" sz="1100" dirty="0">
                            <a:solidFill>
                              <a:schemeClr val="tx1"/>
                            </a:solidFill>
                            <a:latin typeface="Cambria Math" panose="02040503050406030204" pitchFamily="18" charset="0"/>
                          </a:rPr>
                          <m:t>𝐴</m:t>
                        </m:r>
                      </m:sub>
                    </m:sSub>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𝜌</m:t>
                        </m:r>
                      </m:e>
                      <m:sub>
                        <m:r>
                          <a:rPr lang="en-US" sz="1100" dirty="0">
                            <a:solidFill>
                              <a:schemeClr val="tx1"/>
                            </a:solidFill>
                            <a:latin typeface="Cambria Math" panose="02040503050406030204" pitchFamily="18" charset="0"/>
                          </a:rPr>
                          <m:t>𝐴</m:t>
                        </m:r>
                      </m:sub>
                    </m:sSub>
                  </m:oMath>
                </a14:m>
                <a:r>
                  <a:rPr lang="en-US" sz="1100" dirty="0">
                    <a:solidFill>
                      <a:schemeClr val="tx1"/>
                    </a:solidFill>
                  </a:rPr>
                  <a:t>).</a:t>
                </a:r>
              </a:p>
            </p:txBody>
          </p:sp>
        </mc:Choice>
        <mc:Fallback xmlns="">
          <p:sp>
            <p:nvSpPr>
              <p:cNvPr id="10" name="Rectangle: Rounded Corners 9">
                <a:extLst>
                  <a:ext uri="{FF2B5EF4-FFF2-40B4-BE49-F238E27FC236}">
                    <a16:creationId xmlns:a16="http://schemas.microsoft.com/office/drawing/2014/main" id="{139B8D5A-4AF5-B4AB-0F58-9B24F895CF4D}"/>
                  </a:ext>
                </a:extLst>
              </p:cNvPr>
              <p:cNvSpPr>
                <a:spLocks noRot="1" noChangeAspect="1" noMove="1" noResize="1" noEditPoints="1" noAdjustHandles="1" noChangeArrowheads="1" noChangeShapeType="1" noTextEdit="1"/>
              </p:cNvSpPr>
              <p:nvPr/>
            </p:nvSpPr>
            <p:spPr>
              <a:xfrm>
                <a:off x="6371090" y="1992759"/>
                <a:ext cx="2011680" cy="819150"/>
              </a:xfrm>
              <a:prstGeom prst="roundRect">
                <a:avLst/>
              </a:prstGeom>
              <a:blipFill>
                <a:blip r:embed="rId5"/>
                <a:stretch>
                  <a:fillRect/>
                </a:stretch>
              </a:blipFill>
              <a:ln/>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216B4A6F-2979-5EC2-0A3F-21C0D1DFFBED}"/>
                  </a:ext>
                </a:extLst>
              </p:cNvPr>
              <p:cNvSpPr/>
              <p:nvPr/>
            </p:nvSpPr>
            <p:spPr>
              <a:xfrm>
                <a:off x="8867224" y="2495324"/>
                <a:ext cx="2933700" cy="1146997"/>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tx1"/>
                    </a:solidFill>
                  </a:rPr>
                  <a:t>Now apply the shock wave equations to obtain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𝑝</m:t>
                        </m:r>
                      </m:e>
                      <m:sub>
                        <m:r>
                          <a:rPr lang="en-US" sz="1100" dirty="0">
                            <a:solidFill>
                              <a:schemeClr val="tx1"/>
                            </a:solidFill>
                            <a:latin typeface="Cambria Math" panose="02040503050406030204" pitchFamily="18" charset="0"/>
                          </a:rPr>
                          <m:t>𝐵</m:t>
                        </m:r>
                      </m:sub>
                    </m:sSub>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𝑇</m:t>
                        </m:r>
                      </m:e>
                      <m:sub>
                        <m:r>
                          <a:rPr lang="en-US" sz="1100" dirty="0">
                            <a:solidFill>
                              <a:schemeClr val="tx1"/>
                            </a:solidFill>
                            <a:latin typeface="Cambria Math" panose="02040503050406030204" pitchFamily="18" charset="0"/>
                          </a:rPr>
                          <m:t>𝐵</m:t>
                        </m:r>
                      </m:sub>
                    </m:sSub>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𝜌</m:t>
                        </m:r>
                      </m:e>
                      <m:sub>
                        <m:r>
                          <a:rPr lang="en-US" sz="1100" dirty="0">
                            <a:solidFill>
                              <a:schemeClr val="tx1"/>
                            </a:solidFill>
                            <a:latin typeface="Cambria Math" panose="02040503050406030204" pitchFamily="18" charset="0"/>
                          </a:rPr>
                          <m:t>𝐵</m:t>
                        </m:r>
                      </m:sub>
                    </m:sSub>
                  </m:oMath>
                </a14:m>
                <a:r>
                  <a:rPr lang="en-US" sz="1100" dirty="0">
                    <a:solidFill>
                      <a:schemeClr val="tx1"/>
                    </a:solidFill>
                  </a:rPr>
                  <a:t>, and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𝑀</m:t>
                        </m:r>
                      </m:e>
                      <m:sub>
                        <m:r>
                          <a:rPr lang="en-US" sz="1100" dirty="0">
                            <a:solidFill>
                              <a:schemeClr val="tx1"/>
                            </a:solidFill>
                            <a:latin typeface="Cambria Math" panose="02040503050406030204" pitchFamily="18" charset="0"/>
                          </a:rPr>
                          <m:t>𝐵</m:t>
                        </m:r>
                      </m:sub>
                    </m:sSub>
                  </m:oMath>
                </a14:m>
                <a:r>
                  <a:rPr lang="en-US" sz="1100" dirty="0">
                    <a:solidFill>
                      <a:schemeClr val="tx1"/>
                    </a:solidFill>
                  </a:rPr>
                  <a:t> knowing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𝑀</m:t>
                        </m:r>
                      </m:e>
                      <m:sub>
                        <m:r>
                          <a:rPr lang="en-US" sz="1100" dirty="0">
                            <a:solidFill>
                              <a:schemeClr val="tx1"/>
                            </a:solidFill>
                            <a:latin typeface="Cambria Math" panose="02040503050406030204" pitchFamily="18" charset="0"/>
                          </a:rPr>
                          <m:t>𝐴</m:t>
                        </m:r>
                      </m:sub>
                    </m:sSub>
                  </m:oMath>
                </a14:m>
                <a:r>
                  <a:rPr lang="en-US" sz="1100" dirty="0">
                    <a:solidFill>
                      <a:schemeClr val="tx1"/>
                    </a:solidFill>
                  </a:rPr>
                  <a:t> and the static properties. We can obtain the total quantities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𝑝</m:t>
                        </m:r>
                      </m:e>
                      <m:sub>
                        <m:r>
                          <a:rPr lang="en-US" sz="1100" dirty="0">
                            <a:solidFill>
                              <a:schemeClr val="tx1"/>
                            </a:solidFill>
                            <a:latin typeface="Cambria Math" panose="02040503050406030204" pitchFamily="18" charset="0"/>
                          </a:rPr>
                          <m:t>0</m:t>
                        </m:r>
                        <m:r>
                          <a:rPr lang="en-US" sz="1100" dirty="0">
                            <a:solidFill>
                              <a:schemeClr val="tx1"/>
                            </a:solidFill>
                            <a:latin typeface="Cambria Math" panose="02040503050406030204" pitchFamily="18" charset="0"/>
                          </a:rPr>
                          <m:t>𝐵</m:t>
                        </m:r>
                      </m:sub>
                    </m:sSub>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𝑇</m:t>
                        </m:r>
                      </m:e>
                      <m:sub>
                        <m:r>
                          <a:rPr lang="en-US" sz="1100" dirty="0">
                            <a:solidFill>
                              <a:schemeClr val="tx1"/>
                            </a:solidFill>
                            <a:latin typeface="Cambria Math" panose="02040503050406030204" pitchFamily="18" charset="0"/>
                          </a:rPr>
                          <m:t>0</m:t>
                        </m:r>
                        <m:r>
                          <a:rPr lang="en-US" sz="1100" dirty="0">
                            <a:solidFill>
                              <a:schemeClr val="tx1"/>
                            </a:solidFill>
                            <a:latin typeface="Cambria Math" panose="02040503050406030204" pitchFamily="18" charset="0"/>
                          </a:rPr>
                          <m:t>𝐵</m:t>
                        </m:r>
                      </m:sub>
                    </m:sSub>
                  </m:oMath>
                </a14:m>
                <a:r>
                  <a:rPr lang="en-US" sz="1100" dirty="0">
                    <a:solidFill>
                      <a:schemeClr val="tx1"/>
                    </a:solidFill>
                  </a:rPr>
                  <a:t>,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𝜌</m:t>
                        </m:r>
                      </m:e>
                      <m:sub>
                        <m:r>
                          <a:rPr lang="en-US" sz="1100" dirty="0">
                            <a:solidFill>
                              <a:schemeClr val="tx1"/>
                            </a:solidFill>
                            <a:latin typeface="Cambria Math" panose="02040503050406030204" pitchFamily="18" charset="0"/>
                          </a:rPr>
                          <m:t>0</m:t>
                        </m:r>
                        <m:r>
                          <a:rPr lang="en-US" sz="1100" dirty="0">
                            <a:solidFill>
                              <a:schemeClr val="tx1"/>
                            </a:solidFill>
                            <a:latin typeface="Cambria Math" panose="02040503050406030204" pitchFamily="18" charset="0"/>
                          </a:rPr>
                          <m:t>𝐵</m:t>
                        </m:r>
                      </m:sub>
                    </m:sSub>
                  </m:oMath>
                </a14:m>
                <a:r>
                  <a:rPr lang="en-US" sz="1100" dirty="0">
                    <a:solidFill>
                      <a:schemeClr val="tx1"/>
                    </a:solidFill>
                  </a:rPr>
                  <a:t> which will prevail through the remainder of the nozzle (which flows isentropically).</a:t>
                </a:r>
              </a:p>
            </p:txBody>
          </p:sp>
        </mc:Choice>
        <mc:Fallback xmlns="">
          <p:sp>
            <p:nvSpPr>
              <p:cNvPr id="11" name="Rectangle: Rounded Corners 10">
                <a:extLst>
                  <a:ext uri="{FF2B5EF4-FFF2-40B4-BE49-F238E27FC236}">
                    <a16:creationId xmlns:a16="http://schemas.microsoft.com/office/drawing/2014/main" id="{216B4A6F-2979-5EC2-0A3F-21C0D1DFFBED}"/>
                  </a:ext>
                </a:extLst>
              </p:cNvPr>
              <p:cNvSpPr>
                <a:spLocks noRot="1" noChangeAspect="1" noMove="1" noResize="1" noEditPoints="1" noAdjustHandles="1" noChangeArrowheads="1" noChangeShapeType="1" noTextEdit="1"/>
              </p:cNvSpPr>
              <p:nvPr/>
            </p:nvSpPr>
            <p:spPr>
              <a:xfrm>
                <a:off x="8867224" y="2495324"/>
                <a:ext cx="2933700" cy="1146997"/>
              </a:xfrm>
              <a:prstGeom prst="roundRect">
                <a:avLst/>
              </a:prstGeom>
              <a:blipFill>
                <a:blip r:embed="rId6"/>
                <a:stretch>
                  <a:fillRect/>
                </a:stretch>
              </a:blipFill>
              <a:ln/>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A5A30EA0-5A9B-BDB1-152A-4DF1825F04F4}"/>
                  </a:ext>
                </a:extLst>
              </p:cNvPr>
              <p:cNvSpPr/>
              <p:nvPr/>
            </p:nvSpPr>
            <p:spPr>
              <a:xfrm>
                <a:off x="7430593" y="3950474"/>
                <a:ext cx="2918460" cy="879159"/>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tx1"/>
                    </a:solidFill>
                  </a:rPr>
                  <a:t>From the area </a:t>
                </a:r>
                <a14:m>
                  <m:oMath xmlns:m="http://schemas.openxmlformats.org/officeDocument/2006/math">
                    <m:r>
                      <a:rPr lang="en-US" sz="1100" dirty="0">
                        <a:solidFill>
                          <a:schemeClr val="tx1"/>
                        </a:solidFill>
                        <a:latin typeface="Cambria Math" panose="02040503050406030204" pitchFamily="18" charset="0"/>
                      </a:rPr>
                      <m:t>𝐴</m:t>
                    </m:r>
                    <m:r>
                      <a:rPr lang="en-US" sz="1100" dirty="0">
                        <a:solidFill>
                          <a:schemeClr val="tx1"/>
                        </a:solidFill>
                        <a:latin typeface="Cambria Math" panose="02040503050406030204" pitchFamily="18" charset="0"/>
                      </a:rPr>
                      <m:t>(</m:t>
                    </m:r>
                    <m:r>
                      <a:rPr lang="en-US" sz="1100" dirty="0">
                        <a:solidFill>
                          <a:schemeClr val="tx1"/>
                        </a:solidFill>
                        <a:latin typeface="Cambria Math" panose="02040503050406030204" pitchFamily="18" charset="0"/>
                      </a:rPr>
                      <m:t>𝑥</m:t>
                    </m:r>
                    <m:r>
                      <a:rPr lang="en-US" sz="1100" dirty="0">
                        <a:solidFill>
                          <a:schemeClr val="tx1"/>
                        </a:solidFill>
                        <a:latin typeface="Cambria Math" panose="02040503050406030204" pitchFamily="18" charset="0"/>
                      </a:rPr>
                      <m:t>)</m:t>
                    </m:r>
                  </m:oMath>
                </a14:m>
                <a:r>
                  <a:rPr lang="en-US" sz="1100" dirty="0">
                    <a:solidFill>
                      <a:schemeClr val="tx1"/>
                    </a:solidFill>
                  </a:rPr>
                  <a:t> and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𝑀</m:t>
                        </m:r>
                      </m:e>
                      <m:sub>
                        <m:r>
                          <a:rPr lang="en-US" sz="1100" dirty="0">
                            <a:solidFill>
                              <a:schemeClr val="tx1"/>
                            </a:solidFill>
                            <a:latin typeface="Cambria Math" panose="02040503050406030204" pitchFamily="18" charset="0"/>
                          </a:rPr>
                          <m:t>𝐵</m:t>
                        </m:r>
                      </m:sub>
                    </m:sSub>
                  </m:oMath>
                </a14:m>
                <a:r>
                  <a:rPr lang="en-US" sz="1100" dirty="0">
                    <a:solidFill>
                      <a:schemeClr val="tx1"/>
                    </a:solidFill>
                  </a:rPr>
                  <a:t> we now calculate a new </a:t>
                </a:r>
                <a14:m>
                  <m:oMath xmlns:m="http://schemas.openxmlformats.org/officeDocument/2006/math">
                    <m:sSubSup>
                      <m:sSubSupPr>
                        <m:ctrlPr>
                          <a:rPr lang="en-US" sz="1100" i="1" dirty="0">
                            <a:solidFill>
                              <a:schemeClr val="tx1"/>
                            </a:solidFill>
                            <a:latin typeface="Cambria Math" panose="02040503050406030204" pitchFamily="18" charset="0"/>
                          </a:rPr>
                        </m:ctrlPr>
                      </m:sSubSupPr>
                      <m:e>
                        <m:r>
                          <a:rPr lang="en-US" sz="1100" dirty="0">
                            <a:solidFill>
                              <a:schemeClr val="tx1"/>
                            </a:solidFill>
                            <a:latin typeface="Cambria Math" panose="02040503050406030204" pitchFamily="18" charset="0"/>
                          </a:rPr>
                          <m:t>𝐴</m:t>
                        </m:r>
                      </m:e>
                      <m:sub>
                        <m:r>
                          <a:rPr lang="en-US" sz="1100" dirty="0">
                            <a:solidFill>
                              <a:schemeClr val="tx1"/>
                            </a:solidFill>
                            <a:latin typeface="Cambria Math" panose="02040503050406030204" pitchFamily="18" charset="0"/>
                          </a:rPr>
                          <m:t>𝐵</m:t>
                        </m:r>
                      </m:sub>
                      <m:sup>
                        <m:r>
                          <a:rPr lang="en-US" sz="1100" dirty="0">
                            <a:solidFill>
                              <a:schemeClr val="tx1"/>
                            </a:solidFill>
                            <a:latin typeface="Cambria Math" panose="02040503050406030204" pitchFamily="18" charset="0"/>
                          </a:rPr>
                          <m:t>∗</m:t>
                        </m:r>
                      </m:sup>
                    </m:sSubSup>
                    <m:r>
                      <a:rPr lang="en-US" sz="1100" dirty="0">
                        <a:solidFill>
                          <a:schemeClr val="tx1"/>
                        </a:solidFill>
                        <a:latin typeface="Cambria Math" panose="02040503050406030204" pitchFamily="18" charset="0"/>
                      </a:rPr>
                      <m:t>. </m:t>
                    </m:r>
                  </m:oMath>
                </a14:m>
                <a:r>
                  <a:rPr lang="en-US" sz="1100" dirty="0">
                    <a:solidFill>
                      <a:schemeClr val="tx1"/>
                    </a:solidFill>
                  </a:rPr>
                  <a:t>  This reference critical area will also prevail from the downstream side of the shock to the exit.</a:t>
                </a:r>
              </a:p>
            </p:txBody>
          </p:sp>
        </mc:Choice>
        <mc:Fallback xmlns="">
          <p:sp>
            <p:nvSpPr>
              <p:cNvPr id="12" name="Rectangle: Rounded Corners 11">
                <a:extLst>
                  <a:ext uri="{FF2B5EF4-FFF2-40B4-BE49-F238E27FC236}">
                    <a16:creationId xmlns:a16="http://schemas.microsoft.com/office/drawing/2014/main" id="{A5A30EA0-5A9B-BDB1-152A-4DF1825F04F4}"/>
                  </a:ext>
                </a:extLst>
              </p:cNvPr>
              <p:cNvSpPr>
                <a:spLocks noRot="1" noChangeAspect="1" noMove="1" noResize="1" noEditPoints="1" noAdjustHandles="1" noChangeArrowheads="1" noChangeShapeType="1" noTextEdit="1"/>
              </p:cNvSpPr>
              <p:nvPr/>
            </p:nvSpPr>
            <p:spPr>
              <a:xfrm>
                <a:off x="7430593" y="3950474"/>
                <a:ext cx="2918460" cy="879159"/>
              </a:xfrm>
              <a:prstGeom prst="roundRect">
                <a:avLst/>
              </a:prstGeom>
              <a:blipFill>
                <a:blip r:embed="rId7"/>
                <a:stretch>
                  <a:fillRect/>
                </a:stretch>
              </a:blipFill>
              <a:ln/>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2264CC46-15D7-ACEF-2BE9-7CE511FD4787}"/>
                  </a:ext>
                </a:extLst>
              </p:cNvPr>
              <p:cNvSpPr/>
              <p:nvPr/>
            </p:nvSpPr>
            <p:spPr>
              <a:xfrm>
                <a:off x="4573031" y="5062108"/>
                <a:ext cx="2933700" cy="747763"/>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tx1"/>
                    </a:solidFill>
                  </a:rPr>
                  <a:t>Using the exit area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𝐴</m:t>
                        </m:r>
                      </m:e>
                      <m:sub>
                        <m:r>
                          <a:rPr lang="en-US" sz="1100" dirty="0">
                            <a:solidFill>
                              <a:schemeClr val="tx1"/>
                            </a:solidFill>
                            <a:latin typeface="Cambria Math" panose="02040503050406030204" pitchFamily="18" charset="0"/>
                          </a:rPr>
                          <m:t>2</m:t>
                        </m:r>
                      </m:sub>
                    </m:sSub>
                  </m:oMath>
                </a14:m>
                <a:r>
                  <a:rPr lang="en-US" sz="1100" dirty="0">
                    <a:solidFill>
                      <a:schemeClr val="tx1"/>
                    </a:solidFill>
                  </a:rPr>
                  <a:t>, we calculate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𝐴</m:t>
                        </m:r>
                      </m:e>
                      <m:sub>
                        <m:r>
                          <a:rPr lang="en-US" sz="1100" dirty="0">
                            <a:solidFill>
                              <a:schemeClr val="tx1"/>
                            </a:solidFill>
                            <a:latin typeface="Cambria Math" panose="02040503050406030204" pitchFamily="18" charset="0"/>
                          </a:rPr>
                          <m:t>2</m:t>
                        </m:r>
                      </m:sub>
                    </m:sSub>
                    <m:r>
                      <a:rPr lang="en-US" sz="1100" dirty="0">
                        <a:solidFill>
                          <a:schemeClr val="tx1"/>
                        </a:solidFill>
                        <a:latin typeface="Cambria Math" panose="02040503050406030204" pitchFamily="18" charset="0"/>
                      </a:rPr>
                      <m:t>/</m:t>
                    </m:r>
                    <m:sSubSup>
                      <m:sSubSupPr>
                        <m:ctrlPr>
                          <a:rPr lang="en-US" sz="1100" i="1" dirty="0">
                            <a:solidFill>
                              <a:schemeClr val="tx1"/>
                            </a:solidFill>
                            <a:latin typeface="Cambria Math" panose="02040503050406030204" pitchFamily="18" charset="0"/>
                          </a:rPr>
                        </m:ctrlPr>
                      </m:sSubSupPr>
                      <m:e>
                        <m:r>
                          <a:rPr lang="en-US" sz="1100" dirty="0">
                            <a:solidFill>
                              <a:schemeClr val="tx1"/>
                            </a:solidFill>
                            <a:latin typeface="Cambria Math" panose="02040503050406030204" pitchFamily="18" charset="0"/>
                          </a:rPr>
                          <m:t>𝐴</m:t>
                        </m:r>
                      </m:e>
                      <m:sub>
                        <m:r>
                          <a:rPr lang="en-US" sz="1100" dirty="0">
                            <a:solidFill>
                              <a:schemeClr val="tx1"/>
                            </a:solidFill>
                            <a:latin typeface="Cambria Math" panose="02040503050406030204" pitchFamily="18" charset="0"/>
                          </a:rPr>
                          <m:t>𝐵</m:t>
                        </m:r>
                      </m:sub>
                      <m:sup>
                        <m:r>
                          <a:rPr lang="en-US" sz="1100" dirty="0">
                            <a:solidFill>
                              <a:schemeClr val="tx1"/>
                            </a:solidFill>
                            <a:latin typeface="Cambria Math" panose="02040503050406030204" pitchFamily="18" charset="0"/>
                          </a:rPr>
                          <m:t>∗</m:t>
                        </m:r>
                      </m:sup>
                    </m:sSubSup>
                  </m:oMath>
                </a14:m>
                <a:r>
                  <a:rPr lang="en-US" sz="1100" dirty="0">
                    <a:solidFill>
                      <a:schemeClr val="tx1"/>
                    </a:solidFill>
                  </a:rPr>
                  <a:t> and then obtain a provisional subsonic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𝑀</m:t>
                        </m:r>
                      </m:e>
                      <m:sub>
                        <m:r>
                          <a:rPr lang="en-US" sz="1100" dirty="0">
                            <a:solidFill>
                              <a:schemeClr val="tx1"/>
                            </a:solidFill>
                            <a:latin typeface="Cambria Math" panose="02040503050406030204" pitchFamily="18" charset="0"/>
                          </a:rPr>
                          <m:t>2</m:t>
                        </m:r>
                      </m:sub>
                    </m:sSub>
                  </m:oMath>
                </a14:m>
                <a:r>
                  <a:rPr lang="en-US" sz="1100" dirty="0">
                    <a:solidFill>
                      <a:schemeClr val="tx1"/>
                    </a:solidFill>
                  </a:rPr>
                  <a:t>, again using the area ratio equation.</a:t>
                </a:r>
              </a:p>
            </p:txBody>
          </p:sp>
        </mc:Choice>
        <mc:Fallback xmlns="">
          <p:sp>
            <p:nvSpPr>
              <p:cNvPr id="13" name="Rectangle: Rounded Corners 12">
                <a:extLst>
                  <a:ext uri="{FF2B5EF4-FFF2-40B4-BE49-F238E27FC236}">
                    <a16:creationId xmlns:a16="http://schemas.microsoft.com/office/drawing/2014/main" id="{2264CC46-15D7-ACEF-2BE9-7CE511FD4787}"/>
                  </a:ext>
                </a:extLst>
              </p:cNvPr>
              <p:cNvSpPr>
                <a:spLocks noRot="1" noChangeAspect="1" noMove="1" noResize="1" noEditPoints="1" noAdjustHandles="1" noChangeArrowheads="1" noChangeShapeType="1" noTextEdit="1"/>
              </p:cNvSpPr>
              <p:nvPr/>
            </p:nvSpPr>
            <p:spPr>
              <a:xfrm>
                <a:off x="4573031" y="5062108"/>
                <a:ext cx="2933700" cy="747763"/>
              </a:xfrm>
              <a:prstGeom prst="roundRect">
                <a:avLst/>
              </a:prstGeom>
              <a:blipFill>
                <a:blip r:embed="rId8"/>
                <a:stretch>
                  <a:fillRect/>
                </a:stretch>
              </a:blipFill>
              <a:ln/>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4" name="Rectangle: Rounded Corners 13">
                <a:extLst>
                  <a:ext uri="{FF2B5EF4-FFF2-40B4-BE49-F238E27FC236}">
                    <a16:creationId xmlns:a16="http://schemas.microsoft.com/office/drawing/2014/main" id="{BE434DF0-4F6B-16CB-6CF2-8E0CBEB97630}"/>
                  </a:ext>
                </a:extLst>
              </p:cNvPr>
              <p:cNvSpPr/>
              <p:nvPr/>
            </p:nvSpPr>
            <p:spPr>
              <a:xfrm>
                <a:off x="416515" y="4390054"/>
                <a:ext cx="3520440" cy="1675772"/>
              </a:xfrm>
              <a:prstGeom prst="roundRect">
                <a:avLst/>
              </a:prstGeom>
              <a:solidFill>
                <a:srgbClr val="FFB71B"/>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a:solidFill>
                      <a:schemeClr val="tx1"/>
                    </a:solidFill>
                  </a:rPr>
                  <a:t>Finally, using the isentropic relation for total to static pressure ratio, we solve for a provisional exit pressure </a:t>
                </a:r>
                <a14:m>
                  <m:oMath xmlns:m="http://schemas.openxmlformats.org/officeDocument/2006/math">
                    <m:sSubSup>
                      <m:sSubSupPr>
                        <m:ctrlPr>
                          <a:rPr lang="en-US" sz="1100" i="1" dirty="0">
                            <a:solidFill>
                              <a:schemeClr val="tx1"/>
                            </a:solidFill>
                            <a:latin typeface="Cambria Math" panose="02040503050406030204" pitchFamily="18" charset="0"/>
                          </a:rPr>
                        </m:ctrlPr>
                      </m:sSubSupPr>
                      <m:e>
                        <m:r>
                          <a:rPr lang="en-US" sz="1100" dirty="0">
                            <a:solidFill>
                              <a:schemeClr val="tx1"/>
                            </a:solidFill>
                            <a:latin typeface="Cambria Math" panose="02040503050406030204" pitchFamily="18" charset="0"/>
                          </a:rPr>
                          <m:t>𝑝</m:t>
                        </m:r>
                      </m:e>
                      <m:sub>
                        <m:r>
                          <a:rPr lang="en-US" sz="1100" dirty="0">
                            <a:solidFill>
                              <a:schemeClr val="tx1"/>
                            </a:solidFill>
                            <a:latin typeface="Cambria Math" panose="02040503050406030204" pitchFamily="18" charset="0"/>
                          </a:rPr>
                          <m:t>2</m:t>
                        </m:r>
                      </m:sub>
                      <m:sup>
                        <m:r>
                          <a:rPr lang="en-US" sz="1100" dirty="0">
                            <a:solidFill>
                              <a:schemeClr val="tx1"/>
                            </a:solidFill>
                            <a:latin typeface="Cambria Math" panose="02040503050406030204" pitchFamily="18" charset="0"/>
                          </a:rPr>
                          <m:t>′</m:t>
                        </m:r>
                      </m:sup>
                    </m:sSubSup>
                  </m:oMath>
                </a14:m>
                <a:r>
                  <a:rPr lang="en-US" sz="1100" dirty="0">
                    <a:solidFill>
                      <a:schemeClr val="tx1"/>
                    </a:solidFill>
                  </a:rPr>
                  <a:t>.  </a:t>
                </a:r>
              </a:p>
              <a:p>
                <a:pPr marL="171450" indent="-171450">
                  <a:buFont typeface="Arial" panose="020B0604020202020204" pitchFamily="34" charset="0"/>
                  <a:buChar char="•"/>
                </a:pPr>
                <a:r>
                  <a:rPr lang="en-US" sz="1100" dirty="0">
                    <a:solidFill>
                      <a:schemeClr val="tx1"/>
                    </a:solidFill>
                  </a:rPr>
                  <a:t>If </a:t>
                </a:r>
                <a14:m>
                  <m:oMath xmlns:m="http://schemas.openxmlformats.org/officeDocument/2006/math">
                    <m:sSubSup>
                      <m:sSubSupPr>
                        <m:ctrlPr>
                          <a:rPr lang="en-US" sz="1100" i="1" dirty="0">
                            <a:solidFill>
                              <a:schemeClr val="tx1"/>
                            </a:solidFill>
                            <a:latin typeface="Cambria Math" panose="02040503050406030204" pitchFamily="18" charset="0"/>
                          </a:rPr>
                        </m:ctrlPr>
                      </m:sSubSupPr>
                      <m:e>
                        <m:r>
                          <a:rPr lang="en-US" sz="1100" dirty="0">
                            <a:solidFill>
                              <a:schemeClr val="tx1"/>
                            </a:solidFill>
                            <a:latin typeface="Cambria Math" panose="02040503050406030204" pitchFamily="18" charset="0"/>
                          </a:rPr>
                          <m:t>𝑝</m:t>
                        </m:r>
                      </m:e>
                      <m:sub>
                        <m:r>
                          <a:rPr lang="en-US" sz="1100" dirty="0">
                            <a:solidFill>
                              <a:schemeClr val="tx1"/>
                            </a:solidFill>
                            <a:latin typeface="Cambria Math" panose="02040503050406030204" pitchFamily="18" charset="0"/>
                          </a:rPr>
                          <m:t>2</m:t>
                        </m:r>
                      </m:sub>
                      <m:sup>
                        <m:r>
                          <a:rPr lang="en-US" sz="1100" dirty="0">
                            <a:solidFill>
                              <a:schemeClr val="tx1"/>
                            </a:solidFill>
                            <a:latin typeface="Cambria Math" panose="02040503050406030204" pitchFamily="18" charset="0"/>
                          </a:rPr>
                          <m:t>′</m:t>
                        </m:r>
                      </m:sup>
                    </m:sSubSup>
                  </m:oMath>
                </a14:m>
                <a:r>
                  <a:rPr lang="en-US" sz="1100" dirty="0">
                    <a:solidFill>
                      <a:schemeClr val="tx1"/>
                    </a:solidFill>
                  </a:rPr>
                  <a:t> is greater than the prescribed exit pressure </a:t>
                </a:r>
                <a14:m>
                  <m:oMath xmlns:m="http://schemas.openxmlformats.org/officeDocument/2006/math">
                    <m:sSub>
                      <m:sSubPr>
                        <m:ctrlPr>
                          <a:rPr lang="en-US" sz="1100" i="1" dirty="0">
                            <a:solidFill>
                              <a:schemeClr val="tx1"/>
                            </a:solidFill>
                            <a:latin typeface="Cambria Math" panose="02040503050406030204" pitchFamily="18" charset="0"/>
                          </a:rPr>
                        </m:ctrlPr>
                      </m:sSubPr>
                      <m:e>
                        <m:r>
                          <a:rPr lang="en-US" sz="1100" dirty="0">
                            <a:solidFill>
                              <a:schemeClr val="tx1"/>
                            </a:solidFill>
                            <a:latin typeface="Cambria Math" panose="02040503050406030204" pitchFamily="18" charset="0"/>
                          </a:rPr>
                          <m:t>𝑝</m:t>
                        </m:r>
                      </m:e>
                      <m:sub>
                        <m:r>
                          <a:rPr lang="en-US" sz="1100" dirty="0">
                            <a:solidFill>
                              <a:schemeClr val="tx1"/>
                            </a:solidFill>
                            <a:latin typeface="Cambria Math" panose="02040503050406030204" pitchFamily="18" charset="0"/>
                          </a:rPr>
                          <m:t>2</m:t>
                        </m:r>
                      </m:sub>
                    </m:sSub>
                  </m:oMath>
                </a14:m>
                <a:r>
                  <a:rPr lang="en-US" sz="1100" dirty="0">
                    <a:solidFill>
                      <a:schemeClr val="tx1"/>
                    </a:solidFill>
                  </a:rPr>
                  <a:t>, the shock must be closer to the throat and the assumed axial position </a:t>
                </a:r>
                <a14:m>
                  <m:oMath xmlns:m="http://schemas.openxmlformats.org/officeDocument/2006/math">
                    <m:r>
                      <a:rPr lang="en-US" sz="1100" dirty="0">
                        <a:solidFill>
                          <a:schemeClr val="tx1"/>
                        </a:solidFill>
                        <a:latin typeface="Cambria Math" panose="02040503050406030204" pitchFamily="18" charset="0"/>
                      </a:rPr>
                      <m:t>𝑥</m:t>
                    </m:r>
                  </m:oMath>
                </a14:m>
                <a:r>
                  <a:rPr lang="en-US" sz="1100" dirty="0">
                    <a:solidFill>
                      <a:schemeClr val="tx1"/>
                    </a:solidFill>
                  </a:rPr>
                  <a:t> is reduced;  </a:t>
                </a:r>
              </a:p>
              <a:p>
                <a:pPr marL="171450" indent="-171450">
                  <a:buFont typeface="Arial" panose="020B0604020202020204" pitchFamily="34" charset="0"/>
                  <a:buChar char="•"/>
                </a:pPr>
                <a:r>
                  <a:rPr lang="en-US" sz="1100" dirty="0">
                    <a:solidFill>
                      <a:schemeClr val="tx1"/>
                    </a:solidFill>
                  </a:rPr>
                  <a:t>Otherwise, we increase </a:t>
                </a:r>
                <a14:m>
                  <m:oMath xmlns:m="http://schemas.openxmlformats.org/officeDocument/2006/math">
                    <m:r>
                      <a:rPr lang="en-US" sz="1100" dirty="0">
                        <a:solidFill>
                          <a:schemeClr val="tx1"/>
                        </a:solidFill>
                        <a:latin typeface="Cambria Math" panose="02040503050406030204" pitchFamily="18" charset="0"/>
                      </a:rPr>
                      <m:t>𝑥</m:t>
                    </m:r>
                  </m:oMath>
                </a14:m>
                <a:r>
                  <a:rPr lang="en-US" sz="1100" dirty="0">
                    <a:solidFill>
                      <a:schemeClr val="tx1"/>
                    </a:solidFill>
                  </a:rPr>
                  <a:t>.  A small increment </a:t>
                </a:r>
                <a14:m>
                  <m:oMath xmlns:m="http://schemas.openxmlformats.org/officeDocument/2006/math">
                    <m:r>
                      <m:rPr>
                        <m:sty m:val="p"/>
                      </m:rPr>
                      <a:rPr lang="en-US" sz="1100" dirty="0">
                        <a:solidFill>
                          <a:schemeClr val="tx1"/>
                        </a:solidFill>
                        <a:latin typeface="Cambria Math" panose="02040503050406030204" pitchFamily="18" charset="0"/>
                      </a:rPr>
                      <m:t>Δ</m:t>
                    </m:r>
                    <m:r>
                      <a:rPr lang="en-US" sz="1100" dirty="0">
                        <a:solidFill>
                          <a:schemeClr val="tx1"/>
                        </a:solidFill>
                        <a:latin typeface="Cambria Math" panose="02040503050406030204" pitchFamily="18" charset="0"/>
                      </a:rPr>
                      <m:t>𝑥</m:t>
                    </m:r>
                  </m:oMath>
                </a14:m>
                <a:r>
                  <a:rPr lang="en-US" sz="1100" dirty="0">
                    <a:solidFill>
                      <a:schemeClr val="tx1"/>
                    </a:solidFill>
                  </a:rPr>
                  <a:t> is chosen for these adjustments.</a:t>
                </a:r>
              </a:p>
            </p:txBody>
          </p:sp>
        </mc:Choice>
        <mc:Fallback xmlns="">
          <p:sp>
            <p:nvSpPr>
              <p:cNvPr id="14" name="Rectangle: Rounded Corners 13">
                <a:extLst>
                  <a:ext uri="{FF2B5EF4-FFF2-40B4-BE49-F238E27FC236}">
                    <a16:creationId xmlns:a16="http://schemas.microsoft.com/office/drawing/2014/main" id="{BE434DF0-4F6B-16CB-6CF2-8E0CBEB97630}"/>
                  </a:ext>
                </a:extLst>
              </p:cNvPr>
              <p:cNvSpPr>
                <a:spLocks noRot="1" noChangeAspect="1" noMove="1" noResize="1" noEditPoints="1" noAdjustHandles="1" noChangeArrowheads="1" noChangeShapeType="1" noTextEdit="1"/>
              </p:cNvSpPr>
              <p:nvPr/>
            </p:nvSpPr>
            <p:spPr>
              <a:xfrm>
                <a:off x="416515" y="4390054"/>
                <a:ext cx="3520440" cy="1675772"/>
              </a:xfrm>
              <a:prstGeom prst="roundRect">
                <a:avLst/>
              </a:prstGeom>
              <a:blipFill>
                <a:blip r:embed="rId9"/>
                <a:stretch>
                  <a:fillRect/>
                </a:stretch>
              </a:blipFill>
              <a:ln/>
            </p:spPr>
            <p:txBody>
              <a:bodyPr/>
              <a:lstStyle/>
              <a:p>
                <a:r>
                  <a:rPr lang="en-IN">
                    <a:noFill/>
                  </a:rPr>
                  <a:t> </a:t>
                </a:r>
              </a:p>
            </p:txBody>
          </p:sp>
        </mc:Fallback>
      </mc:AlternateContent>
      <p:cxnSp>
        <p:nvCxnSpPr>
          <p:cNvPr id="15" name="Connector: Elbow 14">
            <a:extLst>
              <a:ext uri="{FF2B5EF4-FFF2-40B4-BE49-F238E27FC236}">
                <a16:creationId xmlns:a16="http://schemas.microsoft.com/office/drawing/2014/main" id="{32F8AEC8-6D2A-5685-45C0-2597CDD5BB6D}"/>
              </a:ext>
            </a:extLst>
          </p:cNvPr>
          <p:cNvCxnSpPr>
            <a:cxnSpLocks/>
            <a:stCxn id="8" idx="3"/>
            <a:endCxn id="9" idx="1"/>
          </p:cNvCxnSpPr>
          <p:nvPr/>
        </p:nvCxnSpPr>
        <p:spPr>
          <a:xfrm>
            <a:off x="2781300" y="1352550"/>
            <a:ext cx="877654" cy="433169"/>
          </a:xfrm>
          <a:prstGeom prst="bentConnector3">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or: Elbow 15">
            <a:extLst>
              <a:ext uri="{FF2B5EF4-FFF2-40B4-BE49-F238E27FC236}">
                <a16:creationId xmlns:a16="http://schemas.microsoft.com/office/drawing/2014/main" id="{C5E2C47A-3B42-94D2-CB44-75001EBE9244}"/>
              </a:ext>
            </a:extLst>
          </p:cNvPr>
          <p:cNvCxnSpPr>
            <a:stCxn id="9" idx="3"/>
            <a:endCxn id="10" idx="1"/>
          </p:cNvCxnSpPr>
          <p:nvPr/>
        </p:nvCxnSpPr>
        <p:spPr>
          <a:xfrm>
            <a:off x="5830654" y="1785719"/>
            <a:ext cx="540436" cy="616615"/>
          </a:xfrm>
          <a:prstGeom prst="bentConnector3">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762D7210-B13F-41AB-A296-F845A0ED4372}"/>
              </a:ext>
            </a:extLst>
          </p:cNvPr>
          <p:cNvCxnSpPr>
            <a:stCxn id="10" idx="3"/>
            <a:endCxn id="11" idx="1"/>
          </p:cNvCxnSpPr>
          <p:nvPr/>
        </p:nvCxnSpPr>
        <p:spPr>
          <a:xfrm>
            <a:off x="8382770" y="2402334"/>
            <a:ext cx="484454" cy="666489"/>
          </a:xfrm>
          <a:prstGeom prst="bentConnector3">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540BF695-35E0-D444-7BD9-BC9510B16F8F}"/>
              </a:ext>
            </a:extLst>
          </p:cNvPr>
          <p:cNvCxnSpPr>
            <a:stCxn id="11" idx="2"/>
            <a:endCxn id="12" idx="0"/>
          </p:cNvCxnSpPr>
          <p:nvPr/>
        </p:nvCxnSpPr>
        <p:spPr>
          <a:xfrm rot="5400000">
            <a:off x="9457873" y="3074272"/>
            <a:ext cx="308153" cy="1444251"/>
          </a:xfrm>
          <a:prstGeom prst="bentConnector3">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281C44BD-AE40-A821-D01E-ABA89536F259}"/>
              </a:ext>
            </a:extLst>
          </p:cNvPr>
          <p:cNvCxnSpPr>
            <a:stCxn id="12" idx="2"/>
            <a:endCxn id="13" idx="3"/>
          </p:cNvCxnSpPr>
          <p:nvPr/>
        </p:nvCxnSpPr>
        <p:spPr>
          <a:xfrm rot="5400000">
            <a:off x="7895099" y="4441265"/>
            <a:ext cx="606357" cy="1383092"/>
          </a:xfrm>
          <a:prstGeom prst="bentConnector2">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EC2C7375-9C5F-5C5A-1247-817E477F2627}"/>
              </a:ext>
            </a:extLst>
          </p:cNvPr>
          <p:cNvCxnSpPr>
            <a:stCxn id="13" idx="1"/>
            <a:endCxn id="14" idx="3"/>
          </p:cNvCxnSpPr>
          <p:nvPr/>
        </p:nvCxnSpPr>
        <p:spPr>
          <a:xfrm rot="10800000">
            <a:off x="3936955" y="5227940"/>
            <a:ext cx="636076" cy="208050"/>
          </a:xfrm>
          <a:prstGeom prst="bentConnector3">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88E33511-BED8-E65A-9F53-2A5AECCEDE86}"/>
              </a:ext>
            </a:extLst>
          </p:cNvPr>
          <p:cNvCxnSpPr>
            <a:stCxn id="14" idx="0"/>
            <a:endCxn id="8" idx="2"/>
          </p:cNvCxnSpPr>
          <p:nvPr/>
        </p:nvCxnSpPr>
        <p:spPr>
          <a:xfrm rot="16200000" flipV="1">
            <a:off x="674516" y="2887834"/>
            <a:ext cx="2523154" cy="481285"/>
          </a:xfrm>
          <a:prstGeom prst="bentConnector3">
            <a:avLst/>
          </a:prstGeom>
          <a:ln w="12700">
            <a:solidFill>
              <a:srgbClr val="D24726"/>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A65E6F4C-AC95-3109-396F-2B69363C49F3}"/>
                  </a:ext>
                </a:extLst>
              </p:cNvPr>
              <p:cNvSpPr txBox="1"/>
              <p:nvPr/>
            </p:nvSpPr>
            <p:spPr>
              <a:xfrm>
                <a:off x="1590818" y="2735578"/>
                <a:ext cx="1245999" cy="369332"/>
              </a:xfrm>
              <a:prstGeom prst="rect">
                <a:avLst/>
              </a:prstGeom>
              <a:noFill/>
            </p:spPr>
            <p:txBody>
              <a:bodyPr wrap="square" rtlCol="0">
                <a:spAutoFit/>
              </a:bodyPr>
              <a:lstStyle>
                <a:defPPr>
                  <a:defRPr lang="en-US"/>
                </a:defPPr>
                <a:lvl1pPr algn="ctr">
                  <a:defRPr b="1">
                    <a:solidFill>
                      <a:schemeClr val="accent4"/>
                    </a:solidFill>
                    <a:cs typeface="Segoe UI Semibold" panose="020B0702040204020203" pitchFamily="34" charset="0"/>
                  </a:defRPr>
                </a:lvl1pPr>
              </a:lstStyle>
              <a:p>
                <a:r>
                  <a:rPr lang="en-US" dirty="0"/>
                  <a:t>Update </a:t>
                </a:r>
                <a14:m>
                  <m:oMath xmlns:m="http://schemas.openxmlformats.org/officeDocument/2006/math">
                    <m:r>
                      <a:rPr lang="en-US">
                        <a:latin typeface="Cambria Math" panose="02040503050406030204" pitchFamily="18" charset="0"/>
                      </a:rPr>
                      <m:t>𝑥</m:t>
                    </m:r>
                  </m:oMath>
                </a14:m>
                <a:endParaRPr lang="en-US" dirty="0"/>
              </a:p>
            </p:txBody>
          </p:sp>
        </mc:Choice>
        <mc:Fallback xmlns="">
          <p:sp>
            <p:nvSpPr>
              <p:cNvPr id="22" name="TextBox 21">
                <a:extLst>
                  <a:ext uri="{FF2B5EF4-FFF2-40B4-BE49-F238E27FC236}">
                    <a16:creationId xmlns:a16="http://schemas.microsoft.com/office/drawing/2014/main" id="{A65E6F4C-AC95-3109-396F-2B69363C49F3}"/>
                  </a:ext>
                </a:extLst>
              </p:cNvPr>
              <p:cNvSpPr txBox="1">
                <a:spLocks noRot="1" noChangeAspect="1" noMove="1" noResize="1" noEditPoints="1" noAdjustHandles="1" noChangeArrowheads="1" noChangeShapeType="1" noTextEdit="1"/>
              </p:cNvSpPr>
              <p:nvPr/>
            </p:nvSpPr>
            <p:spPr>
              <a:xfrm>
                <a:off x="1590818" y="2735578"/>
                <a:ext cx="1245999" cy="369332"/>
              </a:xfrm>
              <a:prstGeom prst="rect">
                <a:avLst/>
              </a:prstGeom>
              <a:blipFill>
                <a:blip r:embed="rId10"/>
                <a:stretch>
                  <a:fillRect t="-10000" b="-26667"/>
                </a:stretch>
              </a:blipFill>
            </p:spPr>
            <p:txBody>
              <a:bodyPr/>
              <a:lstStyle/>
              <a:p>
                <a:r>
                  <a:rPr lang="en-IN">
                    <a:noFill/>
                  </a:rPr>
                  <a:t> </a:t>
                </a:r>
              </a:p>
            </p:txBody>
          </p:sp>
        </mc:Fallback>
      </mc:AlternateContent>
    </p:spTree>
    <p:extLst>
      <p:ext uri="{BB962C8B-B14F-4D97-AF65-F5344CB8AC3E}">
        <p14:creationId xmlns:p14="http://schemas.microsoft.com/office/powerpoint/2010/main" val="3987165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19</a:t>
            </a:fld>
            <a:endParaRPr lang="en-US" dirty="0"/>
          </a:p>
        </p:txBody>
      </p:sp>
      <p:sp>
        <p:nvSpPr>
          <p:cNvPr id="6" name="Title 1">
            <a:extLst>
              <a:ext uri="{FF2B5EF4-FFF2-40B4-BE49-F238E27FC236}">
                <a16:creationId xmlns:a16="http://schemas.microsoft.com/office/drawing/2014/main" id="{6F908796-5E0D-D31B-7D03-59B11AB074C0}"/>
              </a:ext>
            </a:extLst>
          </p:cNvPr>
          <p:cNvSpPr>
            <a:spLocks noGrp="1"/>
          </p:cNvSpPr>
          <p:nvPr>
            <p:ph type="title"/>
          </p:nvPr>
        </p:nvSpPr>
        <p:spPr>
          <a:xfrm>
            <a:off x="519206" y="141525"/>
            <a:ext cx="10972799" cy="845837"/>
          </a:xfrm>
        </p:spPr>
        <p:txBody>
          <a:bodyPr/>
          <a:lstStyle/>
          <a:p>
            <a:r>
              <a:rPr lang="en-US" dirty="0"/>
              <a:t>Summary</a:t>
            </a:r>
          </a:p>
        </p:txBody>
      </p:sp>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186268" y="656415"/>
            <a:ext cx="11675532" cy="5699935"/>
          </a:xfrm>
          <a:prstGeom prst="rect">
            <a:avLst/>
          </a:prstGeom>
        </p:spPr>
        <p:txBody>
          <a:bodyPr vert="horz" lIns="91440" tIns="45720" rIns="91440" bIns="45720" rtlCol="0" anchor="t">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1645" lvl="1">
              <a:lnSpc>
                <a:spcPct val="100000"/>
              </a:lnSpc>
              <a:spcBef>
                <a:spcPts val="1200"/>
              </a:spcBef>
              <a:buClr>
                <a:schemeClr val="accent1"/>
              </a:buClr>
              <a:buFont typeface="Wingdings" panose="05000000000000000000" pitchFamily="2" charset="2"/>
              <a:buChar char="Ø"/>
            </a:pPr>
            <a:r>
              <a:rPr lang="en-US" altLang="en-US" dirty="0">
                <a:latin typeface="Calibri"/>
                <a:cs typeface="Calibri"/>
              </a:rPr>
              <a:t>In this lesson, we analyzed 1-D compressible flow in a converging-diverging (C-D) nozzle.</a:t>
            </a:r>
            <a:endParaRPr lang="en-US" dirty="0">
              <a:latin typeface="Calibri"/>
              <a:cs typeface="Calibri"/>
            </a:endParaRPr>
          </a:p>
          <a:p>
            <a:pPr marL="461645" lvl="1">
              <a:lnSpc>
                <a:spcPct val="100000"/>
              </a:lnSpc>
              <a:spcBef>
                <a:spcPts val="1200"/>
              </a:spcBef>
              <a:buClr>
                <a:schemeClr val="accent1"/>
              </a:buClr>
              <a:buFont typeface="Wingdings" panose="05000000000000000000" pitchFamily="2" charset="2"/>
              <a:buChar char="Ø"/>
            </a:pPr>
            <a:r>
              <a:rPr lang="en-US" altLang="en-US" dirty="0"/>
              <a:t>Several solutions are possible depending on the boundary conditions (particularly the exit static pressure).</a:t>
            </a:r>
          </a:p>
          <a:p>
            <a:pPr marL="229870" lvl="1" indent="0">
              <a:lnSpc>
                <a:spcPct val="100000"/>
              </a:lnSpc>
              <a:spcBef>
                <a:spcPts val="1200"/>
              </a:spcBef>
              <a:buClr>
                <a:schemeClr val="accent1"/>
              </a:buClr>
              <a:buNone/>
            </a:pPr>
            <a:endParaRPr lang="en-US" altLang="en-US" dirty="0"/>
          </a:p>
          <a:p>
            <a:pPr marL="229870" lvl="1" indent="0">
              <a:lnSpc>
                <a:spcPct val="100000"/>
              </a:lnSpc>
              <a:spcBef>
                <a:spcPts val="1200"/>
              </a:spcBef>
              <a:buNone/>
            </a:pPr>
            <a:endParaRPr lang="en-US" altLang="en-US" dirty="0">
              <a:latin typeface="Calibri"/>
              <a:cs typeface="Calibri"/>
            </a:endParaRPr>
          </a:p>
          <a:p>
            <a:pPr marL="229870" lvl="1" indent="0">
              <a:lnSpc>
                <a:spcPct val="100000"/>
              </a:lnSpc>
              <a:spcBef>
                <a:spcPts val="1200"/>
              </a:spcBef>
              <a:buNone/>
            </a:pPr>
            <a:endParaRPr lang="en-US" altLang="en-US" dirty="0">
              <a:latin typeface="Calibri"/>
              <a:cs typeface="Calibri"/>
            </a:endParaRPr>
          </a:p>
          <a:p>
            <a:pPr marL="229870" lvl="1" indent="0">
              <a:lnSpc>
                <a:spcPct val="100000"/>
              </a:lnSpc>
              <a:spcBef>
                <a:spcPts val="1200"/>
              </a:spcBef>
              <a:buNone/>
            </a:pPr>
            <a:endParaRPr lang="en-US" altLang="en-US" dirty="0">
              <a:latin typeface="Calibri"/>
              <a:cs typeface="Calibri"/>
            </a:endParaRPr>
          </a:p>
          <a:p>
            <a:pPr marL="229870" lvl="1" indent="0">
              <a:lnSpc>
                <a:spcPct val="100000"/>
              </a:lnSpc>
              <a:spcBef>
                <a:spcPts val="1200"/>
              </a:spcBef>
              <a:buNone/>
            </a:pPr>
            <a:endParaRPr lang="en-US" altLang="en-US" dirty="0">
              <a:latin typeface="Calibri"/>
              <a:cs typeface="Calibri"/>
            </a:endParaRPr>
          </a:p>
          <a:p>
            <a:pPr marL="229870" lvl="1" indent="0">
              <a:lnSpc>
                <a:spcPct val="100000"/>
              </a:lnSpc>
              <a:spcBef>
                <a:spcPts val="1200"/>
              </a:spcBef>
              <a:buNone/>
            </a:pPr>
            <a:endParaRPr lang="en-US" altLang="en-US" dirty="0">
              <a:latin typeface="Calibri"/>
              <a:cs typeface="Calibri"/>
            </a:endParaRPr>
          </a:p>
          <a:p>
            <a:pPr marL="229870" lvl="1" indent="0">
              <a:lnSpc>
                <a:spcPct val="100000"/>
              </a:lnSpc>
              <a:spcBef>
                <a:spcPts val="1200"/>
              </a:spcBef>
              <a:buNone/>
            </a:pPr>
            <a:endParaRPr lang="en-US" altLang="en-US" dirty="0">
              <a:latin typeface="Calibri"/>
              <a:cs typeface="Calibri"/>
            </a:endParaRPr>
          </a:p>
          <a:p>
            <a:pPr marL="229870" lvl="1" indent="0">
              <a:lnSpc>
                <a:spcPct val="100000"/>
              </a:lnSpc>
              <a:spcBef>
                <a:spcPts val="1200"/>
              </a:spcBef>
              <a:buNone/>
            </a:pPr>
            <a:endParaRPr lang="en-US" altLang="en-US" dirty="0">
              <a:latin typeface="Calibri"/>
              <a:cs typeface="Calibri"/>
            </a:endParaRPr>
          </a:p>
          <a:p>
            <a:pPr marL="461645" lvl="1">
              <a:lnSpc>
                <a:spcPct val="100000"/>
              </a:lnSpc>
              <a:spcBef>
                <a:spcPts val="1200"/>
              </a:spcBef>
              <a:buClr>
                <a:schemeClr val="accent1"/>
              </a:buClr>
              <a:buFont typeface="Wingdings" panose="05000000000000000000" pitchFamily="2" charset="2"/>
              <a:buChar char="Ø"/>
            </a:pPr>
            <a:r>
              <a:rPr lang="en-US" altLang="en-US" dirty="0">
                <a:latin typeface="Calibri"/>
                <a:cs typeface="Calibri"/>
              </a:rPr>
              <a:t>The solution methods can easily be codified in a computer program, spreadsheet, or similar tool.</a:t>
            </a:r>
          </a:p>
          <a:p>
            <a:pPr marL="461645" lvl="1">
              <a:lnSpc>
                <a:spcPct val="100000"/>
              </a:lnSpc>
              <a:spcBef>
                <a:spcPts val="1200"/>
              </a:spcBef>
              <a:buClr>
                <a:schemeClr val="accent1"/>
              </a:buClr>
              <a:buFont typeface="Wingdings" panose="05000000000000000000" pitchFamily="2" charset="2"/>
              <a:buChar char="Ø"/>
            </a:pPr>
            <a:r>
              <a:rPr lang="en-US" altLang="en-US" dirty="0"/>
              <a:t>Despite the widespread use of numerical methods for flow solutions, these methods are useful for quick design calculations as well as illustrating key features of the C-D nozzle flow field.</a:t>
            </a:r>
          </a:p>
        </p:txBody>
      </p:sp>
      <p:grpSp>
        <p:nvGrpSpPr>
          <p:cNvPr id="54" name="Group 53">
            <a:extLst>
              <a:ext uri="{FF2B5EF4-FFF2-40B4-BE49-F238E27FC236}">
                <a16:creationId xmlns:a16="http://schemas.microsoft.com/office/drawing/2014/main" id="{D051C43A-CC28-1B67-4BBD-4EB8E36C5B3A}"/>
              </a:ext>
            </a:extLst>
          </p:cNvPr>
          <p:cNvGrpSpPr/>
          <p:nvPr/>
        </p:nvGrpSpPr>
        <p:grpSpPr>
          <a:xfrm>
            <a:off x="2739558" y="1556300"/>
            <a:ext cx="6468824" cy="3302433"/>
            <a:chOff x="513508" y="699612"/>
            <a:chExt cx="7253195" cy="4361005"/>
          </a:xfrm>
        </p:grpSpPr>
        <p:grpSp>
          <p:nvGrpSpPr>
            <p:cNvPr id="5" name="Group 4">
              <a:extLst>
                <a:ext uri="{FF2B5EF4-FFF2-40B4-BE49-F238E27FC236}">
                  <a16:creationId xmlns:a16="http://schemas.microsoft.com/office/drawing/2014/main" id="{29A30FFD-8EAC-BAE8-805E-6B72666CAB78}"/>
                </a:ext>
              </a:extLst>
            </p:cNvPr>
            <p:cNvGrpSpPr/>
            <p:nvPr/>
          </p:nvGrpSpPr>
          <p:grpSpPr>
            <a:xfrm>
              <a:off x="1324725" y="699612"/>
              <a:ext cx="6441978" cy="1561165"/>
              <a:chOff x="504371" y="2448471"/>
              <a:chExt cx="8402852" cy="1958115"/>
            </a:xfrm>
          </p:grpSpPr>
          <p:grpSp>
            <p:nvGrpSpPr>
              <p:cNvPr id="29" name="Group 28">
                <a:extLst>
                  <a:ext uri="{FF2B5EF4-FFF2-40B4-BE49-F238E27FC236}">
                    <a16:creationId xmlns:a16="http://schemas.microsoft.com/office/drawing/2014/main" id="{CEF068C7-E9D0-F29F-953F-8EB09EAA88A7}"/>
                  </a:ext>
                </a:extLst>
              </p:cNvPr>
              <p:cNvGrpSpPr/>
              <p:nvPr/>
            </p:nvGrpSpPr>
            <p:grpSpPr>
              <a:xfrm>
                <a:off x="798287" y="2571751"/>
                <a:ext cx="7199086" cy="1834835"/>
                <a:chOff x="914400" y="1436336"/>
                <a:chExt cx="7199086" cy="2103926"/>
              </a:xfrm>
              <a:noFill/>
            </p:grpSpPr>
            <p:sp>
              <p:nvSpPr>
                <p:cNvPr id="50" name="Freeform: Shape 49">
                  <a:extLst>
                    <a:ext uri="{FF2B5EF4-FFF2-40B4-BE49-F238E27FC236}">
                      <a16:creationId xmlns:a16="http://schemas.microsoft.com/office/drawing/2014/main" id="{38EA9970-D1D5-9582-57A8-1CF1DC92FF5C}"/>
                    </a:ext>
                  </a:extLst>
                </p:cNvPr>
                <p:cNvSpPr/>
                <p:nvPr/>
              </p:nvSpPr>
              <p:spPr>
                <a:xfrm>
                  <a:off x="914400" y="1436336"/>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5A44D507-8FB3-3292-6020-01C9FA174DF9}"/>
                    </a:ext>
                  </a:extLst>
                </p:cNvPr>
                <p:cNvSpPr/>
                <p:nvPr/>
              </p:nvSpPr>
              <p:spPr>
                <a:xfrm flipV="1">
                  <a:off x="914400" y="2894699"/>
                  <a:ext cx="7199086" cy="631049"/>
                </a:xfrm>
                <a:custGeom>
                  <a:avLst/>
                  <a:gdLst>
                    <a:gd name="connsiteX0" fmla="*/ 0 w 7641772"/>
                    <a:gd name="connsiteY0" fmla="*/ 602343 h 1108172"/>
                    <a:gd name="connsiteX1" fmla="*/ 921657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08172"/>
                    <a:gd name="connsiteX1" fmla="*/ 986971 w 7641772"/>
                    <a:gd name="connsiteY1" fmla="*/ 587829 h 1108172"/>
                    <a:gd name="connsiteX2" fmla="*/ 1770743 w 7641772"/>
                    <a:gd name="connsiteY2" fmla="*/ 747486 h 1108172"/>
                    <a:gd name="connsiteX3" fmla="*/ 2917372 w 7641772"/>
                    <a:gd name="connsiteY3" fmla="*/ 1059543 h 1108172"/>
                    <a:gd name="connsiteX4" fmla="*/ 3773714 w 7641772"/>
                    <a:gd name="connsiteY4" fmla="*/ 1066800 h 1108172"/>
                    <a:gd name="connsiteX5" fmla="*/ 4956629 w 7641772"/>
                    <a:gd name="connsiteY5" fmla="*/ 667657 h 1108172"/>
                    <a:gd name="connsiteX6" fmla="*/ 6466114 w 7641772"/>
                    <a:gd name="connsiteY6" fmla="*/ 145143 h 1108172"/>
                    <a:gd name="connsiteX7" fmla="*/ 7641772 w 7641772"/>
                    <a:gd name="connsiteY7" fmla="*/ 0 h 1108172"/>
                    <a:gd name="connsiteX8" fmla="*/ 7641772 w 7641772"/>
                    <a:gd name="connsiteY8" fmla="*/ 0 h 1108172"/>
                    <a:gd name="connsiteX9" fmla="*/ 7641772 w 7641772"/>
                    <a:gd name="connsiteY9" fmla="*/ 0 h 1108172"/>
                    <a:gd name="connsiteX0" fmla="*/ 0 w 7641772"/>
                    <a:gd name="connsiteY0" fmla="*/ 602343 h 1114215"/>
                    <a:gd name="connsiteX1" fmla="*/ 986971 w 7641772"/>
                    <a:gd name="connsiteY1" fmla="*/ 587829 h 1114215"/>
                    <a:gd name="connsiteX2" fmla="*/ 1770743 w 7641772"/>
                    <a:gd name="connsiteY2" fmla="*/ 747486 h 1114215"/>
                    <a:gd name="connsiteX3" fmla="*/ 2917372 w 7641772"/>
                    <a:gd name="connsiteY3" fmla="*/ 1059543 h 1114215"/>
                    <a:gd name="connsiteX4" fmla="*/ 3773714 w 7641772"/>
                    <a:gd name="connsiteY4" fmla="*/ 1066800 h 1114215"/>
                    <a:gd name="connsiteX5" fmla="*/ 5203372 w 7641772"/>
                    <a:gd name="connsiteY5" fmla="*/ 580571 h 1114215"/>
                    <a:gd name="connsiteX6" fmla="*/ 6466114 w 7641772"/>
                    <a:gd name="connsiteY6" fmla="*/ 145143 h 1114215"/>
                    <a:gd name="connsiteX7" fmla="*/ 7641772 w 7641772"/>
                    <a:gd name="connsiteY7" fmla="*/ 0 h 1114215"/>
                    <a:gd name="connsiteX8" fmla="*/ 7641772 w 7641772"/>
                    <a:gd name="connsiteY8" fmla="*/ 0 h 1114215"/>
                    <a:gd name="connsiteX9" fmla="*/ 7641772 w 7641772"/>
                    <a:gd name="connsiteY9" fmla="*/ 0 h 1114215"/>
                    <a:gd name="connsiteX0" fmla="*/ 0 w 7641772"/>
                    <a:gd name="connsiteY0" fmla="*/ 602343 h 1118309"/>
                    <a:gd name="connsiteX1" fmla="*/ 986971 w 7641772"/>
                    <a:gd name="connsiteY1" fmla="*/ 587829 h 1118309"/>
                    <a:gd name="connsiteX2" fmla="*/ 1770743 w 7641772"/>
                    <a:gd name="connsiteY2" fmla="*/ 747486 h 1118309"/>
                    <a:gd name="connsiteX3" fmla="*/ 2917372 w 7641772"/>
                    <a:gd name="connsiteY3" fmla="*/ 1059543 h 1118309"/>
                    <a:gd name="connsiteX4" fmla="*/ 3773714 w 7641772"/>
                    <a:gd name="connsiteY4" fmla="*/ 1066800 h 1118309"/>
                    <a:gd name="connsiteX5" fmla="*/ 5145315 w 7641772"/>
                    <a:gd name="connsiteY5" fmla="*/ 522514 h 1118309"/>
                    <a:gd name="connsiteX6" fmla="*/ 6466114 w 7641772"/>
                    <a:gd name="connsiteY6" fmla="*/ 145143 h 1118309"/>
                    <a:gd name="connsiteX7" fmla="*/ 7641772 w 7641772"/>
                    <a:gd name="connsiteY7" fmla="*/ 0 h 1118309"/>
                    <a:gd name="connsiteX8" fmla="*/ 7641772 w 7641772"/>
                    <a:gd name="connsiteY8" fmla="*/ 0 h 1118309"/>
                    <a:gd name="connsiteX9" fmla="*/ 7641772 w 7641772"/>
                    <a:gd name="connsiteY9" fmla="*/ 0 h 1118309"/>
                    <a:gd name="connsiteX0" fmla="*/ 0 w 7641772"/>
                    <a:gd name="connsiteY0" fmla="*/ 602343 h 1074401"/>
                    <a:gd name="connsiteX1" fmla="*/ 986971 w 7641772"/>
                    <a:gd name="connsiteY1" fmla="*/ 587829 h 1074401"/>
                    <a:gd name="connsiteX2" fmla="*/ 1770743 w 7641772"/>
                    <a:gd name="connsiteY2" fmla="*/ 747486 h 1074401"/>
                    <a:gd name="connsiteX3" fmla="*/ 2917372 w 7641772"/>
                    <a:gd name="connsiteY3" fmla="*/ 1059543 h 1074401"/>
                    <a:gd name="connsiteX4" fmla="*/ 3744685 w 7641772"/>
                    <a:gd name="connsiteY4" fmla="*/ 972457 h 1074401"/>
                    <a:gd name="connsiteX5" fmla="*/ 5145315 w 7641772"/>
                    <a:gd name="connsiteY5" fmla="*/ 522514 h 1074401"/>
                    <a:gd name="connsiteX6" fmla="*/ 6466114 w 7641772"/>
                    <a:gd name="connsiteY6" fmla="*/ 145143 h 1074401"/>
                    <a:gd name="connsiteX7" fmla="*/ 7641772 w 7641772"/>
                    <a:gd name="connsiteY7" fmla="*/ 0 h 1074401"/>
                    <a:gd name="connsiteX8" fmla="*/ 7641772 w 7641772"/>
                    <a:gd name="connsiteY8" fmla="*/ 0 h 1074401"/>
                    <a:gd name="connsiteX9" fmla="*/ 7641772 w 7641772"/>
                    <a:gd name="connsiteY9" fmla="*/ 0 h 1074401"/>
                    <a:gd name="connsiteX0" fmla="*/ 0 w 7641772"/>
                    <a:gd name="connsiteY0" fmla="*/ 602343 h 1051018"/>
                    <a:gd name="connsiteX1" fmla="*/ 986971 w 7641772"/>
                    <a:gd name="connsiteY1" fmla="*/ 587829 h 1051018"/>
                    <a:gd name="connsiteX2" fmla="*/ 1770743 w 7641772"/>
                    <a:gd name="connsiteY2" fmla="*/ 747486 h 1051018"/>
                    <a:gd name="connsiteX3" fmla="*/ 2794000 w 7641772"/>
                    <a:gd name="connsiteY3" fmla="*/ 1030514 h 1051018"/>
                    <a:gd name="connsiteX4" fmla="*/ 3744685 w 7641772"/>
                    <a:gd name="connsiteY4" fmla="*/ 972457 h 1051018"/>
                    <a:gd name="connsiteX5" fmla="*/ 5145315 w 7641772"/>
                    <a:gd name="connsiteY5" fmla="*/ 522514 h 1051018"/>
                    <a:gd name="connsiteX6" fmla="*/ 6466114 w 7641772"/>
                    <a:gd name="connsiteY6" fmla="*/ 145143 h 1051018"/>
                    <a:gd name="connsiteX7" fmla="*/ 7641772 w 7641772"/>
                    <a:gd name="connsiteY7" fmla="*/ 0 h 1051018"/>
                    <a:gd name="connsiteX8" fmla="*/ 7641772 w 7641772"/>
                    <a:gd name="connsiteY8" fmla="*/ 0 h 1051018"/>
                    <a:gd name="connsiteX9" fmla="*/ 7641772 w 7641772"/>
                    <a:gd name="connsiteY9" fmla="*/ 0 h 1051018"/>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641772 w 7866744"/>
                    <a:gd name="connsiteY8" fmla="*/ 7257 h 1058275"/>
                    <a:gd name="connsiteX9" fmla="*/ 7866744 w 7866744"/>
                    <a:gd name="connsiteY9"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641772 w 7866744"/>
                    <a:gd name="connsiteY7" fmla="*/ 7257 h 1058275"/>
                    <a:gd name="connsiteX8" fmla="*/ 7278914 w 7866744"/>
                    <a:gd name="connsiteY8" fmla="*/ 29028 h 1058275"/>
                    <a:gd name="connsiteX9" fmla="*/ 7866744 w 7866744"/>
                    <a:gd name="connsiteY9" fmla="*/ 0 h 1058275"/>
                    <a:gd name="connsiteX0" fmla="*/ 0 w 7866744"/>
                    <a:gd name="connsiteY0" fmla="*/ 615434 h 1064109"/>
                    <a:gd name="connsiteX1" fmla="*/ 986971 w 7866744"/>
                    <a:gd name="connsiteY1" fmla="*/ 600920 h 1064109"/>
                    <a:gd name="connsiteX2" fmla="*/ 1770743 w 7866744"/>
                    <a:gd name="connsiteY2" fmla="*/ 760577 h 1064109"/>
                    <a:gd name="connsiteX3" fmla="*/ 2794000 w 7866744"/>
                    <a:gd name="connsiteY3" fmla="*/ 1043605 h 1064109"/>
                    <a:gd name="connsiteX4" fmla="*/ 3744685 w 7866744"/>
                    <a:gd name="connsiteY4" fmla="*/ 985548 h 1064109"/>
                    <a:gd name="connsiteX5" fmla="*/ 5145315 w 7866744"/>
                    <a:gd name="connsiteY5" fmla="*/ 535605 h 1064109"/>
                    <a:gd name="connsiteX6" fmla="*/ 6466114 w 7866744"/>
                    <a:gd name="connsiteY6" fmla="*/ 158234 h 1064109"/>
                    <a:gd name="connsiteX7" fmla="*/ 7641772 w 7866744"/>
                    <a:gd name="connsiteY7" fmla="*/ 13091 h 1064109"/>
                    <a:gd name="connsiteX8" fmla="*/ 7866744 w 7866744"/>
                    <a:gd name="connsiteY8" fmla="*/ 5834 h 1064109"/>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66114 w 7866744"/>
                    <a:gd name="connsiteY6" fmla="*/ 152400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866744 w 7866744"/>
                    <a:gd name="connsiteY7" fmla="*/ 0 h 1058275"/>
                    <a:gd name="connsiteX0" fmla="*/ 0 w 7866744"/>
                    <a:gd name="connsiteY0" fmla="*/ 609600 h 1058275"/>
                    <a:gd name="connsiteX1" fmla="*/ 986971 w 7866744"/>
                    <a:gd name="connsiteY1" fmla="*/ 595086 h 1058275"/>
                    <a:gd name="connsiteX2" fmla="*/ 1770743 w 7866744"/>
                    <a:gd name="connsiteY2" fmla="*/ 754743 h 1058275"/>
                    <a:gd name="connsiteX3" fmla="*/ 2794000 w 7866744"/>
                    <a:gd name="connsiteY3" fmla="*/ 1037771 h 1058275"/>
                    <a:gd name="connsiteX4" fmla="*/ 3744685 w 7866744"/>
                    <a:gd name="connsiteY4" fmla="*/ 979714 h 1058275"/>
                    <a:gd name="connsiteX5" fmla="*/ 5145315 w 7866744"/>
                    <a:gd name="connsiteY5" fmla="*/ 529771 h 1058275"/>
                    <a:gd name="connsiteX6" fmla="*/ 6458857 w 7866744"/>
                    <a:gd name="connsiteY6" fmla="*/ 94343 h 1058275"/>
                    <a:gd name="connsiteX7" fmla="*/ 7286172 w 7866744"/>
                    <a:gd name="connsiteY7" fmla="*/ 21773 h 1058275"/>
                    <a:gd name="connsiteX8" fmla="*/ 7866744 w 7866744"/>
                    <a:gd name="connsiteY8" fmla="*/ 0 h 1058275"/>
                    <a:gd name="connsiteX0" fmla="*/ 0 w 7866744"/>
                    <a:gd name="connsiteY0" fmla="*/ 621870 h 1070545"/>
                    <a:gd name="connsiteX1" fmla="*/ 986971 w 7866744"/>
                    <a:gd name="connsiteY1" fmla="*/ 607356 h 1070545"/>
                    <a:gd name="connsiteX2" fmla="*/ 1770743 w 7866744"/>
                    <a:gd name="connsiteY2" fmla="*/ 767013 h 1070545"/>
                    <a:gd name="connsiteX3" fmla="*/ 2794000 w 7866744"/>
                    <a:gd name="connsiteY3" fmla="*/ 1050041 h 1070545"/>
                    <a:gd name="connsiteX4" fmla="*/ 3744685 w 7866744"/>
                    <a:gd name="connsiteY4" fmla="*/ 991984 h 1070545"/>
                    <a:gd name="connsiteX5" fmla="*/ 5145315 w 7866744"/>
                    <a:gd name="connsiteY5" fmla="*/ 542041 h 1070545"/>
                    <a:gd name="connsiteX6" fmla="*/ 6458857 w 7866744"/>
                    <a:gd name="connsiteY6" fmla="*/ 106613 h 1070545"/>
                    <a:gd name="connsiteX7" fmla="*/ 7242629 w 7866744"/>
                    <a:gd name="connsiteY7" fmla="*/ 5014 h 1070545"/>
                    <a:gd name="connsiteX8" fmla="*/ 7866744 w 7866744"/>
                    <a:gd name="connsiteY8" fmla="*/ 12270 h 1070545"/>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458857 w 7888516"/>
                    <a:gd name="connsiteY6" fmla="*/ 1306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145315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4560"/>
                    <a:gd name="connsiteX1" fmla="*/ 986971 w 7888516"/>
                    <a:gd name="connsiteY1" fmla="*/ 631371 h 1094560"/>
                    <a:gd name="connsiteX2" fmla="*/ 1770743 w 7888516"/>
                    <a:gd name="connsiteY2" fmla="*/ 791028 h 1094560"/>
                    <a:gd name="connsiteX3" fmla="*/ 2794000 w 7888516"/>
                    <a:gd name="connsiteY3" fmla="*/ 1074056 h 1094560"/>
                    <a:gd name="connsiteX4" fmla="*/ 3744685 w 7888516"/>
                    <a:gd name="connsiteY4" fmla="*/ 1015999 h 1094560"/>
                    <a:gd name="connsiteX5" fmla="*/ 5029201 w 7888516"/>
                    <a:gd name="connsiteY5" fmla="*/ 566056 h 1094560"/>
                    <a:gd name="connsiteX6" fmla="*/ 6125029 w 7888516"/>
                    <a:gd name="connsiteY6" fmla="*/ 181428 h 1094560"/>
                    <a:gd name="connsiteX7" fmla="*/ 7242629 w 7888516"/>
                    <a:gd name="connsiteY7" fmla="*/ 29029 h 1094560"/>
                    <a:gd name="connsiteX8" fmla="*/ 7888516 w 7888516"/>
                    <a:gd name="connsiteY8" fmla="*/ 0 h 1094560"/>
                    <a:gd name="connsiteX0" fmla="*/ 0 w 7888516"/>
                    <a:gd name="connsiteY0" fmla="*/ 645885 h 1096084"/>
                    <a:gd name="connsiteX1" fmla="*/ 986971 w 7888516"/>
                    <a:gd name="connsiteY1" fmla="*/ 631371 h 1096084"/>
                    <a:gd name="connsiteX2" fmla="*/ 1770743 w 7888516"/>
                    <a:gd name="connsiteY2" fmla="*/ 791028 h 1096084"/>
                    <a:gd name="connsiteX3" fmla="*/ 2794000 w 7888516"/>
                    <a:gd name="connsiteY3" fmla="*/ 1074056 h 1096084"/>
                    <a:gd name="connsiteX4" fmla="*/ 3744685 w 7888516"/>
                    <a:gd name="connsiteY4" fmla="*/ 1015999 h 1096084"/>
                    <a:gd name="connsiteX5" fmla="*/ 5087259 w 7888516"/>
                    <a:gd name="connsiteY5" fmla="*/ 529771 h 1096084"/>
                    <a:gd name="connsiteX6" fmla="*/ 6125029 w 7888516"/>
                    <a:gd name="connsiteY6" fmla="*/ 181428 h 1096084"/>
                    <a:gd name="connsiteX7" fmla="*/ 7242629 w 7888516"/>
                    <a:gd name="connsiteY7" fmla="*/ 29029 h 1096084"/>
                    <a:gd name="connsiteX8" fmla="*/ 7888516 w 7888516"/>
                    <a:gd name="connsiteY8" fmla="*/ 0 h 109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16" h="1096084">
                      <a:moveTo>
                        <a:pt x="0" y="645885"/>
                      </a:moveTo>
                      <a:cubicBezTo>
                        <a:pt x="313266" y="626532"/>
                        <a:pt x="691847" y="607180"/>
                        <a:pt x="986971" y="631371"/>
                      </a:cubicBezTo>
                      <a:cubicBezTo>
                        <a:pt x="1282095" y="655562"/>
                        <a:pt x="1469572" y="717247"/>
                        <a:pt x="1770743" y="791028"/>
                      </a:cubicBezTo>
                      <a:cubicBezTo>
                        <a:pt x="2071915" y="864809"/>
                        <a:pt x="2465010" y="1036561"/>
                        <a:pt x="2794000" y="1074056"/>
                      </a:cubicBezTo>
                      <a:cubicBezTo>
                        <a:pt x="3122990" y="1111551"/>
                        <a:pt x="3362475" y="1106713"/>
                        <a:pt x="3744685" y="1015999"/>
                      </a:cubicBezTo>
                      <a:cubicBezTo>
                        <a:pt x="4126895" y="925285"/>
                        <a:pt x="4690535" y="668866"/>
                        <a:pt x="5087259" y="529771"/>
                      </a:cubicBezTo>
                      <a:cubicBezTo>
                        <a:pt x="5483983" y="390676"/>
                        <a:pt x="5765801" y="264885"/>
                        <a:pt x="6125029" y="181428"/>
                      </a:cubicBezTo>
                      <a:cubicBezTo>
                        <a:pt x="6484257" y="97971"/>
                        <a:pt x="7007981" y="44753"/>
                        <a:pt x="7242629" y="29029"/>
                      </a:cubicBezTo>
                      <a:cubicBezTo>
                        <a:pt x="7477277" y="13305"/>
                        <a:pt x="7791754" y="3629"/>
                        <a:pt x="7888516" y="0"/>
                      </a:cubicBezTo>
                    </a:path>
                  </a:pathLst>
                </a:custGeom>
                <a:gr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2" name="Straight Connector 51">
                  <a:extLst>
                    <a:ext uri="{FF2B5EF4-FFF2-40B4-BE49-F238E27FC236}">
                      <a16:creationId xmlns:a16="http://schemas.microsoft.com/office/drawing/2014/main" id="{18B6B404-DB21-BDD9-0DA1-86B5ABA97FFD}"/>
                    </a:ext>
                  </a:extLst>
                </p:cNvPr>
                <p:cNvCxnSpPr>
                  <a:cxnSpLocks/>
                </p:cNvCxnSpPr>
                <p:nvPr/>
              </p:nvCxnSpPr>
              <p:spPr>
                <a:xfrm>
                  <a:off x="921657" y="1808192"/>
                  <a:ext cx="0" cy="1345700"/>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4AD9AF0-E13B-F285-D548-B94D07040052}"/>
                    </a:ext>
                  </a:extLst>
                </p:cNvPr>
                <p:cNvCxnSpPr>
                  <a:cxnSpLocks/>
                </p:cNvCxnSpPr>
                <p:nvPr/>
              </p:nvCxnSpPr>
              <p:spPr>
                <a:xfrm>
                  <a:off x="8098972" y="1436336"/>
                  <a:ext cx="0" cy="2103926"/>
                </a:xfrm>
                <a:prstGeom prst="line">
                  <a:avLst/>
                </a:prstGeom>
                <a:grpFill/>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a:extLst>
                  <a:ext uri="{FF2B5EF4-FFF2-40B4-BE49-F238E27FC236}">
                    <a16:creationId xmlns:a16="http://schemas.microsoft.com/office/drawing/2014/main" id="{4DF39612-9CDB-53E3-75AF-DD8C6271DE8E}"/>
                  </a:ext>
                </a:extLst>
              </p:cNvPr>
              <p:cNvCxnSpPr>
                <a:cxnSpLocks/>
              </p:cNvCxnSpPr>
              <p:nvPr/>
            </p:nvCxnSpPr>
            <p:spPr>
              <a:xfrm>
                <a:off x="805544" y="3468323"/>
                <a:ext cx="7961086" cy="0"/>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1" name="Arrow: Right 30">
                <a:extLst>
                  <a:ext uri="{FF2B5EF4-FFF2-40B4-BE49-F238E27FC236}">
                    <a16:creationId xmlns:a16="http://schemas.microsoft.com/office/drawing/2014/main" id="{D1771759-69A4-7E34-6A1C-B245C10C828A}"/>
                  </a:ext>
                </a:extLst>
              </p:cNvPr>
              <p:cNvSpPr/>
              <p:nvPr/>
            </p:nvSpPr>
            <p:spPr>
              <a:xfrm>
                <a:off x="504371" y="3358244"/>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Arrow: Right 31">
                <a:extLst>
                  <a:ext uri="{FF2B5EF4-FFF2-40B4-BE49-F238E27FC236}">
                    <a16:creationId xmlns:a16="http://schemas.microsoft.com/office/drawing/2014/main" id="{2FD46063-267F-6A36-8217-435839952C7E}"/>
                  </a:ext>
                </a:extLst>
              </p:cNvPr>
              <p:cNvSpPr/>
              <p:nvPr/>
            </p:nvSpPr>
            <p:spPr>
              <a:xfrm>
                <a:off x="3349172"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Arrow: Right 32">
                <a:extLst>
                  <a:ext uri="{FF2B5EF4-FFF2-40B4-BE49-F238E27FC236}">
                    <a16:creationId xmlns:a16="http://schemas.microsoft.com/office/drawing/2014/main" id="{1DD41BBF-7A5E-F6D2-EC74-64BD00E0A45D}"/>
                  </a:ext>
                </a:extLst>
              </p:cNvPr>
              <p:cNvSpPr/>
              <p:nvPr/>
            </p:nvSpPr>
            <p:spPr>
              <a:xfrm>
                <a:off x="7688944" y="3352209"/>
                <a:ext cx="616857" cy="232228"/>
              </a:xfrm>
              <a:prstGeom prst="rightArrow">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EF6B65F3-4974-9DBF-511D-C7FB482FB14B}"/>
                      </a:ext>
                    </a:extLst>
                  </p:cNvPr>
                  <p:cNvSpPr/>
                  <p:nvPr/>
                </p:nvSpPr>
                <p:spPr>
                  <a:xfrm>
                    <a:off x="8528017" y="3420320"/>
                    <a:ext cx="37920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𝑥</m:t>
                          </m:r>
                        </m:oMath>
                      </m:oMathPara>
                    </a14:m>
                    <a:endParaRPr lang="en-US" sz="1400" i="1" dirty="0">
                      <a:latin typeface="Cambria Math" panose="02040503050406030204" pitchFamily="18" charset="0"/>
                    </a:endParaRPr>
                  </a:p>
                </p:txBody>
              </p:sp>
            </mc:Choice>
            <mc:Fallback xmlns="">
              <p:sp>
                <p:nvSpPr>
                  <p:cNvPr id="34" name="Rectangle 33">
                    <a:extLst>
                      <a:ext uri="{FF2B5EF4-FFF2-40B4-BE49-F238E27FC236}">
                        <a16:creationId xmlns:a16="http://schemas.microsoft.com/office/drawing/2014/main" id="{EF6B65F3-4974-9DBF-511D-C7FB482FB14B}"/>
                      </a:ext>
                    </a:extLst>
                  </p:cNvPr>
                  <p:cNvSpPr>
                    <a:spLocks noRot="1" noChangeAspect="1" noMove="1" noResize="1" noEditPoints="1" noAdjustHandles="1" noChangeArrowheads="1" noChangeShapeType="1" noTextEdit="1"/>
                  </p:cNvSpPr>
                  <p:nvPr/>
                </p:nvSpPr>
                <p:spPr>
                  <a:xfrm>
                    <a:off x="8528017" y="3420320"/>
                    <a:ext cx="379206" cy="369332"/>
                  </a:xfrm>
                  <a:prstGeom prst="rect">
                    <a:avLst/>
                  </a:prstGeom>
                  <a:blipFill>
                    <a:blip r:embed="rId3"/>
                    <a:stretch>
                      <a:fillRect b="-19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7625AE51-7603-B2E3-CBFB-E6C95E8DA9F5}"/>
                      </a:ext>
                    </a:extLst>
                  </p:cNvPr>
                  <p:cNvSpPr/>
                  <p:nvPr/>
                </p:nvSpPr>
                <p:spPr>
                  <a:xfrm>
                    <a:off x="1478149" y="2448471"/>
                    <a:ext cx="798962" cy="4257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i="1" dirty="0">
                              <a:latin typeface="Cambria Math" panose="02040503050406030204" pitchFamily="18" charset="0"/>
                            </a:rPr>
                            <m:t>𝐴</m:t>
                          </m:r>
                          <m:r>
                            <a:rPr lang="en-US" sz="1400" dirty="0" smtClean="0">
                              <a:latin typeface="Cambria Math" panose="02040503050406030204" pitchFamily="18" charset="0"/>
                            </a:rPr>
                            <m:t>(</m:t>
                          </m:r>
                          <m:r>
                            <a:rPr lang="en-US" sz="1400" i="1" dirty="0">
                              <a:latin typeface="Cambria Math" panose="02040503050406030204" pitchFamily="18" charset="0"/>
                            </a:rPr>
                            <m:t>𝑥</m:t>
                          </m:r>
                          <m:r>
                            <a:rPr lang="en-US" sz="1400" i="1" dirty="0">
                              <a:latin typeface="Cambria Math" panose="02040503050406030204" pitchFamily="18" charset="0"/>
                            </a:rPr>
                            <m:t>)</m:t>
                          </m:r>
                        </m:oMath>
                      </m:oMathPara>
                    </a14:m>
                    <a:endParaRPr lang="en-US" sz="1400" dirty="0"/>
                  </a:p>
                </p:txBody>
              </p:sp>
            </mc:Choice>
            <mc:Fallback xmlns="">
              <p:sp>
                <p:nvSpPr>
                  <p:cNvPr id="35" name="Rectangle 34">
                    <a:extLst>
                      <a:ext uri="{FF2B5EF4-FFF2-40B4-BE49-F238E27FC236}">
                        <a16:creationId xmlns:a16="http://schemas.microsoft.com/office/drawing/2014/main" id="{7625AE51-7603-B2E3-CBFB-E6C95E8DA9F5}"/>
                      </a:ext>
                    </a:extLst>
                  </p:cNvPr>
                  <p:cNvSpPr>
                    <a:spLocks noRot="1" noChangeAspect="1" noMove="1" noResize="1" noEditPoints="1" noAdjustHandles="1" noChangeArrowheads="1" noChangeShapeType="1" noTextEdit="1"/>
                  </p:cNvSpPr>
                  <p:nvPr/>
                </p:nvSpPr>
                <p:spPr>
                  <a:xfrm>
                    <a:off x="1478149" y="2448471"/>
                    <a:ext cx="798962" cy="425740"/>
                  </a:xfrm>
                  <a:prstGeom prst="rect">
                    <a:avLst/>
                  </a:prstGeom>
                  <a:blipFill>
                    <a:blip r:embed="rId4"/>
                    <a:stretch>
                      <a:fillRect b="-28571"/>
                    </a:stretch>
                  </a:blipFill>
                </p:spPr>
                <p:txBody>
                  <a:bodyPr/>
                  <a:lstStyle/>
                  <a:p>
                    <a:r>
                      <a:rPr lang="en-US">
                        <a:noFill/>
                      </a:rPr>
                      <a:t> </a:t>
                    </a:r>
                  </a:p>
                </p:txBody>
              </p:sp>
            </mc:Fallback>
          </mc:AlternateContent>
          <p:grpSp>
            <p:nvGrpSpPr>
              <p:cNvPr id="36" name="Group 35">
                <a:extLst>
                  <a:ext uri="{FF2B5EF4-FFF2-40B4-BE49-F238E27FC236}">
                    <a16:creationId xmlns:a16="http://schemas.microsoft.com/office/drawing/2014/main" id="{43E5AF61-81AE-A92A-5E8F-4CC333290CDB}"/>
                  </a:ext>
                </a:extLst>
              </p:cNvPr>
              <p:cNvGrpSpPr/>
              <p:nvPr/>
            </p:nvGrpSpPr>
            <p:grpSpPr>
              <a:xfrm>
                <a:off x="5954476" y="2755183"/>
                <a:ext cx="428195" cy="1452167"/>
                <a:chOff x="7903041" y="900200"/>
                <a:chExt cx="428195" cy="1452167"/>
              </a:xfrm>
            </p:grpSpPr>
            <p:grpSp>
              <p:nvGrpSpPr>
                <p:cNvPr id="37" name="Group 36">
                  <a:extLst>
                    <a:ext uri="{FF2B5EF4-FFF2-40B4-BE49-F238E27FC236}">
                      <a16:creationId xmlns:a16="http://schemas.microsoft.com/office/drawing/2014/main" id="{7B4C6254-2FD4-F3BF-7899-03DB01339525}"/>
                    </a:ext>
                  </a:extLst>
                </p:cNvPr>
                <p:cNvGrpSpPr/>
                <p:nvPr/>
              </p:nvGrpSpPr>
              <p:grpSpPr>
                <a:xfrm>
                  <a:off x="7903041" y="930828"/>
                  <a:ext cx="428195" cy="1412022"/>
                  <a:chOff x="5544457" y="2039258"/>
                  <a:chExt cx="428195" cy="1412022"/>
                </a:xfrm>
              </p:grpSpPr>
              <p:cxnSp>
                <p:nvCxnSpPr>
                  <p:cNvPr id="40" name="Straight Arrow Connector 39">
                    <a:extLst>
                      <a:ext uri="{FF2B5EF4-FFF2-40B4-BE49-F238E27FC236}">
                        <a16:creationId xmlns:a16="http://schemas.microsoft.com/office/drawing/2014/main" id="{4166D07C-925E-993D-CDF4-645A80D275E3}"/>
                      </a:ext>
                    </a:extLst>
                  </p:cNvPr>
                  <p:cNvCxnSpPr/>
                  <p:nvPr/>
                </p:nvCxnSpPr>
                <p:spPr>
                  <a:xfrm>
                    <a:off x="5544460" y="2039258"/>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A189671A-453A-C851-6667-199D0D65B395}"/>
                      </a:ext>
                    </a:extLst>
                  </p:cNvPr>
                  <p:cNvCxnSpPr/>
                  <p:nvPr/>
                </p:nvCxnSpPr>
                <p:spPr>
                  <a:xfrm>
                    <a:off x="5544463" y="21916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7E5FBCD4-330B-4DEA-FB6E-2B845971EC7D}"/>
                      </a:ext>
                    </a:extLst>
                  </p:cNvPr>
                  <p:cNvCxnSpPr/>
                  <p:nvPr/>
                </p:nvCxnSpPr>
                <p:spPr>
                  <a:xfrm>
                    <a:off x="5544466" y="23440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7333C4CB-801E-ED19-0468-B9226AD77880}"/>
                      </a:ext>
                    </a:extLst>
                  </p:cNvPr>
                  <p:cNvCxnSpPr/>
                  <p:nvPr/>
                </p:nvCxnSpPr>
                <p:spPr>
                  <a:xfrm>
                    <a:off x="5551726" y="24964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D6C5F19-02AF-2DC1-1231-0C67E94FBCC9}"/>
                      </a:ext>
                    </a:extLst>
                  </p:cNvPr>
                  <p:cNvCxnSpPr/>
                  <p:nvPr/>
                </p:nvCxnSpPr>
                <p:spPr>
                  <a:xfrm>
                    <a:off x="5551726" y="26488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40AAE1F9-D893-998C-99CD-44D0A5B2ABF6}"/>
                      </a:ext>
                    </a:extLst>
                  </p:cNvPr>
                  <p:cNvCxnSpPr/>
                  <p:nvPr/>
                </p:nvCxnSpPr>
                <p:spPr>
                  <a:xfrm>
                    <a:off x="5551729" y="28012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A63FDC00-F3C0-3FDE-B3EA-243DD59F4391}"/>
                      </a:ext>
                    </a:extLst>
                  </p:cNvPr>
                  <p:cNvCxnSpPr/>
                  <p:nvPr/>
                </p:nvCxnSpPr>
                <p:spPr>
                  <a:xfrm>
                    <a:off x="5551732" y="29536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790E6C5-6840-D29E-019A-76A5CBDCCBDE}"/>
                      </a:ext>
                    </a:extLst>
                  </p:cNvPr>
                  <p:cNvCxnSpPr/>
                  <p:nvPr/>
                </p:nvCxnSpPr>
                <p:spPr>
                  <a:xfrm>
                    <a:off x="5551735" y="31060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7898DF3-916D-3A6C-1B36-FD206F872C6E}"/>
                      </a:ext>
                    </a:extLst>
                  </p:cNvPr>
                  <p:cNvCxnSpPr/>
                  <p:nvPr/>
                </p:nvCxnSpPr>
                <p:spPr>
                  <a:xfrm>
                    <a:off x="5558995" y="3258457"/>
                    <a:ext cx="413657"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DE3D387-9340-12CF-57F9-509DCF8DCE9F}"/>
                      </a:ext>
                    </a:extLst>
                  </p:cNvPr>
                  <p:cNvCxnSpPr/>
                  <p:nvPr/>
                </p:nvCxnSpPr>
                <p:spPr>
                  <a:xfrm>
                    <a:off x="5544457" y="2079680"/>
                    <a:ext cx="14538" cy="137160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8" name="Straight Connector 37">
                  <a:extLst>
                    <a:ext uri="{FF2B5EF4-FFF2-40B4-BE49-F238E27FC236}">
                      <a16:creationId xmlns:a16="http://schemas.microsoft.com/office/drawing/2014/main" id="{1A51217C-48ED-63FC-BFB8-2F4BA5476437}"/>
                    </a:ext>
                  </a:extLst>
                </p:cNvPr>
                <p:cNvCxnSpPr>
                  <a:cxnSpLocks/>
                </p:cNvCxnSpPr>
                <p:nvPr/>
              </p:nvCxnSpPr>
              <p:spPr>
                <a:xfrm>
                  <a:off x="8316734" y="900200"/>
                  <a:ext cx="7269" cy="1452167"/>
                </a:xfrm>
                <a:prstGeom prst="line">
                  <a:avLst/>
                </a:prstGeom>
                <a:ln w="1270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cxnSp>
          <p:nvCxnSpPr>
            <p:cNvPr id="7" name="Straight Connector 6">
              <a:extLst>
                <a:ext uri="{FF2B5EF4-FFF2-40B4-BE49-F238E27FC236}">
                  <a16:creationId xmlns:a16="http://schemas.microsoft.com/office/drawing/2014/main" id="{8104EC25-0D82-1331-8A5A-4774E62DF584}"/>
                </a:ext>
              </a:extLst>
            </p:cNvPr>
            <p:cNvCxnSpPr>
              <a:cxnSpLocks/>
            </p:cNvCxnSpPr>
            <p:nvPr/>
          </p:nvCxnSpPr>
          <p:spPr>
            <a:xfrm>
              <a:off x="3742122" y="1198577"/>
              <a:ext cx="1" cy="37550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A6333EC-FF56-719C-52E5-1E2C945A67C6}"/>
                    </a:ext>
                  </a:extLst>
                </p:cNvPr>
                <p:cNvSpPr txBox="1"/>
                <p:nvPr/>
              </p:nvSpPr>
              <p:spPr>
                <a:xfrm>
                  <a:off x="1285546" y="2235319"/>
                  <a:ext cx="379848"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dirty="0">
                            <a:latin typeface="Cambria Math" panose="02040503050406030204" pitchFamily="18" charset="0"/>
                          </a:rPr>
                          <m:t>𝑝</m:t>
                        </m:r>
                      </m:oMath>
                    </m:oMathPara>
                  </a14:m>
                  <a:endParaRPr lang="en-US" dirty="0"/>
                </a:p>
              </p:txBody>
            </p:sp>
          </mc:Choice>
          <mc:Fallback xmlns="">
            <p:sp>
              <p:nvSpPr>
                <p:cNvPr id="8" name="TextBox 7">
                  <a:extLst>
                    <a:ext uri="{FF2B5EF4-FFF2-40B4-BE49-F238E27FC236}">
                      <a16:creationId xmlns:a16="http://schemas.microsoft.com/office/drawing/2014/main" id="{AA6333EC-FF56-719C-52E5-1E2C945A67C6}"/>
                    </a:ext>
                  </a:extLst>
                </p:cNvPr>
                <p:cNvSpPr txBox="1">
                  <a:spLocks noRot="1" noChangeAspect="1" noMove="1" noResize="1" noEditPoints="1" noAdjustHandles="1" noChangeArrowheads="1" noChangeShapeType="1" noTextEdit="1"/>
                </p:cNvSpPr>
                <p:nvPr/>
              </p:nvSpPr>
              <p:spPr>
                <a:xfrm>
                  <a:off x="1285546" y="2235319"/>
                  <a:ext cx="379848" cy="369332"/>
                </a:xfrm>
                <a:prstGeom prst="rect">
                  <a:avLst/>
                </a:prstGeom>
                <a:blipFill>
                  <a:blip r:embed="rId5"/>
                  <a:stretch>
                    <a:fillRect b="-130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266F1E5-700A-D81E-8D10-D419F378DB5E}"/>
                    </a:ext>
                  </a:extLst>
                </p:cNvPr>
                <p:cNvSpPr txBox="1"/>
                <p:nvPr/>
              </p:nvSpPr>
              <p:spPr>
                <a:xfrm>
                  <a:off x="6981234" y="4691285"/>
                  <a:ext cx="379206" cy="369332"/>
                </a:xfrm>
                <a:prstGeom prst="rect">
                  <a:avLst/>
                </a:prstGeom>
              </p:spPr>
              <p:txBody>
                <a:bodyPr wrap="none">
                  <a:spAutoFit/>
                </a:bodyPr>
                <a:lstStyle>
                  <a:defPPr>
                    <a:defRPr lang="en-US"/>
                  </a:defPPr>
                  <a:lvl1pPr>
                    <a:defRPr sz="140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𝑥</m:t>
                        </m:r>
                      </m:oMath>
                    </m:oMathPara>
                  </a14:m>
                  <a:endParaRPr lang="en-US" dirty="0"/>
                </a:p>
              </p:txBody>
            </p:sp>
          </mc:Choice>
          <mc:Fallback xmlns="">
            <p:sp>
              <p:nvSpPr>
                <p:cNvPr id="9" name="TextBox 8">
                  <a:extLst>
                    <a:ext uri="{FF2B5EF4-FFF2-40B4-BE49-F238E27FC236}">
                      <a16:creationId xmlns:a16="http://schemas.microsoft.com/office/drawing/2014/main" id="{B266F1E5-700A-D81E-8D10-D419F378DB5E}"/>
                    </a:ext>
                  </a:extLst>
                </p:cNvPr>
                <p:cNvSpPr txBox="1">
                  <a:spLocks noRot="1" noChangeAspect="1" noMove="1" noResize="1" noEditPoints="1" noAdjustHandles="1" noChangeArrowheads="1" noChangeShapeType="1" noTextEdit="1"/>
                </p:cNvSpPr>
                <p:nvPr/>
              </p:nvSpPr>
              <p:spPr>
                <a:xfrm>
                  <a:off x="6981234" y="4691285"/>
                  <a:ext cx="379206" cy="369332"/>
                </a:xfrm>
                <a:prstGeom prst="rect">
                  <a:avLst/>
                </a:prstGeom>
                <a:blipFill>
                  <a:blip r:embed="rId6"/>
                  <a:stretch>
                    <a:fillRect/>
                  </a:stretch>
                </a:blipFill>
              </p:spPr>
              <p:txBody>
                <a:bodyPr/>
                <a:lstStyle/>
                <a:p>
                  <a:r>
                    <a:rPr lang="en-US">
                      <a:noFill/>
                    </a:rPr>
                    <a:t> </a:t>
                  </a:r>
                </a:p>
              </p:txBody>
            </p:sp>
          </mc:Fallback>
        </mc:AlternateContent>
        <p:sp>
          <p:nvSpPr>
            <p:cNvPr id="10" name="Freeform: Shape 9">
              <a:extLst>
                <a:ext uri="{FF2B5EF4-FFF2-40B4-BE49-F238E27FC236}">
                  <a16:creationId xmlns:a16="http://schemas.microsoft.com/office/drawing/2014/main" id="{DE3A6DDE-7BBD-3D02-0D72-47A994644199}"/>
                </a:ext>
              </a:extLst>
            </p:cNvPr>
            <p:cNvSpPr/>
            <p:nvPr/>
          </p:nvSpPr>
          <p:spPr>
            <a:xfrm>
              <a:off x="1569720" y="2531275"/>
              <a:ext cx="5494020" cy="924146"/>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129540 h 924146"/>
                <a:gd name="connsiteX1" fmla="*/ 388620 w 5494020"/>
                <a:gd name="connsiteY1" fmla="*/ 160020 h 924146"/>
                <a:gd name="connsiteX2" fmla="*/ 701040 w 5494020"/>
                <a:gd name="connsiteY2" fmla="*/ 220980 h 924146"/>
                <a:gd name="connsiteX3" fmla="*/ 1127760 w 5494020"/>
                <a:gd name="connsiteY3" fmla="*/ 373380 h 924146"/>
                <a:gd name="connsiteX4" fmla="*/ 1569720 w 5494020"/>
                <a:gd name="connsiteY4" fmla="*/ 594360 h 924146"/>
                <a:gd name="connsiteX5" fmla="*/ 1943100 w 5494020"/>
                <a:gd name="connsiteY5" fmla="*/ 830580 h 924146"/>
                <a:gd name="connsiteX6" fmla="*/ 2187934 w 5494020"/>
                <a:gd name="connsiteY6" fmla="*/ 923345 h 924146"/>
                <a:gd name="connsiteX7" fmla="*/ 2537460 w 5494020"/>
                <a:gd name="connsiteY7" fmla="*/ 861060 h 924146"/>
                <a:gd name="connsiteX8" fmla="*/ 3177540 w 5494020"/>
                <a:gd name="connsiteY8" fmla="*/ 632460 h 924146"/>
                <a:gd name="connsiteX9" fmla="*/ 3863340 w 5494020"/>
                <a:gd name="connsiteY9" fmla="*/ 335280 h 924146"/>
                <a:gd name="connsiteX10" fmla="*/ 4640580 w 5494020"/>
                <a:gd name="connsiteY10" fmla="*/ 106680 h 924146"/>
                <a:gd name="connsiteX11" fmla="*/ 5166360 w 5494020"/>
                <a:gd name="connsiteY11" fmla="*/ 22860 h 924146"/>
                <a:gd name="connsiteX12" fmla="*/ 5494020 w 5494020"/>
                <a:gd name="connsiteY12" fmla="*/ 0 h 924146"/>
                <a:gd name="connsiteX13" fmla="*/ 5494020 w 5494020"/>
                <a:gd name="connsiteY13" fmla="*/ 0 h 924146"/>
                <a:gd name="connsiteX14" fmla="*/ 5494020 w 5494020"/>
                <a:gd name="connsiteY14" fmla="*/ 0 h 924146"/>
                <a:gd name="connsiteX15" fmla="*/ 5494020 w 5494020"/>
                <a:gd name="connsiteY15" fmla="*/ 0 h 92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94020" h="924146">
                  <a:moveTo>
                    <a:pt x="0" y="129540"/>
                  </a:moveTo>
                  <a:cubicBezTo>
                    <a:pt x="135890" y="137160"/>
                    <a:pt x="271780" y="144780"/>
                    <a:pt x="388620" y="160020"/>
                  </a:cubicBezTo>
                  <a:cubicBezTo>
                    <a:pt x="505460" y="175260"/>
                    <a:pt x="577850" y="185420"/>
                    <a:pt x="701040" y="220980"/>
                  </a:cubicBezTo>
                  <a:cubicBezTo>
                    <a:pt x="824230" y="256540"/>
                    <a:pt x="982980" y="311150"/>
                    <a:pt x="1127760" y="373380"/>
                  </a:cubicBezTo>
                  <a:cubicBezTo>
                    <a:pt x="1272540" y="435610"/>
                    <a:pt x="1433830" y="518160"/>
                    <a:pt x="1569720" y="594360"/>
                  </a:cubicBezTo>
                  <a:cubicBezTo>
                    <a:pt x="1705610" y="670560"/>
                    <a:pt x="1840064" y="775749"/>
                    <a:pt x="1943100" y="830580"/>
                  </a:cubicBezTo>
                  <a:cubicBezTo>
                    <a:pt x="2046136" y="885411"/>
                    <a:pt x="2088874" y="918265"/>
                    <a:pt x="2187934" y="923345"/>
                  </a:cubicBezTo>
                  <a:cubicBezTo>
                    <a:pt x="2286994" y="928425"/>
                    <a:pt x="2372526" y="909541"/>
                    <a:pt x="2537460" y="861060"/>
                  </a:cubicBezTo>
                  <a:cubicBezTo>
                    <a:pt x="2702394" y="812579"/>
                    <a:pt x="2956560" y="720090"/>
                    <a:pt x="3177540" y="632460"/>
                  </a:cubicBezTo>
                  <a:cubicBezTo>
                    <a:pt x="3398520" y="544830"/>
                    <a:pt x="3619500" y="422910"/>
                    <a:pt x="3863340" y="335280"/>
                  </a:cubicBezTo>
                  <a:cubicBezTo>
                    <a:pt x="4107180" y="247650"/>
                    <a:pt x="4423410" y="158750"/>
                    <a:pt x="4640580" y="106680"/>
                  </a:cubicBezTo>
                  <a:cubicBezTo>
                    <a:pt x="4857750" y="54610"/>
                    <a:pt x="5024120" y="40640"/>
                    <a:pt x="5166360" y="22860"/>
                  </a:cubicBezTo>
                  <a:cubicBezTo>
                    <a:pt x="5308600" y="5080"/>
                    <a:pt x="5494020" y="0"/>
                    <a:pt x="5494020" y="0"/>
                  </a:cubicBezTo>
                  <a:lnTo>
                    <a:pt x="5494020" y="0"/>
                  </a:lnTo>
                  <a:lnTo>
                    <a:pt x="5494020" y="0"/>
                  </a:lnTo>
                  <a:lnTo>
                    <a:pt x="549402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9B61BE5A-7C8C-845F-1CEE-449CCC934572}"/>
                </a:ext>
              </a:extLst>
            </p:cNvPr>
            <p:cNvSpPr/>
            <p:nvPr/>
          </p:nvSpPr>
          <p:spPr>
            <a:xfrm>
              <a:off x="1573500" y="2809136"/>
              <a:ext cx="5492562" cy="1071050"/>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43500 w 5516880"/>
                <a:gd name="connsiteY11" fmla="*/ 6245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602480 w 5516880"/>
                <a:gd name="connsiteY10" fmla="*/ 70426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495800 w 5516880"/>
                <a:gd name="connsiteY10" fmla="*/ 119524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120640 w 5516880"/>
                <a:gd name="connsiteY11" fmla="*/ 35704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44440 w 5516880"/>
                <a:gd name="connsiteY11" fmla="*/ 30793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63340 w 5516880"/>
                <a:gd name="connsiteY9" fmla="*/ 249928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29200 w 5516880"/>
                <a:gd name="connsiteY11" fmla="*/ 50432 h 690115"/>
                <a:gd name="connsiteX12" fmla="*/ 5516880 w 5516880"/>
                <a:gd name="connsiteY12" fmla="*/ 32484 h 690115"/>
                <a:gd name="connsiteX0" fmla="*/ 0 w 5516880"/>
                <a:gd name="connsiteY0" fmla="*/ 0 h 690115"/>
                <a:gd name="connsiteX1" fmla="*/ 518160 w 5516880"/>
                <a:gd name="connsiteY1" fmla="*/ 45209 h 690115"/>
                <a:gd name="connsiteX2" fmla="*/ 899160 w 5516880"/>
                <a:gd name="connsiteY2" fmla="*/ 135628 h 690115"/>
                <a:gd name="connsiteX3" fmla="*/ 1234440 w 5516880"/>
                <a:gd name="connsiteY3" fmla="*/ 248749 h 690115"/>
                <a:gd name="connsiteX4" fmla="*/ 1600200 w 5516880"/>
                <a:gd name="connsiteY4" fmla="*/ 420631 h 690115"/>
                <a:gd name="connsiteX5" fmla="*/ 1943100 w 5516880"/>
                <a:gd name="connsiteY5" fmla="*/ 627392 h 690115"/>
                <a:gd name="connsiteX6" fmla="*/ 2164080 w 5516880"/>
                <a:gd name="connsiteY6" fmla="*/ 688352 h 690115"/>
                <a:gd name="connsiteX7" fmla="*/ 2537460 w 5516880"/>
                <a:gd name="connsiteY7" fmla="*/ 657872 h 690115"/>
                <a:gd name="connsiteX8" fmla="*/ 3162300 w 5516880"/>
                <a:gd name="connsiteY8" fmla="*/ 502919 h 690115"/>
                <a:gd name="connsiteX9" fmla="*/ 3886200 w 5516880"/>
                <a:gd name="connsiteY9" fmla="*/ 264657 h 690115"/>
                <a:gd name="connsiteX10" fmla="*/ 4526280 w 5516880"/>
                <a:gd name="connsiteY10" fmla="*/ 99885 h 690115"/>
                <a:gd name="connsiteX11" fmla="*/ 5059680 w 5516880"/>
                <a:gd name="connsiteY11" fmla="*/ 40612 h 690115"/>
                <a:gd name="connsiteX12" fmla="*/ 5516880 w 5516880"/>
                <a:gd name="connsiteY12" fmla="*/ 32484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40612 h 690115"/>
                <a:gd name="connsiteX12" fmla="*/ 5509260 w 5509260"/>
                <a:gd name="connsiteY12" fmla="*/ 17755 h 690115"/>
                <a:gd name="connsiteX0" fmla="*/ 0 w 5509260"/>
                <a:gd name="connsiteY0" fmla="*/ 0 h 690115"/>
                <a:gd name="connsiteX1" fmla="*/ 518160 w 5509260"/>
                <a:gd name="connsiteY1" fmla="*/ 45209 h 690115"/>
                <a:gd name="connsiteX2" fmla="*/ 899160 w 5509260"/>
                <a:gd name="connsiteY2" fmla="*/ 135628 h 690115"/>
                <a:gd name="connsiteX3" fmla="*/ 1234440 w 5509260"/>
                <a:gd name="connsiteY3" fmla="*/ 248749 h 690115"/>
                <a:gd name="connsiteX4" fmla="*/ 1600200 w 5509260"/>
                <a:gd name="connsiteY4" fmla="*/ 420631 h 690115"/>
                <a:gd name="connsiteX5" fmla="*/ 1943100 w 5509260"/>
                <a:gd name="connsiteY5" fmla="*/ 627392 h 690115"/>
                <a:gd name="connsiteX6" fmla="*/ 2164080 w 5509260"/>
                <a:gd name="connsiteY6" fmla="*/ 688352 h 690115"/>
                <a:gd name="connsiteX7" fmla="*/ 2537460 w 5509260"/>
                <a:gd name="connsiteY7" fmla="*/ 657872 h 690115"/>
                <a:gd name="connsiteX8" fmla="*/ 3162300 w 5509260"/>
                <a:gd name="connsiteY8" fmla="*/ 502919 h 690115"/>
                <a:gd name="connsiteX9" fmla="*/ 3886200 w 5509260"/>
                <a:gd name="connsiteY9" fmla="*/ 264657 h 690115"/>
                <a:gd name="connsiteX10" fmla="*/ 4526280 w 5509260"/>
                <a:gd name="connsiteY10" fmla="*/ 99885 h 690115"/>
                <a:gd name="connsiteX11" fmla="*/ 5059680 w 5509260"/>
                <a:gd name="connsiteY11" fmla="*/ 30792 h 690115"/>
                <a:gd name="connsiteX12" fmla="*/ 5509260 w 5509260"/>
                <a:gd name="connsiteY12" fmla="*/ 17755 h 690115"/>
                <a:gd name="connsiteX0" fmla="*/ 0 w 5492563"/>
                <a:gd name="connsiteY0" fmla="*/ 0 h 690115"/>
                <a:gd name="connsiteX1" fmla="*/ 501463 w 5492563"/>
                <a:gd name="connsiteY1" fmla="*/ 45209 h 690115"/>
                <a:gd name="connsiteX2" fmla="*/ 882463 w 5492563"/>
                <a:gd name="connsiteY2" fmla="*/ 135628 h 690115"/>
                <a:gd name="connsiteX3" fmla="*/ 1217743 w 5492563"/>
                <a:gd name="connsiteY3" fmla="*/ 248749 h 690115"/>
                <a:gd name="connsiteX4" fmla="*/ 1583503 w 5492563"/>
                <a:gd name="connsiteY4" fmla="*/ 420631 h 690115"/>
                <a:gd name="connsiteX5" fmla="*/ 1926403 w 5492563"/>
                <a:gd name="connsiteY5" fmla="*/ 627392 h 690115"/>
                <a:gd name="connsiteX6" fmla="*/ 2147383 w 5492563"/>
                <a:gd name="connsiteY6" fmla="*/ 688352 h 690115"/>
                <a:gd name="connsiteX7" fmla="*/ 2520763 w 5492563"/>
                <a:gd name="connsiteY7" fmla="*/ 657872 h 690115"/>
                <a:gd name="connsiteX8" fmla="*/ 3145603 w 5492563"/>
                <a:gd name="connsiteY8" fmla="*/ 502919 h 690115"/>
                <a:gd name="connsiteX9" fmla="*/ 3869503 w 5492563"/>
                <a:gd name="connsiteY9" fmla="*/ 264657 h 690115"/>
                <a:gd name="connsiteX10" fmla="*/ 4509583 w 5492563"/>
                <a:gd name="connsiteY10" fmla="*/ 99885 h 690115"/>
                <a:gd name="connsiteX11" fmla="*/ 5042983 w 5492563"/>
                <a:gd name="connsiteY11" fmla="*/ 30792 h 690115"/>
                <a:gd name="connsiteX12" fmla="*/ 5492563 w 5492563"/>
                <a:gd name="connsiteY12" fmla="*/ 17755 h 69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92563" h="690115">
                  <a:moveTo>
                    <a:pt x="0" y="0"/>
                  </a:moveTo>
                  <a:cubicBezTo>
                    <a:pt x="135890" y="7620"/>
                    <a:pt x="354386" y="22604"/>
                    <a:pt x="501463" y="45209"/>
                  </a:cubicBezTo>
                  <a:cubicBezTo>
                    <a:pt x="648540" y="67814"/>
                    <a:pt x="763083" y="101705"/>
                    <a:pt x="882463" y="135628"/>
                  </a:cubicBezTo>
                  <a:cubicBezTo>
                    <a:pt x="1001843" y="169551"/>
                    <a:pt x="1100903" y="201249"/>
                    <a:pt x="1217743" y="248749"/>
                  </a:cubicBezTo>
                  <a:cubicBezTo>
                    <a:pt x="1334583" y="296249"/>
                    <a:pt x="1465393" y="357524"/>
                    <a:pt x="1583503" y="420631"/>
                  </a:cubicBezTo>
                  <a:cubicBezTo>
                    <a:pt x="1701613" y="483738"/>
                    <a:pt x="1832423" y="582772"/>
                    <a:pt x="1926403" y="627392"/>
                  </a:cubicBezTo>
                  <a:cubicBezTo>
                    <a:pt x="2020383" y="672012"/>
                    <a:pt x="2048323" y="683272"/>
                    <a:pt x="2147383" y="688352"/>
                  </a:cubicBezTo>
                  <a:cubicBezTo>
                    <a:pt x="2246443" y="693432"/>
                    <a:pt x="2354393" y="688777"/>
                    <a:pt x="2520763" y="657872"/>
                  </a:cubicBezTo>
                  <a:cubicBezTo>
                    <a:pt x="2687133" y="626967"/>
                    <a:pt x="2920813" y="568455"/>
                    <a:pt x="3145603" y="502919"/>
                  </a:cubicBezTo>
                  <a:cubicBezTo>
                    <a:pt x="3370393" y="437383"/>
                    <a:pt x="3642173" y="331829"/>
                    <a:pt x="3869503" y="264657"/>
                  </a:cubicBezTo>
                  <a:cubicBezTo>
                    <a:pt x="4096833" y="197485"/>
                    <a:pt x="4314003" y="138862"/>
                    <a:pt x="4509583" y="99885"/>
                  </a:cubicBezTo>
                  <a:cubicBezTo>
                    <a:pt x="4705163" y="60908"/>
                    <a:pt x="4879153" y="44480"/>
                    <a:pt x="5042983" y="30792"/>
                  </a:cubicBezTo>
                  <a:cubicBezTo>
                    <a:pt x="5206813" y="17104"/>
                    <a:pt x="5416363" y="22517"/>
                    <a:pt x="5492563" y="17755"/>
                  </a:cubicBezTo>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CB34881B-F296-1158-AFC8-5F6F698E8DDD}"/>
                </a:ext>
              </a:extLst>
            </p:cNvPr>
            <p:cNvCxnSpPr>
              <a:cxnSpLocks/>
            </p:cNvCxnSpPr>
            <p:nvPr/>
          </p:nvCxnSpPr>
          <p:spPr>
            <a:xfrm flipH="1">
              <a:off x="1585403" y="3868541"/>
              <a:ext cx="5469912" cy="4388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 name="Freeform: Shape 12">
              <a:extLst>
                <a:ext uri="{FF2B5EF4-FFF2-40B4-BE49-F238E27FC236}">
                  <a16:creationId xmlns:a16="http://schemas.microsoft.com/office/drawing/2014/main" id="{966E6102-D756-C182-0049-ADD62E9275B8}"/>
                </a:ext>
              </a:extLst>
            </p:cNvPr>
            <p:cNvSpPr/>
            <p:nvPr/>
          </p:nvSpPr>
          <p:spPr>
            <a:xfrm>
              <a:off x="1572306" y="2831996"/>
              <a:ext cx="4000500" cy="1447064"/>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3863340 w 5501640"/>
                <a:gd name="connsiteY9" fmla="*/ 249928 h 690115"/>
                <a:gd name="connsiteX10" fmla="*/ 4602480 w 5501640"/>
                <a:gd name="connsiteY10" fmla="*/ 70426 h 690115"/>
                <a:gd name="connsiteX11" fmla="*/ 5143500 w 5501640"/>
                <a:gd name="connsiteY11" fmla="*/ 6245 h 690115"/>
                <a:gd name="connsiteX12" fmla="*/ 5501640 w 5501640"/>
                <a:gd name="connsiteY12"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3863340 w 5501640"/>
                <a:gd name="connsiteY9" fmla="*/ 249928 h 690115"/>
                <a:gd name="connsiteX10" fmla="*/ 4602480 w 5501640"/>
                <a:gd name="connsiteY10" fmla="*/ 70426 h 690115"/>
                <a:gd name="connsiteX11" fmla="*/ 5143500 w 5501640"/>
                <a:gd name="connsiteY11" fmla="*/ 104442 h 690115"/>
                <a:gd name="connsiteX12" fmla="*/ 5501640 w 5501640"/>
                <a:gd name="connsiteY12"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3863340 w 5501640"/>
                <a:gd name="connsiteY9" fmla="*/ 249928 h 690115"/>
                <a:gd name="connsiteX10" fmla="*/ 4549140 w 5501640"/>
                <a:gd name="connsiteY10" fmla="*/ 168622 h 690115"/>
                <a:gd name="connsiteX11" fmla="*/ 5143500 w 5501640"/>
                <a:gd name="connsiteY11" fmla="*/ 104442 h 690115"/>
                <a:gd name="connsiteX12" fmla="*/ 5501640 w 5501640"/>
                <a:gd name="connsiteY12"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549140 w 5501640"/>
                <a:gd name="connsiteY10" fmla="*/ 168622 h 690115"/>
                <a:gd name="connsiteX11" fmla="*/ 5143500 w 5501640"/>
                <a:gd name="connsiteY11" fmla="*/ 104442 h 690115"/>
                <a:gd name="connsiteX12" fmla="*/ 5501640 w 5501640"/>
                <a:gd name="connsiteY12"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12214 w 5501640"/>
                <a:gd name="connsiteY10" fmla="*/ 423949 h 690115"/>
                <a:gd name="connsiteX11" fmla="*/ 4549140 w 5501640"/>
                <a:gd name="connsiteY11" fmla="*/ 168622 h 690115"/>
                <a:gd name="connsiteX12" fmla="*/ 5143500 w 5501640"/>
                <a:gd name="connsiteY12" fmla="*/ 104442 h 690115"/>
                <a:gd name="connsiteX13" fmla="*/ 5501640 w 5501640"/>
                <a:gd name="connsiteY13"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549140 w 5501640"/>
                <a:gd name="connsiteY11" fmla="*/ 168622 h 690115"/>
                <a:gd name="connsiteX12" fmla="*/ 5143500 w 5501640"/>
                <a:gd name="connsiteY12" fmla="*/ 104442 h 690115"/>
                <a:gd name="connsiteX13" fmla="*/ 5501640 w 5501640"/>
                <a:gd name="connsiteY13"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389120 w 5501640"/>
                <a:gd name="connsiteY11" fmla="*/ 148982 h 690115"/>
                <a:gd name="connsiteX12" fmla="*/ 5143500 w 5501640"/>
                <a:gd name="connsiteY12" fmla="*/ 104442 h 690115"/>
                <a:gd name="connsiteX13" fmla="*/ 5501640 w 5501640"/>
                <a:gd name="connsiteY13"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310334 w 5501640"/>
                <a:gd name="connsiteY11" fmla="*/ 183367 h 690115"/>
                <a:gd name="connsiteX12" fmla="*/ 4389120 w 5501640"/>
                <a:gd name="connsiteY12" fmla="*/ 148982 h 690115"/>
                <a:gd name="connsiteX13" fmla="*/ 5143500 w 5501640"/>
                <a:gd name="connsiteY13" fmla="*/ 104442 h 690115"/>
                <a:gd name="connsiteX14" fmla="*/ 5501640 w 5501640"/>
                <a:gd name="connsiteY14"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310334 w 5501640"/>
                <a:gd name="connsiteY11" fmla="*/ 183367 h 690115"/>
                <a:gd name="connsiteX12" fmla="*/ 4358640 w 5501640"/>
                <a:gd name="connsiteY12" fmla="*/ 119523 h 690115"/>
                <a:gd name="connsiteX13" fmla="*/ 5143500 w 5501640"/>
                <a:gd name="connsiteY13" fmla="*/ 104442 h 690115"/>
                <a:gd name="connsiteX14" fmla="*/ 5501640 w 5501640"/>
                <a:gd name="connsiteY14"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310334 w 5501640"/>
                <a:gd name="connsiteY11" fmla="*/ 183367 h 690115"/>
                <a:gd name="connsiteX12" fmla="*/ 4366260 w 5501640"/>
                <a:gd name="connsiteY12" fmla="*/ 94974 h 690115"/>
                <a:gd name="connsiteX13" fmla="*/ 5143500 w 5501640"/>
                <a:gd name="connsiteY13" fmla="*/ 104442 h 690115"/>
                <a:gd name="connsiteX14" fmla="*/ 5501640 w 5501640"/>
                <a:gd name="connsiteY14"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279854 w 5501640"/>
                <a:gd name="connsiteY11" fmla="*/ 178457 h 690115"/>
                <a:gd name="connsiteX12" fmla="*/ 4366260 w 5501640"/>
                <a:gd name="connsiteY12" fmla="*/ 94974 h 690115"/>
                <a:gd name="connsiteX13" fmla="*/ 5143500 w 5501640"/>
                <a:gd name="connsiteY13" fmla="*/ 104442 h 690115"/>
                <a:gd name="connsiteX14" fmla="*/ 5501640 w 5501640"/>
                <a:gd name="connsiteY14" fmla="*/ 111042 h 690115"/>
                <a:gd name="connsiteX0" fmla="*/ 0 w 5501640"/>
                <a:gd name="connsiteY0" fmla="*/ 0 h 690115"/>
                <a:gd name="connsiteX1" fmla="*/ 518160 w 5501640"/>
                <a:gd name="connsiteY1" fmla="*/ 45209 h 690115"/>
                <a:gd name="connsiteX2" fmla="*/ 899160 w 5501640"/>
                <a:gd name="connsiteY2" fmla="*/ 135628 h 690115"/>
                <a:gd name="connsiteX3" fmla="*/ 1234440 w 5501640"/>
                <a:gd name="connsiteY3" fmla="*/ 248749 h 690115"/>
                <a:gd name="connsiteX4" fmla="*/ 1600200 w 5501640"/>
                <a:gd name="connsiteY4" fmla="*/ 420631 h 690115"/>
                <a:gd name="connsiteX5" fmla="*/ 1943100 w 5501640"/>
                <a:gd name="connsiteY5" fmla="*/ 627392 h 690115"/>
                <a:gd name="connsiteX6" fmla="*/ 2164080 w 5501640"/>
                <a:gd name="connsiteY6" fmla="*/ 688352 h 690115"/>
                <a:gd name="connsiteX7" fmla="*/ 2537460 w 5501640"/>
                <a:gd name="connsiteY7" fmla="*/ 657872 h 690115"/>
                <a:gd name="connsiteX8" fmla="*/ 3162300 w 5501640"/>
                <a:gd name="connsiteY8" fmla="*/ 502919 h 690115"/>
                <a:gd name="connsiteX9" fmla="*/ 4015740 w 5501640"/>
                <a:gd name="connsiteY9" fmla="*/ 475780 h 690115"/>
                <a:gd name="connsiteX10" fmla="*/ 4196034 w 5501640"/>
                <a:gd name="connsiteY10" fmla="*/ 477957 h 690115"/>
                <a:gd name="connsiteX11" fmla="*/ 4279854 w 5501640"/>
                <a:gd name="connsiteY11" fmla="*/ 178457 h 690115"/>
                <a:gd name="connsiteX12" fmla="*/ 4366260 w 5501640"/>
                <a:gd name="connsiteY12" fmla="*/ 94974 h 690115"/>
                <a:gd name="connsiteX13" fmla="*/ 4930140 w 5501640"/>
                <a:gd name="connsiteY13" fmla="*/ 40614 h 690115"/>
                <a:gd name="connsiteX14" fmla="*/ 5501640 w 5501640"/>
                <a:gd name="connsiteY14" fmla="*/ 111042 h 690115"/>
                <a:gd name="connsiteX0" fmla="*/ 0 w 5417820"/>
                <a:gd name="connsiteY0" fmla="*/ 0 h 690115"/>
                <a:gd name="connsiteX1" fmla="*/ 518160 w 5417820"/>
                <a:gd name="connsiteY1" fmla="*/ 45209 h 690115"/>
                <a:gd name="connsiteX2" fmla="*/ 899160 w 5417820"/>
                <a:gd name="connsiteY2" fmla="*/ 135628 h 690115"/>
                <a:gd name="connsiteX3" fmla="*/ 1234440 w 5417820"/>
                <a:gd name="connsiteY3" fmla="*/ 248749 h 690115"/>
                <a:gd name="connsiteX4" fmla="*/ 1600200 w 5417820"/>
                <a:gd name="connsiteY4" fmla="*/ 420631 h 690115"/>
                <a:gd name="connsiteX5" fmla="*/ 1943100 w 5417820"/>
                <a:gd name="connsiteY5" fmla="*/ 627392 h 690115"/>
                <a:gd name="connsiteX6" fmla="*/ 2164080 w 5417820"/>
                <a:gd name="connsiteY6" fmla="*/ 688352 h 690115"/>
                <a:gd name="connsiteX7" fmla="*/ 2537460 w 5417820"/>
                <a:gd name="connsiteY7" fmla="*/ 657872 h 690115"/>
                <a:gd name="connsiteX8" fmla="*/ 3162300 w 5417820"/>
                <a:gd name="connsiteY8" fmla="*/ 502919 h 690115"/>
                <a:gd name="connsiteX9" fmla="*/ 4015740 w 5417820"/>
                <a:gd name="connsiteY9" fmla="*/ 475780 h 690115"/>
                <a:gd name="connsiteX10" fmla="*/ 4196034 w 5417820"/>
                <a:gd name="connsiteY10" fmla="*/ 477957 h 690115"/>
                <a:gd name="connsiteX11" fmla="*/ 4279854 w 5417820"/>
                <a:gd name="connsiteY11" fmla="*/ 178457 h 690115"/>
                <a:gd name="connsiteX12" fmla="*/ 4366260 w 5417820"/>
                <a:gd name="connsiteY12" fmla="*/ 94974 h 690115"/>
                <a:gd name="connsiteX13" fmla="*/ 4930140 w 5417820"/>
                <a:gd name="connsiteY13" fmla="*/ 40614 h 690115"/>
                <a:gd name="connsiteX14" fmla="*/ 5417820 w 5417820"/>
                <a:gd name="connsiteY14" fmla="*/ 3026 h 690115"/>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015740 w 5349240"/>
                <a:gd name="connsiteY9" fmla="*/ 477664 h 691999"/>
                <a:gd name="connsiteX10" fmla="*/ 4196034 w 5349240"/>
                <a:gd name="connsiteY10" fmla="*/ 479841 h 691999"/>
                <a:gd name="connsiteX11" fmla="*/ 4279854 w 5349240"/>
                <a:gd name="connsiteY11" fmla="*/ 180341 h 691999"/>
                <a:gd name="connsiteX12" fmla="*/ 4366260 w 5349240"/>
                <a:gd name="connsiteY12" fmla="*/ 96858 h 691999"/>
                <a:gd name="connsiteX13" fmla="*/ 4930140 w 5349240"/>
                <a:gd name="connsiteY13" fmla="*/ 4249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015740 w 5349240"/>
                <a:gd name="connsiteY9" fmla="*/ 477664 h 691999"/>
                <a:gd name="connsiteX10" fmla="*/ 4196034 w 5349240"/>
                <a:gd name="connsiteY10" fmla="*/ 479841 h 691999"/>
                <a:gd name="connsiteX11" fmla="*/ 4279854 w 5349240"/>
                <a:gd name="connsiteY11" fmla="*/ 180341 h 691999"/>
                <a:gd name="connsiteX12" fmla="*/ 4366260 w 5349240"/>
                <a:gd name="connsiteY12" fmla="*/ 96858 h 691999"/>
                <a:gd name="connsiteX13" fmla="*/ 4930140 w 5349240"/>
                <a:gd name="connsiteY13" fmla="*/ 4249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015740 w 5349240"/>
                <a:gd name="connsiteY9" fmla="*/ 477664 h 691999"/>
                <a:gd name="connsiteX10" fmla="*/ 4196034 w 5349240"/>
                <a:gd name="connsiteY10" fmla="*/ 479841 h 691999"/>
                <a:gd name="connsiteX11" fmla="*/ 4279854 w 5349240"/>
                <a:gd name="connsiteY11" fmla="*/ 180341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015740 w 5349240"/>
                <a:gd name="connsiteY9" fmla="*/ 477664 h 691999"/>
                <a:gd name="connsiteX10" fmla="*/ 4226514 w 5349240"/>
                <a:gd name="connsiteY10" fmla="*/ 435652 h 691999"/>
                <a:gd name="connsiteX11" fmla="*/ 4279854 w 5349240"/>
                <a:gd name="connsiteY11" fmla="*/ 180341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79854 w 5349240"/>
                <a:gd name="connsiteY11" fmla="*/ 180341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56994 w 5349240"/>
                <a:gd name="connsiteY11" fmla="*/ 175431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49374 w 5349240"/>
                <a:gd name="connsiteY11" fmla="*/ 136152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72234 w 5349240"/>
                <a:gd name="connsiteY11" fmla="*/ 131242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72234 w 5349240"/>
                <a:gd name="connsiteY11" fmla="*/ 131242 h 691999"/>
                <a:gd name="connsiteX12" fmla="*/ 4366260 w 5349240"/>
                <a:gd name="connsiteY12" fmla="*/ 96858 h 691999"/>
                <a:gd name="connsiteX13" fmla="*/ 4869180 w 5349240"/>
                <a:gd name="connsiteY13" fmla="*/ 37588 h 691999"/>
                <a:gd name="connsiteX14" fmla="*/ 5349240 w 5349240"/>
                <a:gd name="connsiteY14"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72234 w 5349240"/>
                <a:gd name="connsiteY11" fmla="*/ 131242 h 691999"/>
                <a:gd name="connsiteX12" fmla="*/ 4366260 w 5349240"/>
                <a:gd name="connsiteY12" fmla="*/ 96858 h 691999"/>
                <a:gd name="connsiteX13" fmla="*/ 4317954 w 5349240"/>
                <a:gd name="connsiteY13" fmla="*/ 101784 h 691999"/>
                <a:gd name="connsiteX14" fmla="*/ 4869180 w 5349240"/>
                <a:gd name="connsiteY14" fmla="*/ 37588 h 691999"/>
                <a:gd name="connsiteX15" fmla="*/ 5349240 w 5349240"/>
                <a:gd name="connsiteY15" fmla="*/ 0 h 691999"/>
                <a:gd name="connsiteX0" fmla="*/ 0 w 5349240"/>
                <a:gd name="connsiteY0" fmla="*/ 1884 h 691999"/>
                <a:gd name="connsiteX1" fmla="*/ 518160 w 5349240"/>
                <a:gd name="connsiteY1" fmla="*/ 47093 h 691999"/>
                <a:gd name="connsiteX2" fmla="*/ 899160 w 5349240"/>
                <a:gd name="connsiteY2" fmla="*/ 137512 h 691999"/>
                <a:gd name="connsiteX3" fmla="*/ 1234440 w 5349240"/>
                <a:gd name="connsiteY3" fmla="*/ 250633 h 691999"/>
                <a:gd name="connsiteX4" fmla="*/ 1600200 w 5349240"/>
                <a:gd name="connsiteY4" fmla="*/ 422515 h 691999"/>
                <a:gd name="connsiteX5" fmla="*/ 1943100 w 5349240"/>
                <a:gd name="connsiteY5" fmla="*/ 629276 h 691999"/>
                <a:gd name="connsiteX6" fmla="*/ 2164080 w 5349240"/>
                <a:gd name="connsiteY6" fmla="*/ 690236 h 691999"/>
                <a:gd name="connsiteX7" fmla="*/ 2537460 w 5349240"/>
                <a:gd name="connsiteY7" fmla="*/ 659756 h 691999"/>
                <a:gd name="connsiteX8" fmla="*/ 3162300 w 5349240"/>
                <a:gd name="connsiteY8" fmla="*/ 504803 h 691999"/>
                <a:gd name="connsiteX9" fmla="*/ 4107180 w 5349240"/>
                <a:gd name="connsiteY9" fmla="*/ 477664 h 691999"/>
                <a:gd name="connsiteX10" fmla="*/ 4226514 w 5349240"/>
                <a:gd name="connsiteY10" fmla="*/ 435652 h 691999"/>
                <a:gd name="connsiteX11" fmla="*/ 4272234 w 5349240"/>
                <a:gd name="connsiteY11" fmla="*/ 131242 h 691999"/>
                <a:gd name="connsiteX12" fmla="*/ 4366260 w 5349240"/>
                <a:gd name="connsiteY12" fmla="*/ 96858 h 691999"/>
                <a:gd name="connsiteX13" fmla="*/ 4317954 w 5349240"/>
                <a:gd name="connsiteY13" fmla="*/ 101784 h 691999"/>
                <a:gd name="connsiteX14" fmla="*/ 4861560 w 5349240"/>
                <a:gd name="connsiteY14" fmla="*/ 13039 h 691999"/>
                <a:gd name="connsiteX15" fmla="*/ 5349240 w 5349240"/>
                <a:gd name="connsiteY15" fmla="*/ 0 h 691999"/>
                <a:gd name="connsiteX0" fmla="*/ 0 w 5341620"/>
                <a:gd name="connsiteY0" fmla="*/ 21523 h 711638"/>
                <a:gd name="connsiteX1" fmla="*/ 518160 w 5341620"/>
                <a:gd name="connsiteY1" fmla="*/ 66732 h 711638"/>
                <a:gd name="connsiteX2" fmla="*/ 899160 w 5341620"/>
                <a:gd name="connsiteY2" fmla="*/ 157151 h 711638"/>
                <a:gd name="connsiteX3" fmla="*/ 1234440 w 5341620"/>
                <a:gd name="connsiteY3" fmla="*/ 270272 h 711638"/>
                <a:gd name="connsiteX4" fmla="*/ 1600200 w 5341620"/>
                <a:gd name="connsiteY4" fmla="*/ 442154 h 711638"/>
                <a:gd name="connsiteX5" fmla="*/ 1943100 w 5341620"/>
                <a:gd name="connsiteY5" fmla="*/ 648915 h 711638"/>
                <a:gd name="connsiteX6" fmla="*/ 2164080 w 5341620"/>
                <a:gd name="connsiteY6" fmla="*/ 709875 h 711638"/>
                <a:gd name="connsiteX7" fmla="*/ 2537460 w 5341620"/>
                <a:gd name="connsiteY7" fmla="*/ 679395 h 711638"/>
                <a:gd name="connsiteX8" fmla="*/ 3162300 w 5341620"/>
                <a:gd name="connsiteY8" fmla="*/ 524442 h 711638"/>
                <a:gd name="connsiteX9" fmla="*/ 4107180 w 5341620"/>
                <a:gd name="connsiteY9" fmla="*/ 497303 h 711638"/>
                <a:gd name="connsiteX10" fmla="*/ 4226514 w 5341620"/>
                <a:gd name="connsiteY10" fmla="*/ 455291 h 711638"/>
                <a:gd name="connsiteX11" fmla="*/ 4272234 w 5341620"/>
                <a:gd name="connsiteY11" fmla="*/ 150881 h 711638"/>
                <a:gd name="connsiteX12" fmla="*/ 4366260 w 5341620"/>
                <a:gd name="connsiteY12" fmla="*/ 116497 h 711638"/>
                <a:gd name="connsiteX13" fmla="*/ 4317954 w 5341620"/>
                <a:gd name="connsiteY13" fmla="*/ 121423 h 711638"/>
                <a:gd name="connsiteX14" fmla="*/ 4861560 w 5341620"/>
                <a:gd name="connsiteY14" fmla="*/ 32678 h 711638"/>
                <a:gd name="connsiteX15" fmla="*/ 5341620 w 5341620"/>
                <a:gd name="connsiteY15" fmla="*/ 0 h 711638"/>
                <a:gd name="connsiteX0" fmla="*/ 0 w 5341620"/>
                <a:gd name="connsiteY0" fmla="*/ 21523 h 711638"/>
                <a:gd name="connsiteX1" fmla="*/ 518160 w 5341620"/>
                <a:gd name="connsiteY1" fmla="*/ 66732 h 711638"/>
                <a:gd name="connsiteX2" fmla="*/ 899160 w 5341620"/>
                <a:gd name="connsiteY2" fmla="*/ 157151 h 711638"/>
                <a:gd name="connsiteX3" fmla="*/ 1234440 w 5341620"/>
                <a:gd name="connsiteY3" fmla="*/ 270272 h 711638"/>
                <a:gd name="connsiteX4" fmla="*/ 1600200 w 5341620"/>
                <a:gd name="connsiteY4" fmla="*/ 442154 h 711638"/>
                <a:gd name="connsiteX5" fmla="*/ 1943100 w 5341620"/>
                <a:gd name="connsiteY5" fmla="*/ 648915 h 711638"/>
                <a:gd name="connsiteX6" fmla="*/ 2164080 w 5341620"/>
                <a:gd name="connsiteY6" fmla="*/ 709875 h 711638"/>
                <a:gd name="connsiteX7" fmla="*/ 2537460 w 5341620"/>
                <a:gd name="connsiteY7" fmla="*/ 679395 h 711638"/>
                <a:gd name="connsiteX8" fmla="*/ 3162300 w 5341620"/>
                <a:gd name="connsiteY8" fmla="*/ 524442 h 711638"/>
                <a:gd name="connsiteX9" fmla="*/ 4107180 w 5341620"/>
                <a:gd name="connsiteY9" fmla="*/ 497303 h 711638"/>
                <a:gd name="connsiteX10" fmla="*/ 4226514 w 5341620"/>
                <a:gd name="connsiteY10" fmla="*/ 455291 h 711638"/>
                <a:gd name="connsiteX11" fmla="*/ 4272234 w 5341620"/>
                <a:gd name="connsiteY11" fmla="*/ 150881 h 711638"/>
                <a:gd name="connsiteX12" fmla="*/ 4366260 w 5341620"/>
                <a:gd name="connsiteY12" fmla="*/ 116497 h 711638"/>
                <a:gd name="connsiteX13" fmla="*/ 4317954 w 5341620"/>
                <a:gd name="connsiteY13" fmla="*/ 121423 h 711638"/>
                <a:gd name="connsiteX14" fmla="*/ 4599894 w 5341620"/>
                <a:gd name="connsiteY14" fmla="*/ 77235 h 711638"/>
                <a:gd name="connsiteX15" fmla="*/ 4861560 w 5341620"/>
                <a:gd name="connsiteY15" fmla="*/ 32678 h 711638"/>
                <a:gd name="connsiteX16" fmla="*/ 5341620 w 5341620"/>
                <a:gd name="connsiteY16" fmla="*/ 0 h 711638"/>
                <a:gd name="connsiteX0" fmla="*/ 0 w 5341620"/>
                <a:gd name="connsiteY0" fmla="*/ 21523 h 711638"/>
                <a:gd name="connsiteX1" fmla="*/ 518160 w 5341620"/>
                <a:gd name="connsiteY1" fmla="*/ 66732 h 711638"/>
                <a:gd name="connsiteX2" fmla="*/ 899160 w 5341620"/>
                <a:gd name="connsiteY2" fmla="*/ 157151 h 711638"/>
                <a:gd name="connsiteX3" fmla="*/ 1234440 w 5341620"/>
                <a:gd name="connsiteY3" fmla="*/ 270272 h 711638"/>
                <a:gd name="connsiteX4" fmla="*/ 1600200 w 5341620"/>
                <a:gd name="connsiteY4" fmla="*/ 442154 h 711638"/>
                <a:gd name="connsiteX5" fmla="*/ 1943100 w 5341620"/>
                <a:gd name="connsiteY5" fmla="*/ 648915 h 711638"/>
                <a:gd name="connsiteX6" fmla="*/ 2164080 w 5341620"/>
                <a:gd name="connsiteY6" fmla="*/ 709875 h 711638"/>
                <a:gd name="connsiteX7" fmla="*/ 2537460 w 5341620"/>
                <a:gd name="connsiteY7" fmla="*/ 679395 h 711638"/>
                <a:gd name="connsiteX8" fmla="*/ 3162300 w 5341620"/>
                <a:gd name="connsiteY8" fmla="*/ 524442 h 711638"/>
                <a:gd name="connsiteX9" fmla="*/ 4107180 w 5341620"/>
                <a:gd name="connsiteY9" fmla="*/ 497303 h 711638"/>
                <a:gd name="connsiteX10" fmla="*/ 4226514 w 5341620"/>
                <a:gd name="connsiteY10" fmla="*/ 455291 h 711638"/>
                <a:gd name="connsiteX11" fmla="*/ 4272234 w 5341620"/>
                <a:gd name="connsiteY11" fmla="*/ 150881 h 711638"/>
                <a:gd name="connsiteX12" fmla="*/ 4366260 w 5341620"/>
                <a:gd name="connsiteY12" fmla="*/ 116497 h 711638"/>
                <a:gd name="connsiteX13" fmla="*/ 4317954 w 5341620"/>
                <a:gd name="connsiteY13" fmla="*/ 121423 h 711638"/>
                <a:gd name="connsiteX14" fmla="*/ 4599894 w 5341620"/>
                <a:gd name="connsiteY14" fmla="*/ 77235 h 711638"/>
                <a:gd name="connsiteX15" fmla="*/ 4861560 w 5341620"/>
                <a:gd name="connsiteY15" fmla="*/ 32678 h 711638"/>
                <a:gd name="connsiteX16" fmla="*/ 5102814 w 5341620"/>
                <a:gd name="connsiteY16" fmla="*/ 8497 h 711638"/>
                <a:gd name="connsiteX17" fmla="*/ 5341620 w 5341620"/>
                <a:gd name="connsiteY17" fmla="*/ 0 h 711638"/>
                <a:gd name="connsiteX0" fmla="*/ 0 w 5341620"/>
                <a:gd name="connsiteY0" fmla="*/ 21523 h 711638"/>
                <a:gd name="connsiteX1" fmla="*/ 518160 w 5341620"/>
                <a:gd name="connsiteY1" fmla="*/ 66732 h 711638"/>
                <a:gd name="connsiteX2" fmla="*/ 899160 w 5341620"/>
                <a:gd name="connsiteY2" fmla="*/ 157151 h 711638"/>
                <a:gd name="connsiteX3" fmla="*/ 1234440 w 5341620"/>
                <a:gd name="connsiteY3" fmla="*/ 270272 h 711638"/>
                <a:gd name="connsiteX4" fmla="*/ 1600200 w 5341620"/>
                <a:gd name="connsiteY4" fmla="*/ 442154 h 711638"/>
                <a:gd name="connsiteX5" fmla="*/ 1943100 w 5341620"/>
                <a:gd name="connsiteY5" fmla="*/ 648915 h 711638"/>
                <a:gd name="connsiteX6" fmla="*/ 2164080 w 5341620"/>
                <a:gd name="connsiteY6" fmla="*/ 709875 h 711638"/>
                <a:gd name="connsiteX7" fmla="*/ 2537460 w 5341620"/>
                <a:gd name="connsiteY7" fmla="*/ 679395 h 711638"/>
                <a:gd name="connsiteX8" fmla="*/ 3162300 w 5341620"/>
                <a:gd name="connsiteY8" fmla="*/ 524442 h 711638"/>
                <a:gd name="connsiteX9" fmla="*/ 4107180 w 5341620"/>
                <a:gd name="connsiteY9" fmla="*/ 497303 h 711638"/>
                <a:gd name="connsiteX10" fmla="*/ 4226514 w 5341620"/>
                <a:gd name="connsiteY10" fmla="*/ 455291 h 711638"/>
                <a:gd name="connsiteX11" fmla="*/ 4272234 w 5341620"/>
                <a:gd name="connsiteY11" fmla="*/ 150881 h 711638"/>
                <a:gd name="connsiteX12" fmla="*/ 4366260 w 5341620"/>
                <a:gd name="connsiteY12" fmla="*/ 116497 h 711638"/>
                <a:gd name="connsiteX13" fmla="*/ 4317954 w 5341620"/>
                <a:gd name="connsiteY13" fmla="*/ 121423 h 711638"/>
                <a:gd name="connsiteX14" fmla="*/ 4615134 w 5341620"/>
                <a:gd name="connsiteY14" fmla="*/ 62506 h 711638"/>
                <a:gd name="connsiteX15" fmla="*/ 4861560 w 5341620"/>
                <a:gd name="connsiteY15" fmla="*/ 32678 h 711638"/>
                <a:gd name="connsiteX16" fmla="*/ 5102814 w 5341620"/>
                <a:gd name="connsiteY16" fmla="*/ 8497 h 711638"/>
                <a:gd name="connsiteX17" fmla="*/ 5341620 w 5341620"/>
                <a:gd name="connsiteY17" fmla="*/ 0 h 711638"/>
                <a:gd name="connsiteX0" fmla="*/ 0 w 5341620"/>
                <a:gd name="connsiteY0" fmla="*/ 21523 h 711638"/>
                <a:gd name="connsiteX1" fmla="*/ 518160 w 5341620"/>
                <a:gd name="connsiteY1" fmla="*/ 66732 h 711638"/>
                <a:gd name="connsiteX2" fmla="*/ 899160 w 5341620"/>
                <a:gd name="connsiteY2" fmla="*/ 157151 h 711638"/>
                <a:gd name="connsiteX3" fmla="*/ 1234440 w 5341620"/>
                <a:gd name="connsiteY3" fmla="*/ 270272 h 711638"/>
                <a:gd name="connsiteX4" fmla="*/ 1600200 w 5341620"/>
                <a:gd name="connsiteY4" fmla="*/ 442154 h 711638"/>
                <a:gd name="connsiteX5" fmla="*/ 1943100 w 5341620"/>
                <a:gd name="connsiteY5" fmla="*/ 648915 h 711638"/>
                <a:gd name="connsiteX6" fmla="*/ 2164080 w 5341620"/>
                <a:gd name="connsiteY6" fmla="*/ 709875 h 711638"/>
                <a:gd name="connsiteX7" fmla="*/ 2537460 w 5341620"/>
                <a:gd name="connsiteY7" fmla="*/ 679395 h 711638"/>
                <a:gd name="connsiteX8" fmla="*/ 3162300 w 5341620"/>
                <a:gd name="connsiteY8" fmla="*/ 524442 h 711638"/>
                <a:gd name="connsiteX9" fmla="*/ 4107180 w 5341620"/>
                <a:gd name="connsiteY9" fmla="*/ 497303 h 711638"/>
                <a:gd name="connsiteX10" fmla="*/ 4226514 w 5341620"/>
                <a:gd name="connsiteY10" fmla="*/ 455291 h 711638"/>
                <a:gd name="connsiteX11" fmla="*/ 4272234 w 5341620"/>
                <a:gd name="connsiteY11" fmla="*/ 150881 h 711638"/>
                <a:gd name="connsiteX12" fmla="*/ 4366260 w 5341620"/>
                <a:gd name="connsiteY12" fmla="*/ 116497 h 711638"/>
                <a:gd name="connsiteX13" fmla="*/ 4317954 w 5341620"/>
                <a:gd name="connsiteY13" fmla="*/ 121423 h 711638"/>
                <a:gd name="connsiteX14" fmla="*/ 4615134 w 5341620"/>
                <a:gd name="connsiteY14" fmla="*/ 62506 h 711638"/>
                <a:gd name="connsiteX15" fmla="*/ 4861560 w 5341620"/>
                <a:gd name="connsiteY15" fmla="*/ 17949 h 711638"/>
                <a:gd name="connsiteX16" fmla="*/ 5102814 w 5341620"/>
                <a:gd name="connsiteY16" fmla="*/ 8497 h 711638"/>
                <a:gd name="connsiteX17" fmla="*/ 5341620 w 5341620"/>
                <a:gd name="connsiteY17" fmla="*/ 0 h 711638"/>
                <a:gd name="connsiteX0" fmla="*/ 0 w 5341620"/>
                <a:gd name="connsiteY0" fmla="*/ 21523 h 711638"/>
                <a:gd name="connsiteX1" fmla="*/ 518160 w 5341620"/>
                <a:gd name="connsiteY1" fmla="*/ 66732 h 711638"/>
                <a:gd name="connsiteX2" fmla="*/ 899160 w 5341620"/>
                <a:gd name="connsiteY2" fmla="*/ 157151 h 711638"/>
                <a:gd name="connsiteX3" fmla="*/ 1234440 w 5341620"/>
                <a:gd name="connsiteY3" fmla="*/ 270272 h 711638"/>
                <a:gd name="connsiteX4" fmla="*/ 1600200 w 5341620"/>
                <a:gd name="connsiteY4" fmla="*/ 442154 h 711638"/>
                <a:gd name="connsiteX5" fmla="*/ 1943100 w 5341620"/>
                <a:gd name="connsiteY5" fmla="*/ 648915 h 711638"/>
                <a:gd name="connsiteX6" fmla="*/ 2164080 w 5341620"/>
                <a:gd name="connsiteY6" fmla="*/ 709875 h 711638"/>
                <a:gd name="connsiteX7" fmla="*/ 2537460 w 5341620"/>
                <a:gd name="connsiteY7" fmla="*/ 679395 h 711638"/>
                <a:gd name="connsiteX8" fmla="*/ 3162300 w 5341620"/>
                <a:gd name="connsiteY8" fmla="*/ 524442 h 711638"/>
                <a:gd name="connsiteX9" fmla="*/ 4107180 w 5341620"/>
                <a:gd name="connsiteY9" fmla="*/ 497303 h 711638"/>
                <a:gd name="connsiteX10" fmla="*/ 4226514 w 5341620"/>
                <a:gd name="connsiteY10" fmla="*/ 455291 h 711638"/>
                <a:gd name="connsiteX11" fmla="*/ 4272234 w 5341620"/>
                <a:gd name="connsiteY11" fmla="*/ 150881 h 711638"/>
                <a:gd name="connsiteX12" fmla="*/ 4366260 w 5341620"/>
                <a:gd name="connsiteY12" fmla="*/ 116497 h 711638"/>
                <a:gd name="connsiteX13" fmla="*/ 4317954 w 5341620"/>
                <a:gd name="connsiteY13" fmla="*/ 121423 h 711638"/>
                <a:gd name="connsiteX14" fmla="*/ 4615134 w 5341620"/>
                <a:gd name="connsiteY14" fmla="*/ 62506 h 711638"/>
                <a:gd name="connsiteX15" fmla="*/ 4861560 w 5341620"/>
                <a:gd name="connsiteY15" fmla="*/ 17949 h 711638"/>
                <a:gd name="connsiteX16" fmla="*/ 5102814 w 5341620"/>
                <a:gd name="connsiteY16" fmla="*/ 3587 h 711638"/>
                <a:gd name="connsiteX17" fmla="*/ 5341620 w 5341620"/>
                <a:gd name="connsiteY17" fmla="*/ 0 h 711638"/>
                <a:gd name="connsiteX0" fmla="*/ 0 w 5349240"/>
                <a:gd name="connsiteY0" fmla="*/ 36253 h 726368"/>
                <a:gd name="connsiteX1" fmla="*/ 518160 w 5349240"/>
                <a:gd name="connsiteY1" fmla="*/ 81462 h 726368"/>
                <a:gd name="connsiteX2" fmla="*/ 899160 w 5349240"/>
                <a:gd name="connsiteY2" fmla="*/ 171881 h 726368"/>
                <a:gd name="connsiteX3" fmla="*/ 1234440 w 5349240"/>
                <a:gd name="connsiteY3" fmla="*/ 285002 h 726368"/>
                <a:gd name="connsiteX4" fmla="*/ 1600200 w 5349240"/>
                <a:gd name="connsiteY4" fmla="*/ 456884 h 726368"/>
                <a:gd name="connsiteX5" fmla="*/ 1943100 w 5349240"/>
                <a:gd name="connsiteY5" fmla="*/ 663645 h 726368"/>
                <a:gd name="connsiteX6" fmla="*/ 2164080 w 5349240"/>
                <a:gd name="connsiteY6" fmla="*/ 724605 h 726368"/>
                <a:gd name="connsiteX7" fmla="*/ 2537460 w 5349240"/>
                <a:gd name="connsiteY7" fmla="*/ 694125 h 726368"/>
                <a:gd name="connsiteX8" fmla="*/ 3162300 w 5349240"/>
                <a:gd name="connsiteY8" fmla="*/ 539172 h 726368"/>
                <a:gd name="connsiteX9" fmla="*/ 4107180 w 5349240"/>
                <a:gd name="connsiteY9" fmla="*/ 512033 h 726368"/>
                <a:gd name="connsiteX10" fmla="*/ 4226514 w 5349240"/>
                <a:gd name="connsiteY10" fmla="*/ 470021 h 726368"/>
                <a:gd name="connsiteX11" fmla="*/ 4272234 w 5349240"/>
                <a:gd name="connsiteY11" fmla="*/ 165611 h 726368"/>
                <a:gd name="connsiteX12" fmla="*/ 4366260 w 5349240"/>
                <a:gd name="connsiteY12" fmla="*/ 131227 h 726368"/>
                <a:gd name="connsiteX13" fmla="*/ 4317954 w 5349240"/>
                <a:gd name="connsiteY13" fmla="*/ 136153 h 726368"/>
                <a:gd name="connsiteX14" fmla="*/ 4615134 w 5349240"/>
                <a:gd name="connsiteY14" fmla="*/ 77236 h 726368"/>
                <a:gd name="connsiteX15" fmla="*/ 4861560 w 5349240"/>
                <a:gd name="connsiteY15" fmla="*/ 32679 h 726368"/>
                <a:gd name="connsiteX16" fmla="*/ 5102814 w 5349240"/>
                <a:gd name="connsiteY16" fmla="*/ 18317 h 726368"/>
                <a:gd name="connsiteX17" fmla="*/ 5349240 w 5349240"/>
                <a:gd name="connsiteY17" fmla="*/ 0 h 726368"/>
                <a:gd name="connsiteX0" fmla="*/ 0 w 5349240"/>
                <a:gd name="connsiteY0" fmla="*/ 36253 h 725430"/>
                <a:gd name="connsiteX1" fmla="*/ 518160 w 5349240"/>
                <a:gd name="connsiteY1" fmla="*/ 81462 h 725430"/>
                <a:gd name="connsiteX2" fmla="*/ 899160 w 5349240"/>
                <a:gd name="connsiteY2" fmla="*/ 171881 h 725430"/>
                <a:gd name="connsiteX3" fmla="*/ 1234440 w 5349240"/>
                <a:gd name="connsiteY3" fmla="*/ 285002 h 725430"/>
                <a:gd name="connsiteX4" fmla="*/ 1600200 w 5349240"/>
                <a:gd name="connsiteY4" fmla="*/ 456884 h 725430"/>
                <a:gd name="connsiteX5" fmla="*/ 1943100 w 5349240"/>
                <a:gd name="connsiteY5" fmla="*/ 663645 h 725430"/>
                <a:gd name="connsiteX6" fmla="*/ 2164080 w 5349240"/>
                <a:gd name="connsiteY6" fmla="*/ 724605 h 725430"/>
                <a:gd name="connsiteX7" fmla="*/ 2537460 w 5349240"/>
                <a:gd name="connsiteY7" fmla="*/ 694125 h 725430"/>
                <a:gd name="connsiteX8" fmla="*/ 3314700 w 5349240"/>
                <a:gd name="connsiteY8" fmla="*/ 627549 h 725430"/>
                <a:gd name="connsiteX9" fmla="*/ 4107180 w 5349240"/>
                <a:gd name="connsiteY9" fmla="*/ 512033 h 725430"/>
                <a:gd name="connsiteX10" fmla="*/ 4226514 w 5349240"/>
                <a:gd name="connsiteY10" fmla="*/ 470021 h 725430"/>
                <a:gd name="connsiteX11" fmla="*/ 4272234 w 5349240"/>
                <a:gd name="connsiteY11" fmla="*/ 165611 h 725430"/>
                <a:gd name="connsiteX12" fmla="*/ 4366260 w 5349240"/>
                <a:gd name="connsiteY12" fmla="*/ 131227 h 725430"/>
                <a:gd name="connsiteX13" fmla="*/ 4317954 w 5349240"/>
                <a:gd name="connsiteY13" fmla="*/ 136153 h 725430"/>
                <a:gd name="connsiteX14" fmla="*/ 4615134 w 5349240"/>
                <a:gd name="connsiteY14" fmla="*/ 77236 h 725430"/>
                <a:gd name="connsiteX15" fmla="*/ 4861560 w 5349240"/>
                <a:gd name="connsiteY15" fmla="*/ 32679 h 725430"/>
                <a:gd name="connsiteX16" fmla="*/ 5102814 w 5349240"/>
                <a:gd name="connsiteY16" fmla="*/ 18317 h 725430"/>
                <a:gd name="connsiteX17" fmla="*/ 5349240 w 5349240"/>
                <a:gd name="connsiteY17" fmla="*/ 0 h 725430"/>
                <a:gd name="connsiteX0" fmla="*/ 0 w 5349240"/>
                <a:gd name="connsiteY0" fmla="*/ 36253 h 753311"/>
                <a:gd name="connsiteX1" fmla="*/ 518160 w 5349240"/>
                <a:gd name="connsiteY1" fmla="*/ 81462 h 753311"/>
                <a:gd name="connsiteX2" fmla="*/ 899160 w 5349240"/>
                <a:gd name="connsiteY2" fmla="*/ 171881 h 753311"/>
                <a:gd name="connsiteX3" fmla="*/ 1234440 w 5349240"/>
                <a:gd name="connsiteY3" fmla="*/ 285002 h 753311"/>
                <a:gd name="connsiteX4" fmla="*/ 1600200 w 5349240"/>
                <a:gd name="connsiteY4" fmla="*/ 456884 h 753311"/>
                <a:gd name="connsiteX5" fmla="*/ 1943100 w 5349240"/>
                <a:gd name="connsiteY5" fmla="*/ 663645 h 753311"/>
                <a:gd name="connsiteX6" fmla="*/ 2164080 w 5349240"/>
                <a:gd name="connsiteY6" fmla="*/ 724605 h 753311"/>
                <a:gd name="connsiteX7" fmla="*/ 2621280 w 5349240"/>
                <a:gd name="connsiteY7" fmla="*/ 748133 h 753311"/>
                <a:gd name="connsiteX8" fmla="*/ 3314700 w 5349240"/>
                <a:gd name="connsiteY8" fmla="*/ 627549 h 753311"/>
                <a:gd name="connsiteX9" fmla="*/ 4107180 w 5349240"/>
                <a:gd name="connsiteY9" fmla="*/ 512033 h 753311"/>
                <a:gd name="connsiteX10" fmla="*/ 4226514 w 5349240"/>
                <a:gd name="connsiteY10" fmla="*/ 470021 h 753311"/>
                <a:gd name="connsiteX11" fmla="*/ 4272234 w 5349240"/>
                <a:gd name="connsiteY11" fmla="*/ 165611 h 753311"/>
                <a:gd name="connsiteX12" fmla="*/ 4366260 w 5349240"/>
                <a:gd name="connsiteY12" fmla="*/ 131227 h 753311"/>
                <a:gd name="connsiteX13" fmla="*/ 4317954 w 5349240"/>
                <a:gd name="connsiteY13" fmla="*/ 136153 h 753311"/>
                <a:gd name="connsiteX14" fmla="*/ 4615134 w 5349240"/>
                <a:gd name="connsiteY14" fmla="*/ 77236 h 753311"/>
                <a:gd name="connsiteX15" fmla="*/ 4861560 w 5349240"/>
                <a:gd name="connsiteY15" fmla="*/ 32679 h 753311"/>
                <a:gd name="connsiteX16" fmla="*/ 5102814 w 5349240"/>
                <a:gd name="connsiteY16" fmla="*/ 18317 h 753311"/>
                <a:gd name="connsiteX17" fmla="*/ 5349240 w 5349240"/>
                <a:gd name="connsiteY17" fmla="*/ 0 h 753311"/>
                <a:gd name="connsiteX0" fmla="*/ 0 w 5349240"/>
                <a:gd name="connsiteY0" fmla="*/ 36253 h 776000"/>
                <a:gd name="connsiteX1" fmla="*/ 518160 w 5349240"/>
                <a:gd name="connsiteY1" fmla="*/ 81462 h 776000"/>
                <a:gd name="connsiteX2" fmla="*/ 899160 w 5349240"/>
                <a:gd name="connsiteY2" fmla="*/ 171881 h 776000"/>
                <a:gd name="connsiteX3" fmla="*/ 1234440 w 5349240"/>
                <a:gd name="connsiteY3" fmla="*/ 285002 h 776000"/>
                <a:gd name="connsiteX4" fmla="*/ 1600200 w 5349240"/>
                <a:gd name="connsiteY4" fmla="*/ 456884 h 776000"/>
                <a:gd name="connsiteX5" fmla="*/ 1943100 w 5349240"/>
                <a:gd name="connsiteY5" fmla="*/ 663645 h 776000"/>
                <a:gd name="connsiteX6" fmla="*/ 2164080 w 5349240"/>
                <a:gd name="connsiteY6" fmla="*/ 724605 h 776000"/>
                <a:gd name="connsiteX7" fmla="*/ 2621280 w 5349240"/>
                <a:gd name="connsiteY7" fmla="*/ 748133 h 776000"/>
                <a:gd name="connsiteX8" fmla="*/ 3413760 w 5349240"/>
                <a:gd name="connsiteY8" fmla="*/ 760115 h 776000"/>
                <a:gd name="connsiteX9" fmla="*/ 4107180 w 5349240"/>
                <a:gd name="connsiteY9" fmla="*/ 512033 h 776000"/>
                <a:gd name="connsiteX10" fmla="*/ 4226514 w 5349240"/>
                <a:gd name="connsiteY10" fmla="*/ 470021 h 776000"/>
                <a:gd name="connsiteX11" fmla="*/ 4272234 w 5349240"/>
                <a:gd name="connsiteY11" fmla="*/ 165611 h 776000"/>
                <a:gd name="connsiteX12" fmla="*/ 4366260 w 5349240"/>
                <a:gd name="connsiteY12" fmla="*/ 131227 h 776000"/>
                <a:gd name="connsiteX13" fmla="*/ 4317954 w 5349240"/>
                <a:gd name="connsiteY13" fmla="*/ 136153 h 776000"/>
                <a:gd name="connsiteX14" fmla="*/ 4615134 w 5349240"/>
                <a:gd name="connsiteY14" fmla="*/ 77236 h 776000"/>
                <a:gd name="connsiteX15" fmla="*/ 4861560 w 5349240"/>
                <a:gd name="connsiteY15" fmla="*/ 32679 h 776000"/>
                <a:gd name="connsiteX16" fmla="*/ 5102814 w 5349240"/>
                <a:gd name="connsiteY16" fmla="*/ 18317 h 776000"/>
                <a:gd name="connsiteX17" fmla="*/ 5349240 w 5349240"/>
                <a:gd name="connsiteY17" fmla="*/ 0 h 776000"/>
                <a:gd name="connsiteX0" fmla="*/ 0 w 5349240"/>
                <a:gd name="connsiteY0" fmla="*/ 36253 h 761978"/>
                <a:gd name="connsiteX1" fmla="*/ 518160 w 5349240"/>
                <a:gd name="connsiteY1" fmla="*/ 81462 h 761978"/>
                <a:gd name="connsiteX2" fmla="*/ 899160 w 5349240"/>
                <a:gd name="connsiteY2" fmla="*/ 171881 h 761978"/>
                <a:gd name="connsiteX3" fmla="*/ 1234440 w 5349240"/>
                <a:gd name="connsiteY3" fmla="*/ 285002 h 761978"/>
                <a:gd name="connsiteX4" fmla="*/ 1600200 w 5349240"/>
                <a:gd name="connsiteY4" fmla="*/ 456884 h 761978"/>
                <a:gd name="connsiteX5" fmla="*/ 1943100 w 5349240"/>
                <a:gd name="connsiteY5" fmla="*/ 663645 h 761978"/>
                <a:gd name="connsiteX6" fmla="*/ 2164080 w 5349240"/>
                <a:gd name="connsiteY6" fmla="*/ 724605 h 761978"/>
                <a:gd name="connsiteX7" fmla="*/ 2621280 w 5349240"/>
                <a:gd name="connsiteY7" fmla="*/ 748133 h 761978"/>
                <a:gd name="connsiteX8" fmla="*/ 3413760 w 5349240"/>
                <a:gd name="connsiteY8" fmla="*/ 760115 h 761978"/>
                <a:gd name="connsiteX9" fmla="*/ 4168140 w 5349240"/>
                <a:gd name="connsiteY9" fmla="*/ 708427 h 761978"/>
                <a:gd name="connsiteX10" fmla="*/ 4226514 w 5349240"/>
                <a:gd name="connsiteY10" fmla="*/ 470021 h 761978"/>
                <a:gd name="connsiteX11" fmla="*/ 4272234 w 5349240"/>
                <a:gd name="connsiteY11" fmla="*/ 165611 h 761978"/>
                <a:gd name="connsiteX12" fmla="*/ 4366260 w 5349240"/>
                <a:gd name="connsiteY12" fmla="*/ 131227 h 761978"/>
                <a:gd name="connsiteX13" fmla="*/ 4317954 w 5349240"/>
                <a:gd name="connsiteY13" fmla="*/ 136153 h 761978"/>
                <a:gd name="connsiteX14" fmla="*/ 4615134 w 5349240"/>
                <a:gd name="connsiteY14" fmla="*/ 77236 h 761978"/>
                <a:gd name="connsiteX15" fmla="*/ 4861560 w 5349240"/>
                <a:gd name="connsiteY15" fmla="*/ 32679 h 761978"/>
                <a:gd name="connsiteX16" fmla="*/ 5102814 w 5349240"/>
                <a:gd name="connsiteY16" fmla="*/ 18317 h 761978"/>
                <a:gd name="connsiteX17" fmla="*/ 5349240 w 5349240"/>
                <a:gd name="connsiteY17" fmla="*/ 0 h 761978"/>
                <a:gd name="connsiteX0" fmla="*/ 0 w 5349240"/>
                <a:gd name="connsiteY0" fmla="*/ 36253 h 761978"/>
                <a:gd name="connsiteX1" fmla="*/ 518160 w 5349240"/>
                <a:gd name="connsiteY1" fmla="*/ 81462 h 761978"/>
                <a:gd name="connsiteX2" fmla="*/ 899160 w 5349240"/>
                <a:gd name="connsiteY2" fmla="*/ 171881 h 761978"/>
                <a:gd name="connsiteX3" fmla="*/ 1234440 w 5349240"/>
                <a:gd name="connsiteY3" fmla="*/ 285002 h 761978"/>
                <a:gd name="connsiteX4" fmla="*/ 1600200 w 5349240"/>
                <a:gd name="connsiteY4" fmla="*/ 456884 h 761978"/>
                <a:gd name="connsiteX5" fmla="*/ 1943100 w 5349240"/>
                <a:gd name="connsiteY5" fmla="*/ 663645 h 761978"/>
                <a:gd name="connsiteX6" fmla="*/ 2164080 w 5349240"/>
                <a:gd name="connsiteY6" fmla="*/ 724605 h 761978"/>
                <a:gd name="connsiteX7" fmla="*/ 2621280 w 5349240"/>
                <a:gd name="connsiteY7" fmla="*/ 748133 h 761978"/>
                <a:gd name="connsiteX8" fmla="*/ 3413760 w 5349240"/>
                <a:gd name="connsiteY8" fmla="*/ 760115 h 761978"/>
                <a:gd name="connsiteX9" fmla="*/ 4168140 w 5349240"/>
                <a:gd name="connsiteY9" fmla="*/ 708427 h 761978"/>
                <a:gd name="connsiteX10" fmla="*/ 4295094 w 5349240"/>
                <a:gd name="connsiteY10" fmla="*/ 470021 h 761978"/>
                <a:gd name="connsiteX11" fmla="*/ 4272234 w 5349240"/>
                <a:gd name="connsiteY11" fmla="*/ 165611 h 761978"/>
                <a:gd name="connsiteX12" fmla="*/ 4366260 w 5349240"/>
                <a:gd name="connsiteY12" fmla="*/ 131227 h 761978"/>
                <a:gd name="connsiteX13" fmla="*/ 4317954 w 5349240"/>
                <a:gd name="connsiteY13" fmla="*/ 136153 h 761978"/>
                <a:gd name="connsiteX14" fmla="*/ 4615134 w 5349240"/>
                <a:gd name="connsiteY14" fmla="*/ 77236 h 761978"/>
                <a:gd name="connsiteX15" fmla="*/ 4861560 w 5349240"/>
                <a:gd name="connsiteY15" fmla="*/ 32679 h 761978"/>
                <a:gd name="connsiteX16" fmla="*/ 5102814 w 5349240"/>
                <a:gd name="connsiteY16" fmla="*/ 18317 h 761978"/>
                <a:gd name="connsiteX17" fmla="*/ 5349240 w 5349240"/>
                <a:gd name="connsiteY17" fmla="*/ 0 h 761978"/>
                <a:gd name="connsiteX0" fmla="*/ 0 w 5349240"/>
                <a:gd name="connsiteY0" fmla="*/ 36253 h 768951"/>
                <a:gd name="connsiteX1" fmla="*/ 518160 w 5349240"/>
                <a:gd name="connsiteY1" fmla="*/ 81462 h 768951"/>
                <a:gd name="connsiteX2" fmla="*/ 899160 w 5349240"/>
                <a:gd name="connsiteY2" fmla="*/ 171881 h 768951"/>
                <a:gd name="connsiteX3" fmla="*/ 1234440 w 5349240"/>
                <a:gd name="connsiteY3" fmla="*/ 285002 h 768951"/>
                <a:gd name="connsiteX4" fmla="*/ 1600200 w 5349240"/>
                <a:gd name="connsiteY4" fmla="*/ 456884 h 768951"/>
                <a:gd name="connsiteX5" fmla="*/ 1943100 w 5349240"/>
                <a:gd name="connsiteY5" fmla="*/ 663645 h 768951"/>
                <a:gd name="connsiteX6" fmla="*/ 2164080 w 5349240"/>
                <a:gd name="connsiteY6" fmla="*/ 724605 h 768951"/>
                <a:gd name="connsiteX7" fmla="*/ 2621280 w 5349240"/>
                <a:gd name="connsiteY7" fmla="*/ 748133 h 768951"/>
                <a:gd name="connsiteX8" fmla="*/ 3413760 w 5349240"/>
                <a:gd name="connsiteY8" fmla="*/ 760115 h 768951"/>
                <a:gd name="connsiteX9" fmla="*/ 4168140 w 5349240"/>
                <a:gd name="connsiteY9" fmla="*/ 708427 h 768951"/>
                <a:gd name="connsiteX10" fmla="*/ 4272234 w 5349240"/>
                <a:gd name="connsiteY10" fmla="*/ 165611 h 768951"/>
                <a:gd name="connsiteX11" fmla="*/ 4366260 w 5349240"/>
                <a:gd name="connsiteY11" fmla="*/ 131227 h 768951"/>
                <a:gd name="connsiteX12" fmla="*/ 4317954 w 5349240"/>
                <a:gd name="connsiteY12" fmla="*/ 136153 h 768951"/>
                <a:gd name="connsiteX13" fmla="*/ 4615134 w 5349240"/>
                <a:gd name="connsiteY13" fmla="*/ 77236 h 768951"/>
                <a:gd name="connsiteX14" fmla="*/ 4861560 w 5349240"/>
                <a:gd name="connsiteY14" fmla="*/ 32679 h 768951"/>
                <a:gd name="connsiteX15" fmla="*/ 5102814 w 5349240"/>
                <a:gd name="connsiteY15" fmla="*/ 18317 h 768951"/>
                <a:gd name="connsiteX16" fmla="*/ 5349240 w 5349240"/>
                <a:gd name="connsiteY16" fmla="*/ 0 h 768951"/>
                <a:gd name="connsiteX0" fmla="*/ 0 w 5486400"/>
                <a:gd name="connsiteY0" fmla="*/ 17936 h 750634"/>
                <a:gd name="connsiteX1" fmla="*/ 518160 w 5486400"/>
                <a:gd name="connsiteY1" fmla="*/ 63145 h 750634"/>
                <a:gd name="connsiteX2" fmla="*/ 899160 w 5486400"/>
                <a:gd name="connsiteY2" fmla="*/ 153564 h 750634"/>
                <a:gd name="connsiteX3" fmla="*/ 1234440 w 5486400"/>
                <a:gd name="connsiteY3" fmla="*/ 266685 h 750634"/>
                <a:gd name="connsiteX4" fmla="*/ 1600200 w 5486400"/>
                <a:gd name="connsiteY4" fmla="*/ 438567 h 750634"/>
                <a:gd name="connsiteX5" fmla="*/ 1943100 w 5486400"/>
                <a:gd name="connsiteY5" fmla="*/ 645328 h 750634"/>
                <a:gd name="connsiteX6" fmla="*/ 2164080 w 5486400"/>
                <a:gd name="connsiteY6" fmla="*/ 706288 h 750634"/>
                <a:gd name="connsiteX7" fmla="*/ 2621280 w 5486400"/>
                <a:gd name="connsiteY7" fmla="*/ 729816 h 750634"/>
                <a:gd name="connsiteX8" fmla="*/ 3413760 w 5486400"/>
                <a:gd name="connsiteY8" fmla="*/ 741798 h 750634"/>
                <a:gd name="connsiteX9" fmla="*/ 4168140 w 5486400"/>
                <a:gd name="connsiteY9" fmla="*/ 690110 h 750634"/>
                <a:gd name="connsiteX10" fmla="*/ 4272234 w 5486400"/>
                <a:gd name="connsiteY10" fmla="*/ 147294 h 750634"/>
                <a:gd name="connsiteX11" fmla="*/ 4366260 w 5486400"/>
                <a:gd name="connsiteY11" fmla="*/ 112910 h 750634"/>
                <a:gd name="connsiteX12" fmla="*/ 4317954 w 5486400"/>
                <a:gd name="connsiteY12" fmla="*/ 117836 h 750634"/>
                <a:gd name="connsiteX13" fmla="*/ 4615134 w 5486400"/>
                <a:gd name="connsiteY13" fmla="*/ 58919 h 750634"/>
                <a:gd name="connsiteX14" fmla="*/ 4861560 w 5486400"/>
                <a:gd name="connsiteY14" fmla="*/ 14362 h 750634"/>
                <a:gd name="connsiteX15" fmla="*/ 5102814 w 5486400"/>
                <a:gd name="connsiteY15" fmla="*/ 0 h 750634"/>
                <a:gd name="connsiteX16" fmla="*/ 5486400 w 5486400"/>
                <a:gd name="connsiteY16" fmla="*/ 114249 h 750634"/>
                <a:gd name="connsiteX0" fmla="*/ 0 w 5486400"/>
                <a:gd name="connsiteY0" fmla="*/ 5336 h 738034"/>
                <a:gd name="connsiteX1" fmla="*/ 518160 w 5486400"/>
                <a:gd name="connsiteY1" fmla="*/ 50545 h 738034"/>
                <a:gd name="connsiteX2" fmla="*/ 899160 w 5486400"/>
                <a:gd name="connsiteY2" fmla="*/ 140964 h 738034"/>
                <a:gd name="connsiteX3" fmla="*/ 1234440 w 5486400"/>
                <a:gd name="connsiteY3" fmla="*/ 254085 h 738034"/>
                <a:gd name="connsiteX4" fmla="*/ 1600200 w 5486400"/>
                <a:gd name="connsiteY4" fmla="*/ 425967 h 738034"/>
                <a:gd name="connsiteX5" fmla="*/ 1943100 w 5486400"/>
                <a:gd name="connsiteY5" fmla="*/ 632728 h 738034"/>
                <a:gd name="connsiteX6" fmla="*/ 2164080 w 5486400"/>
                <a:gd name="connsiteY6" fmla="*/ 693688 h 738034"/>
                <a:gd name="connsiteX7" fmla="*/ 2621280 w 5486400"/>
                <a:gd name="connsiteY7" fmla="*/ 717216 h 738034"/>
                <a:gd name="connsiteX8" fmla="*/ 3413760 w 5486400"/>
                <a:gd name="connsiteY8" fmla="*/ 729198 h 738034"/>
                <a:gd name="connsiteX9" fmla="*/ 4168140 w 5486400"/>
                <a:gd name="connsiteY9" fmla="*/ 677510 h 738034"/>
                <a:gd name="connsiteX10" fmla="*/ 4272234 w 5486400"/>
                <a:gd name="connsiteY10" fmla="*/ 134694 h 738034"/>
                <a:gd name="connsiteX11" fmla="*/ 4366260 w 5486400"/>
                <a:gd name="connsiteY11" fmla="*/ 100310 h 738034"/>
                <a:gd name="connsiteX12" fmla="*/ 4317954 w 5486400"/>
                <a:gd name="connsiteY12" fmla="*/ 105236 h 738034"/>
                <a:gd name="connsiteX13" fmla="*/ 4615134 w 5486400"/>
                <a:gd name="connsiteY13" fmla="*/ 46319 h 738034"/>
                <a:gd name="connsiteX14" fmla="*/ 4861560 w 5486400"/>
                <a:gd name="connsiteY14" fmla="*/ 1762 h 738034"/>
                <a:gd name="connsiteX15" fmla="*/ 5148534 w 5486400"/>
                <a:gd name="connsiteY15" fmla="*/ 110146 h 738034"/>
                <a:gd name="connsiteX16" fmla="*/ 5486400 w 5486400"/>
                <a:gd name="connsiteY16" fmla="*/ 101649 h 738034"/>
                <a:gd name="connsiteX0" fmla="*/ 0 w 5486400"/>
                <a:gd name="connsiteY0" fmla="*/ 0 h 732698"/>
                <a:gd name="connsiteX1" fmla="*/ 518160 w 5486400"/>
                <a:gd name="connsiteY1" fmla="*/ 45209 h 732698"/>
                <a:gd name="connsiteX2" fmla="*/ 899160 w 5486400"/>
                <a:gd name="connsiteY2" fmla="*/ 135628 h 732698"/>
                <a:gd name="connsiteX3" fmla="*/ 1234440 w 5486400"/>
                <a:gd name="connsiteY3" fmla="*/ 248749 h 732698"/>
                <a:gd name="connsiteX4" fmla="*/ 1600200 w 5486400"/>
                <a:gd name="connsiteY4" fmla="*/ 420631 h 732698"/>
                <a:gd name="connsiteX5" fmla="*/ 1943100 w 5486400"/>
                <a:gd name="connsiteY5" fmla="*/ 627392 h 732698"/>
                <a:gd name="connsiteX6" fmla="*/ 2164080 w 5486400"/>
                <a:gd name="connsiteY6" fmla="*/ 688352 h 732698"/>
                <a:gd name="connsiteX7" fmla="*/ 2621280 w 5486400"/>
                <a:gd name="connsiteY7" fmla="*/ 711880 h 732698"/>
                <a:gd name="connsiteX8" fmla="*/ 3413760 w 5486400"/>
                <a:gd name="connsiteY8" fmla="*/ 723862 h 732698"/>
                <a:gd name="connsiteX9" fmla="*/ 4168140 w 5486400"/>
                <a:gd name="connsiteY9" fmla="*/ 672174 h 732698"/>
                <a:gd name="connsiteX10" fmla="*/ 4272234 w 5486400"/>
                <a:gd name="connsiteY10" fmla="*/ 129358 h 732698"/>
                <a:gd name="connsiteX11" fmla="*/ 4366260 w 5486400"/>
                <a:gd name="connsiteY11" fmla="*/ 94974 h 732698"/>
                <a:gd name="connsiteX12" fmla="*/ 4317954 w 5486400"/>
                <a:gd name="connsiteY12" fmla="*/ 99900 h 732698"/>
                <a:gd name="connsiteX13" fmla="*/ 4615134 w 5486400"/>
                <a:gd name="connsiteY13" fmla="*/ 40983 h 732698"/>
                <a:gd name="connsiteX14" fmla="*/ 4876800 w 5486400"/>
                <a:gd name="connsiteY14" fmla="*/ 124082 h 732698"/>
                <a:gd name="connsiteX15" fmla="*/ 5148534 w 5486400"/>
                <a:gd name="connsiteY15" fmla="*/ 104810 h 732698"/>
                <a:gd name="connsiteX16" fmla="*/ 5486400 w 5486400"/>
                <a:gd name="connsiteY16" fmla="*/ 96313 h 732698"/>
                <a:gd name="connsiteX0" fmla="*/ 0 w 5486400"/>
                <a:gd name="connsiteY0" fmla="*/ 0 h 732698"/>
                <a:gd name="connsiteX1" fmla="*/ 518160 w 5486400"/>
                <a:gd name="connsiteY1" fmla="*/ 45209 h 732698"/>
                <a:gd name="connsiteX2" fmla="*/ 899160 w 5486400"/>
                <a:gd name="connsiteY2" fmla="*/ 135628 h 732698"/>
                <a:gd name="connsiteX3" fmla="*/ 1234440 w 5486400"/>
                <a:gd name="connsiteY3" fmla="*/ 248749 h 732698"/>
                <a:gd name="connsiteX4" fmla="*/ 1600200 w 5486400"/>
                <a:gd name="connsiteY4" fmla="*/ 420631 h 732698"/>
                <a:gd name="connsiteX5" fmla="*/ 1943100 w 5486400"/>
                <a:gd name="connsiteY5" fmla="*/ 627392 h 732698"/>
                <a:gd name="connsiteX6" fmla="*/ 2164080 w 5486400"/>
                <a:gd name="connsiteY6" fmla="*/ 688352 h 732698"/>
                <a:gd name="connsiteX7" fmla="*/ 2621280 w 5486400"/>
                <a:gd name="connsiteY7" fmla="*/ 711880 h 732698"/>
                <a:gd name="connsiteX8" fmla="*/ 3413760 w 5486400"/>
                <a:gd name="connsiteY8" fmla="*/ 723862 h 732698"/>
                <a:gd name="connsiteX9" fmla="*/ 4168140 w 5486400"/>
                <a:gd name="connsiteY9" fmla="*/ 672174 h 732698"/>
                <a:gd name="connsiteX10" fmla="*/ 4272234 w 5486400"/>
                <a:gd name="connsiteY10" fmla="*/ 129358 h 732698"/>
                <a:gd name="connsiteX11" fmla="*/ 4366260 w 5486400"/>
                <a:gd name="connsiteY11" fmla="*/ 94974 h 732698"/>
                <a:gd name="connsiteX12" fmla="*/ 4317954 w 5486400"/>
                <a:gd name="connsiteY12" fmla="*/ 99900 h 732698"/>
                <a:gd name="connsiteX13" fmla="*/ 4615134 w 5486400"/>
                <a:gd name="connsiteY13" fmla="*/ 144089 h 732698"/>
                <a:gd name="connsiteX14" fmla="*/ 4876800 w 5486400"/>
                <a:gd name="connsiteY14" fmla="*/ 124082 h 732698"/>
                <a:gd name="connsiteX15" fmla="*/ 5148534 w 5486400"/>
                <a:gd name="connsiteY15" fmla="*/ 104810 h 732698"/>
                <a:gd name="connsiteX16" fmla="*/ 5486400 w 5486400"/>
                <a:gd name="connsiteY16" fmla="*/ 96313 h 732698"/>
                <a:gd name="connsiteX0" fmla="*/ 0 w 5486400"/>
                <a:gd name="connsiteY0" fmla="*/ 0 h 732698"/>
                <a:gd name="connsiteX1" fmla="*/ 518160 w 5486400"/>
                <a:gd name="connsiteY1" fmla="*/ 45209 h 732698"/>
                <a:gd name="connsiteX2" fmla="*/ 899160 w 5486400"/>
                <a:gd name="connsiteY2" fmla="*/ 135628 h 732698"/>
                <a:gd name="connsiteX3" fmla="*/ 1234440 w 5486400"/>
                <a:gd name="connsiteY3" fmla="*/ 248749 h 732698"/>
                <a:gd name="connsiteX4" fmla="*/ 1600200 w 5486400"/>
                <a:gd name="connsiteY4" fmla="*/ 420631 h 732698"/>
                <a:gd name="connsiteX5" fmla="*/ 1943100 w 5486400"/>
                <a:gd name="connsiteY5" fmla="*/ 627392 h 732698"/>
                <a:gd name="connsiteX6" fmla="*/ 2164080 w 5486400"/>
                <a:gd name="connsiteY6" fmla="*/ 688352 h 732698"/>
                <a:gd name="connsiteX7" fmla="*/ 2621280 w 5486400"/>
                <a:gd name="connsiteY7" fmla="*/ 711880 h 732698"/>
                <a:gd name="connsiteX8" fmla="*/ 3413760 w 5486400"/>
                <a:gd name="connsiteY8" fmla="*/ 723862 h 732698"/>
                <a:gd name="connsiteX9" fmla="*/ 4168140 w 5486400"/>
                <a:gd name="connsiteY9" fmla="*/ 672174 h 732698"/>
                <a:gd name="connsiteX10" fmla="*/ 4272234 w 5486400"/>
                <a:gd name="connsiteY10" fmla="*/ 129358 h 732698"/>
                <a:gd name="connsiteX11" fmla="*/ 4366260 w 5486400"/>
                <a:gd name="connsiteY11" fmla="*/ 94974 h 732698"/>
                <a:gd name="connsiteX12" fmla="*/ 4317954 w 5486400"/>
                <a:gd name="connsiteY12" fmla="*/ 99900 h 732698"/>
                <a:gd name="connsiteX13" fmla="*/ 4876800 w 5486400"/>
                <a:gd name="connsiteY13" fmla="*/ 124082 h 732698"/>
                <a:gd name="connsiteX14" fmla="*/ 5148534 w 5486400"/>
                <a:gd name="connsiteY14" fmla="*/ 104810 h 732698"/>
                <a:gd name="connsiteX15" fmla="*/ 5486400 w 5486400"/>
                <a:gd name="connsiteY15" fmla="*/ 96313 h 732698"/>
                <a:gd name="connsiteX0" fmla="*/ 0 w 5486400"/>
                <a:gd name="connsiteY0" fmla="*/ 0 h 732698"/>
                <a:gd name="connsiteX1" fmla="*/ 518160 w 5486400"/>
                <a:gd name="connsiteY1" fmla="*/ 45209 h 732698"/>
                <a:gd name="connsiteX2" fmla="*/ 899160 w 5486400"/>
                <a:gd name="connsiteY2" fmla="*/ 135628 h 732698"/>
                <a:gd name="connsiteX3" fmla="*/ 1234440 w 5486400"/>
                <a:gd name="connsiteY3" fmla="*/ 248749 h 732698"/>
                <a:gd name="connsiteX4" fmla="*/ 1600200 w 5486400"/>
                <a:gd name="connsiteY4" fmla="*/ 420631 h 732698"/>
                <a:gd name="connsiteX5" fmla="*/ 1943100 w 5486400"/>
                <a:gd name="connsiteY5" fmla="*/ 627392 h 732698"/>
                <a:gd name="connsiteX6" fmla="*/ 2164080 w 5486400"/>
                <a:gd name="connsiteY6" fmla="*/ 688352 h 732698"/>
                <a:gd name="connsiteX7" fmla="*/ 2621280 w 5486400"/>
                <a:gd name="connsiteY7" fmla="*/ 711880 h 732698"/>
                <a:gd name="connsiteX8" fmla="*/ 3413760 w 5486400"/>
                <a:gd name="connsiteY8" fmla="*/ 723862 h 732698"/>
                <a:gd name="connsiteX9" fmla="*/ 4168140 w 5486400"/>
                <a:gd name="connsiteY9" fmla="*/ 672174 h 732698"/>
                <a:gd name="connsiteX10" fmla="*/ 4272234 w 5486400"/>
                <a:gd name="connsiteY10" fmla="*/ 129358 h 732698"/>
                <a:gd name="connsiteX11" fmla="*/ 4366260 w 5486400"/>
                <a:gd name="connsiteY11" fmla="*/ 94974 h 732698"/>
                <a:gd name="connsiteX12" fmla="*/ 4317954 w 5486400"/>
                <a:gd name="connsiteY12" fmla="*/ 99900 h 732698"/>
                <a:gd name="connsiteX13" fmla="*/ 5148534 w 5486400"/>
                <a:gd name="connsiteY13" fmla="*/ 104810 h 732698"/>
                <a:gd name="connsiteX14" fmla="*/ 5486400 w 5486400"/>
                <a:gd name="connsiteY14" fmla="*/ 96313 h 732698"/>
                <a:gd name="connsiteX0" fmla="*/ 0 w 5486400"/>
                <a:gd name="connsiteY0" fmla="*/ 0 h 732698"/>
                <a:gd name="connsiteX1" fmla="*/ 518160 w 5486400"/>
                <a:gd name="connsiteY1" fmla="*/ 45209 h 732698"/>
                <a:gd name="connsiteX2" fmla="*/ 899160 w 5486400"/>
                <a:gd name="connsiteY2" fmla="*/ 135628 h 732698"/>
                <a:gd name="connsiteX3" fmla="*/ 1234440 w 5486400"/>
                <a:gd name="connsiteY3" fmla="*/ 248749 h 732698"/>
                <a:gd name="connsiteX4" fmla="*/ 1600200 w 5486400"/>
                <a:gd name="connsiteY4" fmla="*/ 420631 h 732698"/>
                <a:gd name="connsiteX5" fmla="*/ 1943100 w 5486400"/>
                <a:gd name="connsiteY5" fmla="*/ 627392 h 732698"/>
                <a:gd name="connsiteX6" fmla="*/ 2164080 w 5486400"/>
                <a:gd name="connsiteY6" fmla="*/ 688352 h 732698"/>
                <a:gd name="connsiteX7" fmla="*/ 2621280 w 5486400"/>
                <a:gd name="connsiteY7" fmla="*/ 711880 h 732698"/>
                <a:gd name="connsiteX8" fmla="*/ 3413760 w 5486400"/>
                <a:gd name="connsiteY8" fmla="*/ 723862 h 732698"/>
                <a:gd name="connsiteX9" fmla="*/ 4168140 w 5486400"/>
                <a:gd name="connsiteY9" fmla="*/ 672174 h 732698"/>
                <a:gd name="connsiteX10" fmla="*/ 4272234 w 5486400"/>
                <a:gd name="connsiteY10" fmla="*/ 129358 h 732698"/>
                <a:gd name="connsiteX11" fmla="*/ 4366260 w 5486400"/>
                <a:gd name="connsiteY11" fmla="*/ 94974 h 732698"/>
                <a:gd name="connsiteX12" fmla="*/ 5148534 w 5486400"/>
                <a:gd name="connsiteY12" fmla="*/ 104810 h 732698"/>
                <a:gd name="connsiteX13" fmla="*/ 5486400 w 5486400"/>
                <a:gd name="connsiteY13" fmla="*/ 96313 h 732698"/>
                <a:gd name="connsiteX0" fmla="*/ 0 w 5486400"/>
                <a:gd name="connsiteY0" fmla="*/ 0 h 734901"/>
                <a:gd name="connsiteX1" fmla="*/ 518160 w 5486400"/>
                <a:gd name="connsiteY1" fmla="*/ 45209 h 734901"/>
                <a:gd name="connsiteX2" fmla="*/ 899160 w 5486400"/>
                <a:gd name="connsiteY2" fmla="*/ 135628 h 734901"/>
                <a:gd name="connsiteX3" fmla="*/ 1234440 w 5486400"/>
                <a:gd name="connsiteY3" fmla="*/ 248749 h 734901"/>
                <a:gd name="connsiteX4" fmla="*/ 1600200 w 5486400"/>
                <a:gd name="connsiteY4" fmla="*/ 420631 h 734901"/>
                <a:gd name="connsiteX5" fmla="*/ 1943100 w 5486400"/>
                <a:gd name="connsiteY5" fmla="*/ 627392 h 734901"/>
                <a:gd name="connsiteX6" fmla="*/ 2164080 w 5486400"/>
                <a:gd name="connsiteY6" fmla="*/ 688352 h 734901"/>
                <a:gd name="connsiteX7" fmla="*/ 2621280 w 5486400"/>
                <a:gd name="connsiteY7" fmla="*/ 711880 h 734901"/>
                <a:gd name="connsiteX8" fmla="*/ 3413760 w 5486400"/>
                <a:gd name="connsiteY8" fmla="*/ 723862 h 734901"/>
                <a:gd name="connsiteX9" fmla="*/ 4168140 w 5486400"/>
                <a:gd name="connsiteY9" fmla="*/ 672174 h 734901"/>
                <a:gd name="connsiteX10" fmla="*/ 4366260 w 5486400"/>
                <a:gd name="connsiteY10" fmla="*/ 94974 h 734901"/>
                <a:gd name="connsiteX11" fmla="*/ 5148534 w 5486400"/>
                <a:gd name="connsiteY11" fmla="*/ 104810 h 734901"/>
                <a:gd name="connsiteX12" fmla="*/ 5486400 w 5486400"/>
                <a:gd name="connsiteY12" fmla="*/ 96313 h 734901"/>
                <a:gd name="connsiteX0" fmla="*/ 0 w 5486400"/>
                <a:gd name="connsiteY0" fmla="*/ 0 h 734265"/>
                <a:gd name="connsiteX1" fmla="*/ 518160 w 5486400"/>
                <a:gd name="connsiteY1" fmla="*/ 45209 h 734265"/>
                <a:gd name="connsiteX2" fmla="*/ 899160 w 5486400"/>
                <a:gd name="connsiteY2" fmla="*/ 135628 h 734265"/>
                <a:gd name="connsiteX3" fmla="*/ 1234440 w 5486400"/>
                <a:gd name="connsiteY3" fmla="*/ 248749 h 734265"/>
                <a:gd name="connsiteX4" fmla="*/ 1600200 w 5486400"/>
                <a:gd name="connsiteY4" fmla="*/ 420631 h 734265"/>
                <a:gd name="connsiteX5" fmla="*/ 1943100 w 5486400"/>
                <a:gd name="connsiteY5" fmla="*/ 627392 h 734265"/>
                <a:gd name="connsiteX6" fmla="*/ 2164080 w 5486400"/>
                <a:gd name="connsiteY6" fmla="*/ 688352 h 734265"/>
                <a:gd name="connsiteX7" fmla="*/ 2621280 w 5486400"/>
                <a:gd name="connsiteY7" fmla="*/ 711880 h 734265"/>
                <a:gd name="connsiteX8" fmla="*/ 3413760 w 5486400"/>
                <a:gd name="connsiteY8" fmla="*/ 723862 h 734265"/>
                <a:gd name="connsiteX9" fmla="*/ 4168140 w 5486400"/>
                <a:gd name="connsiteY9" fmla="*/ 672174 h 734265"/>
                <a:gd name="connsiteX10" fmla="*/ 5148534 w 5486400"/>
                <a:gd name="connsiteY10" fmla="*/ 104810 h 734265"/>
                <a:gd name="connsiteX11" fmla="*/ 5486400 w 5486400"/>
                <a:gd name="connsiteY11" fmla="*/ 96313 h 734265"/>
                <a:gd name="connsiteX0" fmla="*/ 0 w 5486400"/>
                <a:gd name="connsiteY0" fmla="*/ 0 h 734815"/>
                <a:gd name="connsiteX1" fmla="*/ 518160 w 5486400"/>
                <a:gd name="connsiteY1" fmla="*/ 45209 h 734815"/>
                <a:gd name="connsiteX2" fmla="*/ 899160 w 5486400"/>
                <a:gd name="connsiteY2" fmla="*/ 135628 h 734815"/>
                <a:gd name="connsiteX3" fmla="*/ 1234440 w 5486400"/>
                <a:gd name="connsiteY3" fmla="*/ 248749 h 734815"/>
                <a:gd name="connsiteX4" fmla="*/ 1600200 w 5486400"/>
                <a:gd name="connsiteY4" fmla="*/ 420631 h 734815"/>
                <a:gd name="connsiteX5" fmla="*/ 1943100 w 5486400"/>
                <a:gd name="connsiteY5" fmla="*/ 627392 h 734815"/>
                <a:gd name="connsiteX6" fmla="*/ 2164080 w 5486400"/>
                <a:gd name="connsiteY6" fmla="*/ 688352 h 734815"/>
                <a:gd name="connsiteX7" fmla="*/ 2621280 w 5486400"/>
                <a:gd name="connsiteY7" fmla="*/ 711880 h 734815"/>
                <a:gd name="connsiteX8" fmla="*/ 3413760 w 5486400"/>
                <a:gd name="connsiteY8" fmla="*/ 723862 h 734815"/>
                <a:gd name="connsiteX9" fmla="*/ 4168140 w 5486400"/>
                <a:gd name="connsiteY9" fmla="*/ 672174 h 734815"/>
                <a:gd name="connsiteX10" fmla="*/ 5486400 w 5486400"/>
                <a:gd name="connsiteY10" fmla="*/ 96313 h 734815"/>
                <a:gd name="connsiteX0" fmla="*/ 0 w 4770120"/>
                <a:gd name="connsiteY0" fmla="*/ 0 h 779975"/>
                <a:gd name="connsiteX1" fmla="*/ 518160 w 4770120"/>
                <a:gd name="connsiteY1" fmla="*/ 45209 h 779975"/>
                <a:gd name="connsiteX2" fmla="*/ 899160 w 4770120"/>
                <a:gd name="connsiteY2" fmla="*/ 135628 h 779975"/>
                <a:gd name="connsiteX3" fmla="*/ 1234440 w 4770120"/>
                <a:gd name="connsiteY3" fmla="*/ 248749 h 779975"/>
                <a:gd name="connsiteX4" fmla="*/ 1600200 w 4770120"/>
                <a:gd name="connsiteY4" fmla="*/ 420631 h 779975"/>
                <a:gd name="connsiteX5" fmla="*/ 1943100 w 4770120"/>
                <a:gd name="connsiteY5" fmla="*/ 627392 h 779975"/>
                <a:gd name="connsiteX6" fmla="*/ 2164080 w 4770120"/>
                <a:gd name="connsiteY6" fmla="*/ 688352 h 779975"/>
                <a:gd name="connsiteX7" fmla="*/ 2621280 w 4770120"/>
                <a:gd name="connsiteY7" fmla="*/ 711880 h 779975"/>
                <a:gd name="connsiteX8" fmla="*/ 3413760 w 4770120"/>
                <a:gd name="connsiteY8" fmla="*/ 723862 h 779975"/>
                <a:gd name="connsiteX9" fmla="*/ 4168140 w 4770120"/>
                <a:gd name="connsiteY9" fmla="*/ 672174 h 779975"/>
                <a:gd name="connsiteX10" fmla="*/ 4770120 w 4770120"/>
                <a:gd name="connsiteY10" fmla="*/ 739501 h 779975"/>
                <a:gd name="connsiteX0" fmla="*/ 0 w 4770120"/>
                <a:gd name="connsiteY0" fmla="*/ 0 h 784032"/>
                <a:gd name="connsiteX1" fmla="*/ 518160 w 4770120"/>
                <a:gd name="connsiteY1" fmla="*/ 45209 h 784032"/>
                <a:gd name="connsiteX2" fmla="*/ 899160 w 4770120"/>
                <a:gd name="connsiteY2" fmla="*/ 135628 h 784032"/>
                <a:gd name="connsiteX3" fmla="*/ 1234440 w 4770120"/>
                <a:gd name="connsiteY3" fmla="*/ 248749 h 784032"/>
                <a:gd name="connsiteX4" fmla="*/ 1600200 w 4770120"/>
                <a:gd name="connsiteY4" fmla="*/ 420631 h 784032"/>
                <a:gd name="connsiteX5" fmla="*/ 1943100 w 4770120"/>
                <a:gd name="connsiteY5" fmla="*/ 627392 h 784032"/>
                <a:gd name="connsiteX6" fmla="*/ 2164080 w 4770120"/>
                <a:gd name="connsiteY6" fmla="*/ 688352 h 784032"/>
                <a:gd name="connsiteX7" fmla="*/ 2621280 w 4770120"/>
                <a:gd name="connsiteY7" fmla="*/ 711880 h 784032"/>
                <a:gd name="connsiteX8" fmla="*/ 3413760 w 4770120"/>
                <a:gd name="connsiteY8" fmla="*/ 723862 h 784032"/>
                <a:gd name="connsiteX9" fmla="*/ 4076700 w 4770120"/>
                <a:gd name="connsiteY9" fmla="*/ 696723 h 784032"/>
                <a:gd name="connsiteX10" fmla="*/ 4770120 w 4770120"/>
                <a:gd name="connsiteY10" fmla="*/ 739501 h 784032"/>
                <a:gd name="connsiteX0" fmla="*/ 0 w 4770120"/>
                <a:gd name="connsiteY0" fmla="*/ 0 h 790098"/>
                <a:gd name="connsiteX1" fmla="*/ 518160 w 4770120"/>
                <a:gd name="connsiteY1" fmla="*/ 45209 h 790098"/>
                <a:gd name="connsiteX2" fmla="*/ 899160 w 4770120"/>
                <a:gd name="connsiteY2" fmla="*/ 135628 h 790098"/>
                <a:gd name="connsiteX3" fmla="*/ 1234440 w 4770120"/>
                <a:gd name="connsiteY3" fmla="*/ 248749 h 790098"/>
                <a:gd name="connsiteX4" fmla="*/ 1600200 w 4770120"/>
                <a:gd name="connsiteY4" fmla="*/ 420631 h 790098"/>
                <a:gd name="connsiteX5" fmla="*/ 1943100 w 4770120"/>
                <a:gd name="connsiteY5" fmla="*/ 627392 h 790098"/>
                <a:gd name="connsiteX6" fmla="*/ 2164080 w 4770120"/>
                <a:gd name="connsiteY6" fmla="*/ 688352 h 790098"/>
                <a:gd name="connsiteX7" fmla="*/ 2621280 w 4770120"/>
                <a:gd name="connsiteY7" fmla="*/ 711880 h 790098"/>
                <a:gd name="connsiteX8" fmla="*/ 3413760 w 4770120"/>
                <a:gd name="connsiteY8" fmla="*/ 723862 h 790098"/>
                <a:gd name="connsiteX9" fmla="*/ 3992880 w 4770120"/>
                <a:gd name="connsiteY9" fmla="*/ 726182 h 790098"/>
                <a:gd name="connsiteX10" fmla="*/ 4770120 w 4770120"/>
                <a:gd name="connsiteY10" fmla="*/ 739501 h 790098"/>
                <a:gd name="connsiteX0" fmla="*/ 0 w 3992880"/>
                <a:gd name="connsiteY0" fmla="*/ 0 h 726182"/>
                <a:gd name="connsiteX1" fmla="*/ 518160 w 3992880"/>
                <a:gd name="connsiteY1" fmla="*/ 45209 h 726182"/>
                <a:gd name="connsiteX2" fmla="*/ 899160 w 3992880"/>
                <a:gd name="connsiteY2" fmla="*/ 135628 h 726182"/>
                <a:gd name="connsiteX3" fmla="*/ 1234440 w 3992880"/>
                <a:gd name="connsiteY3" fmla="*/ 248749 h 726182"/>
                <a:gd name="connsiteX4" fmla="*/ 1600200 w 3992880"/>
                <a:gd name="connsiteY4" fmla="*/ 420631 h 726182"/>
                <a:gd name="connsiteX5" fmla="*/ 1943100 w 3992880"/>
                <a:gd name="connsiteY5" fmla="*/ 627392 h 726182"/>
                <a:gd name="connsiteX6" fmla="*/ 2164080 w 3992880"/>
                <a:gd name="connsiteY6" fmla="*/ 688352 h 726182"/>
                <a:gd name="connsiteX7" fmla="*/ 2621280 w 3992880"/>
                <a:gd name="connsiteY7" fmla="*/ 711880 h 726182"/>
                <a:gd name="connsiteX8" fmla="*/ 3413760 w 3992880"/>
                <a:gd name="connsiteY8" fmla="*/ 723862 h 726182"/>
                <a:gd name="connsiteX9" fmla="*/ 3992880 w 3992880"/>
                <a:gd name="connsiteY9" fmla="*/ 726182 h 726182"/>
                <a:gd name="connsiteX0" fmla="*/ 0 w 3992880"/>
                <a:gd name="connsiteY0" fmla="*/ 0 h 772960"/>
                <a:gd name="connsiteX1" fmla="*/ 518160 w 3992880"/>
                <a:gd name="connsiteY1" fmla="*/ 45209 h 772960"/>
                <a:gd name="connsiteX2" fmla="*/ 899160 w 3992880"/>
                <a:gd name="connsiteY2" fmla="*/ 135628 h 772960"/>
                <a:gd name="connsiteX3" fmla="*/ 1234440 w 3992880"/>
                <a:gd name="connsiteY3" fmla="*/ 248749 h 772960"/>
                <a:gd name="connsiteX4" fmla="*/ 1600200 w 3992880"/>
                <a:gd name="connsiteY4" fmla="*/ 420631 h 772960"/>
                <a:gd name="connsiteX5" fmla="*/ 1943100 w 3992880"/>
                <a:gd name="connsiteY5" fmla="*/ 627392 h 772960"/>
                <a:gd name="connsiteX6" fmla="*/ 2164080 w 3992880"/>
                <a:gd name="connsiteY6" fmla="*/ 688352 h 772960"/>
                <a:gd name="connsiteX7" fmla="*/ 2621280 w 3992880"/>
                <a:gd name="connsiteY7" fmla="*/ 711880 h 772960"/>
                <a:gd name="connsiteX8" fmla="*/ 3406140 w 3992880"/>
                <a:gd name="connsiteY8" fmla="*/ 772960 h 772960"/>
                <a:gd name="connsiteX9" fmla="*/ 3992880 w 3992880"/>
                <a:gd name="connsiteY9" fmla="*/ 726182 h 772960"/>
                <a:gd name="connsiteX0" fmla="*/ 0 w 4015740"/>
                <a:gd name="connsiteY0" fmla="*/ 0 h 819469"/>
                <a:gd name="connsiteX1" fmla="*/ 518160 w 4015740"/>
                <a:gd name="connsiteY1" fmla="*/ 45209 h 819469"/>
                <a:gd name="connsiteX2" fmla="*/ 899160 w 4015740"/>
                <a:gd name="connsiteY2" fmla="*/ 135628 h 819469"/>
                <a:gd name="connsiteX3" fmla="*/ 1234440 w 4015740"/>
                <a:gd name="connsiteY3" fmla="*/ 248749 h 819469"/>
                <a:gd name="connsiteX4" fmla="*/ 1600200 w 4015740"/>
                <a:gd name="connsiteY4" fmla="*/ 420631 h 819469"/>
                <a:gd name="connsiteX5" fmla="*/ 1943100 w 4015740"/>
                <a:gd name="connsiteY5" fmla="*/ 627392 h 819469"/>
                <a:gd name="connsiteX6" fmla="*/ 2164080 w 4015740"/>
                <a:gd name="connsiteY6" fmla="*/ 688352 h 819469"/>
                <a:gd name="connsiteX7" fmla="*/ 2621280 w 4015740"/>
                <a:gd name="connsiteY7" fmla="*/ 711880 h 819469"/>
                <a:gd name="connsiteX8" fmla="*/ 3406140 w 4015740"/>
                <a:gd name="connsiteY8" fmla="*/ 772960 h 819469"/>
                <a:gd name="connsiteX9" fmla="*/ 4015740 w 4015740"/>
                <a:gd name="connsiteY9" fmla="*/ 819469 h 819469"/>
                <a:gd name="connsiteX0" fmla="*/ 0 w 4015740"/>
                <a:gd name="connsiteY0" fmla="*/ 0 h 819469"/>
                <a:gd name="connsiteX1" fmla="*/ 518160 w 4015740"/>
                <a:gd name="connsiteY1" fmla="*/ 45209 h 819469"/>
                <a:gd name="connsiteX2" fmla="*/ 899160 w 4015740"/>
                <a:gd name="connsiteY2" fmla="*/ 135628 h 819469"/>
                <a:gd name="connsiteX3" fmla="*/ 1234440 w 4015740"/>
                <a:gd name="connsiteY3" fmla="*/ 248749 h 819469"/>
                <a:gd name="connsiteX4" fmla="*/ 1600200 w 4015740"/>
                <a:gd name="connsiteY4" fmla="*/ 420631 h 819469"/>
                <a:gd name="connsiteX5" fmla="*/ 1943100 w 4015740"/>
                <a:gd name="connsiteY5" fmla="*/ 627392 h 819469"/>
                <a:gd name="connsiteX6" fmla="*/ 2164080 w 4015740"/>
                <a:gd name="connsiteY6" fmla="*/ 688352 h 819469"/>
                <a:gd name="connsiteX7" fmla="*/ 2621280 w 4015740"/>
                <a:gd name="connsiteY7" fmla="*/ 711880 h 819469"/>
                <a:gd name="connsiteX8" fmla="*/ 3337560 w 4015740"/>
                <a:gd name="connsiteY8" fmla="*/ 772960 h 819469"/>
                <a:gd name="connsiteX9" fmla="*/ 4015740 w 4015740"/>
                <a:gd name="connsiteY9" fmla="*/ 819469 h 819469"/>
                <a:gd name="connsiteX0" fmla="*/ 0 w 4015740"/>
                <a:gd name="connsiteY0" fmla="*/ 0 h 819469"/>
                <a:gd name="connsiteX1" fmla="*/ 518160 w 4015740"/>
                <a:gd name="connsiteY1" fmla="*/ 45209 h 819469"/>
                <a:gd name="connsiteX2" fmla="*/ 899160 w 4015740"/>
                <a:gd name="connsiteY2" fmla="*/ 135628 h 819469"/>
                <a:gd name="connsiteX3" fmla="*/ 1234440 w 4015740"/>
                <a:gd name="connsiteY3" fmla="*/ 248749 h 819469"/>
                <a:gd name="connsiteX4" fmla="*/ 1600200 w 4015740"/>
                <a:gd name="connsiteY4" fmla="*/ 420631 h 819469"/>
                <a:gd name="connsiteX5" fmla="*/ 1943100 w 4015740"/>
                <a:gd name="connsiteY5" fmla="*/ 627392 h 819469"/>
                <a:gd name="connsiteX6" fmla="*/ 2164080 w 4015740"/>
                <a:gd name="connsiteY6" fmla="*/ 688352 h 819469"/>
                <a:gd name="connsiteX7" fmla="*/ 2644140 w 4015740"/>
                <a:gd name="connsiteY7" fmla="*/ 726609 h 819469"/>
                <a:gd name="connsiteX8" fmla="*/ 3337560 w 4015740"/>
                <a:gd name="connsiteY8" fmla="*/ 772960 h 819469"/>
                <a:gd name="connsiteX9" fmla="*/ 4015740 w 4015740"/>
                <a:gd name="connsiteY9" fmla="*/ 819469 h 819469"/>
                <a:gd name="connsiteX0" fmla="*/ 0 w 4023360"/>
                <a:gd name="connsiteY0" fmla="*/ 0 h 804739"/>
                <a:gd name="connsiteX1" fmla="*/ 518160 w 4023360"/>
                <a:gd name="connsiteY1" fmla="*/ 45209 h 804739"/>
                <a:gd name="connsiteX2" fmla="*/ 899160 w 4023360"/>
                <a:gd name="connsiteY2" fmla="*/ 135628 h 804739"/>
                <a:gd name="connsiteX3" fmla="*/ 1234440 w 4023360"/>
                <a:gd name="connsiteY3" fmla="*/ 248749 h 804739"/>
                <a:gd name="connsiteX4" fmla="*/ 1600200 w 4023360"/>
                <a:gd name="connsiteY4" fmla="*/ 420631 h 804739"/>
                <a:gd name="connsiteX5" fmla="*/ 1943100 w 4023360"/>
                <a:gd name="connsiteY5" fmla="*/ 627392 h 804739"/>
                <a:gd name="connsiteX6" fmla="*/ 2164080 w 4023360"/>
                <a:gd name="connsiteY6" fmla="*/ 688352 h 804739"/>
                <a:gd name="connsiteX7" fmla="*/ 2644140 w 4023360"/>
                <a:gd name="connsiteY7" fmla="*/ 726609 h 804739"/>
                <a:gd name="connsiteX8" fmla="*/ 3337560 w 4023360"/>
                <a:gd name="connsiteY8" fmla="*/ 772960 h 804739"/>
                <a:gd name="connsiteX9" fmla="*/ 4023360 w 4023360"/>
                <a:gd name="connsiteY9" fmla="*/ 804739 h 804739"/>
                <a:gd name="connsiteX0" fmla="*/ 0 w 4008120"/>
                <a:gd name="connsiteY0" fmla="*/ 0 h 873477"/>
                <a:gd name="connsiteX1" fmla="*/ 518160 w 4008120"/>
                <a:gd name="connsiteY1" fmla="*/ 45209 h 873477"/>
                <a:gd name="connsiteX2" fmla="*/ 899160 w 4008120"/>
                <a:gd name="connsiteY2" fmla="*/ 135628 h 873477"/>
                <a:gd name="connsiteX3" fmla="*/ 1234440 w 4008120"/>
                <a:gd name="connsiteY3" fmla="*/ 248749 h 873477"/>
                <a:gd name="connsiteX4" fmla="*/ 1600200 w 4008120"/>
                <a:gd name="connsiteY4" fmla="*/ 420631 h 873477"/>
                <a:gd name="connsiteX5" fmla="*/ 1943100 w 4008120"/>
                <a:gd name="connsiteY5" fmla="*/ 627392 h 873477"/>
                <a:gd name="connsiteX6" fmla="*/ 2164080 w 4008120"/>
                <a:gd name="connsiteY6" fmla="*/ 688352 h 873477"/>
                <a:gd name="connsiteX7" fmla="*/ 2644140 w 4008120"/>
                <a:gd name="connsiteY7" fmla="*/ 726609 h 873477"/>
                <a:gd name="connsiteX8" fmla="*/ 3337560 w 4008120"/>
                <a:gd name="connsiteY8" fmla="*/ 772960 h 873477"/>
                <a:gd name="connsiteX9" fmla="*/ 4008120 w 4008120"/>
                <a:gd name="connsiteY9" fmla="*/ 873477 h 873477"/>
                <a:gd name="connsiteX0" fmla="*/ 0 w 4008120"/>
                <a:gd name="connsiteY0" fmla="*/ 0 h 873477"/>
                <a:gd name="connsiteX1" fmla="*/ 518160 w 4008120"/>
                <a:gd name="connsiteY1" fmla="*/ 45209 h 873477"/>
                <a:gd name="connsiteX2" fmla="*/ 899160 w 4008120"/>
                <a:gd name="connsiteY2" fmla="*/ 135628 h 873477"/>
                <a:gd name="connsiteX3" fmla="*/ 1234440 w 4008120"/>
                <a:gd name="connsiteY3" fmla="*/ 248749 h 873477"/>
                <a:gd name="connsiteX4" fmla="*/ 1600200 w 4008120"/>
                <a:gd name="connsiteY4" fmla="*/ 420631 h 873477"/>
                <a:gd name="connsiteX5" fmla="*/ 1943100 w 4008120"/>
                <a:gd name="connsiteY5" fmla="*/ 627392 h 873477"/>
                <a:gd name="connsiteX6" fmla="*/ 2164080 w 4008120"/>
                <a:gd name="connsiteY6" fmla="*/ 688352 h 873477"/>
                <a:gd name="connsiteX7" fmla="*/ 2644140 w 4008120"/>
                <a:gd name="connsiteY7" fmla="*/ 726609 h 873477"/>
                <a:gd name="connsiteX8" fmla="*/ 3337560 w 4008120"/>
                <a:gd name="connsiteY8" fmla="*/ 772960 h 873477"/>
                <a:gd name="connsiteX9" fmla="*/ 4008120 w 4008120"/>
                <a:gd name="connsiteY9" fmla="*/ 873477 h 873477"/>
                <a:gd name="connsiteX0" fmla="*/ 0 w 4008120"/>
                <a:gd name="connsiteY0" fmla="*/ 0 h 873477"/>
                <a:gd name="connsiteX1" fmla="*/ 518160 w 4008120"/>
                <a:gd name="connsiteY1" fmla="*/ 45209 h 873477"/>
                <a:gd name="connsiteX2" fmla="*/ 899160 w 4008120"/>
                <a:gd name="connsiteY2" fmla="*/ 135628 h 873477"/>
                <a:gd name="connsiteX3" fmla="*/ 1234440 w 4008120"/>
                <a:gd name="connsiteY3" fmla="*/ 248749 h 873477"/>
                <a:gd name="connsiteX4" fmla="*/ 1600200 w 4008120"/>
                <a:gd name="connsiteY4" fmla="*/ 420631 h 873477"/>
                <a:gd name="connsiteX5" fmla="*/ 1943100 w 4008120"/>
                <a:gd name="connsiteY5" fmla="*/ 627392 h 873477"/>
                <a:gd name="connsiteX6" fmla="*/ 2164080 w 4008120"/>
                <a:gd name="connsiteY6" fmla="*/ 688352 h 873477"/>
                <a:gd name="connsiteX7" fmla="*/ 2644140 w 4008120"/>
                <a:gd name="connsiteY7" fmla="*/ 726609 h 873477"/>
                <a:gd name="connsiteX8" fmla="*/ 3238500 w 4008120"/>
                <a:gd name="connsiteY8" fmla="*/ 802419 h 873477"/>
                <a:gd name="connsiteX9" fmla="*/ 4008120 w 4008120"/>
                <a:gd name="connsiteY9" fmla="*/ 873477 h 873477"/>
                <a:gd name="connsiteX0" fmla="*/ 0 w 4000500"/>
                <a:gd name="connsiteY0" fmla="*/ 0 h 932395"/>
                <a:gd name="connsiteX1" fmla="*/ 518160 w 4000500"/>
                <a:gd name="connsiteY1" fmla="*/ 45209 h 932395"/>
                <a:gd name="connsiteX2" fmla="*/ 899160 w 4000500"/>
                <a:gd name="connsiteY2" fmla="*/ 135628 h 932395"/>
                <a:gd name="connsiteX3" fmla="*/ 1234440 w 4000500"/>
                <a:gd name="connsiteY3" fmla="*/ 248749 h 932395"/>
                <a:gd name="connsiteX4" fmla="*/ 1600200 w 4000500"/>
                <a:gd name="connsiteY4" fmla="*/ 420631 h 932395"/>
                <a:gd name="connsiteX5" fmla="*/ 1943100 w 4000500"/>
                <a:gd name="connsiteY5" fmla="*/ 627392 h 932395"/>
                <a:gd name="connsiteX6" fmla="*/ 2164080 w 4000500"/>
                <a:gd name="connsiteY6" fmla="*/ 688352 h 932395"/>
                <a:gd name="connsiteX7" fmla="*/ 2644140 w 4000500"/>
                <a:gd name="connsiteY7" fmla="*/ 726609 h 932395"/>
                <a:gd name="connsiteX8" fmla="*/ 3238500 w 4000500"/>
                <a:gd name="connsiteY8" fmla="*/ 802419 h 932395"/>
                <a:gd name="connsiteX9" fmla="*/ 4000500 w 4000500"/>
                <a:gd name="connsiteY9" fmla="*/ 932395 h 932395"/>
                <a:gd name="connsiteX0" fmla="*/ 0 w 4000500"/>
                <a:gd name="connsiteY0" fmla="*/ 0 h 932395"/>
                <a:gd name="connsiteX1" fmla="*/ 518160 w 4000500"/>
                <a:gd name="connsiteY1" fmla="*/ 45209 h 932395"/>
                <a:gd name="connsiteX2" fmla="*/ 899160 w 4000500"/>
                <a:gd name="connsiteY2" fmla="*/ 135628 h 932395"/>
                <a:gd name="connsiteX3" fmla="*/ 1234440 w 4000500"/>
                <a:gd name="connsiteY3" fmla="*/ 248749 h 932395"/>
                <a:gd name="connsiteX4" fmla="*/ 1600200 w 4000500"/>
                <a:gd name="connsiteY4" fmla="*/ 420631 h 932395"/>
                <a:gd name="connsiteX5" fmla="*/ 1943100 w 4000500"/>
                <a:gd name="connsiteY5" fmla="*/ 627392 h 932395"/>
                <a:gd name="connsiteX6" fmla="*/ 2164080 w 4000500"/>
                <a:gd name="connsiteY6" fmla="*/ 688352 h 932395"/>
                <a:gd name="connsiteX7" fmla="*/ 2644140 w 4000500"/>
                <a:gd name="connsiteY7" fmla="*/ 726609 h 932395"/>
                <a:gd name="connsiteX8" fmla="*/ 3246120 w 4000500"/>
                <a:gd name="connsiteY8" fmla="*/ 777870 h 932395"/>
                <a:gd name="connsiteX9" fmla="*/ 4000500 w 4000500"/>
                <a:gd name="connsiteY9" fmla="*/ 932395 h 932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0500" h="932395">
                  <a:moveTo>
                    <a:pt x="0" y="0"/>
                  </a:moveTo>
                  <a:cubicBezTo>
                    <a:pt x="135890" y="7620"/>
                    <a:pt x="368300" y="22604"/>
                    <a:pt x="518160" y="45209"/>
                  </a:cubicBezTo>
                  <a:cubicBezTo>
                    <a:pt x="668020" y="67814"/>
                    <a:pt x="779780" y="101705"/>
                    <a:pt x="899160" y="135628"/>
                  </a:cubicBezTo>
                  <a:cubicBezTo>
                    <a:pt x="1018540" y="169551"/>
                    <a:pt x="1117600" y="201249"/>
                    <a:pt x="1234440" y="248749"/>
                  </a:cubicBezTo>
                  <a:cubicBezTo>
                    <a:pt x="1351280" y="296249"/>
                    <a:pt x="1482090" y="357524"/>
                    <a:pt x="1600200" y="420631"/>
                  </a:cubicBezTo>
                  <a:cubicBezTo>
                    <a:pt x="1718310" y="483738"/>
                    <a:pt x="1849120" y="582772"/>
                    <a:pt x="1943100" y="627392"/>
                  </a:cubicBezTo>
                  <a:cubicBezTo>
                    <a:pt x="2037080" y="672012"/>
                    <a:pt x="2047240" y="671816"/>
                    <a:pt x="2164080" y="688352"/>
                  </a:cubicBezTo>
                  <a:cubicBezTo>
                    <a:pt x="2280920" y="704888"/>
                    <a:pt x="2463800" y="711689"/>
                    <a:pt x="2644140" y="726609"/>
                  </a:cubicBezTo>
                  <a:cubicBezTo>
                    <a:pt x="2824480" y="741529"/>
                    <a:pt x="3020060" y="743572"/>
                    <a:pt x="3246120" y="777870"/>
                  </a:cubicBezTo>
                  <a:cubicBezTo>
                    <a:pt x="3472180" y="812168"/>
                    <a:pt x="3703320" y="872704"/>
                    <a:pt x="4000500" y="932395"/>
                  </a:cubicBezTo>
                </a:path>
              </a:pathLst>
            </a:cu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56F812C1-53CE-7248-21BE-01946EBC5312}"/>
                </a:ext>
              </a:extLst>
            </p:cNvPr>
            <p:cNvSpPr/>
            <p:nvPr/>
          </p:nvSpPr>
          <p:spPr>
            <a:xfrm>
              <a:off x="5562851" y="3166214"/>
              <a:ext cx="1485900" cy="320040"/>
            </a:xfrm>
            <a:custGeom>
              <a:avLst/>
              <a:gdLst>
                <a:gd name="connsiteX0" fmla="*/ 0 w 1103525"/>
                <a:gd name="connsiteY0" fmla="*/ 137937 h 137937"/>
                <a:gd name="connsiteX1" fmla="*/ 281940 w 1103525"/>
                <a:gd name="connsiteY1" fmla="*/ 92217 h 137937"/>
                <a:gd name="connsiteX2" fmla="*/ 693420 w 1103525"/>
                <a:gd name="connsiteY2" fmla="*/ 31257 h 137937"/>
                <a:gd name="connsiteX3" fmla="*/ 1066800 w 1103525"/>
                <a:gd name="connsiteY3" fmla="*/ 777 h 137937"/>
                <a:gd name="connsiteX4" fmla="*/ 1089660 w 1103525"/>
                <a:gd name="connsiteY4" fmla="*/ 8397 h 137937"/>
                <a:gd name="connsiteX5" fmla="*/ 1089660 w 1103525"/>
                <a:gd name="connsiteY5" fmla="*/ 8397 h 137937"/>
                <a:gd name="connsiteX0" fmla="*/ 0 w 1103525"/>
                <a:gd name="connsiteY0" fmla="*/ 137937 h 137937"/>
                <a:gd name="connsiteX1" fmla="*/ 281940 w 1103525"/>
                <a:gd name="connsiteY1" fmla="*/ 92217 h 137937"/>
                <a:gd name="connsiteX2" fmla="*/ 693420 w 1103525"/>
                <a:gd name="connsiteY2" fmla="*/ 31257 h 137937"/>
                <a:gd name="connsiteX3" fmla="*/ 1066800 w 1103525"/>
                <a:gd name="connsiteY3" fmla="*/ 777 h 137937"/>
                <a:gd name="connsiteX4" fmla="*/ 1089660 w 1103525"/>
                <a:gd name="connsiteY4" fmla="*/ 8397 h 137937"/>
                <a:gd name="connsiteX0" fmla="*/ 0 w 1066800"/>
                <a:gd name="connsiteY0" fmla="*/ 137160 h 137160"/>
                <a:gd name="connsiteX1" fmla="*/ 281940 w 1066800"/>
                <a:gd name="connsiteY1" fmla="*/ 91440 h 137160"/>
                <a:gd name="connsiteX2" fmla="*/ 693420 w 1066800"/>
                <a:gd name="connsiteY2" fmla="*/ 30480 h 137160"/>
                <a:gd name="connsiteX3" fmla="*/ 1066800 w 1066800"/>
                <a:gd name="connsiteY3" fmla="*/ 0 h 137160"/>
                <a:gd name="connsiteX0" fmla="*/ 0 w 1089660"/>
                <a:gd name="connsiteY0" fmla="*/ 137160 h 137160"/>
                <a:gd name="connsiteX1" fmla="*/ 281940 w 1089660"/>
                <a:gd name="connsiteY1" fmla="*/ 91440 h 137160"/>
                <a:gd name="connsiteX2" fmla="*/ 693420 w 1089660"/>
                <a:gd name="connsiteY2" fmla="*/ 30480 h 137160"/>
                <a:gd name="connsiteX3" fmla="*/ 1089660 w 1089660"/>
                <a:gd name="connsiteY3" fmla="*/ 0 h 137160"/>
                <a:gd name="connsiteX0" fmla="*/ 0 w 1485900"/>
                <a:gd name="connsiteY0" fmla="*/ 274320 h 274320"/>
                <a:gd name="connsiteX1" fmla="*/ 678180 w 1485900"/>
                <a:gd name="connsiteY1" fmla="*/ 91440 h 274320"/>
                <a:gd name="connsiteX2" fmla="*/ 1089660 w 1485900"/>
                <a:gd name="connsiteY2" fmla="*/ 30480 h 274320"/>
                <a:gd name="connsiteX3" fmla="*/ 1485900 w 1485900"/>
                <a:gd name="connsiteY3" fmla="*/ 0 h 274320"/>
                <a:gd name="connsiteX0" fmla="*/ 0 w 1485900"/>
                <a:gd name="connsiteY0" fmla="*/ 274320 h 274320"/>
                <a:gd name="connsiteX1" fmla="*/ 617220 w 1485900"/>
                <a:gd name="connsiteY1" fmla="*/ 114300 h 274320"/>
                <a:gd name="connsiteX2" fmla="*/ 1089660 w 1485900"/>
                <a:gd name="connsiteY2" fmla="*/ 30480 h 274320"/>
                <a:gd name="connsiteX3" fmla="*/ 1485900 w 1485900"/>
                <a:gd name="connsiteY3" fmla="*/ 0 h 274320"/>
                <a:gd name="connsiteX0" fmla="*/ 0 w 1485900"/>
                <a:gd name="connsiteY0" fmla="*/ 274320 h 274320"/>
                <a:gd name="connsiteX1" fmla="*/ 609600 w 1485900"/>
                <a:gd name="connsiteY1" fmla="*/ 83820 h 274320"/>
                <a:gd name="connsiteX2" fmla="*/ 1089660 w 1485900"/>
                <a:gd name="connsiteY2" fmla="*/ 30480 h 274320"/>
                <a:gd name="connsiteX3" fmla="*/ 1485900 w 1485900"/>
                <a:gd name="connsiteY3" fmla="*/ 0 h 274320"/>
                <a:gd name="connsiteX0" fmla="*/ 0 w 1485900"/>
                <a:gd name="connsiteY0" fmla="*/ 286644 h 286644"/>
                <a:gd name="connsiteX1" fmla="*/ 609600 w 1485900"/>
                <a:gd name="connsiteY1" fmla="*/ 96144 h 286644"/>
                <a:gd name="connsiteX2" fmla="*/ 1089660 w 1485900"/>
                <a:gd name="connsiteY2" fmla="*/ 4704 h 286644"/>
                <a:gd name="connsiteX3" fmla="*/ 1485900 w 1485900"/>
                <a:gd name="connsiteY3" fmla="*/ 12324 h 286644"/>
                <a:gd name="connsiteX0" fmla="*/ 0 w 1485900"/>
                <a:gd name="connsiteY0" fmla="*/ 304800 h 304800"/>
                <a:gd name="connsiteX1" fmla="*/ 609600 w 1485900"/>
                <a:gd name="connsiteY1" fmla="*/ 114300 h 304800"/>
                <a:gd name="connsiteX2" fmla="*/ 1089660 w 1485900"/>
                <a:gd name="connsiteY2" fmla="*/ 22860 h 304800"/>
                <a:gd name="connsiteX3" fmla="*/ 1485900 w 1485900"/>
                <a:gd name="connsiteY3" fmla="*/ 0 h 304800"/>
                <a:gd name="connsiteX0" fmla="*/ 0 w 1485900"/>
                <a:gd name="connsiteY0" fmla="*/ 304800 h 304800"/>
                <a:gd name="connsiteX1" fmla="*/ 609600 w 1485900"/>
                <a:gd name="connsiteY1" fmla="*/ 106680 h 304800"/>
                <a:gd name="connsiteX2" fmla="*/ 1089660 w 1485900"/>
                <a:gd name="connsiteY2" fmla="*/ 22860 h 304800"/>
                <a:gd name="connsiteX3" fmla="*/ 1485900 w 1485900"/>
                <a:gd name="connsiteY3" fmla="*/ 0 h 304800"/>
                <a:gd name="connsiteX0" fmla="*/ 0 w 1485900"/>
                <a:gd name="connsiteY0" fmla="*/ 312702 h 312702"/>
                <a:gd name="connsiteX1" fmla="*/ 609600 w 1485900"/>
                <a:gd name="connsiteY1" fmla="*/ 114582 h 312702"/>
                <a:gd name="connsiteX2" fmla="*/ 1059180 w 1485900"/>
                <a:gd name="connsiteY2" fmla="*/ 7902 h 312702"/>
                <a:gd name="connsiteX3" fmla="*/ 1485900 w 1485900"/>
                <a:gd name="connsiteY3" fmla="*/ 7902 h 312702"/>
                <a:gd name="connsiteX0" fmla="*/ 0 w 1485900"/>
                <a:gd name="connsiteY0" fmla="*/ 320604 h 320604"/>
                <a:gd name="connsiteX1" fmla="*/ 609600 w 1485900"/>
                <a:gd name="connsiteY1" fmla="*/ 122484 h 320604"/>
                <a:gd name="connsiteX2" fmla="*/ 1059180 w 1485900"/>
                <a:gd name="connsiteY2" fmla="*/ 15804 h 320604"/>
                <a:gd name="connsiteX3" fmla="*/ 1485900 w 1485900"/>
                <a:gd name="connsiteY3" fmla="*/ 564 h 320604"/>
                <a:gd name="connsiteX0" fmla="*/ 0 w 1485900"/>
                <a:gd name="connsiteY0" fmla="*/ 320040 h 320040"/>
                <a:gd name="connsiteX1" fmla="*/ 609600 w 1485900"/>
                <a:gd name="connsiteY1" fmla="*/ 121920 h 320040"/>
                <a:gd name="connsiteX2" fmla="*/ 1036320 w 1485900"/>
                <a:gd name="connsiteY2" fmla="*/ 22860 h 320040"/>
                <a:gd name="connsiteX3" fmla="*/ 1485900 w 1485900"/>
                <a:gd name="connsiteY3" fmla="*/ 0 h 320040"/>
              </a:gdLst>
              <a:ahLst/>
              <a:cxnLst>
                <a:cxn ang="0">
                  <a:pos x="connsiteX0" y="connsiteY0"/>
                </a:cxn>
                <a:cxn ang="0">
                  <a:pos x="connsiteX1" y="connsiteY1"/>
                </a:cxn>
                <a:cxn ang="0">
                  <a:pos x="connsiteX2" y="connsiteY2"/>
                </a:cxn>
                <a:cxn ang="0">
                  <a:pos x="connsiteX3" y="connsiteY3"/>
                </a:cxn>
              </a:cxnLst>
              <a:rect l="l" t="t" r="r" b="b"/>
              <a:pathLst>
                <a:path w="1485900" h="320040">
                  <a:moveTo>
                    <a:pt x="0" y="320040"/>
                  </a:moveTo>
                  <a:cubicBezTo>
                    <a:pt x="226060" y="259080"/>
                    <a:pt x="436880" y="171450"/>
                    <a:pt x="609600" y="121920"/>
                  </a:cubicBezTo>
                  <a:cubicBezTo>
                    <a:pt x="782320" y="72390"/>
                    <a:pt x="890270" y="43180"/>
                    <a:pt x="1036320" y="22860"/>
                  </a:cubicBezTo>
                  <a:cubicBezTo>
                    <a:pt x="1182370" y="2540"/>
                    <a:pt x="1485900" y="0"/>
                    <a:pt x="1485900" y="0"/>
                  </a:cubicBezTo>
                </a:path>
              </a:pathLst>
            </a:cu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1787DCBC-DCD4-977B-FFF1-17958B2E7C2D}"/>
                </a:ext>
              </a:extLst>
            </p:cNvPr>
            <p:cNvCxnSpPr>
              <a:cxnSpLocks/>
            </p:cNvCxnSpPr>
            <p:nvPr/>
          </p:nvCxnSpPr>
          <p:spPr>
            <a:xfrm>
              <a:off x="5557746" y="3482187"/>
              <a:ext cx="6711" cy="796873"/>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reeform: Shape 15">
              <a:extLst>
                <a:ext uri="{FF2B5EF4-FFF2-40B4-BE49-F238E27FC236}">
                  <a16:creationId xmlns:a16="http://schemas.microsoft.com/office/drawing/2014/main" id="{54740FAF-1272-0530-C1A2-5E8B160EE0A1}"/>
                </a:ext>
              </a:extLst>
            </p:cNvPr>
            <p:cNvSpPr/>
            <p:nvPr/>
          </p:nvSpPr>
          <p:spPr>
            <a:xfrm>
              <a:off x="1581782" y="2812715"/>
              <a:ext cx="5476595" cy="1879920"/>
            </a:xfrm>
            <a:custGeom>
              <a:avLst/>
              <a:gdLst>
                <a:gd name="connsiteX0" fmla="*/ 0 w 5494020"/>
                <a:gd name="connsiteY0" fmla="*/ 129540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388620 w 5494020"/>
                <a:gd name="connsiteY1" fmla="*/ 160020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701040 w 5494020"/>
                <a:gd name="connsiteY2" fmla="*/ 220980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127760 w 5494020"/>
                <a:gd name="connsiteY3" fmla="*/ 373380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569720 w 5494020"/>
                <a:gd name="connsiteY4" fmla="*/ 594360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32647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4372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494020"/>
                <a:gd name="connsiteY0" fmla="*/ 203188 h 895525"/>
                <a:gd name="connsiteX1" fmla="*/ 518160 w 5494020"/>
                <a:gd name="connsiteY1" fmla="*/ 248397 h 895525"/>
                <a:gd name="connsiteX2" fmla="*/ 899160 w 5494020"/>
                <a:gd name="connsiteY2" fmla="*/ 338816 h 895525"/>
                <a:gd name="connsiteX3" fmla="*/ 1234440 w 5494020"/>
                <a:gd name="connsiteY3" fmla="*/ 451937 h 895525"/>
                <a:gd name="connsiteX4" fmla="*/ 1600200 w 5494020"/>
                <a:gd name="connsiteY4" fmla="*/ 623819 h 895525"/>
                <a:gd name="connsiteX5" fmla="*/ 1943100 w 5494020"/>
                <a:gd name="connsiteY5" fmla="*/ 830580 h 895525"/>
                <a:gd name="connsiteX6" fmla="*/ 2164080 w 5494020"/>
                <a:gd name="connsiteY6" fmla="*/ 891540 h 895525"/>
                <a:gd name="connsiteX7" fmla="*/ 2537460 w 5494020"/>
                <a:gd name="connsiteY7" fmla="*/ 861060 h 895525"/>
                <a:gd name="connsiteX8" fmla="*/ 3177540 w 5494020"/>
                <a:gd name="connsiteY8" fmla="*/ 632460 h 895525"/>
                <a:gd name="connsiteX9" fmla="*/ 3863340 w 5494020"/>
                <a:gd name="connsiteY9" fmla="*/ 335280 h 895525"/>
                <a:gd name="connsiteX10" fmla="*/ 4640580 w 5494020"/>
                <a:gd name="connsiteY10" fmla="*/ 106680 h 895525"/>
                <a:gd name="connsiteX11" fmla="*/ 5166360 w 5494020"/>
                <a:gd name="connsiteY11" fmla="*/ 22860 h 895525"/>
                <a:gd name="connsiteX12" fmla="*/ 5494020 w 5494020"/>
                <a:gd name="connsiteY12" fmla="*/ 0 h 895525"/>
                <a:gd name="connsiteX13" fmla="*/ 5494020 w 5494020"/>
                <a:gd name="connsiteY13" fmla="*/ 0 h 895525"/>
                <a:gd name="connsiteX14" fmla="*/ 5494020 w 5494020"/>
                <a:gd name="connsiteY14" fmla="*/ 0 h 895525"/>
                <a:gd name="connsiteX15" fmla="*/ 5494020 w 5494020"/>
                <a:gd name="connsiteY15" fmla="*/ 0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66360 w 5509260"/>
                <a:gd name="connsiteY11" fmla="*/ 22860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40580 w 5509260"/>
                <a:gd name="connsiteY10" fmla="*/ 106680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335280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5525"/>
                <a:gd name="connsiteX1" fmla="*/ 518160 w 5509260"/>
                <a:gd name="connsiteY1" fmla="*/ 248397 h 895525"/>
                <a:gd name="connsiteX2" fmla="*/ 899160 w 5509260"/>
                <a:gd name="connsiteY2" fmla="*/ 338816 h 895525"/>
                <a:gd name="connsiteX3" fmla="*/ 1234440 w 5509260"/>
                <a:gd name="connsiteY3" fmla="*/ 451937 h 895525"/>
                <a:gd name="connsiteX4" fmla="*/ 1600200 w 5509260"/>
                <a:gd name="connsiteY4" fmla="*/ 623819 h 895525"/>
                <a:gd name="connsiteX5" fmla="*/ 1943100 w 5509260"/>
                <a:gd name="connsiteY5" fmla="*/ 830580 h 895525"/>
                <a:gd name="connsiteX6" fmla="*/ 2164080 w 5509260"/>
                <a:gd name="connsiteY6" fmla="*/ 891540 h 895525"/>
                <a:gd name="connsiteX7" fmla="*/ 2537460 w 5509260"/>
                <a:gd name="connsiteY7" fmla="*/ 861060 h 895525"/>
                <a:gd name="connsiteX8" fmla="*/ 3177540 w 5509260"/>
                <a:gd name="connsiteY8" fmla="*/ 632460 h 895525"/>
                <a:gd name="connsiteX9" fmla="*/ 3863340 w 5509260"/>
                <a:gd name="connsiteY9" fmla="*/ 453116 h 895525"/>
                <a:gd name="connsiteX10" fmla="*/ 4602480 w 5509260"/>
                <a:gd name="connsiteY10" fmla="*/ 273614 h 895525"/>
                <a:gd name="connsiteX11" fmla="*/ 5143500 w 5509260"/>
                <a:gd name="connsiteY11" fmla="*/ 209433 h 895525"/>
                <a:gd name="connsiteX12" fmla="*/ 5494020 w 5509260"/>
                <a:gd name="connsiteY12" fmla="*/ 0 h 895525"/>
                <a:gd name="connsiteX13" fmla="*/ 5494020 w 5509260"/>
                <a:gd name="connsiteY13" fmla="*/ 0 h 895525"/>
                <a:gd name="connsiteX14" fmla="*/ 5494020 w 5509260"/>
                <a:gd name="connsiteY14" fmla="*/ 0 h 895525"/>
                <a:gd name="connsiteX15" fmla="*/ 5509260 w 5509260"/>
                <a:gd name="connsiteY15" fmla="*/ 186574 h 895525"/>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494020 w 5509260"/>
                <a:gd name="connsiteY14" fmla="*/ 0 h 893303"/>
                <a:gd name="connsiteX15" fmla="*/ 5509260 w 5509260"/>
                <a:gd name="connsiteY15"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494020 w 5509260"/>
                <a:gd name="connsiteY13" fmla="*/ 0 h 893303"/>
                <a:gd name="connsiteX14" fmla="*/ 5509260 w 5509260"/>
                <a:gd name="connsiteY14" fmla="*/ 186574 h 893303"/>
                <a:gd name="connsiteX0" fmla="*/ 0 w 5509260"/>
                <a:gd name="connsiteY0" fmla="*/ 203188 h 893303"/>
                <a:gd name="connsiteX1" fmla="*/ 518160 w 5509260"/>
                <a:gd name="connsiteY1" fmla="*/ 248397 h 893303"/>
                <a:gd name="connsiteX2" fmla="*/ 899160 w 5509260"/>
                <a:gd name="connsiteY2" fmla="*/ 338816 h 893303"/>
                <a:gd name="connsiteX3" fmla="*/ 1234440 w 5509260"/>
                <a:gd name="connsiteY3" fmla="*/ 451937 h 893303"/>
                <a:gd name="connsiteX4" fmla="*/ 1600200 w 5509260"/>
                <a:gd name="connsiteY4" fmla="*/ 623819 h 893303"/>
                <a:gd name="connsiteX5" fmla="*/ 1943100 w 5509260"/>
                <a:gd name="connsiteY5" fmla="*/ 830580 h 893303"/>
                <a:gd name="connsiteX6" fmla="*/ 2164080 w 5509260"/>
                <a:gd name="connsiteY6" fmla="*/ 891540 h 893303"/>
                <a:gd name="connsiteX7" fmla="*/ 2537460 w 5509260"/>
                <a:gd name="connsiteY7" fmla="*/ 861060 h 893303"/>
                <a:gd name="connsiteX8" fmla="*/ 3162300 w 5509260"/>
                <a:gd name="connsiteY8" fmla="*/ 706107 h 893303"/>
                <a:gd name="connsiteX9" fmla="*/ 3863340 w 5509260"/>
                <a:gd name="connsiteY9" fmla="*/ 453116 h 893303"/>
                <a:gd name="connsiteX10" fmla="*/ 4602480 w 5509260"/>
                <a:gd name="connsiteY10" fmla="*/ 273614 h 893303"/>
                <a:gd name="connsiteX11" fmla="*/ 5143500 w 5509260"/>
                <a:gd name="connsiteY11" fmla="*/ 209433 h 893303"/>
                <a:gd name="connsiteX12" fmla="*/ 5494020 w 5509260"/>
                <a:gd name="connsiteY12" fmla="*/ 0 h 893303"/>
                <a:gd name="connsiteX13" fmla="*/ 5509260 w 5509260"/>
                <a:gd name="connsiteY13" fmla="*/ 186574 h 893303"/>
                <a:gd name="connsiteX0" fmla="*/ 0 w 5509260"/>
                <a:gd name="connsiteY0" fmla="*/ 16614 h 706729"/>
                <a:gd name="connsiteX1" fmla="*/ 518160 w 5509260"/>
                <a:gd name="connsiteY1" fmla="*/ 61823 h 706729"/>
                <a:gd name="connsiteX2" fmla="*/ 899160 w 5509260"/>
                <a:gd name="connsiteY2" fmla="*/ 152242 h 706729"/>
                <a:gd name="connsiteX3" fmla="*/ 1234440 w 5509260"/>
                <a:gd name="connsiteY3" fmla="*/ 265363 h 706729"/>
                <a:gd name="connsiteX4" fmla="*/ 1600200 w 5509260"/>
                <a:gd name="connsiteY4" fmla="*/ 437245 h 706729"/>
                <a:gd name="connsiteX5" fmla="*/ 1943100 w 5509260"/>
                <a:gd name="connsiteY5" fmla="*/ 644006 h 706729"/>
                <a:gd name="connsiteX6" fmla="*/ 2164080 w 5509260"/>
                <a:gd name="connsiteY6" fmla="*/ 704966 h 706729"/>
                <a:gd name="connsiteX7" fmla="*/ 2537460 w 5509260"/>
                <a:gd name="connsiteY7" fmla="*/ 674486 h 706729"/>
                <a:gd name="connsiteX8" fmla="*/ 3162300 w 5509260"/>
                <a:gd name="connsiteY8" fmla="*/ 519533 h 706729"/>
                <a:gd name="connsiteX9" fmla="*/ 3863340 w 5509260"/>
                <a:gd name="connsiteY9" fmla="*/ 266542 h 706729"/>
                <a:gd name="connsiteX10" fmla="*/ 4602480 w 5509260"/>
                <a:gd name="connsiteY10" fmla="*/ 87040 h 706729"/>
                <a:gd name="connsiteX11" fmla="*/ 5143500 w 5509260"/>
                <a:gd name="connsiteY11" fmla="*/ 22859 h 706729"/>
                <a:gd name="connsiteX12" fmla="*/ 5509260 w 5509260"/>
                <a:gd name="connsiteY12" fmla="*/ 0 h 706729"/>
                <a:gd name="connsiteX0" fmla="*/ 0 w 5509260"/>
                <a:gd name="connsiteY0" fmla="*/ 55180 h 1045101"/>
                <a:gd name="connsiteX1" fmla="*/ 518160 w 5509260"/>
                <a:gd name="connsiteY1" fmla="*/ 100389 h 1045101"/>
                <a:gd name="connsiteX2" fmla="*/ 899160 w 5509260"/>
                <a:gd name="connsiteY2" fmla="*/ 190808 h 1045101"/>
                <a:gd name="connsiteX3" fmla="*/ 1234440 w 5509260"/>
                <a:gd name="connsiteY3" fmla="*/ 303929 h 1045101"/>
                <a:gd name="connsiteX4" fmla="*/ 1600200 w 5509260"/>
                <a:gd name="connsiteY4" fmla="*/ 475811 h 1045101"/>
                <a:gd name="connsiteX5" fmla="*/ 1943100 w 5509260"/>
                <a:gd name="connsiteY5" fmla="*/ 682572 h 1045101"/>
                <a:gd name="connsiteX6" fmla="*/ 2164080 w 5509260"/>
                <a:gd name="connsiteY6" fmla="*/ 743532 h 1045101"/>
                <a:gd name="connsiteX7" fmla="*/ 2537460 w 5509260"/>
                <a:gd name="connsiteY7" fmla="*/ 713052 h 1045101"/>
                <a:gd name="connsiteX8" fmla="*/ 3162300 w 5509260"/>
                <a:gd name="connsiteY8" fmla="*/ 558099 h 1045101"/>
                <a:gd name="connsiteX9" fmla="*/ 3863340 w 5509260"/>
                <a:gd name="connsiteY9" fmla="*/ 305108 h 1045101"/>
                <a:gd name="connsiteX10" fmla="*/ 4602480 w 5509260"/>
                <a:gd name="connsiteY10" fmla="*/ 125606 h 1045101"/>
                <a:gd name="connsiteX11" fmla="*/ 5143500 w 5509260"/>
                <a:gd name="connsiteY11" fmla="*/ 61425 h 1045101"/>
                <a:gd name="connsiteX12" fmla="*/ 5509260 w 5509260"/>
                <a:gd name="connsiteY12" fmla="*/ 1045081 h 1045101"/>
                <a:gd name="connsiteX0" fmla="*/ 0 w 5509260"/>
                <a:gd name="connsiteY0" fmla="*/ 0 h 1040585"/>
                <a:gd name="connsiteX1" fmla="*/ 518160 w 5509260"/>
                <a:gd name="connsiteY1" fmla="*/ 45209 h 1040585"/>
                <a:gd name="connsiteX2" fmla="*/ 899160 w 5509260"/>
                <a:gd name="connsiteY2" fmla="*/ 135628 h 1040585"/>
                <a:gd name="connsiteX3" fmla="*/ 1234440 w 5509260"/>
                <a:gd name="connsiteY3" fmla="*/ 248749 h 1040585"/>
                <a:gd name="connsiteX4" fmla="*/ 1600200 w 5509260"/>
                <a:gd name="connsiteY4" fmla="*/ 420631 h 1040585"/>
                <a:gd name="connsiteX5" fmla="*/ 1943100 w 5509260"/>
                <a:gd name="connsiteY5" fmla="*/ 627392 h 1040585"/>
                <a:gd name="connsiteX6" fmla="*/ 2164080 w 5509260"/>
                <a:gd name="connsiteY6" fmla="*/ 688352 h 1040585"/>
                <a:gd name="connsiteX7" fmla="*/ 2537460 w 5509260"/>
                <a:gd name="connsiteY7" fmla="*/ 657872 h 1040585"/>
                <a:gd name="connsiteX8" fmla="*/ 3162300 w 5509260"/>
                <a:gd name="connsiteY8" fmla="*/ 502919 h 1040585"/>
                <a:gd name="connsiteX9" fmla="*/ 3863340 w 5509260"/>
                <a:gd name="connsiteY9" fmla="*/ 249928 h 1040585"/>
                <a:gd name="connsiteX10" fmla="*/ 4602480 w 5509260"/>
                <a:gd name="connsiteY10" fmla="*/ 70426 h 1040585"/>
                <a:gd name="connsiteX11" fmla="*/ 4869180 w 5509260"/>
                <a:gd name="connsiteY11" fmla="*/ 963662 h 1040585"/>
                <a:gd name="connsiteX12" fmla="*/ 5509260 w 5509260"/>
                <a:gd name="connsiteY12" fmla="*/ 989901 h 1040585"/>
                <a:gd name="connsiteX0" fmla="*/ 0 w 5509260"/>
                <a:gd name="connsiteY0" fmla="*/ 0 h 1068888"/>
                <a:gd name="connsiteX1" fmla="*/ 518160 w 5509260"/>
                <a:gd name="connsiteY1" fmla="*/ 45209 h 1068888"/>
                <a:gd name="connsiteX2" fmla="*/ 899160 w 5509260"/>
                <a:gd name="connsiteY2" fmla="*/ 135628 h 1068888"/>
                <a:gd name="connsiteX3" fmla="*/ 1234440 w 5509260"/>
                <a:gd name="connsiteY3" fmla="*/ 248749 h 1068888"/>
                <a:gd name="connsiteX4" fmla="*/ 1600200 w 5509260"/>
                <a:gd name="connsiteY4" fmla="*/ 420631 h 1068888"/>
                <a:gd name="connsiteX5" fmla="*/ 1943100 w 5509260"/>
                <a:gd name="connsiteY5" fmla="*/ 627392 h 1068888"/>
                <a:gd name="connsiteX6" fmla="*/ 2164080 w 5509260"/>
                <a:gd name="connsiteY6" fmla="*/ 688352 h 1068888"/>
                <a:gd name="connsiteX7" fmla="*/ 2537460 w 5509260"/>
                <a:gd name="connsiteY7" fmla="*/ 657872 h 1068888"/>
                <a:gd name="connsiteX8" fmla="*/ 3162300 w 5509260"/>
                <a:gd name="connsiteY8" fmla="*/ 502919 h 1068888"/>
                <a:gd name="connsiteX9" fmla="*/ 3863340 w 5509260"/>
                <a:gd name="connsiteY9" fmla="*/ 249928 h 1068888"/>
                <a:gd name="connsiteX10" fmla="*/ 4229100 w 5509260"/>
                <a:gd name="connsiteY10" fmla="*/ 1027843 h 1068888"/>
                <a:gd name="connsiteX11" fmla="*/ 4869180 w 5509260"/>
                <a:gd name="connsiteY11" fmla="*/ 963662 h 1068888"/>
                <a:gd name="connsiteX12" fmla="*/ 5509260 w 5509260"/>
                <a:gd name="connsiteY12" fmla="*/ 989901 h 1068888"/>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37460 w 5509260"/>
                <a:gd name="connsiteY7" fmla="*/ 657872 h 1029694"/>
                <a:gd name="connsiteX8" fmla="*/ 3162300 w 5509260"/>
                <a:gd name="connsiteY8" fmla="*/ 5029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37460 w 5509260"/>
                <a:gd name="connsiteY7" fmla="*/ 657872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14600 w 5509260"/>
                <a:gd name="connsiteY7" fmla="*/ 726610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98420 w 5509260"/>
                <a:gd name="connsiteY7" fmla="*/ 770799 h 1029694"/>
                <a:gd name="connsiteX8" fmla="*/ 3025140 w 5509260"/>
                <a:gd name="connsiteY8" fmla="*/ 802419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9694"/>
                <a:gd name="connsiteX1" fmla="*/ 518160 w 5509260"/>
                <a:gd name="connsiteY1" fmla="*/ 45209 h 1029694"/>
                <a:gd name="connsiteX2" fmla="*/ 899160 w 5509260"/>
                <a:gd name="connsiteY2" fmla="*/ 135628 h 1029694"/>
                <a:gd name="connsiteX3" fmla="*/ 1234440 w 5509260"/>
                <a:gd name="connsiteY3" fmla="*/ 248749 h 1029694"/>
                <a:gd name="connsiteX4" fmla="*/ 1600200 w 5509260"/>
                <a:gd name="connsiteY4" fmla="*/ 420631 h 1029694"/>
                <a:gd name="connsiteX5" fmla="*/ 1943100 w 5509260"/>
                <a:gd name="connsiteY5" fmla="*/ 627392 h 1029694"/>
                <a:gd name="connsiteX6" fmla="*/ 2164080 w 5509260"/>
                <a:gd name="connsiteY6" fmla="*/ 688352 h 1029694"/>
                <a:gd name="connsiteX7" fmla="*/ 2598420 w 5509260"/>
                <a:gd name="connsiteY7" fmla="*/ 770799 h 1029694"/>
                <a:gd name="connsiteX8" fmla="*/ 3032760 w 5509260"/>
                <a:gd name="connsiteY8" fmla="*/ 851517 h 1029694"/>
                <a:gd name="connsiteX9" fmla="*/ 3581400 w 5509260"/>
                <a:gd name="connsiteY9" fmla="*/ 878386 h 1029694"/>
                <a:gd name="connsiteX10" fmla="*/ 4229100 w 5509260"/>
                <a:gd name="connsiteY10" fmla="*/ 1027843 h 1029694"/>
                <a:gd name="connsiteX11" fmla="*/ 4869180 w 5509260"/>
                <a:gd name="connsiteY11" fmla="*/ 963662 h 1029694"/>
                <a:gd name="connsiteX12" fmla="*/ 5509260 w 5509260"/>
                <a:gd name="connsiteY12" fmla="*/ 989901 h 1029694"/>
                <a:gd name="connsiteX0" fmla="*/ 0 w 5509260"/>
                <a:gd name="connsiteY0" fmla="*/ 0 h 1028148"/>
                <a:gd name="connsiteX1" fmla="*/ 518160 w 5509260"/>
                <a:gd name="connsiteY1" fmla="*/ 45209 h 1028148"/>
                <a:gd name="connsiteX2" fmla="*/ 899160 w 5509260"/>
                <a:gd name="connsiteY2" fmla="*/ 135628 h 1028148"/>
                <a:gd name="connsiteX3" fmla="*/ 1234440 w 5509260"/>
                <a:gd name="connsiteY3" fmla="*/ 248749 h 1028148"/>
                <a:gd name="connsiteX4" fmla="*/ 1600200 w 5509260"/>
                <a:gd name="connsiteY4" fmla="*/ 420631 h 1028148"/>
                <a:gd name="connsiteX5" fmla="*/ 1943100 w 5509260"/>
                <a:gd name="connsiteY5" fmla="*/ 627392 h 1028148"/>
                <a:gd name="connsiteX6" fmla="*/ 2164080 w 5509260"/>
                <a:gd name="connsiteY6" fmla="*/ 688352 h 1028148"/>
                <a:gd name="connsiteX7" fmla="*/ 2598420 w 5509260"/>
                <a:gd name="connsiteY7" fmla="*/ 770799 h 1028148"/>
                <a:gd name="connsiteX8" fmla="*/ 3032760 w 5509260"/>
                <a:gd name="connsiteY8" fmla="*/ 851517 h 1028148"/>
                <a:gd name="connsiteX9" fmla="*/ 3642360 w 5509260"/>
                <a:gd name="connsiteY9" fmla="*/ 932394 h 1028148"/>
                <a:gd name="connsiteX10" fmla="*/ 4229100 w 5509260"/>
                <a:gd name="connsiteY10" fmla="*/ 1027843 h 1028148"/>
                <a:gd name="connsiteX11" fmla="*/ 4869180 w 5509260"/>
                <a:gd name="connsiteY11" fmla="*/ 963662 h 1028148"/>
                <a:gd name="connsiteX12" fmla="*/ 5509260 w 5509260"/>
                <a:gd name="connsiteY12" fmla="*/ 989901 h 1028148"/>
                <a:gd name="connsiteX0" fmla="*/ 0 w 5509260"/>
                <a:gd name="connsiteY0" fmla="*/ 0 h 1028148"/>
                <a:gd name="connsiteX1" fmla="*/ 518160 w 5509260"/>
                <a:gd name="connsiteY1" fmla="*/ 45209 h 1028148"/>
                <a:gd name="connsiteX2" fmla="*/ 899160 w 5509260"/>
                <a:gd name="connsiteY2" fmla="*/ 135628 h 1028148"/>
                <a:gd name="connsiteX3" fmla="*/ 1234440 w 5509260"/>
                <a:gd name="connsiteY3" fmla="*/ 248749 h 1028148"/>
                <a:gd name="connsiteX4" fmla="*/ 1600200 w 5509260"/>
                <a:gd name="connsiteY4" fmla="*/ 420631 h 1028148"/>
                <a:gd name="connsiteX5" fmla="*/ 1943100 w 5509260"/>
                <a:gd name="connsiteY5" fmla="*/ 627392 h 1028148"/>
                <a:gd name="connsiteX6" fmla="*/ 2164080 w 5509260"/>
                <a:gd name="connsiteY6" fmla="*/ 688352 h 1028148"/>
                <a:gd name="connsiteX7" fmla="*/ 2598420 w 5509260"/>
                <a:gd name="connsiteY7" fmla="*/ 770799 h 1028148"/>
                <a:gd name="connsiteX8" fmla="*/ 3032760 w 5509260"/>
                <a:gd name="connsiteY8" fmla="*/ 851517 h 1028148"/>
                <a:gd name="connsiteX9" fmla="*/ 3642360 w 5509260"/>
                <a:gd name="connsiteY9" fmla="*/ 932394 h 1028148"/>
                <a:gd name="connsiteX10" fmla="*/ 4229100 w 5509260"/>
                <a:gd name="connsiteY10" fmla="*/ 1027843 h 1028148"/>
                <a:gd name="connsiteX11" fmla="*/ 4869180 w 5509260"/>
                <a:gd name="connsiteY11" fmla="*/ 963662 h 1028148"/>
                <a:gd name="connsiteX12" fmla="*/ 5509260 w 5509260"/>
                <a:gd name="connsiteY12" fmla="*/ 989901 h 1028148"/>
                <a:gd name="connsiteX0" fmla="*/ 0 w 5509260"/>
                <a:gd name="connsiteY0" fmla="*/ 0 h 1045376"/>
                <a:gd name="connsiteX1" fmla="*/ 518160 w 5509260"/>
                <a:gd name="connsiteY1" fmla="*/ 45209 h 1045376"/>
                <a:gd name="connsiteX2" fmla="*/ 899160 w 5509260"/>
                <a:gd name="connsiteY2" fmla="*/ 135628 h 1045376"/>
                <a:gd name="connsiteX3" fmla="*/ 1234440 w 5509260"/>
                <a:gd name="connsiteY3" fmla="*/ 248749 h 1045376"/>
                <a:gd name="connsiteX4" fmla="*/ 1600200 w 5509260"/>
                <a:gd name="connsiteY4" fmla="*/ 420631 h 1045376"/>
                <a:gd name="connsiteX5" fmla="*/ 1943100 w 5509260"/>
                <a:gd name="connsiteY5" fmla="*/ 627392 h 1045376"/>
                <a:gd name="connsiteX6" fmla="*/ 2164080 w 5509260"/>
                <a:gd name="connsiteY6" fmla="*/ 688352 h 1045376"/>
                <a:gd name="connsiteX7" fmla="*/ 2598420 w 5509260"/>
                <a:gd name="connsiteY7" fmla="*/ 770799 h 1045376"/>
                <a:gd name="connsiteX8" fmla="*/ 3032760 w 5509260"/>
                <a:gd name="connsiteY8" fmla="*/ 851517 h 1045376"/>
                <a:gd name="connsiteX9" fmla="*/ 3642360 w 5509260"/>
                <a:gd name="connsiteY9" fmla="*/ 932394 h 1045376"/>
                <a:gd name="connsiteX10" fmla="*/ 4229100 w 5509260"/>
                <a:gd name="connsiteY10" fmla="*/ 1027843 h 1045376"/>
                <a:gd name="connsiteX11" fmla="*/ 4892040 w 5509260"/>
                <a:gd name="connsiteY11" fmla="*/ 1042220 h 1045376"/>
                <a:gd name="connsiteX12" fmla="*/ 5509260 w 5509260"/>
                <a:gd name="connsiteY12" fmla="*/ 989901 h 1045376"/>
                <a:gd name="connsiteX0" fmla="*/ 0 w 5509260"/>
                <a:gd name="connsiteY0" fmla="*/ 0 h 1073904"/>
                <a:gd name="connsiteX1" fmla="*/ 518160 w 5509260"/>
                <a:gd name="connsiteY1" fmla="*/ 45209 h 1073904"/>
                <a:gd name="connsiteX2" fmla="*/ 899160 w 5509260"/>
                <a:gd name="connsiteY2" fmla="*/ 135628 h 1073904"/>
                <a:gd name="connsiteX3" fmla="*/ 1234440 w 5509260"/>
                <a:gd name="connsiteY3" fmla="*/ 248749 h 1073904"/>
                <a:gd name="connsiteX4" fmla="*/ 1600200 w 5509260"/>
                <a:gd name="connsiteY4" fmla="*/ 420631 h 1073904"/>
                <a:gd name="connsiteX5" fmla="*/ 1943100 w 5509260"/>
                <a:gd name="connsiteY5" fmla="*/ 627392 h 1073904"/>
                <a:gd name="connsiteX6" fmla="*/ 2164080 w 5509260"/>
                <a:gd name="connsiteY6" fmla="*/ 688352 h 1073904"/>
                <a:gd name="connsiteX7" fmla="*/ 2598420 w 5509260"/>
                <a:gd name="connsiteY7" fmla="*/ 770799 h 1073904"/>
                <a:gd name="connsiteX8" fmla="*/ 3032760 w 5509260"/>
                <a:gd name="connsiteY8" fmla="*/ 851517 h 1073904"/>
                <a:gd name="connsiteX9" fmla="*/ 3642360 w 5509260"/>
                <a:gd name="connsiteY9" fmla="*/ 932394 h 1073904"/>
                <a:gd name="connsiteX10" fmla="*/ 4229100 w 5509260"/>
                <a:gd name="connsiteY10" fmla="*/ 1027843 h 1073904"/>
                <a:gd name="connsiteX11" fmla="*/ 4892040 w 5509260"/>
                <a:gd name="connsiteY11" fmla="*/ 1042220 h 1073904"/>
                <a:gd name="connsiteX12" fmla="*/ 5509260 w 5509260"/>
                <a:gd name="connsiteY12" fmla="*/ 1073368 h 1073904"/>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51517 h 1074102"/>
                <a:gd name="connsiteX9" fmla="*/ 3642360 w 5509260"/>
                <a:gd name="connsiteY9" fmla="*/ 932394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51517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98420 w 5509260"/>
                <a:gd name="connsiteY7" fmla="*/ 770799 h 1074102"/>
                <a:gd name="connsiteX8" fmla="*/ 3032760 w 5509260"/>
                <a:gd name="connsiteY8" fmla="*/ 817148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9260"/>
                <a:gd name="connsiteY0" fmla="*/ 0 h 1074102"/>
                <a:gd name="connsiteX1" fmla="*/ 518160 w 5509260"/>
                <a:gd name="connsiteY1" fmla="*/ 45209 h 1074102"/>
                <a:gd name="connsiteX2" fmla="*/ 899160 w 5509260"/>
                <a:gd name="connsiteY2" fmla="*/ 135628 h 1074102"/>
                <a:gd name="connsiteX3" fmla="*/ 1234440 w 5509260"/>
                <a:gd name="connsiteY3" fmla="*/ 248749 h 1074102"/>
                <a:gd name="connsiteX4" fmla="*/ 1600200 w 5509260"/>
                <a:gd name="connsiteY4" fmla="*/ 420631 h 1074102"/>
                <a:gd name="connsiteX5" fmla="*/ 1943100 w 5509260"/>
                <a:gd name="connsiteY5" fmla="*/ 627392 h 1074102"/>
                <a:gd name="connsiteX6" fmla="*/ 2164080 w 5509260"/>
                <a:gd name="connsiteY6" fmla="*/ 688352 h 1074102"/>
                <a:gd name="connsiteX7" fmla="*/ 2522220 w 5509260"/>
                <a:gd name="connsiteY7" fmla="*/ 741340 h 1074102"/>
                <a:gd name="connsiteX8" fmla="*/ 3032760 w 5509260"/>
                <a:gd name="connsiteY8" fmla="*/ 817148 h 1074102"/>
                <a:gd name="connsiteX9" fmla="*/ 3627120 w 5509260"/>
                <a:gd name="connsiteY9" fmla="*/ 883296 h 1074102"/>
                <a:gd name="connsiteX10" fmla="*/ 4229100 w 5509260"/>
                <a:gd name="connsiteY10" fmla="*/ 973835 h 1074102"/>
                <a:gd name="connsiteX11" fmla="*/ 4892040 w 5509260"/>
                <a:gd name="connsiteY11" fmla="*/ 1042220 h 1074102"/>
                <a:gd name="connsiteX12" fmla="*/ 5509260 w 5509260"/>
                <a:gd name="connsiteY12" fmla="*/ 1073368 h 1074102"/>
                <a:gd name="connsiteX0" fmla="*/ 0 w 5501640"/>
                <a:gd name="connsiteY0" fmla="*/ 0 h 1210966"/>
                <a:gd name="connsiteX1" fmla="*/ 518160 w 5501640"/>
                <a:gd name="connsiteY1" fmla="*/ 45209 h 1210966"/>
                <a:gd name="connsiteX2" fmla="*/ 899160 w 5501640"/>
                <a:gd name="connsiteY2" fmla="*/ 135628 h 1210966"/>
                <a:gd name="connsiteX3" fmla="*/ 1234440 w 5501640"/>
                <a:gd name="connsiteY3" fmla="*/ 248749 h 1210966"/>
                <a:gd name="connsiteX4" fmla="*/ 1600200 w 5501640"/>
                <a:gd name="connsiteY4" fmla="*/ 420631 h 1210966"/>
                <a:gd name="connsiteX5" fmla="*/ 1943100 w 5501640"/>
                <a:gd name="connsiteY5" fmla="*/ 627392 h 1210966"/>
                <a:gd name="connsiteX6" fmla="*/ 2164080 w 5501640"/>
                <a:gd name="connsiteY6" fmla="*/ 688352 h 1210966"/>
                <a:gd name="connsiteX7" fmla="*/ 2522220 w 5501640"/>
                <a:gd name="connsiteY7" fmla="*/ 741340 h 1210966"/>
                <a:gd name="connsiteX8" fmla="*/ 3032760 w 5501640"/>
                <a:gd name="connsiteY8" fmla="*/ 817148 h 1210966"/>
                <a:gd name="connsiteX9" fmla="*/ 3627120 w 5501640"/>
                <a:gd name="connsiteY9" fmla="*/ 883296 h 1210966"/>
                <a:gd name="connsiteX10" fmla="*/ 4229100 w 5501640"/>
                <a:gd name="connsiteY10" fmla="*/ 973835 h 1210966"/>
                <a:gd name="connsiteX11" fmla="*/ 4892040 w 5501640"/>
                <a:gd name="connsiteY11" fmla="*/ 1042220 h 1210966"/>
                <a:gd name="connsiteX12" fmla="*/ 5501640 w 5501640"/>
                <a:gd name="connsiteY12" fmla="*/ 1210843 h 1210966"/>
                <a:gd name="connsiteX0" fmla="*/ 0 w 5501640"/>
                <a:gd name="connsiteY0" fmla="*/ 0 h 1211329"/>
                <a:gd name="connsiteX1" fmla="*/ 518160 w 5501640"/>
                <a:gd name="connsiteY1" fmla="*/ 45209 h 1211329"/>
                <a:gd name="connsiteX2" fmla="*/ 899160 w 5501640"/>
                <a:gd name="connsiteY2" fmla="*/ 135628 h 1211329"/>
                <a:gd name="connsiteX3" fmla="*/ 1234440 w 5501640"/>
                <a:gd name="connsiteY3" fmla="*/ 248749 h 1211329"/>
                <a:gd name="connsiteX4" fmla="*/ 1600200 w 5501640"/>
                <a:gd name="connsiteY4" fmla="*/ 420631 h 1211329"/>
                <a:gd name="connsiteX5" fmla="*/ 1943100 w 5501640"/>
                <a:gd name="connsiteY5" fmla="*/ 627392 h 1211329"/>
                <a:gd name="connsiteX6" fmla="*/ 2164080 w 5501640"/>
                <a:gd name="connsiteY6" fmla="*/ 688352 h 1211329"/>
                <a:gd name="connsiteX7" fmla="*/ 2522220 w 5501640"/>
                <a:gd name="connsiteY7" fmla="*/ 741340 h 1211329"/>
                <a:gd name="connsiteX8" fmla="*/ 3032760 w 5501640"/>
                <a:gd name="connsiteY8" fmla="*/ 817148 h 1211329"/>
                <a:gd name="connsiteX9" fmla="*/ 3627120 w 5501640"/>
                <a:gd name="connsiteY9" fmla="*/ 883296 h 1211329"/>
                <a:gd name="connsiteX10" fmla="*/ 4229100 w 5501640"/>
                <a:gd name="connsiteY10" fmla="*/ 973835 h 1211329"/>
                <a:gd name="connsiteX11" fmla="*/ 4846320 w 5501640"/>
                <a:gd name="connsiteY11" fmla="*/ 1145326 h 1211329"/>
                <a:gd name="connsiteX12" fmla="*/ 5501640 w 5501640"/>
                <a:gd name="connsiteY12" fmla="*/ 1210843 h 1211329"/>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27120 w 5501640"/>
                <a:gd name="connsiteY9" fmla="*/ 88329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27120 w 5501640"/>
                <a:gd name="connsiteY9" fmla="*/ 1010952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32760 w 5501640"/>
                <a:gd name="connsiteY8" fmla="*/ 817148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41340 h 1211194"/>
                <a:gd name="connsiteX8" fmla="*/ 3063240 w 5501640"/>
                <a:gd name="connsiteY8" fmla="*/ 743501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194"/>
                <a:gd name="connsiteX1" fmla="*/ 518160 w 5501640"/>
                <a:gd name="connsiteY1" fmla="*/ 45209 h 1211194"/>
                <a:gd name="connsiteX2" fmla="*/ 899160 w 5501640"/>
                <a:gd name="connsiteY2" fmla="*/ 135628 h 1211194"/>
                <a:gd name="connsiteX3" fmla="*/ 1234440 w 5501640"/>
                <a:gd name="connsiteY3" fmla="*/ 248749 h 1211194"/>
                <a:gd name="connsiteX4" fmla="*/ 1600200 w 5501640"/>
                <a:gd name="connsiteY4" fmla="*/ 420631 h 1211194"/>
                <a:gd name="connsiteX5" fmla="*/ 1943100 w 5501640"/>
                <a:gd name="connsiteY5" fmla="*/ 627392 h 1211194"/>
                <a:gd name="connsiteX6" fmla="*/ 2164080 w 5501640"/>
                <a:gd name="connsiteY6" fmla="*/ 688352 h 1211194"/>
                <a:gd name="connsiteX7" fmla="*/ 2522220 w 5501640"/>
                <a:gd name="connsiteY7" fmla="*/ 726611 h 1211194"/>
                <a:gd name="connsiteX8" fmla="*/ 3063240 w 5501640"/>
                <a:gd name="connsiteY8" fmla="*/ 743501 h 1211194"/>
                <a:gd name="connsiteX9" fmla="*/ 3695700 w 5501640"/>
                <a:gd name="connsiteY9" fmla="*/ 878386 h 1211194"/>
                <a:gd name="connsiteX10" fmla="*/ 4206240 w 5501640"/>
                <a:gd name="connsiteY10" fmla="*/ 1057302 h 1211194"/>
                <a:gd name="connsiteX11" fmla="*/ 4846320 w 5501640"/>
                <a:gd name="connsiteY11" fmla="*/ 1145326 h 1211194"/>
                <a:gd name="connsiteX12" fmla="*/ 5501640 w 5501640"/>
                <a:gd name="connsiteY12" fmla="*/ 1210843 h 1211194"/>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26611 h 1211299"/>
                <a:gd name="connsiteX8" fmla="*/ 3063240 w 5501640"/>
                <a:gd name="connsiteY8" fmla="*/ 743501 h 1211299"/>
                <a:gd name="connsiteX9" fmla="*/ 3695700 w 5501640"/>
                <a:gd name="connsiteY9" fmla="*/ 878386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26611 h 1211299"/>
                <a:gd name="connsiteX8" fmla="*/ 3063240 w 5501640"/>
                <a:gd name="connsiteY8" fmla="*/ 74350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16792 h 1211299"/>
                <a:gd name="connsiteX8" fmla="*/ 3063240 w 5501640"/>
                <a:gd name="connsiteY8" fmla="*/ 74350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22220 w 5501640"/>
                <a:gd name="connsiteY7" fmla="*/ 716792 h 1211299"/>
                <a:gd name="connsiteX8" fmla="*/ 3101340 w 5501640"/>
                <a:gd name="connsiteY8" fmla="*/ 76314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501640"/>
                <a:gd name="connsiteY0" fmla="*/ 0 h 1211299"/>
                <a:gd name="connsiteX1" fmla="*/ 518160 w 5501640"/>
                <a:gd name="connsiteY1" fmla="*/ 45209 h 1211299"/>
                <a:gd name="connsiteX2" fmla="*/ 899160 w 5501640"/>
                <a:gd name="connsiteY2" fmla="*/ 135628 h 1211299"/>
                <a:gd name="connsiteX3" fmla="*/ 1234440 w 5501640"/>
                <a:gd name="connsiteY3" fmla="*/ 248749 h 1211299"/>
                <a:gd name="connsiteX4" fmla="*/ 1600200 w 5501640"/>
                <a:gd name="connsiteY4" fmla="*/ 420631 h 1211299"/>
                <a:gd name="connsiteX5" fmla="*/ 1943100 w 5501640"/>
                <a:gd name="connsiteY5" fmla="*/ 627392 h 1211299"/>
                <a:gd name="connsiteX6" fmla="*/ 2164080 w 5501640"/>
                <a:gd name="connsiteY6" fmla="*/ 688352 h 1211299"/>
                <a:gd name="connsiteX7" fmla="*/ 2567940 w 5501640"/>
                <a:gd name="connsiteY7" fmla="*/ 726612 h 1211299"/>
                <a:gd name="connsiteX8" fmla="*/ 3101340 w 5501640"/>
                <a:gd name="connsiteY8" fmla="*/ 763141 h 1211299"/>
                <a:gd name="connsiteX9" fmla="*/ 3573780 w 5501640"/>
                <a:gd name="connsiteY9" fmla="*/ 848927 h 1211299"/>
                <a:gd name="connsiteX10" fmla="*/ 4213860 w 5501640"/>
                <a:gd name="connsiteY10" fmla="*/ 988565 h 1211299"/>
                <a:gd name="connsiteX11" fmla="*/ 4846320 w 5501640"/>
                <a:gd name="connsiteY11" fmla="*/ 1145326 h 1211299"/>
                <a:gd name="connsiteX12" fmla="*/ 5501640 w 5501640"/>
                <a:gd name="connsiteY12" fmla="*/ 1210843 h 1211299"/>
                <a:gd name="connsiteX0" fmla="*/ 0 w 5476595"/>
                <a:gd name="connsiteY0" fmla="*/ 0 h 1211299"/>
                <a:gd name="connsiteX1" fmla="*/ 493115 w 5476595"/>
                <a:gd name="connsiteY1" fmla="*/ 45209 h 1211299"/>
                <a:gd name="connsiteX2" fmla="*/ 874115 w 5476595"/>
                <a:gd name="connsiteY2" fmla="*/ 135628 h 1211299"/>
                <a:gd name="connsiteX3" fmla="*/ 1209395 w 5476595"/>
                <a:gd name="connsiteY3" fmla="*/ 248749 h 1211299"/>
                <a:gd name="connsiteX4" fmla="*/ 1575155 w 5476595"/>
                <a:gd name="connsiteY4" fmla="*/ 420631 h 1211299"/>
                <a:gd name="connsiteX5" fmla="*/ 1918055 w 5476595"/>
                <a:gd name="connsiteY5" fmla="*/ 627392 h 1211299"/>
                <a:gd name="connsiteX6" fmla="*/ 2139035 w 5476595"/>
                <a:gd name="connsiteY6" fmla="*/ 688352 h 1211299"/>
                <a:gd name="connsiteX7" fmla="*/ 2542895 w 5476595"/>
                <a:gd name="connsiteY7" fmla="*/ 726612 h 1211299"/>
                <a:gd name="connsiteX8" fmla="*/ 3076295 w 5476595"/>
                <a:gd name="connsiteY8" fmla="*/ 763141 h 1211299"/>
                <a:gd name="connsiteX9" fmla="*/ 3548735 w 5476595"/>
                <a:gd name="connsiteY9" fmla="*/ 848927 h 1211299"/>
                <a:gd name="connsiteX10" fmla="*/ 4188815 w 5476595"/>
                <a:gd name="connsiteY10" fmla="*/ 988565 h 1211299"/>
                <a:gd name="connsiteX11" fmla="*/ 4821275 w 5476595"/>
                <a:gd name="connsiteY11" fmla="*/ 1145326 h 1211299"/>
                <a:gd name="connsiteX12" fmla="*/ 5476595 w 5476595"/>
                <a:gd name="connsiteY12" fmla="*/ 1210843 h 12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76595" h="1211299">
                  <a:moveTo>
                    <a:pt x="0" y="0"/>
                  </a:moveTo>
                  <a:cubicBezTo>
                    <a:pt x="135890" y="7620"/>
                    <a:pt x="347429" y="22604"/>
                    <a:pt x="493115" y="45209"/>
                  </a:cubicBezTo>
                  <a:cubicBezTo>
                    <a:pt x="638801" y="67814"/>
                    <a:pt x="754735" y="101705"/>
                    <a:pt x="874115" y="135628"/>
                  </a:cubicBezTo>
                  <a:cubicBezTo>
                    <a:pt x="993495" y="169551"/>
                    <a:pt x="1092555" y="201249"/>
                    <a:pt x="1209395" y="248749"/>
                  </a:cubicBezTo>
                  <a:cubicBezTo>
                    <a:pt x="1326235" y="296249"/>
                    <a:pt x="1457045" y="357524"/>
                    <a:pt x="1575155" y="420631"/>
                  </a:cubicBezTo>
                  <a:cubicBezTo>
                    <a:pt x="1693265" y="483738"/>
                    <a:pt x="1824075" y="582772"/>
                    <a:pt x="1918055" y="627392"/>
                  </a:cubicBezTo>
                  <a:cubicBezTo>
                    <a:pt x="2012035" y="672012"/>
                    <a:pt x="2034895" y="671815"/>
                    <a:pt x="2139035" y="688352"/>
                  </a:cubicBezTo>
                  <a:cubicBezTo>
                    <a:pt x="2243175" y="704889"/>
                    <a:pt x="2386685" y="714147"/>
                    <a:pt x="2542895" y="726612"/>
                  </a:cubicBezTo>
                  <a:cubicBezTo>
                    <a:pt x="2699105" y="739077"/>
                    <a:pt x="2908655" y="742755"/>
                    <a:pt x="3076295" y="763141"/>
                  </a:cubicBezTo>
                  <a:cubicBezTo>
                    <a:pt x="3243935" y="783527"/>
                    <a:pt x="3363315" y="811356"/>
                    <a:pt x="3548735" y="848927"/>
                  </a:cubicBezTo>
                  <a:cubicBezTo>
                    <a:pt x="3734155" y="886498"/>
                    <a:pt x="3975455" y="942019"/>
                    <a:pt x="4188815" y="988565"/>
                  </a:cubicBezTo>
                  <a:cubicBezTo>
                    <a:pt x="4400905" y="1037965"/>
                    <a:pt x="4606645" y="1108280"/>
                    <a:pt x="4821275" y="1145326"/>
                  </a:cubicBezTo>
                  <a:cubicBezTo>
                    <a:pt x="5035905" y="1182372"/>
                    <a:pt x="5400395" y="1215605"/>
                    <a:pt x="5476595" y="121084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A8816534-D104-A263-107C-C765DF6F4A64}"/>
                </a:ext>
              </a:extLst>
            </p:cNvPr>
            <p:cNvSpPr txBox="1"/>
            <p:nvPr/>
          </p:nvSpPr>
          <p:spPr>
            <a:xfrm rot="1182491">
              <a:off x="5403363" y="4439900"/>
              <a:ext cx="1317989" cy="276998"/>
            </a:xfrm>
            <a:prstGeom prst="rect">
              <a:avLst/>
            </a:prstGeom>
            <a:noFill/>
          </p:spPr>
          <p:txBody>
            <a:bodyPr wrap="none" rtlCol="0">
              <a:spAutoFit/>
            </a:bodyPr>
            <a:lstStyle/>
            <a:p>
              <a:r>
                <a:rPr lang="en-US" sz="1200" dirty="0"/>
                <a:t>Fully supersonic</a:t>
              </a:r>
            </a:p>
          </p:txBody>
        </p:sp>
        <p:sp>
          <p:nvSpPr>
            <p:cNvPr id="18" name="TextBox 17">
              <a:extLst>
                <a:ext uri="{FF2B5EF4-FFF2-40B4-BE49-F238E27FC236}">
                  <a16:creationId xmlns:a16="http://schemas.microsoft.com/office/drawing/2014/main" id="{CD0BB162-0EC7-0F52-26B6-2ED0F8813BB8}"/>
                </a:ext>
              </a:extLst>
            </p:cNvPr>
            <p:cNvSpPr txBox="1"/>
            <p:nvPr/>
          </p:nvSpPr>
          <p:spPr>
            <a:xfrm>
              <a:off x="1924086" y="3874270"/>
              <a:ext cx="1482183" cy="365789"/>
            </a:xfrm>
            <a:prstGeom prst="rect">
              <a:avLst/>
            </a:prstGeom>
            <a:noFill/>
          </p:spPr>
          <p:txBody>
            <a:bodyPr wrap="square" rtlCol="0">
              <a:spAutoFit/>
            </a:bodyPr>
            <a:lstStyle/>
            <a:p>
              <a:r>
                <a:rPr lang="en-US" sz="1200" dirty="0"/>
                <a:t>Choked pressure</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91D689B8-EA89-29A2-83A4-D39E110AD6A7}"/>
                    </a:ext>
                  </a:extLst>
                </p:cNvPr>
                <p:cNvSpPr txBox="1"/>
                <p:nvPr/>
              </p:nvSpPr>
              <p:spPr>
                <a:xfrm rot="10800000" flipH="1" flipV="1">
                  <a:off x="513508" y="3813163"/>
                  <a:ext cx="1123418" cy="48517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200" b="0" i="1" dirty="0" smtClean="0">
                                <a:latin typeface="Cambria Math" panose="02040503050406030204" pitchFamily="18" charset="0"/>
                              </a:rPr>
                            </m:ctrlPr>
                          </m:fPr>
                          <m:num>
                            <m:r>
                              <a:rPr lang="en-US" sz="1200" b="0" i="1" dirty="0" smtClean="0">
                                <a:latin typeface="Cambria Math" panose="02040503050406030204" pitchFamily="18" charset="0"/>
                              </a:rPr>
                              <m:t>𝑝</m:t>
                            </m:r>
                          </m:num>
                          <m:den>
                            <m:sSub>
                              <m:sSubPr>
                                <m:ctrlPr>
                                  <a:rPr lang="en-US" sz="1200" b="0" i="1" dirty="0" smtClean="0">
                                    <a:latin typeface="Cambria Math" panose="02040503050406030204" pitchFamily="18" charset="0"/>
                                  </a:rPr>
                                </m:ctrlPr>
                              </m:sSubPr>
                              <m:e>
                                <m:r>
                                  <a:rPr lang="en-US" sz="1200" b="0" i="1" dirty="0" smtClean="0">
                                    <a:latin typeface="Cambria Math" panose="02040503050406030204" pitchFamily="18" charset="0"/>
                                  </a:rPr>
                                  <m:t>𝑝</m:t>
                                </m:r>
                              </m:e>
                              <m:sub>
                                <m:r>
                                  <a:rPr lang="en-US" sz="1200" b="0" i="1" dirty="0" smtClean="0">
                                    <a:latin typeface="Cambria Math" panose="02040503050406030204" pitchFamily="18" charset="0"/>
                                  </a:rPr>
                                  <m:t>01</m:t>
                                </m:r>
                              </m:sub>
                            </m:sSub>
                          </m:den>
                        </m:f>
                        <m:r>
                          <a:rPr lang="en-US" sz="1200" b="0" i="1" dirty="0" smtClean="0">
                            <a:latin typeface="Cambria Math" panose="02040503050406030204" pitchFamily="18" charset="0"/>
                          </a:rPr>
                          <m:t>=0.528</m:t>
                        </m:r>
                      </m:oMath>
                    </m:oMathPara>
                  </a14:m>
                  <a:endParaRPr lang="en-US" sz="1200" dirty="0"/>
                </a:p>
              </p:txBody>
            </p:sp>
          </mc:Choice>
          <mc:Fallback xmlns="">
            <p:sp>
              <p:nvSpPr>
                <p:cNvPr id="19" name="TextBox 18">
                  <a:extLst>
                    <a:ext uri="{FF2B5EF4-FFF2-40B4-BE49-F238E27FC236}">
                      <a16:creationId xmlns:a16="http://schemas.microsoft.com/office/drawing/2014/main" id="{91D689B8-EA89-29A2-83A4-D39E110AD6A7}"/>
                    </a:ext>
                  </a:extLst>
                </p:cNvPr>
                <p:cNvSpPr txBox="1">
                  <a:spLocks noRot="1" noChangeAspect="1" noMove="1" noResize="1" noEditPoints="1" noAdjustHandles="1" noChangeArrowheads="1" noChangeShapeType="1" noTextEdit="1"/>
                </p:cNvSpPr>
                <p:nvPr/>
              </p:nvSpPr>
              <p:spPr>
                <a:xfrm rot="10800000" flipH="1" flipV="1">
                  <a:off x="513508" y="3813163"/>
                  <a:ext cx="1123418" cy="485178"/>
                </a:xfrm>
                <a:prstGeom prst="rect">
                  <a:avLst/>
                </a:prstGeom>
                <a:blipFill>
                  <a:blip r:embed="rId7"/>
                  <a:stretch>
                    <a:fillRect b="-21667"/>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94822D25-8602-3D75-9868-BBD2D1FA05FB}"/>
                </a:ext>
              </a:extLst>
            </p:cNvPr>
            <p:cNvSpPr txBox="1"/>
            <p:nvPr/>
          </p:nvSpPr>
          <p:spPr>
            <a:xfrm>
              <a:off x="4926318" y="3517495"/>
              <a:ext cx="1241089" cy="365789"/>
            </a:xfrm>
            <a:prstGeom prst="rect">
              <a:avLst/>
            </a:prstGeom>
            <a:noFill/>
          </p:spPr>
          <p:txBody>
            <a:bodyPr wrap="square" rtlCol="0">
              <a:spAutoFit/>
            </a:bodyPr>
            <a:lstStyle/>
            <a:p>
              <a:r>
                <a:rPr lang="en-US" sz="1200" dirty="0"/>
                <a:t>Normal shock</a:t>
              </a:r>
            </a:p>
          </p:txBody>
        </p:sp>
        <p:sp>
          <p:nvSpPr>
            <p:cNvPr id="21" name="TextBox 20">
              <a:extLst>
                <a:ext uri="{FF2B5EF4-FFF2-40B4-BE49-F238E27FC236}">
                  <a16:creationId xmlns:a16="http://schemas.microsoft.com/office/drawing/2014/main" id="{9BB23AC2-CB77-77F7-6953-8AE2814C5781}"/>
                </a:ext>
              </a:extLst>
            </p:cNvPr>
            <p:cNvSpPr txBox="1"/>
            <p:nvPr/>
          </p:nvSpPr>
          <p:spPr>
            <a:xfrm rot="20469863">
              <a:off x="4860066" y="2533075"/>
              <a:ext cx="1298485" cy="365789"/>
            </a:xfrm>
            <a:prstGeom prst="rect">
              <a:avLst/>
            </a:prstGeom>
            <a:noFill/>
          </p:spPr>
          <p:txBody>
            <a:bodyPr wrap="square" rtlCol="0">
              <a:spAutoFit/>
            </a:bodyPr>
            <a:lstStyle/>
            <a:p>
              <a:r>
                <a:rPr lang="en-US" sz="1200" dirty="0"/>
                <a:t>Fully subsonic</a:t>
              </a:r>
            </a:p>
          </p:txBody>
        </p:sp>
        <p:sp>
          <p:nvSpPr>
            <p:cNvPr id="22" name="TextBox 21">
              <a:extLst>
                <a:ext uri="{FF2B5EF4-FFF2-40B4-BE49-F238E27FC236}">
                  <a16:creationId xmlns:a16="http://schemas.microsoft.com/office/drawing/2014/main" id="{EEA7CCB9-C857-98DC-E2F2-BBBC226A6C66}"/>
                </a:ext>
              </a:extLst>
            </p:cNvPr>
            <p:cNvSpPr txBox="1"/>
            <p:nvPr/>
          </p:nvSpPr>
          <p:spPr>
            <a:xfrm rot="20096176">
              <a:off x="4111709" y="3214466"/>
              <a:ext cx="1402948" cy="276998"/>
            </a:xfrm>
            <a:prstGeom prst="rect">
              <a:avLst/>
            </a:prstGeom>
            <a:noFill/>
          </p:spPr>
          <p:txBody>
            <a:bodyPr wrap="none" rtlCol="0">
              <a:spAutoFit/>
            </a:bodyPr>
            <a:lstStyle/>
            <a:p>
              <a:r>
                <a:rPr lang="en-US" sz="1200" dirty="0"/>
                <a:t>Choked subsonic</a:t>
              </a:r>
            </a:p>
          </p:txBody>
        </p:sp>
        <p:sp>
          <p:nvSpPr>
            <p:cNvPr id="23" name="TextBox 22">
              <a:extLst>
                <a:ext uri="{FF2B5EF4-FFF2-40B4-BE49-F238E27FC236}">
                  <a16:creationId xmlns:a16="http://schemas.microsoft.com/office/drawing/2014/main" id="{98F8BEB8-30E3-B77F-26F6-6C6225CCC5F8}"/>
                </a:ext>
              </a:extLst>
            </p:cNvPr>
            <p:cNvSpPr txBox="1"/>
            <p:nvPr/>
          </p:nvSpPr>
          <p:spPr>
            <a:xfrm>
              <a:off x="3275737" y="870011"/>
              <a:ext cx="1326091" cy="365789"/>
            </a:xfrm>
            <a:prstGeom prst="rect">
              <a:avLst/>
            </a:prstGeom>
            <a:noFill/>
          </p:spPr>
          <p:txBody>
            <a:bodyPr wrap="square" rtlCol="0">
              <a:spAutoFit/>
            </a:bodyPr>
            <a:lstStyle/>
            <a:p>
              <a:r>
                <a:rPr lang="en-US" sz="1200" dirty="0"/>
                <a:t>Nozzle throat</a:t>
              </a:r>
            </a:p>
          </p:txBody>
        </p:sp>
        <p:sp>
          <p:nvSpPr>
            <p:cNvPr id="24" name="TextBox 23">
              <a:extLst>
                <a:ext uri="{FF2B5EF4-FFF2-40B4-BE49-F238E27FC236}">
                  <a16:creationId xmlns:a16="http://schemas.microsoft.com/office/drawing/2014/main" id="{17CF9EA6-7B12-6A27-4E67-5AD41BE5F69B}"/>
                </a:ext>
              </a:extLst>
            </p:cNvPr>
            <p:cNvSpPr txBox="1"/>
            <p:nvPr/>
          </p:nvSpPr>
          <p:spPr>
            <a:xfrm>
              <a:off x="7077107" y="1699912"/>
              <a:ext cx="559812" cy="365789"/>
            </a:xfrm>
            <a:prstGeom prst="rect">
              <a:avLst/>
            </a:prstGeom>
            <a:noFill/>
          </p:spPr>
          <p:txBody>
            <a:bodyPr wrap="square" rtlCol="0">
              <a:spAutoFit/>
            </a:bodyPr>
            <a:lstStyle/>
            <a:p>
              <a:r>
                <a:rPr lang="en-US" sz="1200" dirty="0"/>
                <a:t>Exit</a:t>
              </a:r>
            </a:p>
          </p:txBody>
        </p:sp>
        <p:grpSp>
          <p:nvGrpSpPr>
            <p:cNvPr id="25" name="Group 24">
              <a:extLst>
                <a:ext uri="{FF2B5EF4-FFF2-40B4-BE49-F238E27FC236}">
                  <a16:creationId xmlns:a16="http://schemas.microsoft.com/office/drawing/2014/main" id="{219F1346-B784-CBC8-12D9-C2D95417B9D9}"/>
                </a:ext>
              </a:extLst>
            </p:cNvPr>
            <p:cNvGrpSpPr/>
            <p:nvPr/>
          </p:nvGrpSpPr>
          <p:grpSpPr>
            <a:xfrm>
              <a:off x="1564686" y="2378092"/>
              <a:ext cx="5494136" cy="2575560"/>
              <a:chOff x="1564686" y="2378092"/>
              <a:chExt cx="5494136" cy="2575560"/>
            </a:xfrm>
          </p:grpSpPr>
          <p:cxnSp>
            <p:nvCxnSpPr>
              <p:cNvPr id="26" name="Straight Connector 25">
                <a:extLst>
                  <a:ext uri="{FF2B5EF4-FFF2-40B4-BE49-F238E27FC236}">
                    <a16:creationId xmlns:a16="http://schemas.microsoft.com/office/drawing/2014/main" id="{0761A885-9F1B-CD18-1841-31EB9FCEA067}"/>
                  </a:ext>
                </a:extLst>
              </p:cNvPr>
              <p:cNvCxnSpPr>
                <a:cxnSpLocks/>
              </p:cNvCxnSpPr>
              <p:nvPr/>
            </p:nvCxnSpPr>
            <p:spPr>
              <a:xfrm flipH="1">
                <a:off x="1568799"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BE75647-A880-860D-5CBB-218A9713215E}"/>
                  </a:ext>
                </a:extLst>
              </p:cNvPr>
              <p:cNvCxnSpPr>
                <a:cxnSpLocks/>
              </p:cNvCxnSpPr>
              <p:nvPr/>
            </p:nvCxnSpPr>
            <p:spPr>
              <a:xfrm flipH="1">
                <a:off x="1564686" y="4953652"/>
                <a:ext cx="5490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069DD96-9B37-85BB-137D-12A45627E2AD}"/>
                  </a:ext>
                </a:extLst>
              </p:cNvPr>
              <p:cNvCxnSpPr>
                <a:cxnSpLocks/>
              </p:cNvCxnSpPr>
              <p:nvPr/>
            </p:nvCxnSpPr>
            <p:spPr>
              <a:xfrm flipH="1">
                <a:off x="7055315" y="2378092"/>
                <a:ext cx="3507" cy="2575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212DCD58-AE1A-956A-80C0-06D63AF42CEC}"/>
                  </a:ext>
                </a:extLst>
              </p:cNvPr>
              <p:cNvSpPr txBox="1"/>
              <p:nvPr/>
            </p:nvSpPr>
            <p:spPr>
              <a:xfrm rot="16200000">
                <a:off x="2279943" y="2096854"/>
                <a:ext cx="1801531" cy="430887"/>
              </a:xfrm>
              <a:prstGeom prst="rect">
                <a:avLst/>
              </a:prstGeom>
              <a:solidFill>
                <a:srgbClr val="1995AD"/>
              </a:solidFill>
            </p:spPr>
            <p:txBody>
              <a:bodyPr wrap="square" rtlCol="0">
                <a:spAutoFit/>
              </a:bodyPr>
              <a:lstStyle/>
              <a:p>
                <a:pPr algn="ctr"/>
                <a:r>
                  <a:rPr lang="en-US" sz="1100" dirty="0">
                    <a:solidFill>
                      <a:schemeClr val="bg1"/>
                    </a:solidFill>
                  </a:rPr>
                  <a:t>Inlet total conditions fixed</a:t>
                </a:r>
              </a:p>
              <a:p>
                <a:pPr algn="ctr"/>
                <a:r>
                  <a:rPr lang="en-US" sz="1100" dirty="0">
                    <a:solidFill>
                      <a:schemeClr val="bg1"/>
                    </a:solidFill>
                  </a:rPr>
                  <a:t> (</a:t>
                </a:r>
                <a14:m>
                  <m:oMath xmlns:m="http://schemas.openxmlformats.org/officeDocument/2006/math">
                    <m:sSub>
                      <m:sSubPr>
                        <m:ctrlPr>
                          <a:rPr lang="en-US" sz="1100" i="1">
                            <a:solidFill>
                              <a:schemeClr val="bg1"/>
                            </a:solidFill>
                            <a:latin typeface="Cambria Math" panose="02040503050406030204" pitchFamily="18" charset="0"/>
                          </a:rPr>
                        </m:ctrlPr>
                      </m:sSubPr>
                      <m:e>
                        <m:r>
                          <a:rPr lang="en-US" sz="1100" i="1">
                            <a:solidFill>
                              <a:schemeClr val="bg1"/>
                            </a:solidFill>
                            <a:latin typeface="Cambria Math" panose="02040503050406030204" pitchFamily="18" charset="0"/>
                          </a:rPr>
                          <m:t>𝑝</m:t>
                        </m:r>
                      </m:e>
                      <m:sub>
                        <m:r>
                          <a:rPr lang="en-US" sz="1100" i="1">
                            <a:solidFill>
                              <a:schemeClr val="bg1"/>
                            </a:solidFill>
                            <a:latin typeface="Cambria Math" panose="02040503050406030204" pitchFamily="18" charset="0"/>
                          </a:rPr>
                          <m:t>0</m:t>
                        </m:r>
                      </m:sub>
                    </m:sSub>
                  </m:oMath>
                </a14:m>
                <a:r>
                  <a:rPr lang="en-US" sz="1100" dirty="0">
                    <a:solidFill>
                      <a:schemeClr val="bg1"/>
                    </a:solidFill>
                  </a:rPr>
                  <a:t>, </a:t>
                </a:r>
                <a14:m>
                  <m:oMath xmlns:m="http://schemas.openxmlformats.org/officeDocument/2006/math">
                    <m:sSub>
                      <m:sSubPr>
                        <m:ctrlPr>
                          <a:rPr lang="en-US" sz="1100" i="1">
                            <a:solidFill>
                              <a:schemeClr val="bg1"/>
                            </a:solidFill>
                            <a:latin typeface="Cambria Math" panose="02040503050406030204" pitchFamily="18" charset="0"/>
                          </a:rPr>
                        </m:ctrlPr>
                      </m:sSubPr>
                      <m:e>
                        <m:r>
                          <a:rPr lang="en-US" sz="1100" b="0" i="1" smtClean="0">
                            <a:solidFill>
                              <a:schemeClr val="bg1"/>
                            </a:solidFill>
                            <a:latin typeface="Cambria Math" panose="02040503050406030204" pitchFamily="18" charset="0"/>
                          </a:rPr>
                          <m:t>𝑇</m:t>
                        </m:r>
                      </m:e>
                      <m:sub>
                        <m:r>
                          <a:rPr lang="en-US" sz="1100" i="1">
                            <a:solidFill>
                              <a:schemeClr val="bg1"/>
                            </a:solidFill>
                            <a:latin typeface="Cambria Math" panose="02040503050406030204" pitchFamily="18" charset="0"/>
                          </a:rPr>
                          <m:t>0</m:t>
                        </m:r>
                      </m:sub>
                    </m:sSub>
                  </m:oMath>
                </a14:m>
                <a:r>
                  <a:rPr lang="en-US" sz="1100" dirty="0">
                    <a:solidFill>
                      <a:schemeClr val="bg1"/>
                    </a:solidFill>
                  </a:rPr>
                  <a:t>, </a:t>
                </a:r>
                <a14:m>
                  <m:oMath xmlns:m="http://schemas.openxmlformats.org/officeDocument/2006/math">
                    <m:sSub>
                      <m:sSubPr>
                        <m:ctrlPr>
                          <a:rPr lang="en-US" sz="1100" i="1">
                            <a:solidFill>
                              <a:schemeClr val="bg1"/>
                            </a:solidFill>
                            <a:latin typeface="Cambria Math" panose="02040503050406030204" pitchFamily="18" charset="0"/>
                          </a:rPr>
                        </m:ctrlPr>
                      </m:sSubPr>
                      <m:e>
                        <m:r>
                          <a:rPr lang="en-US" sz="1100" b="0" i="1" smtClean="0">
                            <a:solidFill>
                              <a:schemeClr val="bg1"/>
                            </a:solidFill>
                            <a:latin typeface="Cambria Math" panose="02040503050406030204" pitchFamily="18" charset="0"/>
                          </a:rPr>
                          <m:t>𝜌</m:t>
                        </m:r>
                      </m:e>
                      <m:sub>
                        <m:r>
                          <a:rPr lang="en-US" sz="1100" i="1">
                            <a:solidFill>
                              <a:schemeClr val="bg1"/>
                            </a:solidFill>
                            <a:latin typeface="Cambria Math" panose="02040503050406030204" pitchFamily="18" charset="0"/>
                          </a:rPr>
                          <m:t>0</m:t>
                        </m:r>
                      </m:sub>
                    </m:sSub>
                  </m:oMath>
                </a14:m>
                <a:r>
                  <a:rPr lang="en-US" sz="1100" dirty="0">
                    <a:solidFill>
                      <a:schemeClr val="bg1"/>
                    </a:solidFill>
                  </a:rPr>
                  <a:t>)</a:t>
                </a:r>
              </a:p>
            </p:txBody>
          </p:sp>
        </mc:Choice>
        <mc:Fallback xmlns="">
          <p:sp>
            <p:nvSpPr>
              <p:cNvPr id="56" name="TextBox 55">
                <a:extLst>
                  <a:ext uri="{FF2B5EF4-FFF2-40B4-BE49-F238E27FC236}">
                    <a16:creationId xmlns:a16="http://schemas.microsoft.com/office/drawing/2014/main" id="{212DCD58-AE1A-956A-80C0-06D63AF42CEC}"/>
                  </a:ext>
                </a:extLst>
              </p:cNvPr>
              <p:cNvSpPr txBox="1">
                <a:spLocks noRot="1" noChangeAspect="1" noMove="1" noResize="1" noEditPoints="1" noAdjustHandles="1" noChangeArrowheads="1" noChangeShapeType="1" noTextEdit="1"/>
              </p:cNvSpPr>
              <p:nvPr/>
            </p:nvSpPr>
            <p:spPr>
              <a:xfrm rot="16200000">
                <a:off x="2279943" y="2096854"/>
                <a:ext cx="1801531" cy="430887"/>
              </a:xfrm>
              <a:prstGeom prst="rect">
                <a:avLst/>
              </a:prstGeom>
              <a:blipFill>
                <a:blip r:embed="rId8"/>
                <a:stretch>
                  <a:fillRect l="-1408" r="-8451"/>
                </a:stretch>
              </a:blipFill>
            </p:spPr>
            <p:txBody>
              <a:bodyPr/>
              <a:lstStyle/>
              <a:p>
                <a:r>
                  <a:rPr lang="en-US">
                    <a:noFill/>
                  </a:rPr>
                  <a:t> </a:t>
                </a:r>
              </a:p>
            </p:txBody>
          </p:sp>
        </mc:Fallback>
      </mc:AlternateContent>
      <p:cxnSp>
        <p:nvCxnSpPr>
          <p:cNvPr id="57" name="Straight Arrow Connector 56">
            <a:extLst>
              <a:ext uri="{FF2B5EF4-FFF2-40B4-BE49-F238E27FC236}">
                <a16:creationId xmlns:a16="http://schemas.microsoft.com/office/drawing/2014/main" id="{CBBEE8F7-9B6B-1F0E-9573-CE1B727B5AFE}"/>
              </a:ext>
            </a:extLst>
          </p:cNvPr>
          <p:cNvCxnSpPr/>
          <p:nvPr/>
        </p:nvCxnSpPr>
        <p:spPr>
          <a:xfrm>
            <a:off x="7194737" y="2592867"/>
            <a:ext cx="282832" cy="0"/>
          </a:xfrm>
          <a:prstGeom prst="straightConnector1">
            <a:avLst/>
          </a:prstGeom>
          <a:ln w="12700">
            <a:solidFill>
              <a:schemeClr val="accent2">
                <a:lumMod val="75000"/>
              </a:schemeClr>
            </a:solidFill>
            <a:tailEnd type="triangle" w="sm"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0816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762000"/>
            <a:ext cx="777240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In this lesson we will analyze the flow in a converging-diverging (C-D) Nozzle.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 C-D Nozzle is a variable area passage which is used to accelerate gases to higher supersonic speeds.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It consists of a converging section with minimum area occurring at a specific location, called </a:t>
            </a:r>
            <a:r>
              <a:rPr lang="en-US" sz="2000" dirty="0">
                <a:solidFill>
                  <a:schemeClr val="accent5"/>
                </a:solidFill>
                <a:sym typeface="Monotype Sorts" pitchFamily="2" charset="2"/>
              </a:rPr>
              <a:t>throat</a:t>
            </a:r>
            <a:r>
              <a:rPr lang="en-US" sz="2000" dirty="0">
                <a:sym typeface="Monotype Sorts" pitchFamily="2" charset="2"/>
              </a:rPr>
              <a:t>.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Downstream of the throat, the cross-sectional area starts to increase, thus creating the diverging section of the C-D nozzle.</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It is most commonly used in propulsion systems such as rocket engines and after-burners of jet engines.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It is also used in supersonic wind tunnels. </a:t>
            </a:r>
          </a:p>
        </p:txBody>
      </p:sp>
      <p:sp>
        <p:nvSpPr>
          <p:cNvPr id="3" name="Title 1">
            <a:extLst>
              <a:ext uri="{FF2B5EF4-FFF2-40B4-BE49-F238E27FC236}">
                <a16:creationId xmlns:a16="http://schemas.microsoft.com/office/drawing/2014/main" id="{70D189FF-B118-6CD1-CF36-A1317592D401}"/>
              </a:ext>
            </a:extLst>
          </p:cNvPr>
          <p:cNvSpPr txBox="1">
            <a:spLocks/>
          </p:cNvSpPr>
          <p:nvPr/>
        </p:nvSpPr>
        <p:spPr>
          <a:xfrm>
            <a:off x="609599" y="7892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Introduction</a:t>
            </a:r>
            <a:endParaRPr lang="en-US" dirty="0"/>
          </a:p>
        </p:txBody>
      </p:sp>
      <p:pic>
        <p:nvPicPr>
          <p:cNvPr id="11" name="Picture 10">
            <a:extLst>
              <a:ext uri="{FF2B5EF4-FFF2-40B4-BE49-F238E27FC236}">
                <a16:creationId xmlns:a16="http://schemas.microsoft.com/office/drawing/2014/main" id="{9D9F216A-5E2F-980D-C928-5A37A8F554A2}"/>
              </a:ext>
            </a:extLst>
          </p:cNvPr>
          <p:cNvPicPr>
            <a:picLocks noChangeAspect="1"/>
          </p:cNvPicPr>
          <p:nvPr/>
        </p:nvPicPr>
        <p:blipFill rotWithShape="1">
          <a:blip r:embed="rId3"/>
          <a:srcRect l="15657" t="9959" r="12575" b="2184"/>
          <a:stretch/>
        </p:blipFill>
        <p:spPr>
          <a:xfrm rot="16200000">
            <a:off x="8635360" y="2489842"/>
            <a:ext cx="2227714" cy="4106031"/>
          </a:xfrm>
          <a:prstGeom prst="rect">
            <a:avLst/>
          </a:prstGeom>
          <a:effectLst>
            <a:outerShdw blurRad="50800" dist="38100" dir="2700000" algn="tl" rotWithShape="0">
              <a:prstClr val="black">
                <a:alpha val="40000"/>
              </a:prstClr>
            </a:outerShdw>
          </a:effectLst>
        </p:spPr>
      </p:pic>
      <p:sp>
        <p:nvSpPr>
          <p:cNvPr id="12" name="TextBox 11">
            <a:extLst>
              <a:ext uri="{FF2B5EF4-FFF2-40B4-BE49-F238E27FC236}">
                <a16:creationId xmlns:a16="http://schemas.microsoft.com/office/drawing/2014/main" id="{0A751CCC-B3C9-82CA-A2FD-273D64D3A1E9}"/>
              </a:ext>
            </a:extLst>
          </p:cNvPr>
          <p:cNvSpPr txBox="1"/>
          <p:nvPr/>
        </p:nvSpPr>
        <p:spPr>
          <a:xfrm>
            <a:off x="7696201" y="3446461"/>
            <a:ext cx="1314450" cy="359412"/>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dirty="0">
                <a:solidFill>
                  <a:schemeClr val="bg1"/>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Rocket Engine</a:t>
            </a:r>
          </a:p>
        </p:txBody>
      </p:sp>
      <p:grpSp>
        <p:nvGrpSpPr>
          <p:cNvPr id="13" name="Group 12">
            <a:extLst>
              <a:ext uri="{FF2B5EF4-FFF2-40B4-BE49-F238E27FC236}">
                <a16:creationId xmlns:a16="http://schemas.microsoft.com/office/drawing/2014/main" id="{B4AE00BB-3B55-3ADA-9E67-EBA693C7DC3C}"/>
              </a:ext>
            </a:extLst>
          </p:cNvPr>
          <p:cNvGrpSpPr/>
          <p:nvPr/>
        </p:nvGrpSpPr>
        <p:grpSpPr>
          <a:xfrm>
            <a:off x="7995090" y="659375"/>
            <a:ext cx="3632198" cy="2346248"/>
            <a:chOff x="8196941" y="1432959"/>
            <a:chExt cx="2890159" cy="1402711"/>
          </a:xfrm>
        </p:grpSpPr>
        <p:sp>
          <p:nvSpPr>
            <p:cNvPr id="14" name="Rectangle 5">
              <a:extLst>
                <a:ext uri="{FF2B5EF4-FFF2-40B4-BE49-F238E27FC236}">
                  <a16:creationId xmlns:a16="http://schemas.microsoft.com/office/drawing/2014/main" id="{3346A0AE-949B-44FF-8BD2-E2F639E0EE3F}"/>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5">
              <a:extLst>
                <a:ext uri="{FF2B5EF4-FFF2-40B4-BE49-F238E27FC236}">
                  <a16:creationId xmlns:a16="http://schemas.microsoft.com/office/drawing/2014/main" id="{1C44BE2B-3644-8CED-5B22-600797A30376}"/>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920570F3-8E7A-133C-DF66-C905F9C32935}"/>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17" name="Picture 16">
              <a:extLst>
                <a:ext uri="{FF2B5EF4-FFF2-40B4-BE49-F238E27FC236}">
                  <a16:creationId xmlns:a16="http://schemas.microsoft.com/office/drawing/2014/main" id="{3D995BB4-7B6B-9B14-44A2-4825518B6514}"/>
                </a:ext>
              </a:extLst>
            </p:cNvPr>
            <p:cNvPicPr>
              <a:picLocks noChangeAspect="1"/>
            </p:cNvPicPr>
            <p:nvPr/>
          </p:nvPicPr>
          <p:blipFill rotWithShape="1">
            <a:blip r:embed="rId4"/>
            <a:srcRect l="1507" r="1507" b="30691"/>
            <a:stretch/>
          </p:blipFill>
          <p:spPr>
            <a:xfrm flipV="1">
              <a:off x="8196941" y="1885055"/>
              <a:ext cx="2890157" cy="760573"/>
            </a:xfrm>
            <a:prstGeom prst="rect">
              <a:avLst/>
            </a:prstGeom>
          </p:spPr>
        </p:pic>
      </p:grpSp>
      <p:sp>
        <p:nvSpPr>
          <p:cNvPr id="18" name="TextBox 17">
            <a:extLst>
              <a:ext uri="{FF2B5EF4-FFF2-40B4-BE49-F238E27FC236}">
                <a16:creationId xmlns:a16="http://schemas.microsoft.com/office/drawing/2014/main" id="{7167BC01-BD72-9717-EC38-F53FFC5F669A}"/>
              </a:ext>
            </a:extLst>
          </p:cNvPr>
          <p:cNvSpPr txBox="1"/>
          <p:nvPr/>
        </p:nvSpPr>
        <p:spPr>
          <a:xfrm rot="1631908">
            <a:off x="7932570" y="1310851"/>
            <a:ext cx="1263594" cy="553998"/>
          </a:xfrm>
          <a:prstGeom prst="rect">
            <a:avLst/>
          </a:prstGeom>
        </p:spPr>
        <p:txBody>
          <a:bodyPr vert="horz" wrap="square" lIns="91440" tIns="45720" rIns="91440" bIns="45720" rtlCol="0">
            <a:spAutoFit/>
          </a:bodyPr>
          <a:lstStyle/>
          <a:p>
            <a:pPr marL="0" indent="0" algn="r">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Converging Section</a:t>
            </a:r>
          </a:p>
        </p:txBody>
      </p:sp>
      <p:sp>
        <p:nvSpPr>
          <p:cNvPr id="19" name="TextBox 18">
            <a:extLst>
              <a:ext uri="{FF2B5EF4-FFF2-40B4-BE49-F238E27FC236}">
                <a16:creationId xmlns:a16="http://schemas.microsoft.com/office/drawing/2014/main" id="{5CA27BF6-FB30-6D00-852E-5187F0272C51}"/>
              </a:ext>
            </a:extLst>
          </p:cNvPr>
          <p:cNvSpPr txBox="1"/>
          <p:nvPr/>
        </p:nvSpPr>
        <p:spPr>
          <a:xfrm>
            <a:off x="9409708" y="1518116"/>
            <a:ext cx="1160290" cy="553998"/>
          </a:xfrm>
          <a:prstGeom prst="rect">
            <a:avLst/>
          </a:prstGeom>
        </p:spPr>
        <p:txBody>
          <a:bodyPr vert="horz" wrap="square" lIns="91440" tIns="45720" rIns="91440" bIns="45720" rtlCol="0">
            <a:spAutoFit/>
          </a:bodyPr>
          <a:lstStyle>
            <a:defPPr>
              <a:defRPr lang="en-US"/>
            </a:defPPr>
            <a:lvl1pPr indent="0" algn="r">
              <a:lnSpc>
                <a:spcPts val="1800"/>
              </a:lnSpc>
              <a:spcAft>
                <a:spcPts val="600"/>
              </a:spcAft>
              <a:buNone/>
              <a:defRPr sz="1200">
                <a:solidFill>
                  <a:prstClr val="black">
                    <a:lumMod val="75000"/>
                    <a:lumOff val="25000"/>
                  </a:prstClr>
                </a:solidFill>
                <a:latin typeface="Segoe UI" panose="020B0502040204020203" pitchFamily="34" charset="0"/>
                <a:cs typeface="Segoe UI" panose="020B0502040204020203" pitchFamily="34" charset="0"/>
              </a:defRPr>
            </a:lvl1pPr>
          </a:lstStyle>
          <a:p>
            <a:pPr algn="l"/>
            <a:r>
              <a:rPr lang="en-US" sz="1600" dirty="0"/>
              <a:t>Diverging Section</a:t>
            </a:r>
          </a:p>
        </p:txBody>
      </p:sp>
      <p:sp>
        <p:nvSpPr>
          <p:cNvPr id="20" name="TextBox 19">
            <a:extLst>
              <a:ext uri="{FF2B5EF4-FFF2-40B4-BE49-F238E27FC236}">
                <a16:creationId xmlns:a16="http://schemas.microsoft.com/office/drawing/2014/main" id="{62365901-4DCA-AAB8-0AAF-2D96DC387242}"/>
              </a:ext>
            </a:extLst>
          </p:cNvPr>
          <p:cNvSpPr txBox="1"/>
          <p:nvPr/>
        </p:nvSpPr>
        <p:spPr>
          <a:xfrm>
            <a:off x="9223268" y="649273"/>
            <a:ext cx="639234" cy="359412"/>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Throat</a:t>
            </a:r>
          </a:p>
        </p:txBody>
      </p:sp>
      <p:sp>
        <p:nvSpPr>
          <p:cNvPr id="21" name="Oval 20">
            <a:extLst>
              <a:ext uri="{FF2B5EF4-FFF2-40B4-BE49-F238E27FC236}">
                <a16:creationId xmlns:a16="http://schemas.microsoft.com/office/drawing/2014/main" id="{A87B7ADF-FF4B-4E7E-A298-C1112BF4AB98}"/>
              </a:ext>
            </a:extLst>
          </p:cNvPr>
          <p:cNvSpPr/>
          <p:nvPr/>
        </p:nvSpPr>
        <p:spPr>
          <a:xfrm>
            <a:off x="7816984" y="922554"/>
            <a:ext cx="356209" cy="1710534"/>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06B87C4-390B-A134-1268-F71798FFEB09}"/>
              </a:ext>
            </a:extLst>
          </p:cNvPr>
          <p:cNvSpPr/>
          <p:nvPr/>
        </p:nvSpPr>
        <p:spPr>
          <a:xfrm>
            <a:off x="11437557" y="914024"/>
            <a:ext cx="356209" cy="1710534"/>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A2B388A-9706-60B2-162F-672D7E6FFDD0}"/>
              </a:ext>
            </a:extLst>
          </p:cNvPr>
          <p:cNvSpPr/>
          <p:nvPr/>
        </p:nvSpPr>
        <p:spPr>
          <a:xfrm>
            <a:off x="9092204" y="1355687"/>
            <a:ext cx="186440" cy="872910"/>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a:extLst>
              <a:ext uri="{FF2B5EF4-FFF2-40B4-BE49-F238E27FC236}">
                <a16:creationId xmlns:a16="http://schemas.microsoft.com/office/drawing/2014/main" id="{708166E8-16A7-D9B0-70E3-B682453AF339}"/>
              </a:ext>
            </a:extLst>
          </p:cNvPr>
          <p:cNvCxnSpPr>
            <a:cxnSpLocks/>
          </p:cNvCxnSpPr>
          <p:nvPr/>
        </p:nvCxnSpPr>
        <p:spPr>
          <a:xfrm flipH="1">
            <a:off x="9223268" y="935898"/>
            <a:ext cx="340384" cy="795997"/>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08406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20</a:t>
            </a:fld>
            <a:endParaRPr lang="en-US" dirty="0"/>
          </a:p>
        </p:txBody>
      </p:sp>
    </p:spTree>
    <p:extLst>
      <p:ext uri="{BB962C8B-B14F-4D97-AF65-F5344CB8AC3E}">
        <p14:creationId xmlns:p14="http://schemas.microsoft.com/office/powerpoint/2010/main" val="1643472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3</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821" y="848560"/>
                <a:ext cx="7962688" cy="5399840"/>
              </a:xfrm>
            </p:spPr>
            <p:txBody>
              <a:bodyPr>
                <a:noAutofit/>
              </a:bodyPr>
              <a:lstStyle/>
              <a:p>
                <a:pPr lvl="1">
                  <a:lnSpc>
                    <a:spcPct val="100000"/>
                  </a:lnSpc>
                  <a:spcBef>
                    <a:spcPts val="1200"/>
                  </a:spcBef>
                  <a:buClr>
                    <a:schemeClr val="accent1"/>
                  </a:buClr>
                  <a:buFont typeface="Wingdings" panose="05000000000000000000" pitchFamily="2" charset="2"/>
                  <a:buChar char="Ø"/>
                </a:pPr>
                <a:r>
                  <a:rPr lang="en-US" sz="2000" dirty="0"/>
                  <a:t>Using the continuity and the isentropic relations, we can get the following equation relating the Area with Mach number: </a:t>
                </a:r>
              </a:p>
              <a:p>
                <a:pPr marL="230188" lvl="1" indent="0">
                  <a:lnSpc>
                    <a:spcPct val="100000"/>
                  </a:lnSpc>
                  <a:spcBef>
                    <a:spcPts val="1200"/>
                  </a:spcBef>
                  <a:buClr>
                    <a:schemeClr val="accent1"/>
                  </a:buClr>
                  <a:buNone/>
                </a:pPr>
                <a:endParaRPr lang="en-US" dirty="0"/>
              </a:p>
              <a:p>
                <a:pPr marL="230188" lvl="1" indent="0">
                  <a:lnSpc>
                    <a:spcPct val="100000"/>
                  </a:lnSpc>
                  <a:spcBef>
                    <a:spcPts val="1200"/>
                  </a:spcBef>
                  <a:buClr>
                    <a:schemeClr val="accent1"/>
                  </a:buClr>
                  <a:buNone/>
                </a:pPr>
                <a:endParaRPr lang="en-US" dirty="0"/>
              </a:p>
              <a:p>
                <a:pPr marL="230188" lvl="1" indent="0">
                  <a:lnSpc>
                    <a:spcPct val="100000"/>
                  </a:lnSpc>
                  <a:spcBef>
                    <a:spcPts val="1200"/>
                  </a:spcBef>
                  <a:buClr>
                    <a:schemeClr val="accent1"/>
                  </a:buClr>
                  <a:buNone/>
                </a:pPr>
                <a:endParaRPr lang="en-US" sz="2000" dirty="0"/>
              </a:p>
              <a:p>
                <a:pPr lvl="1">
                  <a:lnSpc>
                    <a:spcPct val="100000"/>
                  </a:lnSpc>
                  <a:spcBef>
                    <a:spcPts val="1200"/>
                  </a:spcBef>
                  <a:buClr>
                    <a:schemeClr val="accent1"/>
                  </a:buClr>
                  <a:buFont typeface="Wingdings" panose="05000000000000000000" pitchFamily="2" charset="2"/>
                  <a:buChar char="Ø"/>
                </a:pPr>
                <a:r>
                  <a:rPr lang="en-US" sz="2000" dirty="0"/>
                  <a:t>This equation is called the </a:t>
                </a:r>
                <a:r>
                  <a:rPr lang="en-US" sz="2000" dirty="0">
                    <a:solidFill>
                      <a:schemeClr val="accent5"/>
                    </a:solidFill>
                  </a:rPr>
                  <a:t>area – Mach number relation</a:t>
                </a:r>
                <a:r>
                  <a:rPr lang="en-US" sz="2000" dirty="0"/>
                  <a:t>, and it shows that </a:t>
                </a:r>
                <a14:m>
                  <m:oMath xmlns:m="http://schemas.openxmlformats.org/officeDocument/2006/math">
                    <m:r>
                      <a:rPr lang="en-US" sz="2000" smtClean="0">
                        <a:latin typeface="Cambria Math" panose="02040503050406030204" pitchFamily="18" charset="0"/>
                      </a:rPr>
                      <m:t>𝑀</m:t>
                    </m:r>
                    <m:r>
                      <a:rPr lang="en-US" sz="2000" smtClean="0">
                        <a:latin typeface="Cambria Math" panose="02040503050406030204" pitchFamily="18" charset="0"/>
                      </a:rPr>
                      <m:t>=</m:t>
                    </m:r>
                    <m:r>
                      <a:rPr lang="en-US" sz="2000" smtClean="0">
                        <a:latin typeface="Cambria Math" panose="02040503050406030204" pitchFamily="18" charset="0"/>
                      </a:rPr>
                      <m:t>𝑓</m:t>
                    </m:r>
                    <m:r>
                      <a:rPr lang="en-US" sz="2000" smtClean="0">
                        <a:latin typeface="Cambria Math" panose="02040503050406030204" pitchFamily="18" charset="0"/>
                      </a:rPr>
                      <m:t>(</m:t>
                    </m:r>
                    <m:r>
                      <a:rPr lang="en-US" sz="2000" smtClean="0">
                        <a:latin typeface="Cambria Math" panose="02040503050406030204" pitchFamily="18" charset="0"/>
                      </a:rPr>
                      <m:t>𝐴</m:t>
                    </m:r>
                    <m:r>
                      <a:rPr lang="en-US" sz="2000" smtClean="0">
                        <a:latin typeface="Cambria Math" panose="02040503050406030204" pitchFamily="18" charset="0"/>
                      </a:rPr>
                      <m:t>/</m:t>
                    </m:r>
                    <m:r>
                      <a:rPr lang="en-US" sz="2000" smtClean="0">
                        <a:latin typeface="Cambria Math" panose="02040503050406030204" pitchFamily="18" charset="0"/>
                      </a:rPr>
                      <m:t>𝐴</m:t>
                    </m:r>
                  </m:oMath>
                </a14:m>
                <a:r>
                  <a:rPr lang="en-US" sz="2000" dirty="0"/>
                  <a:t>*</a:t>
                </a:r>
                <a14:m>
                  <m:oMath xmlns:m="http://schemas.openxmlformats.org/officeDocument/2006/math">
                    <m:r>
                      <a:rPr lang="en-US" sz="2000" dirty="0" smtClean="0">
                        <a:latin typeface="Cambria Math" panose="02040503050406030204" pitchFamily="18" charset="0"/>
                      </a:rPr>
                      <m:t>)</m:t>
                    </m:r>
                  </m:oMath>
                </a14:m>
                <a:r>
                  <a:rPr lang="en-US" sz="2000" dirty="0"/>
                  <a:t>, </a:t>
                </a:r>
                <a:r>
                  <a:rPr lang="en-US" sz="2000" dirty="0" err="1"/>
                  <a:t>i</a:t>
                </a:r>
                <a:r>
                  <a:rPr lang="en-US" sz="2000" dirty="0"/>
                  <a:t>. e., the Mach number at any location in the duct is a function of the ratio of the local duct area to the sonic throat area.</a:t>
                </a:r>
              </a:p>
              <a:p>
                <a:pPr lvl="1">
                  <a:lnSpc>
                    <a:spcPct val="100000"/>
                  </a:lnSpc>
                  <a:spcBef>
                    <a:spcPts val="1200"/>
                  </a:spcBef>
                  <a:buClr>
                    <a:schemeClr val="accent1"/>
                  </a:buClr>
                  <a:buFont typeface="Wingdings" panose="05000000000000000000" pitchFamily="2" charset="2"/>
                  <a:buChar char="Ø"/>
                </a:pPr>
                <a:r>
                  <a:rPr lang="en-US" sz="2000" dirty="0"/>
                  <a:t>Note that there are two values of </a:t>
                </a:r>
                <a14:m>
                  <m:oMath xmlns:m="http://schemas.openxmlformats.org/officeDocument/2006/math">
                    <m:r>
                      <a:rPr lang="en-US" sz="2000" smtClean="0">
                        <a:latin typeface="Cambria Math" panose="02040503050406030204" pitchFamily="18" charset="0"/>
                      </a:rPr>
                      <m:t>𝑀</m:t>
                    </m:r>
                  </m:oMath>
                </a14:m>
                <a:r>
                  <a:rPr lang="en-US" sz="2000" dirty="0"/>
                  <a:t> that corresponds to a given area ratio </a:t>
                </a:r>
                <a14:m>
                  <m:oMath xmlns:m="http://schemas.openxmlformats.org/officeDocument/2006/math">
                    <m:r>
                      <a:rPr lang="en-US" sz="2000">
                        <a:latin typeface="Cambria Math" panose="02040503050406030204" pitchFamily="18" charset="0"/>
                      </a:rPr>
                      <m:t>(</m:t>
                    </m:r>
                    <m:r>
                      <a:rPr lang="en-US" sz="2000">
                        <a:latin typeface="Cambria Math" panose="02040503050406030204" pitchFamily="18" charset="0"/>
                      </a:rPr>
                      <m:t>𝐴</m:t>
                    </m:r>
                    <m:r>
                      <a:rPr lang="en-US" sz="2000">
                        <a:latin typeface="Cambria Math" panose="02040503050406030204" pitchFamily="18" charset="0"/>
                      </a:rPr>
                      <m:t>/</m:t>
                    </m:r>
                    <m:r>
                      <a:rPr lang="en-US" sz="2000">
                        <a:latin typeface="Cambria Math" panose="02040503050406030204" pitchFamily="18" charset="0"/>
                      </a:rPr>
                      <m:t>𝐴</m:t>
                    </m:r>
                  </m:oMath>
                </a14:m>
                <a:r>
                  <a:rPr lang="en-US" sz="2000" dirty="0"/>
                  <a:t>*</a:t>
                </a:r>
                <a14:m>
                  <m:oMath xmlns:m="http://schemas.openxmlformats.org/officeDocument/2006/math">
                    <m:r>
                      <a:rPr lang="en-US" sz="2000" dirty="0">
                        <a:latin typeface="Cambria Math" panose="02040503050406030204" pitchFamily="18" charset="0"/>
                      </a:rPr>
                      <m:t>)</m:t>
                    </m:r>
                  </m:oMath>
                </a14:m>
                <a:r>
                  <a:rPr lang="en-US" sz="2000" dirty="0"/>
                  <a:t>, a subsonic and a supersonic value.</a:t>
                </a:r>
              </a:p>
              <a:p>
                <a:pPr lvl="1">
                  <a:lnSpc>
                    <a:spcPct val="100000"/>
                  </a:lnSpc>
                  <a:spcBef>
                    <a:spcPts val="1200"/>
                  </a:spcBef>
                  <a:buClr>
                    <a:schemeClr val="accent1"/>
                  </a:buClr>
                  <a:buFont typeface="Wingdings" panose="05000000000000000000" pitchFamily="2" charset="2"/>
                  <a:buChar char="Ø"/>
                </a:pPr>
                <a:r>
                  <a:rPr lang="en-US" sz="2000" dirty="0"/>
                  <a:t>The solution to this equation is plotted in the graph on the right, clearly showing the subsonic and the supersonic branches.</a:t>
                </a:r>
              </a:p>
              <a:p>
                <a:endParaRPr lang="en-US" sz="2000" dirty="0">
                  <a:sym typeface="Monotype Sorts" pitchFamily="2" charset="2"/>
                </a:endParaRPr>
              </a:p>
              <a:p>
                <a:endParaRPr lang="en-US" sz="2000"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endParaRPr lang="en-US" sz="2000" dirty="0"/>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821" y="848560"/>
                <a:ext cx="7962688" cy="5399840"/>
              </a:xfrm>
              <a:blipFill>
                <a:blip r:embed="rId3"/>
                <a:stretch>
                  <a:fillRect t="-564" r="-77"/>
                </a:stretch>
              </a:blipFill>
            </p:spPr>
            <p:txBody>
              <a:bodyPr/>
              <a:lstStyle/>
              <a:p>
                <a:r>
                  <a:rPr lang="en-IN">
                    <a:noFill/>
                  </a:rPr>
                  <a:t> </a:t>
                </a:r>
              </a:p>
            </p:txBody>
          </p:sp>
        </mc:Fallback>
      </mc:AlternateContent>
      <p:sp>
        <p:nvSpPr>
          <p:cNvPr id="4" name="Title 1">
            <a:extLst>
              <a:ext uri="{FF2B5EF4-FFF2-40B4-BE49-F238E27FC236}">
                <a16:creationId xmlns:a16="http://schemas.microsoft.com/office/drawing/2014/main" id="{F41221AB-6A7A-28E9-5764-9B7C6FA420C8}"/>
              </a:ext>
            </a:extLst>
          </p:cNvPr>
          <p:cNvSpPr txBox="1">
            <a:spLocks/>
          </p:cNvSpPr>
          <p:nvPr/>
        </p:nvSpPr>
        <p:spPr>
          <a:xfrm>
            <a:off x="609600" y="46054"/>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Area – Mach Number Relation</a:t>
            </a:r>
          </a:p>
        </p:txBody>
      </p:sp>
      <p:grpSp>
        <p:nvGrpSpPr>
          <p:cNvPr id="6" name="Group 5">
            <a:extLst>
              <a:ext uri="{FF2B5EF4-FFF2-40B4-BE49-F238E27FC236}">
                <a16:creationId xmlns:a16="http://schemas.microsoft.com/office/drawing/2014/main" id="{EF79BE9A-C9AE-A2A3-FB4F-EEE64CDDFA5E}"/>
              </a:ext>
            </a:extLst>
          </p:cNvPr>
          <p:cNvGrpSpPr/>
          <p:nvPr/>
        </p:nvGrpSpPr>
        <p:grpSpPr>
          <a:xfrm>
            <a:off x="8153401" y="1521645"/>
            <a:ext cx="3595018" cy="3012232"/>
            <a:chOff x="6524822" y="1409700"/>
            <a:chExt cx="5195208" cy="4162424"/>
          </a:xfrm>
        </p:grpSpPr>
        <p:pic>
          <p:nvPicPr>
            <p:cNvPr id="10" name="Picture 9">
              <a:extLst>
                <a:ext uri="{FF2B5EF4-FFF2-40B4-BE49-F238E27FC236}">
                  <a16:creationId xmlns:a16="http://schemas.microsoft.com/office/drawing/2014/main" id="{A6C72618-32C1-FC36-37C8-3D2E37C2A5CB}"/>
                </a:ext>
              </a:extLst>
            </p:cNvPr>
            <p:cNvPicPr>
              <a:picLocks noChangeAspect="1"/>
            </p:cNvPicPr>
            <p:nvPr/>
          </p:nvPicPr>
          <p:blipFill>
            <a:blip r:embed="rId4"/>
            <a:stretch>
              <a:fillRect/>
            </a:stretch>
          </p:blipFill>
          <p:spPr>
            <a:xfrm>
              <a:off x="6524822" y="1409700"/>
              <a:ext cx="5195208" cy="4162424"/>
            </a:xfrm>
            <a:prstGeom prst="rect">
              <a:avLst/>
            </a:prstGeom>
            <a:ln>
              <a:solidFill>
                <a:schemeClr val="tx1"/>
              </a:solidFill>
            </a:ln>
            <a:effectLst>
              <a:outerShdw blurRad="63500" sx="102000" sy="102000" algn="ctr" rotWithShape="0">
                <a:prstClr val="black">
                  <a:alpha val="40000"/>
                </a:prstClr>
              </a:outerShdw>
            </a:effectLst>
          </p:spPr>
        </p:pic>
        <p:cxnSp>
          <p:nvCxnSpPr>
            <p:cNvPr id="11" name="Straight Connector 10">
              <a:extLst>
                <a:ext uri="{FF2B5EF4-FFF2-40B4-BE49-F238E27FC236}">
                  <a16:creationId xmlns:a16="http://schemas.microsoft.com/office/drawing/2014/main" id="{7CE6D61E-DD88-070D-2E29-886835112B2E}"/>
                </a:ext>
              </a:extLst>
            </p:cNvPr>
            <p:cNvCxnSpPr>
              <a:cxnSpLocks/>
            </p:cNvCxnSpPr>
            <p:nvPr/>
          </p:nvCxnSpPr>
          <p:spPr>
            <a:xfrm>
              <a:off x="8286750" y="1567544"/>
              <a:ext cx="0" cy="341789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8E07F45-2563-8C8A-94D0-D110EBDC32CC}"/>
                </a:ext>
              </a:extLst>
            </p:cNvPr>
            <p:cNvSpPr txBox="1"/>
            <p:nvPr/>
          </p:nvSpPr>
          <p:spPr>
            <a:xfrm rot="19771582">
              <a:off x="9764844" y="3967853"/>
              <a:ext cx="1062777" cy="637947"/>
            </a:xfrm>
            <a:prstGeom prst="rect">
              <a:avLst/>
            </a:prstGeom>
            <a:noFill/>
            <a:ln>
              <a:noFill/>
            </a:ln>
          </p:spPr>
          <p:txBody>
            <a:bodyPr wrap="square" rtlCol="0">
              <a:spAutoFit/>
            </a:bodyPr>
            <a:lstStyle/>
            <a:p>
              <a:pPr algn="ctr"/>
              <a:r>
                <a:rPr lang="en-US" sz="1200" dirty="0"/>
                <a:t>Super-sonic</a:t>
              </a:r>
            </a:p>
          </p:txBody>
        </p:sp>
        <p:sp>
          <p:nvSpPr>
            <p:cNvPr id="13" name="TextBox 12">
              <a:extLst>
                <a:ext uri="{FF2B5EF4-FFF2-40B4-BE49-F238E27FC236}">
                  <a16:creationId xmlns:a16="http://schemas.microsoft.com/office/drawing/2014/main" id="{A393D366-D01C-E0D5-864E-E7E882BCA182}"/>
                </a:ext>
              </a:extLst>
            </p:cNvPr>
            <p:cNvSpPr txBox="1"/>
            <p:nvPr/>
          </p:nvSpPr>
          <p:spPr>
            <a:xfrm>
              <a:off x="7215051" y="2640234"/>
              <a:ext cx="946869" cy="637947"/>
            </a:xfrm>
            <a:prstGeom prst="rect">
              <a:avLst/>
            </a:prstGeom>
            <a:noFill/>
            <a:ln>
              <a:noFill/>
            </a:ln>
          </p:spPr>
          <p:txBody>
            <a:bodyPr wrap="square" rtlCol="0">
              <a:spAutoFit/>
            </a:bodyPr>
            <a:lstStyle>
              <a:defPPr>
                <a:defRPr lang="en-US"/>
              </a:defPPr>
              <a:lvl1pPr algn="ctr">
                <a:defRPr sz="1200"/>
              </a:lvl1pPr>
            </a:lstStyle>
            <a:p>
              <a:r>
                <a:rPr lang="en-US" dirty="0"/>
                <a:t>Sub-sonic</a:t>
              </a:r>
            </a:p>
          </p:txBody>
        </p:sp>
        <p:cxnSp>
          <p:nvCxnSpPr>
            <p:cNvPr id="14" name="Straight Connector 13">
              <a:extLst>
                <a:ext uri="{FF2B5EF4-FFF2-40B4-BE49-F238E27FC236}">
                  <a16:creationId xmlns:a16="http://schemas.microsoft.com/office/drawing/2014/main" id="{3E232104-0967-3DD0-1120-34FBF1A4CFE2}"/>
                </a:ext>
              </a:extLst>
            </p:cNvPr>
            <p:cNvCxnSpPr>
              <a:cxnSpLocks/>
            </p:cNvCxnSpPr>
            <p:nvPr/>
          </p:nvCxnSpPr>
          <p:spPr>
            <a:xfrm>
              <a:off x="7215051" y="3616778"/>
              <a:ext cx="4096213" cy="0"/>
            </a:xfrm>
            <a:prstGeom prst="line">
              <a:avLst/>
            </a:prstGeom>
            <a:ln w="15875">
              <a:solidFill>
                <a:schemeClr val="accent3">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F2074C6D-A8A1-2B35-D4DF-0FCA092E3F72}"/>
                </a:ext>
              </a:extLst>
            </p:cNvPr>
            <p:cNvSpPr/>
            <p:nvPr/>
          </p:nvSpPr>
          <p:spPr>
            <a:xfrm>
              <a:off x="7296592" y="3587833"/>
              <a:ext cx="52517" cy="55071"/>
            </a:xfrm>
            <a:prstGeom prst="ellipse">
              <a:avLst/>
            </a:prstGeom>
            <a:solidFill>
              <a:srgbClr val="FF00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CDA7BC9-A158-99D2-586D-5B094BA7074F}"/>
                </a:ext>
              </a:extLst>
            </p:cNvPr>
            <p:cNvSpPr/>
            <p:nvPr/>
          </p:nvSpPr>
          <p:spPr>
            <a:xfrm>
              <a:off x="11109131" y="3592287"/>
              <a:ext cx="52516" cy="55071"/>
            </a:xfrm>
            <a:prstGeom prst="ellipse">
              <a:avLst/>
            </a:prstGeom>
            <a:solidFill>
              <a:srgbClr val="FF00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077C4081-4864-61A3-E83B-A4AE1F4114CC}"/>
                  </a:ext>
                </a:extLst>
              </p:cNvPr>
              <p:cNvSpPr/>
              <p:nvPr/>
            </p:nvSpPr>
            <p:spPr>
              <a:xfrm>
                <a:off x="2057401" y="1752600"/>
                <a:ext cx="4123488" cy="909609"/>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𝐴</m:t>
                          </m:r>
                        </m:num>
                        <m:den>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𝐴</m:t>
                              </m:r>
                            </m:e>
                            <m:sup>
                              <m:r>
                                <a:rPr lang="en-US" i="1">
                                  <a:latin typeface="Cambria Math" panose="02040503050406030204" pitchFamily="18" charset="0"/>
                                  <a:ea typeface="Cambria Math" panose="02040503050406030204" pitchFamily="18" charset="0"/>
                                </a:rPr>
                                <m:t>∗</m:t>
                              </m:r>
                            </m:sup>
                          </m:sSup>
                        </m:den>
                      </m:f>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1</m:t>
                          </m:r>
                        </m:num>
                        <m:den>
                          <m:r>
                            <a:rPr lang="en-US" i="1">
                              <a:latin typeface="Cambria Math" panose="02040503050406030204" pitchFamily="18" charset="0"/>
                              <a:ea typeface="Cambria Math" panose="02040503050406030204" pitchFamily="18" charset="0"/>
                            </a:rPr>
                            <m:t>𝑀</m:t>
                          </m:r>
                        </m:den>
                      </m:f>
                      <m:sSup>
                        <m:sSupPr>
                          <m:ctrlPr>
                            <a:rPr lang="en-US" i="1">
                              <a:latin typeface="Cambria Math" panose="02040503050406030204" pitchFamily="18" charset="0"/>
                              <a:ea typeface="Cambria Math" panose="02040503050406030204" pitchFamily="18" charset="0"/>
                            </a:rPr>
                          </m:ctrlPr>
                        </m:sSupPr>
                        <m:e>
                          <m:d>
                            <m:dPr>
                              <m:begChr m:val="["/>
                              <m:endChr m:val="]"/>
                              <m:ctrlPr>
                                <a:rPr lang="en-US" i="1">
                                  <a:latin typeface="Cambria Math" panose="02040503050406030204" pitchFamily="18" charset="0"/>
                                  <a:ea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2</m:t>
                                  </m:r>
                                </m:num>
                                <m:den>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+1</m:t>
                                  </m:r>
                                </m:den>
                              </m:f>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1+</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−1</m:t>
                                      </m:r>
                                    </m:num>
                                    <m:den>
                                      <m:r>
                                        <a:rPr lang="en-US" i="1">
                                          <a:latin typeface="Cambria Math" panose="02040503050406030204" pitchFamily="18" charset="0"/>
                                          <a:ea typeface="Cambria Math" panose="02040503050406030204" pitchFamily="18" charset="0"/>
                                        </a:rPr>
                                        <m:t>2</m:t>
                                      </m:r>
                                    </m:den>
                                  </m:f>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𝑀</m:t>
                                      </m:r>
                                    </m:e>
                                    <m:sup>
                                      <m:r>
                                        <a:rPr lang="en-US" i="1">
                                          <a:latin typeface="Cambria Math" panose="02040503050406030204" pitchFamily="18" charset="0"/>
                                          <a:ea typeface="Cambria Math" panose="02040503050406030204" pitchFamily="18" charset="0"/>
                                        </a:rPr>
                                        <m:t>2</m:t>
                                      </m:r>
                                    </m:sup>
                                  </m:sSup>
                                </m:e>
                              </m:d>
                            </m:e>
                          </m:d>
                        </m:e>
                        <m:sup>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+1</m:t>
                              </m:r>
                            </m:num>
                            <m:den>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𝛾</m:t>
                              </m:r>
                              <m:r>
                                <a:rPr lang="en-US" i="1">
                                  <a:latin typeface="Cambria Math" panose="02040503050406030204" pitchFamily="18" charset="0"/>
                                  <a:ea typeface="Cambria Math" panose="02040503050406030204" pitchFamily="18" charset="0"/>
                                </a:rPr>
                                <m:t>−1)</m:t>
                              </m:r>
                            </m:den>
                          </m:f>
                        </m:sup>
                      </m:sSup>
                    </m:oMath>
                  </m:oMathPara>
                </a14:m>
                <a:endParaRPr lang="en-US" i="1" dirty="0">
                  <a:latin typeface="Cambria Math" panose="02040503050406030204" pitchFamily="18" charset="0"/>
                  <a:ea typeface="Cambria Math" panose="02040503050406030204" pitchFamily="18" charset="0"/>
                </a:endParaRPr>
              </a:p>
            </p:txBody>
          </p:sp>
        </mc:Choice>
        <mc:Fallback xmlns="">
          <p:sp>
            <p:nvSpPr>
              <p:cNvPr id="17" name="Rectangle 16">
                <a:extLst>
                  <a:ext uri="{FF2B5EF4-FFF2-40B4-BE49-F238E27FC236}">
                    <a16:creationId xmlns:a16="http://schemas.microsoft.com/office/drawing/2014/main" id="{077C4081-4864-61A3-E83B-A4AE1F4114CC}"/>
                  </a:ext>
                </a:extLst>
              </p:cNvPr>
              <p:cNvSpPr>
                <a:spLocks noRot="1" noChangeAspect="1" noMove="1" noResize="1" noEditPoints="1" noAdjustHandles="1" noChangeArrowheads="1" noChangeShapeType="1" noTextEdit="1"/>
              </p:cNvSpPr>
              <p:nvPr/>
            </p:nvSpPr>
            <p:spPr>
              <a:xfrm>
                <a:off x="2057401" y="1752600"/>
                <a:ext cx="4123488" cy="909609"/>
              </a:xfrm>
              <a:prstGeom prst="rect">
                <a:avLst/>
              </a:prstGeom>
              <a:blipFill>
                <a:blip r:embed="rId5"/>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p:sp>
        <p:nvSpPr>
          <p:cNvPr id="18" name="TextBox 17">
            <a:extLst>
              <a:ext uri="{FF2B5EF4-FFF2-40B4-BE49-F238E27FC236}">
                <a16:creationId xmlns:a16="http://schemas.microsoft.com/office/drawing/2014/main" id="{7A38DFEA-B4C3-2DBB-0CC3-8085FE89260F}"/>
              </a:ext>
            </a:extLst>
          </p:cNvPr>
          <p:cNvSpPr txBox="1"/>
          <p:nvPr/>
        </p:nvSpPr>
        <p:spPr>
          <a:xfrm>
            <a:off x="7992443" y="4551601"/>
            <a:ext cx="3916934" cy="369332"/>
          </a:xfrm>
          <a:prstGeom prst="rect">
            <a:avLst/>
          </a:prstGeom>
          <a:noFill/>
        </p:spPr>
        <p:txBody>
          <a:bodyPr wrap="square" rtlCol="0">
            <a:spAutoFit/>
          </a:bodyPr>
          <a:lstStyle>
            <a:defPPr>
              <a:defRPr lang="en-US"/>
            </a:defPPr>
            <a:lvl1pPr algn="ctr">
              <a:defRPr b="1">
                <a:solidFill>
                  <a:schemeClr val="accent4"/>
                </a:solidFill>
                <a:cs typeface="Segoe UI Semibold" panose="020B0702040204020203" pitchFamily="34" charset="0"/>
              </a:defRPr>
            </a:lvl1pPr>
          </a:lstStyle>
          <a:p>
            <a:r>
              <a:rPr lang="en-US" dirty="0">
                <a:solidFill>
                  <a:schemeClr val="accent1"/>
                </a:solidFill>
              </a:rPr>
              <a:t>Variation of Mach Number with Area</a:t>
            </a:r>
          </a:p>
        </p:txBody>
      </p:sp>
    </p:spTree>
    <p:extLst>
      <p:ext uri="{BB962C8B-B14F-4D97-AF65-F5344CB8AC3E}">
        <p14:creationId xmlns:p14="http://schemas.microsoft.com/office/powerpoint/2010/main" val="32706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3" name="Title 1">
            <a:extLst>
              <a:ext uri="{FF2B5EF4-FFF2-40B4-BE49-F238E27FC236}">
                <a16:creationId xmlns:a16="http://schemas.microsoft.com/office/drawing/2014/main" id="{7FB512E9-9BEA-6831-F34C-22BA00449CCE}"/>
              </a:ext>
            </a:extLst>
          </p:cNvPr>
          <p:cNvSpPr txBox="1">
            <a:spLocks/>
          </p:cNvSpPr>
          <p:nvPr/>
        </p:nvSpPr>
        <p:spPr>
          <a:xfrm>
            <a:off x="609599" y="7892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1-D Flow through a C-D Nozzle </a:t>
            </a:r>
            <a:endParaRPr lang="en-US" dirty="0"/>
          </a:p>
        </p:txBody>
      </p:sp>
      <p:grpSp>
        <p:nvGrpSpPr>
          <p:cNvPr id="5" name="Group 4">
            <a:extLst>
              <a:ext uri="{FF2B5EF4-FFF2-40B4-BE49-F238E27FC236}">
                <a16:creationId xmlns:a16="http://schemas.microsoft.com/office/drawing/2014/main" id="{97B40C14-1940-851B-7B04-4F6E253C3E0B}"/>
              </a:ext>
            </a:extLst>
          </p:cNvPr>
          <p:cNvGrpSpPr/>
          <p:nvPr/>
        </p:nvGrpSpPr>
        <p:grpSpPr>
          <a:xfrm>
            <a:off x="9225641" y="419451"/>
            <a:ext cx="2890159" cy="1402711"/>
            <a:chOff x="8196941" y="1432959"/>
            <a:chExt cx="2890159" cy="1402711"/>
          </a:xfrm>
        </p:grpSpPr>
        <p:sp>
          <p:nvSpPr>
            <p:cNvPr id="6" name="Rectangle 5">
              <a:extLst>
                <a:ext uri="{FF2B5EF4-FFF2-40B4-BE49-F238E27FC236}">
                  <a16:creationId xmlns:a16="http://schemas.microsoft.com/office/drawing/2014/main" id="{06F50ACD-9121-337A-4755-659E500BDD6A}"/>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8" name="Rectangle 5">
              <a:extLst>
                <a:ext uri="{FF2B5EF4-FFF2-40B4-BE49-F238E27FC236}">
                  <a16:creationId xmlns:a16="http://schemas.microsoft.com/office/drawing/2014/main" id="{39A044DE-7545-DDCB-F7D9-CBEBE0BD2BDC}"/>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9" name="Picture 8">
              <a:extLst>
                <a:ext uri="{FF2B5EF4-FFF2-40B4-BE49-F238E27FC236}">
                  <a16:creationId xmlns:a16="http://schemas.microsoft.com/office/drawing/2014/main" id="{BFF1E17A-C554-1FA3-6445-DC80E165BEE9}"/>
                </a:ext>
              </a:extLst>
            </p:cNvPr>
            <p:cNvPicPr>
              <a:picLocks noChangeAspect="1"/>
            </p:cNvPicPr>
            <p:nvPr/>
          </p:nvPicPr>
          <p:blipFill rotWithShape="1">
            <a:blip r:embed="rId3"/>
            <a:srcRect l="1507" r="1507" b="30691"/>
            <a:stretch/>
          </p:blipFill>
          <p:spPr>
            <a:xfrm>
              <a:off x="8196943" y="1563986"/>
              <a:ext cx="2890157" cy="760573"/>
            </a:xfrm>
            <a:prstGeom prst="rect">
              <a:avLst/>
            </a:prstGeom>
          </p:spPr>
        </p:pic>
        <p:pic>
          <p:nvPicPr>
            <p:cNvPr id="10" name="Picture 9">
              <a:extLst>
                <a:ext uri="{FF2B5EF4-FFF2-40B4-BE49-F238E27FC236}">
                  <a16:creationId xmlns:a16="http://schemas.microsoft.com/office/drawing/2014/main" id="{1C66AC62-C470-94AC-5C5A-2CEBACEE4148}"/>
                </a:ext>
              </a:extLst>
            </p:cNvPr>
            <p:cNvPicPr>
              <a:picLocks noChangeAspect="1"/>
            </p:cNvPicPr>
            <p:nvPr/>
          </p:nvPicPr>
          <p:blipFill rotWithShape="1">
            <a:blip r:embed="rId3"/>
            <a:srcRect l="1507" r="1507" b="30691"/>
            <a:stretch/>
          </p:blipFill>
          <p:spPr>
            <a:xfrm flipV="1">
              <a:off x="8196942" y="1885055"/>
              <a:ext cx="2890157" cy="760573"/>
            </a:xfrm>
            <a:prstGeom prst="rect">
              <a:avLst/>
            </a:prstGeom>
          </p:spPr>
        </p:pic>
      </p:grpSp>
      <p:grpSp>
        <p:nvGrpSpPr>
          <p:cNvPr id="11" name="Group 10">
            <a:extLst>
              <a:ext uri="{FF2B5EF4-FFF2-40B4-BE49-F238E27FC236}">
                <a16:creationId xmlns:a16="http://schemas.microsoft.com/office/drawing/2014/main" id="{FE81534A-A361-1795-797B-4C94734BA334}"/>
              </a:ext>
            </a:extLst>
          </p:cNvPr>
          <p:cNvGrpSpPr/>
          <p:nvPr/>
        </p:nvGrpSpPr>
        <p:grpSpPr>
          <a:xfrm>
            <a:off x="8847366" y="2007445"/>
            <a:ext cx="2892879" cy="1000967"/>
            <a:chOff x="8294914" y="2917890"/>
            <a:chExt cx="2892879" cy="1000967"/>
          </a:xfrm>
        </p:grpSpPr>
        <p:cxnSp>
          <p:nvCxnSpPr>
            <p:cNvPr id="12" name="Straight Connector 11">
              <a:extLst>
                <a:ext uri="{FF2B5EF4-FFF2-40B4-BE49-F238E27FC236}">
                  <a16:creationId xmlns:a16="http://schemas.microsoft.com/office/drawing/2014/main" id="{58D3AB16-76F5-D7B3-ED5C-5C13BDB757FB}"/>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6909B4-95D5-24E5-C9E9-BA60E957DF46}"/>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BAAE10B-F111-0573-4E53-1B8E237B82CA}"/>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DE8FE40A-333D-C619-57DA-1B34EC4B6E16}"/>
              </a:ext>
            </a:extLst>
          </p:cNvPr>
          <p:cNvGrpSpPr/>
          <p:nvPr/>
        </p:nvGrpSpPr>
        <p:grpSpPr>
          <a:xfrm>
            <a:off x="8836476" y="3206417"/>
            <a:ext cx="2892879" cy="1000967"/>
            <a:chOff x="8294914" y="2917890"/>
            <a:chExt cx="2892879" cy="1000967"/>
          </a:xfrm>
        </p:grpSpPr>
        <p:cxnSp>
          <p:nvCxnSpPr>
            <p:cNvPr id="31" name="Straight Connector 30">
              <a:extLst>
                <a:ext uri="{FF2B5EF4-FFF2-40B4-BE49-F238E27FC236}">
                  <a16:creationId xmlns:a16="http://schemas.microsoft.com/office/drawing/2014/main" id="{E9A94B50-DFEA-CCEF-61F1-58609AF9A323}"/>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86CD70D-81C2-7E3E-C95E-DE7E195513F8}"/>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3DD516D-D8C9-B4F0-A3A5-52D68F6EEA8B}"/>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3E701C4B-2DE1-BD30-66A9-828896CBBE41}"/>
              </a:ext>
            </a:extLst>
          </p:cNvPr>
          <p:cNvGrpSpPr/>
          <p:nvPr/>
        </p:nvGrpSpPr>
        <p:grpSpPr>
          <a:xfrm>
            <a:off x="8836477" y="4384170"/>
            <a:ext cx="2892879" cy="1000967"/>
            <a:chOff x="8294914" y="2917890"/>
            <a:chExt cx="2892879" cy="1000967"/>
          </a:xfrm>
        </p:grpSpPr>
        <p:cxnSp>
          <p:nvCxnSpPr>
            <p:cNvPr id="35" name="Straight Connector 34">
              <a:extLst>
                <a:ext uri="{FF2B5EF4-FFF2-40B4-BE49-F238E27FC236}">
                  <a16:creationId xmlns:a16="http://schemas.microsoft.com/office/drawing/2014/main" id="{F5ED4863-97FD-968D-1CEE-D858AFE74D1B}"/>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0972770-E716-D6BC-B6F6-2FC0CD10F5A0}"/>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A1C43C7-800F-F1CB-1EFB-F5B7C66F0ADC}"/>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BDFCFFD7-F172-3731-4567-4B1EB68768BC}"/>
                  </a:ext>
                </a:extLst>
              </p:cNvPr>
              <p:cNvSpPr txBox="1"/>
              <p:nvPr/>
            </p:nvSpPr>
            <p:spPr>
              <a:xfrm>
                <a:off x="8169457" y="2423097"/>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fPr>
                        <m:num>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num>
                        <m:den>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den>
                      </m:f>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8" name="TextBox 37">
                <a:extLst>
                  <a:ext uri="{FF2B5EF4-FFF2-40B4-BE49-F238E27FC236}">
                    <a16:creationId xmlns:a16="http://schemas.microsoft.com/office/drawing/2014/main" id="{BDFCFFD7-F172-3731-4567-4B1EB68768BC}"/>
                  </a:ext>
                </a:extLst>
              </p:cNvPr>
              <p:cNvSpPr txBox="1">
                <a:spLocks noRot="1" noChangeAspect="1" noMove="1" noResize="1" noEditPoints="1" noAdjustHandles="1" noChangeArrowheads="1" noChangeShapeType="1" noTextEdit="1"/>
              </p:cNvSpPr>
              <p:nvPr/>
            </p:nvSpPr>
            <p:spPr>
              <a:xfrm>
                <a:off x="8169457" y="2423097"/>
                <a:ext cx="914400" cy="385958"/>
              </a:xfrm>
              <a:prstGeom prst="rect">
                <a:avLst/>
              </a:prstGeom>
              <a:blipFill>
                <a:blip r:embed="rId4"/>
                <a:stretch>
                  <a:fillRect t="-32813" b="-4688"/>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706EEEBE-92C4-8ED1-3052-8F29938CCBE9}"/>
                  </a:ext>
                </a:extLst>
              </p:cNvPr>
              <p:cNvSpPr txBox="1"/>
              <p:nvPr/>
            </p:nvSpPr>
            <p:spPr>
              <a:xfrm>
                <a:off x="8186060" y="3546114"/>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fPr>
                        <m:num>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𝑇</m:t>
                          </m:r>
                        </m:num>
                        <m:den>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𝑇</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den>
                      </m:f>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9" name="TextBox 38">
                <a:extLst>
                  <a:ext uri="{FF2B5EF4-FFF2-40B4-BE49-F238E27FC236}">
                    <a16:creationId xmlns:a16="http://schemas.microsoft.com/office/drawing/2014/main" id="{706EEEBE-92C4-8ED1-3052-8F29938CCBE9}"/>
                  </a:ext>
                </a:extLst>
              </p:cNvPr>
              <p:cNvSpPr txBox="1">
                <a:spLocks noRot="1" noChangeAspect="1" noMove="1" noResize="1" noEditPoints="1" noAdjustHandles="1" noChangeArrowheads="1" noChangeShapeType="1" noTextEdit="1"/>
              </p:cNvSpPr>
              <p:nvPr/>
            </p:nvSpPr>
            <p:spPr>
              <a:xfrm>
                <a:off x="8186060" y="3546114"/>
                <a:ext cx="914400" cy="385958"/>
              </a:xfrm>
              <a:prstGeom prst="rect">
                <a:avLst/>
              </a:prstGeom>
              <a:blipFill>
                <a:blip r:embed="rId5"/>
                <a:stretch>
                  <a:fillRect t="-42857"/>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DCF249F2-C2B3-4E0B-A261-907ACF7D87C3}"/>
                  </a:ext>
                </a:extLst>
              </p:cNvPr>
              <p:cNvSpPr txBox="1"/>
              <p:nvPr/>
            </p:nvSpPr>
            <p:spPr>
              <a:xfrm>
                <a:off x="8186060" y="4565926"/>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0" name="TextBox 39">
                <a:extLst>
                  <a:ext uri="{FF2B5EF4-FFF2-40B4-BE49-F238E27FC236}">
                    <a16:creationId xmlns:a16="http://schemas.microsoft.com/office/drawing/2014/main" id="{DCF249F2-C2B3-4E0B-A261-907ACF7D87C3}"/>
                  </a:ext>
                </a:extLst>
              </p:cNvPr>
              <p:cNvSpPr txBox="1">
                <a:spLocks noRot="1" noChangeAspect="1" noMove="1" noResize="1" noEditPoints="1" noAdjustHandles="1" noChangeArrowheads="1" noChangeShapeType="1" noTextEdit="1"/>
              </p:cNvSpPr>
              <p:nvPr/>
            </p:nvSpPr>
            <p:spPr>
              <a:xfrm>
                <a:off x="8186060" y="4565926"/>
                <a:ext cx="914400" cy="385958"/>
              </a:xfrm>
              <a:prstGeom prst="rect">
                <a:avLst/>
              </a:prstGeom>
              <a:blipFill>
                <a:blip r:embed="rId6"/>
                <a:stretch>
                  <a:fillRect/>
                </a:stretch>
              </a:blipFill>
            </p:spPr>
            <p:txBody>
              <a:bodyPr/>
              <a:lstStyle/>
              <a:p>
                <a:r>
                  <a:rPr lang="en-IN">
                    <a:noFill/>
                  </a:rPr>
                  <a:t> </a:t>
                </a:r>
              </a:p>
            </p:txBody>
          </p:sp>
        </mc:Fallback>
      </mc:AlternateContent>
      <p:sp>
        <p:nvSpPr>
          <p:cNvPr id="41" name="Freeform: Shape 40">
            <a:extLst>
              <a:ext uri="{FF2B5EF4-FFF2-40B4-BE49-F238E27FC236}">
                <a16:creationId xmlns:a16="http://schemas.microsoft.com/office/drawing/2014/main" id="{B8D7CA9A-29C6-4C3C-BD9A-F3678D524829}"/>
              </a:ext>
            </a:extLst>
          </p:cNvPr>
          <p:cNvSpPr/>
          <p:nvPr/>
        </p:nvSpPr>
        <p:spPr>
          <a:xfrm>
            <a:off x="8839202" y="4494312"/>
            <a:ext cx="2710543" cy="873579"/>
          </a:xfrm>
          <a:custGeom>
            <a:avLst/>
            <a:gdLst>
              <a:gd name="connsiteX0" fmla="*/ 0 w 2710543"/>
              <a:gd name="connsiteY0" fmla="*/ 873579 h 873579"/>
              <a:gd name="connsiteX1" fmla="*/ 204107 w 2710543"/>
              <a:gd name="connsiteY1" fmla="*/ 832757 h 873579"/>
              <a:gd name="connsiteX2" fmla="*/ 481693 w 2710543"/>
              <a:gd name="connsiteY2" fmla="*/ 751114 h 873579"/>
              <a:gd name="connsiteX3" fmla="*/ 857250 w 2710543"/>
              <a:gd name="connsiteY3" fmla="*/ 555172 h 873579"/>
              <a:gd name="connsiteX4" fmla="*/ 1167493 w 2710543"/>
              <a:gd name="connsiteY4" fmla="*/ 318407 h 873579"/>
              <a:gd name="connsiteX5" fmla="*/ 1371600 w 2710543"/>
              <a:gd name="connsiteY5" fmla="*/ 187779 h 873579"/>
              <a:gd name="connsiteX6" fmla="*/ 1861457 w 2710543"/>
              <a:gd name="connsiteY6" fmla="*/ 48986 h 873579"/>
              <a:gd name="connsiteX7" fmla="*/ 2473779 w 2710543"/>
              <a:gd name="connsiteY7" fmla="*/ 8164 h 873579"/>
              <a:gd name="connsiteX8" fmla="*/ 2710543 w 2710543"/>
              <a:gd name="connsiteY8" fmla="*/ 0 h 873579"/>
              <a:gd name="connsiteX0" fmla="*/ 0 w 2710543"/>
              <a:gd name="connsiteY0" fmla="*/ 873579 h 873579"/>
              <a:gd name="connsiteX1" fmla="*/ 204107 w 2710543"/>
              <a:gd name="connsiteY1" fmla="*/ 832757 h 873579"/>
              <a:gd name="connsiteX2" fmla="*/ 481693 w 2710543"/>
              <a:gd name="connsiteY2" fmla="*/ 751114 h 873579"/>
              <a:gd name="connsiteX3" fmla="*/ 857250 w 2710543"/>
              <a:gd name="connsiteY3" fmla="*/ 555172 h 873579"/>
              <a:gd name="connsiteX4" fmla="*/ 1167493 w 2710543"/>
              <a:gd name="connsiteY4" fmla="*/ 318407 h 873579"/>
              <a:gd name="connsiteX5" fmla="*/ 1445079 w 2710543"/>
              <a:gd name="connsiteY5" fmla="*/ 163286 h 873579"/>
              <a:gd name="connsiteX6" fmla="*/ 1861457 w 2710543"/>
              <a:gd name="connsiteY6" fmla="*/ 48986 h 873579"/>
              <a:gd name="connsiteX7" fmla="*/ 2473779 w 2710543"/>
              <a:gd name="connsiteY7" fmla="*/ 8164 h 873579"/>
              <a:gd name="connsiteX8" fmla="*/ 2710543 w 2710543"/>
              <a:gd name="connsiteY8" fmla="*/ 0 h 873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0543" h="873579">
                <a:moveTo>
                  <a:pt x="0" y="873579"/>
                </a:moveTo>
                <a:cubicBezTo>
                  <a:pt x="61912" y="863373"/>
                  <a:pt x="123825" y="853168"/>
                  <a:pt x="204107" y="832757"/>
                </a:cubicBezTo>
                <a:cubicBezTo>
                  <a:pt x="284389" y="812346"/>
                  <a:pt x="372836" y="797378"/>
                  <a:pt x="481693" y="751114"/>
                </a:cubicBezTo>
                <a:cubicBezTo>
                  <a:pt x="590550" y="704850"/>
                  <a:pt x="742950" y="627290"/>
                  <a:pt x="857250" y="555172"/>
                </a:cubicBezTo>
                <a:cubicBezTo>
                  <a:pt x="971550" y="483054"/>
                  <a:pt x="1069522" y="383721"/>
                  <a:pt x="1167493" y="318407"/>
                </a:cubicBezTo>
                <a:cubicBezTo>
                  <a:pt x="1265465" y="253093"/>
                  <a:pt x="1329418" y="208189"/>
                  <a:pt x="1445079" y="163286"/>
                </a:cubicBezTo>
                <a:cubicBezTo>
                  <a:pt x="1560740" y="118383"/>
                  <a:pt x="1690007" y="74840"/>
                  <a:pt x="1861457" y="48986"/>
                </a:cubicBezTo>
                <a:cubicBezTo>
                  <a:pt x="2032907" y="23132"/>
                  <a:pt x="2332265" y="16328"/>
                  <a:pt x="2473779" y="8164"/>
                </a:cubicBezTo>
                <a:cubicBezTo>
                  <a:pt x="2615293" y="0"/>
                  <a:pt x="2662918" y="0"/>
                  <a:pt x="2710543" y="0"/>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2" name="Freeform: Shape 41">
            <a:extLst>
              <a:ext uri="{FF2B5EF4-FFF2-40B4-BE49-F238E27FC236}">
                <a16:creationId xmlns:a16="http://schemas.microsoft.com/office/drawing/2014/main" id="{3EC1EE44-C4D2-746B-16D0-7B3577EDCB7C}"/>
              </a:ext>
            </a:extLst>
          </p:cNvPr>
          <p:cNvSpPr/>
          <p:nvPr/>
        </p:nvSpPr>
        <p:spPr>
          <a:xfrm>
            <a:off x="8847366" y="2101696"/>
            <a:ext cx="2694215" cy="841402"/>
          </a:xfrm>
          <a:custGeom>
            <a:avLst/>
            <a:gdLst>
              <a:gd name="connsiteX0" fmla="*/ 0 w 2694215"/>
              <a:gd name="connsiteY0" fmla="*/ 51199 h 867628"/>
              <a:gd name="connsiteX1" fmla="*/ 236765 w 2694215"/>
              <a:gd name="connsiteY1" fmla="*/ 34871 h 867628"/>
              <a:gd name="connsiteX2" fmla="*/ 465365 w 2694215"/>
              <a:gd name="connsiteY2" fmla="*/ 18542 h 867628"/>
              <a:gd name="connsiteX3" fmla="*/ 849086 w 2694215"/>
              <a:gd name="connsiteY3" fmla="*/ 320621 h 867628"/>
              <a:gd name="connsiteX4" fmla="*/ 938893 w 2694215"/>
              <a:gd name="connsiteY4" fmla="*/ 402264 h 867628"/>
              <a:gd name="connsiteX5" fmla="*/ 1143000 w 2694215"/>
              <a:gd name="connsiteY5" fmla="*/ 606371 h 867628"/>
              <a:gd name="connsiteX6" fmla="*/ 1445079 w 2694215"/>
              <a:gd name="connsiteY6" fmla="*/ 745164 h 867628"/>
              <a:gd name="connsiteX7" fmla="*/ 2220686 w 2694215"/>
              <a:gd name="connsiteY7" fmla="*/ 843135 h 867628"/>
              <a:gd name="connsiteX8" fmla="*/ 2694215 w 2694215"/>
              <a:gd name="connsiteY8" fmla="*/ 867628 h 867628"/>
              <a:gd name="connsiteX0" fmla="*/ 0 w 2694215"/>
              <a:gd name="connsiteY0" fmla="*/ 26422 h 842851"/>
              <a:gd name="connsiteX1" fmla="*/ 236765 w 2694215"/>
              <a:gd name="connsiteY1" fmla="*/ 10094 h 842851"/>
              <a:gd name="connsiteX2" fmla="*/ 530679 w 2694215"/>
              <a:gd name="connsiteY2" fmla="*/ 26422 h 842851"/>
              <a:gd name="connsiteX3" fmla="*/ 849086 w 2694215"/>
              <a:gd name="connsiteY3" fmla="*/ 295844 h 842851"/>
              <a:gd name="connsiteX4" fmla="*/ 938893 w 2694215"/>
              <a:gd name="connsiteY4" fmla="*/ 377487 h 842851"/>
              <a:gd name="connsiteX5" fmla="*/ 1143000 w 2694215"/>
              <a:gd name="connsiteY5" fmla="*/ 581594 h 842851"/>
              <a:gd name="connsiteX6" fmla="*/ 1445079 w 2694215"/>
              <a:gd name="connsiteY6" fmla="*/ 720387 h 842851"/>
              <a:gd name="connsiteX7" fmla="*/ 2220686 w 2694215"/>
              <a:gd name="connsiteY7" fmla="*/ 818358 h 842851"/>
              <a:gd name="connsiteX8" fmla="*/ 2694215 w 2694215"/>
              <a:gd name="connsiteY8" fmla="*/ 842851 h 842851"/>
              <a:gd name="connsiteX0" fmla="*/ 0 w 2694215"/>
              <a:gd name="connsiteY0" fmla="*/ 30615 h 847044"/>
              <a:gd name="connsiteX1" fmla="*/ 236765 w 2694215"/>
              <a:gd name="connsiteY1" fmla="*/ 6123 h 847044"/>
              <a:gd name="connsiteX2" fmla="*/ 530679 w 2694215"/>
              <a:gd name="connsiteY2" fmla="*/ 30615 h 847044"/>
              <a:gd name="connsiteX3" fmla="*/ 849086 w 2694215"/>
              <a:gd name="connsiteY3" fmla="*/ 300037 h 847044"/>
              <a:gd name="connsiteX4" fmla="*/ 938893 w 2694215"/>
              <a:gd name="connsiteY4" fmla="*/ 381680 h 847044"/>
              <a:gd name="connsiteX5" fmla="*/ 1143000 w 2694215"/>
              <a:gd name="connsiteY5" fmla="*/ 585787 h 847044"/>
              <a:gd name="connsiteX6" fmla="*/ 1445079 w 2694215"/>
              <a:gd name="connsiteY6" fmla="*/ 724580 h 847044"/>
              <a:gd name="connsiteX7" fmla="*/ 2220686 w 2694215"/>
              <a:gd name="connsiteY7" fmla="*/ 822551 h 847044"/>
              <a:gd name="connsiteX8" fmla="*/ 2694215 w 2694215"/>
              <a:gd name="connsiteY8" fmla="*/ 847044 h 847044"/>
              <a:gd name="connsiteX0" fmla="*/ 0 w 2694215"/>
              <a:gd name="connsiteY0" fmla="*/ 30615 h 847044"/>
              <a:gd name="connsiteX1" fmla="*/ 269422 w 2694215"/>
              <a:gd name="connsiteY1" fmla="*/ 6123 h 847044"/>
              <a:gd name="connsiteX2" fmla="*/ 530679 w 2694215"/>
              <a:gd name="connsiteY2" fmla="*/ 30615 h 847044"/>
              <a:gd name="connsiteX3" fmla="*/ 849086 w 2694215"/>
              <a:gd name="connsiteY3" fmla="*/ 300037 h 847044"/>
              <a:gd name="connsiteX4" fmla="*/ 938893 w 2694215"/>
              <a:gd name="connsiteY4" fmla="*/ 381680 h 847044"/>
              <a:gd name="connsiteX5" fmla="*/ 1143000 w 2694215"/>
              <a:gd name="connsiteY5" fmla="*/ 585787 h 847044"/>
              <a:gd name="connsiteX6" fmla="*/ 1445079 w 2694215"/>
              <a:gd name="connsiteY6" fmla="*/ 724580 h 847044"/>
              <a:gd name="connsiteX7" fmla="*/ 2220686 w 2694215"/>
              <a:gd name="connsiteY7" fmla="*/ 822551 h 847044"/>
              <a:gd name="connsiteX8" fmla="*/ 2694215 w 2694215"/>
              <a:gd name="connsiteY8" fmla="*/ 847044 h 847044"/>
              <a:gd name="connsiteX0" fmla="*/ 0 w 2694215"/>
              <a:gd name="connsiteY0" fmla="*/ 28173 h 844602"/>
              <a:gd name="connsiteX1" fmla="*/ 269422 w 2694215"/>
              <a:gd name="connsiteY1" fmla="*/ 3681 h 844602"/>
              <a:gd name="connsiteX2" fmla="*/ 530679 w 2694215"/>
              <a:gd name="connsiteY2" fmla="*/ 28173 h 844602"/>
              <a:gd name="connsiteX3" fmla="*/ 791936 w 2694215"/>
              <a:gd name="connsiteY3" fmla="*/ 256774 h 844602"/>
              <a:gd name="connsiteX4" fmla="*/ 938893 w 2694215"/>
              <a:gd name="connsiteY4" fmla="*/ 379238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8893 w 2694215"/>
              <a:gd name="connsiteY4" fmla="*/ 379238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8893 w 2694215"/>
              <a:gd name="connsiteY4" fmla="*/ 379238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0729 w 2694215"/>
              <a:gd name="connsiteY4" fmla="*/ 395566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0729 w 2694215"/>
              <a:gd name="connsiteY4" fmla="*/ 395566 h 844602"/>
              <a:gd name="connsiteX5" fmla="*/ 1143000 w 2694215"/>
              <a:gd name="connsiteY5" fmla="*/ 583345 h 844602"/>
              <a:gd name="connsiteX6" fmla="*/ 1534887 w 2694215"/>
              <a:gd name="connsiteY6" fmla="*/ 730302 h 844602"/>
              <a:gd name="connsiteX7" fmla="*/ 2220686 w 2694215"/>
              <a:gd name="connsiteY7" fmla="*/ 820109 h 844602"/>
              <a:gd name="connsiteX8" fmla="*/ 2694215 w 2694215"/>
              <a:gd name="connsiteY8" fmla="*/ 844602 h 844602"/>
              <a:gd name="connsiteX0" fmla="*/ 0 w 2694215"/>
              <a:gd name="connsiteY0" fmla="*/ 26073 h 842502"/>
              <a:gd name="connsiteX1" fmla="*/ 269422 w 2694215"/>
              <a:gd name="connsiteY1" fmla="*/ 1581 h 842502"/>
              <a:gd name="connsiteX2" fmla="*/ 563336 w 2694215"/>
              <a:gd name="connsiteY2" fmla="*/ 26073 h 842502"/>
              <a:gd name="connsiteX3" fmla="*/ 767443 w 2694215"/>
              <a:gd name="connsiteY3" fmla="*/ 213853 h 842502"/>
              <a:gd name="connsiteX4" fmla="*/ 930729 w 2694215"/>
              <a:gd name="connsiteY4" fmla="*/ 393466 h 842502"/>
              <a:gd name="connsiteX5" fmla="*/ 1143000 w 2694215"/>
              <a:gd name="connsiteY5" fmla="*/ 581245 h 842502"/>
              <a:gd name="connsiteX6" fmla="*/ 1534887 w 2694215"/>
              <a:gd name="connsiteY6" fmla="*/ 728202 h 842502"/>
              <a:gd name="connsiteX7" fmla="*/ 2220686 w 2694215"/>
              <a:gd name="connsiteY7" fmla="*/ 818009 h 842502"/>
              <a:gd name="connsiteX8" fmla="*/ 2694215 w 2694215"/>
              <a:gd name="connsiteY8" fmla="*/ 842502 h 842502"/>
              <a:gd name="connsiteX0" fmla="*/ 0 w 2694215"/>
              <a:gd name="connsiteY0" fmla="*/ 30110 h 846539"/>
              <a:gd name="connsiteX1" fmla="*/ 269422 w 2694215"/>
              <a:gd name="connsiteY1" fmla="*/ 5618 h 846539"/>
              <a:gd name="connsiteX2" fmla="*/ 530679 w 2694215"/>
              <a:gd name="connsiteY2" fmla="*/ 21946 h 846539"/>
              <a:gd name="connsiteX3" fmla="*/ 767443 w 2694215"/>
              <a:gd name="connsiteY3" fmla="*/ 217890 h 846539"/>
              <a:gd name="connsiteX4" fmla="*/ 930729 w 2694215"/>
              <a:gd name="connsiteY4" fmla="*/ 397503 h 846539"/>
              <a:gd name="connsiteX5" fmla="*/ 1143000 w 2694215"/>
              <a:gd name="connsiteY5" fmla="*/ 585282 h 846539"/>
              <a:gd name="connsiteX6" fmla="*/ 1534887 w 2694215"/>
              <a:gd name="connsiteY6" fmla="*/ 732239 h 846539"/>
              <a:gd name="connsiteX7" fmla="*/ 2220686 w 2694215"/>
              <a:gd name="connsiteY7" fmla="*/ 822046 h 846539"/>
              <a:gd name="connsiteX8" fmla="*/ 2694215 w 2694215"/>
              <a:gd name="connsiteY8" fmla="*/ 846539 h 846539"/>
              <a:gd name="connsiteX0" fmla="*/ 0 w 2694215"/>
              <a:gd name="connsiteY0" fmla="*/ 24973 h 841402"/>
              <a:gd name="connsiteX1" fmla="*/ 269422 w 2694215"/>
              <a:gd name="connsiteY1" fmla="*/ 481 h 841402"/>
              <a:gd name="connsiteX2" fmla="*/ 530679 w 2694215"/>
              <a:gd name="connsiteY2" fmla="*/ 49466 h 841402"/>
              <a:gd name="connsiteX3" fmla="*/ 767443 w 2694215"/>
              <a:gd name="connsiteY3" fmla="*/ 212753 h 841402"/>
              <a:gd name="connsiteX4" fmla="*/ 930729 w 2694215"/>
              <a:gd name="connsiteY4" fmla="*/ 392366 h 841402"/>
              <a:gd name="connsiteX5" fmla="*/ 1143000 w 2694215"/>
              <a:gd name="connsiteY5" fmla="*/ 580145 h 841402"/>
              <a:gd name="connsiteX6" fmla="*/ 1534887 w 2694215"/>
              <a:gd name="connsiteY6" fmla="*/ 727102 h 841402"/>
              <a:gd name="connsiteX7" fmla="*/ 2220686 w 2694215"/>
              <a:gd name="connsiteY7" fmla="*/ 816909 h 841402"/>
              <a:gd name="connsiteX8" fmla="*/ 2694215 w 2694215"/>
              <a:gd name="connsiteY8" fmla="*/ 841402 h 84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215" h="841402">
                <a:moveTo>
                  <a:pt x="0" y="24973"/>
                </a:moveTo>
                <a:cubicBezTo>
                  <a:pt x="78922" y="19530"/>
                  <a:pt x="180976" y="-3601"/>
                  <a:pt x="269422" y="481"/>
                </a:cubicBezTo>
                <a:cubicBezTo>
                  <a:pt x="357868" y="4563"/>
                  <a:pt x="447676" y="14087"/>
                  <a:pt x="530679" y="49466"/>
                </a:cubicBezTo>
                <a:cubicBezTo>
                  <a:pt x="613683" y="84845"/>
                  <a:pt x="700768" y="155603"/>
                  <a:pt x="767443" y="212753"/>
                </a:cubicBezTo>
                <a:cubicBezTo>
                  <a:pt x="834118" y="269903"/>
                  <a:pt x="868136" y="331134"/>
                  <a:pt x="930729" y="392366"/>
                </a:cubicBezTo>
                <a:cubicBezTo>
                  <a:pt x="993322" y="453598"/>
                  <a:pt x="1042307" y="524356"/>
                  <a:pt x="1143000" y="580145"/>
                </a:cubicBezTo>
                <a:cubicBezTo>
                  <a:pt x="1243693" y="635934"/>
                  <a:pt x="1355273" y="687641"/>
                  <a:pt x="1534887" y="727102"/>
                </a:cubicBezTo>
                <a:cubicBezTo>
                  <a:pt x="1714501" y="766563"/>
                  <a:pt x="2027465" y="797859"/>
                  <a:pt x="2220686" y="816909"/>
                </a:cubicBezTo>
                <a:cubicBezTo>
                  <a:pt x="2413907" y="835959"/>
                  <a:pt x="2561545" y="839361"/>
                  <a:pt x="2694215" y="841402"/>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3" name="Freeform: Shape 42">
            <a:extLst>
              <a:ext uri="{FF2B5EF4-FFF2-40B4-BE49-F238E27FC236}">
                <a16:creationId xmlns:a16="http://schemas.microsoft.com/office/drawing/2014/main" id="{FD6480D5-76C7-E9E1-64F3-1280A760F62E}"/>
              </a:ext>
            </a:extLst>
          </p:cNvPr>
          <p:cNvSpPr/>
          <p:nvPr/>
        </p:nvSpPr>
        <p:spPr>
          <a:xfrm>
            <a:off x="8847366" y="3280414"/>
            <a:ext cx="2838682" cy="756041"/>
          </a:xfrm>
          <a:custGeom>
            <a:avLst/>
            <a:gdLst>
              <a:gd name="connsiteX0" fmla="*/ 0 w 2694215"/>
              <a:gd name="connsiteY0" fmla="*/ 51199 h 867628"/>
              <a:gd name="connsiteX1" fmla="*/ 236765 w 2694215"/>
              <a:gd name="connsiteY1" fmla="*/ 34871 h 867628"/>
              <a:gd name="connsiteX2" fmla="*/ 465365 w 2694215"/>
              <a:gd name="connsiteY2" fmla="*/ 18542 h 867628"/>
              <a:gd name="connsiteX3" fmla="*/ 849086 w 2694215"/>
              <a:gd name="connsiteY3" fmla="*/ 320621 h 867628"/>
              <a:gd name="connsiteX4" fmla="*/ 938893 w 2694215"/>
              <a:gd name="connsiteY4" fmla="*/ 402264 h 867628"/>
              <a:gd name="connsiteX5" fmla="*/ 1143000 w 2694215"/>
              <a:gd name="connsiteY5" fmla="*/ 606371 h 867628"/>
              <a:gd name="connsiteX6" fmla="*/ 1445079 w 2694215"/>
              <a:gd name="connsiteY6" fmla="*/ 745164 h 867628"/>
              <a:gd name="connsiteX7" fmla="*/ 2220686 w 2694215"/>
              <a:gd name="connsiteY7" fmla="*/ 843135 h 867628"/>
              <a:gd name="connsiteX8" fmla="*/ 2694215 w 2694215"/>
              <a:gd name="connsiteY8" fmla="*/ 867628 h 867628"/>
              <a:gd name="connsiteX0" fmla="*/ 0 w 2694215"/>
              <a:gd name="connsiteY0" fmla="*/ 26422 h 842851"/>
              <a:gd name="connsiteX1" fmla="*/ 236765 w 2694215"/>
              <a:gd name="connsiteY1" fmla="*/ 10094 h 842851"/>
              <a:gd name="connsiteX2" fmla="*/ 530679 w 2694215"/>
              <a:gd name="connsiteY2" fmla="*/ 26422 h 842851"/>
              <a:gd name="connsiteX3" fmla="*/ 849086 w 2694215"/>
              <a:gd name="connsiteY3" fmla="*/ 295844 h 842851"/>
              <a:gd name="connsiteX4" fmla="*/ 938893 w 2694215"/>
              <a:gd name="connsiteY4" fmla="*/ 377487 h 842851"/>
              <a:gd name="connsiteX5" fmla="*/ 1143000 w 2694215"/>
              <a:gd name="connsiteY5" fmla="*/ 581594 h 842851"/>
              <a:gd name="connsiteX6" fmla="*/ 1445079 w 2694215"/>
              <a:gd name="connsiteY6" fmla="*/ 720387 h 842851"/>
              <a:gd name="connsiteX7" fmla="*/ 2220686 w 2694215"/>
              <a:gd name="connsiteY7" fmla="*/ 818358 h 842851"/>
              <a:gd name="connsiteX8" fmla="*/ 2694215 w 2694215"/>
              <a:gd name="connsiteY8" fmla="*/ 842851 h 842851"/>
              <a:gd name="connsiteX0" fmla="*/ 0 w 2694215"/>
              <a:gd name="connsiteY0" fmla="*/ 30615 h 847044"/>
              <a:gd name="connsiteX1" fmla="*/ 236765 w 2694215"/>
              <a:gd name="connsiteY1" fmla="*/ 6123 h 847044"/>
              <a:gd name="connsiteX2" fmla="*/ 530679 w 2694215"/>
              <a:gd name="connsiteY2" fmla="*/ 30615 h 847044"/>
              <a:gd name="connsiteX3" fmla="*/ 849086 w 2694215"/>
              <a:gd name="connsiteY3" fmla="*/ 300037 h 847044"/>
              <a:gd name="connsiteX4" fmla="*/ 938893 w 2694215"/>
              <a:gd name="connsiteY4" fmla="*/ 381680 h 847044"/>
              <a:gd name="connsiteX5" fmla="*/ 1143000 w 2694215"/>
              <a:gd name="connsiteY5" fmla="*/ 585787 h 847044"/>
              <a:gd name="connsiteX6" fmla="*/ 1445079 w 2694215"/>
              <a:gd name="connsiteY6" fmla="*/ 724580 h 847044"/>
              <a:gd name="connsiteX7" fmla="*/ 2220686 w 2694215"/>
              <a:gd name="connsiteY7" fmla="*/ 822551 h 847044"/>
              <a:gd name="connsiteX8" fmla="*/ 2694215 w 2694215"/>
              <a:gd name="connsiteY8" fmla="*/ 847044 h 847044"/>
              <a:gd name="connsiteX0" fmla="*/ 0 w 2694215"/>
              <a:gd name="connsiteY0" fmla="*/ 30615 h 847044"/>
              <a:gd name="connsiteX1" fmla="*/ 269422 w 2694215"/>
              <a:gd name="connsiteY1" fmla="*/ 6123 h 847044"/>
              <a:gd name="connsiteX2" fmla="*/ 530679 w 2694215"/>
              <a:gd name="connsiteY2" fmla="*/ 30615 h 847044"/>
              <a:gd name="connsiteX3" fmla="*/ 849086 w 2694215"/>
              <a:gd name="connsiteY3" fmla="*/ 300037 h 847044"/>
              <a:gd name="connsiteX4" fmla="*/ 938893 w 2694215"/>
              <a:gd name="connsiteY4" fmla="*/ 381680 h 847044"/>
              <a:gd name="connsiteX5" fmla="*/ 1143000 w 2694215"/>
              <a:gd name="connsiteY5" fmla="*/ 585787 h 847044"/>
              <a:gd name="connsiteX6" fmla="*/ 1445079 w 2694215"/>
              <a:gd name="connsiteY6" fmla="*/ 724580 h 847044"/>
              <a:gd name="connsiteX7" fmla="*/ 2220686 w 2694215"/>
              <a:gd name="connsiteY7" fmla="*/ 822551 h 847044"/>
              <a:gd name="connsiteX8" fmla="*/ 2694215 w 2694215"/>
              <a:gd name="connsiteY8" fmla="*/ 847044 h 847044"/>
              <a:gd name="connsiteX0" fmla="*/ 0 w 2694215"/>
              <a:gd name="connsiteY0" fmla="*/ 28173 h 844602"/>
              <a:gd name="connsiteX1" fmla="*/ 269422 w 2694215"/>
              <a:gd name="connsiteY1" fmla="*/ 3681 h 844602"/>
              <a:gd name="connsiteX2" fmla="*/ 530679 w 2694215"/>
              <a:gd name="connsiteY2" fmla="*/ 28173 h 844602"/>
              <a:gd name="connsiteX3" fmla="*/ 791936 w 2694215"/>
              <a:gd name="connsiteY3" fmla="*/ 256774 h 844602"/>
              <a:gd name="connsiteX4" fmla="*/ 938893 w 2694215"/>
              <a:gd name="connsiteY4" fmla="*/ 379238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8893 w 2694215"/>
              <a:gd name="connsiteY4" fmla="*/ 379238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8893 w 2694215"/>
              <a:gd name="connsiteY4" fmla="*/ 379238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0729 w 2694215"/>
              <a:gd name="connsiteY4" fmla="*/ 395566 h 844602"/>
              <a:gd name="connsiteX5" fmla="*/ 1143000 w 2694215"/>
              <a:gd name="connsiteY5" fmla="*/ 583345 h 844602"/>
              <a:gd name="connsiteX6" fmla="*/ 1445079 w 2694215"/>
              <a:gd name="connsiteY6" fmla="*/ 722138 h 844602"/>
              <a:gd name="connsiteX7" fmla="*/ 2220686 w 2694215"/>
              <a:gd name="connsiteY7" fmla="*/ 820109 h 844602"/>
              <a:gd name="connsiteX8" fmla="*/ 2694215 w 2694215"/>
              <a:gd name="connsiteY8" fmla="*/ 844602 h 844602"/>
              <a:gd name="connsiteX0" fmla="*/ 0 w 2694215"/>
              <a:gd name="connsiteY0" fmla="*/ 28173 h 844602"/>
              <a:gd name="connsiteX1" fmla="*/ 269422 w 2694215"/>
              <a:gd name="connsiteY1" fmla="*/ 3681 h 844602"/>
              <a:gd name="connsiteX2" fmla="*/ 563336 w 2694215"/>
              <a:gd name="connsiteY2" fmla="*/ 28173 h 844602"/>
              <a:gd name="connsiteX3" fmla="*/ 791936 w 2694215"/>
              <a:gd name="connsiteY3" fmla="*/ 256774 h 844602"/>
              <a:gd name="connsiteX4" fmla="*/ 930729 w 2694215"/>
              <a:gd name="connsiteY4" fmla="*/ 395566 h 844602"/>
              <a:gd name="connsiteX5" fmla="*/ 1143000 w 2694215"/>
              <a:gd name="connsiteY5" fmla="*/ 583345 h 844602"/>
              <a:gd name="connsiteX6" fmla="*/ 1534887 w 2694215"/>
              <a:gd name="connsiteY6" fmla="*/ 730302 h 844602"/>
              <a:gd name="connsiteX7" fmla="*/ 2220686 w 2694215"/>
              <a:gd name="connsiteY7" fmla="*/ 820109 h 844602"/>
              <a:gd name="connsiteX8" fmla="*/ 2694215 w 2694215"/>
              <a:gd name="connsiteY8" fmla="*/ 844602 h 844602"/>
              <a:gd name="connsiteX0" fmla="*/ 0 w 2694215"/>
              <a:gd name="connsiteY0" fmla="*/ 26073 h 842502"/>
              <a:gd name="connsiteX1" fmla="*/ 269422 w 2694215"/>
              <a:gd name="connsiteY1" fmla="*/ 1581 h 842502"/>
              <a:gd name="connsiteX2" fmla="*/ 563336 w 2694215"/>
              <a:gd name="connsiteY2" fmla="*/ 26073 h 842502"/>
              <a:gd name="connsiteX3" fmla="*/ 767443 w 2694215"/>
              <a:gd name="connsiteY3" fmla="*/ 213853 h 842502"/>
              <a:gd name="connsiteX4" fmla="*/ 930729 w 2694215"/>
              <a:gd name="connsiteY4" fmla="*/ 393466 h 842502"/>
              <a:gd name="connsiteX5" fmla="*/ 1143000 w 2694215"/>
              <a:gd name="connsiteY5" fmla="*/ 581245 h 842502"/>
              <a:gd name="connsiteX6" fmla="*/ 1534887 w 2694215"/>
              <a:gd name="connsiteY6" fmla="*/ 728202 h 842502"/>
              <a:gd name="connsiteX7" fmla="*/ 2220686 w 2694215"/>
              <a:gd name="connsiteY7" fmla="*/ 818009 h 842502"/>
              <a:gd name="connsiteX8" fmla="*/ 2694215 w 2694215"/>
              <a:gd name="connsiteY8" fmla="*/ 842502 h 842502"/>
              <a:gd name="connsiteX0" fmla="*/ 0 w 2694215"/>
              <a:gd name="connsiteY0" fmla="*/ 30110 h 846539"/>
              <a:gd name="connsiteX1" fmla="*/ 269422 w 2694215"/>
              <a:gd name="connsiteY1" fmla="*/ 5618 h 846539"/>
              <a:gd name="connsiteX2" fmla="*/ 530679 w 2694215"/>
              <a:gd name="connsiteY2" fmla="*/ 21946 h 846539"/>
              <a:gd name="connsiteX3" fmla="*/ 767443 w 2694215"/>
              <a:gd name="connsiteY3" fmla="*/ 217890 h 846539"/>
              <a:gd name="connsiteX4" fmla="*/ 930729 w 2694215"/>
              <a:gd name="connsiteY4" fmla="*/ 397503 h 846539"/>
              <a:gd name="connsiteX5" fmla="*/ 1143000 w 2694215"/>
              <a:gd name="connsiteY5" fmla="*/ 585282 h 846539"/>
              <a:gd name="connsiteX6" fmla="*/ 1534887 w 2694215"/>
              <a:gd name="connsiteY6" fmla="*/ 732239 h 846539"/>
              <a:gd name="connsiteX7" fmla="*/ 2220686 w 2694215"/>
              <a:gd name="connsiteY7" fmla="*/ 822046 h 846539"/>
              <a:gd name="connsiteX8" fmla="*/ 2694215 w 2694215"/>
              <a:gd name="connsiteY8" fmla="*/ 846539 h 846539"/>
              <a:gd name="connsiteX0" fmla="*/ 0 w 2694215"/>
              <a:gd name="connsiteY0" fmla="*/ 547 h 882291"/>
              <a:gd name="connsiteX1" fmla="*/ 269422 w 2694215"/>
              <a:gd name="connsiteY1" fmla="*/ 41370 h 882291"/>
              <a:gd name="connsiteX2" fmla="*/ 530679 w 2694215"/>
              <a:gd name="connsiteY2" fmla="*/ 57698 h 882291"/>
              <a:gd name="connsiteX3" fmla="*/ 767443 w 2694215"/>
              <a:gd name="connsiteY3" fmla="*/ 253642 h 882291"/>
              <a:gd name="connsiteX4" fmla="*/ 930729 w 2694215"/>
              <a:gd name="connsiteY4" fmla="*/ 433255 h 882291"/>
              <a:gd name="connsiteX5" fmla="*/ 1143000 w 2694215"/>
              <a:gd name="connsiteY5" fmla="*/ 621034 h 882291"/>
              <a:gd name="connsiteX6" fmla="*/ 1534887 w 2694215"/>
              <a:gd name="connsiteY6" fmla="*/ 767991 h 882291"/>
              <a:gd name="connsiteX7" fmla="*/ 2220686 w 2694215"/>
              <a:gd name="connsiteY7" fmla="*/ 857798 h 882291"/>
              <a:gd name="connsiteX8" fmla="*/ 2694215 w 2694215"/>
              <a:gd name="connsiteY8" fmla="*/ 882291 h 882291"/>
              <a:gd name="connsiteX0" fmla="*/ 0 w 2694215"/>
              <a:gd name="connsiteY0" fmla="*/ 2437 h 884181"/>
              <a:gd name="connsiteX1" fmla="*/ 269422 w 2694215"/>
              <a:gd name="connsiteY1" fmla="*/ 10603 h 884181"/>
              <a:gd name="connsiteX2" fmla="*/ 530679 w 2694215"/>
              <a:gd name="connsiteY2" fmla="*/ 59588 h 884181"/>
              <a:gd name="connsiteX3" fmla="*/ 767443 w 2694215"/>
              <a:gd name="connsiteY3" fmla="*/ 255532 h 884181"/>
              <a:gd name="connsiteX4" fmla="*/ 930729 w 2694215"/>
              <a:gd name="connsiteY4" fmla="*/ 435145 h 884181"/>
              <a:gd name="connsiteX5" fmla="*/ 1143000 w 2694215"/>
              <a:gd name="connsiteY5" fmla="*/ 622924 h 884181"/>
              <a:gd name="connsiteX6" fmla="*/ 1534887 w 2694215"/>
              <a:gd name="connsiteY6" fmla="*/ 769881 h 884181"/>
              <a:gd name="connsiteX7" fmla="*/ 2220686 w 2694215"/>
              <a:gd name="connsiteY7" fmla="*/ 859688 h 884181"/>
              <a:gd name="connsiteX8" fmla="*/ 2694215 w 2694215"/>
              <a:gd name="connsiteY8" fmla="*/ 884181 h 884181"/>
              <a:gd name="connsiteX0" fmla="*/ 0 w 2694215"/>
              <a:gd name="connsiteY0" fmla="*/ 4213 h 885957"/>
              <a:gd name="connsiteX1" fmla="*/ 269422 w 2694215"/>
              <a:gd name="connsiteY1" fmla="*/ 12379 h 885957"/>
              <a:gd name="connsiteX2" fmla="*/ 571501 w 2694215"/>
              <a:gd name="connsiteY2" fmla="*/ 102185 h 885957"/>
              <a:gd name="connsiteX3" fmla="*/ 767443 w 2694215"/>
              <a:gd name="connsiteY3" fmla="*/ 257308 h 885957"/>
              <a:gd name="connsiteX4" fmla="*/ 930729 w 2694215"/>
              <a:gd name="connsiteY4" fmla="*/ 436921 h 885957"/>
              <a:gd name="connsiteX5" fmla="*/ 1143000 w 2694215"/>
              <a:gd name="connsiteY5" fmla="*/ 624700 h 885957"/>
              <a:gd name="connsiteX6" fmla="*/ 1534887 w 2694215"/>
              <a:gd name="connsiteY6" fmla="*/ 771657 h 885957"/>
              <a:gd name="connsiteX7" fmla="*/ 2220686 w 2694215"/>
              <a:gd name="connsiteY7" fmla="*/ 861464 h 885957"/>
              <a:gd name="connsiteX8" fmla="*/ 2694215 w 2694215"/>
              <a:gd name="connsiteY8" fmla="*/ 885957 h 885957"/>
              <a:gd name="connsiteX0" fmla="*/ 0 w 2694215"/>
              <a:gd name="connsiteY0" fmla="*/ 4213 h 885957"/>
              <a:gd name="connsiteX1" fmla="*/ 269422 w 2694215"/>
              <a:gd name="connsiteY1" fmla="*/ 12379 h 885957"/>
              <a:gd name="connsiteX2" fmla="*/ 571501 w 2694215"/>
              <a:gd name="connsiteY2" fmla="*/ 102185 h 885957"/>
              <a:gd name="connsiteX3" fmla="*/ 767443 w 2694215"/>
              <a:gd name="connsiteY3" fmla="*/ 257308 h 885957"/>
              <a:gd name="connsiteX4" fmla="*/ 930729 w 2694215"/>
              <a:gd name="connsiteY4" fmla="*/ 420592 h 885957"/>
              <a:gd name="connsiteX5" fmla="*/ 1143000 w 2694215"/>
              <a:gd name="connsiteY5" fmla="*/ 624700 h 885957"/>
              <a:gd name="connsiteX6" fmla="*/ 1534887 w 2694215"/>
              <a:gd name="connsiteY6" fmla="*/ 771657 h 885957"/>
              <a:gd name="connsiteX7" fmla="*/ 2220686 w 2694215"/>
              <a:gd name="connsiteY7" fmla="*/ 861464 h 885957"/>
              <a:gd name="connsiteX8" fmla="*/ 2694215 w 2694215"/>
              <a:gd name="connsiteY8" fmla="*/ 885957 h 885957"/>
              <a:gd name="connsiteX0" fmla="*/ 0 w 2694215"/>
              <a:gd name="connsiteY0" fmla="*/ 4213 h 885957"/>
              <a:gd name="connsiteX1" fmla="*/ 269422 w 2694215"/>
              <a:gd name="connsiteY1" fmla="*/ 12379 h 885957"/>
              <a:gd name="connsiteX2" fmla="*/ 571501 w 2694215"/>
              <a:gd name="connsiteY2" fmla="*/ 102185 h 885957"/>
              <a:gd name="connsiteX3" fmla="*/ 800100 w 2694215"/>
              <a:gd name="connsiteY3" fmla="*/ 249144 h 885957"/>
              <a:gd name="connsiteX4" fmla="*/ 930729 w 2694215"/>
              <a:gd name="connsiteY4" fmla="*/ 420592 h 885957"/>
              <a:gd name="connsiteX5" fmla="*/ 1143000 w 2694215"/>
              <a:gd name="connsiteY5" fmla="*/ 624700 h 885957"/>
              <a:gd name="connsiteX6" fmla="*/ 1534887 w 2694215"/>
              <a:gd name="connsiteY6" fmla="*/ 771657 h 885957"/>
              <a:gd name="connsiteX7" fmla="*/ 2220686 w 2694215"/>
              <a:gd name="connsiteY7" fmla="*/ 861464 h 885957"/>
              <a:gd name="connsiteX8" fmla="*/ 2694215 w 2694215"/>
              <a:gd name="connsiteY8" fmla="*/ 885957 h 885957"/>
              <a:gd name="connsiteX0" fmla="*/ 0 w 2694215"/>
              <a:gd name="connsiteY0" fmla="*/ 4213 h 885957"/>
              <a:gd name="connsiteX1" fmla="*/ 269422 w 2694215"/>
              <a:gd name="connsiteY1" fmla="*/ 12379 h 885957"/>
              <a:gd name="connsiteX2" fmla="*/ 571501 w 2694215"/>
              <a:gd name="connsiteY2" fmla="*/ 102185 h 885957"/>
              <a:gd name="connsiteX3" fmla="*/ 930729 w 2694215"/>
              <a:gd name="connsiteY3" fmla="*/ 420592 h 885957"/>
              <a:gd name="connsiteX4" fmla="*/ 1143000 w 2694215"/>
              <a:gd name="connsiteY4" fmla="*/ 624700 h 885957"/>
              <a:gd name="connsiteX5" fmla="*/ 1534887 w 2694215"/>
              <a:gd name="connsiteY5" fmla="*/ 771657 h 885957"/>
              <a:gd name="connsiteX6" fmla="*/ 2220686 w 2694215"/>
              <a:gd name="connsiteY6" fmla="*/ 861464 h 885957"/>
              <a:gd name="connsiteX7" fmla="*/ 2694215 w 2694215"/>
              <a:gd name="connsiteY7" fmla="*/ 885957 h 885957"/>
              <a:gd name="connsiteX0" fmla="*/ 0 w 2694215"/>
              <a:gd name="connsiteY0" fmla="*/ 4213 h 885957"/>
              <a:gd name="connsiteX1" fmla="*/ 269422 w 2694215"/>
              <a:gd name="connsiteY1" fmla="*/ 12379 h 885957"/>
              <a:gd name="connsiteX2" fmla="*/ 571501 w 2694215"/>
              <a:gd name="connsiteY2" fmla="*/ 102185 h 885957"/>
              <a:gd name="connsiteX3" fmla="*/ 906236 w 2694215"/>
              <a:gd name="connsiteY3" fmla="*/ 330785 h 885957"/>
              <a:gd name="connsiteX4" fmla="*/ 1143000 w 2694215"/>
              <a:gd name="connsiteY4" fmla="*/ 624700 h 885957"/>
              <a:gd name="connsiteX5" fmla="*/ 1534887 w 2694215"/>
              <a:gd name="connsiteY5" fmla="*/ 771657 h 885957"/>
              <a:gd name="connsiteX6" fmla="*/ 2220686 w 2694215"/>
              <a:gd name="connsiteY6" fmla="*/ 861464 h 885957"/>
              <a:gd name="connsiteX7" fmla="*/ 2694215 w 2694215"/>
              <a:gd name="connsiteY7" fmla="*/ 885957 h 885957"/>
              <a:gd name="connsiteX0" fmla="*/ 0 w 2694215"/>
              <a:gd name="connsiteY0" fmla="*/ 4213 h 885957"/>
              <a:gd name="connsiteX1" fmla="*/ 269422 w 2694215"/>
              <a:gd name="connsiteY1" fmla="*/ 12379 h 885957"/>
              <a:gd name="connsiteX2" fmla="*/ 571501 w 2694215"/>
              <a:gd name="connsiteY2" fmla="*/ 102185 h 885957"/>
              <a:gd name="connsiteX3" fmla="*/ 906236 w 2694215"/>
              <a:gd name="connsiteY3" fmla="*/ 330785 h 885957"/>
              <a:gd name="connsiteX4" fmla="*/ 1191985 w 2694215"/>
              <a:gd name="connsiteY4" fmla="*/ 583879 h 885957"/>
              <a:gd name="connsiteX5" fmla="*/ 1534887 w 2694215"/>
              <a:gd name="connsiteY5" fmla="*/ 771657 h 885957"/>
              <a:gd name="connsiteX6" fmla="*/ 2220686 w 2694215"/>
              <a:gd name="connsiteY6" fmla="*/ 861464 h 885957"/>
              <a:gd name="connsiteX7" fmla="*/ 2694215 w 2694215"/>
              <a:gd name="connsiteY7" fmla="*/ 885957 h 885957"/>
              <a:gd name="connsiteX0" fmla="*/ 0 w 2694215"/>
              <a:gd name="connsiteY0" fmla="*/ 4213 h 887038"/>
              <a:gd name="connsiteX1" fmla="*/ 269422 w 2694215"/>
              <a:gd name="connsiteY1" fmla="*/ 12379 h 887038"/>
              <a:gd name="connsiteX2" fmla="*/ 571501 w 2694215"/>
              <a:gd name="connsiteY2" fmla="*/ 102185 h 887038"/>
              <a:gd name="connsiteX3" fmla="*/ 906236 w 2694215"/>
              <a:gd name="connsiteY3" fmla="*/ 330785 h 887038"/>
              <a:gd name="connsiteX4" fmla="*/ 1191985 w 2694215"/>
              <a:gd name="connsiteY4" fmla="*/ 583879 h 887038"/>
              <a:gd name="connsiteX5" fmla="*/ 1624694 w 2694215"/>
              <a:gd name="connsiteY5" fmla="*/ 665522 h 887038"/>
              <a:gd name="connsiteX6" fmla="*/ 2220686 w 2694215"/>
              <a:gd name="connsiteY6" fmla="*/ 861464 h 887038"/>
              <a:gd name="connsiteX7" fmla="*/ 2694215 w 2694215"/>
              <a:gd name="connsiteY7" fmla="*/ 885957 h 887038"/>
              <a:gd name="connsiteX0" fmla="*/ 0 w 2694215"/>
              <a:gd name="connsiteY0" fmla="*/ 4213 h 885957"/>
              <a:gd name="connsiteX1" fmla="*/ 269422 w 2694215"/>
              <a:gd name="connsiteY1" fmla="*/ 12379 h 885957"/>
              <a:gd name="connsiteX2" fmla="*/ 571501 w 2694215"/>
              <a:gd name="connsiteY2" fmla="*/ 102185 h 885957"/>
              <a:gd name="connsiteX3" fmla="*/ 906236 w 2694215"/>
              <a:gd name="connsiteY3" fmla="*/ 330785 h 885957"/>
              <a:gd name="connsiteX4" fmla="*/ 1191985 w 2694215"/>
              <a:gd name="connsiteY4" fmla="*/ 583879 h 885957"/>
              <a:gd name="connsiteX5" fmla="*/ 1624694 w 2694215"/>
              <a:gd name="connsiteY5" fmla="*/ 665522 h 885957"/>
              <a:gd name="connsiteX6" fmla="*/ 2310493 w 2694215"/>
              <a:gd name="connsiteY6" fmla="*/ 755328 h 885957"/>
              <a:gd name="connsiteX7" fmla="*/ 2694215 w 2694215"/>
              <a:gd name="connsiteY7" fmla="*/ 885957 h 885957"/>
              <a:gd name="connsiteX0" fmla="*/ 0 w 2792187"/>
              <a:gd name="connsiteY0" fmla="*/ 4213 h 796150"/>
              <a:gd name="connsiteX1" fmla="*/ 269422 w 2792187"/>
              <a:gd name="connsiteY1" fmla="*/ 12379 h 796150"/>
              <a:gd name="connsiteX2" fmla="*/ 571501 w 2792187"/>
              <a:gd name="connsiteY2" fmla="*/ 102185 h 796150"/>
              <a:gd name="connsiteX3" fmla="*/ 906236 w 2792187"/>
              <a:gd name="connsiteY3" fmla="*/ 330785 h 796150"/>
              <a:gd name="connsiteX4" fmla="*/ 1191985 w 2792187"/>
              <a:gd name="connsiteY4" fmla="*/ 583879 h 796150"/>
              <a:gd name="connsiteX5" fmla="*/ 1624694 w 2792187"/>
              <a:gd name="connsiteY5" fmla="*/ 665522 h 796150"/>
              <a:gd name="connsiteX6" fmla="*/ 2310493 w 2792187"/>
              <a:gd name="connsiteY6" fmla="*/ 755328 h 796150"/>
              <a:gd name="connsiteX7" fmla="*/ 2792187 w 2792187"/>
              <a:gd name="connsiteY7" fmla="*/ 796150 h 796150"/>
              <a:gd name="connsiteX0" fmla="*/ 0 w 2792187"/>
              <a:gd name="connsiteY0" fmla="*/ 4213 h 796150"/>
              <a:gd name="connsiteX1" fmla="*/ 269422 w 2792187"/>
              <a:gd name="connsiteY1" fmla="*/ 12379 h 796150"/>
              <a:gd name="connsiteX2" fmla="*/ 571501 w 2792187"/>
              <a:gd name="connsiteY2" fmla="*/ 102185 h 796150"/>
              <a:gd name="connsiteX3" fmla="*/ 906236 w 2792187"/>
              <a:gd name="connsiteY3" fmla="*/ 330785 h 796150"/>
              <a:gd name="connsiteX4" fmla="*/ 1240970 w 2792187"/>
              <a:gd name="connsiteY4" fmla="*/ 575715 h 796150"/>
              <a:gd name="connsiteX5" fmla="*/ 1624694 w 2792187"/>
              <a:gd name="connsiteY5" fmla="*/ 665522 h 796150"/>
              <a:gd name="connsiteX6" fmla="*/ 2310493 w 2792187"/>
              <a:gd name="connsiteY6" fmla="*/ 755328 h 796150"/>
              <a:gd name="connsiteX7" fmla="*/ 2792187 w 2792187"/>
              <a:gd name="connsiteY7" fmla="*/ 796150 h 796150"/>
              <a:gd name="connsiteX0" fmla="*/ 0 w 2792187"/>
              <a:gd name="connsiteY0" fmla="*/ 4213 h 796150"/>
              <a:gd name="connsiteX1" fmla="*/ 269422 w 2792187"/>
              <a:gd name="connsiteY1" fmla="*/ 12379 h 796150"/>
              <a:gd name="connsiteX2" fmla="*/ 571501 w 2792187"/>
              <a:gd name="connsiteY2" fmla="*/ 102185 h 796150"/>
              <a:gd name="connsiteX3" fmla="*/ 906236 w 2792187"/>
              <a:gd name="connsiteY3" fmla="*/ 330785 h 796150"/>
              <a:gd name="connsiteX4" fmla="*/ 1240970 w 2792187"/>
              <a:gd name="connsiteY4" fmla="*/ 575715 h 796150"/>
              <a:gd name="connsiteX5" fmla="*/ 1632858 w 2792187"/>
              <a:gd name="connsiteY5" fmla="*/ 665522 h 796150"/>
              <a:gd name="connsiteX6" fmla="*/ 2310493 w 2792187"/>
              <a:gd name="connsiteY6" fmla="*/ 755328 h 796150"/>
              <a:gd name="connsiteX7" fmla="*/ 2792187 w 2792187"/>
              <a:gd name="connsiteY7" fmla="*/ 796150 h 796150"/>
              <a:gd name="connsiteX0" fmla="*/ 0 w 2792187"/>
              <a:gd name="connsiteY0" fmla="*/ 4213 h 796150"/>
              <a:gd name="connsiteX1" fmla="*/ 269422 w 2792187"/>
              <a:gd name="connsiteY1" fmla="*/ 12379 h 796150"/>
              <a:gd name="connsiteX2" fmla="*/ 571501 w 2792187"/>
              <a:gd name="connsiteY2" fmla="*/ 102185 h 796150"/>
              <a:gd name="connsiteX3" fmla="*/ 906236 w 2792187"/>
              <a:gd name="connsiteY3" fmla="*/ 330785 h 796150"/>
              <a:gd name="connsiteX4" fmla="*/ 1632858 w 2792187"/>
              <a:gd name="connsiteY4" fmla="*/ 665522 h 796150"/>
              <a:gd name="connsiteX5" fmla="*/ 2310493 w 2792187"/>
              <a:gd name="connsiteY5" fmla="*/ 755328 h 796150"/>
              <a:gd name="connsiteX6" fmla="*/ 2792187 w 2792187"/>
              <a:gd name="connsiteY6" fmla="*/ 796150 h 796150"/>
              <a:gd name="connsiteX0" fmla="*/ 0 w 2792187"/>
              <a:gd name="connsiteY0" fmla="*/ 4213 h 796150"/>
              <a:gd name="connsiteX1" fmla="*/ 269422 w 2792187"/>
              <a:gd name="connsiteY1" fmla="*/ 12379 h 796150"/>
              <a:gd name="connsiteX2" fmla="*/ 571501 w 2792187"/>
              <a:gd name="connsiteY2" fmla="*/ 102185 h 796150"/>
              <a:gd name="connsiteX3" fmla="*/ 947057 w 2792187"/>
              <a:gd name="connsiteY3" fmla="*/ 338950 h 796150"/>
              <a:gd name="connsiteX4" fmla="*/ 1632858 w 2792187"/>
              <a:gd name="connsiteY4" fmla="*/ 665522 h 796150"/>
              <a:gd name="connsiteX5" fmla="*/ 2310493 w 2792187"/>
              <a:gd name="connsiteY5" fmla="*/ 755328 h 796150"/>
              <a:gd name="connsiteX6" fmla="*/ 2792187 w 2792187"/>
              <a:gd name="connsiteY6" fmla="*/ 796150 h 796150"/>
              <a:gd name="connsiteX0" fmla="*/ 0 w 2792187"/>
              <a:gd name="connsiteY0" fmla="*/ 4213 h 796150"/>
              <a:gd name="connsiteX1" fmla="*/ 269422 w 2792187"/>
              <a:gd name="connsiteY1" fmla="*/ 12379 h 796150"/>
              <a:gd name="connsiteX2" fmla="*/ 571501 w 2792187"/>
              <a:gd name="connsiteY2" fmla="*/ 102185 h 796150"/>
              <a:gd name="connsiteX3" fmla="*/ 947057 w 2792187"/>
              <a:gd name="connsiteY3" fmla="*/ 338950 h 796150"/>
              <a:gd name="connsiteX4" fmla="*/ 1656106 w 2792187"/>
              <a:gd name="connsiteY4" fmla="*/ 603529 h 796150"/>
              <a:gd name="connsiteX5" fmla="*/ 2310493 w 2792187"/>
              <a:gd name="connsiteY5" fmla="*/ 755328 h 796150"/>
              <a:gd name="connsiteX6" fmla="*/ 2792187 w 2792187"/>
              <a:gd name="connsiteY6" fmla="*/ 796150 h 796150"/>
              <a:gd name="connsiteX0" fmla="*/ 0 w 2792187"/>
              <a:gd name="connsiteY0" fmla="*/ 4213 h 796150"/>
              <a:gd name="connsiteX1" fmla="*/ 269422 w 2792187"/>
              <a:gd name="connsiteY1" fmla="*/ 12379 h 796150"/>
              <a:gd name="connsiteX2" fmla="*/ 625745 w 2792187"/>
              <a:gd name="connsiteY2" fmla="*/ 102185 h 796150"/>
              <a:gd name="connsiteX3" fmla="*/ 947057 w 2792187"/>
              <a:gd name="connsiteY3" fmla="*/ 338950 h 796150"/>
              <a:gd name="connsiteX4" fmla="*/ 1656106 w 2792187"/>
              <a:gd name="connsiteY4" fmla="*/ 603529 h 796150"/>
              <a:gd name="connsiteX5" fmla="*/ 2310493 w 2792187"/>
              <a:gd name="connsiteY5" fmla="*/ 755328 h 796150"/>
              <a:gd name="connsiteX6" fmla="*/ 2792187 w 2792187"/>
              <a:gd name="connsiteY6" fmla="*/ 796150 h 796150"/>
              <a:gd name="connsiteX0" fmla="*/ 0 w 2792187"/>
              <a:gd name="connsiteY0" fmla="*/ 8351 h 800288"/>
              <a:gd name="connsiteX1" fmla="*/ 315917 w 2792187"/>
              <a:gd name="connsiteY1" fmla="*/ 8768 h 800288"/>
              <a:gd name="connsiteX2" fmla="*/ 625745 w 2792187"/>
              <a:gd name="connsiteY2" fmla="*/ 106323 h 800288"/>
              <a:gd name="connsiteX3" fmla="*/ 947057 w 2792187"/>
              <a:gd name="connsiteY3" fmla="*/ 343088 h 800288"/>
              <a:gd name="connsiteX4" fmla="*/ 1656106 w 2792187"/>
              <a:gd name="connsiteY4" fmla="*/ 607667 h 800288"/>
              <a:gd name="connsiteX5" fmla="*/ 2310493 w 2792187"/>
              <a:gd name="connsiteY5" fmla="*/ 759466 h 800288"/>
              <a:gd name="connsiteX6" fmla="*/ 2792187 w 2792187"/>
              <a:gd name="connsiteY6" fmla="*/ 800288 h 800288"/>
              <a:gd name="connsiteX0" fmla="*/ 0 w 2792187"/>
              <a:gd name="connsiteY0" fmla="*/ 10599 h 802536"/>
              <a:gd name="connsiteX1" fmla="*/ 315917 w 2792187"/>
              <a:gd name="connsiteY1" fmla="*/ 11016 h 802536"/>
              <a:gd name="connsiteX2" fmla="*/ 679989 w 2792187"/>
              <a:gd name="connsiteY2" fmla="*/ 139567 h 802536"/>
              <a:gd name="connsiteX3" fmla="*/ 947057 w 2792187"/>
              <a:gd name="connsiteY3" fmla="*/ 345336 h 802536"/>
              <a:gd name="connsiteX4" fmla="*/ 1656106 w 2792187"/>
              <a:gd name="connsiteY4" fmla="*/ 609915 h 802536"/>
              <a:gd name="connsiteX5" fmla="*/ 2310493 w 2792187"/>
              <a:gd name="connsiteY5" fmla="*/ 761714 h 802536"/>
              <a:gd name="connsiteX6" fmla="*/ 2792187 w 2792187"/>
              <a:gd name="connsiteY6" fmla="*/ 802536 h 802536"/>
              <a:gd name="connsiteX0" fmla="*/ 0 w 2792187"/>
              <a:gd name="connsiteY0" fmla="*/ 10599 h 802536"/>
              <a:gd name="connsiteX1" fmla="*/ 315917 w 2792187"/>
              <a:gd name="connsiteY1" fmla="*/ 11016 h 802536"/>
              <a:gd name="connsiteX2" fmla="*/ 679989 w 2792187"/>
              <a:gd name="connsiteY2" fmla="*/ 139567 h 802536"/>
              <a:gd name="connsiteX3" fmla="*/ 947057 w 2792187"/>
              <a:gd name="connsiteY3" fmla="*/ 345336 h 802536"/>
              <a:gd name="connsiteX4" fmla="*/ 1656106 w 2792187"/>
              <a:gd name="connsiteY4" fmla="*/ 609915 h 802536"/>
              <a:gd name="connsiteX5" fmla="*/ 2310493 w 2792187"/>
              <a:gd name="connsiteY5" fmla="*/ 761714 h 802536"/>
              <a:gd name="connsiteX6" fmla="*/ 2792187 w 2792187"/>
              <a:gd name="connsiteY6" fmla="*/ 802536 h 802536"/>
              <a:gd name="connsiteX0" fmla="*/ 0 w 2792187"/>
              <a:gd name="connsiteY0" fmla="*/ 10599 h 802536"/>
              <a:gd name="connsiteX1" fmla="*/ 315917 w 2792187"/>
              <a:gd name="connsiteY1" fmla="*/ 11016 h 802536"/>
              <a:gd name="connsiteX2" fmla="*/ 679989 w 2792187"/>
              <a:gd name="connsiteY2" fmla="*/ 139567 h 802536"/>
              <a:gd name="connsiteX3" fmla="*/ 947057 w 2792187"/>
              <a:gd name="connsiteY3" fmla="*/ 345336 h 802536"/>
              <a:gd name="connsiteX4" fmla="*/ 1656106 w 2792187"/>
              <a:gd name="connsiteY4" fmla="*/ 578919 h 802536"/>
              <a:gd name="connsiteX5" fmla="*/ 2310493 w 2792187"/>
              <a:gd name="connsiteY5" fmla="*/ 761714 h 802536"/>
              <a:gd name="connsiteX6" fmla="*/ 2792187 w 2792187"/>
              <a:gd name="connsiteY6" fmla="*/ 802536 h 802536"/>
              <a:gd name="connsiteX0" fmla="*/ 0 w 2792187"/>
              <a:gd name="connsiteY0" fmla="*/ 10599 h 802536"/>
              <a:gd name="connsiteX1" fmla="*/ 315917 w 2792187"/>
              <a:gd name="connsiteY1" fmla="*/ 11016 h 802536"/>
              <a:gd name="connsiteX2" fmla="*/ 679989 w 2792187"/>
              <a:gd name="connsiteY2" fmla="*/ 139567 h 802536"/>
              <a:gd name="connsiteX3" fmla="*/ 947057 w 2792187"/>
              <a:gd name="connsiteY3" fmla="*/ 345336 h 802536"/>
              <a:gd name="connsiteX4" fmla="*/ 1524370 w 2792187"/>
              <a:gd name="connsiteY4" fmla="*/ 555671 h 802536"/>
              <a:gd name="connsiteX5" fmla="*/ 2310493 w 2792187"/>
              <a:gd name="connsiteY5" fmla="*/ 761714 h 802536"/>
              <a:gd name="connsiteX6" fmla="*/ 2792187 w 2792187"/>
              <a:gd name="connsiteY6" fmla="*/ 802536 h 802536"/>
              <a:gd name="connsiteX0" fmla="*/ 0 w 2792187"/>
              <a:gd name="connsiteY0" fmla="*/ 10599 h 802536"/>
              <a:gd name="connsiteX1" fmla="*/ 315917 w 2792187"/>
              <a:gd name="connsiteY1" fmla="*/ 11016 h 802536"/>
              <a:gd name="connsiteX2" fmla="*/ 679989 w 2792187"/>
              <a:gd name="connsiteY2" fmla="*/ 139567 h 802536"/>
              <a:gd name="connsiteX3" fmla="*/ 947057 w 2792187"/>
              <a:gd name="connsiteY3" fmla="*/ 345336 h 802536"/>
              <a:gd name="connsiteX4" fmla="*/ 1524370 w 2792187"/>
              <a:gd name="connsiteY4" fmla="*/ 555671 h 802536"/>
              <a:gd name="connsiteX5" fmla="*/ 2194256 w 2792187"/>
              <a:gd name="connsiteY5" fmla="*/ 699721 h 802536"/>
              <a:gd name="connsiteX6" fmla="*/ 2792187 w 2792187"/>
              <a:gd name="connsiteY6" fmla="*/ 802536 h 802536"/>
              <a:gd name="connsiteX0" fmla="*/ 0 w 2838682"/>
              <a:gd name="connsiteY0" fmla="*/ 10599 h 756041"/>
              <a:gd name="connsiteX1" fmla="*/ 315917 w 2838682"/>
              <a:gd name="connsiteY1" fmla="*/ 11016 h 756041"/>
              <a:gd name="connsiteX2" fmla="*/ 679989 w 2838682"/>
              <a:gd name="connsiteY2" fmla="*/ 139567 h 756041"/>
              <a:gd name="connsiteX3" fmla="*/ 947057 w 2838682"/>
              <a:gd name="connsiteY3" fmla="*/ 345336 h 756041"/>
              <a:gd name="connsiteX4" fmla="*/ 1524370 w 2838682"/>
              <a:gd name="connsiteY4" fmla="*/ 555671 h 756041"/>
              <a:gd name="connsiteX5" fmla="*/ 2194256 w 2838682"/>
              <a:gd name="connsiteY5" fmla="*/ 699721 h 756041"/>
              <a:gd name="connsiteX6" fmla="*/ 2838682 w 2838682"/>
              <a:gd name="connsiteY6" fmla="*/ 756041 h 756041"/>
              <a:gd name="connsiteX0" fmla="*/ 0 w 2838682"/>
              <a:gd name="connsiteY0" fmla="*/ 10599 h 756041"/>
              <a:gd name="connsiteX1" fmla="*/ 315917 w 2838682"/>
              <a:gd name="connsiteY1" fmla="*/ 11016 h 756041"/>
              <a:gd name="connsiteX2" fmla="*/ 679989 w 2838682"/>
              <a:gd name="connsiteY2" fmla="*/ 139567 h 756041"/>
              <a:gd name="connsiteX3" fmla="*/ 947057 w 2838682"/>
              <a:gd name="connsiteY3" fmla="*/ 345336 h 756041"/>
              <a:gd name="connsiteX4" fmla="*/ 1524370 w 2838682"/>
              <a:gd name="connsiteY4" fmla="*/ 555671 h 756041"/>
              <a:gd name="connsiteX5" fmla="*/ 2194256 w 2838682"/>
              <a:gd name="connsiteY5" fmla="*/ 699721 h 756041"/>
              <a:gd name="connsiteX6" fmla="*/ 2838682 w 2838682"/>
              <a:gd name="connsiteY6" fmla="*/ 756041 h 75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8682" h="756041">
                <a:moveTo>
                  <a:pt x="0" y="10599"/>
                </a:moveTo>
                <a:cubicBezTo>
                  <a:pt x="78922" y="5156"/>
                  <a:pt x="202586" y="-10479"/>
                  <a:pt x="315917" y="11016"/>
                </a:cubicBezTo>
                <a:cubicBezTo>
                  <a:pt x="429249" y="32511"/>
                  <a:pt x="574799" y="68349"/>
                  <a:pt x="679989" y="139567"/>
                </a:cubicBezTo>
                <a:cubicBezTo>
                  <a:pt x="785179" y="210785"/>
                  <a:pt x="806327" y="275985"/>
                  <a:pt x="947057" y="345336"/>
                </a:cubicBezTo>
                <a:cubicBezTo>
                  <a:pt x="1087787" y="414687"/>
                  <a:pt x="1316504" y="496607"/>
                  <a:pt x="1524370" y="555671"/>
                </a:cubicBezTo>
                <a:cubicBezTo>
                  <a:pt x="1732237" y="614735"/>
                  <a:pt x="2001035" y="677950"/>
                  <a:pt x="2194256" y="699721"/>
                </a:cubicBezTo>
                <a:cubicBezTo>
                  <a:pt x="2387477" y="721492"/>
                  <a:pt x="2644019" y="754000"/>
                  <a:pt x="2838682" y="756041"/>
                </a:cubicBezTo>
              </a:path>
            </a:pathLst>
          </a:cu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44" name="Straight Connector 43">
            <a:extLst>
              <a:ext uri="{FF2B5EF4-FFF2-40B4-BE49-F238E27FC236}">
                <a16:creationId xmlns:a16="http://schemas.microsoft.com/office/drawing/2014/main" id="{EBAA9F18-022C-87FE-7A51-B60B6F6957AC}"/>
              </a:ext>
            </a:extLst>
          </p:cNvPr>
          <p:cNvCxnSpPr>
            <a:cxnSpLocks/>
          </p:cNvCxnSpPr>
          <p:nvPr/>
        </p:nvCxnSpPr>
        <p:spPr>
          <a:xfrm flipH="1">
            <a:off x="8847365" y="2494063"/>
            <a:ext cx="93073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E9C8124-8C11-26BA-753D-98862076BC47}"/>
              </a:ext>
            </a:extLst>
          </p:cNvPr>
          <p:cNvCxnSpPr>
            <a:cxnSpLocks/>
          </p:cNvCxnSpPr>
          <p:nvPr/>
        </p:nvCxnSpPr>
        <p:spPr>
          <a:xfrm flipH="1">
            <a:off x="8847365" y="3618013"/>
            <a:ext cx="93073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64297EF-61EB-CE4D-C3FC-1DB927837F0B}"/>
              </a:ext>
            </a:extLst>
          </p:cNvPr>
          <p:cNvCxnSpPr>
            <a:cxnSpLocks/>
          </p:cNvCxnSpPr>
          <p:nvPr/>
        </p:nvCxnSpPr>
        <p:spPr>
          <a:xfrm flipH="1">
            <a:off x="8836475" y="4995056"/>
            <a:ext cx="93073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408AF204-33CB-DC07-D668-9EDABB0593AC}"/>
                  </a:ext>
                </a:extLst>
              </p:cNvPr>
              <p:cNvSpPr txBox="1"/>
              <p:nvPr/>
            </p:nvSpPr>
            <p:spPr>
              <a:xfrm>
                <a:off x="7814206" y="381000"/>
                <a:ext cx="1253594" cy="1077218"/>
              </a:xfrm>
              <a:prstGeom prst="rect">
                <a:avLst/>
              </a:prstGeom>
              <a:noFill/>
            </p:spPr>
            <p:txBody>
              <a:bodyPr wrap="square" rtlCol="0">
                <a:spAutoFit/>
              </a:bodyPr>
              <a:lstStyle/>
              <a:p>
                <a:pPr algn="ctr"/>
                <a:r>
                  <a:rPr lang="en-US" sz="1600" dirty="0">
                    <a:solidFill>
                      <a:schemeClr val="tx1"/>
                    </a:solidFill>
                  </a:rPr>
                  <a:t>Inlet total conditions </a:t>
                </a:r>
                <a:r>
                  <a:rPr lang="en-US" sz="1400" dirty="0">
                    <a:solidFill>
                      <a:schemeClr val="tx1"/>
                    </a:solidFill>
                  </a:rPr>
                  <a:t>fixed</a:t>
                </a:r>
              </a:p>
              <a:p>
                <a:pPr algn="ctr"/>
                <a:r>
                  <a:rPr lang="en-US" sz="1600" dirty="0">
                    <a:solidFill>
                      <a:schemeClr val="tx1"/>
                    </a:solidFill>
                  </a:rPr>
                  <a:t>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𝑝</m:t>
                        </m:r>
                      </m:e>
                      <m:sub>
                        <m:r>
                          <a:rPr lang="en-US" sz="1600" i="1">
                            <a:solidFill>
                              <a:schemeClr val="tx1"/>
                            </a:solidFill>
                            <a:latin typeface="Cambria Math" panose="02040503050406030204" pitchFamily="18" charset="0"/>
                          </a:rPr>
                          <m:t>0</m:t>
                        </m:r>
                      </m:sub>
                    </m:sSub>
                  </m:oMath>
                </a14:m>
                <a:r>
                  <a:rPr lang="en-US" sz="1600" dirty="0">
                    <a:solidFill>
                      <a:schemeClr val="tx1"/>
                    </a:solidFill>
                  </a:rPr>
                  <a:t>,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b="0" i="1" smtClean="0">
                            <a:solidFill>
                              <a:schemeClr val="tx1"/>
                            </a:solidFill>
                            <a:latin typeface="Cambria Math" panose="02040503050406030204" pitchFamily="18" charset="0"/>
                          </a:rPr>
                          <m:t>𝑇</m:t>
                        </m:r>
                      </m:e>
                      <m:sub>
                        <m:r>
                          <a:rPr lang="en-US" sz="1600" i="1">
                            <a:solidFill>
                              <a:schemeClr val="tx1"/>
                            </a:solidFill>
                            <a:latin typeface="Cambria Math" panose="02040503050406030204" pitchFamily="18" charset="0"/>
                          </a:rPr>
                          <m:t>0</m:t>
                        </m:r>
                      </m:sub>
                    </m:sSub>
                  </m:oMath>
                </a14:m>
                <a:r>
                  <a:rPr lang="en-US" sz="1600" dirty="0">
                    <a:solidFill>
                      <a:schemeClr val="tx1"/>
                    </a:solidFill>
                  </a:rPr>
                  <a:t>, </a:t>
                </a: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b="0" i="1" smtClean="0">
                            <a:solidFill>
                              <a:schemeClr val="tx1"/>
                            </a:solidFill>
                            <a:latin typeface="Cambria Math" panose="02040503050406030204" pitchFamily="18" charset="0"/>
                          </a:rPr>
                          <m:t>𝜌</m:t>
                        </m:r>
                      </m:e>
                      <m:sub>
                        <m:r>
                          <a:rPr lang="en-US" sz="1600" i="1">
                            <a:solidFill>
                              <a:schemeClr val="tx1"/>
                            </a:solidFill>
                            <a:latin typeface="Cambria Math" panose="02040503050406030204" pitchFamily="18" charset="0"/>
                          </a:rPr>
                          <m:t>0</m:t>
                        </m:r>
                      </m:sub>
                    </m:sSub>
                  </m:oMath>
                </a14:m>
                <a:r>
                  <a:rPr lang="en-US" sz="1600" dirty="0">
                    <a:solidFill>
                      <a:schemeClr val="tx1"/>
                    </a:solidFill>
                  </a:rPr>
                  <a:t>)</a:t>
                </a:r>
              </a:p>
            </p:txBody>
          </p:sp>
        </mc:Choice>
        <mc:Fallback xmlns="">
          <p:sp>
            <p:nvSpPr>
              <p:cNvPr id="47" name="TextBox 46">
                <a:extLst>
                  <a:ext uri="{FF2B5EF4-FFF2-40B4-BE49-F238E27FC236}">
                    <a16:creationId xmlns:a16="http://schemas.microsoft.com/office/drawing/2014/main" id="{408AF204-33CB-DC07-D668-9EDABB0593AC}"/>
                  </a:ext>
                </a:extLst>
              </p:cNvPr>
              <p:cNvSpPr txBox="1">
                <a:spLocks noRot="1" noChangeAspect="1" noMove="1" noResize="1" noEditPoints="1" noAdjustHandles="1" noChangeArrowheads="1" noChangeShapeType="1" noTextEdit="1"/>
              </p:cNvSpPr>
              <p:nvPr/>
            </p:nvSpPr>
            <p:spPr>
              <a:xfrm>
                <a:off x="7814206" y="381000"/>
                <a:ext cx="1253594" cy="1077218"/>
              </a:xfrm>
              <a:prstGeom prst="rect">
                <a:avLst/>
              </a:prstGeom>
              <a:blipFill>
                <a:blip r:embed="rId7"/>
                <a:stretch>
                  <a:fillRect t="-1705" b="-3409"/>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F6EAF934-EC51-6D44-D14D-5016909891AB}"/>
                  </a:ext>
                </a:extLst>
              </p:cNvPr>
              <p:cNvSpPr txBox="1"/>
              <p:nvPr/>
            </p:nvSpPr>
            <p:spPr>
              <a:xfrm>
                <a:off x="9350042" y="1603167"/>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8" name="TextBox 47">
                <a:extLst>
                  <a:ext uri="{FF2B5EF4-FFF2-40B4-BE49-F238E27FC236}">
                    <a16:creationId xmlns:a16="http://schemas.microsoft.com/office/drawing/2014/main" id="{F6EAF934-EC51-6D44-D14D-5016909891AB}"/>
                  </a:ext>
                </a:extLst>
              </p:cNvPr>
              <p:cNvSpPr txBox="1">
                <a:spLocks noRot="1" noChangeAspect="1" noMove="1" noResize="1" noEditPoints="1" noAdjustHandles="1" noChangeArrowheads="1" noChangeShapeType="1" noTextEdit="1"/>
              </p:cNvSpPr>
              <p:nvPr/>
            </p:nvSpPr>
            <p:spPr>
              <a:xfrm>
                <a:off x="9350042" y="1603167"/>
                <a:ext cx="914400" cy="385958"/>
              </a:xfrm>
              <a:prstGeom prst="rect">
                <a:avLst/>
              </a:prstGeom>
              <a:blipFill>
                <a:blip r:embed="rId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46D700FF-AE66-4A9C-72D4-CE5B5375C254}"/>
                  </a:ext>
                </a:extLst>
              </p:cNvPr>
              <p:cNvSpPr txBox="1"/>
              <p:nvPr/>
            </p:nvSpPr>
            <p:spPr>
              <a:xfrm>
                <a:off x="9364862" y="391528"/>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𝑡</m:t>
                          </m:r>
                        </m:sub>
                      </m:s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𝐴</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9" name="TextBox 48">
                <a:extLst>
                  <a:ext uri="{FF2B5EF4-FFF2-40B4-BE49-F238E27FC236}">
                    <a16:creationId xmlns:a16="http://schemas.microsoft.com/office/drawing/2014/main" id="{46D700FF-AE66-4A9C-72D4-CE5B5375C254}"/>
                  </a:ext>
                </a:extLst>
              </p:cNvPr>
              <p:cNvSpPr txBox="1">
                <a:spLocks noRot="1" noChangeAspect="1" noMove="1" noResize="1" noEditPoints="1" noAdjustHandles="1" noChangeArrowheads="1" noChangeShapeType="1" noTextEdit="1"/>
              </p:cNvSpPr>
              <p:nvPr/>
            </p:nvSpPr>
            <p:spPr>
              <a:xfrm>
                <a:off x="9364862" y="391528"/>
                <a:ext cx="914400" cy="385958"/>
              </a:xfrm>
              <a:prstGeom prst="rect">
                <a:avLst/>
              </a:prstGeom>
              <a:blipFill>
                <a:blip r:embed="rId9"/>
                <a:stretch>
                  <a:fillRect/>
                </a:stretch>
              </a:blipFill>
            </p:spPr>
            <p:txBody>
              <a:bodyPr/>
              <a:lstStyle/>
              <a:p>
                <a:r>
                  <a:rPr lang="en-IN">
                    <a:noFill/>
                  </a:rPr>
                  <a:t> </a:t>
                </a:r>
              </a:p>
            </p:txBody>
          </p:sp>
        </mc:Fallback>
      </mc:AlternateContent>
      <p:sp>
        <p:nvSpPr>
          <p:cNvPr id="50" name="Arrow: Right 49">
            <a:extLst>
              <a:ext uri="{FF2B5EF4-FFF2-40B4-BE49-F238E27FC236}">
                <a16:creationId xmlns:a16="http://schemas.microsoft.com/office/drawing/2014/main" id="{EED1D5B7-B674-5EB7-B99B-4F2ACC2E2DDA}"/>
              </a:ext>
            </a:extLst>
          </p:cNvPr>
          <p:cNvSpPr/>
          <p:nvPr/>
        </p:nvSpPr>
        <p:spPr>
          <a:xfrm>
            <a:off x="9094313" y="909295"/>
            <a:ext cx="2105138" cy="420418"/>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600"/>
          </a:p>
        </p:txBody>
      </p: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5F2211DF-8CF4-6D22-1F2B-5765668F75AB}"/>
                  </a:ext>
                </a:extLst>
              </p:cNvPr>
              <p:cNvSpPr txBox="1"/>
              <p:nvPr/>
            </p:nvSpPr>
            <p:spPr>
              <a:xfrm rot="16200000">
                <a:off x="11037778" y="945813"/>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&gt;1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1" name="TextBox 50">
                <a:extLst>
                  <a:ext uri="{FF2B5EF4-FFF2-40B4-BE49-F238E27FC236}">
                    <a16:creationId xmlns:a16="http://schemas.microsoft.com/office/drawing/2014/main" id="{5F2211DF-8CF4-6D22-1F2B-5765668F75AB}"/>
                  </a:ext>
                </a:extLst>
              </p:cNvPr>
              <p:cNvSpPr txBox="1">
                <a:spLocks noRot="1" noChangeAspect="1" noMove="1" noResize="1" noEditPoints="1" noAdjustHandles="1" noChangeArrowheads="1" noChangeShapeType="1" noTextEdit="1"/>
              </p:cNvSpPr>
              <p:nvPr/>
            </p:nvSpPr>
            <p:spPr>
              <a:xfrm rot="16200000">
                <a:off x="11037778" y="945813"/>
                <a:ext cx="914400" cy="385958"/>
              </a:xfrm>
              <a:prstGeom prst="rect">
                <a:avLst/>
              </a:prstGeom>
              <a:blipFill>
                <a:blip r:embed="rId10"/>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1C2A1791-BCC6-7E90-F25F-91E49A208617}"/>
                  </a:ext>
                </a:extLst>
              </p:cNvPr>
              <p:cNvSpPr txBox="1"/>
              <p:nvPr/>
            </p:nvSpPr>
            <p:spPr>
              <a:xfrm rot="16200000">
                <a:off x="8570021" y="959905"/>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&lt;1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2" name="TextBox 51">
                <a:extLst>
                  <a:ext uri="{FF2B5EF4-FFF2-40B4-BE49-F238E27FC236}">
                    <a16:creationId xmlns:a16="http://schemas.microsoft.com/office/drawing/2014/main" id="{1C2A1791-BCC6-7E90-F25F-91E49A208617}"/>
                  </a:ext>
                </a:extLst>
              </p:cNvPr>
              <p:cNvSpPr txBox="1">
                <a:spLocks noRot="1" noChangeAspect="1" noMove="1" noResize="1" noEditPoints="1" noAdjustHandles="1" noChangeArrowheads="1" noChangeShapeType="1" noTextEdit="1"/>
              </p:cNvSpPr>
              <p:nvPr/>
            </p:nvSpPr>
            <p:spPr>
              <a:xfrm rot="16200000">
                <a:off x="8570021" y="959905"/>
                <a:ext cx="914400" cy="385958"/>
              </a:xfrm>
              <a:prstGeom prst="rect">
                <a:avLst/>
              </a:prstGeom>
              <a:blipFill>
                <a:blip r:embed="rId11"/>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891C4518-7246-B291-5758-F03537F5545E}"/>
                  </a:ext>
                </a:extLst>
              </p:cNvPr>
              <p:cNvSpPr txBox="1"/>
              <p:nvPr/>
            </p:nvSpPr>
            <p:spPr>
              <a:xfrm>
                <a:off x="8152856" y="4827786"/>
                <a:ext cx="985248"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1.0</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3" name="TextBox 52">
                <a:extLst>
                  <a:ext uri="{FF2B5EF4-FFF2-40B4-BE49-F238E27FC236}">
                    <a16:creationId xmlns:a16="http://schemas.microsoft.com/office/drawing/2014/main" id="{891C4518-7246-B291-5758-F03537F5545E}"/>
                  </a:ext>
                </a:extLst>
              </p:cNvPr>
              <p:cNvSpPr txBox="1">
                <a:spLocks noRot="1" noChangeAspect="1" noMove="1" noResize="1" noEditPoints="1" noAdjustHandles="1" noChangeArrowheads="1" noChangeShapeType="1" noTextEdit="1"/>
              </p:cNvSpPr>
              <p:nvPr/>
            </p:nvSpPr>
            <p:spPr>
              <a:xfrm>
                <a:off x="8152856" y="4827786"/>
                <a:ext cx="985248" cy="385958"/>
              </a:xfrm>
              <a:prstGeom prst="rect">
                <a:avLst/>
              </a:prstGeom>
              <a:blipFill>
                <a:blip r:embed="rId12"/>
                <a:stretch>
                  <a:fillRect/>
                </a:stretch>
              </a:blipFill>
            </p:spPr>
            <p:txBody>
              <a:bodyPr/>
              <a:lstStyle/>
              <a:p>
                <a:r>
                  <a:rPr lang="en-IN">
                    <a:noFill/>
                  </a:rPr>
                  <a:t> </a:t>
                </a:r>
              </a:p>
            </p:txBody>
          </p:sp>
        </mc:Fallback>
      </mc:AlternateContent>
      <p:cxnSp>
        <p:nvCxnSpPr>
          <p:cNvPr id="54" name="Straight Connector 53">
            <a:extLst>
              <a:ext uri="{FF2B5EF4-FFF2-40B4-BE49-F238E27FC236}">
                <a16:creationId xmlns:a16="http://schemas.microsoft.com/office/drawing/2014/main" id="{F667AEED-608B-EAD6-4BCA-45D246DAB738}"/>
              </a:ext>
            </a:extLst>
          </p:cNvPr>
          <p:cNvCxnSpPr>
            <a:cxnSpLocks/>
          </p:cNvCxnSpPr>
          <p:nvPr/>
        </p:nvCxnSpPr>
        <p:spPr>
          <a:xfrm>
            <a:off x="9778095" y="873493"/>
            <a:ext cx="0" cy="51111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4D66B66E-18E5-6418-D82C-C50E18D5D85A}"/>
                  </a:ext>
                </a:extLst>
              </p:cNvPr>
              <p:cNvSpPr txBox="1"/>
              <p:nvPr/>
            </p:nvSpPr>
            <p:spPr>
              <a:xfrm>
                <a:off x="9935395" y="5362760"/>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5" name="TextBox 54">
                <a:extLst>
                  <a:ext uri="{FF2B5EF4-FFF2-40B4-BE49-F238E27FC236}">
                    <a16:creationId xmlns:a16="http://schemas.microsoft.com/office/drawing/2014/main" id="{4D66B66E-18E5-6418-D82C-C50E18D5D85A}"/>
                  </a:ext>
                </a:extLst>
              </p:cNvPr>
              <p:cNvSpPr txBox="1">
                <a:spLocks noRot="1" noChangeAspect="1" noMove="1" noResize="1" noEditPoints="1" noAdjustHandles="1" noChangeArrowheads="1" noChangeShapeType="1" noTextEdit="1"/>
              </p:cNvSpPr>
              <p:nvPr/>
            </p:nvSpPr>
            <p:spPr>
              <a:xfrm>
                <a:off x="9935395" y="5362760"/>
                <a:ext cx="914400" cy="385958"/>
              </a:xfrm>
              <a:prstGeom prst="rect">
                <a:avLst/>
              </a:prstGeom>
              <a:blipFill>
                <a:blip r:embed="rId13"/>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4228D5E2-EDA0-F7C3-6E66-1D84F5E5B957}"/>
                  </a:ext>
                </a:extLst>
              </p:cNvPr>
              <p:cNvSpPr txBox="1"/>
              <p:nvPr/>
            </p:nvSpPr>
            <p:spPr>
              <a:xfrm>
                <a:off x="9935395" y="4171230"/>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6" name="TextBox 55">
                <a:extLst>
                  <a:ext uri="{FF2B5EF4-FFF2-40B4-BE49-F238E27FC236}">
                    <a16:creationId xmlns:a16="http://schemas.microsoft.com/office/drawing/2014/main" id="{4228D5E2-EDA0-F7C3-6E66-1D84F5E5B957}"/>
                  </a:ext>
                </a:extLst>
              </p:cNvPr>
              <p:cNvSpPr txBox="1">
                <a:spLocks noRot="1" noChangeAspect="1" noMove="1" noResize="1" noEditPoints="1" noAdjustHandles="1" noChangeArrowheads="1" noChangeShapeType="1" noTextEdit="1"/>
              </p:cNvSpPr>
              <p:nvPr/>
            </p:nvSpPr>
            <p:spPr>
              <a:xfrm>
                <a:off x="9935395" y="4171230"/>
                <a:ext cx="914400" cy="385958"/>
              </a:xfrm>
              <a:prstGeom prst="rect">
                <a:avLst/>
              </a:prstGeom>
              <a:blipFill>
                <a:blip r:embed="rId14"/>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5E9D96FE-13EE-2A54-B972-381024D9EEF0}"/>
                  </a:ext>
                </a:extLst>
              </p:cNvPr>
              <p:cNvSpPr txBox="1"/>
              <p:nvPr/>
            </p:nvSpPr>
            <p:spPr>
              <a:xfrm>
                <a:off x="9935395" y="3006110"/>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7" name="TextBox 56">
                <a:extLst>
                  <a:ext uri="{FF2B5EF4-FFF2-40B4-BE49-F238E27FC236}">
                    <a16:creationId xmlns:a16="http://schemas.microsoft.com/office/drawing/2014/main" id="{5E9D96FE-13EE-2A54-B972-381024D9EEF0}"/>
                  </a:ext>
                </a:extLst>
              </p:cNvPr>
              <p:cNvSpPr txBox="1">
                <a:spLocks noRot="1" noChangeAspect="1" noMove="1" noResize="1" noEditPoints="1" noAdjustHandles="1" noChangeArrowheads="1" noChangeShapeType="1" noTextEdit="1"/>
              </p:cNvSpPr>
              <p:nvPr/>
            </p:nvSpPr>
            <p:spPr>
              <a:xfrm>
                <a:off x="9935395" y="3006110"/>
                <a:ext cx="914400" cy="385958"/>
              </a:xfrm>
              <a:prstGeom prst="rect">
                <a:avLst/>
              </a:prstGeom>
              <a:blipFill>
                <a:blip r:embed="rId15"/>
                <a:stretch>
                  <a:fillRect/>
                </a:stretch>
              </a:blipFill>
            </p:spPr>
            <p:txBody>
              <a:bodyPr/>
              <a:lstStyle/>
              <a:p>
                <a:r>
                  <a:rPr lang="en-IN">
                    <a:noFill/>
                  </a:rPr>
                  <a:t> </a:t>
                </a:r>
              </a:p>
            </p:txBody>
          </p:sp>
        </mc:Fallback>
      </mc:AlternateContent>
      <p:cxnSp>
        <p:nvCxnSpPr>
          <p:cNvPr id="58" name="Straight Connector 57">
            <a:extLst>
              <a:ext uri="{FF2B5EF4-FFF2-40B4-BE49-F238E27FC236}">
                <a16:creationId xmlns:a16="http://schemas.microsoft.com/office/drawing/2014/main" id="{282B1A90-1390-340F-F0BB-C9086A3C7E40}"/>
              </a:ext>
            </a:extLst>
          </p:cNvPr>
          <p:cNvCxnSpPr/>
          <p:nvPr/>
        </p:nvCxnSpPr>
        <p:spPr>
          <a:xfrm>
            <a:off x="11091299" y="2576674"/>
            <a:ext cx="0" cy="431738"/>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1B46539-B334-160E-5667-5BD41787D034}"/>
              </a:ext>
            </a:extLst>
          </p:cNvPr>
          <p:cNvCxnSpPr>
            <a:cxnSpLocks/>
          </p:cNvCxnSpPr>
          <p:nvPr/>
        </p:nvCxnSpPr>
        <p:spPr>
          <a:xfrm>
            <a:off x="11091299" y="3754990"/>
            <a:ext cx="0" cy="810936"/>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5513DFFD-D076-890D-6520-6DE84CF45B32}"/>
                  </a:ext>
                </a:extLst>
              </p:cNvPr>
              <p:cNvSpPr txBox="1"/>
              <p:nvPr/>
            </p:nvSpPr>
            <p:spPr>
              <a:xfrm>
                <a:off x="10795370" y="2633444"/>
                <a:ext cx="914400" cy="914400"/>
              </a:xfrm>
              <a:prstGeom prst="rect">
                <a:avLst/>
              </a:prstGeom>
            </p:spPr>
            <p:txBody>
              <a:bodyPr vert="horz" wrap="squar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𝑃</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0" name="TextBox 59">
                <a:extLst>
                  <a:ext uri="{FF2B5EF4-FFF2-40B4-BE49-F238E27FC236}">
                    <a16:creationId xmlns:a16="http://schemas.microsoft.com/office/drawing/2014/main" id="{5513DFFD-D076-890D-6520-6DE84CF45B32}"/>
                  </a:ext>
                </a:extLst>
              </p:cNvPr>
              <p:cNvSpPr txBox="1">
                <a:spLocks noRot="1" noChangeAspect="1" noMove="1" noResize="1" noEditPoints="1" noAdjustHandles="1" noChangeArrowheads="1" noChangeShapeType="1" noTextEdit="1"/>
              </p:cNvSpPr>
              <p:nvPr/>
            </p:nvSpPr>
            <p:spPr>
              <a:xfrm>
                <a:off x="10795370" y="2633444"/>
                <a:ext cx="914400" cy="914400"/>
              </a:xfrm>
              <a:prstGeom prst="rect">
                <a:avLst/>
              </a:prstGeom>
              <a:blipFill>
                <a:blip r:embed="rId16"/>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9E7CB071-A4FA-08E2-D421-0AF3F009034A}"/>
                  </a:ext>
                </a:extLst>
              </p:cNvPr>
              <p:cNvSpPr txBox="1"/>
              <p:nvPr/>
            </p:nvSpPr>
            <p:spPr>
              <a:xfrm>
                <a:off x="10771648" y="3714030"/>
                <a:ext cx="914400" cy="914400"/>
              </a:xfrm>
              <a:prstGeom prst="rect">
                <a:avLst/>
              </a:prstGeom>
            </p:spPr>
            <p:txBody>
              <a:bodyPr vert="horz" wrap="squar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𝑇</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1" name="TextBox 60">
                <a:extLst>
                  <a:ext uri="{FF2B5EF4-FFF2-40B4-BE49-F238E27FC236}">
                    <a16:creationId xmlns:a16="http://schemas.microsoft.com/office/drawing/2014/main" id="{9E7CB071-A4FA-08E2-D421-0AF3F009034A}"/>
                  </a:ext>
                </a:extLst>
              </p:cNvPr>
              <p:cNvSpPr txBox="1">
                <a:spLocks noRot="1" noChangeAspect="1" noMove="1" noResize="1" noEditPoints="1" noAdjustHandles="1" noChangeArrowheads="1" noChangeShapeType="1" noTextEdit="1"/>
              </p:cNvSpPr>
              <p:nvPr/>
            </p:nvSpPr>
            <p:spPr>
              <a:xfrm>
                <a:off x="10771648" y="3714030"/>
                <a:ext cx="914400" cy="914400"/>
              </a:xfrm>
              <a:prstGeom prst="rect">
                <a:avLst/>
              </a:prstGeom>
              <a:blipFill>
                <a:blip r:embed="rId17"/>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3AB58A74-851D-B6EA-0F90-8A058CE24808}"/>
                  </a:ext>
                </a:extLst>
              </p:cNvPr>
              <p:cNvSpPr txBox="1"/>
              <p:nvPr/>
            </p:nvSpPr>
            <p:spPr>
              <a:xfrm>
                <a:off x="10771648" y="4215909"/>
                <a:ext cx="914400" cy="914400"/>
              </a:xfrm>
              <a:prstGeom prst="rect">
                <a:avLst/>
              </a:prstGeom>
            </p:spPr>
            <p:txBody>
              <a:bodyPr vert="horz" wrap="squar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𝑒</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2" name="TextBox 61">
                <a:extLst>
                  <a:ext uri="{FF2B5EF4-FFF2-40B4-BE49-F238E27FC236}">
                    <a16:creationId xmlns:a16="http://schemas.microsoft.com/office/drawing/2014/main" id="{3AB58A74-851D-B6EA-0F90-8A058CE24808}"/>
                  </a:ext>
                </a:extLst>
              </p:cNvPr>
              <p:cNvSpPr txBox="1">
                <a:spLocks noRot="1" noChangeAspect="1" noMove="1" noResize="1" noEditPoints="1" noAdjustHandles="1" noChangeArrowheads="1" noChangeShapeType="1" noTextEdit="1"/>
              </p:cNvSpPr>
              <p:nvPr/>
            </p:nvSpPr>
            <p:spPr>
              <a:xfrm>
                <a:off x="10771648" y="4215909"/>
                <a:ext cx="914400" cy="914400"/>
              </a:xfrm>
              <a:prstGeom prst="rect">
                <a:avLst/>
              </a:prstGeom>
              <a:blipFill>
                <a:blip r:embed="rId1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5" name="Content Placeholder 2">
                <a:extLst>
                  <a:ext uri="{FF2B5EF4-FFF2-40B4-BE49-F238E27FC236}">
                    <a16:creationId xmlns:a16="http://schemas.microsoft.com/office/drawing/2014/main" id="{5B95BE79-F9D8-0996-4325-5CE5EB858E61}"/>
                  </a:ext>
                </a:extLst>
              </p:cNvPr>
              <p:cNvSpPr txBox="1">
                <a:spLocks/>
              </p:cNvSpPr>
              <p:nvPr/>
            </p:nvSpPr>
            <p:spPr>
              <a:xfrm>
                <a:off x="38312" y="543760"/>
                <a:ext cx="8087838" cy="520495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sz="2000" dirty="0"/>
                  <a:t>Consider a C-D nozzle such that the area ratio at the inlet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𝐴</m:t>
                        </m:r>
                      </m:e>
                      <m:sub>
                        <m:r>
                          <a:rPr lang="en-US" sz="2000">
                            <a:latin typeface="Cambria Math" panose="02040503050406030204" pitchFamily="18" charset="0"/>
                          </a:rPr>
                          <m:t>𝑖</m:t>
                        </m:r>
                      </m:sub>
                    </m:sSub>
                  </m:oMath>
                </a14:m>
                <a:r>
                  <a:rPr lang="en-US" sz="2000" dirty="0"/>
                  <a:t>/</a:t>
                </a:r>
                <a14:m>
                  <m:oMath xmlns:m="http://schemas.openxmlformats.org/officeDocument/2006/math">
                    <m:sSup>
                      <m:sSupPr>
                        <m:ctrlPr>
                          <a:rPr lang="en-US" sz="2000" i="1" dirty="0">
                            <a:latin typeface="Cambria Math" panose="02040503050406030204" pitchFamily="18" charset="0"/>
                          </a:rPr>
                        </m:ctrlPr>
                      </m:sSupPr>
                      <m:e>
                        <m:r>
                          <a:rPr lang="en-US" sz="2000" dirty="0">
                            <a:latin typeface="Cambria Math" panose="02040503050406030204" pitchFamily="18" charset="0"/>
                          </a:rPr>
                          <m:t>𝐴</m:t>
                        </m:r>
                      </m:e>
                      <m:sup>
                        <m:r>
                          <a:rPr lang="en-US" sz="2000" dirty="0">
                            <a:latin typeface="Cambria Math" panose="02040503050406030204" pitchFamily="18" charset="0"/>
                          </a:rPr>
                          <m:t>∗</m:t>
                        </m:r>
                      </m:sup>
                    </m:sSup>
                    <m:r>
                      <a:rPr lang="en-US" sz="2000" dirty="0">
                        <a:latin typeface="Cambria Math" panose="02040503050406030204" pitchFamily="18" charset="0"/>
                      </a:rPr>
                      <m:t>→∞</m:t>
                    </m:r>
                  </m:oMath>
                </a14:m>
                <a:r>
                  <a:rPr lang="en-US" sz="2000" dirty="0"/>
                  <a:t>. The inlet station feeds from a large reservoir operating at the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0</m:t>
                        </m:r>
                      </m:sub>
                    </m:sSub>
                    <m:r>
                      <a:rPr lang="en-US" sz="2000">
                        <a:latin typeface="Cambria Math" panose="02040503050406030204" pitchFamily="18" charset="0"/>
                      </a:rPr>
                      <m:t>, </m:t>
                    </m:r>
                    <m:sSub>
                      <m:sSubPr>
                        <m:ctrlPr>
                          <a:rPr lang="en-US" sz="2000" i="1">
                            <a:latin typeface="Cambria Math" panose="02040503050406030204" pitchFamily="18" charset="0"/>
                          </a:rPr>
                        </m:ctrlPr>
                      </m:sSubPr>
                      <m:e>
                        <m:r>
                          <a:rPr lang="en-US" sz="2000">
                            <a:latin typeface="Cambria Math" panose="02040503050406030204" pitchFamily="18" charset="0"/>
                          </a:rPr>
                          <m:t>𝜌</m:t>
                        </m:r>
                      </m:e>
                      <m:sub>
                        <m:r>
                          <a:rPr lang="en-US" sz="2000">
                            <a:latin typeface="Cambria Math" panose="02040503050406030204" pitchFamily="18" charset="0"/>
                          </a:rPr>
                          <m:t>0</m:t>
                        </m:r>
                      </m:sub>
                    </m:sSub>
                  </m:oMath>
                </a14:m>
                <a:r>
                  <a:rPr lang="en-US" sz="2000" dirty="0"/>
                  <a:t> and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𝑇</m:t>
                        </m:r>
                      </m:e>
                      <m:sub>
                        <m:r>
                          <a:rPr lang="en-US" sz="2000">
                            <a:latin typeface="Cambria Math" panose="02040503050406030204" pitchFamily="18" charset="0"/>
                          </a:rPr>
                          <m:t>0</m:t>
                        </m:r>
                      </m:sub>
                    </m:sSub>
                  </m:oMath>
                </a14:m>
                <a:r>
                  <a:rPr lang="en-US" sz="2000" dirty="0"/>
                  <a:t> (stagnation properties). </a:t>
                </a:r>
              </a:p>
              <a:p>
                <a:pPr lvl="1">
                  <a:lnSpc>
                    <a:spcPct val="100000"/>
                  </a:lnSpc>
                  <a:spcBef>
                    <a:spcPts val="1200"/>
                  </a:spcBef>
                  <a:buClr>
                    <a:schemeClr val="accent1"/>
                  </a:buClr>
                  <a:buFont typeface="Wingdings" panose="05000000000000000000" pitchFamily="2" charset="2"/>
                  <a:buChar char="Ø"/>
                </a:pPr>
                <a:r>
                  <a:rPr lang="en-US" sz="2000" dirty="0"/>
                  <a:t>In the convergent portion of the nozzle, the subsonic flow is accelerated, and the Mach number is dictated by the local value of </a:t>
                </a:r>
                <a14:m>
                  <m:oMath xmlns:m="http://schemas.openxmlformats.org/officeDocument/2006/math">
                    <m:r>
                      <a:rPr lang="en-US" sz="2000">
                        <a:latin typeface="Cambria Math" panose="02040503050406030204" pitchFamily="18" charset="0"/>
                      </a:rPr>
                      <m:t>𝐴</m:t>
                    </m:r>
                  </m:oMath>
                </a14:m>
                <a:r>
                  <a:rPr lang="en-US" sz="2000" dirty="0"/>
                  <a:t>/</a:t>
                </a:r>
                <a14:m>
                  <m:oMath xmlns:m="http://schemas.openxmlformats.org/officeDocument/2006/math">
                    <m:sSup>
                      <m:sSupPr>
                        <m:ctrlPr>
                          <a:rPr lang="en-US" sz="2000" i="1" dirty="0">
                            <a:latin typeface="Cambria Math" panose="02040503050406030204" pitchFamily="18" charset="0"/>
                          </a:rPr>
                        </m:ctrlPr>
                      </m:sSupPr>
                      <m:e>
                        <m:r>
                          <a:rPr lang="en-US" sz="2000" dirty="0">
                            <a:latin typeface="Cambria Math" panose="02040503050406030204" pitchFamily="18" charset="0"/>
                          </a:rPr>
                          <m:t>𝐴</m:t>
                        </m:r>
                      </m:e>
                      <m:sup>
                        <m:r>
                          <a:rPr lang="en-US" sz="2000" dirty="0">
                            <a:latin typeface="Cambria Math" panose="02040503050406030204" pitchFamily="18" charset="0"/>
                          </a:rPr>
                          <m:t>∗</m:t>
                        </m:r>
                      </m:sup>
                    </m:sSup>
                  </m:oMath>
                </a14:m>
                <a:r>
                  <a:rPr lang="en-US" sz="2000" dirty="0"/>
                  <a:t>. At the throat, where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𝐴</m:t>
                        </m:r>
                      </m:e>
                      <m:sub>
                        <m:r>
                          <a:rPr lang="en-US" sz="2000">
                            <a:latin typeface="Cambria Math" panose="02040503050406030204" pitchFamily="18" charset="0"/>
                          </a:rPr>
                          <m:t>𝑡</m:t>
                        </m:r>
                      </m:sub>
                    </m:sSub>
                    <m:r>
                      <a:rPr lang="en-US" sz="2000">
                        <a:latin typeface="Cambria Math" panose="02040503050406030204" pitchFamily="18" charset="0"/>
                      </a:rPr>
                      <m:t>=</m:t>
                    </m:r>
                    <m:sSup>
                      <m:sSupPr>
                        <m:ctrlPr>
                          <a:rPr lang="en-US" sz="2000" i="1">
                            <a:latin typeface="Cambria Math" panose="02040503050406030204" pitchFamily="18" charset="0"/>
                          </a:rPr>
                        </m:ctrlPr>
                      </m:sSupPr>
                      <m:e>
                        <m:r>
                          <a:rPr lang="en-US" sz="2000">
                            <a:latin typeface="Cambria Math" panose="02040503050406030204" pitchFamily="18" charset="0"/>
                          </a:rPr>
                          <m:t>𝐴</m:t>
                        </m:r>
                      </m:e>
                      <m:sup>
                        <m:r>
                          <a:rPr lang="en-US" sz="2000">
                            <a:latin typeface="Cambria Math" panose="02040503050406030204" pitchFamily="18" charset="0"/>
                          </a:rPr>
                          <m:t>∗</m:t>
                        </m:r>
                      </m:sup>
                    </m:sSup>
                  </m:oMath>
                </a14:m>
                <a:r>
                  <a:rPr lang="en-US" sz="2000" dirty="0"/>
                  <a:t>, we get </a:t>
                </a:r>
                <a14:m>
                  <m:oMath xmlns:m="http://schemas.openxmlformats.org/officeDocument/2006/math">
                    <m:r>
                      <a:rPr lang="en-US" sz="2000">
                        <a:latin typeface="Cambria Math" panose="02040503050406030204" pitchFamily="18" charset="0"/>
                      </a:rPr>
                      <m:t>𝑀</m:t>
                    </m:r>
                    <m:r>
                      <a:rPr lang="en-US" sz="2000">
                        <a:latin typeface="Cambria Math" panose="02040503050406030204" pitchFamily="18" charset="0"/>
                      </a:rPr>
                      <m:t>=1</m:t>
                    </m:r>
                  </m:oMath>
                </a14:m>
                <a:r>
                  <a:rPr lang="en-US" sz="2000" dirty="0"/>
                  <a:t>. </a:t>
                </a:r>
              </a:p>
              <a:p>
                <a:pPr lvl="1">
                  <a:lnSpc>
                    <a:spcPct val="100000"/>
                  </a:lnSpc>
                  <a:spcBef>
                    <a:spcPts val="1200"/>
                  </a:spcBef>
                  <a:buClr>
                    <a:schemeClr val="accent1"/>
                  </a:buClr>
                  <a:buFont typeface="Wingdings" panose="05000000000000000000" pitchFamily="2" charset="2"/>
                  <a:buChar char="Ø"/>
                </a:pPr>
                <a:r>
                  <a:rPr lang="en-US" sz="2000" dirty="0"/>
                  <a:t>In the divergent portion of the nozzle the flow expands supersonically, and again the Mach number (supersonic now) is governed by the local value of </a:t>
                </a:r>
                <a14:m>
                  <m:oMath xmlns:m="http://schemas.openxmlformats.org/officeDocument/2006/math">
                    <m:r>
                      <a:rPr lang="en-US" sz="2000">
                        <a:latin typeface="Cambria Math" panose="02040503050406030204" pitchFamily="18" charset="0"/>
                      </a:rPr>
                      <m:t>𝐴</m:t>
                    </m:r>
                  </m:oMath>
                </a14:m>
                <a:r>
                  <a:rPr lang="en-US" sz="2000" dirty="0"/>
                  <a:t>/</a:t>
                </a:r>
                <a14:m>
                  <m:oMath xmlns:m="http://schemas.openxmlformats.org/officeDocument/2006/math">
                    <m:sSup>
                      <m:sSupPr>
                        <m:ctrlPr>
                          <a:rPr lang="en-US" sz="2000" i="1" dirty="0">
                            <a:latin typeface="Cambria Math" panose="02040503050406030204" pitchFamily="18" charset="0"/>
                          </a:rPr>
                        </m:ctrlPr>
                      </m:sSupPr>
                      <m:e>
                        <m:r>
                          <a:rPr lang="en-US" sz="2000" dirty="0">
                            <a:latin typeface="Cambria Math" panose="02040503050406030204" pitchFamily="18" charset="0"/>
                          </a:rPr>
                          <m:t>𝐴</m:t>
                        </m:r>
                      </m:e>
                      <m:sup>
                        <m:r>
                          <a:rPr lang="en-US" sz="2000" dirty="0">
                            <a:latin typeface="Cambria Math" panose="02040503050406030204" pitchFamily="18" charset="0"/>
                          </a:rPr>
                          <m:t>∗</m:t>
                        </m:r>
                      </m:sup>
                    </m:sSup>
                  </m:oMath>
                </a14:m>
                <a:r>
                  <a:rPr lang="en-US" sz="2000" dirty="0"/>
                  <a:t>.</a:t>
                </a:r>
              </a:p>
              <a:p>
                <a:pPr lvl="1">
                  <a:lnSpc>
                    <a:spcPct val="100000"/>
                  </a:lnSpc>
                  <a:spcBef>
                    <a:spcPts val="1200"/>
                  </a:spcBef>
                  <a:buClr>
                    <a:schemeClr val="accent1"/>
                  </a:buClr>
                  <a:buFont typeface="Wingdings" panose="05000000000000000000" pitchFamily="2" charset="2"/>
                  <a:buChar char="Ø"/>
                </a:pPr>
                <a:r>
                  <a:rPr lang="en-US" sz="2000" dirty="0"/>
                  <a:t>The resulting variations of the pressure, temperature and Mach number follow a monotonic increase or decrease as shown on the right. </a:t>
                </a:r>
              </a:p>
              <a:p>
                <a:pPr lvl="1">
                  <a:lnSpc>
                    <a:spcPct val="100000"/>
                  </a:lnSpc>
                  <a:spcBef>
                    <a:spcPts val="1200"/>
                  </a:spcBef>
                  <a:buClr>
                    <a:schemeClr val="accent1"/>
                  </a:buClr>
                  <a:buFont typeface="Wingdings" panose="05000000000000000000" pitchFamily="2" charset="2"/>
                  <a:buChar char="Ø"/>
                </a:pPr>
                <a14:m>
                  <m:oMath xmlns:m="http://schemas.openxmlformats.org/officeDocument/2006/math">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𝑃</m:t>
                        </m:r>
                      </m:e>
                      <m:sub>
                        <m:r>
                          <a:rPr lang="en-US" sz="2000" smtClean="0">
                            <a:latin typeface="Cambria Math" panose="02040503050406030204" pitchFamily="18" charset="0"/>
                          </a:rPr>
                          <m:t>𝑒</m:t>
                        </m:r>
                      </m:sub>
                    </m:sSub>
                  </m:oMath>
                </a14:m>
                <a:r>
                  <a:rPr lang="en-US" sz="2000" dirty="0"/>
                  <a:t>, </a:t>
                </a:r>
                <a14:m>
                  <m:oMath xmlns:m="http://schemas.openxmlformats.org/officeDocument/2006/math">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𝑇</m:t>
                        </m:r>
                      </m:e>
                      <m:sub>
                        <m:r>
                          <a:rPr lang="en-US" sz="2000" smtClean="0">
                            <a:latin typeface="Cambria Math" panose="02040503050406030204" pitchFamily="18" charset="0"/>
                          </a:rPr>
                          <m:t>𝑒</m:t>
                        </m:r>
                      </m:sub>
                    </m:sSub>
                  </m:oMath>
                </a14:m>
                <a:r>
                  <a:rPr lang="en-US" sz="2000" dirty="0"/>
                  <a:t> and </a:t>
                </a:r>
                <a14:m>
                  <m:oMath xmlns:m="http://schemas.openxmlformats.org/officeDocument/2006/math">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𝑀</m:t>
                        </m:r>
                      </m:e>
                      <m:sub>
                        <m:r>
                          <a:rPr lang="en-US" sz="2000" smtClean="0">
                            <a:latin typeface="Cambria Math" panose="02040503050406030204" pitchFamily="18" charset="0"/>
                          </a:rPr>
                          <m:t>𝑒</m:t>
                        </m:r>
                      </m:sub>
                    </m:sSub>
                  </m:oMath>
                </a14:m>
                <a:r>
                  <a:rPr lang="en-US" sz="2000" dirty="0"/>
                  <a:t> are the pressure, temperature and Mach number at the nozzle exit. In an ideal situation the exit pressure </a:t>
                </a:r>
                <a14:m>
                  <m:oMath xmlns:m="http://schemas.openxmlformats.org/officeDocument/2006/math">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𝑃</m:t>
                        </m:r>
                      </m:e>
                      <m:sub>
                        <m:r>
                          <a:rPr lang="en-US" sz="2000" smtClean="0">
                            <a:latin typeface="Cambria Math" panose="02040503050406030204" pitchFamily="18" charset="0"/>
                          </a:rPr>
                          <m:t>𝑒</m:t>
                        </m:r>
                      </m:sub>
                    </m:sSub>
                  </m:oMath>
                </a14:m>
                <a:r>
                  <a:rPr lang="en-US" sz="2000" dirty="0"/>
                  <a:t> is equal to the ambient pressure at the exit (back pressure, </a:t>
                </a:r>
                <a14:m>
                  <m:oMath xmlns:m="http://schemas.openxmlformats.org/officeDocument/2006/math">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𝑝</m:t>
                        </m:r>
                      </m:e>
                      <m:sub>
                        <m:r>
                          <a:rPr lang="en-US" sz="2000" smtClean="0">
                            <a:latin typeface="Cambria Math" panose="02040503050406030204" pitchFamily="18" charset="0"/>
                          </a:rPr>
                          <m:t>𝑏</m:t>
                        </m:r>
                      </m:sub>
                    </m:sSub>
                  </m:oMath>
                </a14:m>
                <a:r>
                  <a:rPr lang="en-US" sz="2000" dirty="0"/>
                  <a:t>) – this situation is referred to as “design condition”</a:t>
                </a:r>
                <a:endParaRPr lang="en-US" dirty="0"/>
              </a:p>
            </p:txBody>
          </p:sp>
        </mc:Choice>
        <mc:Fallback xmlns="">
          <p:sp>
            <p:nvSpPr>
              <p:cNvPr id="65" name="Content Placeholder 2">
                <a:extLst>
                  <a:ext uri="{FF2B5EF4-FFF2-40B4-BE49-F238E27FC236}">
                    <a16:creationId xmlns:a16="http://schemas.microsoft.com/office/drawing/2014/main" id="{5B95BE79-F9D8-0996-4325-5CE5EB858E61}"/>
                  </a:ext>
                </a:extLst>
              </p:cNvPr>
              <p:cNvSpPr txBox="1">
                <a:spLocks noRot="1" noChangeAspect="1" noMove="1" noResize="1" noEditPoints="1" noAdjustHandles="1" noChangeArrowheads="1" noChangeShapeType="1" noTextEdit="1"/>
              </p:cNvSpPr>
              <p:nvPr/>
            </p:nvSpPr>
            <p:spPr>
              <a:xfrm>
                <a:off x="38312" y="543760"/>
                <a:ext cx="8087838" cy="5204958"/>
              </a:xfrm>
              <a:prstGeom prst="rect">
                <a:avLst/>
              </a:prstGeom>
              <a:blipFill>
                <a:blip r:embed="rId19"/>
                <a:stretch>
                  <a:fillRect t="-585" r="-1281" b="-3396"/>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D2E9B41-7AE4-F5E1-DF5A-89B1E5AE85ED}"/>
                  </a:ext>
                </a:extLst>
              </p:cNvPr>
              <p:cNvSpPr txBox="1"/>
              <p:nvPr/>
            </p:nvSpPr>
            <p:spPr>
              <a:xfrm>
                <a:off x="-189469" y="5772090"/>
                <a:ext cx="10210798" cy="400110"/>
              </a:xfrm>
              <a:prstGeom prst="rect">
                <a:avLst/>
              </a:prstGeom>
              <a:noFill/>
            </p:spPr>
            <p:txBody>
              <a:bodyPr wrap="square">
                <a:spAutoFit/>
              </a:bodyPr>
              <a:lstStyle/>
              <a:p>
                <a:pPr lvl="1">
                  <a:lnSpc>
                    <a:spcPct val="100000"/>
                  </a:lnSpc>
                  <a:spcBef>
                    <a:spcPts val="1200"/>
                  </a:spcBef>
                  <a:buClr>
                    <a:schemeClr val="accent1"/>
                  </a:buClr>
                  <a:buFont typeface="Wingdings" panose="05000000000000000000" pitchFamily="2" charset="2"/>
                  <a:buChar char="Ø"/>
                </a:pPr>
                <a:r>
                  <a:rPr lang="en-US" sz="2000" dirty="0">
                    <a:latin typeface="Calibri" panose="020F0502020204030204" pitchFamily="34" charset="0"/>
                    <a:cs typeface="Calibri" panose="020F0502020204030204" pitchFamily="34" charset="0"/>
                  </a:rPr>
                  <a:t>Next, we will evaluate the effect of different pressure ratios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0</m:t>
                        </m:r>
                      </m:sub>
                    </m:sSub>
                  </m:oMath>
                </a14:m>
                <a:r>
                  <a:rPr lang="en-US" sz="2000" dirty="0">
                    <a:latin typeface="Calibri" panose="020F0502020204030204" pitchFamily="34" charset="0"/>
                    <a:cs typeface="Calibri" panose="020F0502020204030204" pitchFamily="34" charset="0"/>
                  </a:rPr>
                  <a:t>) across a given nozzle. </a:t>
                </a:r>
              </a:p>
            </p:txBody>
          </p:sp>
        </mc:Choice>
        <mc:Fallback xmlns="">
          <p:sp>
            <p:nvSpPr>
              <p:cNvPr id="4" name="TextBox 3">
                <a:extLst>
                  <a:ext uri="{FF2B5EF4-FFF2-40B4-BE49-F238E27FC236}">
                    <a16:creationId xmlns:a16="http://schemas.microsoft.com/office/drawing/2014/main" id="{FD2E9B41-7AE4-F5E1-DF5A-89B1E5AE85ED}"/>
                  </a:ext>
                </a:extLst>
              </p:cNvPr>
              <p:cNvSpPr txBox="1">
                <a:spLocks noRot="1" noChangeAspect="1" noMove="1" noResize="1" noEditPoints="1" noAdjustHandles="1" noChangeArrowheads="1" noChangeShapeType="1" noTextEdit="1"/>
              </p:cNvSpPr>
              <p:nvPr/>
            </p:nvSpPr>
            <p:spPr>
              <a:xfrm>
                <a:off x="-189469" y="5772090"/>
                <a:ext cx="10210798" cy="400110"/>
              </a:xfrm>
              <a:prstGeom prst="rect">
                <a:avLst/>
              </a:prstGeom>
              <a:blipFill>
                <a:blip r:embed="rId20"/>
                <a:stretch>
                  <a:fillRect t="-9091" b="-25758"/>
                </a:stretch>
              </a:blipFill>
            </p:spPr>
            <p:txBody>
              <a:bodyPr/>
              <a:lstStyle/>
              <a:p>
                <a:r>
                  <a:rPr lang="en-IN">
                    <a:noFill/>
                  </a:rPr>
                  <a:t> </a:t>
                </a:r>
              </a:p>
            </p:txBody>
          </p:sp>
        </mc:Fallback>
      </mc:AlternateContent>
    </p:spTree>
    <p:extLst>
      <p:ext uri="{BB962C8B-B14F-4D97-AF65-F5344CB8AC3E}">
        <p14:creationId xmlns:p14="http://schemas.microsoft.com/office/powerpoint/2010/main" val="4265322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5</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228600" y="685800"/>
                <a:ext cx="11353798" cy="5350685"/>
              </a:xfrm>
            </p:spPr>
            <p:txBody>
              <a:bodyPr>
                <a:normAutofit/>
              </a:bodyPr>
              <a:lstStyle/>
              <a:p>
                <a:pPr lvl="1">
                  <a:spcBef>
                    <a:spcPts val="1200"/>
                  </a:spcBef>
                  <a:buClr>
                    <a:schemeClr val="accent1"/>
                  </a:buClr>
                  <a:buFont typeface="Wingdings" panose="05000000000000000000" pitchFamily="2" charset="2"/>
                  <a:buChar char="Ø"/>
                </a:pPr>
                <a:r>
                  <a:rPr lang="en-US" sz="2000" dirty="0"/>
                  <a:t>For our analysis, we will use the physical model of the C-D nozzle as shown in the figure.</a:t>
                </a:r>
              </a:p>
              <a:p>
                <a:pPr lvl="1">
                  <a:spcBef>
                    <a:spcPts val="1200"/>
                  </a:spcBef>
                  <a:buClr>
                    <a:schemeClr val="accent1"/>
                  </a:buClr>
                  <a:buFont typeface="Wingdings" panose="05000000000000000000" pitchFamily="2" charset="2"/>
                  <a:buChar char="Ø"/>
                </a:pPr>
                <a:r>
                  <a:rPr lang="en-US" sz="2000" dirty="0"/>
                  <a:t>The nozzle is connected to a tank supplying the inlet station with fixed total pressure and temperature.</a:t>
                </a:r>
              </a:p>
              <a:p>
                <a:pPr lvl="1">
                  <a:spcBef>
                    <a:spcPts val="1200"/>
                  </a:spcBef>
                  <a:buClr>
                    <a:schemeClr val="accent1"/>
                  </a:buClr>
                  <a:buFont typeface="Wingdings" panose="05000000000000000000" pitchFamily="2" charset="2"/>
                  <a:buChar char="Ø"/>
                </a:pPr>
                <a:r>
                  <a:rPr lang="en-US" sz="2000" dirty="0"/>
                  <a:t>A valve attached to the nozzle exit is adjusted to vary back pressure.</a:t>
                </a:r>
              </a:p>
              <a:p>
                <a:pPr lvl="1">
                  <a:spcBef>
                    <a:spcPts val="1200"/>
                  </a:spcBef>
                  <a:buClr>
                    <a:schemeClr val="accent1"/>
                  </a:buClr>
                  <a:buFont typeface="Wingdings" panose="05000000000000000000" pitchFamily="2" charset="2"/>
                  <a:buChar char="Ø"/>
                </a:pPr>
                <a:r>
                  <a:rPr lang="en-US" sz="2000" dirty="0">
                    <a:ea typeface="Calibri" panose="020F0502020204030204" pitchFamily="34" charset="0"/>
                    <a:cs typeface="Times New Roman" panose="02020603050405020304" pitchFamily="18" charset="0"/>
                  </a:rPr>
                  <a:t>Except for two special conditions which we will discuss later, the nozzle exit pressure will always be equal to the back pressure. For the purpose of our discussion, we will be using the two terms interchangeably and make the distinction when necessary. </a:t>
                </a:r>
                <a:endParaRPr lang="en-US" dirty="0"/>
              </a:p>
              <a:p>
                <a:pPr lvl="1">
                  <a:spcBef>
                    <a:spcPts val="1200"/>
                  </a:spcBef>
                  <a:buClr>
                    <a:schemeClr val="accent1"/>
                  </a:buClr>
                  <a:buFont typeface="Wingdings" panose="05000000000000000000" pitchFamily="2" charset="2"/>
                  <a:buChar char="Ø"/>
                </a:pPr>
                <a:r>
                  <a:rPr lang="en-US" sz="2000" dirty="0"/>
                  <a:t>Let us analyze what happens to the flow as we open the valve and reduce the back pressure from </a:t>
                </a:r>
                <a14:m>
                  <m:oMath xmlns:m="http://schemas.openxmlformats.org/officeDocument/2006/math">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𝑝</m:t>
                        </m:r>
                      </m:e>
                      <m:sub>
                        <m:r>
                          <a:rPr lang="en-US" sz="2000" smtClean="0">
                            <a:latin typeface="Cambria Math" panose="02040503050406030204" pitchFamily="18" charset="0"/>
                          </a:rPr>
                          <m:t>𝑒𝐴</m:t>
                        </m:r>
                      </m:sub>
                    </m:sSub>
                    <m:r>
                      <a:rPr lang="en-US" sz="2000" smtClean="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r>
                          <a:rPr lang="en-US" sz="2000" smtClean="0">
                            <a:latin typeface="Cambria Math" panose="02040503050406030204" pitchFamily="18" charset="0"/>
                          </a:rPr>
                          <m:t>𝐵</m:t>
                        </m:r>
                      </m:sub>
                    </m:sSub>
                    <m:r>
                      <a:rPr lang="en-US" sz="200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r>
                          <a:rPr lang="en-US" sz="2000" smtClean="0">
                            <a:latin typeface="Cambria Math" panose="02040503050406030204" pitchFamily="18" charset="0"/>
                          </a:rPr>
                          <m:t>𝐶</m:t>
                        </m:r>
                      </m:sub>
                    </m:sSub>
                    <m:r>
                      <a:rPr lang="en-US" sz="200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r>
                          <a:rPr lang="en-US" sz="2000" smtClean="0">
                            <a:latin typeface="Cambria Math" panose="02040503050406030204" pitchFamily="18" charset="0"/>
                          </a:rPr>
                          <m:t>𝐷</m:t>
                        </m:r>
                      </m:sub>
                    </m:sSub>
                    <m:r>
                      <a:rPr lang="en-US" sz="200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r>
                          <a:rPr lang="en-US" sz="2000" smtClean="0">
                            <a:latin typeface="Cambria Math" panose="02040503050406030204" pitchFamily="18" charset="0"/>
                          </a:rPr>
                          <m:t>𝐸</m:t>
                        </m:r>
                      </m:sub>
                    </m:sSub>
                    <m:r>
                      <a:rPr lang="en-US" sz="200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r>
                          <a:rPr lang="en-US" sz="2000" smtClean="0">
                            <a:latin typeface="Cambria Math" panose="02040503050406030204" pitchFamily="18" charset="0"/>
                          </a:rPr>
                          <m:t>𝐹</m:t>
                        </m:r>
                      </m:sub>
                    </m:sSub>
                    <m:r>
                      <a:rPr lang="en-US" sz="2000" smtClean="0">
                        <a:latin typeface="Cambria Math" panose="02040503050406030204" pitchFamily="18" charset="0"/>
                      </a:rPr>
                      <m:t>&gt;</m:t>
                    </m:r>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𝑝</m:t>
                        </m:r>
                      </m:e>
                      <m:sub>
                        <m:r>
                          <a:rPr lang="en-US" sz="2000" smtClean="0">
                            <a:latin typeface="Cambria Math" panose="02040503050406030204" pitchFamily="18" charset="0"/>
                          </a:rPr>
                          <m:t>𝑒𝐺</m:t>
                        </m:r>
                      </m:sub>
                    </m:sSub>
                    <m:r>
                      <m:rPr>
                        <m:nor/>
                      </m:rPr>
                      <a:rPr lang="en-US" sz="2000" dirty="0"/>
                      <m:t>.</m:t>
                    </m:r>
                  </m:oMath>
                </a14:m>
                <a:endParaRPr lang="en-US" sz="2000" dirty="0">
                  <a:sym typeface="Monotype Sorts" pitchFamily="2" charset="2"/>
                </a:endParaRPr>
              </a:p>
              <a:p>
                <a:pPr lvl="1">
                  <a:spcBef>
                    <a:spcPts val="1200"/>
                  </a:spcBef>
                  <a:buClr>
                    <a:schemeClr val="accent1"/>
                  </a:buClr>
                  <a:buFont typeface="Wingdings" panose="05000000000000000000" pitchFamily="2" charset="2"/>
                  <a:buChar char="Ø"/>
                </a:pPr>
                <a:endParaRPr lang="en-US" sz="2000" dirty="0"/>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228600" y="685800"/>
                <a:ext cx="11353798" cy="5350685"/>
              </a:xfrm>
              <a:blipFill>
                <a:blip r:embed="rId3"/>
                <a:stretch>
                  <a:fillRect t="-1254"/>
                </a:stretch>
              </a:blipFill>
            </p:spPr>
            <p:txBody>
              <a:bodyPr/>
              <a:lstStyle/>
              <a:p>
                <a:r>
                  <a:rPr lang="en-IN">
                    <a:noFill/>
                  </a:rPr>
                  <a:t> </a:t>
                </a:r>
              </a:p>
            </p:txBody>
          </p:sp>
        </mc:Fallback>
      </mc:AlternateContent>
      <p:sp>
        <p:nvSpPr>
          <p:cNvPr id="61" name="Title 1">
            <a:extLst>
              <a:ext uri="{FF2B5EF4-FFF2-40B4-BE49-F238E27FC236}">
                <a16:creationId xmlns:a16="http://schemas.microsoft.com/office/drawing/2014/main" id="{E1062E81-E99F-0809-E243-4C00A2B93E2A}"/>
              </a:ext>
            </a:extLst>
          </p:cNvPr>
          <p:cNvSpPr txBox="1">
            <a:spLocks/>
          </p:cNvSpPr>
          <p:nvPr/>
        </p:nvSpPr>
        <p:spPr>
          <a:xfrm>
            <a:off x="609599" y="7892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C-D Nozzle Model</a:t>
            </a:r>
            <a:endParaRPr lang="en-US" dirty="0"/>
          </a:p>
        </p:txBody>
      </p:sp>
      <p:grpSp>
        <p:nvGrpSpPr>
          <p:cNvPr id="63" name="Group 62">
            <a:extLst>
              <a:ext uri="{FF2B5EF4-FFF2-40B4-BE49-F238E27FC236}">
                <a16:creationId xmlns:a16="http://schemas.microsoft.com/office/drawing/2014/main" id="{FF3D6F6C-279D-941F-D2B4-74B5408D9505}"/>
              </a:ext>
            </a:extLst>
          </p:cNvPr>
          <p:cNvGrpSpPr/>
          <p:nvPr/>
        </p:nvGrpSpPr>
        <p:grpSpPr>
          <a:xfrm>
            <a:off x="304800" y="3978816"/>
            <a:ext cx="8979229" cy="1888584"/>
            <a:chOff x="1463554" y="4142282"/>
            <a:chExt cx="8979229" cy="1888584"/>
          </a:xfrm>
        </p:grpSpPr>
        <p:grpSp>
          <p:nvGrpSpPr>
            <p:cNvPr id="64" name="Group 63">
              <a:extLst>
                <a:ext uri="{FF2B5EF4-FFF2-40B4-BE49-F238E27FC236}">
                  <a16:creationId xmlns:a16="http://schemas.microsoft.com/office/drawing/2014/main" id="{38AF98F1-8574-A445-1081-D5F0CC273A98}"/>
                </a:ext>
              </a:extLst>
            </p:cNvPr>
            <p:cNvGrpSpPr/>
            <p:nvPr/>
          </p:nvGrpSpPr>
          <p:grpSpPr>
            <a:xfrm>
              <a:off x="1463554" y="4305950"/>
              <a:ext cx="3806630" cy="1724916"/>
              <a:chOff x="604298" y="2888008"/>
              <a:chExt cx="2182075" cy="1724916"/>
            </a:xfrm>
          </p:grpSpPr>
          <p:sp>
            <p:nvSpPr>
              <p:cNvPr id="80" name="Rectangle: Rounded Corners 79">
                <a:extLst>
                  <a:ext uri="{FF2B5EF4-FFF2-40B4-BE49-F238E27FC236}">
                    <a16:creationId xmlns:a16="http://schemas.microsoft.com/office/drawing/2014/main" id="{CF0B3DB6-ACE9-F2BA-9C2B-B6D86ABC9CF4}"/>
                  </a:ext>
                </a:extLst>
              </p:cNvPr>
              <p:cNvSpPr/>
              <p:nvPr/>
            </p:nvSpPr>
            <p:spPr>
              <a:xfrm>
                <a:off x="604298" y="2888008"/>
                <a:ext cx="1749286" cy="1724916"/>
              </a:xfrm>
              <a:prstGeom prst="roundRect">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Pressurized tank</a:t>
                </a:r>
                <a:endParaRPr lang="en-US" dirty="0">
                  <a:solidFill>
                    <a:schemeClr val="bg1"/>
                  </a:solidFill>
                </a:endParaRPr>
              </a:p>
            </p:txBody>
          </p:sp>
          <p:sp>
            <p:nvSpPr>
              <p:cNvPr id="81" name="Rectangle 80">
                <a:extLst>
                  <a:ext uri="{FF2B5EF4-FFF2-40B4-BE49-F238E27FC236}">
                    <a16:creationId xmlns:a16="http://schemas.microsoft.com/office/drawing/2014/main" id="{B78DC896-80C0-0868-1239-B948212C5C4F}"/>
                  </a:ext>
                </a:extLst>
              </p:cNvPr>
              <p:cNvSpPr/>
              <p:nvPr/>
            </p:nvSpPr>
            <p:spPr>
              <a:xfrm>
                <a:off x="2353584" y="3578538"/>
                <a:ext cx="432789" cy="420967"/>
              </a:xfrm>
              <a:prstGeom prst="rect">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5" name="Rectangle 64">
              <a:extLst>
                <a:ext uri="{FF2B5EF4-FFF2-40B4-BE49-F238E27FC236}">
                  <a16:creationId xmlns:a16="http://schemas.microsoft.com/office/drawing/2014/main" id="{31431EF4-B7DE-5137-6102-DC4689AFDADD}"/>
                </a:ext>
              </a:extLst>
            </p:cNvPr>
            <p:cNvSpPr/>
            <p:nvPr/>
          </p:nvSpPr>
          <p:spPr>
            <a:xfrm>
              <a:off x="6973603" y="4989280"/>
              <a:ext cx="1940118" cy="42608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6" name="Rectangle 65">
              <a:extLst>
                <a:ext uri="{FF2B5EF4-FFF2-40B4-BE49-F238E27FC236}">
                  <a16:creationId xmlns:a16="http://schemas.microsoft.com/office/drawing/2014/main" id="{DC585FE5-1529-90C5-3C2D-24121E577C4C}"/>
                </a:ext>
              </a:extLst>
            </p:cNvPr>
            <p:cNvSpPr/>
            <p:nvPr/>
          </p:nvSpPr>
          <p:spPr>
            <a:xfrm>
              <a:off x="8611572" y="4945925"/>
              <a:ext cx="45719" cy="540689"/>
            </a:xfrm>
            <a:prstGeom prst="rect">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67" name="Group 66">
              <a:extLst>
                <a:ext uri="{FF2B5EF4-FFF2-40B4-BE49-F238E27FC236}">
                  <a16:creationId xmlns:a16="http://schemas.microsoft.com/office/drawing/2014/main" id="{F48D5864-0DC9-F2C2-CF7E-8C30FBDBCB9D}"/>
                </a:ext>
              </a:extLst>
            </p:cNvPr>
            <p:cNvGrpSpPr/>
            <p:nvPr/>
          </p:nvGrpSpPr>
          <p:grpSpPr>
            <a:xfrm>
              <a:off x="8515161" y="4747125"/>
              <a:ext cx="238540" cy="804003"/>
              <a:chOff x="6900737" y="3347481"/>
              <a:chExt cx="238540" cy="804003"/>
            </a:xfrm>
          </p:grpSpPr>
          <p:cxnSp>
            <p:nvCxnSpPr>
              <p:cNvPr id="78" name="Straight Connector 77">
                <a:extLst>
                  <a:ext uri="{FF2B5EF4-FFF2-40B4-BE49-F238E27FC236}">
                    <a16:creationId xmlns:a16="http://schemas.microsoft.com/office/drawing/2014/main" id="{BB885595-3A4C-C46B-6053-1707E07CA890}"/>
                  </a:ext>
                </a:extLst>
              </p:cNvPr>
              <p:cNvCxnSpPr>
                <a:cxnSpLocks/>
              </p:cNvCxnSpPr>
              <p:nvPr/>
            </p:nvCxnSpPr>
            <p:spPr>
              <a:xfrm>
                <a:off x="7020007" y="3393200"/>
                <a:ext cx="0" cy="75828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71AE3459-3CC6-135B-F5BD-15DE320DFD67}"/>
                  </a:ext>
                </a:extLst>
              </p:cNvPr>
              <p:cNvSpPr/>
              <p:nvPr/>
            </p:nvSpPr>
            <p:spPr>
              <a:xfrm>
                <a:off x="6900737" y="3347481"/>
                <a:ext cx="238540" cy="45719"/>
              </a:xfrm>
              <a:prstGeom prst="rect">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68" name="TextBox 67">
              <a:extLst>
                <a:ext uri="{FF2B5EF4-FFF2-40B4-BE49-F238E27FC236}">
                  <a16:creationId xmlns:a16="http://schemas.microsoft.com/office/drawing/2014/main" id="{DA005C47-5794-8CCD-B7FC-6A4CBA31D3A9}"/>
                </a:ext>
              </a:extLst>
            </p:cNvPr>
            <p:cNvSpPr txBox="1"/>
            <p:nvPr/>
          </p:nvSpPr>
          <p:spPr>
            <a:xfrm>
              <a:off x="5510953" y="5443430"/>
              <a:ext cx="1210588" cy="338554"/>
            </a:xfrm>
            <a:prstGeom prst="rect">
              <a:avLst/>
            </a:prstGeom>
            <a:noFill/>
          </p:spPr>
          <p:txBody>
            <a:bodyPr wrap="square" rtlCol="0">
              <a:spAutoFit/>
            </a:bodyPr>
            <a:lstStyle>
              <a:defPPr>
                <a:defRPr lang="en-US"/>
              </a:defPPr>
              <a:lvl1pPr algn="ctr">
                <a:defRPr b="1">
                  <a:solidFill>
                    <a:schemeClr val="accent4"/>
                  </a:solidFill>
                  <a:cs typeface="Segoe UI Semibold" panose="020B0702040204020203" pitchFamily="34" charset="0"/>
                </a:defRPr>
              </a:lvl1pPr>
            </a:lstStyle>
            <a:p>
              <a:r>
                <a:rPr lang="en-US" dirty="0"/>
                <a:t>C-D Nozzle</a:t>
              </a:r>
            </a:p>
          </p:txBody>
        </p:sp>
        <p:sp>
          <p:nvSpPr>
            <p:cNvPr id="69" name="TextBox 68">
              <a:extLst>
                <a:ext uri="{FF2B5EF4-FFF2-40B4-BE49-F238E27FC236}">
                  <a16:creationId xmlns:a16="http://schemas.microsoft.com/office/drawing/2014/main" id="{5E3B040D-7350-9B77-677F-BD0E3AB03339}"/>
                </a:ext>
              </a:extLst>
            </p:cNvPr>
            <p:cNvSpPr txBox="1"/>
            <p:nvPr/>
          </p:nvSpPr>
          <p:spPr>
            <a:xfrm>
              <a:off x="7692047" y="4142282"/>
              <a:ext cx="1940117" cy="646331"/>
            </a:xfrm>
            <a:prstGeom prst="rect">
              <a:avLst/>
            </a:prstGeom>
            <a:noFill/>
          </p:spPr>
          <p:txBody>
            <a:bodyPr wrap="square" rtlCol="0">
              <a:spAutoFit/>
            </a:bodyPr>
            <a:lstStyle>
              <a:defPPr>
                <a:defRPr lang="en-US"/>
              </a:defPPr>
              <a:lvl1pPr algn="ctr">
                <a:defRPr b="1">
                  <a:solidFill>
                    <a:schemeClr val="accent4"/>
                  </a:solidFill>
                  <a:cs typeface="Segoe UI Semibold" panose="020B0702040204020203" pitchFamily="34" charset="0"/>
                </a:defRPr>
              </a:lvl1pPr>
            </a:lstStyle>
            <a:p>
              <a:r>
                <a:rPr lang="en-US" dirty="0"/>
                <a:t>Pressure control valve</a:t>
              </a:r>
            </a:p>
          </p:txBody>
        </p:sp>
        <p:sp>
          <p:nvSpPr>
            <p:cNvPr id="70" name="Arrow: Right 69">
              <a:extLst>
                <a:ext uri="{FF2B5EF4-FFF2-40B4-BE49-F238E27FC236}">
                  <a16:creationId xmlns:a16="http://schemas.microsoft.com/office/drawing/2014/main" id="{4BBC631D-89CC-B10D-B163-19857BD13E91}"/>
                </a:ext>
              </a:extLst>
            </p:cNvPr>
            <p:cNvSpPr/>
            <p:nvPr/>
          </p:nvSpPr>
          <p:spPr>
            <a:xfrm>
              <a:off x="7716087" y="5168408"/>
              <a:ext cx="350789" cy="79819"/>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71" name="Arrow: Right 70">
              <a:extLst>
                <a:ext uri="{FF2B5EF4-FFF2-40B4-BE49-F238E27FC236}">
                  <a16:creationId xmlns:a16="http://schemas.microsoft.com/office/drawing/2014/main" id="{BF87C212-AF7E-EDBE-071F-2F14A3CEC7E7}"/>
                </a:ext>
              </a:extLst>
            </p:cNvPr>
            <p:cNvSpPr/>
            <p:nvPr/>
          </p:nvSpPr>
          <p:spPr>
            <a:xfrm>
              <a:off x="8760659" y="5168408"/>
              <a:ext cx="350789" cy="79819"/>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72" name="TextBox 71">
              <a:extLst>
                <a:ext uri="{FF2B5EF4-FFF2-40B4-BE49-F238E27FC236}">
                  <a16:creationId xmlns:a16="http://schemas.microsoft.com/office/drawing/2014/main" id="{A2709F3D-C1F7-AB57-CCE3-297F24BA12CD}"/>
                </a:ext>
              </a:extLst>
            </p:cNvPr>
            <p:cNvSpPr txBox="1"/>
            <p:nvPr/>
          </p:nvSpPr>
          <p:spPr>
            <a:xfrm>
              <a:off x="9111448" y="4937866"/>
              <a:ext cx="1331335" cy="830997"/>
            </a:xfrm>
            <a:prstGeom prst="rect">
              <a:avLst/>
            </a:prstGeom>
            <a:noFill/>
          </p:spPr>
          <p:txBody>
            <a:bodyPr wrap="square" rtlCol="0">
              <a:spAutoFit/>
            </a:bodyPr>
            <a:lstStyle/>
            <a:p>
              <a:r>
                <a:rPr lang="en-US" sz="1600" dirty="0">
                  <a:solidFill>
                    <a:srgbClr val="0070C0"/>
                  </a:solidFill>
                </a:rPr>
                <a:t>Low pressure environment</a:t>
              </a:r>
            </a:p>
          </p:txBody>
        </p:sp>
        <p:grpSp>
          <p:nvGrpSpPr>
            <p:cNvPr id="73" name="Group 72">
              <a:extLst>
                <a:ext uri="{FF2B5EF4-FFF2-40B4-BE49-F238E27FC236}">
                  <a16:creationId xmlns:a16="http://schemas.microsoft.com/office/drawing/2014/main" id="{2C243AB1-8589-9875-68D7-F9AE3BC139B9}"/>
                </a:ext>
              </a:extLst>
            </p:cNvPr>
            <p:cNvGrpSpPr/>
            <p:nvPr/>
          </p:nvGrpSpPr>
          <p:grpSpPr>
            <a:xfrm>
              <a:off x="5276994" y="4937457"/>
              <a:ext cx="1678507" cy="554781"/>
              <a:chOff x="8196941" y="1432959"/>
              <a:chExt cx="2890159" cy="1402711"/>
            </a:xfrm>
          </p:grpSpPr>
          <p:sp>
            <p:nvSpPr>
              <p:cNvPr id="74" name="Rectangle 5">
                <a:extLst>
                  <a:ext uri="{FF2B5EF4-FFF2-40B4-BE49-F238E27FC236}">
                    <a16:creationId xmlns:a16="http://schemas.microsoft.com/office/drawing/2014/main" id="{C01E7274-0A96-B10D-B759-0F7A64829FC0}"/>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5" name="Rectangle 5">
                <a:extLst>
                  <a:ext uri="{FF2B5EF4-FFF2-40B4-BE49-F238E27FC236}">
                    <a16:creationId xmlns:a16="http://schemas.microsoft.com/office/drawing/2014/main" id="{508BBB02-F8E0-80BC-17C2-4E6533AF3366}"/>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76" name="Picture 75">
                <a:extLst>
                  <a:ext uri="{FF2B5EF4-FFF2-40B4-BE49-F238E27FC236}">
                    <a16:creationId xmlns:a16="http://schemas.microsoft.com/office/drawing/2014/main" id="{59BAA4B4-52DE-A8C6-F2BD-58DE00C07C2C}"/>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77" name="Picture 76">
                <a:extLst>
                  <a:ext uri="{FF2B5EF4-FFF2-40B4-BE49-F238E27FC236}">
                    <a16:creationId xmlns:a16="http://schemas.microsoft.com/office/drawing/2014/main" id="{8385C1A3-8C47-E6CF-A5FE-6C4C0DB0A8BC}"/>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grpSp>
      <p:grpSp>
        <p:nvGrpSpPr>
          <p:cNvPr id="82" name="Group 81">
            <a:extLst>
              <a:ext uri="{FF2B5EF4-FFF2-40B4-BE49-F238E27FC236}">
                <a16:creationId xmlns:a16="http://schemas.microsoft.com/office/drawing/2014/main" id="{91561027-C35D-9532-EBD1-511C2D921BAD}"/>
              </a:ext>
            </a:extLst>
          </p:cNvPr>
          <p:cNvGrpSpPr/>
          <p:nvPr/>
        </p:nvGrpSpPr>
        <p:grpSpPr>
          <a:xfrm>
            <a:off x="8686800" y="3200400"/>
            <a:ext cx="3330449" cy="2994247"/>
            <a:chOff x="9012171" y="3648731"/>
            <a:chExt cx="3330449" cy="2994247"/>
          </a:xfrm>
        </p:grpSpPr>
        <p:grpSp>
          <p:nvGrpSpPr>
            <p:cNvPr id="83" name="Group 82">
              <a:extLst>
                <a:ext uri="{FF2B5EF4-FFF2-40B4-BE49-F238E27FC236}">
                  <a16:creationId xmlns:a16="http://schemas.microsoft.com/office/drawing/2014/main" id="{DE4B7BA7-F8D4-B2BC-01B8-7909308C2D82}"/>
                </a:ext>
              </a:extLst>
            </p:cNvPr>
            <p:cNvGrpSpPr/>
            <p:nvPr/>
          </p:nvGrpSpPr>
          <p:grpSpPr>
            <a:xfrm>
              <a:off x="9012171" y="3648731"/>
              <a:ext cx="3330449" cy="2994247"/>
              <a:chOff x="684651" y="2466000"/>
              <a:chExt cx="2936423" cy="3229027"/>
            </a:xfrm>
          </p:grpSpPr>
          <p:grpSp>
            <p:nvGrpSpPr>
              <p:cNvPr id="89" name="Group 88">
                <a:extLst>
                  <a:ext uri="{FF2B5EF4-FFF2-40B4-BE49-F238E27FC236}">
                    <a16:creationId xmlns:a16="http://schemas.microsoft.com/office/drawing/2014/main" id="{44C04C52-95AA-40E3-ABAF-25201419798C}"/>
                  </a:ext>
                </a:extLst>
              </p:cNvPr>
              <p:cNvGrpSpPr/>
              <p:nvPr/>
            </p:nvGrpSpPr>
            <p:grpSpPr>
              <a:xfrm>
                <a:off x="684651" y="2466000"/>
                <a:ext cx="2936423" cy="3229027"/>
                <a:chOff x="1048861" y="2223113"/>
                <a:chExt cx="2936423" cy="3229027"/>
              </a:xfrm>
            </p:grpSpPr>
            <p:grpSp>
              <p:nvGrpSpPr>
                <p:cNvPr id="96" name="Group 95">
                  <a:extLst>
                    <a:ext uri="{FF2B5EF4-FFF2-40B4-BE49-F238E27FC236}">
                      <a16:creationId xmlns:a16="http://schemas.microsoft.com/office/drawing/2014/main" id="{9742B23E-9FCD-8FB4-19B0-EA1A510EBF0D}"/>
                    </a:ext>
                  </a:extLst>
                </p:cNvPr>
                <p:cNvGrpSpPr/>
                <p:nvPr/>
              </p:nvGrpSpPr>
              <p:grpSpPr>
                <a:xfrm>
                  <a:off x="1855792" y="2240951"/>
                  <a:ext cx="1600330" cy="2952427"/>
                  <a:chOff x="5931846" y="2146515"/>
                  <a:chExt cx="1600330" cy="2952427"/>
                </a:xfrm>
              </p:grpSpPr>
              <p:cxnSp>
                <p:nvCxnSpPr>
                  <p:cNvPr id="100" name="Straight Connector 99">
                    <a:extLst>
                      <a:ext uri="{FF2B5EF4-FFF2-40B4-BE49-F238E27FC236}">
                        <a16:creationId xmlns:a16="http://schemas.microsoft.com/office/drawing/2014/main" id="{F31BD632-E5A3-7A83-87A0-2B666B77C5B2}"/>
                      </a:ext>
                    </a:extLst>
                  </p:cNvPr>
                  <p:cNvCxnSpPr/>
                  <p:nvPr/>
                </p:nvCxnSpPr>
                <p:spPr>
                  <a:xfrm>
                    <a:off x="6013342" y="2146515"/>
                    <a:ext cx="0" cy="2952427"/>
                  </a:xfrm>
                  <a:prstGeom prst="line">
                    <a:avLst/>
                  </a:prstGeom>
                  <a:ln w="28575">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3F487944-B2DA-2A4F-ECD9-B6DDABB12064}"/>
                      </a:ext>
                    </a:extLst>
                  </p:cNvPr>
                  <p:cNvCxnSpPr>
                    <a:cxnSpLocks/>
                  </p:cNvCxnSpPr>
                  <p:nvPr/>
                </p:nvCxnSpPr>
                <p:spPr>
                  <a:xfrm>
                    <a:off x="5935851" y="5098942"/>
                    <a:ext cx="15963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E3E4ED6-4FDE-6E14-8B33-D6B65A5CA2F9}"/>
                      </a:ext>
                    </a:extLst>
                  </p:cNvPr>
                  <p:cNvCxnSpPr/>
                  <p:nvPr/>
                </p:nvCxnSpPr>
                <p:spPr>
                  <a:xfrm>
                    <a:off x="5935851" y="2386739"/>
                    <a:ext cx="152658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34FFD065-C975-03E4-1983-029651B9989B}"/>
                      </a:ext>
                    </a:extLst>
                  </p:cNvPr>
                  <p:cNvCxnSpPr>
                    <a:cxnSpLocks/>
                  </p:cNvCxnSpPr>
                  <p:nvPr/>
                </p:nvCxnSpPr>
                <p:spPr>
                  <a:xfrm>
                    <a:off x="5931846" y="3190471"/>
                    <a:ext cx="109701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Straight Connector 103">
                    <a:extLst>
                      <a:ext uri="{FF2B5EF4-FFF2-40B4-BE49-F238E27FC236}">
                        <a16:creationId xmlns:a16="http://schemas.microsoft.com/office/drawing/2014/main" id="{258C948D-D544-DB86-57F2-2D5B33A6F60F}"/>
                      </a:ext>
                    </a:extLst>
                  </p:cNvPr>
                  <p:cNvCxnSpPr>
                    <a:cxnSpLocks/>
                  </p:cNvCxnSpPr>
                  <p:nvPr/>
                </p:nvCxnSpPr>
                <p:spPr>
                  <a:xfrm flipV="1">
                    <a:off x="5935851" y="4090477"/>
                    <a:ext cx="666912" cy="3658"/>
                  </a:xfrm>
                  <a:prstGeom prst="line">
                    <a:avLst/>
                  </a:prstGeom>
                  <a:ln w="19050"/>
                </p:spPr>
                <p:style>
                  <a:lnRef idx="1">
                    <a:schemeClr val="dk1"/>
                  </a:lnRef>
                  <a:fillRef idx="0">
                    <a:schemeClr val="dk1"/>
                  </a:fillRef>
                  <a:effectRef idx="0">
                    <a:schemeClr val="dk1"/>
                  </a:effectRef>
                  <a:fontRef idx="minor">
                    <a:schemeClr val="tx1"/>
                  </a:fontRef>
                </p:style>
              </p:cxnSp>
              <p:cxnSp>
                <p:nvCxnSpPr>
                  <p:cNvPr id="105" name="Straight Connector 104">
                    <a:extLst>
                      <a:ext uri="{FF2B5EF4-FFF2-40B4-BE49-F238E27FC236}">
                        <a16:creationId xmlns:a16="http://schemas.microsoft.com/office/drawing/2014/main" id="{46CCCDCC-1C57-1553-312A-C2A16717E281}"/>
                      </a:ext>
                    </a:extLst>
                  </p:cNvPr>
                  <p:cNvCxnSpPr>
                    <a:cxnSpLocks/>
                  </p:cNvCxnSpPr>
                  <p:nvPr/>
                </p:nvCxnSpPr>
                <p:spPr>
                  <a:xfrm>
                    <a:off x="5951739" y="4471388"/>
                    <a:ext cx="333456" cy="0"/>
                  </a:xfrm>
                  <a:prstGeom prst="line">
                    <a:avLst/>
                  </a:prstGeom>
                  <a:ln w="19050"/>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4AD1F845-8EAC-8BE0-1C1C-E3EE85CD91E3}"/>
                        </a:ext>
                      </a:extLst>
                    </p:cNvPr>
                    <p:cNvSpPr txBox="1"/>
                    <p:nvPr/>
                  </p:nvSpPr>
                  <p:spPr>
                    <a:xfrm>
                      <a:off x="1048861" y="3475844"/>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fPr>
                              <m:num>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𝑏</m:t>
                                    </m:r>
                                  </m:sub>
                                </m:sSub>
                              </m:num>
                              <m:den>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den>
                            </m:f>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9" name="TextBox 68">
                      <a:extLst>
                        <a:ext uri="{FF2B5EF4-FFF2-40B4-BE49-F238E27FC236}">
                          <a16:creationId xmlns:a16="http://schemas.microsoft.com/office/drawing/2014/main" id="{2DE4164C-A13C-436D-B94C-7D807E46077A}"/>
                        </a:ext>
                      </a:extLst>
                    </p:cNvPr>
                    <p:cNvSpPr txBox="1">
                      <a:spLocks noRot="1" noChangeAspect="1" noMove="1" noResize="1" noEditPoints="1" noAdjustHandles="1" noChangeArrowheads="1" noChangeShapeType="1" noTextEdit="1"/>
                    </p:cNvSpPr>
                    <p:nvPr/>
                  </p:nvSpPr>
                  <p:spPr>
                    <a:xfrm>
                      <a:off x="1048861" y="3475844"/>
                      <a:ext cx="914400" cy="349148"/>
                    </a:xfrm>
                    <a:prstGeom prst="rect">
                      <a:avLst/>
                    </a:prstGeom>
                    <a:blipFill>
                      <a:blip r:embed="rId5"/>
                      <a:stretch>
                        <a:fillRect t="-41509" b="-264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8" name="TextBox 97">
                      <a:extLst>
                        <a:ext uri="{FF2B5EF4-FFF2-40B4-BE49-F238E27FC236}">
                          <a16:creationId xmlns:a16="http://schemas.microsoft.com/office/drawing/2014/main" id="{419B5EE1-8975-B9BA-1F55-753123664CAA}"/>
                        </a:ext>
                      </a:extLst>
                    </p:cNvPr>
                    <p:cNvSpPr txBox="1"/>
                    <p:nvPr/>
                  </p:nvSpPr>
                  <p:spPr>
                    <a:xfrm>
                      <a:off x="3070884" y="2223113"/>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0" name="TextBox 69">
                      <a:extLst>
                        <a:ext uri="{FF2B5EF4-FFF2-40B4-BE49-F238E27FC236}">
                          <a16:creationId xmlns:a16="http://schemas.microsoft.com/office/drawing/2014/main" id="{7DEABF30-2C69-4570-B09D-9C09F4364B21}"/>
                        </a:ext>
                      </a:extLst>
                    </p:cNvPr>
                    <p:cNvSpPr txBox="1">
                      <a:spLocks noRot="1" noChangeAspect="1" noMove="1" noResize="1" noEditPoints="1" noAdjustHandles="1" noChangeArrowheads="1" noChangeShapeType="1" noTextEdit="1"/>
                    </p:cNvSpPr>
                    <p:nvPr/>
                  </p:nvSpPr>
                  <p:spPr>
                    <a:xfrm>
                      <a:off x="3070884" y="2223113"/>
                      <a:ext cx="914400" cy="349148"/>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9" name="TextBox 98">
                      <a:extLst>
                        <a:ext uri="{FF2B5EF4-FFF2-40B4-BE49-F238E27FC236}">
                          <a16:creationId xmlns:a16="http://schemas.microsoft.com/office/drawing/2014/main" id="{87597FA5-E6A0-44F0-3D5A-1E42EC8E43A4}"/>
                        </a:ext>
                      </a:extLst>
                    </p:cNvPr>
                    <p:cNvSpPr txBox="1"/>
                    <p:nvPr/>
                  </p:nvSpPr>
                  <p:spPr>
                    <a:xfrm>
                      <a:off x="1294112" y="5102992"/>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56" name="TextBox 55">
                      <a:extLst>
                        <a:ext uri="{FF2B5EF4-FFF2-40B4-BE49-F238E27FC236}">
                          <a16:creationId xmlns:a16="http://schemas.microsoft.com/office/drawing/2014/main" id="{BD2594D0-BC15-4FD4-85E8-D7229E2DE307}"/>
                        </a:ext>
                      </a:extLst>
                    </p:cNvPr>
                    <p:cNvSpPr txBox="1">
                      <a:spLocks noRot="1" noChangeAspect="1" noMove="1" noResize="1" noEditPoints="1" noAdjustHandles="1" noChangeArrowheads="1" noChangeShapeType="1" noTextEdit="1"/>
                    </p:cNvSpPr>
                    <p:nvPr/>
                  </p:nvSpPr>
                  <p:spPr>
                    <a:xfrm>
                      <a:off x="1294112" y="5102992"/>
                      <a:ext cx="914400" cy="349148"/>
                    </a:xfrm>
                    <a:prstGeom prst="rect">
                      <a:avLst/>
                    </a:prstGeom>
                    <a:blipFill>
                      <a:blip r:embed="rId7"/>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E80379FF-0DB9-9F70-18FD-19B68AEDC654}"/>
                      </a:ext>
                    </a:extLst>
                  </p:cNvPr>
                  <p:cNvSpPr txBox="1"/>
                  <p:nvPr/>
                </p:nvSpPr>
                <p:spPr>
                  <a:xfrm>
                    <a:off x="2674215" y="2703586"/>
                    <a:ext cx="914400" cy="488799"/>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𝑒𝐴</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a:p>
                    <a:pPr marL="0" indent="0" algn="l">
                      <a:lnSpc>
                        <a:spcPts val="1800"/>
                      </a:lnSpc>
                      <a:spcAft>
                        <a:spcPts val="600"/>
                      </a:spcAft>
                      <a:buNone/>
                    </a:pPr>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2" name="TextBox 61">
                    <a:extLst>
                      <a:ext uri="{FF2B5EF4-FFF2-40B4-BE49-F238E27FC236}">
                        <a16:creationId xmlns:a16="http://schemas.microsoft.com/office/drawing/2014/main" id="{0B932F27-0B80-4F26-BD57-3D0E05ECA8A5}"/>
                      </a:ext>
                    </a:extLst>
                  </p:cNvPr>
                  <p:cNvSpPr txBox="1">
                    <a:spLocks noRot="1" noChangeAspect="1" noMove="1" noResize="1" noEditPoints="1" noAdjustHandles="1" noChangeArrowheads="1" noChangeShapeType="1" noTextEdit="1"/>
                  </p:cNvSpPr>
                  <p:nvPr/>
                </p:nvSpPr>
                <p:spPr>
                  <a:xfrm>
                    <a:off x="2674215" y="2703586"/>
                    <a:ext cx="914400" cy="48879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1" name="TextBox 90">
                    <a:extLst>
                      <a:ext uri="{FF2B5EF4-FFF2-40B4-BE49-F238E27FC236}">
                        <a16:creationId xmlns:a16="http://schemas.microsoft.com/office/drawing/2014/main" id="{B509FDDA-0D5C-E01F-9828-9A8A2C212906}"/>
                      </a:ext>
                    </a:extLst>
                  </p:cNvPr>
                  <p:cNvSpPr txBox="1"/>
                  <p:nvPr/>
                </p:nvSpPr>
                <p:spPr>
                  <a:xfrm>
                    <a:off x="2430861" y="3291875"/>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𝑒𝐶</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3" name="TextBox 62">
                    <a:extLst>
                      <a:ext uri="{FF2B5EF4-FFF2-40B4-BE49-F238E27FC236}">
                        <a16:creationId xmlns:a16="http://schemas.microsoft.com/office/drawing/2014/main" id="{06D72E5A-9A4A-4F0A-B48C-7BD29D1F865B}"/>
                      </a:ext>
                    </a:extLst>
                  </p:cNvPr>
                  <p:cNvSpPr txBox="1">
                    <a:spLocks noRot="1" noChangeAspect="1" noMove="1" noResize="1" noEditPoints="1" noAdjustHandles="1" noChangeArrowheads="1" noChangeShapeType="1" noTextEdit="1"/>
                  </p:cNvSpPr>
                  <p:nvPr/>
                </p:nvSpPr>
                <p:spPr>
                  <a:xfrm>
                    <a:off x="2430861" y="3291875"/>
                    <a:ext cx="914400" cy="349148"/>
                  </a:xfrm>
                  <a:prstGeom prst="rect">
                    <a:avLst/>
                  </a:prstGeom>
                  <a:blipFill>
                    <a:blip r:embed="rId9"/>
                    <a:stretch>
                      <a:fillRect b="-377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BB1BB88F-7191-75CF-38A9-94D92323387D}"/>
                      </a:ext>
                    </a:extLst>
                  </p:cNvPr>
                  <p:cNvSpPr txBox="1"/>
                  <p:nvPr/>
                </p:nvSpPr>
                <p:spPr>
                  <a:xfrm>
                    <a:off x="2216256" y="3643643"/>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𝑒𝐷</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4" name="TextBox 63">
                    <a:extLst>
                      <a:ext uri="{FF2B5EF4-FFF2-40B4-BE49-F238E27FC236}">
                        <a16:creationId xmlns:a16="http://schemas.microsoft.com/office/drawing/2014/main" id="{A5A57C70-A498-4650-94BB-445C37AAFC09}"/>
                      </a:ext>
                    </a:extLst>
                  </p:cNvPr>
                  <p:cNvSpPr txBox="1">
                    <a:spLocks noRot="1" noChangeAspect="1" noMove="1" noResize="1" noEditPoints="1" noAdjustHandles="1" noChangeArrowheads="1" noChangeShapeType="1" noTextEdit="1"/>
                  </p:cNvSpPr>
                  <p:nvPr/>
                </p:nvSpPr>
                <p:spPr>
                  <a:xfrm>
                    <a:off x="2216256" y="3643643"/>
                    <a:ext cx="914400" cy="349148"/>
                  </a:xfrm>
                  <a:prstGeom prst="rect">
                    <a:avLst/>
                  </a:prstGeom>
                  <a:blipFill>
                    <a:blip r:embed="rId10"/>
                    <a:stretch>
                      <a:fillRect b="-377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3" name="TextBox 92">
                    <a:extLst>
                      <a:ext uri="{FF2B5EF4-FFF2-40B4-BE49-F238E27FC236}">
                        <a16:creationId xmlns:a16="http://schemas.microsoft.com/office/drawing/2014/main" id="{D8FB1F73-648E-3495-0AA3-11231C4FAAF8}"/>
                      </a:ext>
                    </a:extLst>
                  </p:cNvPr>
                  <p:cNvSpPr txBox="1"/>
                  <p:nvPr/>
                </p:nvSpPr>
                <p:spPr>
                  <a:xfrm>
                    <a:off x="2024946" y="4213205"/>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𝑒𝐸</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5" name="TextBox 64">
                    <a:extLst>
                      <a:ext uri="{FF2B5EF4-FFF2-40B4-BE49-F238E27FC236}">
                        <a16:creationId xmlns:a16="http://schemas.microsoft.com/office/drawing/2014/main" id="{664B826B-5646-4E03-BF64-4300E66F0D6D}"/>
                      </a:ext>
                    </a:extLst>
                  </p:cNvPr>
                  <p:cNvSpPr txBox="1">
                    <a:spLocks noRot="1" noChangeAspect="1" noMove="1" noResize="1" noEditPoints="1" noAdjustHandles="1" noChangeArrowheads="1" noChangeShapeType="1" noTextEdit="1"/>
                  </p:cNvSpPr>
                  <p:nvPr/>
                </p:nvSpPr>
                <p:spPr>
                  <a:xfrm>
                    <a:off x="2024946" y="4213205"/>
                    <a:ext cx="914400" cy="349148"/>
                  </a:xfrm>
                  <a:prstGeom prst="rect">
                    <a:avLst/>
                  </a:prstGeom>
                  <a:blipFill>
                    <a:blip r:embed="rId11"/>
                    <a:stretch>
                      <a:fillRect b="-377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DACB22E0-F54E-249E-1767-86D7690BBE7A}"/>
                      </a:ext>
                    </a:extLst>
                  </p:cNvPr>
                  <p:cNvSpPr txBox="1"/>
                  <p:nvPr/>
                </p:nvSpPr>
                <p:spPr>
                  <a:xfrm>
                    <a:off x="1722577" y="4612735"/>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𝑒𝐹</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6" name="TextBox 65">
                    <a:extLst>
                      <a:ext uri="{FF2B5EF4-FFF2-40B4-BE49-F238E27FC236}">
                        <a16:creationId xmlns:a16="http://schemas.microsoft.com/office/drawing/2014/main" id="{F454D3D8-3D24-4671-B69A-DE6A832F9DF5}"/>
                      </a:ext>
                    </a:extLst>
                  </p:cNvPr>
                  <p:cNvSpPr txBox="1">
                    <a:spLocks noRot="1" noChangeAspect="1" noMove="1" noResize="1" noEditPoints="1" noAdjustHandles="1" noChangeArrowheads="1" noChangeShapeType="1" noTextEdit="1"/>
                  </p:cNvSpPr>
                  <p:nvPr/>
                </p:nvSpPr>
                <p:spPr>
                  <a:xfrm>
                    <a:off x="1722577" y="4612735"/>
                    <a:ext cx="914400" cy="349148"/>
                  </a:xfrm>
                  <a:prstGeom prst="rect">
                    <a:avLst/>
                  </a:prstGeom>
                  <a:blipFill>
                    <a:blip r:embed="rId12"/>
                    <a:stretch>
                      <a:fillRect b="-377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D7B19D1A-C822-895F-2130-D081829D4185}"/>
                      </a:ext>
                    </a:extLst>
                  </p:cNvPr>
                  <p:cNvSpPr txBox="1"/>
                  <p:nvPr/>
                </p:nvSpPr>
                <p:spPr>
                  <a:xfrm>
                    <a:off x="1582891" y="5027508"/>
                    <a:ext cx="914400" cy="34914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𝑒𝐺</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67" name="TextBox 66">
                    <a:extLst>
                      <a:ext uri="{FF2B5EF4-FFF2-40B4-BE49-F238E27FC236}">
                        <a16:creationId xmlns:a16="http://schemas.microsoft.com/office/drawing/2014/main" id="{D0C2D203-8482-41F8-833C-9CA35A2C69E8}"/>
                      </a:ext>
                    </a:extLst>
                  </p:cNvPr>
                  <p:cNvSpPr txBox="1">
                    <a:spLocks noRot="1" noChangeAspect="1" noMove="1" noResize="1" noEditPoints="1" noAdjustHandles="1" noChangeArrowheads="1" noChangeShapeType="1" noTextEdit="1"/>
                  </p:cNvSpPr>
                  <p:nvPr/>
                </p:nvSpPr>
                <p:spPr>
                  <a:xfrm>
                    <a:off x="1582891" y="5027508"/>
                    <a:ext cx="914400" cy="349148"/>
                  </a:xfrm>
                  <a:prstGeom prst="rect">
                    <a:avLst/>
                  </a:prstGeom>
                  <a:blipFill>
                    <a:blip r:embed="rId13"/>
                    <a:stretch>
                      <a:fillRect b="-3774"/>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69A7AC7D-9FBA-E456-F78B-1C0474F26C14}"/>
                    </a:ext>
                  </a:extLst>
                </p:cNvPr>
                <p:cNvSpPr txBox="1"/>
                <p:nvPr/>
              </p:nvSpPr>
              <p:spPr>
                <a:xfrm>
                  <a:off x="11118698" y="4139953"/>
                  <a:ext cx="1037099" cy="330145"/>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𝑒𝐵</m:t>
                            </m:r>
                          </m:sub>
                        </m:sSub>
                        <m:r>
                          <a:rPr lang="en-US" sz="1400" i="1">
                            <a:solidFill>
                              <a:prstClr val="black">
                                <a:lumMod val="75000"/>
                                <a:lumOff val="25000"/>
                              </a:prstClr>
                            </a:solidFill>
                            <a:latin typeface="Cambria Math" panose="02040503050406030204" pitchFamily="18" charset="0"/>
                            <a:cs typeface="Segoe UI" panose="020B0502040204020203" pitchFamily="34" charset="0"/>
                          </a:rPr>
                          <m:t>/</m:t>
                        </m:r>
                        <m:sSub>
                          <m:sSubPr>
                            <m:ctrlPr>
                              <a:rPr lang="en-US" sz="1400" i="1">
                                <a:solidFill>
                                  <a:prstClr val="black">
                                    <a:lumMod val="75000"/>
                                    <a:lumOff val="25000"/>
                                  </a:prstClr>
                                </a:solidFill>
                                <a:latin typeface="Cambria Math" panose="02040503050406030204" pitchFamily="18" charset="0"/>
                                <a:cs typeface="Segoe UI" panose="020B0502040204020203" pitchFamily="34" charset="0"/>
                              </a:rPr>
                            </m:ctrlPr>
                          </m:sSubPr>
                          <m:e>
                            <m:r>
                              <a:rPr lang="en-US" sz="1400" i="1">
                                <a:solidFill>
                                  <a:prstClr val="black">
                                    <a:lumMod val="75000"/>
                                    <a:lumOff val="25000"/>
                                  </a:prstClr>
                                </a:solidFill>
                                <a:latin typeface="Cambria Math" panose="02040503050406030204" pitchFamily="18" charset="0"/>
                                <a:cs typeface="Segoe UI" panose="020B0502040204020203" pitchFamily="34" charset="0"/>
                              </a:rPr>
                              <m:t>𝑝</m:t>
                            </m:r>
                          </m:e>
                          <m:sub>
                            <m:r>
                              <a:rPr lang="en-US" sz="1400" i="1">
                                <a:solidFill>
                                  <a:prstClr val="black">
                                    <a:lumMod val="75000"/>
                                    <a:lumOff val="25000"/>
                                  </a:prstClr>
                                </a:solidFill>
                                <a:latin typeface="Cambria Math" panose="02040503050406030204" pitchFamily="18" charset="0"/>
                                <a:cs typeface="Segoe UI" panose="020B0502040204020203" pitchFamily="34" charset="0"/>
                              </a:rPr>
                              <m:t>𝑜</m:t>
                            </m:r>
                          </m:sub>
                        </m:sSub>
                        <m:r>
                          <a:rPr lang="en-US" sz="1400" i="1">
                            <a:solidFill>
                              <a:prstClr val="black">
                                <a:lumMod val="75000"/>
                                <a:lumOff val="25000"/>
                              </a:prstClr>
                            </a:solidFill>
                            <a:latin typeface="Cambria Math" panose="02040503050406030204" pitchFamily="18" charset="0"/>
                            <a:cs typeface="Segoe UI" panose="020B0502040204020203" pitchFamily="34" charset="0"/>
                          </a:rPr>
                          <m:t> </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a:p>
                  <a:pPr marL="0" indent="0" algn="l">
                    <a:lnSpc>
                      <a:spcPts val="1800"/>
                    </a:lnSpc>
                    <a:spcAft>
                      <a:spcPts val="600"/>
                    </a:spcAft>
                    <a:buNone/>
                  </a:pPr>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91" name="TextBox 90">
                  <a:extLst>
                    <a:ext uri="{FF2B5EF4-FFF2-40B4-BE49-F238E27FC236}">
                      <a16:creationId xmlns:a16="http://schemas.microsoft.com/office/drawing/2014/main" id="{60B27AEB-A0CE-44D9-A766-18E3F338EF4C}"/>
                    </a:ext>
                  </a:extLst>
                </p:cNvPr>
                <p:cNvSpPr txBox="1">
                  <a:spLocks noRot="1" noChangeAspect="1" noMove="1" noResize="1" noEditPoints="1" noAdjustHandles="1" noChangeArrowheads="1" noChangeShapeType="1" noTextEdit="1"/>
                </p:cNvSpPr>
                <p:nvPr/>
              </p:nvSpPr>
              <p:spPr>
                <a:xfrm>
                  <a:off x="11118698" y="4139953"/>
                  <a:ext cx="1037099" cy="330145"/>
                </a:xfrm>
                <a:prstGeom prst="rect">
                  <a:avLst/>
                </a:prstGeom>
                <a:blipFill>
                  <a:blip r:embed="rId14"/>
                  <a:stretch>
                    <a:fillRect b="-1852"/>
                  </a:stretch>
                </a:blipFill>
              </p:spPr>
              <p:txBody>
                <a:bodyPr/>
                <a:lstStyle/>
                <a:p>
                  <a:r>
                    <a:rPr lang="en-US">
                      <a:noFill/>
                    </a:rPr>
                    <a:t> </a:t>
                  </a:r>
                </a:p>
              </p:txBody>
            </p:sp>
          </mc:Fallback>
        </mc:AlternateContent>
        <p:cxnSp>
          <p:nvCxnSpPr>
            <p:cNvPr id="85" name="Straight Connector 84">
              <a:extLst>
                <a:ext uri="{FF2B5EF4-FFF2-40B4-BE49-F238E27FC236}">
                  <a16:creationId xmlns:a16="http://schemas.microsoft.com/office/drawing/2014/main" id="{8EE7355B-6AC4-17E2-0FAC-9090FA57DAC1}"/>
                </a:ext>
              </a:extLst>
            </p:cNvPr>
            <p:cNvCxnSpPr>
              <a:cxnSpLocks/>
            </p:cNvCxnSpPr>
            <p:nvPr/>
          </p:nvCxnSpPr>
          <p:spPr>
            <a:xfrm>
              <a:off x="9912911" y="4943945"/>
              <a:ext cx="98635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7436F0F1-C69F-AA64-C3B8-3CBC2BEE8017}"/>
                </a:ext>
              </a:extLst>
            </p:cNvPr>
            <p:cNvCxnSpPr>
              <a:cxnSpLocks/>
            </p:cNvCxnSpPr>
            <p:nvPr/>
          </p:nvCxnSpPr>
          <p:spPr>
            <a:xfrm>
              <a:off x="9949942" y="6208666"/>
              <a:ext cx="24945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8FAC66B3-4E72-4772-1920-8A69C6C0C494}"/>
                </a:ext>
              </a:extLst>
            </p:cNvPr>
            <p:cNvCxnSpPr>
              <a:cxnSpLocks/>
            </p:cNvCxnSpPr>
            <p:nvPr/>
          </p:nvCxnSpPr>
          <p:spPr>
            <a:xfrm>
              <a:off x="9912911" y="4082023"/>
              <a:ext cx="153083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3C2DBE38-1300-4C2B-3362-09E67FB14626}"/>
                </a:ext>
              </a:extLst>
            </p:cNvPr>
            <p:cNvCxnSpPr>
              <a:cxnSpLocks/>
            </p:cNvCxnSpPr>
            <p:nvPr/>
          </p:nvCxnSpPr>
          <p:spPr>
            <a:xfrm>
              <a:off x="9912911" y="4322301"/>
              <a:ext cx="1359596" cy="0"/>
            </a:xfrm>
            <a:prstGeom prst="line">
              <a:avLst/>
            </a:prstGeom>
            <a:ln w="1905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14016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6</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228600" y="973915"/>
                <a:ext cx="7563758" cy="5399840"/>
              </a:xfrm>
            </p:spPr>
            <p:txBody>
              <a:bodyPr>
                <a:normAutofit/>
              </a:bodyPr>
              <a:lstStyle/>
              <a:p>
                <a:pPr lvl="1">
                  <a:spcBef>
                    <a:spcPts val="1200"/>
                  </a:spcBef>
                  <a:buClr>
                    <a:schemeClr val="accent1"/>
                  </a:buClr>
                  <a:buFont typeface="Wingdings" panose="05000000000000000000" pitchFamily="2" charset="2"/>
                  <a:buChar char="Ø"/>
                </a:pPr>
                <a:r>
                  <a:rPr lang="en-US" sz="2000" dirty="0"/>
                  <a:t>Initially,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𝑒</m:t>
                        </m:r>
                      </m:sub>
                    </m:sSub>
                    <m:r>
                      <a:rPr lang="en-US" sz="2000" i="1" smtClean="0">
                        <a:latin typeface="Cambria Math" panose="02040503050406030204" pitchFamily="18" charset="0"/>
                      </a:rPr>
                      <m:t>=</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𝑏</m:t>
                        </m:r>
                      </m:sub>
                    </m:sSub>
                    <m:r>
                      <a:rPr lang="en-US" sz="2000" i="1" smtClean="0">
                        <a:latin typeface="Cambria Math" panose="02040503050406030204" pitchFamily="18" charset="0"/>
                      </a:rPr>
                      <m:t>=</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0</m:t>
                        </m:r>
                      </m:sub>
                    </m:sSub>
                  </m:oMath>
                </a14:m>
                <a:r>
                  <a:rPr lang="en-US" sz="2000" dirty="0"/>
                  <a:t>. Therefore, there will be no flow in the nozzle.</a:t>
                </a:r>
              </a:p>
              <a:p>
                <a:pPr lvl="1">
                  <a:spcBef>
                    <a:spcPts val="1200"/>
                  </a:spcBef>
                  <a:buClr>
                    <a:schemeClr val="accent1"/>
                  </a:buClr>
                  <a:buFont typeface="Wingdings" panose="05000000000000000000" pitchFamily="2" charset="2"/>
                  <a:buChar char="Ø"/>
                </a:pPr>
                <a:r>
                  <a:rPr lang="en-US" sz="2000" dirty="0"/>
                  <a:t>When back pressure is slightly reduced such that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𝑒</m:t>
                        </m:r>
                      </m:sub>
                    </m:sSub>
                    <m:r>
                      <a:rPr lang="en-US" sz="2000" i="1" smtClean="0">
                        <a:latin typeface="Cambria Math" panose="02040503050406030204" pitchFamily="18" charset="0"/>
                      </a:rPr>
                      <m:t>=</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𝑏</m:t>
                        </m:r>
                      </m:sub>
                    </m:sSub>
                    <m:r>
                      <a:rPr lang="en-US" sz="2000" i="1" smtClean="0">
                        <a:latin typeface="Cambria Math" panose="02040503050406030204" pitchFamily="18" charset="0"/>
                      </a:rPr>
                      <m:t>=</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𝑒𝐴</m:t>
                        </m:r>
                      </m:sub>
                    </m:sSub>
                  </m:oMath>
                </a14:m>
                <a:r>
                  <a:rPr lang="en-US" sz="2000" dirty="0"/>
                  <a:t>, a low speed flow is established in the nozzle, as indicated by Case </a:t>
                </a:r>
                <a14:m>
                  <m:oMath xmlns:m="http://schemas.openxmlformats.org/officeDocument/2006/math">
                    <m:r>
                      <a:rPr lang="en-US" sz="2000" i="1" dirty="0" smtClean="0">
                        <a:latin typeface="Cambria Math" panose="02040503050406030204" pitchFamily="18" charset="0"/>
                      </a:rPr>
                      <m:t>𝐴</m:t>
                    </m:r>
                  </m:oMath>
                </a14:m>
                <a:endParaRPr lang="en-US" sz="2000" dirty="0"/>
              </a:p>
              <a:p>
                <a:pPr lvl="1">
                  <a:spcBef>
                    <a:spcPts val="1200"/>
                  </a:spcBef>
                  <a:buClr>
                    <a:schemeClr val="accent1"/>
                  </a:buClr>
                  <a:buFont typeface="Wingdings" panose="05000000000000000000" pitchFamily="2" charset="2"/>
                  <a:buChar char="Ø"/>
                </a:pPr>
                <a:r>
                  <a:rPr lang="en-US" sz="2000" dirty="0"/>
                  <a:t>As we start decreasing the back/exit pressure, </a:t>
                </a:r>
                <a14:m>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𝑏</m:t>
                        </m:r>
                      </m:sub>
                    </m:sSub>
                    <m:r>
                      <a:rPr lang="en-US" sz="2000" i="1" smtClean="0">
                        <a:latin typeface="Cambria Math" panose="02040503050406030204" pitchFamily="18" charset="0"/>
                      </a:rPr>
                      <m:t>/</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𝑝</m:t>
                        </m:r>
                      </m:e>
                      <m:sub>
                        <m:r>
                          <a:rPr lang="en-US" sz="2000" i="1" smtClean="0">
                            <a:latin typeface="Cambria Math" panose="02040503050406030204" pitchFamily="18" charset="0"/>
                          </a:rPr>
                          <m:t>𝑒</m:t>
                        </m:r>
                      </m:sub>
                    </m:sSub>
                  </m:oMath>
                </a14:m>
                <a:r>
                  <a:rPr lang="en-US" sz="2000" dirty="0"/>
                  <a:t>, from </a:t>
                </a:r>
                <a14:m>
                  <m:oMath xmlns:m="http://schemas.openxmlformats.org/officeDocument/2006/math">
                    <m:sSub>
                      <m:sSubPr>
                        <m:ctrlPr>
                          <a:rPr lang="en-US" sz="2000" i="1" smtClean="0">
                            <a:latin typeface="Cambria Math" panose="02040503050406030204" pitchFamily="18" charset="0"/>
                          </a:rPr>
                        </m:ctrlPr>
                      </m:sSubPr>
                      <m:e>
                        <m:sSub>
                          <m:sSubPr>
                            <m:ctrlPr>
                              <a:rPr lang="en-US" sz="2000" i="1" smtClean="0">
                                <a:latin typeface="Cambria Math" panose="02040503050406030204" pitchFamily="18" charset="0"/>
                              </a:rPr>
                            </m:ctrlPr>
                          </m:sSubPr>
                          <m:e>
                            <m:r>
                              <a:rPr lang="en-US" sz="2000" smtClean="0">
                                <a:latin typeface="Cambria Math" panose="02040503050406030204" pitchFamily="18" charset="0"/>
                              </a:rPr>
                              <m:t>𝑝</m:t>
                            </m:r>
                          </m:e>
                          <m:sub>
                            <m:r>
                              <a:rPr lang="en-US" sz="2000" smtClean="0">
                                <a:latin typeface="Cambria Math" panose="02040503050406030204" pitchFamily="18" charset="0"/>
                              </a:rPr>
                              <m:t>𝑒</m:t>
                            </m:r>
                          </m:sub>
                        </m:sSub>
                      </m:e>
                      <m:sub>
                        <m:r>
                          <a:rPr lang="en-US" sz="2000" smtClean="0">
                            <a:latin typeface="Cambria Math" panose="02040503050406030204" pitchFamily="18" charset="0"/>
                          </a:rPr>
                          <m:t>𝐴</m:t>
                        </m:r>
                      </m:sub>
                    </m:sSub>
                  </m:oMath>
                </a14:m>
                <a:r>
                  <a:rPr lang="en-US" sz="2000" dirty="0">
                    <a:latin typeface="+mj-lt"/>
                  </a:rPr>
                  <a:t>to</a:t>
                </a:r>
                <a14:m>
                  <m:oMath xmlns:m="http://schemas.openxmlformats.org/officeDocument/2006/math">
                    <m:r>
                      <a:rPr lang="en-US" sz="2000" i="1" smtClean="0">
                        <a:latin typeface="Cambria Math" panose="02040503050406030204" pitchFamily="18" charset="0"/>
                      </a:rPr>
                      <m:t> </m:t>
                    </m:r>
                    <m:sSub>
                      <m:sSubPr>
                        <m:ctrlPr>
                          <a:rPr lang="en-US" sz="2000" i="1" smtClean="0">
                            <a:latin typeface="Cambria Math" panose="02040503050406030204" pitchFamily="18" charset="0"/>
                          </a:rPr>
                        </m:ctrlPr>
                      </m:sSubPr>
                      <m:e>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𝑒</m:t>
                            </m:r>
                          </m:sub>
                        </m:sSub>
                      </m:e>
                      <m:sub>
                        <m:r>
                          <a:rPr lang="en-US" sz="2000" smtClean="0">
                            <a:latin typeface="Cambria Math" panose="02040503050406030204" pitchFamily="18" charset="0"/>
                          </a:rPr>
                          <m:t>𝐵</m:t>
                        </m:r>
                      </m:sub>
                    </m:sSub>
                  </m:oMath>
                </a14:m>
                <a:r>
                  <a:rPr lang="en-US" sz="2000" dirty="0"/>
                  <a:t>, this flow starts accelerating as shown by case </a:t>
                </a:r>
                <a14:m>
                  <m:oMath xmlns:m="http://schemas.openxmlformats.org/officeDocument/2006/math">
                    <m:r>
                      <a:rPr lang="en-US" sz="2000" smtClean="0">
                        <a:latin typeface="Cambria Math" panose="02040503050406030204" pitchFamily="18" charset="0"/>
                      </a:rPr>
                      <m:t>𝐵</m:t>
                    </m:r>
                  </m:oMath>
                </a14:m>
                <a:r>
                  <a:rPr lang="en-US" sz="2000" dirty="0"/>
                  <a:t>.</a:t>
                </a:r>
              </a:p>
              <a:p>
                <a:pPr lvl="1">
                  <a:spcBef>
                    <a:spcPts val="1200"/>
                  </a:spcBef>
                  <a:buClr>
                    <a:schemeClr val="accent1"/>
                  </a:buClr>
                  <a:buFont typeface="Wingdings" panose="05000000000000000000" pitchFamily="2" charset="2"/>
                  <a:buChar char="Ø"/>
                </a:pPr>
                <a:r>
                  <a:rPr lang="en-US" sz="2000" dirty="0"/>
                  <a:t>If the flow in the entire nozzle is subsonic, then the flow at any axial station within the nozzle can be analyzed using the relations derived previously.  </a:t>
                </a:r>
              </a:p>
              <a:p>
                <a:pPr lvl="1">
                  <a:spcBef>
                    <a:spcPts val="1200"/>
                  </a:spcBef>
                  <a:buClr>
                    <a:schemeClr val="accent1"/>
                  </a:buClr>
                  <a:buFont typeface="Wingdings" panose="05000000000000000000" pitchFamily="2" charset="2"/>
                  <a:buChar char="Ø"/>
                </a:pPr>
                <a:r>
                  <a:rPr lang="en-US" sz="2000" dirty="0">
                    <a:sym typeface="Monotype Sorts" pitchFamily="2" charset="2"/>
                  </a:rPr>
                  <a:t>As the exit pressure is further decreased, the flow is accelerated more, leading to a higher Mach Number throughout the nozzle with the highest being at the throat. Consequently, the pressure is also lowest at the throat. </a:t>
                </a:r>
              </a:p>
              <a:p>
                <a:pPr lvl="1">
                  <a:spcBef>
                    <a:spcPts val="1200"/>
                  </a:spcBef>
                  <a:buClr>
                    <a:schemeClr val="accent1"/>
                  </a:buClr>
                  <a:buFont typeface="Wingdings" panose="05000000000000000000" pitchFamily="2" charset="2"/>
                  <a:buChar char="Ø"/>
                </a:pPr>
                <a:r>
                  <a:rPr lang="en-US" sz="2000" dirty="0">
                    <a:sym typeface="Monotype Sorts" pitchFamily="2" charset="2"/>
                  </a:rPr>
                  <a:t>At a certain value of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sSub>
                          <m:sSubPr>
                            <m:ctrlPr>
                              <a:rPr lang="en-US" sz="2000" i="1" smtClean="0">
                                <a:latin typeface="Cambria Math" panose="02040503050406030204" pitchFamily="18" charset="0"/>
                                <a:sym typeface="Monotype Sorts" pitchFamily="2" charset="2"/>
                              </a:rPr>
                            </m:ctrlPr>
                          </m:sSubPr>
                          <m:e>
                            <m:r>
                              <a:rPr lang="en-US" sz="2000" i="1" smtClean="0">
                                <a:latin typeface="Cambria Math" panose="02040503050406030204" pitchFamily="18" charset="0"/>
                                <a:sym typeface="Monotype Sorts" pitchFamily="2" charset="2"/>
                              </a:rPr>
                              <m:t>𝑝</m:t>
                            </m:r>
                          </m:e>
                          <m:sub>
                            <m:r>
                              <a:rPr lang="en-US" sz="2000" i="1" smtClean="0">
                                <a:latin typeface="Cambria Math" panose="02040503050406030204" pitchFamily="18" charset="0"/>
                                <a:sym typeface="Monotype Sorts" pitchFamily="2" charset="2"/>
                              </a:rPr>
                              <m:t>𝑏</m:t>
                            </m:r>
                          </m:sub>
                        </m:sSub>
                        <m:r>
                          <a:rPr lang="en-US" sz="2000" smtClean="0">
                            <a:latin typeface="Cambria Math" panose="02040503050406030204" pitchFamily="18" charset="0"/>
                            <a:sym typeface="Monotype Sorts" pitchFamily="2" charset="2"/>
                          </a:rPr>
                          <m:t>=</m:t>
                        </m:r>
                        <m:r>
                          <a:rPr lang="en-US" sz="2000" smtClean="0">
                            <a:latin typeface="Cambria Math" panose="02040503050406030204" pitchFamily="18" charset="0"/>
                            <a:sym typeface="Monotype Sorts" pitchFamily="2" charset="2"/>
                          </a:rPr>
                          <m:t>𝑝</m:t>
                        </m:r>
                      </m:e>
                      <m:sub>
                        <m:r>
                          <a:rPr lang="en-US" sz="2000" smtClean="0">
                            <a:latin typeface="Cambria Math" panose="02040503050406030204" pitchFamily="18" charset="0"/>
                            <a:sym typeface="Monotype Sorts" pitchFamily="2" charset="2"/>
                          </a:rPr>
                          <m:t>𝑒</m:t>
                        </m:r>
                      </m:sub>
                    </m:sSub>
                    <m:r>
                      <a:rPr lang="en-US" sz="2000" smtClean="0">
                        <a:latin typeface="Cambria Math" panose="02040503050406030204" pitchFamily="18" charset="0"/>
                        <a:sym typeface="Monotype Sorts" pitchFamily="2" charset="2"/>
                      </a:rPr>
                      <m:t>=</m:t>
                    </m:r>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𝑝</m:t>
                        </m:r>
                      </m:e>
                      <m:sub>
                        <m:r>
                          <a:rPr lang="en-US" sz="2000" smtClean="0">
                            <a:latin typeface="Cambria Math" panose="02040503050406030204" pitchFamily="18" charset="0"/>
                            <a:sym typeface="Monotype Sorts" pitchFamily="2" charset="2"/>
                          </a:rPr>
                          <m:t>𝑒𝐶</m:t>
                        </m:r>
                      </m:sub>
                    </m:sSub>
                  </m:oMath>
                </a14:m>
                <a:r>
                  <a:rPr lang="en-US" sz="2000" dirty="0">
                    <a:sym typeface="Monotype Sorts" pitchFamily="2" charset="2"/>
                  </a:rPr>
                  <a:t>, the flow just becomes sonic at the throat (Case C). At this point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𝐴</m:t>
                        </m:r>
                      </m:e>
                      <m:sub>
                        <m:r>
                          <a:rPr lang="en-US" sz="2000" smtClean="0">
                            <a:latin typeface="Cambria Math" panose="02040503050406030204" pitchFamily="18" charset="0"/>
                            <a:sym typeface="Monotype Sorts" pitchFamily="2" charset="2"/>
                          </a:rPr>
                          <m:t>𝑡</m:t>
                        </m:r>
                      </m:sub>
                    </m:sSub>
                    <m:r>
                      <a:rPr lang="en-US" sz="2000" smtClean="0">
                        <a:latin typeface="Cambria Math" panose="02040503050406030204" pitchFamily="18" charset="0"/>
                        <a:sym typeface="Monotype Sorts" pitchFamily="2" charset="2"/>
                      </a:rPr>
                      <m:t>=</m:t>
                    </m:r>
                    <m:sSup>
                      <m:sSupPr>
                        <m:ctrlPr>
                          <a:rPr lang="en-US" sz="2000" i="1" smtClean="0">
                            <a:latin typeface="Cambria Math" panose="02040503050406030204" pitchFamily="18" charset="0"/>
                            <a:sym typeface="Monotype Sorts" pitchFamily="2" charset="2"/>
                          </a:rPr>
                        </m:ctrlPr>
                      </m:sSupPr>
                      <m:e>
                        <m:r>
                          <a:rPr lang="en-US" sz="2000" smtClean="0">
                            <a:latin typeface="Cambria Math" panose="02040503050406030204" pitchFamily="18" charset="0"/>
                            <a:sym typeface="Monotype Sorts" pitchFamily="2" charset="2"/>
                          </a:rPr>
                          <m:t>𝐴</m:t>
                        </m:r>
                      </m:e>
                      <m:sup>
                        <m:r>
                          <a:rPr lang="en-US" sz="2000" smtClean="0">
                            <a:latin typeface="Cambria Math" panose="02040503050406030204" pitchFamily="18" charset="0"/>
                            <a:sym typeface="Monotype Sorts" pitchFamily="2" charset="2"/>
                          </a:rPr>
                          <m:t>∗</m:t>
                        </m:r>
                      </m:sup>
                    </m:sSup>
                  </m:oMath>
                </a14:m>
                <a:r>
                  <a:rPr lang="en-US" sz="2000" dirty="0">
                    <a:sym typeface="Monotype Sorts" pitchFamily="2" charset="2"/>
                  </a:rPr>
                  <a:t>and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𝑀</m:t>
                        </m:r>
                      </m:e>
                      <m:sub>
                        <m:r>
                          <a:rPr lang="en-US" sz="2000" smtClean="0">
                            <a:latin typeface="Cambria Math" panose="02040503050406030204" pitchFamily="18" charset="0"/>
                            <a:sym typeface="Monotype Sorts" pitchFamily="2" charset="2"/>
                          </a:rPr>
                          <m:t>𝑡</m:t>
                        </m:r>
                      </m:sub>
                    </m:sSub>
                    <m:r>
                      <a:rPr lang="en-US" sz="2000" smtClean="0">
                        <a:latin typeface="Cambria Math" panose="02040503050406030204" pitchFamily="18" charset="0"/>
                        <a:sym typeface="Monotype Sorts" pitchFamily="2" charset="2"/>
                      </a:rPr>
                      <m:t>=1</m:t>
                    </m:r>
                  </m:oMath>
                </a14:m>
                <a:r>
                  <a:rPr lang="en-US" sz="2000" dirty="0">
                    <a:sym typeface="Monotype Sorts" pitchFamily="2" charset="2"/>
                  </a:rPr>
                  <a:t>. </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228600" y="973915"/>
                <a:ext cx="7563758" cy="5399840"/>
              </a:xfrm>
              <a:blipFill>
                <a:blip r:embed="rId3"/>
                <a:stretch>
                  <a:fillRect t="-1242" r="-1452"/>
                </a:stretch>
              </a:blipFill>
            </p:spPr>
            <p:txBody>
              <a:bodyPr/>
              <a:lstStyle/>
              <a:p>
                <a:r>
                  <a:rPr lang="en-IN">
                    <a:noFill/>
                  </a:rPr>
                  <a:t> </a:t>
                </a:r>
              </a:p>
            </p:txBody>
          </p:sp>
        </mc:Fallback>
      </mc:AlternateContent>
      <p:sp>
        <p:nvSpPr>
          <p:cNvPr id="4" name="Title 1">
            <a:extLst>
              <a:ext uri="{FF2B5EF4-FFF2-40B4-BE49-F238E27FC236}">
                <a16:creationId xmlns:a16="http://schemas.microsoft.com/office/drawing/2014/main" id="{4F35112D-D53D-E575-1EFF-CBC6CCE95F0F}"/>
              </a:ext>
            </a:extLst>
          </p:cNvPr>
          <p:cNvSpPr txBox="1">
            <a:spLocks/>
          </p:cNvSpPr>
          <p:nvPr/>
        </p:nvSpPr>
        <p:spPr>
          <a:xfrm>
            <a:off x="609599" y="7892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Fully Subsonic Flow</a:t>
            </a:r>
            <a:endParaRPr lang="en-US" dirty="0"/>
          </a:p>
        </p:txBody>
      </p:sp>
      <p:grpSp>
        <p:nvGrpSpPr>
          <p:cNvPr id="6" name="Group 5">
            <a:extLst>
              <a:ext uri="{FF2B5EF4-FFF2-40B4-BE49-F238E27FC236}">
                <a16:creationId xmlns:a16="http://schemas.microsoft.com/office/drawing/2014/main" id="{DF3201C1-1ACF-A7BD-BC17-B769A571CEA8}"/>
              </a:ext>
            </a:extLst>
          </p:cNvPr>
          <p:cNvGrpSpPr/>
          <p:nvPr/>
        </p:nvGrpSpPr>
        <p:grpSpPr>
          <a:xfrm>
            <a:off x="8382000" y="685800"/>
            <a:ext cx="2890159" cy="1402711"/>
            <a:chOff x="8196941" y="1432959"/>
            <a:chExt cx="2890159" cy="1402711"/>
          </a:xfrm>
        </p:grpSpPr>
        <p:sp>
          <p:nvSpPr>
            <p:cNvPr id="8" name="Rectangle 5">
              <a:extLst>
                <a:ext uri="{FF2B5EF4-FFF2-40B4-BE49-F238E27FC236}">
                  <a16:creationId xmlns:a16="http://schemas.microsoft.com/office/drawing/2014/main" id="{0C3D5AC9-5DC9-DA53-05E9-F1D75E877AE3}"/>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a:extLst>
                <a:ext uri="{FF2B5EF4-FFF2-40B4-BE49-F238E27FC236}">
                  <a16:creationId xmlns:a16="http://schemas.microsoft.com/office/drawing/2014/main" id="{B98B0CCF-5F16-4DA2-6266-8934B24CC223}"/>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347A49A-4ABB-6D53-7D8A-8575432728F1}"/>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11" name="Picture 10">
              <a:extLst>
                <a:ext uri="{FF2B5EF4-FFF2-40B4-BE49-F238E27FC236}">
                  <a16:creationId xmlns:a16="http://schemas.microsoft.com/office/drawing/2014/main" id="{EC571C4A-D385-0BBB-CB05-0BC1A8B27A82}"/>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grpSp>
        <p:nvGrpSpPr>
          <p:cNvPr id="12" name="Group 11">
            <a:extLst>
              <a:ext uri="{FF2B5EF4-FFF2-40B4-BE49-F238E27FC236}">
                <a16:creationId xmlns:a16="http://schemas.microsoft.com/office/drawing/2014/main" id="{9DE22AC3-8DE1-72BC-C0FB-7205084944D8}"/>
              </a:ext>
            </a:extLst>
          </p:cNvPr>
          <p:cNvGrpSpPr/>
          <p:nvPr/>
        </p:nvGrpSpPr>
        <p:grpSpPr>
          <a:xfrm>
            <a:off x="8379280" y="2729963"/>
            <a:ext cx="2899414" cy="1381220"/>
            <a:chOff x="8294914" y="2917890"/>
            <a:chExt cx="2899414" cy="1381220"/>
          </a:xfrm>
        </p:grpSpPr>
        <p:cxnSp>
          <p:nvCxnSpPr>
            <p:cNvPr id="13" name="Straight Connector 12">
              <a:extLst>
                <a:ext uri="{FF2B5EF4-FFF2-40B4-BE49-F238E27FC236}">
                  <a16:creationId xmlns:a16="http://schemas.microsoft.com/office/drawing/2014/main" id="{CBE167E5-661A-8D08-EBE9-43668B5E8C75}"/>
                </a:ext>
              </a:extLst>
            </p:cNvPr>
            <p:cNvCxnSpPr>
              <a:cxnSpLocks/>
            </p:cNvCxnSpPr>
            <p:nvPr/>
          </p:nvCxnSpPr>
          <p:spPr>
            <a:xfrm>
              <a:off x="8294914" y="2947307"/>
              <a:ext cx="6535" cy="13518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50F6447-5588-C0F2-C74F-2A07C4FD8E96}"/>
                </a:ext>
              </a:extLst>
            </p:cNvPr>
            <p:cNvCxnSpPr>
              <a:cxnSpLocks/>
            </p:cNvCxnSpPr>
            <p:nvPr/>
          </p:nvCxnSpPr>
          <p:spPr>
            <a:xfrm flipH="1">
              <a:off x="8301449" y="4299110"/>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C74A0FB-3DED-2335-E907-70A16762F2D9}"/>
                </a:ext>
              </a:extLst>
            </p:cNvPr>
            <p:cNvCxnSpPr>
              <a:cxnSpLocks/>
            </p:cNvCxnSpPr>
            <p:nvPr/>
          </p:nvCxnSpPr>
          <p:spPr>
            <a:xfrm flipH="1">
              <a:off x="9224559" y="2917890"/>
              <a:ext cx="1084" cy="138122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3072418E-E1CE-443C-4FF2-C81E78798649}"/>
              </a:ext>
            </a:extLst>
          </p:cNvPr>
          <p:cNvGrpSpPr/>
          <p:nvPr/>
        </p:nvGrpSpPr>
        <p:grpSpPr>
          <a:xfrm>
            <a:off x="8379280" y="4492576"/>
            <a:ext cx="2892879" cy="1000967"/>
            <a:chOff x="8294914" y="2917890"/>
            <a:chExt cx="2892879" cy="1000967"/>
          </a:xfrm>
        </p:grpSpPr>
        <p:cxnSp>
          <p:nvCxnSpPr>
            <p:cNvPr id="17" name="Straight Connector 16">
              <a:extLst>
                <a:ext uri="{FF2B5EF4-FFF2-40B4-BE49-F238E27FC236}">
                  <a16:creationId xmlns:a16="http://schemas.microsoft.com/office/drawing/2014/main" id="{81CC28E6-BA0D-4DB4-9F6C-C8AE69189443}"/>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3BE388B-949B-04F8-DEAC-1E02C411F1B5}"/>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FF5BC51-F21B-78EA-04BA-5F2803D71003}"/>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cxnSp>
        <p:nvCxnSpPr>
          <p:cNvPr id="20" name="Straight Connector 19">
            <a:extLst>
              <a:ext uri="{FF2B5EF4-FFF2-40B4-BE49-F238E27FC236}">
                <a16:creationId xmlns:a16="http://schemas.microsoft.com/office/drawing/2014/main" id="{CA823E31-DDE6-9CC2-02E3-8398F139414A}"/>
              </a:ext>
            </a:extLst>
          </p:cNvPr>
          <p:cNvCxnSpPr/>
          <p:nvPr/>
        </p:nvCxnSpPr>
        <p:spPr>
          <a:xfrm flipV="1">
            <a:off x="8379280" y="4676741"/>
            <a:ext cx="930729" cy="816802"/>
          </a:xfrm>
          <a:prstGeom prst="line">
            <a:avLst/>
          </a:pr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cxnSp>
      <p:sp>
        <p:nvSpPr>
          <p:cNvPr id="21" name="Freeform: Shape 20">
            <a:extLst>
              <a:ext uri="{FF2B5EF4-FFF2-40B4-BE49-F238E27FC236}">
                <a16:creationId xmlns:a16="http://schemas.microsoft.com/office/drawing/2014/main" id="{0095937E-D88F-EA00-3989-DA0B47294C02}"/>
              </a:ext>
            </a:extLst>
          </p:cNvPr>
          <p:cNvSpPr/>
          <p:nvPr/>
        </p:nvSpPr>
        <p:spPr>
          <a:xfrm>
            <a:off x="9315455" y="4676741"/>
            <a:ext cx="1943100" cy="670560"/>
          </a:xfrm>
          <a:custGeom>
            <a:avLst/>
            <a:gdLst>
              <a:gd name="connsiteX0" fmla="*/ 0 w 1943100"/>
              <a:gd name="connsiteY0" fmla="*/ 0 h 670560"/>
              <a:gd name="connsiteX1" fmla="*/ 297180 w 1943100"/>
              <a:gd name="connsiteY1" fmla="*/ 205740 h 670560"/>
              <a:gd name="connsiteX2" fmla="*/ 533400 w 1943100"/>
              <a:gd name="connsiteY2" fmla="*/ 312420 h 670560"/>
              <a:gd name="connsiteX3" fmla="*/ 975360 w 1943100"/>
              <a:gd name="connsiteY3" fmla="*/ 487680 h 670560"/>
              <a:gd name="connsiteX4" fmla="*/ 1943100 w 1943100"/>
              <a:gd name="connsiteY4" fmla="*/ 670560 h 670560"/>
              <a:gd name="connsiteX0" fmla="*/ 0 w 1943100"/>
              <a:gd name="connsiteY0" fmla="*/ 0 h 670560"/>
              <a:gd name="connsiteX1" fmla="*/ 297180 w 1943100"/>
              <a:gd name="connsiteY1" fmla="*/ 205740 h 670560"/>
              <a:gd name="connsiteX2" fmla="*/ 556260 w 1943100"/>
              <a:gd name="connsiteY2" fmla="*/ 365760 h 670560"/>
              <a:gd name="connsiteX3" fmla="*/ 975360 w 1943100"/>
              <a:gd name="connsiteY3" fmla="*/ 487680 h 670560"/>
              <a:gd name="connsiteX4" fmla="*/ 1943100 w 1943100"/>
              <a:gd name="connsiteY4" fmla="*/ 670560 h 670560"/>
              <a:gd name="connsiteX0" fmla="*/ 0 w 1943100"/>
              <a:gd name="connsiteY0" fmla="*/ 0 h 670560"/>
              <a:gd name="connsiteX1" fmla="*/ 259080 w 1943100"/>
              <a:gd name="connsiteY1" fmla="*/ 175260 h 670560"/>
              <a:gd name="connsiteX2" fmla="*/ 556260 w 1943100"/>
              <a:gd name="connsiteY2" fmla="*/ 365760 h 670560"/>
              <a:gd name="connsiteX3" fmla="*/ 975360 w 1943100"/>
              <a:gd name="connsiteY3" fmla="*/ 487680 h 670560"/>
              <a:gd name="connsiteX4" fmla="*/ 1943100 w 1943100"/>
              <a:gd name="connsiteY4" fmla="*/ 670560 h 670560"/>
              <a:gd name="connsiteX0" fmla="*/ 0 w 1943100"/>
              <a:gd name="connsiteY0" fmla="*/ 0 h 670560"/>
              <a:gd name="connsiteX1" fmla="*/ 259080 w 1943100"/>
              <a:gd name="connsiteY1" fmla="*/ 175260 h 670560"/>
              <a:gd name="connsiteX2" fmla="*/ 556260 w 1943100"/>
              <a:gd name="connsiteY2" fmla="*/ 365760 h 670560"/>
              <a:gd name="connsiteX3" fmla="*/ 1021080 w 1943100"/>
              <a:gd name="connsiteY3" fmla="*/ 502920 h 670560"/>
              <a:gd name="connsiteX4" fmla="*/ 1943100 w 1943100"/>
              <a:gd name="connsiteY4" fmla="*/ 670560 h 670560"/>
              <a:gd name="connsiteX0" fmla="*/ 0 w 1943100"/>
              <a:gd name="connsiteY0" fmla="*/ 0 h 670560"/>
              <a:gd name="connsiteX1" fmla="*/ 259080 w 1943100"/>
              <a:gd name="connsiteY1" fmla="*/ 175260 h 670560"/>
              <a:gd name="connsiteX2" fmla="*/ 556260 w 1943100"/>
              <a:gd name="connsiteY2" fmla="*/ 365760 h 670560"/>
              <a:gd name="connsiteX3" fmla="*/ 1021080 w 1943100"/>
              <a:gd name="connsiteY3" fmla="*/ 502920 h 670560"/>
              <a:gd name="connsiteX4" fmla="*/ 1943100 w 1943100"/>
              <a:gd name="connsiteY4" fmla="*/ 670560 h 670560"/>
              <a:gd name="connsiteX0" fmla="*/ 0 w 1943100"/>
              <a:gd name="connsiteY0" fmla="*/ 0 h 670560"/>
              <a:gd name="connsiteX1" fmla="*/ 236220 w 1943100"/>
              <a:gd name="connsiteY1" fmla="*/ 190500 h 670560"/>
              <a:gd name="connsiteX2" fmla="*/ 556260 w 1943100"/>
              <a:gd name="connsiteY2" fmla="*/ 365760 h 670560"/>
              <a:gd name="connsiteX3" fmla="*/ 1021080 w 1943100"/>
              <a:gd name="connsiteY3" fmla="*/ 502920 h 670560"/>
              <a:gd name="connsiteX4" fmla="*/ 1943100 w 1943100"/>
              <a:gd name="connsiteY4" fmla="*/ 670560 h 670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00" h="670560">
                <a:moveTo>
                  <a:pt x="0" y="0"/>
                </a:moveTo>
                <a:cubicBezTo>
                  <a:pt x="104140" y="76835"/>
                  <a:pt x="181610" y="152400"/>
                  <a:pt x="236220" y="190500"/>
                </a:cubicBezTo>
                <a:cubicBezTo>
                  <a:pt x="290830" y="228600"/>
                  <a:pt x="425450" y="313690"/>
                  <a:pt x="556260" y="365760"/>
                </a:cubicBezTo>
                <a:cubicBezTo>
                  <a:pt x="687070" y="417830"/>
                  <a:pt x="789940" y="452120"/>
                  <a:pt x="1021080" y="502920"/>
                </a:cubicBezTo>
                <a:cubicBezTo>
                  <a:pt x="1252220" y="553720"/>
                  <a:pt x="1576705" y="608965"/>
                  <a:pt x="1943100" y="670560"/>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E60FE896-CD30-A552-F6C2-21903699EFDF}"/>
              </a:ext>
            </a:extLst>
          </p:cNvPr>
          <p:cNvSpPr/>
          <p:nvPr/>
        </p:nvSpPr>
        <p:spPr>
          <a:xfrm>
            <a:off x="8378195" y="4973836"/>
            <a:ext cx="2872740" cy="510626"/>
          </a:xfrm>
          <a:custGeom>
            <a:avLst/>
            <a:gdLst>
              <a:gd name="connsiteX0" fmla="*/ 0 w 2910840"/>
              <a:gd name="connsiteY0" fmla="*/ 509609 h 509609"/>
              <a:gd name="connsiteX1" fmla="*/ 822960 w 2910840"/>
              <a:gd name="connsiteY1" fmla="*/ 52409 h 509609"/>
              <a:gd name="connsiteX2" fmla="*/ 1028700 w 2910840"/>
              <a:gd name="connsiteY2" fmla="*/ 29549 h 509609"/>
              <a:gd name="connsiteX3" fmla="*/ 1805940 w 2910840"/>
              <a:gd name="connsiteY3" fmla="*/ 227669 h 509609"/>
              <a:gd name="connsiteX4" fmla="*/ 2910840 w 2910840"/>
              <a:gd name="connsiteY4" fmla="*/ 418169 h 509609"/>
              <a:gd name="connsiteX0" fmla="*/ 0 w 2910840"/>
              <a:gd name="connsiteY0" fmla="*/ 509609 h 509609"/>
              <a:gd name="connsiteX1" fmla="*/ 822960 w 2910840"/>
              <a:gd name="connsiteY1" fmla="*/ 52409 h 509609"/>
              <a:gd name="connsiteX2" fmla="*/ 1112520 w 2910840"/>
              <a:gd name="connsiteY2" fmla="*/ 29549 h 509609"/>
              <a:gd name="connsiteX3" fmla="*/ 1805940 w 2910840"/>
              <a:gd name="connsiteY3" fmla="*/ 227669 h 509609"/>
              <a:gd name="connsiteX4" fmla="*/ 2910840 w 2910840"/>
              <a:gd name="connsiteY4" fmla="*/ 418169 h 509609"/>
              <a:gd name="connsiteX0" fmla="*/ 0 w 2910840"/>
              <a:gd name="connsiteY0" fmla="*/ 528941 h 528941"/>
              <a:gd name="connsiteX1" fmla="*/ 822960 w 2910840"/>
              <a:gd name="connsiteY1" fmla="*/ 71741 h 528941"/>
              <a:gd name="connsiteX2" fmla="*/ 967740 w 2910840"/>
              <a:gd name="connsiteY2" fmla="*/ 18401 h 528941"/>
              <a:gd name="connsiteX3" fmla="*/ 1805940 w 2910840"/>
              <a:gd name="connsiteY3" fmla="*/ 247001 h 528941"/>
              <a:gd name="connsiteX4" fmla="*/ 2910840 w 2910840"/>
              <a:gd name="connsiteY4" fmla="*/ 437501 h 528941"/>
              <a:gd name="connsiteX0" fmla="*/ 0 w 2910840"/>
              <a:gd name="connsiteY0" fmla="*/ 518028 h 518028"/>
              <a:gd name="connsiteX1" fmla="*/ 716280 w 2910840"/>
              <a:gd name="connsiteY1" fmla="*/ 98928 h 518028"/>
              <a:gd name="connsiteX2" fmla="*/ 967740 w 2910840"/>
              <a:gd name="connsiteY2" fmla="*/ 7488 h 518028"/>
              <a:gd name="connsiteX3" fmla="*/ 1805940 w 2910840"/>
              <a:gd name="connsiteY3" fmla="*/ 236088 h 518028"/>
              <a:gd name="connsiteX4" fmla="*/ 2910840 w 2910840"/>
              <a:gd name="connsiteY4" fmla="*/ 426588 h 518028"/>
              <a:gd name="connsiteX0" fmla="*/ 0 w 2910840"/>
              <a:gd name="connsiteY0" fmla="*/ 512516 h 512516"/>
              <a:gd name="connsiteX1" fmla="*/ 716280 w 2910840"/>
              <a:gd name="connsiteY1" fmla="*/ 93416 h 512516"/>
              <a:gd name="connsiteX2" fmla="*/ 967740 w 2910840"/>
              <a:gd name="connsiteY2" fmla="*/ 1976 h 512516"/>
              <a:gd name="connsiteX3" fmla="*/ 1805940 w 2910840"/>
              <a:gd name="connsiteY3" fmla="*/ 230576 h 512516"/>
              <a:gd name="connsiteX4" fmla="*/ 2910840 w 2910840"/>
              <a:gd name="connsiteY4" fmla="*/ 421076 h 512516"/>
              <a:gd name="connsiteX0" fmla="*/ 0 w 2910840"/>
              <a:gd name="connsiteY0" fmla="*/ 522174 h 522174"/>
              <a:gd name="connsiteX1" fmla="*/ 716280 w 2910840"/>
              <a:gd name="connsiteY1" fmla="*/ 103074 h 522174"/>
              <a:gd name="connsiteX2" fmla="*/ 967740 w 2910840"/>
              <a:gd name="connsiteY2" fmla="*/ 11634 h 522174"/>
              <a:gd name="connsiteX3" fmla="*/ 1889760 w 2910840"/>
              <a:gd name="connsiteY3" fmla="*/ 301194 h 522174"/>
              <a:gd name="connsiteX4" fmla="*/ 2910840 w 2910840"/>
              <a:gd name="connsiteY4" fmla="*/ 430734 h 522174"/>
              <a:gd name="connsiteX0" fmla="*/ 0 w 2872740"/>
              <a:gd name="connsiteY0" fmla="*/ 522174 h 522174"/>
              <a:gd name="connsiteX1" fmla="*/ 716280 w 2872740"/>
              <a:gd name="connsiteY1" fmla="*/ 103074 h 522174"/>
              <a:gd name="connsiteX2" fmla="*/ 967740 w 2872740"/>
              <a:gd name="connsiteY2" fmla="*/ 11634 h 522174"/>
              <a:gd name="connsiteX3" fmla="*/ 1889760 w 2872740"/>
              <a:gd name="connsiteY3" fmla="*/ 301194 h 522174"/>
              <a:gd name="connsiteX4" fmla="*/ 2872740 w 2872740"/>
              <a:gd name="connsiteY4" fmla="*/ 445974 h 522174"/>
              <a:gd name="connsiteX0" fmla="*/ 0 w 2872740"/>
              <a:gd name="connsiteY0" fmla="*/ 522174 h 522174"/>
              <a:gd name="connsiteX1" fmla="*/ 716280 w 2872740"/>
              <a:gd name="connsiteY1" fmla="*/ 103074 h 522174"/>
              <a:gd name="connsiteX2" fmla="*/ 967740 w 2872740"/>
              <a:gd name="connsiteY2" fmla="*/ 11634 h 522174"/>
              <a:gd name="connsiteX3" fmla="*/ 1889760 w 2872740"/>
              <a:gd name="connsiteY3" fmla="*/ 301194 h 522174"/>
              <a:gd name="connsiteX4" fmla="*/ 2872740 w 2872740"/>
              <a:gd name="connsiteY4" fmla="*/ 445974 h 522174"/>
              <a:gd name="connsiteX0" fmla="*/ 0 w 2872740"/>
              <a:gd name="connsiteY0" fmla="*/ 510626 h 510626"/>
              <a:gd name="connsiteX1" fmla="*/ 716280 w 2872740"/>
              <a:gd name="connsiteY1" fmla="*/ 91526 h 510626"/>
              <a:gd name="connsiteX2" fmla="*/ 967740 w 2872740"/>
              <a:gd name="connsiteY2" fmla="*/ 86 h 510626"/>
              <a:gd name="connsiteX3" fmla="*/ 1889760 w 2872740"/>
              <a:gd name="connsiteY3" fmla="*/ 289646 h 510626"/>
              <a:gd name="connsiteX4" fmla="*/ 2872740 w 2872740"/>
              <a:gd name="connsiteY4" fmla="*/ 434426 h 510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2740" h="510626">
                <a:moveTo>
                  <a:pt x="0" y="510626"/>
                </a:moveTo>
                <a:cubicBezTo>
                  <a:pt x="325755" y="322031"/>
                  <a:pt x="554990" y="176616"/>
                  <a:pt x="716280" y="91526"/>
                </a:cubicBezTo>
                <a:cubicBezTo>
                  <a:pt x="877570" y="6436"/>
                  <a:pt x="878840" y="5166"/>
                  <a:pt x="967740" y="86"/>
                </a:cubicBezTo>
                <a:cubicBezTo>
                  <a:pt x="1056640" y="-4994"/>
                  <a:pt x="1572260" y="217256"/>
                  <a:pt x="1889760" y="289646"/>
                </a:cubicBezTo>
                <a:cubicBezTo>
                  <a:pt x="2207260" y="362036"/>
                  <a:pt x="2632710" y="412836"/>
                  <a:pt x="2872740" y="434426"/>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7BE275D5-D0E6-5432-B4FB-8B583E8AA7AE}"/>
              </a:ext>
            </a:extLst>
          </p:cNvPr>
          <p:cNvSpPr/>
          <p:nvPr/>
        </p:nvSpPr>
        <p:spPr>
          <a:xfrm>
            <a:off x="8378195" y="5149132"/>
            <a:ext cx="2865120" cy="342950"/>
          </a:xfrm>
          <a:custGeom>
            <a:avLst/>
            <a:gdLst>
              <a:gd name="connsiteX0" fmla="*/ 0 w 2903220"/>
              <a:gd name="connsiteY0" fmla="*/ 355355 h 355355"/>
              <a:gd name="connsiteX1" fmla="*/ 929640 w 2903220"/>
              <a:gd name="connsiteY1" fmla="*/ 35315 h 355355"/>
              <a:gd name="connsiteX2" fmla="*/ 1188720 w 2903220"/>
              <a:gd name="connsiteY2" fmla="*/ 20075 h 355355"/>
              <a:gd name="connsiteX3" fmla="*/ 1600200 w 2903220"/>
              <a:gd name="connsiteY3" fmla="*/ 141995 h 355355"/>
              <a:gd name="connsiteX4" fmla="*/ 2377440 w 2903220"/>
              <a:gd name="connsiteY4" fmla="*/ 286775 h 355355"/>
              <a:gd name="connsiteX5" fmla="*/ 2903220 w 2903220"/>
              <a:gd name="connsiteY5" fmla="*/ 302015 h 355355"/>
              <a:gd name="connsiteX0" fmla="*/ 0 w 2903220"/>
              <a:gd name="connsiteY0" fmla="*/ 336515 h 336515"/>
              <a:gd name="connsiteX1" fmla="*/ 746760 w 2903220"/>
              <a:gd name="connsiteY1" fmla="*/ 77435 h 336515"/>
              <a:gd name="connsiteX2" fmla="*/ 1188720 w 2903220"/>
              <a:gd name="connsiteY2" fmla="*/ 1235 h 336515"/>
              <a:gd name="connsiteX3" fmla="*/ 1600200 w 2903220"/>
              <a:gd name="connsiteY3" fmla="*/ 123155 h 336515"/>
              <a:gd name="connsiteX4" fmla="*/ 2377440 w 2903220"/>
              <a:gd name="connsiteY4" fmla="*/ 267935 h 336515"/>
              <a:gd name="connsiteX5" fmla="*/ 2903220 w 2903220"/>
              <a:gd name="connsiteY5" fmla="*/ 283175 h 336515"/>
              <a:gd name="connsiteX0" fmla="*/ 0 w 2903220"/>
              <a:gd name="connsiteY0" fmla="*/ 329143 h 329143"/>
              <a:gd name="connsiteX1" fmla="*/ 746760 w 2903220"/>
              <a:gd name="connsiteY1" fmla="*/ 70063 h 329143"/>
              <a:gd name="connsiteX2" fmla="*/ 944880 w 2903220"/>
              <a:gd name="connsiteY2" fmla="*/ 1483 h 329143"/>
              <a:gd name="connsiteX3" fmla="*/ 1600200 w 2903220"/>
              <a:gd name="connsiteY3" fmla="*/ 115783 h 329143"/>
              <a:gd name="connsiteX4" fmla="*/ 2377440 w 2903220"/>
              <a:gd name="connsiteY4" fmla="*/ 260563 h 329143"/>
              <a:gd name="connsiteX5" fmla="*/ 2903220 w 2903220"/>
              <a:gd name="connsiteY5" fmla="*/ 275803 h 329143"/>
              <a:gd name="connsiteX0" fmla="*/ 0 w 2903220"/>
              <a:gd name="connsiteY0" fmla="*/ 343953 h 343953"/>
              <a:gd name="connsiteX1" fmla="*/ 746760 w 2903220"/>
              <a:gd name="connsiteY1" fmla="*/ 84873 h 343953"/>
              <a:gd name="connsiteX2" fmla="*/ 975360 w 2903220"/>
              <a:gd name="connsiteY2" fmla="*/ 1053 h 343953"/>
              <a:gd name="connsiteX3" fmla="*/ 1600200 w 2903220"/>
              <a:gd name="connsiteY3" fmla="*/ 130593 h 343953"/>
              <a:gd name="connsiteX4" fmla="*/ 2377440 w 2903220"/>
              <a:gd name="connsiteY4" fmla="*/ 275373 h 343953"/>
              <a:gd name="connsiteX5" fmla="*/ 2903220 w 2903220"/>
              <a:gd name="connsiteY5" fmla="*/ 290613 h 343953"/>
              <a:gd name="connsiteX0" fmla="*/ 0 w 2903220"/>
              <a:gd name="connsiteY0" fmla="*/ 346436 h 346436"/>
              <a:gd name="connsiteX1" fmla="*/ 716280 w 2903220"/>
              <a:gd name="connsiteY1" fmla="*/ 64496 h 346436"/>
              <a:gd name="connsiteX2" fmla="*/ 975360 w 2903220"/>
              <a:gd name="connsiteY2" fmla="*/ 3536 h 346436"/>
              <a:gd name="connsiteX3" fmla="*/ 1600200 w 2903220"/>
              <a:gd name="connsiteY3" fmla="*/ 133076 h 346436"/>
              <a:gd name="connsiteX4" fmla="*/ 2377440 w 2903220"/>
              <a:gd name="connsiteY4" fmla="*/ 277856 h 346436"/>
              <a:gd name="connsiteX5" fmla="*/ 2903220 w 2903220"/>
              <a:gd name="connsiteY5" fmla="*/ 293096 h 346436"/>
              <a:gd name="connsiteX0" fmla="*/ 0 w 2903220"/>
              <a:gd name="connsiteY0" fmla="*/ 346930 h 346930"/>
              <a:gd name="connsiteX1" fmla="*/ 716280 w 2903220"/>
              <a:gd name="connsiteY1" fmla="*/ 64990 h 346930"/>
              <a:gd name="connsiteX2" fmla="*/ 975360 w 2903220"/>
              <a:gd name="connsiteY2" fmla="*/ 4030 h 346930"/>
              <a:gd name="connsiteX3" fmla="*/ 1562100 w 2903220"/>
              <a:gd name="connsiteY3" fmla="*/ 141190 h 346930"/>
              <a:gd name="connsiteX4" fmla="*/ 2377440 w 2903220"/>
              <a:gd name="connsiteY4" fmla="*/ 278350 h 346930"/>
              <a:gd name="connsiteX5" fmla="*/ 2903220 w 2903220"/>
              <a:gd name="connsiteY5" fmla="*/ 293590 h 346930"/>
              <a:gd name="connsiteX0" fmla="*/ 0 w 2903220"/>
              <a:gd name="connsiteY0" fmla="*/ 346930 h 346930"/>
              <a:gd name="connsiteX1" fmla="*/ 716280 w 2903220"/>
              <a:gd name="connsiteY1" fmla="*/ 64990 h 346930"/>
              <a:gd name="connsiteX2" fmla="*/ 937260 w 2903220"/>
              <a:gd name="connsiteY2" fmla="*/ 4030 h 346930"/>
              <a:gd name="connsiteX3" fmla="*/ 1562100 w 2903220"/>
              <a:gd name="connsiteY3" fmla="*/ 141190 h 346930"/>
              <a:gd name="connsiteX4" fmla="*/ 2377440 w 2903220"/>
              <a:gd name="connsiteY4" fmla="*/ 278350 h 346930"/>
              <a:gd name="connsiteX5" fmla="*/ 2903220 w 2903220"/>
              <a:gd name="connsiteY5" fmla="*/ 293590 h 346930"/>
              <a:gd name="connsiteX0" fmla="*/ 0 w 2903220"/>
              <a:gd name="connsiteY0" fmla="*/ 343610 h 343610"/>
              <a:gd name="connsiteX1" fmla="*/ 716280 w 2903220"/>
              <a:gd name="connsiteY1" fmla="*/ 61670 h 343610"/>
              <a:gd name="connsiteX2" fmla="*/ 937260 w 2903220"/>
              <a:gd name="connsiteY2" fmla="*/ 710 h 343610"/>
              <a:gd name="connsiteX3" fmla="*/ 1562100 w 2903220"/>
              <a:gd name="connsiteY3" fmla="*/ 137870 h 343610"/>
              <a:gd name="connsiteX4" fmla="*/ 2377440 w 2903220"/>
              <a:gd name="connsiteY4" fmla="*/ 275030 h 343610"/>
              <a:gd name="connsiteX5" fmla="*/ 2903220 w 2903220"/>
              <a:gd name="connsiteY5" fmla="*/ 290270 h 343610"/>
              <a:gd name="connsiteX0" fmla="*/ 0 w 2903220"/>
              <a:gd name="connsiteY0" fmla="*/ 342951 h 342951"/>
              <a:gd name="connsiteX1" fmla="*/ 716280 w 2903220"/>
              <a:gd name="connsiteY1" fmla="*/ 61011 h 342951"/>
              <a:gd name="connsiteX2" fmla="*/ 937260 w 2903220"/>
              <a:gd name="connsiteY2" fmla="*/ 51 h 342951"/>
              <a:gd name="connsiteX3" fmla="*/ 1562100 w 2903220"/>
              <a:gd name="connsiteY3" fmla="*/ 137211 h 342951"/>
              <a:gd name="connsiteX4" fmla="*/ 2377440 w 2903220"/>
              <a:gd name="connsiteY4" fmla="*/ 274371 h 342951"/>
              <a:gd name="connsiteX5" fmla="*/ 2903220 w 2903220"/>
              <a:gd name="connsiteY5" fmla="*/ 289611 h 342951"/>
              <a:gd name="connsiteX0" fmla="*/ 0 w 2865120"/>
              <a:gd name="connsiteY0" fmla="*/ 342951 h 342951"/>
              <a:gd name="connsiteX1" fmla="*/ 716280 w 2865120"/>
              <a:gd name="connsiteY1" fmla="*/ 61011 h 342951"/>
              <a:gd name="connsiteX2" fmla="*/ 937260 w 2865120"/>
              <a:gd name="connsiteY2" fmla="*/ 51 h 342951"/>
              <a:gd name="connsiteX3" fmla="*/ 1562100 w 2865120"/>
              <a:gd name="connsiteY3" fmla="*/ 137211 h 342951"/>
              <a:gd name="connsiteX4" fmla="*/ 2377440 w 2865120"/>
              <a:gd name="connsiteY4" fmla="*/ 274371 h 342951"/>
              <a:gd name="connsiteX5" fmla="*/ 2865120 w 2865120"/>
              <a:gd name="connsiteY5" fmla="*/ 304851 h 342951"/>
              <a:gd name="connsiteX0" fmla="*/ 0 w 2865120"/>
              <a:gd name="connsiteY0" fmla="*/ 342950 h 342950"/>
              <a:gd name="connsiteX1" fmla="*/ 716280 w 2865120"/>
              <a:gd name="connsiteY1" fmla="*/ 61010 h 342950"/>
              <a:gd name="connsiteX2" fmla="*/ 937260 w 2865120"/>
              <a:gd name="connsiteY2" fmla="*/ 50 h 342950"/>
              <a:gd name="connsiteX3" fmla="*/ 1562100 w 2865120"/>
              <a:gd name="connsiteY3" fmla="*/ 137210 h 342950"/>
              <a:gd name="connsiteX4" fmla="*/ 2377440 w 2865120"/>
              <a:gd name="connsiteY4" fmla="*/ 266750 h 342950"/>
              <a:gd name="connsiteX5" fmla="*/ 2865120 w 2865120"/>
              <a:gd name="connsiteY5" fmla="*/ 304850 h 3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5120" h="342950">
                <a:moveTo>
                  <a:pt x="0" y="342950"/>
                </a:moveTo>
                <a:cubicBezTo>
                  <a:pt x="365760" y="210870"/>
                  <a:pt x="560070" y="118160"/>
                  <a:pt x="716280" y="61010"/>
                </a:cubicBezTo>
                <a:cubicBezTo>
                  <a:pt x="872490" y="3860"/>
                  <a:pt x="872490" y="2590"/>
                  <a:pt x="937260" y="50"/>
                </a:cubicBezTo>
                <a:cubicBezTo>
                  <a:pt x="1002030" y="-2490"/>
                  <a:pt x="1322070" y="92760"/>
                  <a:pt x="1562100" y="137210"/>
                </a:cubicBezTo>
                <a:cubicBezTo>
                  <a:pt x="1802130" y="181660"/>
                  <a:pt x="2160270" y="238810"/>
                  <a:pt x="2377440" y="266750"/>
                </a:cubicBezTo>
                <a:cubicBezTo>
                  <a:pt x="2594610" y="294690"/>
                  <a:pt x="2710815" y="310565"/>
                  <a:pt x="2865120" y="304850"/>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D2DBE9EA-D20D-D676-F5D2-138669681A76}"/>
              </a:ext>
            </a:extLst>
          </p:cNvPr>
          <p:cNvCxnSpPr>
            <a:cxnSpLocks/>
            <a:endCxn id="21" idx="0"/>
          </p:cNvCxnSpPr>
          <p:nvPr/>
        </p:nvCxnSpPr>
        <p:spPr>
          <a:xfrm>
            <a:off x="8378195" y="4676741"/>
            <a:ext cx="93726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5" name="Freeform: Shape 24">
            <a:extLst>
              <a:ext uri="{FF2B5EF4-FFF2-40B4-BE49-F238E27FC236}">
                <a16:creationId xmlns:a16="http://schemas.microsoft.com/office/drawing/2014/main" id="{D0441041-73D5-2BBF-65F7-46DD1AD1566A}"/>
              </a:ext>
            </a:extLst>
          </p:cNvPr>
          <p:cNvSpPr/>
          <p:nvPr/>
        </p:nvSpPr>
        <p:spPr>
          <a:xfrm>
            <a:off x="8385815" y="2776234"/>
            <a:ext cx="2857500" cy="207490"/>
          </a:xfrm>
          <a:custGeom>
            <a:avLst/>
            <a:gdLst>
              <a:gd name="connsiteX0" fmla="*/ 0 w 2910840"/>
              <a:gd name="connsiteY0" fmla="*/ 10665 h 208482"/>
              <a:gd name="connsiteX1" fmla="*/ 167640 w 2910840"/>
              <a:gd name="connsiteY1" fmla="*/ 10665 h 208482"/>
              <a:gd name="connsiteX2" fmla="*/ 441960 w 2910840"/>
              <a:gd name="connsiteY2" fmla="*/ 41145 h 208482"/>
              <a:gd name="connsiteX3" fmla="*/ 769620 w 2910840"/>
              <a:gd name="connsiteY3" fmla="*/ 132585 h 208482"/>
              <a:gd name="connsiteX4" fmla="*/ 906780 w 2910840"/>
              <a:gd name="connsiteY4" fmla="*/ 185925 h 208482"/>
              <a:gd name="connsiteX5" fmla="*/ 1043940 w 2910840"/>
              <a:gd name="connsiteY5" fmla="*/ 201165 h 208482"/>
              <a:gd name="connsiteX6" fmla="*/ 1722120 w 2910840"/>
              <a:gd name="connsiteY6" fmla="*/ 71625 h 208482"/>
              <a:gd name="connsiteX7" fmla="*/ 2118360 w 2910840"/>
              <a:gd name="connsiteY7" fmla="*/ 10665 h 208482"/>
              <a:gd name="connsiteX8" fmla="*/ 2560320 w 2910840"/>
              <a:gd name="connsiteY8" fmla="*/ 10665 h 208482"/>
              <a:gd name="connsiteX9" fmla="*/ 2910840 w 2910840"/>
              <a:gd name="connsiteY9" fmla="*/ 117345 h 208482"/>
              <a:gd name="connsiteX0" fmla="*/ 0 w 2910840"/>
              <a:gd name="connsiteY0" fmla="*/ 10665 h 192168"/>
              <a:gd name="connsiteX1" fmla="*/ 167640 w 2910840"/>
              <a:gd name="connsiteY1" fmla="*/ 10665 h 192168"/>
              <a:gd name="connsiteX2" fmla="*/ 441960 w 2910840"/>
              <a:gd name="connsiteY2" fmla="*/ 41145 h 192168"/>
              <a:gd name="connsiteX3" fmla="*/ 769620 w 2910840"/>
              <a:gd name="connsiteY3" fmla="*/ 132585 h 192168"/>
              <a:gd name="connsiteX4" fmla="*/ 906780 w 2910840"/>
              <a:gd name="connsiteY4" fmla="*/ 185925 h 192168"/>
              <a:gd name="connsiteX5" fmla="*/ 1043940 w 2910840"/>
              <a:gd name="connsiteY5" fmla="*/ 178305 h 192168"/>
              <a:gd name="connsiteX6" fmla="*/ 1722120 w 2910840"/>
              <a:gd name="connsiteY6" fmla="*/ 71625 h 192168"/>
              <a:gd name="connsiteX7" fmla="*/ 2118360 w 2910840"/>
              <a:gd name="connsiteY7" fmla="*/ 10665 h 192168"/>
              <a:gd name="connsiteX8" fmla="*/ 2560320 w 2910840"/>
              <a:gd name="connsiteY8" fmla="*/ 10665 h 192168"/>
              <a:gd name="connsiteX9" fmla="*/ 2910840 w 2910840"/>
              <a:gd name="connsiteY9" fmla="*/ 117345 h 192168"/>
              <a:gd name="connsiteX0" fmla="*/ 0 w 2910840"/>
              <a:gd name="connsiteY0" fmla="*/ 10665 h 192168"/>
              <a:gd name="connsiteX1" fmla="*/ 167640 w 2910840"/>
              <a:gd name="connsiteY1" fmla="*/ 10665 h 192168"/>
              <a:gd name="connsiteX2" fmla="*/ 441960 w 2910840"/>
              <a:gd name="connsiteY2" fmla="*/ 41145 h 192168"/>
              <a:gd name="connsiteX3" fmla="*/ 769620 w 2910840"/>
              <a:gd name="connsiteY3" fmla="*/ 132585 h 192168"/>
              <a:gd name="connsiteX4" fmla="*/ 906780 w 2910840"/>
              <a:gd name="connsiteY4" fmla="*/ 185925 h 192168"/>
              <a:gd name="connsiteX5" fmla="*/ 1043940 w 2910840"/>
              <a:gd name="connsiteY5" fmla="*/ 178305 h 192168"/>
              <a:gd name="connsiteX6" fmla="*/ 1592580 w 2910840"/>
              <a:gd name="connsiteY6" fmla="*/ 71625 h 192168"/>
              <a:gd name="connsiteX7" fmla="*/ 2118360 w 2910840"/>
              <a:gd name="connsiteY7" fmla="*/ 10665 h 192168"/>
              <a:gd name="connsiteX8" fmla="*/ 2560320 w 2910840"/>
              <a:gd name="connsiteY8" fmla="*/ 10665 h 192168"/>
              <a:gd name="connsiteX9" fmla="*/ 2910840 w 2910840"/>
              <a:gd name="connsiteY9" fmla="*/ 117345 h 192168"/>
              <a:gd name="connsiteX0" fmla="*/ 0 w 2910840"/>
              <a:gd name="connsiteY0" fmla="*/ 26610 h 208113"/>
              <a:gd name="connsiteX1" fmla="*/ 167640 w 2910840"/>
              <a:gd name="connsiteY1" fmla="*/ 26610 h 208113"/>
              <a:gd name="connsiteX2" fmla="*/ 441960 w 2910840"/>
              <a:gd name="connsiteY2" fmla="*/ 57090 h 208113"/>
              <a:gd name="connsiteX3" fmla="*/ 769620 w 2910840"/>
              <a:gd name="connsiteY3" fmla="*/ 148530 h 208113"/>
              <a:gd name="connsiteX4" fmla="*/ 906780 w 2910840"/>
              <a:gd name="connsiteY4" fmla="*/ 201870 h 208113"/>
              <a:gd name="connsiteX5" fmla="*/ 1043940 w 2910840"/>
              <a:gd name="connsiteY5" fmla="*/ 194250 h 208113"/>
              <a:gd name="connsiteX6" fmla="*/ 1592580 w 2910840"/>
              <a:gd name="connsiteY6" fmla="*/ 87570 h 208113"/>
              <a:gd name="connsiteX7" fmla="*/ 1897380 w 2910840"/>
              <a:gd name="connsiteY7" fmla="*/ 3750 h 208113"/>
              <a:gd name="connsiteX8" fmla="*/ 2560320 w 2910840"/>
              <a:gd name="connsiteY8" fmla="*/ 26610 h 208113"/>
              <a:gd name="connsiteX9" fmla="*/ 2910840 w 2910840"/>
              <a:gd name="connsiteY9" fmla="*/ 133290 h 208113"/>
              <a:gd name="connsiteX0" fmla="*/ 0 w 2910840"/>
              <a:gd name="connsiteY0" fmla="*/ 26610 h 208113"/>
              <a:gd name="connsiteX1" fmla="*/ 167640 w 2910840"/>
              <a:gd name="connsiteY1" fmla="*/ 26610 h 208113"/>
              <a:gd name="connsiteX2" fmla="*/ 441960 w 2910840"/>
              <a:gd name="connsiteY2" fmla="*/ 57090 h 208113"/>
              <a:gd name="connsiteX3" fmla="*/ 769620 w 2910840"/>
              <a:gd name="connsiteY3" fmla="*/ 148530 h 208113"/>
              <a:gd name="connsiteX4" fmla="*/ 906780 w 2910840"/>
              <a:gd name="connsiteY4" fmla="*/ 201870 h 208113"/>
              <a:gd name="connsiteX5" fmla="*/ 1043940 w 2910840"/>
              <a:gd name="connsiteY5" fmla="*/ 194250 h 208113"/>
              <a:gd name="connsiteX6" fmla="*/ 1447800 w 2910840"/>
              <a:gd name="connsiteY6" fmla="*/ 87570 h 208113"/>
              <a:gd name="connsiteX7" fmla="*/ 1897380 w 2910840"/>
              <a:gd name="connsiteY7" fmla="*/ 3750 h 208113"/>
              <a:gd name="connsiteX8" fmla="*/ 2560320 w 2910840"/>
              <a:gd name="connsiteY8" fmla="*/ 26610 h 208113"/>
              <a:gd name="connsiteX9" fmla="*/ 2910840 w 2910840"/>
              <a:gd name="connsiteY9" fmla="*/ 133290 h 208113"/>
              <a:gd name="connsiteX0" fmla="*/ 0 w 2910840"/>
              <a:gd name="connsiteY0" fmla="*/ 26610 h 208113"/>
              <a:gd name="connsiteX1" fmla="*/ 167640 w 2910840"/>
              <a:gd name="connsiteY1" fmla="*/ 26610 h 208113"/>
              <a:gd name="connsiteX2" fmla="*/ 441960 w 2910840"/>
              <a:gd name="connsiteY2" fmla="*/ 57090 h 208113"/>
              <a:gd name="connsiteX3" fmla="*/ 769620 w 2910840"/>
              <a:gd name="connsiteY3" fmla="*/ 148530 h 208113"/>
              <a:gd name="connsiteX4" fmla="*/ 906780 w 2910840"/>
              <a:gd name="connsiteY4" fmla="*/ 201870 h 208113"/>
              <a:gd name="connsiteX5" fmla="*/ 1043940 w 2910840"/>
              <a:gd name="connsiteY5" fmla="*/ 194250 h 208113"/>
              <a:gd name="connsiteX6" fmla="*/ 1447800 w 2910840"/>
              <a:gd name="connsiteY6" fmla="*/ 87570 h 208113"/>
              <a:gd name="connsiteX7" fmla="*/ 1897380 w 2910840"/>
              <a:gd name="connsiteY7" fmla="*/ 3750 h 208113"/>
              <a:gd name="connsiteX8" fmla="*/ 2560320 w 2910840"/>
              <a:gd name="connsiteY8" fmla="*/ 26610 h 208113"/>
              <a:gd name="connsiteX9" fmla="*/ 2910840 w 2910840"/>
              <a:gd name="connsiteY9" fmla="*/ 133290 h 208113"/>
              <a:gd name="connsiteX0" fmla="*/ 0 w 2910840"/>
              <a:gd name="connsiteY0" fmla="*/ 23714 h 205217"/>
              <a:gd name="connsiteX1" fmla="*/ 167640 w 2910840"/>
              <a:gd name="connsiteY1" fmla="*/ 23714 h 205217"/>
              <a:gd name="connsiteX2" fmla="*/ 441960 w 2910840"/>
              <a:gd name="connsiteY2" fmla="*/ 54194 h 205217"/>
              <a:gd name="connsiteX3" fmla="*/ 769620 w 2910840"/>
              <a:gd name="connsiteY3" fmla="*/ 145634 h 205217"/>
              <a:gd name="connsiteX4" fmla="*/ 906780 w 2910840"/>
              <a:gd name="connsiteY4" fmla="*/ 198974 h 205217"/>
              <a:gd name="connsiteX5" fmla="*/ 1043940 w 2910840"/>
              <a:gd name="connsiteY5" fmla="*/ 191354 h 205217"/>
              <a:gd name="connsiteX6" fmla="*/ 1447800 w 2910840"/>
              <a:gd name="connsiteY6" fmla="*/ 84674 h 205217"/>
              <a:gd name="connsiteX7" fmla="*/ 1897380 w 2910840"/>
              <a:gd name="connsiteY7" fmla="*/ 854 h 205217"/>
              <a:gd name="connsiteX8" fmla="*/ 2567940 w 2910840"/>
              <a:gd name="connsiteY8" fmla="*/ 46574 h 205217"/>
              <a:gd name="connsiteX9" fmla="*/ 2910840 w 2910840"/>
              <a:gd name="connsiteY9" fmla="*/ 130394 h 205217"/>
              <a:gd name="connsiteX0" fmla="*/ 0 w 2910840"/>
              <a:gd name="connsiteY0" fmla="*/ 23714 h 205217"/>
              <a:gd name="connsiteX1" fmla="*/ 167640 w 2910840"/>
              <a:gd name="connsiteY1" fmla="*/ 23714 h 205217"/>
              <a:gd name="connsiteX2" fmla="*/ 441960 w 2910840"/>
              <a:gd name="connsiteY2" fmla="*/ 54194 h 205217"/>
              <a:gd name="connsiteX3" fmla="*/ 769620 w 2910840"/>
              <a:gd name="connsiteY3" fmla="*/ 145634 h 205217"/>
              <a:gd name="connsiteX4" fmla="*/ 906780 w 2910840"/>
              <a:gd name="connsiteY4" fmla="*/ 198974 h 205217"/>
              <a:gd name="connsiteX5" fmla="*/ 1043940 w 2910840"/>
              <a:gd name="connsiteY5" fmla="*/ 191354 h 205217"/>
              <a:gd name="connsiteX6" fmla="*/ 1447800 w 2910840"/>
              <a:gd name="connsiteY6" fmla="*/ 84674 h 205217"/>
              <a:gd name="connsiteX7" fmla="*/ 1897380 w 2910840"/>
              <a:gd name="connsiteY7" fmla="*/ 854 h 205217"/>
              <a:gd name="connsiteX8" fmla="*/ 2567940 w 2910840"/>
              <a:gd name="connsiteY8" fmla="*/ 46574 h 205217"/>
              <a:gd name="connsiteX9" fmla="*/ 2910840 w 2910840"/>
              <a:gd name="connsiteY9" fmla="*/ 130394 h 205217"/>
              <a:gd name="connsiteX0" fmla="*/ 0 w 2910840"/>
              <a:gd name="connsiteY0" fmla="*/ 23714 h 205217"/>
              <a:gd name="connsiteX1" fmla="*/ 167640 w 2910840"/>
              <a:gd name="connsiteY1" fmla="*/ 23714 h 205217"/>
              <a:gd name="connsiteX2" fmla="*/ 441960 w 2910840"/>
              <a:gd name="connsiteY2" fmla="*/ 54194 h 205217"/>
              <a:gd name="connsiteX3" fmla="*/ 769620 w 2910840"/>
              <a:gd name="connsiteY3" fmla="*/ 145634 h 205217"/>
              <a:gd name="connsiteX4" fmla="*/ 906780 w 2910840"/>
              <a:gd name="connsiteY4" fmla="*/ 198974 h 205217"/>
              <a:gd name="connsiteX5" fmla="*/ 1043940 w 2910840"/>
              <a:gd name="connsiteY5" fmla="*/ 191354 h 205217"/>
              <a:gd name="connsiteX6" fmla="*/ 1447800 w 2910840"/>
              <a:gd name="connsiteY6" fmla="*/ 84674 h 205217"/>
              <a:gd name="connsiteX7" fmla="*/ 1897380 w 2910840"/>
              <a:gd name="connsiteY7" fmla="*/ 854 h 205217"/>
              <a:gd name="connsiteX8" fmla="*/ 2430780 w 2910840"/>
              <a:gd name="connsiteY8" fmla="*/ 46574 h 205217"/>
              <a:gd name="connsiteX9" fmla="*/ 2910840 w 2910840"/>
              <a:gd name="connsiteY9" fmla="*/ 130394 h 205217"/>
              <a:gd name="connsiteX0" fmla="*/ 0 w 2910840"/>
              <a:gd name="connsiteY0" fmla="*/ 23714 h 205217"/>
              <a:gd name="connsiteX1" fmla="*/ 167640 w 2910840"/>
              <a:gd name="connsiteY1" fmla="*/ 23714 h 205217"/>
              <a:gd name="connsiteX2" fmla="*/ 441960 w 2910840"/>
              <a:gd name="connsiteY2" fmla="*/ 54194 h 205217"/>
              <a:gd name="connsiteX3" fmla="*/ 769620 w 2910840"/>
              <a:gd name="connsiteY3" fmla="*/ 145634 h 205217"/>
              <a:gd name="connsiteX4" fmla="*/ 906780 w 2910840"/>
              <a:gd name="connsiteY4" fmla="*/ 198974 h 205217"/>
              <a:gd name="connsiteX5" fmla="*/ 1043940 w 2910840"/>
              <a:gd name="connsiteY5" fmla="*/ 191354 h 205217"/>
              <a:gd name="connsiteX6" fmla="*/ 1447800 w 2910840"/>
              <a:gd name="connsiteY6" fmla="*/ 84674 h 205217"/>
              <a:gd name="connsiteX7" fmla="*/ 1943100 w 2910840"/>
              <a:gd name="connsiteY7" fmla="*/ 854 h 205217"/>
              <a:gd name="connsiteX8" fmla="*/ 2430780 w 2910840"/>
              <a:gd name="connsiteY8" fmla="*/ 46574 h 205217"/>
              <a:gd name="connsiteX9" fmla="*/ 2910840 w 2910840"/>
              <a:gd name="connsiteY9" fmla="*/ 130394 h 205217"/>
              <a:gd name="connsiteX0" fmla="*/ 0 w 2910840"/>
              <a:gd name="connsiteY0" fmla="*/ 26610 h 208113"/>
              <a:gd name="connsiteX1" fmla="*/ 167640 w 2910840"/>
              <a:gd name="connsiteY1" fmla="*/ 26610 h 208113"/>
              <a:gd name="connsiteX2" fmla="*/ 441960 w 2910840"/>
              <a:gd name="connsiteY2" fmla="*/ 57090 h 208113"/>
              <a:gd name="connsiteX3" fmla="*/ 769620 w 2910840"/>
              <a:gd name="connsiteY3" fmla="*/ 148530 h 208113"/>
              <a:gd name="connsiteX4" fmla="*/ 906780 w 2910840"/>
              <a:gd name="connsiteY4" fmla="*/ 201870 h 208113"/>
              <a:gd name="connsiteX5" fmla="*/ 1043940 w 2910840"/>
              <a:gd name="connsiteY5" fmla="*/ 194250 h 208113"/>
              <a:gd name="connsiteX6" fmla="*/ 1447800 w 2910840"/>
              <a:gd name="connsiteY6" fmla="*/ 87570 h 208113"/>
              <a:gd name="connsiteX7" fmla="*/ 1943100 w 2910840"/>
              <a:gd name="connsiteY7" fmla="*/ 3750 h 208113"/>
              <a:gd name="connsiteX8" fmla="*/ 2423160 w 2910840"/>
              <a:gd name="connsiteY8" fmla="*/ 26610 h 208113"/>
              <a:gd name="connsiteX9" fmla="*/ 2910840 w 2910840"/>
              <a:gd name="connsiteY9" fmla="*/ 133290 h 208113"/>
              <a:gd name="connsiteX0" fmla="*/ 0 w 2918460"/>
              <a:gd name="connsiteY0" fmla="*/ 24995 h 206498"/>
              <a:gd name="connsiteX1" fmla="*/ 167640 w 2918460"/>
              <a:gd name="connsiteY1" fmla="*/ 24995 h 206498"/>
              <a:gd name="connsiteX2" fmla="*/ 441960 w 2918460"/>
              <a:gd name="connsiteY2" fmla="*/ 55475 h 206498"/>
              <a:gd name="connsiteX3" fmla="*/ 769620 w 2918460"/>
              <a:gd name="connsiteY3" fmla="*/ 146915 h 206498"/>
              <a:gd name="connsiteX4" fmla="*/ 906780 w 2918460"/>
              <a:gd name="connsiteY4" fmla="*/ 200255 h 206498"/>
              <a:gd name="connsiteX5" fmla="*/ 1043940 w 2918460"/>
              <a:gd name="connsiteY5" fmla="*/ 192635 h 206498"/>
              <a:gd name="connsiteX6" fmla="*/ 1447800 w 2918460"/>
              <a:gd name="connsiteY6" fmla="*/ 85955 h 206498"/>
              <a:gd name="connsiteX7" fmla="*/ 1943100 w 2918460"/>
              <a:gd name="connsiteY7" fmla="*/ 2135 h 206498"/>
              <a:gd name="connsiteX8" fmla="*/ 2423160 w 2918460"/>
              <a:gd name="connsiteY8" fmla="*/ 24995 h 206498"/>
              <a:gd name="connsiteX9" fmla="*/ 2918460 w 2918460"/>
              <a:gd name="connsiteY9" fmla="*/ 24995 h 206498"/>
              <a:gd name="connsiteX0" fmla="*/ 0 w 2918460"/>
              <a:gd name="connsiteY0" fmla="*/ 24995 h 206498"/>
              <a:gd name="connsiteX1" fmla="*/ 167640 w 2918460"/>
              <a:gd name="connsiteY1" fmla="*/ 24995 h 206498"/>
              <a:gd name="connsiteX2" fmla="*/ 441960 w 2918460"/>
              <a:gd name="connsiteY2" fmla="*/ 55475 h 206498"/>
              <a:gd name="connsiteX3" fmla="*/ 769620 w 2918460"/>
              <a:gd name="connsiteY3" fmla="*/ 146915 h 206498"/>
              <a:gd name="connsiteX4" fmla="*/ 906780 w 2918460"/>
              <a:gd name="connsiteY4" fmla="*/ 200255 h 206498"/>
              <a:gd name="connsiteX5" fmla="*/ 1043940 w 2918460"/>
              <a:gd name="connsiteY5" fmla="*/ 192635 h 206498"/>
              <a:gd name="connsiteX6" fmla="*/ 1447800 w 2918460"/>
              <a:gd name="connsiteY6" fmla="*/ 85955 h 206498"/>
              <a:gd name="connsiteX7" fmla="*/ 1943100 w 2918460"/>
              <a:gd name="connsiteY7" fmla="*/ 2135 h 206498"/>
              <a:gd name="connsiteX8" fmla="*/ 2423160 w 2918460"/>
              <a:gd name="connsiteY8" fmla="*/ 24995 h 206498"/>
              <a:gd name="connsiteX9" fmla="*/ 2918460 w 2918460"/>
              <a:gd name="connsiteY9" fmla="*/ 24995 h 206498"/>
              <a:gd name="connsiteX0" fmla="*/ 0 w 2918460"/>
              <a:gd name="connsiteY0" fmla="*/ 33887 h 215390"/>
              <a:gd name="connsiteX1" fmla="*/ 167640 w 2918460"/>
              <a:gd name="connsiteY1" fmla="*/ 33887 h 215390"/>
              <a:gd name="connsiteX2" fmla="*/ 441960 w 2918460"/>
              <a:gd name="connsiteY2" fmla="*/ 64367 h 215390"/>
              <a:gd name="connsiteX3" fmla="*/ 769620 w 2918460"/>
              <a:gd name="connsiteY3" fmla="*/ 155807 h 215390"/>
              <a:gd name="connsiteX4" fmla="*/ 906780 w 2918460"/>
              <a:gd name="connsiteY4" fmla="*/ 209147 h 215390"/>
              <a:gd name="connsiteX5" fmla="*/ 1043940 w 2918460"/>
              <a:gd name="connsiteY5" fmla="*/ 201527 h 215390"/>
              <a:gd name="connsiteX6" fmla="*/ 1447800 w 2918460"/>
              <a:gd name="connsiteY6" fmla="*/ 94847 h 215390"/>
              <a:gd name="connsiteX7" fmla="*/ 1943100 w 2918460"/>
              <a:gd name="connsiteY7" fmla="*/ 11027 h 215390"/>
              <a:gd name="connsiteX8" fmla="*/ 2423160 w 2918460"/>
              <a:gd name="connsiteY8" fmla="*/ 3407 h 215390"/>
              <a:gd name="connsiteX9" fmla="*/ 2918460 w 2918460"/>
              <a:gd name="connsiteY9" fmla="*/ 33887 h 215390"/>
              <a:gd name="connsiteX0" fmla="*/ 0 w 2857500"/>
              <a:gd name="connsiteY0" fmla="*/ 32385 h 213888"/>
              <a:gd name="connsiteX1" fmla="*/ 167640 w 2857500"/>
              <a:gd name="connsiteY1" fmla="*/ 32385 h 213888"/>
              <a:gd name="connsiteX2" fmla="*/ 441960 w 2857500"/>
              <a:gd name="connsiteY2" fmla="*/ 62865 h 213888"/>
              <a:gd name="connsiteX3" fmla="*/ 769620 w 2857500"/>
              <a:gd name="connsiteY3" fmla="*/ 154305 h 213888"/>
              <a:gd name="connsiteX4" fmla="*/ 906780 w 2857500"/>
              <a:gd name="connsiteY4" fmla="*/ 207645 h 213888"/>
              <a:gd name="connsiteX5" fmla="*/ 1043940 w 2857500"/>
              <a:gd name="connsiteY5" fmla="*/ 200025 h 213888"/>
              <a:gd name="connsiteX6" fmla="*/ 1447800 w 2857500"/>
              <a:gd name="connsiteY6" fmla="*/ 93345 h 213888"/>
              <a:gd name="connsiteX7" fmla="*/ 1943100 w 2857500"/>
              <a:gd name="connsiteY7" fmla="*/ 9525 h 213888"/>
              <a:gd name="connsiteX8" fmla="*/ 2423160 w 2857500"/>
              <a:gd name="connsiteY8" fmla="*/ 1905 h 213888"/>
              <a:gd name="connsiteX9" fmla="*/ 2857500 w 2857500"/>
              <a:gd name="connsiteY9" fmla="*/ 9525 h 213888"/>
              <a:gd name="connsiteX0" fmla="*/ 0 w 2857500"/>
              <a:gd name="connsiteY0" fmla="*/ 32385 h 213888"/>
              <a:gd name="connsiteX1" fmla="*/ 167640 w 2857500"/>
              <a:gd name="connsiteY1" fmla="*/ 32385 h 213888"/>
              <a:gd name="connsiteX2" fmla="*/ 441960 w 2857500"/>
              <a:gd name="connsiteY2" fmla="*/ 62865 h 213888"/>
              <a:gd name="connsiteX3" fmla="*/ 769620 w 2857500"/>
              <a:gd name="connsiteY3" fmla="*/ 154305 h 213888"/>
              <a:gd name="connsiteX4" fmla="*/ 906780 w 2857500"/>
              <a:gd name="connsiteY4" fmla="*/ 207645 h 213888"/>
              <a:gd name="connsiteX5" fmla="*/ 1043940 w 2857500"/>
              <a:gd name="connsiteY5" fmla="*/ 200025 h 213888"/>
              <a:gd name="connsiteX6" fmla="*/ 1447800 w 2857500"/>
              <a:gd name="connsiteY6" fmla="*/ 93345 h 213888"/>
              <a:gd name="connsiteX7" fmla="*/ 1943100 w 2857500"/>
              <a:gd name="connsiteY7" fmla="*/ 9525 h 213888"/>
              <a:gd name="connsiteX8" fmla="*/ 2423160 w 2857500"/>
              <a:gd name="connsiteY8" fmla="*/ 1905 h 213888"/>
              <a:gd name="connsiteX9" fmla="*/ 2857500 w 2857500"/>
              <a:gd name="connsiteY9" fmla="*/ 9525 h 213888"/>
              <a:gd name="connsiteX0" fmla="*/ 0 w 2857500"/>
              <a:gd name="connsiteY0" fmla="*/ 45720 h 227223"/>
              <a:gd name="connsiteX1" fmla="*/ 167640 w 2857500"/>
              <a:gd name="connsiteY1" fmla="*/ 45720 h 227223"/>
              <a:gd name="connsiteX2" fmla="*/ 441960 w 2857500"/>
              <a:gd name="connsiteY2" fmla="*/ 76200 h 227223"/>
              <a:gd name="connsiteX3" fmla="*/ 769620 w 2857500"/>
              <a:gd name="connsiteY3" fmla="*/ 167640 h 227223"/>
              <a:gd name="connsiteX4" fmla="*/ 906780 w 2857500"/>
              <a:gd name="connsiteY4" fmla="*/ 220980 h 227223"/>
              <a:gd name="connsiteX5" fmla="*/ 1043940 w 2857500"/>
              <a:gd name="connsiteY5" fmla="*/ 213360 h 227223"/>
              <a:gd name="connsiteX6" fmla="*/ 1447800 w 2857500"/>
              <a:gd name="connsiteY6" fmla="*/ 106680 h 227223"/>
              <a:gd name="connsiteX7" fmla="*/ 1943100 w 2857500"/>
              <a:gd name="connsiteY7" fmla="*/ 22860 h 227223"/>
              <a:gd name="connsiteX8" fmla="*/ 2423160 w 2857500"/>
              <a:gd name="connsiteY8" fmla="*/ 0 h 227223"/>
              <a:gd name="connsiteX9" fmla="*/ 2857500 w 2857500"/>
              <a:gd name="connsiteY9" fmla="*/ 22860 h 227223"/>
              <a:gd name="connsiteX0" fmla="*/ 0 w 2857500"/>
              <a:gd name="connsiteY0" fmla="*/ 29069 h 210572"/>
              <a:gd name="connsiteX1" fmla="*/ 167640 w 2857500"/>
              <a:gd name="connsiteY1" fmla="*/ 29069 h 210572"/>
              <a:gd name="connsiteX2" fmla="*/ 441960 w 2857500"/>
              <a:gd name="connsiteY2" fmla="*/ 59549 h 210572"/>
              <a:gd name="connsiteX3" fmla="*/ 769620 w 2857500"/>
              <a:gd name="connsiteY3" fmla="*/ 150989 h 210572"/>
              <a:gd name="connsiteX4" fmla="*/ 906780 w 2857500"/>
              <a:gd name="connsiteY4" fmla="*/ 204329 h 210572"/>
              <a:gd name="connsiteX5" fmla="*/ 1043940 w 2857500"/>
              <a:gd name="connsiteY5" fmla="*/ 196709 h 210572"/>
              <a:gd name="connsiteX6" fmla="*/ 1447800 w 2857500"/>
              <a:gd name="connsiteY6" fmla="*/ 90029 h 210572"/>
              <a:gd name="connsiteX7" fmla="*/ 1943100 w 2857500"/>
              <a:gd name="connsiteY7" fmla="*/ 6209 h 210572"/>
              <a:gd name="connsiteX8" fmla="*/ 2423160 w 2857500"/>
              <a:gd name="connsiteY8" fmla="*/ 6209 h 210572"/>
              <a:gd name="connsiteX9" fmla="*/ 2857500 w 2857500"/>
              <a:gd name="connsiteY9" fmla="*/ 6209 h 210572"/>
              <a:gd name="connsiteX0" fmla="*/ 0 w 2857500"/>
              <a:gd name="connsiteY0" fmla="*/ 25987 h 207490"/>
              <a:gd name="connsiteX1" fmla="*/ 167640 w 2857500"/>
              <a:gd name="connsiteY1" fmla="*/ 25987 h 207490"/>
              <a:gd name="connsiteX2" fmla="*/ 441960 w 2857500"/>
              <a:gd name="connsiteY2" fmla="*/ 56467 h 207490"/>
              <a:gd name="connsiteX3" fmla="*/ 769620 w 2857500"/>
              <a:gd name="connsiteY3" fmla="*/ 147907 h 207490"/>
              <a:gd name="connsiteX4" fmla="*/ 906780 w 2857500"/>
              <a:gd name="connsiteY4" fmla="*/ 201247 h 207490"/>
              <a:gd name="connsiteX5" fmla="*/ 1043940 w 2857500"/>
              <a:gd name="connsiteY5" fmla="*/ 193627 h 207490"/>
              <a:gd name="connsiteX6" fmla="*/ 1447800 w 2857500"/>
              <a:gd name="connsiteY6" fmla="*/ 86947 h 207490"/>
              <a:gd name="connsiteX7" fmla="*/ 1943100 w 2857500"/>
              <a:gd name="connsiteY7" fmla="*/ 10747 h 207490"/>
              <a:gd name="connsiteX8" fmla="*/ 2423160 w 2857500"/>
              <a:gd name="connsiteY8" fmla="*/ 3127 h 207490"/>
              <a:gd name="connsiteX9" fmla="*/ 2857500 w 2857500"/>
              <a:gd name="connsiteY9" fmla="*/ 3127 h 20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7500" h="207490">
                <a:moveTo>
                  <a:pt x="0" y="25987"/>
                </a:moveTo>
                <a:cubicBezTo>
                  <a:pt x="46990" y="23447"/>
                  <a:pt x="93980" y="20907"/>
                  <a:pt x="167640" y="25987"/>
                </a:cubicBezTo>
                <a:cubicBezTo>
                  <a:pt x="241300" y="31067"/>
                  <a:pt x="341630" y="36147"/>
                  <a:pt x="441960" y="56467"/>
                </a:cubicBezTo>
                <a:cubicBezTo>
                  <a:pt x="542290" y="76787"/>
                  <a:pt x="692150" y="123777"/>
                  <a:pt x="769620" y="147907"/>
                </a:cubicBezTo>
                <a:cubicBezTo>
                  <a:pt x="847090" y="172037"/>
                  <a:pt x="861060" y="193627"/>
                  <a:pt x="906780" y="201247"/>
                </a:cubicBezTo>
                <a:cubicBezTo>
                  <a:pt x="952500" y="208867"/>
                  <a:pt x="953770" y="212677"/>
                  <a:pt x="1043940" y="193627"/>
                </a:cubicBezTo>
                <a:cubicBezTo>
                  <a:pt x="1134110" y="174577"/>
                  <a:pt x="1297940" y="117427"/>
                  <a:pt x="1447800" y="86947"/>
                </a:cubicBezTo>
                <a:cubicBezTo>
                  <a:pt x="1597660" y="56467"/>
                  <a:pt x="1780540" y="24717"/>
                  <a:pt x="1943100" y="10747"/>
                </a:cubicBezTo>
                <a:cubicBezTo>
                  <a:pt x="2105660" y="-3223"/>
                  <a:pt x="2270760" y="4397"/>
                  <a:pt x="2423160" y="3127"/>
                </a:cubicBezTo>
                <a:cubicBezTo>
                  <a:pt x="2575560" y="1857"/>
                  <a:pt x="2595880" y="-3223"/>
                  <a:pt x="2857500" y="3127"/>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65C55892-D265-1519-6C24-2A9594EE35D6}"/>
              </a:ext>
            </a:extLst>
          </p:cNvPr>
          <p:cNvSpPr/>
          <p:nvPr/>
        </p:nvSpPr>
        <p:spPr>
          <a:xfrm>
            <a:off x="8378195" y="2802222"/>
            <a:ext cx="2865120" cy="807745"/>
          </a:xfrm>
          <a:custGeom>
            <a:avLst/>
            <a:gdLst>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81940 h 785047"/>
              <a:gd name="connsiteX8" fmla="*/ 2857500 w 2857500"/>
              <a:gd name="connsiteY8" fmla="*/ 213360 h 785047"/>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59080 h 785047"/>
              <a:gd name="connsiteX8" fmla="*/ 2857500 w 2857500"/>
              <a:gd name="connsiteY8" fmla="*/ 213360 h 785047"/>
              <a:gd name="connsiteX0" fmla="*/ 0 w 2872740"/>
              <a:gd name="connsiteY0" fmla="*/ 0 h 785047"/>
              <a:gd name="connsiteX1" fmla="*/ 289560 w 2872740"/>
              <a:gd name="connsiteY1" fmla="*/ 76200 h 785047"/>
              <a:gd name="connsiteX2" fmla="*/ 541020 w 2872740"/>
              <a:gd name="connsiteY2" fmla="*/ 266700 h 785047"/>
              <a:gd name="connsiteX3" fmla="*/ 792480 w 2872740"/>
              <a:gd name="connsiteY3" fmla="*/ 533400 h 785047"/>
              <a:gd name="connsiteX4" fmla="*/ 929640 w 2872740"/>
              <a:gd name="connsiteY4" fmla="*/ 784860 h 785047"/>
              <a:gd name="connsiteX5" fmla="*/ 1211580 w 2872740"/>
              <a:gd name="connsiteY5" fmla="*/ 571500 h 785047"/>
              <a:gd name="connsiteX6" fmla="*/ 1531620 w 2872740"/>
              <a:gd name="connsiteY6" fmla="*/ 403860 h 785047"/>
              <a:gd name="connsiteX7" fmla="*/ 2255520 w 2872740"/>
              <a:gd name="connsiteY7" fmla="*/ 259080 h 785047"/>
              <a:gd name="connsiteX8" fmla="*/ 2872740 w 2872740"/>
              <a:gd name="connsiteY8" fmla="*/ 21336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47900 w 2865120"/>
              <a:gd name="connsiteY7" fmla="*/ 251460 h 785047"/>
              <a:gd name="connsiteX8" fmla="*/ 2865120 w 2865120"/>
              <a:gd name="connsiteY8" fmla="*/ 228600 h 785047"/>
              <a:gd name="connsiteX0" fmla="*/ 0 w 2865120"/>
              <a:gd name="connsiteY0" fmla="*/ 0 h 785054"/>
              <a:gd name="connsiteX1" fmla="*/ 289560 w 2865120"/>
              <a:gd name="connsiteY1" fmla="*/ 76200 h 785054"/>
              <a:gd name="connsiteX2" fmla="*/ 541020 w 2865120"/>
              <a:gd name="connsiteY2" fmla="*/ 266700 h 785054"/>
              <a:gd name="connsiteX3" fmla="*/ 792480 w 2865120"/>
              <a:gd name="connsiteY3" fmla="*/ 533400 h 785054"/>
              <a:gd name="connsiteX4" fmla="*/ 929640 w 2865120"/>
              <a:gd name="connsiteY4" fmla="*/ 784860 h 785054"/>
              <a:gd name="connsiteX5" fmla="*/ 1211580 w 2865120"/>
              <a:gd name="connsiteY5" fmla="*/ 571500 h 785054"/>
              <a:gd name="connsiteX6" fmla="*/ 1638300 w 2865120"/>
              <a:gd name="connsiteY6" fmla="*/ 373380 h 785054"/>
              <a:gd name="connsiteX7" fmla="*/ 2247900 w 2865120"/>
              <a:gd name="connsiteY7" fmla="*/ 251460 h 785054"/>
              <a:gd name="connsiteX8" fmla="*/ 2865120 w 2865120"/>
              <a:gd name="connsiteY8" fmla="*/ 228600 h 785054"/>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5000"/>
              <a:gd name="connsiteX1" fmla="*/ 289560 w 2865120"/>
              <a:gd name="connsiteY1" fmla="*/ 76200 h 805000"/>
              <a:gd name="connsiteX2" fmla="*/ 541020 w 2865120"/>
              <a:gd name="connsiteY2" fmla="*/ 266700 h 805000"/>
              <a:gd name="connsiteX3" fmla="*/ 792480 w 2865120"/>
              <a:gd name="connsiteY3" fmla="*/ 533400 h 805000"/>
              <a:gd name="connsiteX4" fmla="*/ 929640 w 2865120"/>
              <a:gd name="connsiteY4" fmla="*/ 784860 h 805000"/>
              <a:gd name="connsiteX5" fmla="*/ 1257300 w 2865120"/>
              <a:gd name="connsiteY5" fmla="*/ 548640 h 805000"/>
              <a:gd name="connsiteX6" fmla="*/ 1638300 w 2865120"/>
              <a:gd name="connsiteY6" fmla="*/ 373380 h 805000"/>
              <a:gd name="connsiteX7" fmla="*/ 2247900 w 2865120"/>
              <a:gd name="connsiteY7" fmla="*/ 251460 h 805000"/>
              <a:gd name="connsiteX8" fmla="*/ 2865120 w 2865120"/>
              <a:gd name="connsiteY8" fmla="*/ 228600 h 805000"/>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7620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9144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44880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33207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5120" h="807745">
                <a:moveTo>
                  <a:pt x="0" y="0"/>
                </a:moveTo>
                <a:cubicBezTo>
                  <a:pt x="99695" y="15875"/>
                  <a:pt x="196850" y="48260"/>
                  <a:pt x="289560" y="91440"/>
                </a:cubicBezTo>
                <a:cubicBezTo>
                  <a:pt x="382270" y="134620"/>
                  <a:pt x="472440" y="185420"/>
                  <a:pt x="556260" y="259080"/>
                </a:cubicBezTo>
                <a:cubicBezTo>
                  <a:pt x="640080" y="332740"/>
                  <a:pt x="729656" y="441960"/>
                  <a:pt x="792480" y="533400"/>
                </a:cubicBezTo>
                <a:cubicBezTo>
                  <a:pt x="855304" y="624840"/>
                  <a:pt x="893837" y="805180"/>
                  <a:pt x="933207" y="807720"/>
                </a:cubicBezTo>
                <a:cubicBezTo>
                  <a:pt x="972577" y="810260"/>
                  <a:pt x="1139785" y="621030"/>
                  <a:pt x="1257300" y="548640"/>
                </a:cubicBezTo>
                <a:cubicBezTo>
                  <a:pt x="1374816" y="476250"/>
                  <a:pt x="1473200" y="422910"/>
                  <a:pt x="1638300" y="373380"/>
                </a:cubicBezTo>
                <a:cubicBezTo>
                  <a:pt x="1803400" y="323850"/>
                  <a:pt x="2043430" y="275590"/>
                  <a:pt x="2247900" y="251460"/>
                </a:cubicBezTo>
                <a:cubicBezTo>
                  <a:pt x="2452370" y="227330"/>
                  <a:pt x="2667000" y="224155"/>
                  <a:pt x="2865120" y="228600"/>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1EF6178C-BD98-94B5-36DE-DB86B0A9A221}"/>
              </a:ext>
            </a:extLst>
          </p:cNvPr>
          <p:cNvSpPr/>
          <p:nvPr/>
        </p:nvSpPr>
        <p:spPr>
          <a:xfrm>
            <a:off x="8381499" y="2798917"/>
            <a:ext cx="2864581" cy="389359"/>
          </a:xfrm>
          <a:custGeom>
            <a:avLst/>
            <a:gdLst>
              <a:gd name="connsiteX0" fmla="*/ 0 w 2864581"/>
              <a:gd name="connsiteY0" fmla="*/ 0 h 347957"/>
              <a:gd name="connsiteX1" fmla="*/ 364142 w 2864581"/>
              <a:gd name="connsiteY1" fmla="*/ 56644 h 347957"/>
              <a:gd name="connsiteX2" fmla="*/ 752560 w 2864581"/>
              <a:gd name="connsiteY2" fmla="*/ 218485 h 347957"/>
              <a:gd name="connsiteX3" fmla="*/ 946768 w 2864581"/>
              <a:gd name="connsiteY3" fmla="*/ 347957 h 347957"/>
              <a:gd name="connsiteX4" fmla="*/ 1545579 w 2864581"/>
              <a:gd name="connsiteY4" fmla="*/ 218485 h 347957"/>
              <a:gd name="connsiteX5" fmla="*/ 2176758 w 2864581"/>
              <a:gd name="connsiteY5" fmla="*/ 97104 h 347957"/>
              <a:gd name="connsiteX6" fmla="*/ 2864581 w 2864581"/>
              <a:gd name="connsiteY6" fmla="*/ 80920 h 347957"/>
              <a:gd name="connsiteX0" fmla="*/ 0 w 2864581"/>
              <a:gd name="connsiteY0" fmla="*/ 0 h 388417"/>
              <a:gd name="connsiteX1" fmla="*/ 364142 w 2864581"/>
              <a:gd name="connsiteY1" fmla="*/ 56644 h 388417"/>
              <a:gd name="connsiteX2" fmla="*/ 752560 w 2864581"/>
              <a:gd name="connsiteY2" fmla="*/ 218485 h 388417"/>
              <a:gd name="connsiteX3" fmla="*/ 946768 w 2864581"/>
              <a:gd name="connsiteY3" fmla="*/ 388417 h 388417"/>
              <a:gd name="connsiteX4" fmla="*/ 1545579 w 2864581"/>
              <a:gd name="connsiteY4" fmla="*/ 218485 h 388417"/>
              <a:gd name="connsiteX5" fmla="*/ 2176758 w 2864581"/>
              <a:gd name="connsiteY5" fmla="*/ 97104 h 388417"/>
              <a:gd name="connsiteX6" fmla="*/ 2864581 w 2864581"/>
              <a:gd name="connsiteY6" fmla="*/ 80920 h 388417"/>
              <a:gd name="connsiteX0" fmla="*/ 0 w 2864581"/>
              <a:gd name="connsiteY0" fmla="*/ 0 h 388469"/>
              <a:gd name="connsiteX1" fmla="*/ 364142 w 2864581"/>
              <a:gd name="connsiteY1" fmla="*/ 56644 h 388469"/>
              <a:gd name="connsiteX2" fmla="*/ 695915 w 2864581"/>
              <a:gd name="connsiteY2" fmla="*/ 234669 h 388469"/>
              <a:gd name="connsiteX3" fmla="*/ 946768 w 2864581"/>
              <a:gd name="connsiteY3" fmla="*/ 388417 h 388469"/>
              <a:gd name="connsiteX4" fmla="*/ 1545579 w 2864581"/>
              <a:gd name="connsiteY4" fmla="*/ 218485 h 388469"/>
              <a:gd name="connsiteX5" fmla="*/ 2176758 w 2864581"/>
              <a:gd name="connsiteY5" fmla="*/ 97104 h 388469"/>
              <a:gd name="connsiteX6" fmla="*/ 2864581 w 2864581"/>
              <a:gd name="connsiteY6" fmla="*/ 80920 h 388469"/>
              <a:gd name="connsiteX0" fmla="*/ 0 w 2864581"/>
              <a:gd name="connsiteY0" fmla="*/ 0 h 388469"/>
              <a:gd name="connsiteX1" fmla="*/ 364142 w 2864581"/>
              <a:gd name="connsiteY1" fmla="*/ 56644 h 388469"/>
              <a:gd name="connsiteX2" fmla="*/ 695915 w 2864581"/>
              <a:gd name="connsiteY2" fmla="*/ 234669 h 388469"/>
              <a:gd name="connsiteX3" fmla="*/ 946768 w 2864581"/>
              <a:gd name="connsiteY3" fmla="*/ 388417 h 388469"/>
              <a:gd name="connsiteX4" fmla="*/ 1545579 w 2864581"/>
              <a:gd name="connsiteY4" fmla="*/ 218485 h 388469"/>
              <a:gd name="connsiteX5" fmla="*/ 2176758 w 2864581"/>
              <a:gd name="connsiteY5" fmla="*/ 97104 h 388469"/>
              <a:gd name="connsiteX6" fmla="*/ 2864581 w 2864581"/>
              <a:gd name="connsiteY6" fmla="*/ 80920 h 388469"/>
              <a:gd name="connsiteX0" fmla="*/ 0 w 2864581"/>
              <a:gd name="connsiteY0" fmla="*/ 0 h 388466"/>
              <a:gd name="connsiteX1" fmla="*/ 364142 w 2864581"/>
              <a:gd name="connsiteY1" fmla="*/ 56644 h 388466"/>
              <a:gd name="connsiteX2" fmla="*/ 695915 w 2864581"/>
              <a:gd name="connsiteY2" fmla="*/ 234669 h 388466"/>
              <a:gd name="connsiteX3" fmla="*/ 946768 w 2864581"/>
              <a:gd name="connsiteY3" fmla="*/ 388417 h 388466"/>
              <a:gd name="connsiteX4" fmla="*/ 1545579 w 2864581"/>
              <a:gd name="connsiteY4" fmla="*/ 218485 h 388466"/>
              <a:gd name="connsiteX5" fmla="*/ 2176758 w 2864581"/>
              <a:gd name="connsiteY5" fmla="*/ 97104 h 388466"/>
              <a:gd name="connsiteX6" fmla="*/ 2864581 w 2864581"/>
              <a:gd name="connsiteY6" fmla="*/ 80920 h 388466"/>
              <a:gd name="connsiteX0" fmla="*/ 0 w 2864581"/>
              <a:gd name="connsiteY0" fmla="*/ 0 h 389359"/>
              <a:gd name="connsiteX1" fmla="*/ 364142 w 2864581"/>
              <a:gd name="connsiteY1" fmla="*/ 56644 h 389359"/>
              <a:gd name="connsiteX2" fmla="*/ 695915 w 2864581"/>
              <a:gd name="connsiteY2" fmla="*/ 234669 h 389359"/>
              <a:gd name="connsiteX3" fmla="*/ 946768 w 2864581"/>
              <a:gd name="connsiteY3" fmla="*/ 388417 h 389359"/>
              <a:gd name="connsiteX4" fmla="*/ 1545579 w 2864581"/>
              <a:gd name="connsiteY4" fmla="*/ 218485 h 389359"/>
              <a:gd name="connsiteX5" fmla="*/ 2176758 w 2864581"/>
              <a:gd name="connsiteY5" fmla="*/ 97104 h 389359"/>
              <a:gd name="connsiteX6" fmla="*/ 2864581 w 2864581"/>
              <a:gd name="connsiteY6" fmla="*/ 80920 h 389359"/>
              <a:gd name="connsiteX0" fmla="*/ 0 w 2864581"/>
              <a:gd name="connsiteY0" fmla="*/ 0 h 389359"/>
              <a:gd name="connsiteX1" fmla="*/ 364142 w 2864581"/>
              <a:gd name="connsiteY1" fmla="*/ 56644 h 389359"/>
              <a:gd name="connsiteX2" fmla="*/ 695915 w 2864581"/>
              <a:gd name="connsiteY2" fmla="*/ 234669 h 389359"/>
              <a:gd name="connsiteX3" fmla="*/ 946768 w 2864581"/>
              <a:gd name="connsiteY3" fmla="*/ 388417 h 389359"/>
              <a:gd name="connsiteX4" fmla="*/ 1545579 w 2864581"/>
              <a:gd name="connsiteY4" fmla="*/ 218485 h 389359"/>
              <a:gd name="connsiteX5" fmla="*/ 2176758 w 2864581"/>
              <a:gd name="connsiteY5" fmla="*/ 97104 h 389359"/>
              <a:gd name="connsiteX6" fmla="*/ 2864581 w 2864581"/>
              <a:gd name="connsiteY6" fmla="*/ 80920 h 38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581" h="389359">
                <a:moveTo>
                  <a:pt x="0" y="0"/>
                </a:moveTo>
                <a:cubicBezTo>
                  <a:pt x="119357" y="10115"/>
                  <a:pt x="248156" y="17532"/>
                  <a:pt x="364142" y="56644"/>
                </a:cubicBezTo>
                <a:cubicBezTo>
                  <a:pt x="480128" y="95756"/>
                  <a:pt x="614995" y="187466"/>
                  <a:pt x="695915" y="234669"/>
                </a:cubicBezTo>
                <a:cubicBezTo>
                  <a:pt x="776835" y="281872"/>
                  <a:pt x="877985" y="374930"/>
                  <a:pt x="946768" y="388417"/>
                </a:cubicBezTo>
                <a:cubicBezTo>
                  <a:pt x="1015551" y="401904"/>
                  <a:pt x="1340581" y="267037"/>
                  <a:pt x="1545579" y="218485"/>
                </a:cubicBezTo>
                <a:cubicBezTo>
                  <a:pt x="1750577" y="169933"/>
                  <a:pt x="1956924" y="120032"/>
                  <a:pt x="2176758" y="97104"/>
                </a:cubicBezTo>
                <a:cubicBezTo>
                  <a:pt x="2396592" y="74176"/>
                  <a:pt x="2630586" y="77548"/>
                  <a:pt x="2864581" y="80920"/>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14A5BF7A-E468-EC16-7BD2-6141FE410968}"/>
              </a:ext>
            </a:extLst>
          </p:cNvPr>
          <p:cNvCxnSpPr>
            <a:cxnSpLocks/>
          </p:cNvCxnSpPr>
          <p:nvPr/>
        </p:nvCxnSpPr>
        <p:spPr>
          <a:xfrm flipH="1">
            <a:off x="8378195" y="3616374"/>
            <a:ext cx="93073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9" name="Arrow: Right 28">
            <a:extLst>
              <a:ext uri="{FF2B5EF4-FFF2-40B4-BE49-F238E27FC236}">
                <a16:creationId xmlns:a16="http://schemas.microsoft.com/office/drawing/2014/main" id="{B0C54460-40BA-F9A2-7AE3-A06B3C3CBF9C}"/>
              </a:ext>
            </a:extLst>
          </p:cNvPr>
          <p:cNvSpPr/>
          <p:nvPr/>
        </p:nvSpPr>
        <p:spPr>
          <a:xfrm>
            <a:off x="8621618" y="1140625"/>
            <a:ext cx="2105138" cy="420418"/>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71" name="Straight Connector 70">
            <a:extLst>
              <a:ext uri="{FF2B5EF4-FFF2-40B4-BE49-F238E27FC236}">
                <a16:creationId xmlns:a16="http://schemas.microsoft.com/office/drawing/2014/main" id="{74F6CCE4-CC2C-9FEC-1122-E20DAC094BD7}"/>
              </a:ext>
            </a:extLst>
          </p:cNvPr>
          <p:cNvCxnSpPr>
            <a:cxnSpLocks/>
          </p:cNvCxnSpPr>
          <p:nvPr/>
        </p:nvCxnSpPr>
        <p:spPr>
          <a:xfrm>
            <a:off x="9305400" y="1104823"/>
            <a:ext cx="0" cy="51111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DB7EF065-8B21-5370-FEF0-C21C6EE2EF9A}"/>
              </a:ext>
            </a:extLst>
          </p:cNvPr>
          <p:cNvSpPr txBox="1"/>
          <p:nvPr/>
        </p:nvSpPr>
        <p:spPr>
          <a:xfrm>
            <a:off x="9477596" y="2641287"/>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A</a:t>
            </a:r>
          </a:p>
        </p:txBody>
      </p:sp>
      <p:sp>
        <p:nvSpPr>
          <p:cNvPr id="73" name="TextBox 72">
            <a:extLst>
              <a:ext uri="{FF2B5EF4-FFF2-40B4-BE49-F238E27FC236}">
                <a16:creationId xmlns:a16="http://schemas.microsoft.com/office/drawing/2014/main" id="{DF42DBA9-6B25-1235-26A0-4169AECCCBA9}"/>
              </a:ext>
            </a:extLst>
          </p:cNvPr>
          <p:cNvSpPr txBox="1"/>
          <p:nvPr/>
        </p:nvSpPr>
        <p:spPr>
          <a:xfrm>
            <a:off x="9315040" y="3130940"/>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B</a:t>
            </a:r>
          </a:p>
        </p:txBody>
      </p:sp>
      <p:sp>
        <p:nvSpPr>
          <p:cNvPr id="74" name="TextBox 73">
            <a:extLst>
              <a:ext uri="{FF2B5EF4-FFF2-40B4-BE49-F238E27FC236}">
                <a16:creationId xmlns:a16="http://schemas.microsoft.com/office/drawing/2014/main" id="{51CFECC3-B223-A5A1-8DAF-A9A21B163DB9}"/>
              </a:ext>
            </a:extLst>
          </p:cNvPr>
          <p:cNvSpPr txBox="1"/>
          <p:nvPr/>
        </p:nvSpPr>
        <p:spPr>
          <a:xfrm>
            <a:off x="9415448" y="3435866"/>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a:t>
            </a:r>
          </a:p>
        </p:txBody>
      </p:sp>
      <p:sp>
        <p:nvSpPr>
          <p:cNvPr id="75" name="TextBox 74">
            <a:extLst>
              <a:ext uri="{FF2B5EF4-FFF2-40B4-BE49-F238E27FC236}">
                <a16:creationId xmlns:a16="http://schemas.microsoft.com/office/drawing/2014/main" id="{6BF1D37A-1178-1958-31F9-2D864DE0B7F4}"/>
              </a:ext>
            </a:extLst>
          </p:cNvPr>
          <p:cNvSpPr txBox="1"/>
          <p:nvPr/>
        </p:nvSpPr>
        <p:spPr>
          <a:xfrm>
            <a:off x="9309230" y="5125974"/>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A</a:t>
            </a:r>
          </a:p>
        </p:txBody>
      </p:sp>
      <p:sp>
        <p:nvSpPr>
          <p:cNvPr id="76" name="TextBox 75">
            <a:extLst>
              <a:ext uri="{FF2B5EF4-FFF2-40B4-BE49-F238E27FC236}">
                <a16:creationId xmlns:a16="http://schemas.microsoft.com/office/drawing/2014/main" id="{ECB0512F-135A-52B5-B4D3-E3878081C957}"/>
              </a:ext>
            </a:extLst>
          </p:cNvPr>
          <p:cNvSpPr txBox="1"/>
          <p:nvPr/>
        </p:nvSpPr>
        <p:spPr>
          <a:xfrm>
            <a:off x="9252702" y="4742341"/>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B</a:t>
            </a:r>
          </a:p>
        </p:txBody>
      </p:sp>
      <p:sp>
        <p:nvSpPr>
          <p:cNvPr id="77" name="TextBox 76">
            <a:extLst>
              <a:ext uri="{FF2B5EF4-FFF2-40B4-BE49-F238E27FC236}">
                <a16:creationId xmlns:a16="http://schemas.microsoft.com/office/drawing/2014/main" id="{71268F99-D930-C627-4D7E-B2EE47D6D308}"/>
              </a:ext>
            </a:extLst>
          </p:cNvPr>
          <p:cNvSpPr txBox="1"/>
          <p:nvPr/>
        </p:nvSpPr>
        <p:spPr>
          <a:xfrm>
            <a:off x="9273926" y="4466856"/>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a:t>
            </a:r>
          </a:p>
        </p:txBody>
      </p:sp>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DAD8DE23-290A-C785-AD1A-147C221574C2}"/>
                  </a:ext>
                </a:extLst>
              </p:cNvPr>
              <p:cNvSpPr txBox="1"/>
              <p:nvPr/>
            </p:nvSpPr>
            <p:spPr>
              <a:xfrm>
                <a:off x="7770221" y="3092574"/>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fPr>
                        <m:num>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num>
                        <m:den>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den>
                      </m:f>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8" name="TextBox 77">
                <a:extLst>
                  <a:ext uri="{FF2B5EF4-FFF2-40B4-BE49-F238E27FC236}">
                    <a16:creationId xmlns:a16="http://schemas.microsoft.com/office/drawing/2014/main" id="{DAD8DE23-290A-C785-AD1A-147C221574C2}"/>
                  </a:ext>
                </a:extLst>
              </p:cNvPr>
              <p:cNvSpPr txBox="1">
                <a:spLocks noRot="1" noChangeAspect="1" noMove="1" noResize="1" noEditPoints="1" noAdjustHandles="1" noChangeArrowheads="1" noChangeShapeType="1" noTextEdit="1"/>
              </p:cNvSpPr>
              <p:nvPr/>
            </p:nvSpPr>
            <p:spPr>
              <a:xfrm>
                <a:off x="7770221" y="3092574"/>
                <a:ext cx="914400" cy="385958"/>
              </a:xfrm>
              <a:prstGeom prst="rect">
                <a:avLst/>
              </a:prstGeom>
              <a:blipFill>
                <a:blip r:embed="rId5"/>
                <a:stretch>
                  <a:fillRect t="-32813" b="-4688"/>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DC318407-5B38-697B-C90E-E245B0A4FC1E}"/>
                  </a:ext>
                </a:extLst>
              </p:cNvPr>
              <p:cNvSpPr txBox="1"/>
              <p:nvPr/>
            </p:nvSpPr>
            <p:spPr>
              <a:xfrm>
                <a:off x="7770221" y="4869720"/>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79" name="TextBox 78">
                <a:extLst>
                  <a:ext uri="{FF2B5EF4-FFF2-40B4-BE49-F238E27FC236}">
                    <a16:creationId xmlns:a16="http://schemas.microsoft.com/office/drawing/2014/main" id="{DC318407-5B38-697B-C90E-E245B0A4FC1E}"/>
                  </a:ext>
                </a:extLst>
              </p:cNvPr>
              <p:cNvSpPr txBox="1">
                <a:spLocks noRot="1" noChangeAspect="1" noMove="1" noResize="1" noEditPoints="1" noAdjustHandles="1" noChangeArrowheads="1" noChangeShapeType="1" noTextEdit="1"/>
              </p:cNvSpPr>
              <p:nvPr/>
            </p:nvSpPr>
            <p:spPr>
              <a:xfrm>
                <a:off x="7770221" y="4869720"/>
                <a:ext cx="914400" cy="385958"/>
              </a:xfrm>
              <a:prstGeom prst="rect">
                <a:avLst/>
              </a:prstGeom>
              <a:blipFill>
                <a:blip r:embed="rId6"/>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073086AD-4321-F271-3885-35F52AF3888B}"/>
                  </a:ext>
                </a:extLst>
              </p:cNvPr>
              <p:cNvSpPr txBox="1"/>
              <p:nvPr/>
            </p:nvSpPr>
            <p:spPr>
              <a:xfrm>
                <a:off x="7759624" y="4500230"/>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1.0</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80" name="TextBox 79">
                <a:extLst>
                  <a:ext uri="{FF2B5EF4-FFF2-40B4-BE49-F238E27FC236}">
                    <a16:creationId xmlns:a16="http://schemas.microsoft.com/office/drawing/2014/main" id="{073086AD-4321-F271-3885-35F52AF3888B}"/>
                  </a:ext>
                </a:extLst>
              </p:cNvPr>
              <p:cNvSpPr txBox="1">
                <a:spLocks noRot="1" noChangeAspect="1" noMove="1" noResize="1" noEditPoints="1" noAdjustHandles="1" noChangeArrowheads="1" noChangeShapeType="1" noTextEdit="1"/>
              </p:cNvSpPr>
              <p:nvPr/>
            </p:nvSpPr>
            <p:spPr>
              <a:xfrm>
                <a:off x="7759624" y="4500230"/>
                <a:ext cx="914400" cy="385958"/>
              </a:xfrm>
              <a:prstGeom prst="rect">
                <a:avLst/>
              </a:prstGeom>
              <a:blipFill>
                <a:blip r:embed="rId7"/>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BE2598DC-C832-3389-96B9-2919B6A67785}"/>
                  </a:ext>
                </a:extLst>
              </p:cNvPr>
              <p:cNvSpPr txBox="1"/>
              <p:nvPr/>
            </p:nvSpPr>
            <p:spPr>
              <a:xfrm>
                <a:off x="9382943" y="6273205"/>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81" name="TextBox 80">
                <a:extLst>
                  <a:ext uri="{FF2B5EF4-FFF2-40B4-BE49-F238E27FC236}">
                    <a16:creationId xmlns:a16="http://schemas.microsoft.com/office/drawing/2014/main" id="{BE2598DC-C832-3389-96B9-2919B6A67785}"/>
                  </a:ext>
                </a:extLst>
              </p:cNvPr>
              <p:cNvSpPr txBox="1">
                <a:spLocks noRot="1" noChangeAspect="1" noMove="1" noResize="1" noEditPoints="1" noAdjustHandles="1" noChangeArrowheads="1" noChangeShapeType="1" noTextEdit="1"/>
              </p:cNvSpPr>
              <p:nvPr/>
            </p:nvSpPr>
            <p:spPr>
              <a:xfrm>
                <a:off x="9382943" y="6273205"/>
                <a:ext cx="914400" cy="385958"/>
              </a:xfrm>
              <a:prstGeom prst="rect">
                <a:avLst/>
              </a:prstGeom>
              <a:blipFill>
                <a:blip r:embed="rId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57A66635-B62C-F7C0-7A16-82517106B233}"/>
                  </a:ext>
                </a:extLst>
              </p:cNvPr>
              <p:cNvSpPr txBox="1"/>
              <p:nvPr/>
            </p:nvSpPr>
            <p:spPr>
              <a:xfrm>
                <a:off x="9478198" y="4079397"/>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82" name="TextBox 81">
                <a:extLst>
                  <a:ext uri="{FF2B5EF4-FFF2-40B4-BE49-F238E27FC236}">
                    <a16:creationId xmlns:a16="http://schemas.microsoft.com/office/drawing/2014/main" id="{57A66635-B62C-F7C0-7A16-82517106B233}"/>
                  </a:ext>
                </a:extLst>
              </p:cNvPr>
              <p:cNvSpPr txBox="1">
                <a:spLocks noRot="1" noChangeAspect="1" noMove="1" noResize="1" noEditPoints="1" noAdjustHandles="1" noChangeArrowheads="1" noChangeShapeType="1" noTextEdit="1"/>
              </p:cNvSpPr>
              <p:nvPr/>
            </p:nvSpPr>
            <p:spPr>
              <a:xfrm>
                <a:off x="9478198" y="4079397"/>
                <a:ext cx="914400" cy="385958"/>
              </a:xfrm>
              <a:prstGeom prst="rect">
                <a:avLst/>
              </a:prstGeom>
              <a:blipFill>
                <a:blip r:embed="rId9"/>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3" name="Rectangle 82">
                <a:extLst>
                  <a:ext uri="{FF2B5EF4-FFF2-40B4-BE49-F238E27FC236}">
                    <a16:creationId xmlns:a16="http://schemas.microsoft.com/office/drawing/2014/main" id="{10186102-51C4-E6AA-CD2E-DE358FAEC1FD}"/>
                  </a:ext>
                </a:extLst>
              </p:cNvPr>
              <p:cNvSpPr/>
              <p:nvPr/>
            </p:nvSpPr>
            <p:spPr>
              <a:xfrm>
                <a:off x="11287046" y="2237297"/>
                <a:ext cx="850425" cy="3597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sym typeface="Monotype Sorts" pitchFamily="2" charset="2"/>
                            </a:rPr>
                          </m:ctrlPr>
                        </m:fPr>
                        <m:num>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𝑒</m:t>
                                  </m:r>
                                </m:e>
                                <m:sub>
                                  <m:r>
                                    <a:rPr lang="en-US" sz="1600" i="1">
                                      <a:latin typeface="Cambria Math" panose="02040503050406030204" pitchFamily="18" charset="0"/>
                                      <a:sym typeface="Monotype Sorts" pitchFamily="2" charset="2"/>
                                    </a:rPr>
                                    <m:t>𝐴</m:t>
                                  </m:r>
                                </m:sub>
                              </m:sSub>
                            </m:sub>
                          </m:sSub>
                        </m:num>
                        <m:den>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0</m:t>
                              </m:r>
                            </m:sub>
                          </m:sSub>
                        </m:den>
                      </m:f>
                    </m:oMath>
                  </m:oMathPara>
                </a14:m>
                <a:endParaRPr lang="en-US" sz="1600" dirty="0"/>
              </a:p>
            </p:txBody>
          </p:sp>
        </mc:Choice>
        <mc:Fallback xmlns="">
          <p:sp>
            <p:nvSpPr>
              <p:cNvPr id="83" name="Rectangle 82">
                <a:extLst>
                  <a:ext uri="{FF2B5EF4-FFF2-40B4-BE49-F238E27FC236}">
                    <a16:creationId xmlns:a16="http://schemas.microsoft.com/office/drawing/2014/main" id="{10186102-51C4-E6AA-CD2E-DE358FAEC1FD}"/>
                  </a:ext>
                </a:extLst>
              </p:cNvPr>
              <p:cNvSpPr>
                <a:spLocks noRot="1" noChangeAspect="1" noMove="1" noResize="1" noEditPoints="1" noAdjustHandles="1" noChangeArrowheads="1" noChangeShapeType="1" noTextEdit="1"/>
              </p:cNvSpPr>
              <p:nvPr/>
            </p:nvSpPr>
            <p:spPr>
              <a:xfrm>
                <a:off x="11287046" y="2237297"/>
                <a:ext cx="850425" cy="359714"/>
              </a:xfrm>
              <a:prstGeom prst="rect">
                <a:avLst/>
              </a:prstGeom>
              <a:blipFill>
                <a:blip r:embed="rId10"/>
                <a:stretch>
                  <a:fillRect t="-94915" r="-36691" b="-150847"/>
                </a:stretch>
              </a:blipFill>
            </p:spPr>
            <p:txBody>
              <a:bodyPr/>
              <a:lstStyle/>
              <a:p>
                <a:r>
                  <a:rPr lang="en-IN">
                    <a:noFill/>
                  </a:rPr>
                  <a:t> </a:t>
                </a:r>
              </a:p>
            </p:txBody>
          </p:sp>
        </mc:Fallback>
      </mc:AlternateContent>
      <p:cxnSp>
        <p:nvCxnSpPr>
          <p:cNvPr id="84" name="Straight Arrow Connector 83">
            <a:extLst>
              <a:ext uri="{FF2B5EF4-FFF2-40B4-BE49-F238E27FC236}">
                <a16:creationId xmlns:a16="http://schemas.microsoft.com/office/drawing/2014/main" id="{4B3212F4-0443-14B5-82A0-33A1441B24ED}"/>
              </a:ext>
            </a:extLst>
          </p:cNvPr>
          <p:cNvCxnSpPr/>
          <p:nvPr/>
        </p:nvCxnSpPr>
        <p:spPr>
          <a:xfrm flipH="1">
            <a:off x="11272157" y="2580684"/>
            <a:ext cx="117241" cy="178696"/>
          </a:xfrm>
          <a:prstGeom prst="straightConnector1">
            <a:avLst/>
          </a:prstGeom>
          <a:ln w="952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20A44FF3-344C-17D5-5622-F9216243CFEA}"/>
              </a:ext>
            </a:extLst>
          </p:cNvPr>
          <p:cNvCxnSpPr>
            <a:cxnSpLocks/>
          </p:cNvCxnSpPr>
          <p:nvPr/>
        </p:nvCxnSpPr>
        <p:spPr>
          <a:xfrm flipH="1" flipV="1">
            <a:off x="11258555" y="2862845"/>
            <a:ext cx="273342" cy="17134"/>
          </a:xfrm>
          <a:prstGeom prst="straightConnector1">
            <a:avLst/>
          </a:prstGeom>
          <a:ln w="952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A023525F-5E24-D214-847F-CDC5409D71BE}"/>
              </a:ext>
            </a:extLst>
          </p:cNvPr>
          <p:cNvCxnSpPr>
            <a:cxnSpLocks/>
            <a:endCxn id="26" idx="8"/>
          </p:cNvCxnSpPr>
          <p:nvPr/>
        </p:nvCxnSpPr>
        <p:spPr>
          <a:xfrm flipH="1" flipV="1">
            <a:off x="11243315" y="3030822"/>
            <a:ext cx="87462" cy="125973"/>
          </a:xfrm>
          <a:prstGeom prst="straightConnector1">
            <a:avLst/>
          </a:prstGeom>
          <a:ln w="9525">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7" name="Rectangle 86">
                <a:extLst>
                  <a:ext uri="{FF2B5EF4-FFF2-40B4-BE49-F238E27FC236}">
                    <a16:creationId xmlns:a16="http://schemas.microsoft.com/office/drawing/2014/main" id="{0C68D103-928D-9037-BCEA-F4308DDB3B55}"/>
                  </a:ext>
                </a:extLst>
              </p:cNvPr>
              <p:cNvSpPr/>
              <p:nvPr/>
            </p:nvSpPr>
            <p:spPr>
              <a:xfrm>
                <a:off x="11431185" y="2670032"/>
                <a:ext cx="872867" cy="3694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sym typeface="Monotype Sorts" pitchFamily="2" charset="2"/>
                            </a:rPr>
                          </m:ctrlPr>
                        </m:fPr>
                        <m:num>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𝑒</m:t>
                                  </m:r>
                                </m:e>
                                <m:sub>
                                  <m:r>
                                    <a:rPr lang="en-US" sz="1600" b="0" i="1" smtClean="0">
                                      <a:latin typeface="Cambria Math" panose="02040503050406030204" pitchFamily="18" charset="0"/>
                                      <a:sym typeface="Monotype Sorts" pitchFamily="2" charset="2"/>
                                    </a:rPr>
                                    <m:t>𝐵</m:t>
                                  </m:r>
                                </m:sub>
                              </m:sSub>
                            </m:sub>
                          </m:sSub>
                        </m:num>
                        <m:den>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0</m:t>
                              </m:r>
                            </m:sub>
                          </m:sSub>
                        </m:den>
                      </m:f>
                    </m:oMath>
                  </m:oMathPara>
                </a14:m>
                <a:endParaRPr lang="en-US" sz="1600" dirty="0"/>
              </a:p>
            </p:txBody>
          </p:sp>
        </mc:Choice>
        <mc:Fallback xmlns="">
          <p:sp>
            <p:nvSpPr>
              <p:cNvPr id="87" name="Rectangle 86">
                <a:extLst>
                  <a:ext uri="{FF2B5EF4-FFF2-40B4-BE49-F238E27FC236}">
                    <a16:creationId xmlns:a16="http://schemas.microsoft.com/office/drawing/2014/main" id="{0C68D103-928D-9037-BCEA-F4308DDB3B55}"/>
                  </a:ext>
                </a:extLst>
              </p:cNvPr>
              <p:cNvSpPr>
                <a:spLocks noRot="1" noChangeAspect="1" noMove="1" noResize="1" noEditPoints="1" noAdjustHandles="1" noChangeArrowheads="1" noChangeShapeType="1" noTextEdit="1"/>
              </p:cNvSpPr>
              <p:nvPr/>
            </p:nvSpPr>
            <p:spPr>
              <a:xfrm>
                <a:off x="11431185" y="2670032"/>
                <a:ext cx="872867" cy="369460"/>
              </a:xfrm>
              <a:prstGeom prst="rect">
                <a:avLst/>
              </a:prstGeom>
              <a:blipFill>
                <a:blip r:embed="rId11"/>
                <a:stretch>
                  <a:fillRect t="-91803" r="-34965" b="-142623"/>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8" name="Rectangle 87">
                <a:extLst>
                  <a:ext uri="{FF2B5EF4-FFF2-40B4-BE49-F238E27FC236}">
                    <a16:creationId xmlns:a16="http://schemas.microsoft.com/office/drawing/2014/main" id="{2D300572-C336-8B88-4B25-8D736167E296}"/>
                  </a:ext>
                </a:extLst>
              </p:cNvPr>
              <p:cNvSpPr/>
              <p:nvPr/>
            </p:nvSpPr>
            <p:spPr>
              <a:xfrm>
                <a:off x="10956285" y="3118640"/>
                <a:ext cx="872867" cy="3694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sym typeface="Monotype Sorts" pitchFamily="2" charset="2"/>
                            </a:rPr>
                          </m:ctrlPr>
                        </m:fPr>
                        <m:num>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𝑒</m:t>
                                  </m:r>
                                </m:e>
                                <m:sub>
                                  <m:r>
                                    <a:rPr lang="en-US" sz="1600" b="0" i="1" smtClean="0">
                                      <a:latin typeface="Cambria Math" panose="02040503050406030204" pitchFamily="18" charset="0"/>
                                      <a:sym typeface="Monotype Sorts" pitchFamily="2" charset="2"/>
                                    </a:rPr>
                                    <m:t>𝐶</m:t>
                                  </m:r>
                                </m:sub>
                              </m:sSub>
                            </m:sub>
                          </m:sSub>
                        </m:num>
                        <m:den>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0</m:t>
                              </m:r>
                            </m:sub>
                          </m:sSub>
                        </m:den>
                      </m:f>
                    </m:oMath>
                  </m:oMathPara>
                </a14:m>
                <a:endParaRPr lang="en-US" sz="1600" dirty="0"/>
              </a:p>
            </p:txBody>
          </p:sp>
        </mc:Choice>
        <mc:Fallback xmlns="">
          <p:sp>
            <p:nvSpPr>
              <p:cNvPr id="88" name="Rectangle 87">
                <a:extLst>
                  <a:ext uri="{FF2B5EF4-FFF2-40B4-BE49-F238E27FC236}">
                    <a16:creationId xmlns:a16="http://schemas.microsoft.com/office/drawing/2014/main" id="{2D300572-C336-8B88-4B25-8D736167E296}"/>
                  </a:ext>
                </a:extLst>
              </p:cNvPr>
              <p:cNvSpPr>
                <a:spLocks noRot="1" noChangeAspect="1" noMove="1" noResize="1" noEditPoints="1" noAdjustHandles="1" noChangeArrowheads="1" noChangeShapeType="1" noTextEdit="1"/>
              </p:cNvSpPr>
              <p:nvPr/>
            </p:nvSpPr>
            <p:spPr>
              <a:xfrm>
                <a:off x="10956285" y="3118640"/>
                <a:ext cx="872867" cy="369460"/>
              </a:xfrm>
              <a:prstGeom prst="rect">
                <a:avLst/>
              </a:prstGeom>
              <a:blipFill>
                <a:blip r:embed="rId12"/>
                <a:stretch>
                  <a:fillRect t="-93333" r="-34266" b="-146667"/>
                </a:stretch>
              </a:blipFill>
            </p:spPr>
            <p:txBody>
              <a:bodyPr/>
              <a:lstStyle/>
              <a:p>
                <a:r>
                  <a:rPr lang="en-IN">
                    <a:noFill/>
                  </a:rPr>
                  <a:t> </a:t>
                </a:r>
              </a:p>
            </p:txBody>
          </p:sp>
        </mc:Fallback>
      </mc:AlternateContent>
    </p:spTree>
    <p:extLst>
      <p:ext uri="{BB962C8B-B14F-4D97-AF65-F5344CB8AC3E}">
        <p14:creationId xmlns:p14="http://schemas.microsoft.com/office/powerpoint/2010/main" val="3851952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7</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228601" y="892282"/>
                <a:ext cx="7536174" cy="2212417"/>
              </a:xfrm>
            </p:spPr>
            <p:txBody>
              <a:bodyPr>
                <a:normAutofit/>
              </a:bodyPr>
              <a:lstStyle/>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Decreasing the exit pressure from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𝑝</m:t>
                        </m:r>
                      </m:e>
                      <m:sub>
                        <m:r>
                          <a:rPr lang="en-US" sz="2000" smtClean="0">
                            <a:latin typeface="Cambria Math" panose="02040503050406030204" pitchFamily="18" charset="0"/>
                            <a:sym typeface="Monotype Sorts" pitchFamily="2" charset="2"/>
                          </a:rPr>
                          <m:t>𝑒𝐴</m:t>
                        </m:r>
                      </m:sub>
                    </m:sSub>
                  </m:oMath>
                </a14:m>
                <a:r>
                  <a:rPr lang="en-US" sz="2000" dirty="0">
                    <a:sym typeface="Monotype Sorts" pitchFamily="2" charset="2"/>
                  </a:rPr>
                  <a:t> to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𝑝</m:t>
                        </m:r>
                      </m:e>
                      <m:sub>
                        <m:r>
                          <a:rPr lang="en-US" sz="2000" smtClean="0">
                            <a:latin typeface="Cambria Math" panose="02040503050406030204" pitchFamily="18" charset="0"/>
                            <a:sym typeface="Monotype Sorts" pitchFamily="2" charset="2"/>
                          </a:rPr>
                          <m:t>𝑒𝐶</m:t>
                        </m:r>
                      </m:sub>
                    </m:sSub>
                  </m:oMath>
                </a14:m>
                <a:r>
                  <a:rPr lang="en-US" sz="2000" dirty="0">
                    <a:sym typeface="Monotype Sorts" pitchFamily="2" charset="2"/>
                  </a:rPr>
                  <a:t>, the mass flow through the nozzle (</a:t>
                </a:r>
                <a14:m>
                  <m:oMath xmlns:m="http://schemas.openxmlformats.org/officeDocument/2006/math">
                    <m:acc>
                      <m:accPr>
                        <m:chr m:val="̇"/>
                        <m:ctrlPr>
                          <a:rPr lang="en-US" sz="2000" i="1">
                            <a:latin typeface="Cambria Math" panose="02040503050406030204" pitchFamily="18" charset="0"/>
                            <a:sym typeface="Monotype Sorts" pitchFamily="2" charset="2"/>
                          </a:rPr>
                        </m:ctrlPr>
                      </m:accPr>
                      <m:e>
                        <m:r>
                          <a:rPr lang="en-US" sz="2000">
                            <a:latin typeface="Cambria Math" panose="02040503050406030204" pitchFamily="18" charset="0"/>
                            <a:sym typeface="Monotype Sorts" pitchFamily="2" charset="2"/>
                          </a:rPr>
                          <m:t>𝑚</m:t>
                        </m:r>
                      </m:e>
                    </m:acc>
                    <m:r>
                      <a:rPr lang="en-US" sz="2000">
                        <a:latin typeface="Cambria Math" panose="02040503050406030204" pitchFamily="18" charset="0"/>
                        <a:sym typeface="Monotype Sorts" pitchFamily="2" charset="2"/>
                      </a:rPr>
                      <m:t>=</m:t>
                    </m:r>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𝜌</m:t>
                        </m:r>
                      </m:e>
                      <m:sub>
                        <m:r>
                          <a:rPr lang="en-US" sz="2000">
                            <a:latin typeface="Cambria Math" panose="02040503050406030204" pitchFamily="18" charset="0"/>
                            <a:sym typeface="Monotype Sorts" pitchFamily="2" charset="2"/>
                          </a:rPr>
                          <m:t>𝑡</m:t>
                        </m:r>
                      </m:sub>
                    </m:sSub>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𝐴</m:t>
                        </m:r>
                      </m:e>
                      <m:sub>
                        <m:r>
                          <a:rPr lang="en-US" sz="2000">
                            <a:latin typeface="Cambria Math" panose="02040503050406030204" pitchFamily="18" charset="0"/>
                            <a:sym typeface="Monotype Sorts" pitchFamily="2" charset="2"/>
                          </a:rPr>
                          <m:t>𝑡</m:t>
                        </m:r>
                      </m:sub>
                    </m:sSub>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𝑉</m:t>
                        </m:r>
                      </m:e>
                      <m:sub>
                        <m:r>
                          <a:rPr lang="en-US" sz="2000">
                            <a:latin typeface="Cambria Math" panose="02040503050406030204" pitchFamily="18" charset="0"/>
                            <a:sym typeface="Monotype Sorts" pitchFamily="2" charset="2"/>
                          </a:rPr>
                          <m:t>𝑡</m:t>
                        </m:r>
                      </m:sub>
                    </m:sSub>
                  </m:oMath>
                </a14:m>
                <a:r>
                  <a:rPr lang="en-US" sz="2000" dirty="0">
                    <a:sym typeface="Monotype Sorts" pitchFamily="2" charset="2"/>
                  </a:rPr>
                  <a:t>) increases until sonic conditions are reached at the throat corresponding to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𝑝</m:t>
                        </m:r>
                      </m:e>
                      <m:sub>
                        <m:r>
                          <a:rPr lang="en-US" sz="2000" smtClean="0">
                            <a:latin typeface="Cambria Math" panose="02040503050406030204" pitchFamily="18" charset="0"/>
                            <a:sym typeface="Monotype Sorts" pitchFamily="2" charset="2"/>
                          </a:rPr>
                          <m:t>𝑒𝐶</m:t>
                        </m:r>
                      </m:sub>
                    </m:sSub>
                  </m:oMath>
                </a14:m>
                <a:r>
                  <a:rPr lang="en-US" sz="2000" dirty="0">
                    <a:sym typeface="Monotype Sorts" pitchFamily="2" charset="2"/>
                  </a:rPr>
                  <a:t>. </a:t>
                </a:r>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The mass flow rate through the C-D nozzle corresponding to the condition C, i.e., sonic flow attained at the throat, is given by: </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228601" y="892282"/>
                <a:ext cx="7536174" cy="2212417"/>
              </a:xfrm>
              <a:blipFill>
                <a:blip r:embed="rId3"/>
                <a:stretch>
                  <a:fillRect t="-1377"/>
                </a:stretch>
              </a:blipFill>
            </p:spPr>
            <p:txBody>
              <a:bodyPr/>
              <a:lstStyle/>
              <a:p>
                <a:r>
                  <a:rPr lang="en-IN">
                    <a:noFill/>
                  </a:rPr>
                  <a:t> </a:t>
                </a:r>
              </a:p>
            </p:txBody>
          </p:sp>
        </mc:Fallback>
      </mc:AlternateContent>
      <p:sp>
        <p:nvSpPr>
          <p:cNvPr id="4" name="Title 1">
            <a:extLst>
              <a:ext uri="{FF2B5EF4-FFF2-40B4-BE49-F238E27FC236}">
                <a16:creationId xmlns:a16="http://schemas.microsoft.com/office/drawing/2014/main" id="{25A9B051-165C-61B5-47DF-92DAB82C41DF}"/>
              </a:ext>
            </a:extLst>
          </p:cNvPr>
          <p:cNvSpPr txBox="1">
            <a:spLocks/>
          </p:cNvSpPr>
          <p:nvPr/>
        </p:nvSpPr>
        <p:spPr>
          <a:xfrm>
            <a:off x="609599" y="7892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Choked Flow – Converging Section</a:t>
            </a:r>
            <a:endParaRPr lang="en-US" dirty="0"/>
          </a:p>
        </p:txBody>
      </p:sp>
      <p:grpSp>
        <p:nvGrpSpPr>
          <p:cNvPr id="6" name="Group 5">
            <a:extLst>
              <a:ext uri="{FF2B5EF4-FFF2-40B4-BE49-F238E27FC236}">
                <a16:creationId xmlns:a16="http://schemas.microsoft.com/office/drawing/2014/main" id="{88F3EEDA-ECB4-F6EB-D872-DF6396CFAD27}"/>
              </a:ext>
            </a:extLst>
          </p:cNvPr>
          <p:cNvGrpSpPr/>
          <p:nvPr/>
        </p:nvGrpSpPr>
        <p:grpSpPr>
          <a:xfrm>
            <a:off x="8382000" y="106645"/>
            <a:ext cx="2890159" cy="1402711"/>
            <a:chOff x="8196941" y="1432959"/>
            <a:chExt cx="2890159" cy="1402711"/>
          </a:xfrm>
        </p:grpSpPr>
        <p:sp>
          <p:nvSpPr>
            <p:cNvPr id="19" name="Rectangle 5">
              <a:extLst>
                <a:ext uri="{FF2B5EF4-FFF2-40B4-BE49-F238E27FC236}">
                  <a16:creationId xmlns:a16="http://schemas.microsoft.com/office/drawing/2014/main" id="{8679943B-0273-0439-4B63-B86C86827E2D}"/>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5">
              <a:extLst>
                <a:ext uri="{FF2B5EF4-FFF2-40B4-BE49-F238E27FC236}">
                  <a16:creationId xmlns:a16="http://schemas.microsoft.com/office/drawing/2014/main" id="{45D4FEED-2592-09E2-BB7C-8156B8CAB28B}"/>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7C908676-DEBB-15AC-BFAC-06100BF2349C}"/>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22" name="Picture 21">
              <a:extLst>
                <a:ext uri="{FF2B5EF4-FFF2-40B4-BE49-F238E27FC236}">
                  <a16:creationId xmlns:a16="http://schemas.microsoft.com/office/drawing/2014/main" id="{EB0DCDA0-2B43-8B53-49D2-527E270A3C70}"/>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grpSp>
        <p:nvGrpSpPr>
          <p:cNvPr id="23" name="Group 22">
            <a:extLst>
              <a:ext uri="{FF2B5EF4-FFF2-40B4-BE49-F238E27FC236}">
                <a16:creationId xmlns:a16="http://schemas.microsoft.com/office/drawing/2014/main" id="{9C4EACA6-6461-C9E1-3687-0790791A2843}"/>
              </a:ext>
            </a:extLst>
          </p:cNvPr>
          <p:cNvGrpSpPr/>
          <p:nvPr/>
        </p:nvGrpSpPr>
        <p:grpSpPr>
          <a:xfrm>
            <a:off x="8379280" y="1750653"/>
            <a:ext cx="2899414" cy="1381220"/>
            <a:chOff x="8294914" y="2917890"/>
            <a:chExt cx="2899414" cy="1381220"/>
          </a:xfrm>
        </p:grpSpPr>
        <p:cxnSp>
          <p:nvCxnSpPr>
            <p:cNvPr id="24" name="Straight Connector 23">
              <a:extLst>
                <a:ext uri="{FF2B5EF4-FFF2-40B4-BE49-F238E27FC236}">
                  <a16:creationId xmlns:a16="http://schemas.microsoft.com/office/drawing/2014/main" id="{6EC569F5-E6C0-6A21-B69B-B209C495BE57}"/>
                </a:ext>
              </a:extLst>
            </p:cNvPr>
            <p:cNvCxnSpPr>
              <a:cxnSpLocks/>
            </p:cNvCxnSpPr>
            <p:nvPr/>
          </p:nvCxnSpPr>
          <p:spPr>
            <a:xfrm>
              <a:off x="8294914" y="2947307"/>
              <a:ext cx="6535" cy="13518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D2D7EB1-4920-0A3B-DF4B-8120D51FFBCC}"/>
                </a:ext>
              </a:extLst>
            </p:cNvPr>
            <p:cNvCxnSpPr>
              <a:cxnSpLocks/>
            </p:cNvCxnSpPr>
            <p:nvPr/>
          </p:nvCxnSpPr>
          <p:spPr>
            <a:xfrm flipH="1">
              <a:off x="8301449" y="4299110"/>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0CF757B-C996-BF96-795E-C094F7F5E9DF}"/>
                </a:ext>
              </a:extLst>
            </p:cNvPr>
            <p:cNvCxnSpPr>
              <a:cxnSpLocks/>
            </p:cNvCxnSpPr>
            <p:nvPr/>
          </p:nvCxnSpPr>
          <p:spPr>
            <a:xfrm flipH="1">
              <a:off x="9224559" y="2917890"/>
              <a:ext cx="1084" cy="138122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9BC793C3-A45D-A336-7D20-4CF35BB398F1}"/>
              </a:ext>
            </a:extLst>
          </p:cNvPr>
          <p:cNvGrpSpPr/>
          <p:nvPr/>
        </p:nvGrpSpPr>
        <p:grpSpPr>
          <a:xfrm>
            <a:off x="8379278" y="3351587"/>
            <a:ext cx="2892879" cy="1000967"/>
            <a:chOff x="8294914" y="2917890"/>
            <a:chExt cx="2892879" cy="1000967"/>
          </a:xfrm>
        </p:grpSpPr>
        <p:cxnSp>
          <p:nvCxnSpPr>
            <p:cNvPr id="28" name="Straight Connector 27">
              <a:extLst>
                <a:ext uri="{FF2B5EF4-FFF2-40B4-BE49-F238E27FC236}">
                  <a16:creationId xmlns:a16="http://schemas.microsoft.com/office/drawing/2014/main" id="{CC9ECC90-B65B-8955-4459-29810F93EAEB}"/>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6DEDC68-772B-E899-EB81-F7EC7A72D372}"/>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7A751B7-BA63-88F6-2B1E-7866FE953303}"/>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cxnSp>
        <p:nvCxnSpPr>
          <p:cNvPr id="31" name="Straight Connector 30">
            <a:extLst>
              <a:ext uri="{FF2B5EF4-FFF2-40B4-BE49-F238E27FC236}">
                <a16:creationId xmlns:a16="http://schemas.microsoft.com/office/drawing/2014/main" id="{6E861B8C-A869-74E3-30E0-E48018917CEA}"/>
              </a:ext>
            </a:extLst>
          </p:cNvPr>
          <p:cNvCxnSpPr/>
          <p:nvPr/>
        </p:nvCxnSpPr>
        <p:spPr>
          <a:xfrm flipV="1">
            <a:off x="8379278" y="3535752"/>
            <a:ext cx="930729" cy="816802"/>
          </a:xfrm>
          <a:prstGeom prst="line">
            <a:avLst/>
          </a:pr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cxnSp>
      <p:sp>
        <p:nvSpPr>
          <p:cNvPr id="32" name="Freeform: Shape 31">
            <a:extLst>
              <a:ext uri="{FF2B5EF4-FFF2-40B4-BE49-F238E27FC236}">
                <a16:creationId xmlns:a16="http://schemas.microsoft.com/office/drawing/2014/main" id="{5FA6B657-00FE-87C7-5BAA-9C9E14FDCED7}"/>
              </a:ext>
            </a:extLst>
          </p:cNvPr>
          <p:cNvSpPr/>
          <p:nvPr/>
        </p:nvSpPr>
        <p:spPr>
          <a:xfrm>
            <a:off x="9315453" y="3535752"/>
            <a:ext cx="1943100" cy="670560"/>
          </a:xfrm>
          <a:custGeom>
            <a:avLst/>
            <a:gdLst>
              <a:gd name="connsiteX0" fmla="*/ 0 w 1943100"/>
              <a:gd name="connsiteY0" fmla="*/ 0 h 670560"/>
              <a:gd name="connsiteX1" fmla="*/ 297180 w 1943100"/>
              <a:gd name="connsiteY1" fmla="*/ 205740 h 670560"/>
              <a:gd name="connsiteX2" fmla="*/ 533400 w 1943100"/>
              <a:gd name="connsiteY2" fmla="*/ 312420 h 670560"/>
              <a:gd name="connsiteX3" fmla="*/ 975360 w 1943100"/>
              <a:gd name="connsiteY3" fmla="*/ 487680 h 670560"/>
              <a:gd name="connsiteX4" fmla="*/ 1943100 w 1943100"/>
              <a:gd name="connsiteY4" fmla="*/ 670560 h 670560"/>
              <a:gd name="connsiteX0" fmla="*/ 0 w 1943100"/>
              <a:gd name="connsiteY0" fmla="*/ 0 h 670560"/>
              <a:gd name="connsiteX1" fmla="*/ 297180 w 1943100"/>
              <a:gd name="connsiteY1" fmla="*/ 205740 h 670560"/>
              <a:gd name="connsiteX2" fmla="*/ 556260 w 1943100"/>
              <a:gd name="connsiteY2" fmla="*/ 365760 h 670560"/>
              <a:gd name="connsiteX3" fmla="*/ 975360 w 1943100"/>
              <a:gd name="connsiteY3" fmla="*/ 487680 h 670560"/>
              <a:gd name="connsiteX4" fmla="*/ 1943100 w 1943100"/>
              <a:gd name="connsiteY4" fmla="*/ 670560 h 670560"/>
              <a:gd name="connsiteX0" fmla="*/ 0 w 1943100"/>
              <a:gd name="connsiteY0" fmla="*/ 0 h 670560"/>
              <a:gd name="connsiteX1" fmla="*/ 259080 w 1943100"/>
              <a:gd name="connsiteY1" fmla="*/ 175260 h 670560"/>
              <a:gd name="connsiteX2" fmla="*/ 556260 w 1943100"/>
              <a:gd name="connsiteY2" fmla="*/ 365760 h 670560"/>
              <a:gd name="connsiteX3" fmla="*/ 975360 w 1943100"/>
              <a:gd name="connsiteY3" fmla="*/ 487680 h 670560"/>
              <a:gd name="connsiteX4" fmla="*/ 1943100 w 1943100"/>
              <a:gd name="connsiteY4" fmla="*/ 670560 h 670560"/>
              <a:gd name="connsiteX0" fmla="*/ 0 w 1943100"/>
              <a:gd name="connsiteY0" fmla="*/ 0 h 670560"/>
              <a:gd name="connsiteX1" fmla="*/ 259080 w 1943100"/>
              <a:gd name="connsiteY1" fmla="*/ 175260 h 670560"/>
              <a:gd name="connsiteX2" fmla="*/ 556260 w 1943100"/>
              <a:gd name="connsiteY2" fmla="*/ 365760 h 670560"/>
              <a:gd name="connsiteX3" fmla="*/ 1021080 w 1943100"/>
              <a:gd name="connsiteY3" fmla="*/ 502920 h 670560"/>
              <a:gd name="connsiteX4" fmla="*/ 1943100 w 1943100"/>
              <a:gd name="connsiteY4" fmla="*/ 670560 h 670560"/>
              <a:gd name="connsiteX0" fmla="*/ 0 w 1943100"/>
              <a:gd name="connsiteY0" fmla="*/ 0 h 670560"/>
              <a:gd name="connsiteX1" fmla="*/ 259080 w 1943100"/>
              <a:gd name="connsiteY1" fmla="*/ 175260 h 670560"/>
              <a:gd name="connsiteX2" fmla="*/ 556260 w 1943100"/>
              <a:gd name="connsiteY2" fmla="*/ 365760 h 670560"/>
              <a:gd name="connsiteX3" fmla="*/ 1021080 w 1943100"/>
              <a:gd name="connsiteY3" fmla="*/ 502920 h 670560"/>
              <a:gd name="connsiteX4" fmla="*/ 1943100 w 1943100"/>
              <a:gd name="connsiteY4" fmla="*/ 670560 h 670560"/>
              <a:gd name="connsiteX0" fmla="*/ 0 w 1943100"/>
              <a:gd name="connsiteY0" fmla="*/ 0 h 670560"/>
              <a:gd name="connsiteX1" fmla="*/ 236220 w 1943100"/>
              <a:gd name="connsiteY1" fmla="*/ 190500 h 670560"/>
              <a:gd name="connsiteX2" fmla="*/ 556260 w 1943100"/>
              <a:gd name="connsiteY2" fmla="*/ 365760 h 670560"/>
              <a:gd name="connsiteX3" fmla="*/ 1021080 w 1943100"/>
              <a:gd name="connsiteY3" fmla="*/ 502920 h 670560"/>
              <a:gd name="connsiteX4" fmla="*/ 1943100 w 1943100"/>
              <a:gd name="connsiteY4" fmla="*/ 670560 h 670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00" h="670560">
                <a:moveTo>
                  <a:pt x="0" y="0"/>
                </a:moveTo>
                <a:cubicBezTo>
                  <a:pt x="104140" y="76835"/>
                  <a:pt x="181610" y="152400"/>
                  <a:pt x="236220" y="190500"/>
                </a:cubicBezTo>
                <a:cubicBezTo>
                  <a:pt x="290830" y="228600"/>
                  <a:pt x="425450" y="313690"/>
                  <a:pt x="556260" y="365760"/>
                </a:cubicBezTo>
                <a:cubicBezTo>
                  <a:pt x="687070" y="417830"/>
                  <a:pt x="789940" y="452120"/>
                  <a:pt x="1021080" y="502920"/>
                </a:cubicBezTo>
                <a:cubicBezTo>
                  <a:pt x="1252220" y="553720"/>
                  <a:pt x="1576705" y="608965"/>
                  <a:pt x="1943100" y="670560"/>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B25AD29E-15E1-791E-228D-395F66543FA8}"/>
              </a:ext>
            </a:extLst>
          </p:cNvPr>
          <p:cNvCxnSpPr>
            <a:cxnSpLocks/>
            <a:endCxn id="32" idx="0"/>
          </p:cNvCxnSpPr>
          <p:nvPr/>
        </p:nvCxnSpPr>
        <p:spPr>
          <a:xfrm>
            <a:off x="8378193" y="3535752"/>
            <a:ext cx="93726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4" name="Freeform: Shape 33">
            <a:extLst>
              <a:ext uri="{FF2B5EF4-FFF2-40B4-BE49-F238E27FC236}">
                <a16:creationId xmlns:a16="http://schemas.microsoft.com/office/drawing/2014/main" id="{2FB9F962-F32B-B523-2EBB-D60CF0395AE4}"/>
              </a:ext>
            </a:extLst>
          </p:cNvPr>
          <p:cNvSpPr/>
          <p:nvPr/>
        </p:nvSpPr>
        <p:spPr>
          <a:xfrm>
            <a:off x="8378195" y="1822912"/>
            <a:ext cx="2865120" cy="807745"/>
          </a:xfrm>
          <a:custGeom>
            <a:avLst/>
            <a:gdLst>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81940 h 785047"/>
              <a:gd name="connsiteX8" fmla="*/ 2857500 w 2857500"/>
              <a:gd name="connsiteY8" fmla="*/ 213360 h 785047"/>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59080 h 785047"/>
              <a:gd name="connsiteX8" fmla="*/ 2857500 w 2857500"/>
              <a:gd name="connsiteY8" fmla="*/ 213360 h 785047"/>
              <a:gd name="connsiteX0" fmla="*/ 0 w 2872740"/>
              <a:gd name="connsiteY0" fmla="*/ 0 h 785047"/>
              <a:gd name="connsiteX1" fmla="*/ 289560 w 2872740"/>
              <a:gd name="connsiteY1" fmla="*/ 76200 h 785047"/>
              <a:gd name="connsiteX2" fmla="*/ 541020 w 2872740"/>
              <a:gd name="connsiteY2" fmla="*/ 266700 h 785047"/>
              <a:gd name="connsiteX3" fmla="*/ 792480 w 2872740"/>
              <a:gd name="connsiteY3" fmla="*/ 533400 h 785047"/>
              <a:gd name="connsiteX4" fmla="*/ 929640 w 2872740"/>
              <a:gd name="connsiteY4" fmla="*/ 784860 h 785047"/>
              <a:gd name="connsiteX5" fmla="*/ 1211580 w 2872740"/>
              <a:gd name="connsiteY5" fmla="*/ 571500 h 785047"/>
              <a:gd name="connsiteX6" fmla="*/ 1531620 w 2872740"/>
              <a:gd name="connsiteY6" fmla="*/ 403860 h 785047"/>
              <a:gd name="connsiteX7" fmla="*/ 2255520 w 2872740"/>
              <a:gd name="connsiteY7" fmla="*/ 259080 h 785047"/>
              <a:gd name="connsiteX8" fmla="*/ 2872740 w 2872740"/>
              <a:gd name="connsiteY8" fmla="*/ 21336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47900 w 2865120"/>
              <a:gd name="connsiteY7" fmla="*/ 251460 h 785047"/>
              <a:gd name="connsiteX8" fmla="*/ 2865120 w 2865120"/>
              <a:gd name="connsiteY8" fmla="*/ 228600 h 785047"/>
              <a:gd name="connsiteX0" fmla="*/ 0 w 2865120"/>
              <a:gd name="connsiteY0" fmla="*/ 0 h 785054"/>
              <a:gd name="connsiteX1" fmla="*/ 289560 w 2865120"/>
              <a:gd name="connsiteY1" fmla="*/ 76200 h 785054"/>
              <a:gd name="connsiteX2" fmla="*/ 541020 w 2865120"/>
              <a:gd name="connsiteY2" fmla="*/ 266700 h 785054"/>
              <a:gd name="connsiteX3" fmla="*/ 792480 w 2865120"/>
              <a:gd name="connsiteY3" fmla="*/ 533400 h 785054"/>
              <a:gd name="connsiteX4" fmla="*/ 929640 w 2865120"/>
              <a:gd name="connsiteY4" fmla="*/ 784860 h 785054"/>
              <a:gd name="connsiteX5" fmla="*/ 1211580 w 2865120"/>
              <a:gd name="connsiteY5" fmla="*/ 571500 h 785054"/>
              <a:gd name="connsiteX6" fmla="*/ 1638300 w 2865120"/>
              <a:gd name="connsiteY6" fmla="*/ 373380 h 785054"/>
              <a:gd name="connsiteX7" fmla="*/ 2247900 w 2865120"/>
              <a:gd name="connsiteY7" fmla="*/ 251460 h 785054"/>
              <a:gd name="connsiteX8" fmla="*/ 2865120 w 2865120"/>
              <a:gd name="connsiteY8" fmla="*/ 228600 h 785054"/>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5000"/>
              <a:gd name="connsiteX1" fmla="*/ 289560 w 2865120"/>
              <a:gd name="connsiteY1" fmla="*/ 76200 h 805000"/>
              <a:gd name="connsiteX2" fmla="*/ 541020 w 2865120"/>
              <a:gd name="connsiteY2" fmla="*/ 266700 h 805000"/>
              <a:gd name="connsiteX3" fmla="*/ 792480 w 2865120"/>
              <a:gd name="connsiteY3" fmla="*/ 533400 h 805000"/>
              <a:gd name="connsiteX4" fmla="*/ 929640 w 2865120"/>
              <a:gd name="connsiteY4" fmla="*/ 784860 h 805000"/>
              <a:gd name="connsiteX5" fmla="*/ 1257300 w 2865120"/>
              <a:gd name="connsiteY5" fmla="*/ 548640 h 805000"/>
              <a:gd name="connsiteX6" fmla="*/ 1638300 w 2865120"/>
              <a:gd name="connsiteY6" fmla="*/ 373380 h 805000"/>
              <a:gd name="connsiteX7" fmla="*/ 2247900 w 2865120"/>
              <a:gd name="connsiteY7" fmla="*/ 251460 h 805000"/>
              <a:gd name="connsiteX8" fmla="*/ 2865120 w 2865120"/>
              <a:gd name="connsiteY8" fmla="*/ 228600 h 805000"/>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7620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9144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44880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33207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5120" h="807745">
                <a:moveTo>
                  <a:pt x="0" y="0"/>
                </a:moveTo>
                <a:cubicBezTo>
                  <a:pt x="99695" y="15875"/>
                  <a:pt x="196850" y="48260"/>
                  <a:pt x="289560" y="91440"/>
                </a:cubicBezTo>
                <a:cubicBezTo>
                  <a:pt x="382270" y="134620"/>
                  <a:pt x="472440" y="185420"/>
                  <a:pt x="556260" y="259080"/>
                </a:cubicBezTo>
                <a:cubicBezTo>
                  <a:pt x="640080" y="332740"/>
                  <a:pt x="729656" y="441960"/>
                  <a:pt x="792480" y="533400"/>
                </a:cubicBezTo>
                <a:cubicBezTo>
                  <a:pt x="855304" y="624840"/>
                  <a:pt x="893837" y="805180"/>
                  <a:pt x="933207" y="807720"/>
                </a:cubicBezTo>
                <a:cubicBezTo>
                  <a:pt x="972577" y="810260"/>
                  <a:pt x="1139785" y="621030"/>
                  <a:pt x="1257300" y="548640"/>
                </a:cubicBezTo>
                <a:cubicBezTo>
                  <a:pt x="1374816" y="476250"/>
                  <a:pt x="1473200" y="422910"/>
                  <a:pt x="1638300" y="373380"/>
                </a:cubicBezTo>
                <a:cubicBezTo>
                  <a:pt x="1803400" y="323850"/>
                  <a:pt x="2043430" y="275590"/>
                  <a:pt x="2247900" y="251460"/>
                </a:cubicBezTo>
                <a:cubicBezTo>
                  <a:pt x="2452370" y="227330"/>
                  <a:pt x="2667000" y="224155"/>
                  <a:pt x="2865120" y="228600"/>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ABE68AF3-709A-DC05-F640-5DA2022CE8FF}"/>
              </a:ext>
            </a:extLst>
          </p:cNvPr>
          <p:cNvCxnSpPr>
            <a:cxnSpLocks/>
          </p:cNvCxnSpPr>
          <p:nvPr/>
        </p:nvCxnSpPr>
        <p:spPr>
          <a:xfrm flipH="1">
            <a:off x="8378195" y="2637064"/>
            <a:ext cx="93073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CE6662A8-136B-2BBF-80F5-52D41B77607A}"/>
                  </a:ext>
                </a:extLst>
              </p:cNvPr>
              <p:cNvSpPr/>
              <p:nvPr/>
            </p:nvSpPr>
            <p:spPr>
              <a:xfrm>
                <a:off x="2209800" y="2743200"/>
                <a:ext cx="2517178" cy="410461"/>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ea typeface="Cambria Math" panose="02040503050406030204" pitchFamily="18" charset="0"/>
                              <a:sym typeface="Monotype Sorts" pitchFamily="2" charset="2"/>
                            </a:rPr>
                          </m:ctrlPr>
                        </m:accPr>
                        <m:e>
                          <m:r>
                            <a:rPr lang="en-US" i="1">
                              <a:latin typeface="Cambria Math" panose="02040503050406030204" pitchFamily="18" charset="0"/>
                              <a:ea typeface="Cambria Math" panose="02040503050406030204" pitchFamily="18" charset="0"/>
                              <a:sym typeface="Monotype Sorts" pitchFamily="2" charset="2"/>
                            </a:rPr>
                            <m:t>𝑚</m:t>
                          </m:r>
                        </m:e>
                      </m:acc>
                      <m:r>
                        <a:rPr lang="en-US" i="1">
                          <a:latin typeface="Cambria Math" panose="02040503050406030204" pitchFamily="18" charset="0"/>
                          <a:ea typeface="Cambria Math" panose="02040503050406030204" pitchFamily="18" charset="0"/>
                          <a:sym typeface="Monotype Sorts" pitchFamily="2" charset="2"/>
                        </a:rPr>
                        <m:t>=</m:t>
                      </m:r>
                      <m:sSub>
                        <m:sSubPr>
                          <m:ctrlPr>
                            <a:rPr lang="en-US" i="1">
                              <a:latin typeface="Cambria Math" panose="02040503050406030204" pitchFamily="18" charset="0"/>
                              <a:ea typeface="Cambria Math" panose="02040503050406030204" pitchFamily="18" charset="0"/>
                              <a:sym typeface="Monotype Sorts" pitchFamily="2" charset="2"/>
                            </a:rPr>
                          </m:ctrlPr>
                        </m:sSubPr>
                        <m:e>
                          <m:r>
                            <a:rPr lang="en-US" i="1">
                              <a:latin typeface="Cambria Math" panose="02040503050406030204" pitchFamily="18" charset="0"/>
                              <a:ea typeface="Cambria Math" panose="02040503050406030204" pitchFamily="18" charset="0"/>
                              <a:sym typeface="Monotype Sorts" pitchFamily="2" charset="2"/>
                            </a:rPr>
                            <m:t>𝜌</m:t>
                          </m:r>
                        </m:e>
                        <m:sub>
                          <m:r>
                            <a:rPr lang="en-US" i="1">
                              <a:latin typeface="Cambria Math" panose="02040503050406030204" pitchFamily="18" charset="0"/>
                              <a:ea typeface="Cambria Math" panose="02040503050406030204" pitchFamily="18" charset="0"/>
                              <a:sym typeface="Monotype Sorts" pitchFamily="2" charset="2"/>
                            </a:rPr>
                            <m:t>𝑡</m:t>
                          </m:r>
                        </m:sub>
                      </m:sSub>
                      <m:sSub>
                        <m:sSubPr>
                          <m:ctrlPr>
                            <a:rPr lang="en-US" i="1">
                              <a:latin typeface="Cambria Math" panose="02040503050406030204" pitchFamily="18" charset="0"/>
                              <a:ea typeface="Cambria Math" panose="02040503050406030204" pitchFamily="18" charset="0"/>
                              <a:sym typeface="Monotype Sorts" pitchFamily="2" charset="2"/>
                            </a:rPr>
                          </m:ctrlPr>
                        </m:sSubPr>
                        <m:e>
                          <m:r>
                            <a:rPr lang="en-US" i="1">
                              <a:latin typeface="Cambria Math" panose="02040503050406030204" pitchFamily="18" charset="0"/>
                              <a:ea typeface="Cambria Math" panose="02040503050406030204" pitchFamily="18" charset="0"/>
                              <a:sym typeface="Monotype Sorts" pitchFamily="2" charset="2"/>
                            </a:rPr>
                            <m:t>𝐴</m:t>
                          </m:r>
                        </m:e>
                        <m:sub>
                          <m:r>
                            <a:rPr lang="en-US" i="1">
                              <a:latin typeface="Cambria Math" panose="02040503050406030204" pitchFamily="18" charset="0"/>
                              <a:ea typeface="Cambria Math" panose="02040503050406030204" pitchFamily="18" charset="0"/>
                              <a:sym typeface="Monotype Sorts" pitchFamily="2" charset="2"/>
                            </a:rPr>
                            <m:t>𝑡</m:t>
                          </m:r>
                        </m:sub>
                      </m:sSub>
                      <m:sSub>
                        <m:sSubPr>
                          <m:ctrlPr>
                            <a:rPr lang="en-US" i="1">
                              <a:latin typeface="Cambria Math" panose="02040503050406030204" pitchFamily="18" charset="0"/>
                              <a:ea typeface="Cambria Math" panose="02040503050406030204" pitchFamily="18" charset="0"/>
                              <a:sym typeface="Monotype Sorts" pitchFamily="2" charset="2"/>
                            </a:rPr>
                          </m:ctrlPr>
                        </m:sSubPr>
                        <m:e>
                          <m:r>
                            <a:rPr lang="en-US" i="1">
                              <a:latin typeface="Cambria Math" panose="02040503050406030204" pitchFamily="18" charset="0"/>
                              <a:ea typeface="Cambria Math" panose="02040503050406030204" pitchFamily="18" charset="0"/>
                              <a:sym typeface="Monotype Sorts" pitchFamily="2" charset="2"/>
                            </a:rPr>
                            <m:t>𝑉</m:t>
                          </m:r>
                        </m:e>
                        <m:sub>
                          <m:r>
                            <a:rPr lang="en-US" i="1">
                              <a:latin typeface="Cambria Math" panose="02040503050406030204" pitchFamily="18" charset="0"/>
                              <a:ea typeface="Cambria Math" panose="02040503050406030204" pitchFamily="18" charset="0"/>
                              <a:sym typeface="Monotype Sorts" pitchFamily="2" charset="2"/>
                            </a:rPr>
                            <m:t>𝑡</m:t>
                          </m:r>
                        </m:sub>
                      </m:sSub>
                      <m:r>
                        <a:rPr lang="en-US" i="1">
                          <a:latin typeface="Cambria Math" panose="02040503050406030204" pitchFamily="18" charset="0"/>
                          <a:ea typeface="Cambria Math" panose="02040503050406030204" pitchFamily="18" charset="0"/>
                          <a:sym typeface="Monotype Sorts" pitchFamily="2" charset="2"/>
                        </a:rPr>
                        <m:t>=</m:t>
                      </m:r>
                      <m:sSup>
                        <m:sSupPr>
                          <m:ctrlPr>
                            <a:rPr lang="en-US" i="1">
                              <a:latin typeface="Cambria Math" panose="02040503050406030204" pitchFamily="18" charset="0"/>
                              <a:ea typeface="Cambria Math" panose="02040503050406030204" pitchFamily="18" charset="0"/>
                              <a:sym typeface="Monotype Sorts" pitchFamily="2" charset="2"/>
                            </a:rPr>
                          </m:ctrlPr>
                        </m:sSupPr>
                        <m:e>
                          <m:r>
                            <a:rPr lang="en-US" i="1">
                              <a:latin typeface="Cambria Math" panose="02040503050406030204" pitchFamily="18" charset="0"/>
                              <a:ea typeface="Cambria Math" panose="02040503050406030204" pitchFamily="18" charset="0"/>
                              <a:sym typeface="Monotype Sorts" pitchFamily="2" charset="2"/>
                            </a:rPr>
                            <m:t>𝜌</m:t>
                          </m:r>
                        </m:e>
                        <m:sup>
                          <m:r>
                            <a:rPr lang="en-US" i="1">
                              <a:latin typeface="Cambria Math" panose="02040503050406030204" pitchFamily="18" charset="0"/>
                              <a:ea typeface="Cambria Math" panose="02040503050406030204" pitchFamily="18" charset="0"/>
                              <a:sym typeface="Monotype Sorts" pitchFamily="2" charset="2"/>
                            </a:rPr>
                            <m:t>∗</m:t>
                          </m:r>
                        </m:sup>
                      </m:sSup>
                      <m:sSup>
                        <m:sSupPr>
                          <m:ctrlPr>
                            <a:rPr lang="en-US" i="1">
                              <a:latin typeface="Cambria Math" panose="02040503050406030204" pitchFamily="18" charset="0"/>
                              <a:ea typeface="Cambria Math" panose="02040503050406030204" pitchFamily="18" charset="0"/>
                              <a:sym typeface="Monotype Sorts" pitchFamily="2" charset="2"/>
                            </a:rPr>
                          </m:ctrlPr>
                        </m:sSupPr>
                        <m:e>
                          <m:r>
                            <a:rPr lang="en-US" i="1">
                              <a:latin typeface="Cambria Math" panose="02040503050406030204" pitchFamily="18" charset="0"/>
                              <a:ea typeface="Cambria Math" panose="02040503050406030204" pitchFamily="18" charset="0"/>
                              <a:sym typeface="Monotype Sorts" pitchFamily="2" charset="2"/>
                            </a:rPr>
                            <m:t>𝐴</m:t>
                          </m:r>
                        </m:e>
                        <m:sup>
                          <m:r>
                            <a:rPr lang="en-US" i="1">
                              <a:latin typeface="Cambria Math" panose="02040503050406030204" pitchFamily="18" charset="0"/>
                              <a:ea typeface="Cambria Math" panose="02040503050406030204" pitchFamily="18" charset="0"/>
                              <a:sym typeface="Monotype Sorts" pitchFamily="2" charset="2"/>
                            </a:rPr>
                            <m:t>∗</m:t>
                          </m:r>
                        </m:sup>
                      </m:sSup>
                      <m:sSup>
                        <m:sSupPr>
                          <m:ctrlPr>
                            <a:rPr lang="en-US" i="1">
                              <a:latin typeface="Cambria Math" panose="02040503050406030204" pitchFamily="18" charset="0"/>
                              <a:ea typeface="Cambria Math" panose="02040503050406030204" pitchFamily="18" charset="0"/>
                              <a:sym typeface="Monotype Sorts" pitchFamily="2" charset="2"/>
                            </a:rPr>
                          </m:ctrlPr>
                        </m:sSupPr>
                        <m:e>
                          <m:r>
                            <a:rPr lang="en-US" i="1">
                              <a:latin typeface="Cambria Math" panose="02040503050406030204" pitchFamily="18" charset="0"/>
                              <a:ea typeface="Cambria Math" panose="02040503050406030204" pitchFamily="18" charset="0"/>
                              <a:sym typeface="Monotype Sorts" pitchFamily="2" charset="2"/>
                            </a:rPr>
                            <m:t>𝑉</m:t>
                          </m:r>
                        </m:e>
                        <m:sup>
                          <m:r>
                            <a:rPr lang="en-US" i="1">
                              <a:latin typeface="Cambria Math" panose="02040503050406030204" pitchFamily="18" charset="0"/>
                              <a:ea typeface="Cambria Math" panose="02040503050406030204" pitchFamily="18" charset="0"/>
                              <a:sym typeface="Monotype Sorts" pitchFamily="2" charset="2"/>
                            </a:rPr>
                            <m:t>∗</m:t>
                          </m:r>
                        </m:sup>
                      </m:sSup>
                    </m:oMath>
                  </m:oMathPara>
                </a14:m>
                <a:endParaRPr lang="en-US" i="1" dirty="0">
                  <a:latin typeface="Cambria Math" panose="02040503050406030204" pitchFamily="18" charset="0"/>
                  <a:ea typeface="Cambria Math" panose="02040503050406030204" pitchFamily="18" charset="0"/>
                </a:endParaRPr>
              </a:p>
            </p:txBody>
          </p:sp>
        </mc:Choice>
        <mc:Fallback xmlns="">
          <p:sp>
            <p:nvSpPr>
              <p:cNvPr id="36" name="Rectangle 35">
                <a:extLst>
                  <a:ext uri="{FF2B5EF4-FFF2-40B4-BE49-F238E27FC236}">
                    <a16:creationId xmlns:a16="http://schemas.microsoft.com/office/drawing/2014/main" id="{CE6662A8-136B-2BBF-80F5-52D41B77607A}"/>
                  </a:ext>
                </a:extLst>
              </p:cNvPr>
              <p:cNvSpPr>
                <a:spLocks noRot="1" noChangeAspect="1" noMove="1" noResize="1" noEditPoints="1" noAdjustHandles="1" noChangeArrowheads="1" noChangeShapeType="1" noTextEdit="1"/>
              </p:cNvSpPr>
              <p:nvPr/>
            </p:nvSpPr>
            <p:spPr>
              <a:xfrm>
                <a:off x="2209800" y="2743200"/>
                <a:ext cx="2517178" cy="410461"/>
              </a:xfrm>
              <a:prstGeom prst="rect">
                <a:avLst/>
              </a:prstGeom>
              <a:blipFill>
                <a:blip r:embed="rId5"/>
                <a:stretch>
                  <a:fillRect/>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p:sp>
        <p:nvSpPr>
          <p:cNvPr id="37" name="Arrow: Right 36">
            <a:extLst>
              <a:ext uri="{FF2B5EF4-FFF2-40B4-BE49-F238E27FC236}">
                <a16:creationId xmlns:a16="http://schemas.microsoft.com/office/drawing/2014/main" id="{469FA330-B594-98D2-3964-E7FE055C0223}"/>
              </a:ext>
            </a:extLst>
          </p:cNvPr>
          <p:cNvSpPr/>
          <p:nvPr/>
        </p:nvSpPr>
        <p:spPr>
          <a:xfrm>
            <a:off x="8621618" y="561470"/>
            <a:ext cx="2105138" cy="420418"/>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72C56E92-D877-038D-102A-E55241DD2D59}"/>
              </a:ext>
            </a:extLst>
          </p:cNvPr>
          <p:cNvCxnSpPr>
            <a:cxnSpLocks/>
          </p:cNvCxnSpPr>
          <p:nvPr/>
        </p:nvCxnSpPr>
        <p:spPr>
          <a:xfrm>
            <a:off x="9305400" y="525668"/>
            <a:ext cx="0" cy="51111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D2039578-E9C4-3484-0A5B-4CA95ABEC480}"/>
                  </a:ext>
                </a:extLst>
              </p:cNvPr>
              <p:cNvSpPr txBox="1"/>
              <p:nvPr/>
            </p:nvSpPr>
            <p:spPr>
              <a:xfrm>
                <a:off x="7704574" y="2021405"/>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fPr>
                        <m:num>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num>
                        <m:den>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den>
                      </m:f>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9" name="TextBox 38">
                <a:extLst>
                  <a:ext uri="{FF2B5EF4-FFF2-40B4-BE49-F238E27FC236}">
                    <a16:creationId xmlns:a16="http://schemas.microsoft.com/office/drawing/2014/main" id="{D2039578-E9C4-3484-0A5B-4CA95ABEC480}"/>
                  </a:ext>
                </a:extLst>
              </p:cNvPr>
              <p:cNvSpPr txBox="1">
                <a:spLocks noRot="1" noChangeAspect="1" noMove="1" noResize="1" noEditPoints="1" noAdjustHandles="1" noChangeArrowheads="1" noChangeShapeType="1" noTextEdit="1"/>
              </p:cNvSpPr>
              <p:nvPr/>
            </p:nvSpPr>
            <p:spPr>
              <a:xfrm>
                <a:off x="7704574" y="2021405"/>
                <a:ext cx="914400" cy="385958"/>
              </a:xfrm>
              <a:prstGeom prst="rect">
                <a:avLst/>
              </a:prstGeom>
              <a:blipFill>
                <a:blip r:embed="rId6"/>
                <a:stretch>
                  <a:fillRect t="-34921" b="-4762"/>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22B70BB6-882C-8E2F-C8D7-315E45374FE7}"/>
                  </a:ext>
                </a:extLst>
              </p:cNvPr>
              <p:cNvSpPr txBox="1"/>
              <p:nvPr/>
            </p:nvSpPr>
            <p:spPr>
              <a:xfrm>
                <a:off x="7770219" y="3728731"/>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𝑀</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0" name="TextBox 39">
                <a:extLst>
                  <a:ext uri="{FF2B5EF4-FFF2-40B4-BE49-F238E27FC236}">
                    <a16:creationId xmlns:a16="http://schemas.microsoft.com/office/drawing/2014/main" id="{22B70BB6-882C-8E2F-C8D7-315E45374FE7}"/>
                  </a:ext>
                </a:extLst>
              </p:cNvPr>
              <p:cNvSpPr txBox="1">
                <a:spLocks noRot="1" noChangeAspect="1" noMove="1" noResize="1" noEditPoints="1" noAdjustHandles="1" noChangeArrowheads="1" noChangeShapeType="1" noTextEdit="1"/>
              </p:cNvSpPr>
              <p:nvPr/>
            </p:nvSpPr>
            <p:spPr>
              <a:xfrm>
                <a:off x="7770219" y="3728731"/>
                <a:ext cx="914400" cy="385958"/>
              </a:xfrm>
              <a:prstGeom prst="rect">
                <a:avLst/>
              </a:prstGeom>
              <a:blipFill>
                <a:blip r:embed="rId7"/>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0C631B4F-5B8F-1F97-8B8B-FAFBA9B7BD96}"/>
                  </a:ext>
                </a:extLst>
              </p:cNvPr>
              <p:cNvSpPr txBox="1"/>
              <p:nvPr/>
            </p:nvSpPr>
            <p:spPr>
              <a:xfrm>
                <a:off x="7759607" y="3385594"/>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1.0</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1" name="TextBox 40">
                <a:extLst>
                  <a:ext uri="{FF2B5EF4-FFF2-40B4-BE49-F238E27FC236}">
                    <a16:creationId xmlns:a16="http://schemas.microsoft.com/office/drawing/2014/main" id="{0C631B4F-5B8F-1F97-8B8B-FAFBA9B7BD96}"/>
                  </a:ext>
                </a:extLst>
              </p:cNvPr>
              <p:cNvSpPr txBox="1">
                <a:spLocks noRot="1" noChangeAspect="1" noMove="1" noResize="1" noEditPoints="1" noAdjustHandles="1" noChangeArrowheads="1" noChangeShapeType="1" noTextEdit="1"/>
              </p:cNvSpPr>
              <p:nvPr/>
            </p:nvSpPr>
            <p:spPr>
              <a:xfrm>
                <a:off x="7759607" y="3385594"/>
                <a:ext cx="914400" cy="385958"/>
              </a:xfrm>
              <a:prstGeom prst="rect">
                <a:avLst/>
              </a:prstGeom>
              <a:blipFill>
                <a:blip r:embed="rId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1E9E35C7-C54A-7590-C378-31BCA476C736}"/>
                  </a:ext>
                </a:extLst>
              </p:cNvPr>
              <p:cNvSpPr txBox="1"/>
              <p:nvPr/>
            </p:nvSpPr>
            <p:spPr>
              <a:xfrm>
                <a:off x="7667250" y="2483897"/>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i="1" smtClean="0">
                          <a:solidFill>
                            <a:prstClr val="black">
                              <a:lumMod val="75000"/>
                              <a:lumOff val="25000"/>
                            </a:prstClr>
                          </a:solidFill>
                          <a:latin typeface="Cambria Math" panose="02040503050406030204" pitchFamily="18" charset="0"/>
                          <a:cs typeface="Segoe UI" panose="020B0502040204020203" pitchFamily="34" charset="0"/>
                        </a:rPr>
                        <m:t>0</m:t>
                      </m:r>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.528</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2" name="TextBox 41">
                <a:extLst>
                  <a:ext uri="{FF2B5EF4-FFF2-40B4-BE49-F238E27FC236}">
                    <a16:creationId xmlns:a16="http://schemas.microsoft.com/office/drawing/2014/main" id="{1E9E35C7-C54A-7590-C378-31BCA476C736}"/>
                  </a:ext>
                </a:extLst>
              </p:cNvPr>
              <p:cNvSpPr txBox="1">
                <a:spLocks noRot="1" noChangeAspect="1" noMove="1" noResize="1" noEditPoints="1" noAdjustHandles="1" noChangeArrowheads="1" noChangeShapeType="1" noTextEdit="1"/>
              </p:cNvSpPr>
              <p:nvPr/>
            </p:nvSpPr>
            <p:spPr>
              <a:xfrm>
                <a:off x="7667250" y="2483897"/>
                <a:ext cx="914400" cy="385958"/>
              </a:xfrm>
              <a:prstGeom prst="rect">
                <a:avLst/>
              </a:prstGeom>
              <a:blipFill>
                <a:blip r:embed="rId9"/>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9AD6518E-B30D-A752-DF3E-8C3D025B8DA5}"/>
                  </a:ext>
                </a:extLst>
              </p:cNvPr>
              <p:cNvSpPr txBox="1"/>
              <p:nvPr/>
            </p:nvSpPr>
            <p:spPr>
              <a:xfrm>
                <a:off x="9478196" y="4330177"/>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3" name="TextBox 42">
                <a:extLst>
                  <a:ext uri="{FF2B5EF4-FFF2-40B4-BE49-F238E27FC236}">
                    <a16:creationId xmlns:a16="http://schemas.microsoft.com/office/drawing/2014/main" id="{9AD6518E-B30D-A752-DF3E-8C3D025B8DA5}"/>
                  </a:ext>
                </a:extLst>
              </p:cNvPr>
              <p:cNvSpPr txBox="1">
                <a:spLocks noRot="1" noChangeAspect="1" noMove="1" noResize="1" noEditPoints="1" noAdjustHandles="1" noChangeArrowheads="1" noChangeShapeType="1" noTextEdit="1"/>
              </p:cNvSpPr>
              <p:nvPr/>
            </p:nvSpPr>
            <p:spPr>
              <a:xfrm>
                <a:off x="9478196" y="4330177"/>
                <a:ext cx="914400" cy="385958"/>
              </a:xfrm>
              <a:prstGeom prst="rect">
                <a:avLst/>
              </a:prstGeom>
              <a:blipFill>
                <a:blip r:embed="rId10"/>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6A9CA5FD-5FA6-781E-A807-2D8CB72839B2}"/>
                  </a:ext>
                </a:extLst>
              </p:cNvPr>
              <p:cNvSpPr txBox="1"/>
              <p:nvPr/>
            </p:nvSpPr>
            <p:spPr>
              <a:xfrm>
                <a:off x="9478198" y="3100087"/>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4" name="TextBox 43">
                <a:extLst>
                  <a:ext uri="{FF2B5EF4-FFF2-40B4-BE49-F238E27FC236}">
                    <a16:creationId xmlns:a16="http://schemas.microsoft.com/office/drawing/2014/main" id="{6A9CA5FD-5FA6-781E-A807-2D8CB72839B2}"/>
                  </a:ext>
                </a:extLst>
              </p:cNvPr>
              <p:cNvSpPr txBox="1">
                <a:spLocks noRot="1" noChangeAspect="1" noMove="1" noResize="1" noEditPoints="1" noAdjustHandles="1" noChangeArrowheads="1" noChangeShapeType="1" noTextEdit="1"/>
              </p:cNvSpPr>
              <p:nvPr/>
            </p:nvSpPr>
            <p:spPr>
              <a:xfrm>
                <a:off x="9478198" y="3100087"/>
                <a:ext cx="914400" cy="385958"/>
              </a:xfrm>
              <a:prstGeom prst="rect">
                <a:avLst/>
              </a:prstGeom>
              <a:blipFill>
                <a:blip r:embed="rId11"/>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76D16576-3418-DB02-42C0-31B1ABC62DC1}"/>
                  </a:ext>
                </a:extLst>
              </p:cNvPr>
              <p:cNvSpPr/>
              <p:nvPr/>
            </p:nvSpPr>
            <p:spPr>
              <a:xfrm>
                <a:off x="11236521" y="1917838"/>
                <a:ext cx="872867" cy="3694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sym typeface="Monotype Sorts" pitchFamily="2" charset="2"/>
                            </a:rPr>
                          </m:ctrlPr>
                        </m:fPr>
                        <m:num>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𝑒</m:t>
                                  </m:r>
                                </m:e>
                                <m:sub>
                                  <m:r>
                                    <a:rPr lang="en-US" sz="1600" b="0" i="1" smtClean="0">
                                      <a:latin typeface="Cambria Math" panose="02040503050406030204" pitchFamily="18" charset="0"/>
                                      <a:sym typeface="Monotype Sorts" pitchFamily="2" charset="2"/>
                                    </a:rPr>
                                    <m:t>𝐶</m:t>
                                  </m:r>
                                </m:sub>
                              </m:sSub>
                            </m:sub>
                          </m:sSub>
                        </m:num>
                        <m:den>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0</m:t>
                              </m:r>
                            </m:sub>
                          </m:sSub>
                        </m:den>
                      </m:f>
                    </m:oMath>
                  </m:oMathPara>
                </a14:m>
                <a:endParaRPr lang="en-US" sz="1600" dirty="0"/>
              </a:p>
            </p:txBody>
          </p:sp>
        </mc:Choice>
        <mc:Fallback xmlns="">
          <p:sp>
            <p:nvSpPr>
              <p:cNvPr id="45" name="Rectangle 44">
                <a:extLst>
                  <a:ext uri="{FF2B5EF4-FFF2-40B4-BE49-F238E27FC236}">
                    <a16:creationId xmlns:a16="http://schemas.microsoft.com/office/drawing/2014/main" id="{76D16576-3418-DB02-42C0-31B1ABC62DC1}"/>
                  </a:ext>
                </a:extLst>
              </p:cNvPr>
              <p:cNvSpPr>
                <a:spLocks noRot="1" noChangeAspect="1" noMove="1" noResize="1" noEditPoints="1" noAdjustHandles="1" noChangeArrowheads="1" noChangeShapeType="1" noTextEdit="1"/>
              </p:cNvSpPr>
              <p:nvPr/>
            </p:nvSpPr>
            <p:spPr>
              <a:xfrm>
                <a:off x="11236521" y="1917838"/>
                <a:ext cx="872867" cy="369460"/>
              </a:xfrm>
              <a:prstGeom prst="rect">
                <a:avLst/>
              </a:prstGeom>
              <a:blipFill>
                <a:blip r:embed="rId12"/>
                <a:stretch>
                  <a:fillRect t="-93333" r="-34266" b="-146667"/>
                </a:stretch>
              </a:blipFill>
            </p:spPr>
            <p:txBody>
              <a:bodyPr/>
              <a:lstStyle/>
              <a:p>
                <a:r>
                  <a:rPr lang="en-IN">
                    <a:noFill/>
                  </a:rPr>
                  <a:t> </a:t>
                </a:r>
              </a:p>
            </p:txBody>
          </p:sp>
        </mc:Fallback>
      </mc:AlternateContent>
      <p:sp>
        <p:nvSpPr>
          <p:cNvPr id="46" name="TextBox 45">
            <a:extLst>
              <a:ext uri="{FF2B5EF4-FFF2-40B4-BE49-F238E27FC236}">
                <a16:creationId xmlns:a16="http://schemas.microsoft.com/office/drawing/2014/main" id="{E0B423C8-F870-E7FE-544D-AE5EFF6828DF}"/>
              </a:ext>
            </a:extLst>
          </p:cNvPr>
          <p:cNvSpPr txBox="1"/>
          <p:nvPr/>
        </p:nvSpPr>
        <p:spPr>
          <a:xfrm>
            <a:off x="9415448" y="2456556"/>
            <a:ext cx="269248" cy="354733"/>
          </a:xfrm>
          <a:prstGeom prst="rect">
            <a:avLst/>
          </a:prstGeom>
        </p:spPr>
        <p:txBody>
          <a:bodyPr vert="horz" wrap="squar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a:t>
            </a:r>
          </a:p>
        </p:txBody>
      </p:sp>
      <p:grpSp>
        <p:nvGrpSpPr>
          <p:cNvPr id="48" name="Group 47">
            <a:extLst>
              <a:ext uri="{FF2B5EF4-FFF2-40B4-BE49-F238E27FC236}">
                <a16:creationId xmlns:a16="http://schemas.microsoft.com/office/drawing/2014/main" id="{AD410620-E45E-D59D-FDB3-E6E0E70452C1}"/>
              </a:ext>
            </a:extLst>
          </p:cNvPr>
          <p:cNvGrpSpPr/>
          <p:nvPr/>
        </p:nvGrpSpPr>
        <p:grpSpPr>
          <a:xfrm>
            <a:off x="4494867" y="3390900"/>
            <a:ext cx="3683918" cy="3371478"/>
            <a:chOff x="4669265" y="4025272"/>
            <a:chExt cx="3683918" cy="3371478"/>
          </a:xfrm>
        </p:grpSpPr>
        <p:grpSp>
          <p:nvGrpSpPr>
            <p:cNvPr id="49" name="Group 48">
              <a:extLst>
                <a:ext uri="{FF2B5EF4-FFF2-40B4-BE49-F238E27FC236}">
                  <a16:creationId xmlns:a16="http://schemas.microsoft.com/office/drawing/2014/main" id="{A0FE559E-1D2B-E595-184B-A93C0A9067E2}"/>
                </a:ext>
              </a:extLst>
            </p:cNvPr>
            <p:cNvGrpSpPr/>
            <p:nvPr/>
          </p:nvGrpSpPr>
          <p:grpSpPr>
            <a:xfrm>
              <a:off x="4669265" y="4025272"/>
              <a:ext cx="3683918" cy="3371478"/>
              <a:chOff x="5440680" y="2034540"/>
              <a:chExt cx="3368220" cy="3128010"/>
            </a:xfrm>
          </p:grpSpPr>
          <p:cxnSp>
            <p:nvCxnSpPr>
              <p:cNvPr id="51" name="Straight Connector 50">
                <a:extLst>
                  <a:ext uri="{FF2B5EF4-FFF2-40B4-BE49-F238E27FC236}">
                    <a16:creationId xmlns:a16="http://schemas.microsoft.com/office/drawing/2014/main" id="{6E3C61CD-C0A9-CF32-C3FD-7F2D0758FB3B}"/>
                  </a:ext>
                </a:extLst>
              </p:cNvPr>
              <p:cNvCxnSpPr/>
              <p:nvPr/>
            </p:nvCxnSpPr>
            <p:spPr>
              <a:xfrm>
                <a:off x="6385560" y="2034540"/>
                <a:ext cx="0" cy="16078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39D10FB-0183-FB8E-6734-BA236456EED1}"/>
                  </a:ext>
                </a:extLst>
              </p:cNvPr>
              <p:cNvCxnSpPr>
                <a:cxnSpLocks/>
              </p:cNvCxnSpPr>
              <p:nvPr/>
            </p:nvCxnSpPr>
            <p:spPr>
              <a:xfrm flipH="1">
                <a:off x="6385560" y="3642360"/>
                <a:ext cx="21107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Arc 52">
                <a:extLst>
                  <a:ext uri="{FF2B5EF4-FFF2-40B4-BE49-F238E27FC236}">
                    <a16:creationId xmlns:a16="http://schemas.microsoft.com/office/drawing/2014/main" id="{A18E20F0-AA7B-146F-7D13-F26391F4EB57}"/>
                  </a:ext>
                </a:extLst>
              </p:cNvPr>
              <p:cNvSpPr/>
              <p:nvPr/>
            </p:nvSpPr>
            <p:spPr>
              <a:xfrm>
                <a:off x="5440680" y="2122170"/>
                <a:ext cx="2720325" cy="3040380"/>
              </a:xfrm>
              <a:prstGeom prst="arc">
                <a:avLst/>
              </a:prstGeom>
              <a:noFill/>
              <a:ln w="28575">
                <a:solidFill>
                  <a:schemeClr val="accent5"/>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4" name="Rectangle 53">
                    <a:extLst>
                      <a:ext uri="{FF2B5EF4-FFF2-40B4-BE49-F238E27FC236}">
                        <a16:creationId xmlns:a16="http://schemas.microsoft.com/office/drawing/2014/main" id="{5E075031-A4D5-A23F-84CC-4611F7C91EAC}"/>
                      </a:ext>
                    </a:extLst>
                  </p:cNvPr>
                  <p:cNvSpPr/>
                  <p:nvPr/>
                </p:nvSpPr>
                <p:spPr>
                  <a:xfrm>
                    <a:off x="8457714" y="3431641"/>
                    <a:ext cx="351186" cy="44701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r>
                                <a:rPr lang="en-US" sz="1600" b="0" i="1" smtClean="0">
                                  <a:latin typeface="Cambria Math" panose="02040503050406030204" pitchFamily="18" charset="0"/>
                                </a:rPr>
                                <m:t>𝑝</m:t>
                              </m:r>
                            </m:num>
                            <m:den>
                              <m:sSub>
                                <m:sSubPr>
                                  <m:ctrlPr>
                                    <a:rPr lang="en-US" sz="1600" i="1">
                                      <a:latin typeface="Cambria Math" panose="02040503050406030204" pitchFamily="18" charset="0"/>
                                    </a:rPr>
                                  </m:ctrlPr>
                                </m:sSubPr>
                                <m:e>
                                  <m:r>
                                    <a:rPr lang="en-US" sz="1600" b="0" i="1" smtClean="0">
                                      <a:latin typeface="Cambria Math" panose="02040503050406030204" pitchFamily="18" charset="0"/>
                                    </a:rPr>
                                    <m:t>𝑝</m:t>
                                  </m:r>
                                </m:e>
                                <m:sub>
                                  <m:r>
                                    <a:rPr lang="en-US" sz="1600" b="0" i="1" smtClean="0">
                                      <a:latin typeface="Cambria Math" panose="02040503050406030204" pitchFamily="18" charset="0"/>
                                    </a:rPr>
                                    <m:t>0</m:t>
                                  </m:r>
                                </m:sub>
                              </m:sSub>
                            </m:den>
                          </m:f>
                        </m:oMath>
                      </m:oMathPara>
                    </a14:m>
                    <a:endParaRPr lang="en-US" sz="1600" dirty="0"/>
                  </a:p>
                </p:txBody>
              </p:sp>
            </mc:Choice>
            <mc:Fallback xmlns="">
              <p:sp>
                <p:nvSpPr>
                  <p:cNvPr id="20" name="Rectangle 19">
                    <a:extLst>
                      <a:ext uri="{FF2B5EF4-FFF2-40B4-BE49-F238E27FC236}">
                        <a16:creationId xmlns:a16="http://schemas.microsoft.com/office/drawing/2014/main" id="{B1CDD322-16C4-48D3-8665-32A2C0930873}"/>
                      </a:ext>
                    </a:extLst>
                  </p:cNvPr>
                  <p:cNvSpPr>
                    <a:spLocks noRot="1" noChangeAspect="1" noMove="1" noResize="1" noEditPoints="1" noAdjustHandles="1" noChangeArrowheads="1" noChangeShapeType="1" noTextEdit="1"/>
                  </p:cNvSpPr>
                  <p:nvPr/>
                </p:nvSpPr>
                <p:spPr>
                  <a:xfrm>
                    <a:off x="8457714" y="3431641"/>
                    <a:ext cx="351186" cy="447015"/>
                  </a:xfrm>
                  <a:prstGeom prst="rect">
                    <a:avLst/>
                  </a:prstGeom>
                  <a:blipFill>
                    <a:blip r:embed="rId14"/>
                    <a:stretch>
                      <a:fillRect b="-3261"/>
                    </a:stretch>
                  </a:blipFill>
                </p:spPr>
                <p:txBody>
                  <a:bodyPr/>
                  <a:lstStyle/>
                  <a:p>
                    <a:r>
                      <a:rPr lang="en-US">
                        <a:noFill/>
                      </a:rPr>
                      <a:t> </a:t>
                    </a:r>
                  </a:p>
                </p:txBody>
              </p:sp>
            </mc:Fallback>
          </mc:AlternateContent>
          <p:cxnSp>
            <p:nvCxnSpPr>
              <p:cNvPr id="55" name="Straight Connector 54">
                <a:extLst>
                  <a:ext uri="{FF2B5EF4-FFF2-40B4-BE49-F238E27FC236}">
                    <a16:creationId xmlns:a16="http://schemas.microsoft.com/office/drawing/2014/main" id="{6A2B0194-1D99-E4A7-6C6F-3A07C15C1628}"/>
                  </a:ext>
                </a:extLst>
              </p:cNvPr>
              <p:cNvCxnSpPr/>
              <p:nvPr/>
            </p:nvCxnSpPr>
            <p:spPr>
              <a:xfrm>
                <a:off x="6385560" y="2122170"/>
                <a:ext cx="2110740"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6" name="Oval 55">
                <a:extLst>
                  <a:ext uri="{FF2B5EF4-FFF2-40B4-BE49-F238E27FC236}">
                    <a16:creationId xmlns:a16="http://schemas.microsoft.com/office/drawing/2014/main" id="{4AD3EDA5-BB36-0474-B957-B9181A33B6C6}"/>
                  </a:ext>
                </a:extLst>
              </p:cNvPr>
              <p:cNvSpPr/>
              <p:nvPr/>
            </p:nvSpPr>
            <p:spPr>
              <a:xfrm>
                <a:off x="6743700" y="2049780"/>
                <a:ext cx="127384" cy="123822"/>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Straight Connector 56">
                <a:extLst>
                  <a:ext uri="{FF2B5EF4-FFF2-40B4-BE49-F238E27FC236}">
                    <a16:creationId xmlns:a16="http://schemas.microsoft.com/office/drawing/2014/main" id="{B1466618-92BB-11DA-056C-15113EE2A5E4}"/>
                  </a:ext>
                </a:extLst>
              </p:cNvPr>
              <p:cNvCxnSpPr>
                <a:cxnSpLocks/>
              </p:cNvCxnSpPr>
              <p:nvPr/>
            </p:nvCxnSpPr>
            <p:spPr>
              <a:xfrm>
                <a:off x="6815012" y="2173602"/>
                <a:ext cx="2732" cy="1471869"/>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Rectangle 57">
                    <a:extLst>
                      <a:ext uri="{FF2B5EF4-FFF2-40B4-BE49-F238E27FC236}">
                        <a16:creationId xmlns:a16="http://schemas.microsoft.com/office/drawing/2014/main" id="{D0161461-F297-1241-619F-C35308E473A5}"/>
                      </a:ext>
                    </a:extLst>
                  </p:cNvPr>
                  <p:cNvSpPr/>
                  <p:nvPr/>
                </p:nvSpPr>
                <p:spPr>
                  <a:xfrm>
                    <a:off x="6457869" y="3647911"/>
                    <a:ext cx="1103503" cy="454858"/>
                  </a:xfrm>
                  <a:prstGeom prst="rect">
                    <a:avLst/>
                  </a:prstGeom>
                </p:spPr>
                <p:txBody>
                  <a:bodyPr wrap="none">
                    <a:spAutoFit/>
                  </a:bodyPr>
                  <a:lstStyle/>
                  <a:p>
                    <a14:m>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𝑝</m:t>
                                </m:r>
                              </m:e>
                              <m:sup>
                                <m:r>
                                  <a:rPr lang="en-US" sz="1600" b="0" i="1" smtClean="0">
                                    <a:latin typeface="Cambria Math" panose="02040503050406030204" pitchFamily="18" charset="0"/>
                                  </a:rPr>
                                  <m:t>∗</m:t>
                                </m:r>
                              </m:sup>
                            </m:sSup>
                          </m:num>
                          <m:den>
                            <m:sSub>
                              <m:sSubPr>
                                <m:ctrlPr>
                                  <a:rPr lang="en-US" sz="1600" i="1">
                                    <a:latin typeface="Cambria Math" panose="02040503050406030204" pitchFamily="18" charset="0"/>
                                  </a:rPr>
                                </m:ctrlPr>
                              </m:sSubPr>
                              <m:e>
                                <m:r>
                                  <a:rPr lang="en-US" sz="1600" b="0" i="1" smtClean="0">
                                    <a:latin typeface="Cambria Math" panose="02040503050406030204" pitchFamily="18" charset="0"/>
                                  </a:rPr>
                                  <m:t>𝑝</m:t>
                                </m:r>
                              </m:e>
                              <m:sub>
                                <m:r>
                                  <a:rPr lang="en-US" sz="1600" b="0" i="1" smtClean="0">
                                    <a:latin typeface="Cambria Math" panose="02040503050406030204" pitchFamily="18" charset="0"/>
                                  </a:rPr>
                                  <m:t>0</m:t>
                                </m:r>
                              </m:sub>
                            </m:sSub>
                          </m:den>
                        </m:f>
                      </m:oMath>
                    </a14:m>
                    <a:r>
                      <a:rPr lang="en-US" sz="1600" dirty="0">
                        <a:sym typeface="Monotype Sorts" pitchFamily="2" charset="2"/>
                      </a:rPr>
                      <a:t> </a:t>
                    </a:r>
                    <a14:m>
                      <m:oMath xmlns:m="http://schemas.openxmlformats.org/officeDocument/2006/math">
                        <m:r>
                          <a:rPr lang="en-US" sz="1600">
                            <a:latin typeface="Cambria Math" panose="02040503050406030204" pitchFamily="18" charset="0"/>
                            <a:sym typeface="Monotype Sorts" pitchFamily="2" charset="2"/>
                          </a:rPr>
                          <m:t>=0.528</m:t>
                        </m:r>
                      </m:oMath>
                    </a14:m>
                    <a:r>
                      <a:rPr lang="en-US" sz="1600" dirty="0">
                        <a:sym typeface="Monotype Sorts" pitchFamily="2" charset="2"/>
                      </a:rPr>
                      <a:t>. </a:t>
                    </a:r>
                    <a:endParaRPr lang="en-US" sz="1600" dirty="0"/>
                  </a:p>
                </p:txBody>
              </p:sp>
            </mc:Choice>
            <mc:Fallback xmlns="">
              <p:sp>
                <p:nvSpPr>
                  <p:cNvPr id="58" name="Rectangle 57">
                    <a:extLst>
                      <a:ext uri="{FF2B5EF4-FFF2-40B4-BE49-F238E27FC236}">
                        <a16:creationId xmlns:a16="http://schemas.microsoft.com/office/drawing/2014/main" id="{11EE21C5-4101-4172-8097-B82CF2254548}"/>
                      </a:ext>
                    </a:extLst>
                  </p:cNvPr>
                  <p:cNvSpPr>
                    <a:spLocks noRot="1" noChangeAspect="1" noMove="1" noResize="1" noEditPoints="1" noAdjustHandles="1" noChangeArrowheads="1" noChangeShapeType="1" noTextEdit="1"/>
                  </p:cNvSpPr>
                  <p:nvPr/>
                </p:nvSpPr>
                <p:spPr>
                  <a:xfrm>
                    <a:off x="6457869" y="3647911"/>
                    <a:ext cx="1103503" cy="454858"/>
                  </a:xfrm>
                  <a:prstGeom prst="rect">
                    <a:avLst/>
                  </a:prstGeom>
                  <a:blipFill>
                    <a:blip r:embed="rId15"/>
                    <a:stretch>
                      <a:fillRect r="-2020" b="-1235"/>
                    </a:stretch>
                  </a:blipFill>
                </p:spPr>
                <p:txBody>
                  <a:bodyPr/>
                  <a:lstStyle/>
                  <a:p>
                    <a:r>
                      <a:rPr lang="en-US">
                        <a:noFill/>
                      </a:rPr>
                      <a:t> </a:t>
                    </a:r>
                  </a:p>
                </p:txBody>
              </p:sp>
            </mc:Fallback>
          </mc:AlternateContent>
          <p:sp>
            <p:nvSpPr>
              <p:cNvPr id="59" name="Rectangle 58">
                <a:extLst>
                  <a:ext uri="{FF2B5EF4-FFF2-40B4-BE49-F238E27FC236}">
                    <a16:creationId xmlns:a16="http://schemas.microsoft.com/office/drawing/2014/main" id="{3C2B80DE-C230-B926-1978-0DE7A83AF266}"/>
                  </a:ext>
                </a:extLst>
              </p:cNvPr>
              <p:cNvSpPr/>
              <p:nvPr/>
            </p:nvSpPr>
            <p:spPr>
              <a:xfrm>
                <a:off x="8033813" y="3639250"/>
                <a:ext cx="269626" cy="276999"/>
              </a:xfrm>
              <a:prstGeom prst="rect">
                <a:avLst/>
              </a:prstGeom>
            </p:spPr>
            <p:txBody>
              <a:bodyPr wrap="none">
                <a:spAutoFit/>
              </a:bodyPr>
              <a:lstStyle/>
              <a:p>
                <a:r>
                  <a:rPr lang="en-US" sz="1200" dirty="0"/>
                  <a:t>1</a:t>
                </a:r>
              </a:p>
            </p:txBody>
          </p:sp>
        </p:grpSp>
        <p:sp>
          <p:nvSpPr>
            <p:cNvPr id="50" name="TextBox 49">
              <a:extLst>
                <a:ext uri="{FF2B5EF4-FFF2-40B4-BE49-F238E27FC236}">
                  <a16:creationId xmlns:a16="http://schemas.microsoft.com/office/drawing/2014/main" id="{4B31DF9B-89A7-9763-D094-00571C60A2EE}"/>
                </a:ext>
              </a:extLst>
            </p:cNvPr>
            <p:cNvSpPr txBox="1"/>
            <p:nvPr/>
          </p:nvSpPr>
          <p:spPr>
            <a:xfrm>
              <a:off x="4669265" y="4392969"/>
              <a:ext cx="1096724" cy="646331"/>
            </a:xfrm>
            <a:prstGeom prst="rect">
              <a:avLst/>
            </a:prstGeom>
            <a:noFill/>
          </p:spPr>
          <p:txBody>
            <a:bodyPr wrap="square" rtlCol="0">
              <a:spAutoFit/>
            </a:bodyPr>
            <a:lstStyle/>
            <a:p>
              <a:pPr algn="ctr"/>
              <a:r>
                <a:rPr lang="en-US" dirty="0"/>
                <a:t>Mass flow rate</a:t>
              </a:r>
            </a:p>
          </p:txBody>
        </p:sp>
      </p:grpSp>
      <mc:AlternateContent xmlns:mc="http://schemas.openxmlformats.org/markup-compatibility/2006" xmlns:a14="http://schemas.microsoft.com/office/drawing/2010/main">
        <mc:Choice Requires="a14">
          <p:sp>
            <p:nvSpPr>
              <p:cNvPr id="62" name="Content Placeholder 2">
                <a:extLst>
                  <a:ext uri="{FF2B5EF4-FFF2-40B4-BE49-F238E27FC236}">
                    <a16:creationId xmlns:a16="http://schemas.microsoft.com/office/drawing/2014/main" id="{60DA059D-181F-C896-C43B-0B0332D8D776}"/>
                  </a:ext>
                </a:extLst>
              </p:cNvPr>
              <p:cNvSpPr txBox="1">
                <a:spLocks/>
              </p:cNvSpPr>
              <p:nvPr/>
            </p:nvSpPr>
            <p:spPr>
              <a:xfrm>
                <a:off x="228601" y="3200399"/>
                <a:ext cx="4469682" cy="312419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dirty="0">
                    <a:sym typeface="Monotype Sorts" pitchFamily="2" charset="2"/>
                  </a:rPr>
                  <a:t>If </a:t>
                </a:r>
                <a:r>
                  <a:rPr lang="en-US" dirty="0">
                    <a:latin typeface="+mj-lt"/>
                    <a:sym typeface="Monotype Sorts" pitchFamily="2" charset="2"/>
                  </a:rPr>
                  <a:t>the back pressure </a:t>
                </a:r>
                <a:r>
                  <a:rPr lang="en-US" dirty="0">
                    <a:sym typeface="Monotype Sorts" pitchFamily="2" charset="2"/>
                  </a:rPr>
                  <a:t>is further reduced, the Mach number at the throat cannot increase beyond 1.0 and the mass flow remains constant, this condition is referred to as choked flow. </a:t>
                </a:r>
              </a:p>
              <a:p>
                <a:pPr lvl="1">
                  <a:lnSpc>
                    <a:spcPct val="100000"/>
                  </a:lnSpc>
                  <a:spcBef>
                    <a:spcPts val="1200"/>
                  </a:spcBef>
                  <a:buClr>
                    <a:schemeClr val="accent1"/>
                  </a:buClr>
                  <a:buFont typeface="Wingdings" panose="05000000000000000000" pitchFamily="2" charset="2"/>
                  <a:buChar char="Ø"/>
                </a:pPr>
                <a:r>
                  <a:rPr lang="en-US" dirty="0">
                    <a:sym typeface="Monotype Sorts" pitchFamily="2" charset="2"/>
                  </a:rPr>
                  <a:t>For </a:t>
                </a:r>
                <a14:m>
                  <m:oMath xmlns:m="http://schemas.openxmlformats.org/officeDocument/2006/math">
                    <m:r>
                      <a:rPr lang="en-US">
                        <a:latin typeface="Cambria Math" panose="02040503050406030204" pitchFamily="18" charset="0"/>
                        <a:sym typeface="Monotype Sorts" pitchFamily="2" charset="2"/>
                      </a:rPr>
                      <m:t>𝛾</m:t>
                    </m:r>
                    <m:r>
                      <a:rPr lang="en-US">
                        <a:latin typeface="Cambria Math" panose="02040503050406030204" pitchFamily="18" charset="0"/>
                        <a:sym typeface="Monotype Sorts" pitchFamily="2" charset="2"/>
                      </a:rPr>
                      <m:t>=1.4</m:t>
                    </m:r>
                  </m:oMath>
                </a14:m>
                <a:r>
                  <a:rPr lang="en-US" dirty="0">
                    <a:sym typeface="Monotype Sorts" pitchFamily="2" charset="2"/>
                  </a:rPr>
                  <a:t>, the sonic flow at the throat corresponds to the pressure ratio of </a:t>
                </a:r>
                <a14:m>
                  <m:oMath xmlns:m="http://schemas.openxmlformats.org/officeDocument/2006/math">
                    <m:f>
                      <m:fPr>
                        <m:type m:val="lin"/>
                        <m:ctrlPr>
                          <a:rPr lang="en-US" i="1">
                            <a:latin typeface="Cambria Math" panose="02040503050406030204" pitchFamily="18" charset="0"/>
                            <a:sym typeface="Monotype Sorts" pitchFamily="2" charset="2"/>
                          </a:rPr>
                        </m:ctrlPr>
                      </m:fPr>
                      <m:num>
                        <m:sSup>
                          <m:sSupPr>
                            <m:ctrlPr>
                              <a:rPr lang="en-US" i="1">
                                <a:latin typeface="Cambria Math" panose="02040503050406030204" pitchFamily="18" charset="0"/>
                                <a:sym typeface="Monotype Sorts" pitchFamily="2" charset="2"/>
                              </a:rPr>
                            </m:ctrlPr>
                          </m:sSupPr>
                          <m:e>
                            <m:r>
                              <a:rPr lang="en-US">
                                <a:latin typeface="Cambria Math" panose="02040503050406030204" pitchFamily="18" charset="0"/>
                                <a:sym typeface="Monotype Sorts" pitchFamily="2" charset="2"/>
                              </a:rPr>
                              <m:t>𝑝</m:t>
                            </m:r>
                          </m:e>
                          <m:sup>
                            <m:r>
                              <a:rPr lang="en-US">
                                <a:latin typeface="Cambria Math" panose="02040503050406030204" pitchFamily="18" charset="0"/>
                                <a:sym typeface="Monotype Sorts" pitchFamily="2" charset="2"/>
                              </a:rPr>
                              <m:t>∗</m:t>
                            </m:r>
                          </m:sup>
                        </m:sSup>
                      </m:num>
                      <m:den>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r>
                              <a:rPr lang="en-US">
                                <a:latin typeface="Cambria Math" panose="02040503050406030204" pitchFamily="18" charset="0"/>
                                <a:sym typeface="Monotype Sorts" pitchFamily="2" charset="2"/>
                              </a:rPr>
                              <m:t>0</m:t>
                            </m:r>
                          </m:sub>
                        </m:sSub>
                      </m:den>
                    </m:f>
                    <m:r>
                      <a:rPr lang="en-US">
                        <a:latin typeface="Cambria Math" panose="02040503050406030204" pitchFamily="18" charset="0"/>
                        <a:sym typeface="Monotype Sorts" pitchFamily="2" charset="2"/>
                      </a:rPr>
                      <m:t>=0.528</m:t>
                    </m:r>
                  </m:oMath>
                </a14:m>
                <a:r>
                  <a:rPr lang="en-US" dirty="0">
                    <a:sym typeface="Monotype Sorts" pitchFamily="2" charset="2"/>
                  </a:rPr>
                  <a:t>. </a:t>
                </a:r>
              </a:p>
            </p:txBody>
          </p:sp>
        </mc:Choice>
        <mc:Fallback xmlns="">
          <p:sp>
            <p:nvSpPr>
              <p:cNvPr id="62" name="Content Placeholder 2">
                <a:extLst>
                  <a:ext uri="{FF2B5EF4-FFF2-40B4-BE49-F238E27FC236}">
                    <a16:creationId xmlns:a16="http://schemas.microsoft.com/office/drawing/2014/main" id="{60DA059D-181F-C896-C43B-0B0332D8D776}"/>
                  </a:ext>
                </a:extLst>
              </p:cNvPr>
              <p:cNvSpPr txBox="1">
                <a:spLocks noRot="1" noChangeAspect="1" noMove="1" noResize="1" noEditPoints="1" noAdjustHandles="1" noChangeArrowheads="1" noChangeShapeType="1" noTextEdit="1"/>
              </p:cNvSpPr>
              <p:nvPr/>
            </p:nvSpPr>
            <p:spPr>
              <a:xfrm>
                <a:off x="228601" y="3200399"/>
                <a:ext cx="4469682" cy="3124199"/>
              </a:xfrm>
              <a:prstGeom prst="rect">
                <a:avLst/>
              </a:prstGeom>
              <a:blipFill>
                <a:blip r:embed="rId16"/>
                <a:stretch>
                  <a:fillRect t="-977" r="-1774" b="-18750"/>
                </a:stretch>
              </a:blipFill>
            </p:spPr>
            <p:txBody>
              <a:bodyPr/>
              <a:lstStyle/>
              <a:p>
                <a:r>
                  <a:rPr lang="en-IN">
                    <a:noFill/>
                  </a:rPr>
                  <a:t> </a:t>
                </a:r>
              </a:p>
            </p:txBody>
          </p:sp>
        </mc:Fallback>
      </mc:AlternateContent>
    </p:spTree>
    <p:extLst>
      <p:ext uri="{BB962C8B-B14F-4D97-AF65-F5344CB8AC3E}">
        <p14:creationId xmlns:p14="http://schemas.microsoft.com/office/powerpoint/2010/main" val="459338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8</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400" y="791980"/>
                <a:ext cx="7372681" cy="5560423"/>
              </a:xfrm>
            </p:spPr>
            <p:txBody>
              <a:bodyPr>
                <a:normAutofit/>
              </a:bodyPr>
              <a:lstStyle/>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If the exit pressure, is further decreased to a value below the sonic condition,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𝑝</m:t>
                        </m:r>
                      </m:e>
                      <m:sub>
                        <m:r>
                          <a:rPr lang="en-US" sz="2000">
                            <a:latin typeface="Cambria Math" panose="02040503050406030204" pitchFamily="18" charset="0"/>
                            <a:sym typeface="Monotype Sorts" pitchFamily="2" charset="2"/>
                          </a:rPr>
                          <m:t>𝑒𝐷</m:t>
                        </m:r>
                      </m:sub>
                    </m:sSub>
                    <m:r>
                      <a:rPr lang="en-US" sz="2000">
                        <a:latin typeface="Cambria Math" panose="02040503050406030204" pitchFamily="18" charset="0"/>
                        <a:sym typeface="Monotype Sorts" pitchFamily="2" charset="2"/>
                      </a:rPr>
                      <m:t>&lt;</m:t>
                    </m:r>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𝑝</m:t>
                        </m:r>
                      </m:e>
                      <m:sub>
                        <m:r>
                          <a:rPr lang="en-US" sz="2000">
                            <a:latin typeface="Cambria Math" panose="02040503050406030204" pitchFamily="18" charset="0"/>
                            <a:sym typeface="Monotype Sorts" pitchFamily="2" charset="2"/>
                          </a:rPr>
                          <m:t>𝑒𝐶</m:t>
                        </m:r>
                      </m:sub>
                    </m:sSub>
                  </m:oMath>
                </a14:m>
                <a:r>
                  <a:rPr lang="en-US" sz="2000" dirty="0">
                    <a:sym typeface="Monotype Sorts" pitchFamily="2" charset="2"/>
                  </a:rPr>
                  <a:t>, the flow remains unchanged in the converging section. However, interesting flow phenomenon occurs in the diverging section of the nozzle. </a:t>
                </a:r>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No isentropic solution is possible in the divergent duct until the nozzle exit pressure is adjusted to the specified low value as shown earlier for the design condition case. </a:t>
                </a:r>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For values of exit pressure above the supersonic design condition value, but below </a:t>
                </a:r>
                <a14:m>
                  <m:oMath xmlns:m="http://schemas.openxmlformats.org/officeDocument/2006/math">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𝑝</m:t>
                        </m:r>
                      </m:e>
                      <m:sub>
                        <m:sSub>
                          <m:sSubPr>
                            <m:ctrlPr>
                              <a:rPr lang="en-US" sz="2000" i="1" smtClean="0">
                                <a:latin typeface="Cambria Math" panose="02040503050406030204" pitchFamily="18" charset="0"/>
                                <a:sym typeface="Monotype Sorts" pitchFamily="2" charset="2"/>
                              </a:rPr>
                            </m:ctrlPr>
                          </m:sSubPr>
                          <m:e>
                            <m:r>
                              <a:rPr lang="en-US" sz="2000" smtClean="0">
                                <a:latin typeface="Cambria Math" panose="02040503050406030204" pitchFamily="18" charset="0"/>
                                <a:sym typeface="Monotype Sorts" pitchFamily="2" charset="2"/>
                              </a:rPr>
                              <m:t>𝑒</m:t>
                            </m:r>
                          </m:e>
                          <m:sub>
                            <m:r>
                              <a:rPr lang="en-US" sz="2000" smtClean="0">
                                <a:latin typeface="Cambria Math" panose="02040503050406030204" pitchFamily="18" charset="0"/>
                                <a:sym typeface="Monotype Sorts" pitchFamily="2" charset="2"/>
                              </a:rPr>
                              <m:t>𝐶</m:t>
                            </m:r>
                          </m:sub>
                        </m:sSub>
                      </m:sub>
                    </m:sSub>
                  </m:oMath>
                </a14:m>
                <a:r>
                  <a:rPr lang="en-US" sz="2000" dirty="0">
                    <a:sym typeface="Monotype Sorts" pitchFamily="2" charset="2"/>
                  </a:rPr>
                  <a:t>(sonic condition), a normal shock wave is observed inside the diverging section as shown. </a:t>
                </a:r>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The region ahead of the shock in the diverging section is supersonic while behind the shock, the flow is subsonic. As a result, the Mach number decreases, and the static pressure increases towards the exit. </a:t>
                </a:r>
              </a:p>
              <a:p>
                <a:pPr marL="0" indent="0">
                  <a:buFont typeface="Arial" panose="020B0604020202020204" pitchFamily="34" charset="0"/>
                  <a:buNone/>
                </a:pPr>
                <a:endParaRPr lang="en-US" sz="2000"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endParaRPr lang="en-US" sz="2000" dirty="0"/>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400" y="791980"/>
                <a:ext cx="7372681" cy="5560423"/>
              </a:xfrm>
              <a:blipFill>
                <a:blip r:embed="rId3"/>
                <a:stretch>
                  <a:fillRect t="-658" r="-1489"/>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p:sp>
        <p:nvSpPr>
          <p:cNvPr id="4" name="Title 1">
            <a:extLst>
              <a:ext uri="{FF2B5EF4-FFF2-40B4-BE49-F238E27FC236}">
                <a16:creationId xmlns:a16="http://schemas.microsoft.com/office/drawing/2014/main" id="{0A4FA5F2-F629-93BD-9ECD-02D33F35B9AE}"/>
              </a:ext>
            </a:extLst>
          </p:cNvPr>
          <p:cNvSpPr txBox="1">
            <a:spLocks/>
          </p:cNvSpPr>
          <p:nvPr/>
        </p:nvSpPr>
        <p:spPr>
          <a:xfrm>
            <a:off x="609599" y="7892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Choked Flow – Diverging Section</a:t>
            </a:r>
            <a:endParaRPr lang="en-US" dirty="0"/>
          </a:p>
        </p:txBody>
      </p:sp>
      <p:grpSp>
        <p:nvGrpSpPr>
          <p:cNvPr id="6" name="Group 5">
            <a:extLst>
              <a:ext uri="{FF2B5EF4-FFF2-40B4-BE49-F238E27FC236}">
                <a16:creationId xmlns:a16="http://schemas.microsoft.com/office/drawing/2014/main" id="{A27406F3-141F-2BD5-E493-BA7A479D030D}"/>
              </a:ext>
            </a:extLst>
          </p:cNvPr>
          <p:cNvGrpSpPr/>
          <p:nvPr/>
        </p:nvGrpSpPr>
        <p:grpSpPr>
          <a:xfrm>
            <a:off x="8153400" y="685800"/>
            <a:ext cx="2890159" cy="1402711"/>
            <a:chOff x="8196941" y="1432959"/>
            <a:chExt cx="2890159" cy="1402711"/>
          </a:xfrm>
        </p:grpSpPr>
        <p:sp>
          <p:nvSpPr>
            <p:cNvPr id="8" name="Rectangle 5">
              <a:extLst>
                <a:ext uri="{FF2B5EF4-FFF2-40B4-BE49-F238E27FC236}">
                  <a16:creationId xmlns:a16="http://schemas.microsoft.com/office/drawing/2014/main" id="{5BEF023E-1DCE-41F4-375C-F0E1EAD0DE77}"/>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5">
              <a:extLst>
                <a:ext uri="{FF2B5EF4-FFF2-40B4-BE49-F238E27FC236}">
                  <a16:creationId xmlns:a16="http://schemas.microsoft.com/office/drawing/2014/main" id="{04AF56AA-89AE-479E-2608-C8548D9814CF}"/>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6" name="Picture 15">
              <a:extLst>
                <a:ext uri="{FF2B5EF4-FFF2-40B4-BE49-F238E27FC236}">
                  <a16:creationId xmlns:a16="http://schemas.microsoft.com/office/drawing/2014/main" id="{5CFF8681-AB22-5AD0-C4E6-F95A5CE9364A}"/>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17" name="Picture 16">
              <a:extLst>
                <a:ext uri="{FF2B5EF4-FFF2-40B4-BE49-F238E27FC236}">
                  <a16:creationId xmlns:a16="http://schemas.microsoft.com/office/drawing/2014/main" id="{3A1BC38B-8DD4-C4E9-BBFC-BE3A821C21D0}"/>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grpSp>
        <p:nvGrpSpPr>
          <p:cNvPr id="18" name="Group 17">
            <a:extLst>
              <a:ext uri="{FF2B5EF4-FFF2-40B4-BE49-F238E27FC236}">
                <a16:creationId xmlns:a16="http://schemas.microsoft.com/office/drawing/2014/main" id="{A9B7DF8E-A499-215D-386F-ECD87559489F}"/>
              </a:ext>
            </a:extLst>
          </p:cNvPr>
          <p:cNvGrpSpPr/>
          <p:nvPr/>
        </p:nvGrpSpPr>
        <p:grpSpPr>
          <a:xfrm>
            <a:off x="8152119" y="4579022"/>
            <a:ext cx="2892879" cy="1000967"/>
            <a:chOff x="8294914" y="2917890"/>
            <a:chExt cx="2892879" cy="1000967"/>
          </a:xfrm>
        </p:grpSpPr>
        <p:cxnSp>
          <p:nvCxnSpPr>
            <p:cNvPr id="19" name="Straight Connector 18">
              <a:extLst>
                <a:ext uri="{FF2B5EF4-FFF2-40B4-BE49-F238E27FC236}">
                  <a16:creationId xmlns:a16="http://schemas.microsoft.com/office/drawing/2014/main" id="{1BFD4602-4727-4A9E-4A3B-DABB4B41276B}"/>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CF80783-D727-7AC5-13C7-5CBA6A3B9061}"/>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910D8A6-66C8-0360-E9B0-4BB2C199748C}"/>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22" name="Freeform: Shape 21">
            <a:extLst>
              <a:ext uri="{FF2B5EF4-FFF2-40B4-BE49-F238E27FC236}">
                <a16:creationId xmlns:a16="http://schemas.microsoft.com/office/drawing/2014/main" id="{17AA7981-AFA1-4DA8-84E6-4A0023F19236}"/>
              </a:ext>
            </a:extLst>
          </p:cNvPr>
          <p:cNvSpPr/>
          <p:nvPr/>
        </p:nvSpPr>
        <p:spPr>
          <a:xfrm>
            <a:off x="8154844" y="4753650"/>
            <a:ext cx="2165237" cy="809094"/>
          </a:xfrm>
          <a:custGeom>
            <a:avLst/>
            <a:gdLst>
              <a:gd name="connsiteX0" fmla="*/ 0 w 2710543"/>
              <a:gd name="connsiteY0" fmla="*/ 873579 h 873579"/>
              <a:gd name="connsiteX1" fmla="*/ 204107 w 2710543"/>
              <a:gd name="connsiteY1" fmla="*/ 832757 h 873579"/>
              <a:gd name="connsiteX2" fmla="*/ 481693 w 2710543"/>
              <a:gd name="connsiteY2" fmla="*/ 751114 h 873579"/>
              <a:gd name="connsiteX3" fmla="*/ 857250 w 2710543"/>
              <a:gd name="connsiteY3" fmla="*/ 555172 h 873579"/>
              <a:gd name="connsiteX4" fmla="*/ 1167493 w 2710543"/>
              <a:gd name="connsiteY4" fmla="*/ 318407 h 873579"/>
              <a:gd name="connsiteX5" fmla="*/ 1371600 w 2710543"/>
              <a:gd name="connsiteY5" fmla="*/ 187779 h 873579"/>
              <a:gd name="connsiteX6" fmla="*/ 1861457 w 2710543"/>
              <a:gd name="connsiteY6" fmla="*/ 48986 h 873579"/>
              <a:gd name="connsiteX7" fmla="*/ 2473779 w 2710543"/>
              <a:gd name="connsiteY7" fmla="*/ 8164 h 873579"/>
              <a:gd name="connsiteX8" fmla="*/ 2710543 w 2710543"/>
              <a:gd name="connsiteY8" fmla="*/ 0 h 873579"/>
              <a:gd name="connsiteX0" fmla="*/ 0 w 2710543"/>
              <a:gd name="connsiteY0" fmla="*/ 873579 h 873579"/>
              <a:gd name="connsiteX1" fmla="*/ 204107 w 2710543"/>
              <a:gd name="connsiteY1" fmla="*/ 832757 h 873579"/>
              <a:gd name="connsiteX2" fmla="*/ 481693 w 2710543"/>
              <a:gd name="connsiteY2" fmla="*/ 751114 h 873579"/>
              <a:gd name="connsiteX3" fmla="*/ 857250 w 2710543"/>
              <a:gd name="connsiteY3" fmla="*/ 555172 h 873579"/>
              <a:gd name="connsiteX4" fmla="*/ 1167493 w 2710543"/>
              <a:gd name="connsiteY4" fmla="*/ 318407 h 873579"/>
              <a:gd name="connsiteX5" fmla="*/ 1445079 w 2710543"/>
              <a:gd name="connsiteY5" fmla="*/ 163286 h 873579"/>
              <a:gd name="connsiteX6" fmla="*/ 1861457 w 2710543"/>
              <a:gd name="connsiteY6" fmla="*/ 48986 h 873579"/>
              <a:gd name="connsiteX7" fmla="*/ 2473779 w 2710543"/>
              <a:gd name="connsiteY7" fmla="*/ 8164 h 873579"/>
              <a:gd name="connsiteX8" fmla="*/ 2710543 w 2710543"/>
              <a:gd name="connsiteY8" fmla="*/ 0 h 873579"/>
              <a:gd name="connsiteX0" fmla="*/ 0 w 2473779"/>
              <a:gd name="connsiteY0" fmla="*/ 865415 h 865415"/>
              <a:gd name="connsiteX1" fmla="*/ 204107 w 2473779"/>
              <a:gd name="connsiteY1" fmla="*/ 824593 h 865415"/>
              <a:gd name="connsiteX2" fmla="*/ 481693 w 2473779"/>
              <a:gd name="connsiteY2" fmla="*/ 742950 h 865415"/>
              <a:gd name="connsiteX3" fmla="*/ 857250 w 2473779"/>
              <a:gd name="connsiteY3" fmla="*/ 547008 h 865415"/>
              <a:gd name="connsiteX4" fmla="*/ 1167493 w 2473779"/>
              <a:gd name="connsiteY4" fmla="*/ 310243 h 865415"/>
              <a:gd name="connsiteX5" fmla="*/ 1445079 w 2473779"/>
              <a:gd name="connsiteY5" fmla="*/ 155122 h 865415"/>
              <a:gd name="connsiteX6" fmla="*/ 1861457 w 2473779"/>
              <a:gd name="connsiteY6" fmla="*/ 40822 h 865415"/>
              <a:gd name="connsiteX7" fmla="*/ 2473779 w 2473779"/>
              <a:gd name="connsiteY7" fmla="*/ 0 h 865415"/>
              <a:gd name="connsiteX0" fmla="*/ 0 w 1861457"/>
              <a:gd name="connsiteY0" fmla="*/ 824593 h 824593"/>
              <a:gd name="connsiteX1" fmla="*/ 204107 w 1861457"/>
              <a:gd name="connsiteY1" fmla="*/ 783771 h 824593"/>
              <a:gd name="connsiteX2" fmla="*/ 481693 w 1861457"/>
              <a:gd name="connsiteY2" fmla="*/ 702128 h 824593"/>
              <a:gd name="connsiteX3" fmla="*/ 857250 w 1861457"/>
              <a:gd name="connsiteY3" fmla="*/ 506186 h 824593"/>
              <a:gd name="connsiteX4" fmla="*/ 1167493 w 1861457"/>
              <a:gd name="connsiteY4" fmla="*/ 269421 h 824593"/>
              <a:gd name="connsiteX5" fmla="*/ 1445079 w 1861457"/>
              <a:gd name="connsiteY5" fmla="*/ 114300 h 824593"/>
              <a:gd name="connsiteX6" fmla="*/ 1861457 w 1861457"/>
              <a:gd name="connsiteY6" fmla="*/ 0 h 824593"/>
              <a:gd name="connsiteX0" fmla="*/ 0 w 1707777"/>
              <a:gd name="connsiteY0" fmla="*/ 793857 h 793857"/>
              <a:gd name="connsiteX1" fmla="*/ 204107 w 1707777"/>
              <a:gd name="connsiteY1" fmla="*/ 753035 h 793857"/>
              <a:gd name="connsiteX2" fmla="*/ 481693 w 1707777"/>
              <a:gd name="connsiteY2" fmla="*/ 671392 h 793857"/>
              <a:gd name="connsiteX3" fmla="*/ 857250 w 1707777"/>
              <a:gd name="connsiteY3" fmla="*/ 475450 h 793857"/>
              <a:gd name="connsiteX4" fmla="*/ 1167493 w 1707777"/>
              <a:gd name="connsiteY4" fmla="*/ 238685 h 793857"/>
              <a:gd name="connsiteX5" fmla="*/ 1445079 w 1707777"/>
              <a:gd name="connsiteY5" fmla="*/ 83564 h 793857"/>
              <a:gd name="connsiteX6" fmla="*/ 1707777 w 1707777"/>
              <a:gd name="connsiteY6" fmla="*/ 0 h 793857"/>
              <a:gd name="connsiteX0" fmla="*/ 0 w 1707777"/>
              <a:gd name="connsiteY0" fmla="*/ 793857 h 793857"/>
              <a:gd name="connsiteX1" fmla="*/ 204107 w 1707777"/>
              <a:gd name="connsiteY1" fmla="*/ 753035 h 793857"/>
              <a:gd name="connsiteX2" fmla="*/ 481693 w 1707777"/>
              <a:gd name="connsiteY2" fmla="*/ 671392 h 793857"/>
              <a:gd name="connsiteX3" fmla="*/ 857250 w 1707777"/>
              <a:gd name="connsiteY3" fmla="*/ 475450 h 793857"/>
              <a:gd name="connsiteX4" fmla="*/ 1167493 w 1707777"/>
              <a:gd name="connsiteY4" fmla="*/ 238685 h 793857"/>
              <a:gd name="connsiteX5" fmla="*/ 1414342 w 1707777"/>
              <a:gd name="connsiteY5" fmla="*/ 75880 h 793857"/>
              <a:gd name="connsiteX6" fmla="*/ 1707777 w 1707777"/>
              <a:gd name="connsiteY6" fmla="*/ 0 h 793857"/>
              <a:gd name="connsiteX0" fmla="*/ 0 w 1707777"/>
              <a:gd name="connsiteY0" fmla="*/ 793857 h 793857"/>
              <a:gd name="connsiteX1" fmla="*/ 204107 w 1707777"/>
              <a:gd name="connsiteY1" fmla="*/ 753035 h 793857"/>
              <a:gd name="connsiteX2" fmla="*/ 481693 w 1707777"/>
              <a:gd name="connsiteY2" fmla="*/ 671392 h 793857"/>
              <a:gd name="connsiteX3" fmla="*/ 857250 w 1707777"/>
              <a:gd name="connsiteY3" fmla="*/ 475450 h 793857"/>
              <a:gd name="connsiteX4" fmla="*/ 1167493 w 1707777"/>
              <a:gd name="connsiteY4" fmla="*/ 238685 h 793857"/>
              <a:gd name="connsiteX5" fmla="*/ 1414342 w 1707777"/>
              <a:gd name="connsiteY5" fmla="*/ 75880 h 793857"/>
              <a:gd name="connsiteX6" fmla="*/ 1707777 w 1707777"/>
              <a:gd name="connsiteY6" fmla="*/ 0 h 793857"/>
              <a:gd name="connsiteX0" fmla="*/ 0 w 1692409"/>
              <a:gd name="connsiteY0" fmla="*/ 793857 h 793857"/>
              <a:gd name="connsiteX1" fmla="*/ 204107 w 1692409"/>
              <a:gd name="connsiteY1" fmla="*/ 753035 h 793857"/>
              <a:gd name="connsiteX2" fmla="*/ 481693 w 1692409"/>
              <a:gd name="connsiteY2" fmla="*/ 671392 h 793857"/>
              <a:gd name="connsiteX3" fmla="*/ 857250 w 1692409"/>
              <a:gd name="connsiteY3" fmla="*/ 475450 h 793857"/>
              <a:gd name="connsiteX4" fmla="*/ 1167493 w 1692409"/>
              <a:gd name="connsiteY4" fmla="*/ 238685 h 793857"/>
              <a:gd name="connsiteX5" fmla="*/ 1414342 w 1692409"/>
              <a:gd name="connsiteY5" fmla="*/ 75880 h 793857"/>
              <a:gd name="connsiteX6" fmla="*/ 1692409 w 1692409"/>
              <a:gd name="connsiteY6" fmla="*/ 0 h 793857"/>
              <a:gd name="connsiteX0" fmla="*/ 0 w 1692409"/>
              <a:gd name="connsiteY0" fmla="*/ 793857 h 793857"/>
              <a:gd name="connsiteX1" fmla="*/ 204107 w 1692409"/>
              <a:gd name="connsiteY1" fmla="*/ 753035 h 793857"/>
              <a:gd name="connsiteX2" fmla="*/ 481693 w 1692409"/>
              <a:gd name="connsiteY2" fmla="*/ 671392 h 793857"/>
              <a:gd name="connsiteX3" fmla="*/ 857250 w 1692409"/>
              <a:gd name="connsiteY3" fmla="*/ 475450 h 793857"/>
              <a:gd name="connsiteX4" fmla="*/ 1167493 w 1692409"/>
              <a:gd name="connsiteY4" fmla="*/ 238685 h 793857"/>
              <a:gd name="connsiteX5" fmla="*/ 1414342 w 1692409"/>
              <a:gd name="connsiteY5" fmla="*/ 75880 h 793857"/>
              <a:gd name="connsiteX6" fmla="*/ 1692409 w 1692409"/>
              <a:gd name="connsiteY6" fmla="*/ 0 h 793857"/>
              <a:gd name="connsiteX0" fmla="*/ 0 w 1677041"/>
              <a:gd name="connsiteY0" fmla="*/ 824593 h 824593"/>
              <a:gd name="connsiteX1" fmla="*/ 204107 w 1677041"/>
              <a:gd name="connsiteY1" fmla="*/ 783771 h 824593"/>
              <a:gd name="connsiteX2" fmla="*/ 481693 w 1677041"/>
              <a:gd name="connsiteY2" fmla="*/ 702128 h 824593"/>
              <a:gd name="connsiteX3" fmla="*/ 857250 w 1677041"/>
              <a:gd name="connsiteY3" fmla="*/ 506186 h 824593"/>
              <a:gd name="connsiteX4" fmla="*/ 1167493 w 1677041"/>
              <a:gd name="connsiteY4" fmla="*/ 269421 h 824593"/>
              <a:gd name="connsiteX5" fmla="*/ 1414342 w 1677041"/>
              <a:gd name="connsiteY5" fmla="*/ 106616 h 824593"/>
              <a:gd name="connsiteX6" fmla="*/ 1677041 w 1677041"/>
              <a:gd name="connsiteY6" fmla="*/ 0 h 824593"/>
              <a:gd name="connsiteX0" fmla="*/ 0 w 1677041"/>
              <a:gd name="connsiteY0" fmla="*/ 824593 h 824593"/>
              <a:gd name="connsiteX1" fmla="*/ 204107 w 1677041"/>
              <a:gd name="connsiteY1" fmla="*/ 783771 h 824593"/>
              <a:gd name="connsiteX2" fmla="*/ 481693 w 1677041"/>
              <a:gd name="connsiteY2" fmla="*/ 702128 h 824593"/>
              <a:gd name="connsiteX3" fmla="*/ 857250 w 1677041"/>
              <a:gd name="connsiteY3" fmla="*/ 506186 h 824593"/>
              <a:gd name="connsiteX4" fmla="*/ 1167493 w 1677041"/>
              <a:gd name="connsiteY4" fmla="*/ 269421 h 824593"/>
              <a:gd name="connsiteX5" fmla="*/ 1414342 w 1677041"/>
              <a:gd name="connsiteY5" fmla="*/ 106616 h 824593"/>
              <a:gd name="connsiteX6" fmla="*/ 1677041 w 1677041"/>
              <a:gd name="connsiteY6" fmla="*/ 0 h 824593"/>
              <a:gd name="connsiteX0" fmla="*/ 0 w 2165237"/>
              <a:gd name="connsiteY0" fmla="*/ 809094 h 809094"/>
              <a:gd name="connsiteX1" fmla="*/ 204107 w 2165237"/>
              <a:gd name="connsiteY1" fmla="*/ 768272 h 809094"/>
              <a:gd name="connsiteX2" fmla="*/ 481693 w 2165237"/>
              <a:gd name="connsiteY2" fmla="*/ 686629 h 809094"/>
              <a:gd name="connsiteX3" fmla="*/ 857250 w 2165237"/>
              <a:gd name="connsiteY3" fmla="*/ 490687 h 809094"/>
              <a:gd name="connsiteX4" fmla="*/ 1167493 w 2165237"/>
              <a:gd name="connsiteY4" fmla="*/ 253922 h 809094"/>
              <a:gd name="connsiteX5" fmla="*/ 1414342 w 2165237"/>
              <a:gd name="connsiteY5" fmla="*/ 91117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857250 w 2165237"/>
              <a:gd name="connsiteY3" fmla="*/ 490687 h 809094"/>
              <a:gd name="connsiteX4" fmla="*/ 1167493 w 2165237"/>
              <a:gd name="connsiteY4" fmla="*/ 253922 h 809094"/>
              <a:gd name="connsiteX5" fmla="*/ 1608070 w 2165237"/>
              <a:gd name="connsiteY5" fmla="*/ 60120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857250 w 2165237"/>
              <a:gd name="connsiteY3" fmla="*/ 490687 h 809094"/>
              <a:gd name="connsiteX4" fmla="*/ 1229486 w 2165237"/>
              <a:gd name="connsiteY4" fmla="*/ 261671 h 809094"/>
              <a:gd name="connsiteX5" fmla="*/ 1608070 w 2165237"/>
              <a:gd name="connsiteY5" fmla="*/ 60120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29486 w 2165237"/>
              <a:gd name="connsiteY4" fmla="*/ 261671 h 809094"/>
              <a:gd name="connsiteX5" fmla="*/ 1608070 w 2165237"/>
              <a:gd name="connsiteY5" fmla="*/ 60120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60120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19244 w 2165237"/>
              <a:gd name="connsiteY3" fmla="*/ 521684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50241 w 2165237"/>
              <a:gd name="connsiteY3" fmla="*/ 506186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50241 w 2165237"/>
              <a:gd name="connsiteY3" fmla="*/ 506186 h 809094"/>
              <a:gd name="connsiteX4" fmla="*/ 1244985 w 2165237"/>
              <a:gd name="connsiteY4" fmla="*/ 238423 h 809094"/>
              <a:gd name="connsiteX5" fmla="*/ 1608070 w 2165237"/>
              <a:gd name="connsiteY5" fmla="*/ 52371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50241 w 2165237"/>
              <a:gd name="connsiteY3" fmla="*/ 506186 h 809094"/>
              <a:gd name="connsiteX4" fmla="*/ 1244985 w 2165237"/>
              <a:gd name="connsiteY4" fmla="*/ 238423 h 809094"/>
              <a:gd name="connsiteX5" fmla="*/ 1646816 w 2165237"/>
              <a:gd name="connsiteY5" fmla="*/ 83368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50241 w 2165237"/>
              <a:gd name="connsiteY3" fmla="*/ 506186 h 809094"/>
              <a:gd name="connsiteX4" fmla="*/ 1291480 w 2165237"/>
              <a:gd name="connsiteY4" fmla="*/ 269420 h 809094"/>
              <a:gd name="connsiteX5" fmla="*/ 1646816 w 2165237"/>
              <a:gd name="connsiteY5" fmla="*/ 83368 h 809094"/>
              <a:gd name="connsiteX6" fmla="*/ 2165237 w 2165237"/>
              <a:gd name="connsiteY6" fmla="*/ 0 h 809094"/>
              <a:gd name="connsiteX0" fmla="*/ 0 w 2165237"/>
              <a:gd name="connsiteY0" fmla="*/ 809094 h 809094"/>
              <a:gd name="connsiteX1" fmla="*/ 204107 w 2165237"/>
              <a:gd name="connsiteY1" fmla="*/ 768272 h 809094"/>
              <a:gd name="connsiteX2" fmla="*/ 481693 w 2165237"/>
              <a:gd name="connsiteY2" fmla="*/ 686629 h 809094"/>
              <a:gd name="connsiteX3" fmla="*/ 965739 w 2165237"/>
              <a:gd name="connsiteY3" fmla="*/ 560430 h 809094"/>
              <a:gd name="connsiteX4" fmla="*/ 1291480 w 2165237"/>
              <a:gd name="connsiteY4" fmla="*/ 269420 h 809094"/>
              <a:gd name="connsiteX5" fmla="*/ 1646816 w 2165237"/>
              <a:gd name="connsiteY5" fmla="*/ 83368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65739 w 2165237"/>
              <a:gd name="connsiteY3" fmla="*/ 560430 h 809094"/>
              <a:gd name="connsiteX4" fmla="*/ 1291480 w 2165237"/>
              <a:gd name="connsiteY4" fmla="*/ 269420 h 809094"/>
              <a:gd name="connsiteX5" fmla="*/ 1646816 w 2165237"/>
              <a:gd name="connsiteY5" fmla="*/ 83368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291480 w 2165237"/>
              <a:gd name="connsiteY4" fmla="*/ 269420 h 809094"/>
              <a:gd name="connsiteX5" fmla="*/ 1646816 w 2165237"/>
              <a:gd name="connsiteY5" fmla="*/ 83368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330226 w 2165237"/>
              <a:gd name="connsiteY4" fmla="*/ 277169 h 809094"/>
              <a:gd name="connsiteX5" fmla="*/ 1646816 w 2165237"/>
              <a:gd name="connsiteY5" fmla="*/ 83368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330226 w 2165237"/>
              <a:gd name="connsiteY4" fmla="*/ 277169 h 809094"/>
              <a:gd name="connsiteX5" fmla="*/ 1732057 w 2165237"/>
              <a:gd name="connsiteY5" fmla="*/ 98867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330226 w 2165237"/>
              <a:gd name="connsiteY4" fmla="*/ 277169 h 809094"/>
              <a:gd name="connsiteX5" fmla="*/ 1732057 w 2165237"/>
              <a:gd name="connsiteY5" fmla="*/ 98867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345724 w 2165237"/>
              <a:gd name="connsiteY4" fmla="*/ 292667 h 809094"/>
              <a:gd name="connsiteX5" fmla="*/ 1732057 w 2165237"/>
              <a:gd name="connsiteY5" fmla="*/ 98867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345724 w 2165237"/>
              <a:gd name="connsiteY4" fmla="*/ 292667 h 809094"/>
              <a:gd name="connsiteX5" fmla="*/ 1732057 w 2165237"/>
              <a:gd name="connsiteY5" fmla="*/ 98867 h 809094"/>
              <a:gd name="connsiteX6" fmla="*/ 2165237 w 2165237"/>
              <a:gd name="connsiteY6" fmla="*/ 0 h 809094"/>
              <a:gd name="connsiteX0" fmla="*/ 0 w 2165237"/>
              <a:gd name="connsiteY0" fmla="*/ 809094 h 809094"/>
              <a:gd name="connsiteX1" fmla="*/ 204107 w 2165237"/>
              <a:gd name="connsiteY1" fmla="*/ 768272 h 809094"/>
              <a:gd name="connsiteX2" fmla="*/ 520438 w 2165237"/>
              <a:gd name="connsiteY2" fmla="*/ 702127 h 809094"/>
              <a:gd name="connsiteX3" fmla="*/ 919244 w 2165237"/>
              <a:gd name="connsiteY3" fmla="*/ 568179 h 809094"/>
              <a:gd name="connsiteX4" fmla="*/ 1345724 w 2165237"/>
              <a:gd name="connsiteY4" fmla="*/ 292667 h 809094"/>
              <a:gd name="connsiteX5" fmla="*/ 1755305 w 2165237"/>
              <a:gd name="connsiteY5" fmla="*/ 122114 h 809094"/>
              <a:gd name="connsiteX6" fmla="*/ 2165237 w 2165237"/>
              <a:gd name="connsiteY6" fmla="*/ 0 h 80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5237" h="809094">
                <a:moveTo>
                  <a:pt x="0" y="809094"/>
                </a:moveTo>
                <a:cubicBezTo>
                  <a:pt x="61912" y="798888"/>
                  <a:pt x="117367" y="786100"/>
                  <a:pt x="204107" y="768272"/>
                </a:cubicBezTo>
                <a:cubicBezTo>
                  <a:pt x="290847" y="750444"/>
                  <a:pt x="401249" y="735476"/>
                  <a:pt x="520438" y="702127"/>
                </a:cubicBezTo>
                <a:cubicBezTo>
                  <a:pt x="639628" y="668778"/>
                  <a:pt x="781696" y="636422"/>
                  <a:pt x="919244" y="568179"/>
                </a:cubicBezTo>
                <a:cubicBezTo>
                  <a:pt x="1056792" y="499936"/>
                  <a:pt x="1206381" y="367011"/>
                  <a:pt x="1345724" y="292667"/>
                </a:cubicBezTo>
                <a:cubicBezTo>
                  <a:pt x="1485067" y="218323"/>
                  <a:pt x="1654882" y="159268"/>
                  <a:pt x="1755305" y="122114"/>
                </a:cubicBezTo>
                <a:cubicBezTo>
                  <a:pt x="1847979" y="92708"/>
                  <a:pt x="1970149" y="25658"/>
                  <a:pt x="2165237" y="0"/>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23" name="Freeform: Shape 22">
            <a:extLst>
              <a:ext uri="{FF2B5EF4-FFF2-40B4-BE49-F238E27FC236}">
                <a16:creationId xmlns:a16="http://schemas.microsoft.com/office/drawing/2014/main" id="{6DFBBD76-1CCF-D1FC-4E89-86718618CC4E}"/>
              </a:ext>
            </a:extLst>
          </p:cNvPr>
          <p:cNvSpPr/>
          <p:nvPr/>
        </p:nvSpPr>
        <p:spPr>
          <a:xfrm>
            <a:off x="8143060" y="2677234"/>
            <a:ext cx="930140" cy="800473"/>
          </a:xfrm>
          <a:custGeom>
            <a:avLst/>
            <a:gdLst>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81940 h 785047"/>
              <a:gd name="connsiteX8" fmla="*/ 2857500 w 2857500"/>
              <a:gd name="connsiteY8" fmla="*/ 213360 h 785047"/>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59080 h 785047"/>
              <a:gd name="connsiteX8" fmla="*/ 2857500 w 2857500"/>
              <a:gd name="connsiteY8" fmla="*/ 213360 h 785047"/>
              <a:gd name="connsiteX0" fmla="*/ 0 w 2872740"/>
              <a:gd name="connsiteY0" fmla="*/ 0 h 785047"/>
              <a:gd name="connsiteX1" fmla="*/ 289560 w 2872740"/>
              <a:gd name="connsiteY1" fmla="*/ 76200 h 785047"/>
              <a:gd name="connsiteX2" fmla="*/ 541020 w 2872740"/>
              <a:gd name="connsiteY2" fmla="*/ 266700 h 785047"/>
              <a:gd name="connsiteX3" fmla="*/ 792480 w 2872740"/>
              <a:gd name="connsiteY3" fmla="*/ 533400 h 785047"/>
              <a:gd name="connsiteX4" fmla="*/ 929640 w 2872740"/>
              <a:gd name="connsiteY4" fmla="*/ 784860 h 785047"/>
              <a:gd name="connsiteX5" fmla="*/ 1211580 w 2872740"/>
              <a:gd name="connsiteY5" fmla="*/ 571500 h 785047"/>
              <a:gd name="connsiteX6" fmla="*/ 1531620 w 2872740"/>
              <a:gd name="connsiteY6" fmla="*/ 403860 h 785047"/>
              <a:gd name="connsiteX7" fmla="*/ 2255520 w 2872740"/>
              <a:gd name="connsiteY7" fmla="*/ 259080 h 785047"/>
              <a:gd name="connsiteX8" fmla="*/ 2872740 w 2872740"/>
              <a:gd name="connsiteY8" fmla="*/ 21336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47900 w 2865120"/>
              <a:gd name="connsiteY7" fmla="*/ 251460 h 785047"/>
              <a:gd name="connsiteX8" fmla="*/ 2865120 w 2865120"/>
              <a:gd name="connsiteY8" fmla="*/ 228600 h 785047"/>
              <a:gd name="connsiteX0" fmla="*/ 0 w 2865120"/>
              <a:gd name="connsiteY0" fmla="*/ 0 h 785054"/>
              <a:gd name="connsiteX1" fmla="*/ 289560 w 2865120"/>
              <a:gd name="connsiteY1" fmla="*/ 76200 h 785054"/>
              <a:gd name="connsiteX2" fmla="*/ 541020 w 2865120"/>
              <a:gd name="connsiteY2" fmla="*/ 266700 h 785054"/>
              <a:gd name="connsiteX3" fmla="*/ 792480 w 2865120"/>
              <a:gd name="connsiteY3" fmla="*/ 533400 h 785054"/>
              <a:gd name="connsiteX4" fmla="*/ 929640 w 2865120"/>
              <a:gd name="connsiteY4" fmla="*/ 784860 h 785054"/>
              <a:gd name="connsiteX5" fmla="*/ 1211580 w 2865120"/>
              <a:gd name="connsiteY5" fmla="*/ 571500 h 785054"/>
              <a:gd name="connsiteX6" fmla="*/ 1638300 w 2865120"/>
              <a:gd name="connsiteY6" fmla="*/ 373380 h 785054"/>
              <a:gd name="connsiteX7" fmla="*/ 2247900 w 2865120"/>
              <a:gd name="connsiteY7" fmla="*/ 251460 h 785054"/>
              <a:gd name="connsiteX8" fmla="*/ 2865120 w 2865120"/>
              <a:gd name="connsiteY8" fmla="*/ 228600 h 785054"/>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5000"/>
              <a:gd name="connsiteX1" fmla="*/ 289560 w 2865120"/>
              <a:gd name="connsiteY1" fmla="*/ 76200 h 805000"/>
              <a:gd name="connsiteX2" fmla="*/ 541020 w 2865120"/>
              <a:gd name="connsiteY2" fmla="*/ 266700 h 805000"/>
              <a:gd name="connsiteX3" fmla="*/ 792480 w 2865120"/>
              <a:gd name="connsiteY3" fmla="*/ 533400 h 805000"/>
              <a:gd name="connsiteX4" fmla="*/ 929640 w 2865120"/>
              <a:gd name="connsiteY4" fmla="*/ 784860 h 805000"/>
              <a:gd name="connsiteX5" fmla="*/ 1257300 w 2865120"/>
              <a:gd name="connsiteY5" fmla="*/ 548640 h 805000"/>
              <a:gd name="connsiteX6" fmla="*/ 1638300 w 2865120"/>
              <a:gd name="connsiteY6" fmla="*/ 373380 h 805000"/>
              <a:gd name="connsiteX7" fmla="*/ 2247900 w 2865120"/>
              <a:gd name="connsiteY7" fmla="*/ 251460 h 805000"/>
              <a:gd name="connsiteX8" fmla="*/ 2865120 w 2865120"/>
              <a:gd name="connsiteY8" fmla="*/ 228600 h 805000"/>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7620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9144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44880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33207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 name="connsiteX0" fmla="*/ 0 w 2247900"/>
              <a:gd name="connsiteY0" fmla="*/ 0 h 807745"/>
              <a:gd name="connsiteX1" fmla="*/ 289560 w 2247900"/>
              <a:gd name="connsiteY1" fmla="*/ 91440 h 807745"/>
              <a:gd name="connsiteX2" fmla="*/ 556260 w 2247900"/>
              <a:gd name="connsiteY2" fmla="*/ 259080 h 807745"/>
              <a:gd name="connsiteX3" fmla="*/ 792480 w 2247900"/>
              <a:gd name="connsiteY3" fmla="*/ 533400 h 807745"/>
              <a:gd name="connsiteX4" fmla="*/ 933207 w 2247900"/>
              <a:gd name="connsiteY4" fmla="*/ 807720 h 807745"/>
              <a:gd name="connsiteX5" fmla="*/ 1257300 w 2247900"/>
              <a:gd name="connsiteY5" fmla="*/ 548640 h 807745"/>
              <a:gd name="connsiteX6" fmla="*/ 1638300 w 2247900"/>
              <a:gd name="connsiteY6" fmla="*/ 373380 h 807745"/>
              <a:gd name="connsiteX7" fmla="*/ 2247900 w 2247900"/>
              <a:gd name="connsiteY7" fmla="*/ 251460 h 807745"/>
              <a:gd name="connsiteX0" fmla="*/ 0 w 1638300"/>
              <a:gd name="connsiteY0" fmla="*/ 0 h 807745"/>
              <a:gd name="connsiteX1" fmla="*/ 289560 w 1638300"/>
              <a:gd name="connsiteY1" fmla="*/ 91440 h 807745"/>
              <a:gd name="connsiteX2" fmla="*/ 556260 w 1638300"/>
              <a:gd name="connsiteY2" fmla="*/ 259080 h 807745"/>
              <a:gd name="connsiteX3" fmla="*/ 792480 w 1638300"/>
              <a:gd name="connsiteY3" fmla="*/ 533400 h 807745"/>
              <a:gd name="connsiteX4" fmla="*/ 933207 w 1638300"/>
              <a:gd name="connsiteY4" fmla="*/ 807720 h 807745"/>
              <a:gd name="connsiteX5" fmla="*/ 1257300 w 1638300"/>
              <a:gd name="connsiteY5" fmla="*/ 548640 h 807745"/>
              <a:gd name="connsiteX6" fmla="*/ 1638300 w 1638300"/>
              <a:gd name="connsiteY6" fmla="*/ 373380 h 807745"/>
              <a:gd name="connsiteX0" fmla="*/ 0 w 1257300"/>
              <a:gd name="connsiteY0" fmla="*/ 0 h 807745"/>
              <a:gd name="connsiteX1" fmla="*/ 289560 w 1257300"/>
              <a:gd name="connsiteY1" fmla="*/ 91440 h 807745"/>
              <a:gd name="connsiteX2" fmla="*/ 556260 w 1257300"/>
              <a:gd name="connsiteY2" fmla="*/ 259080 h 807745"/>
              <a:gd name="connsiteX3" fmla="*/ 792480 w 1257300"/>
              <a:gd name="connsiteY3" fmla="*/ 533400 h 807745"/>
              <a:gd name="connsiteX4" fmla="*/ 933207 w 1257300"/>
              <a:gd name="connsiteY4" fmla="*/ 807720 h 807745"/>
              <a:gd name="connsiteX5" fmla="*/ 1257300 w 1257300"/>
              <a:gd name="connsiteY5" fmla="*/ 548640 h 807745"/>
              <a:gd name="connsiteX0" fmla="*/ 0 w 933207"/>
              <a:gd name="connsiteY0" fmla="*/ 0 h 807720"/>
              <a:gd name="connsiteX1" fmla="*/ 289560 w 933207"/>
              <a:gd name="connsiteY1" fmla="*/ 91440 h 807720"/>
              <a:gd name="connsiteX2" fmla="*/ 556260 w 933207"/>
              <a:gd name="connsiteY2" fmla="*/ 259080 h 807720"/>
              <a:gd name="connsiteX3" fmla="*/ 792480 w 933207"/>
              <a:gd name="connsiteY3" fmla="*/ 533400 h 807720"/>
              <a:gd name="connsiteX4" fmla="*/ 933207 w 933207"/>
              <a:gd name="connsiteY4" fmla="*/ 807720 h 807720"/>
              <a:gd name="connsiteX0" fmla="*/ 0 w 917023"/>
              <a:gd name="connsiteY0" fmla="*/ 0 h 726800"/>
              <a:gd name="connsiteX1" fmla="*/ 289560 w 917023"/>
              <a:gd name="connsiteY1" fmla="*/ 91440 h 726800"/>
              <a:gd name="connsiteX2" fmla="*/ 556260 w 917023"/>
              <a:gd name="connsiteY2" fmla="*/ 259080 h 726800"/>
              <a:gd name="connsiteX3" fmla="*/ 792480 w 917023"/>
              <a:gd name="connsiteY3" fmla="*/ 533400 h 726800"/>
              <a:gd name="connsiteX4" fmla="*/ 917023 w 917023"/>
              <a:gd name="connsiteY4" fmla="*/ 726800 h 726800"/>
              <a:gd name="connsiteX0" fmla="*/ 0 w 949391"/>
              <a:gd name="connsiteY0" fmla="*/ 0 h 807720"/>
              <a:gd name="connsiteX1" fmla="*/ 289560 w 949391"/>
              <a:gd name="connsiteY1" fmla="*/ 91440 h 807720"/>
              <a:gd name="connsiteX2" fmla="*/ 556260 w 949391"/>
              <a:gd name="connsiteY2" fmla="*/ 259080 h 807720"/>
              <a:gd name="connsiteX3" fmla="*/ 792480 w 949391"/>
              <a:gd name="connsiteY3" fmla="*/ 533400 h 807720"/>
              <a:gd name="connsiteX4" fmla="*/ 949391 w 949391"/>
              <a:gd name="connsiteY4" fmla="*/ 807720 h 807720"/>
              <a:gd name="connsiteX0" fmla="*/ 0 w 925115"/>
              <a:gd name="connsiteY0" fmla="*/ 0 h 734892"/>
              <a:gd name="connsiteX1" fmla="*/ 289560 w 925115"/>
              <a:gd name="connsiteY1" fmla="*/ 91440 h 734892"/>
              <a:gd name="connsiteX2" fmla="*/ 556260 w 925115"/>
              <a:gd name="connsiteY2" fmla="*/ 259080 h 734892"/>
              <a:gd name="connsiteX3" fmla="*/ 792480 w 925115"/>
              <a:gd name="connsiteY3" fmla="*/ 533400 h 734892"/>
              <a:gd name="connsiteX4" fmla="*/ 925115 w 925115"/>
              <a:gd name="connsiteY4" fmla="*/ 734892 h 734892"/>
              <a:gd name="connsiteX0" fmla="*/ 0 w 925115"/>
              <a:gd name="connsiteY0" fmla="*/ 0 h 775352"/>
              <a:gd name="connsiteX1" fmla="*/ 289560 w 925115"/>
              <a:gd name="connsiteY1" fmla="*/ 91440 h 775352"/>
              <a:gd name="connsiteX2" fmla="*/ 556260 w 925115"/>
              <a:gd name="connsiteY2" fmla="*/ 259080 h 775352"/>
              <a:gd name="connsiteX3" fmla="*/ 792480 w 925115"/>
              <a:gd name="connsiteY3" fmla="*/ 533400 h 775352"/>
              <a:gd name="connsiteX4" fmla="*/ 925115 w 925115"/>
              <a:gd name="connsiteY4" fmla="*/ 775352 h 775352"/>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140" h="800473">
                <a:moveTo>
                  <a:pt x="0" y="0"/>
                </a:moveTo>
                <a:cubicBezTo>
                  <a:pt x="99695" y="15875"/>
                  <a:pt x="196850" y="48260"/>
                  <a:pt x="289560" y="91440"/>
                </a:cubicBezTo>
                <a:cubicBezTo>
                  <a:pt x="382270" y="134620"/>
                  <a:pt x="472440" y="185420"/>
                  <a:pt x="556260" y="259080"/>
                </a:cubicBezTo>
                <a:cubicBezTo>
                  <a:pt x="640080" y="332740"/>
                  <a:pt x="730167" y="443168"/>
                  <a:pt x="792480" y="533400"/>
                </a:cubicBezTo>
                <a:cubicBezTo>
                  <a:pt x="854793" y="623632"/>
                  <a:pt x="915891" y="767787"/>
                  <a:pt x="930140" y="800473"/>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4" name="Group 23">
            <a:extLst>
              <a:ext uri="{FF2B5EF4-FFF2-40B4-BE49-F238E27FC236}">
                <a16:creationId xmlns:a16="http://schemas.microsoft.com/office/drawing/2014/main" id="{0D86A361-4352-2E22-C1EB-ED730FA6C09F}"/>
              </a:ext>
            </a:extLst>
          </p:cNvPr>
          <p:cNvGrpSpPr/>
          <p:nvPr/>
        </p:nvGrpSpPr>
        <p:grpSpPr>
          <a:xfrm>
            <a:off x="8144145" y="2589607"/>
            <a:ext cx="2899414" cy="1381220"/>
            <a:chOff x="8294914" y="2917890"/>
            <a:chExt cx="2899414" cy="1381220"/>
          </a:xfrm>
        </p:grpSpPr>
        <p:cxnSp>
          <p:nvCxnSpPr>
            <p:cNvPr id="25" name="Straight Connector 24">
              <a:extLst>
                <a:ext uri="{FF2B5EF4-FFF2-40B4-BE49-F238E27FC236}">
                  <a16:creationId xmlns:a16="http://schemas.microsoft.com/office/drawing/2014/main" id="{C99F813A-79DC-8D00-360D-3C2E79353759}"/>
                </a:ext>
              </a:extLst>
            </p:cNvPr>
            <p:cNvCxnSpPr>
              <a:cxnSpLocks/>
            </p:cNvCxnSpPr>
            <p:nvPr/>
          </p:nvCxnSpPr>
          <p:spPr>
            <a:xfrm>
              <a:off x="8294914" y="2947307"/>
              <a:ext cx="6535" cy="13518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434120B-C36A-B715-9784-A551FB4E547A}"/>
                </a:ext>
              </a:extLst>
            </p:cNvPr>
            <p:cNvCxnSpPr>
              <a:cxnSpLocks/>
            </p:cNvCxnSpPr>
            <p:nvPr/>
          </p:nvCxnSpPr>
          <p:spPr>
            <a:xfrm flipH="1">
              <a:off x="8301449" y="4299110"/>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ADF6E27-5786-F548-C750-79753C60B758}"/>
                </a:ext>
              </a:extLst>
            </p:cNvPr>
            <p:cNvCxnSpPr>
              <a:cxnSpLocks/>
            </p:cNvCxnSpPr>
            <p:nvPr/>
          </p:nvCxnSpPr>
          <p:spPr>
            <a:xfrm flipH="1">
              <a:off x="9224559" y="2917890"/>
              <a:ext cx="1084" cy="138122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cxnSp>
        <p:nvCxnSpPr>
          <p:cNvPr id="28" name="Straight Connector 27">
            <a:extLst>
              <a:ext uri="{FF2B5EF4-FFF2-40B4-BE49-F238E27FC236}">
                <a16:creationId xmlns:a16="http://schemas.microsoft.com/office/drawing/2014/main" id="{FE0179DC-8FE9-2074-6189-FD200A27F12C}"/>
              </a:ext>
            </a:extLst>
          </p:cNvPr>
          <p:cNvCxnSpPr>
            <a:cxnSpLocks/>
          </p:cNvCxnSpPr>
          <p:nvPr/>
        </p:nvCxnSpPr>
        <p:spPr>
          <a:xfrm flipH="1">
            <a:off x="8143060" y="3476018"/>
            <a:ext cx="93073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8702F7B1-A1EF-4CEE-F5A5-CF00DBD967EC}"/>
              </a:ext>
            </a:extLst>
          </p:cNvPr>
          <p:cNvSpPr/>
          <p:nvPr/>
        </p:nvSpPr>
        <p:spPr>
          <a:xfrm>
            <a:off x="9076948" y="2868954"/>
            <a:ext cx="1893945" cy="606902"/>
          </a:xfrm>
          <a:custGeom>
            <a:avLst/>
            <a:gdLst>
              <a:gd name="connsiteX0" fmla="*/ 0 w 1901629"/>
              <a:gd name="connsiteY0" fmla="*/ 606902 h 606902"/>
              <a:gd name="connsiteX1" fmla="*/ 186117 w 1901629"/>
              <a:gd name="connsiteY1" fmla="*/ 436969 h 606902"/>
              <a:gd name="connsiteX2" fmla="*/ 372234 w 1901629"/>
              <a:gd name="connsiteY2" fmla="*/ 299405 h 606902"/>
              <a:gd name="connsiteX3" fmla="*/ 663547 w 1901629"/>
              <a:gd name="connsiteY3" fmla="*/ 161840 h 606902"/>
              <a:gd name="connsiteX4" fmla="*/ 1068149 w 1901629"/>
              <a:gd name="connsiteY4" fmla="*/ 56644 h 606902"/>
              <a:gd name="connsiteX5" fmla="*/ 1456567 w 1901629"/>
              <a:gd name="connsiteY5" fmla="*/ 16184 h 606902"/>
              <a:gd name="connsiteX6" fmla="*/ 1901629 w 1901629"/>
              <a:gd name="connsiteY6" fmla="*/ 0 h 606902"/>
              <a:gd name="connsiteX0" fmla="*/ 0 w 1893945"/>
              <a:gd name="connsiteY0" fmla="*/ 606902 h 606902"/>
              <a:gd name="connsiteX1" fmla="*/ 186117 w 1893945"/>
              <a:gd name="connsiteY1" fmla="*/ 436969 h 606902"/>
              <a:gd name="connsiteX2" fmla="*/ 372234 w 1893945"/>
              <a:gd name="connsiteY2" fmla="*/ 299405 h 606902"/>
              <a:gd name="connsiteX3" fmla="*/ 663547 w 1893945"/>
              <a:gd name="connsiteY3" fmla="*/ 161840 h 606902"/>
              <a:gd name="connsiteX4" fmla="*/ 1068149 w 1893945"/>
              <a:gd name="connsiteY4" fmla="*/ 56644 h 606902"/>
              <a:gd name="connsiteX5" fmla="*/ 1456567 w 1893945"/>
              <a:gd name="connsiteY5" fmla="*/ 16184 h 606902"/>
              <a:gd name="connsiteX6" fmla="*/ 1893945 w 1893945"/>
              <a:gd name="connsiteY6" fmla="*/ 0 h 60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3945" h="606902">
                <a:moveTo>
                  <a:pt x="0" y="606902"/>
                </a:moveTo>
                <a:cubicBezTo>
                  <a:pt x="62039" y="547560"/>
                  <a:pt x="124078" y="488218"/>
                  <a:pt x="186117" y="436969"/>
                </a:cubicBezTo>
                <a:cubicBezTo>
                  <a:pt x="248156" y="385719"/>
                  <a:pt x="292662" y="345260"/>
                  <a:pt x="372234" y="299405"/>
                </a:cubicBezTo>
                <a:cubicBezTo>
                  <a:pt x="451806" y="253550"/>
                  <a:pt x="547561" y="202300"/>
                  <a:pt x="663547" y="161840"/>
                </a:cubicBezTo>
                <a:cubicBezTo>
                  <a:pt x="779533" y="121380"/>
                  <a:pt x="935979" y="80920"/>
                  <a:pt x="1068149" y="56644"/>
                </a:cubicBezTo>
                <a:cubicBezTo>
                  <a:pt x="1200319" y="32368"/>
                  <a:pt x="1318934" y="25625"/>
                  <a:pt x="1456567" y="16184"/>
                </a:cubicBezTo>
                <a:cubicBezTo>
                  <a:pt x="1594200" y="6743"/>
                  <a:pt x="1813025" y="4046"/>
                  <a:pt x="1893945" y="0"/>
                </a:cubicBezTo>
              </a:path>
            </a:pathLst>
          </a:custGeom>
          <a:noFill/>
          <a:ln w="28575">
            <a:solidFill>
              <a:srgbClr val="1995AD"/>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Freeform: Shape 29">
            <a:extLst>
              <a:ext uri="{FF2B5EF4-FFF2-40B4-BE49-F238E27FC236}">
                <a16:creationId xmlns:a16="http://schemas.microsoft.com/office/drawing/2014/main" id="{2E839B58-BBA1-EFFD-04B7-E69BC6E2919A}"/>
              </a:ext>
            </a:extLst>
          </p:cNvPr>
          <p:cNvSpPr/>
          <p:nvPr/>
        </p:nvSpPr>
        <p:spPr>
          <a:xfrm>
            <a:off x="9076949" y="3475856"/>
            <a:ext cx="1233389" cy="343093"/>
          </a:xfrm>
          <a:custGeom>
            <a:avLst/>
            <a:gdLst>
              <a:gd name="connsiteX0" fmla="*/ 0 w 2006825"/>
              <a:gd name="connsiteY0" fmla="*/ 0 h 380326"/>
              <a:gd name="connsiteX1" fmla="*/ 137565 w 2006825"/>
              <a:gd name="connsiteY1" fmla="*/ 137565 h 380326"/>
              <a:gd name="connsiteX2" fmla="*/ 501707 w 2006825"/>
              <a:gd name="connsiteY2" fmla="*/ 258945 h 380326"/>
              <a:gd name="connsiteX3" fmla="*/ 1140977 w 2006825"/>
              <a:gd name="connsiteY3" fmla="*/ 347958 h 380326"/>
              <a:gd name="connsiteX4" fmla="*/ 2006825 w 2006825"/>
              <a:gd name="connsiteY4" fmla="*/ 380326 h 380326"/>
              <a:gd name="connsiteX0" fmla="*/ 0 w 1937669"/>
              <a:gd name="connsiteY0" fmla="*/ 0 h 380326"/>
              <a:gd name="connsiteX1" fmla="*/ 137565 w 1937669"/>
              <a:gd name="connsiteY1" fmla="*/ 137565 h 380326"/>
              <a:gd name="connsiteX2" fmla="*/ 501707 w 1937669"/>
              <a:gd name="connsiteY2" fmla="*/ 258945 h 380326"/>
              <a:gd name="connsiteX3" fmla="*/ 1140977 w 1937669"/>
              <a:gd name="connsiteY3" fmla="*/ 347958 h 380326"/>
              <a:gd name="connsiteX4" fmla="*/ 1937669 w 1937669"/>
              <a:gd name="connsiteY4" fmla="*/ 380326 h 380326"/>
              <a:gd name="connsiteX0" fmla="*/ 0 w 1140977"/>
              <a:gd name="connsiteY0" fmla="*/ 0 h 347958"/>
              <a:gd name="connsiteX1" fmla="*/ 137565 w 1140977"/>
              <a:gd name="connsiteY1" fmla="*/ 137565 h 347958"/>
              <a:gd name="connsiteX2" fmla="*/ 501707 w 1140977"/>
              <a:gd name="connsiteY2" fmla="*/ 258945 h 347958"/>
              <a:gd name="connsiteX3" fmla="*/ 1140977 w 1140977"/>
              <a:gd name="connsiteY3" fmla="*/ 347958 h 347958"/>
              <a:gd name="connsiteX0" fmla="*/ 0 w 1223662"/>
              <a:gd name="connsiteY0" fmla="*/ 0 h 352821"/>
              <a:gd name="connsiteX1" fmla="*/ 137565 w 1223662"/>
              <a:gd name="connsiteY1" fmla="*/ 137565 h 352821"/>
              <a:gd name="connsiteX2" fmla="*/ 501707 w 1223662"/>
              <a:gd name="connsiteY2" fmla="*/ 258945 h 352821"/>
              <a:gd name="connsiteX3" fmla="*/ 1223662 w 1223662"/>
              <a:gd name="connsiteY3" fmla="*/ 352821 h 352821"/>
              <a:gd name="connsiteX0" fmla="*/ 0 w 1233389"/>
              <a:gd name="connsiteY0" fmla="*/ 0 h 343093"/>
              <a:gd name="connsiteX1" fmla="*/ 137565 w 1233389"/>
              <a:gd name="connsiteY1" fmla="*/ 137565 h 343093"/>
              <a:gd name="connsiteX2" fmla="*/ 501707 w 1233389"/>
              <a:gd name="connsiteY2" fmla="*/ 258945 h 343093"/>
              <a:gd name="connsiteX3" fmla="*/ 1233389 w 1233389"/>
              <a:gd name="connsiteY3" fmla="*/ 343093 h 343093"/>
            </a:gdLst>
            <a:ahLst/>
            <a:cxnLst>
              <a:cxn ang="0">
                <a:pos x="connsiteX0" y="connsiteY0"/>
              </a:cxn>
              <a:cxn ang="0">
                <a:pos x="connsiteX1" y="connsiteY1"/>
              </a:cxn>
              <a:cxn ang="0">
                <a:pos x="connsiteX2" y="connsiteY2"/>
              </a:cxn>
              <a:cxn ang="0">
                <a:pos x="connsiteX3" y="connsiteY3"/>
              </a:cxn>
            </a:cxnLst>
            <a:rect l="l" t="t" r="r" b="b"/>
            <a:pathLst>
              <a:path w="1233389" h="343093">
                <a:moveTo>
                  <a:pt x="0" y="0"/>
                </a:moveTo>
                <a:cubicBezTo>
                  <a:pt x="26973" y="47204"/>
                  <a:pt x="53947" y="94408"/>
                  <a:pt x="137565" y="137565"/>
                </a:cubicBezTo>
                <a:cubicBezTo>
                  <a:pt x="221183" y="180723"/>
                  <a:pt x="319070" y="224690"/>
                  <a:pt x="501707" y="258945"/>
                </a:cubicBezTo>
                <a:cubicBezTo>
                  <a:pt x="684344" y="293200"/>
                  <a:pt x="994062" y="322863"/>
                  <a:pt x="1233389" y="343093"/>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Freeform: Shape 30">
            <a:extLst>
              <a:ext uri="{FF2B5EF4-FFF2-40B4-BE49-F238E27FC236}">
                <a16:creationId xmlns:a16="http://schemas.microsoft.com/office/drawing/2014/main" id="{9956859C-4CB7-777C-2C82-68FE842CC042}"/>
              </a:ext>
            </a:extLst>
          </p:cNvPr>
          <p:cNvSpPr/>
          <p:nvPr/>
        </p:nvSpPr>
        <p:spPr>
          <a:xfrm>
            <a:off x="10298848" y="3247288"/>
            <a:ext cx="736910" cy="568434"/>
          </a:xfrm>
          <a:custGeom>
            <a:avLst/>
            <a:gdLst>
              <a:gd name="connsiteX0" fmla="*/ 17411 w 826614"/>
              <a:gd name="connsiteY0" fmla="*/ 439373 h 439373"/>
              <a:gd name="connsiteX1" fmla="*/ 9319 w 826614"/>
              <a:gd name="connsiteY1" fmla="*/ 91415 h 439373"/>
              <a:gd name="connsiteX2" fmla="*/ 130699 w 826614"/>
              <a:gd name="connsiteY2" fmla="*/ 18587 h 439373"/>
              <a:gd name="connsiteX3" fmla="*/ 502933 w 826614"/>
              <a:gd name="connsiteY3" fmla="*/ 2403 h 439373"/>
              <a:gd name="connsiteX4" fmla="*/ 826614 w 826614"/>
              <a:gd name="connsiteY4" fmla="*/ 59047 h 439373"/>
              <a:gd name="connsiteX0" fmla="*/ 17411 w 826614"/>
              <a:gd name="connsiteY0" fmla="*/ 439373 h 439373"/>
              <a:gd name="connsiteX1" fmla="*/ 9319 w 826614"/>
              <a:gd name="connsiteY1" fmla="*/ 91415 h 439373"/>
              <a:gd name="connsiteX2" fmla="*/ 130699 w 826614"/>
              <a:gd name="connsiteY2" fmla="*/ 18587 h 439373"/>
              <a:gd name="connsiteX3" fmla="*/ 502933 w 826614"/>
              <a:gd name="connsiteY3" fmla="*/ 2403 h 439373"/>
              <a:gd name="connsiteX4" fmla="*/ 826614 w 826614"/>
              <a:gd name="connsiteY4" fmla="*/ 59047 h 439373"/>
              <a:gd name="connsiteX0" fmla="*/ 17411 w 826614"/>
              <a:gd name="connsiteY0" fmla="*/ 439373 h 439373"/>
              <a:gd name="connsiteX1" fmla="*/ 9319 w 826614"/>
              <a:gd name="connsiteY1" fmla="*/ 91415 h 439373"/>
              <a:gd name="connsiteX2" fmla="*/ 130699 w 826614"/>
              <a:gd name="connsiteY2" fmla="*/ 18587 h 439373"/>
              <a:gd name="connsiteX3" fmla="*/ 502933 w 826614"/>
              <a:gd name="connsiteY3" fmla="*/ 2403 h 439373"/>
              <a:gd name="connsiteX4" fmla="*/ 826614 w 826614"/>
              <a:gd name="connsiteY4" fmla="*/ 59047 h 439373"/>
              <a:gd name="connsiteX0" fmla="*/ 12486 w 821689"/>
              <a:gd name="connsiteY0" fmla="*/ 439373 h 439373"/>
              <a:gd name="connsiteX1" fmla="*/ 4394 w 821689"/>
              <a:gd name="connsiteY1" fmla="*/ 91415 h 439373"/>
              <a:gd name="connsiteX2" fmla="*/ 125774 w 821689"/>
              <a:gd name="connsiteY2" fmla="*/ 18587 h 439373"/>
              <a:gd name="connsiteX3" fmla="*/ 498008 w 821689"/>
              <a:gd name="connsiteY3" fmla="*/ 2403 h 439373"/>
              <a:gd name="connsiteX4" fmla="*/ 821689 w 821689"/>
              <a:gd name="connsiteY4" fmla="*/ 59047 h 439373"/>
              <a:gd name="connsiteX0" fmla="*/ 20578 w 821689"/>
              <a:gd name="connsiteY0" fmla="*/ 447465 h 447465"/>
              <a:gd name="connsiteX1" fmla="*/ 4394 w 821689"/>
              <a:gd name="connsiteY1" fmla="*/ 91415 h 447465"/>
              <a:gd name="connsiteX2" fmla="*/ 125774 w 821689"/>
              <a:gd name="connsiteY2" fmla="*/ 18587 h 447465"/>
              <a:gd name="connsiteX3" fmla="*/ 498008 w 821689"/>
              <a:gd name="connsiteY3" fmla="*/ 2403 h 447465"/>
              <a:gd name="connsiteX4" fmla="*/ 821689 w 821689"/>
              <a:gd name="connsiteY4" fmla="*/ 59047 h 447465"/>
              <a:gd name="connsiteX0" fmla="*/ 4961 w 822256"/>
              <a:gd name="connsiteY0" fmla="*/ 447465 h 447465"/>
              <a:gd name="connsiteX1" fmla="*/ 4961 w 822256"/>
              <a:gd name="connsiteY1" fmla="*/ 91415 h 447465"/>
              <a:gd name="connsiteX2" fmla="*/ 126341 w 822256"/>
              <a:gd name="connsiteY2" fmla="*/ 18587 h 447465"/>
              <a:gd name="connsiteX3" fmla="*/ 498575 w 822256"/>
              <a:gd name="connsiteY3" fmla="*/ 2403 h 447465"/>
              <a:gd name="connsiteX4" fmla="*/ 822256 w 822256"/>
              <a:gd name="connsiteY4" fmla="*/ 59047 h 447465"/>
              <a:gd name="connsiteX0" fmla="*/ 12155 w 829450"/>
              <a:gd name="connsiteY0" fmla="*/ 447465 h 447465"/>
              <a:gd name="connsiteX1" fmla="*/ 4063 w 829450"/>
              <a:gd name="connsiteY1" fmla="*/ 91415 h 447465"/>
              <a:gd name="connsiteX2" fmla="*/ 133535 w 829450"/>
              <a:gd name="connsiteY2" fmla="*/ 18587 h 447465"/>
              <a:gd name="connsiteX3" fmla="*/ 505769 w 829450"/>
              <a:gd name="connsiteY3" fmla="*/ 2403 h 447465"/>
              <a:gd name="connsiteX4" fmla="*/ 829450 w 829450"/>
              <a:gd name="connsiteY4" fmla="*/ 59047 h 447465"/>
              <a:gd name="connsiteX0" fmla="*/ 10212 w 827507"/>
              <a:gd name="connsiteY0" fmla="*/ 488818 h 488818"/>
              <a:gd name="connsiteX1" fmla="*/ 2120 w 827507"/>
              <a:gd name="connsiteY1" fmla="*/ 132768 h 488818"/>
              <a:gd name="connsiteX2" fmla="*/ 212513 w 827507"/>
              <a:gd name="connsiteY2" fmla="*/ 3296 h 488818"/>
              <a:gd name="connsiteX3" fmla="*/ 503826 w 827507"/>
              <a:gd name="connsiteY3" fmla="*/ 43756 h 488818"/>
              <a:gd name="connsiteX4" fmla="*/ 827507 w 827507"/>
              <a:gd name="connsiteY4" fmla="*/ 100400 h 488818"/>
              <a:gd name="connsiteX0" fmla="*/ 10316 w 827611"/>
              <a:gd name="connsiteY0" fmla="*/ 494807 h 494807"/>
              <a:gd name="connsiteX1" fmla="*/ 2224 w 827611"/>
              <a:gd name="connsiteY1" fmla="*/ 138757 h 494807"/>
              <a:gd name="connsiteX2" fmla="*/ 212617 w 827611"/>
              <a:gd name="connsiteY2" fmla="*/ 9285 h 494807"/>
              <a:gd name="connsiteX3" fmla="*/ 503930 w 827611"/>
              <a:gd name="connsiteY3" fmla="*/ 49745 h 494807"/>
              <a:gd name="connsiteX4" fmla="*/ 827611 w 827611"/>
              <a:gd name="connsiteY4" fmla="*/ 106389 h 494807"/>
              <a:gd name="connsiteX0" fmla="*/ 10229 w 827524"/>
              <a:gd name="connsiteY0" fmla="*/ 516545 h 516545"/>
              <a:gd name="connsiteX1" fmla="*/ 2137 w 827524"/>
              <a:gd name="connsiteY1" fmla="*/ 160495 h 516545"/>
              <a:gd name="connsiteX2" fmla="*/ 212530 w 827524"/>
              <a:gd name="connsiteY2" fmla="*/ 31023 h 516545"/>
              <a:gd name="connsiteX3" fmla="*/ 511935 w 827524"/>
              <a:gd name="connsiteY3" fmla="*/ 6747 h 516545"/>
              <a:gd name="connsiteX4" fmla="*/ 827524 w 827524"/>
              <a:gd name="connsiteY4" fmla="*/ 128127 h 516545"/>
              <a:gd name="connsiteX0" fmla="*/ 10229 w 827524"/>
              <a:gd name="connsiteY0" fmla="*/ 509811 h 509811"/>
              <a:gd name="connsiteX1" fmla="*/ 2137 w 827524"/>
              <a:gd name="connsiteY1" fmla="*/ 153761 h 509811"/>
              <a:gd name="connsiteX2" fmla="*/ 212530 w 827524"/>
              <a:gd name="connsiteY2" fmla="*/ 24289 h 509811"/>
              <a:gd name="connsiteX3" fmla="*/ 511935 w 827524"/>
              <a:gd name="connsiteY3" fmla="*/ 13 h 509811"/>
              <a:gd name="connsiteX4" fmla="*/ 827524 w 827524"/>
              <a:gd name="connsiteY4" fmla="*/ 121393 h 509811"/>
              <a:gd name="connsiteX0" fmla="*/ 10229 w 803248"/>
              <a:gd name="connsiteY0" fmla="*/ 521842 h 521842"/>
              <a:gd name="connsiteX1" fmla="*/ 2137 w 803248"/>
              <a:gd name="connsiteY1" fmla="*/ 165792 h 521842"/>
              <a:gd name="connsiteX2" fmla="*/ 212530 w 803248"/>
              <a:gd name="connsiteY2" fmla="*/ 36320 h 521842"/>
              <a:gd name="connsiteX3" fmla="*/ 511935 w 803248"/>
              <a:gd name="connsiteY3" fmla="*/ 12044 h 521842"/>
              <a:gd name="connsiteX4" fmla="*/ 803248 w 803248"/>
              <a:gd name="connsiteY4" fmla="*/ 12044 h 521842"/>
              <a:gd name="connsiteX0" fmla="*/ 10229 w 738512"/>
              <a:gd name="connsiteY0" fmla="*/ 521842 h 521842"/>
              <a:gd name="connsiteX1" fmla="*/ 2137 w 738512"/>
              <a:gd name="connsiteY1" fmla="*/ 165792 h 521842"/>
              <a:gd name="connsiteX2" fmla="*/ 212530 w 738512"/>
              <a:gd name="connsiteY2" fmla="*/ 36320 h 521842"/>
              <a:gd name="connsiteX3" fmla="*/ 511935 w 738512"/>
              <a:gd name="connsiteY3" fmla="*/ 12044 h 521842"/>
              <a:gd name="connsiteX4" fmla="*/ 738512 w 738512"/>
              <a:gd name="connsiteY4" fmla="*/ 12044 h 521842"/>
              <a:gd name="connsiteX0" fmla="*/ 10116 w 738399"/>
              <a:gd name="connsiteY0" fmla="*/ 535518 h 535518"/>
              <a:gd name="connsiteX1" fmla="*/ 2024 w 738399"/>
              <a:gd name="connsiteY1" fmla="*/ 179468 h 535518"/>
              <a:gd name="connsiteX2" fmla="*/ 212417 w 738399"/>
              <a:gd name="connsiteY2" fmla="*/ 49996 h 535518"/>
              <a:gd name="connsiteX3" fmla="*/ 455178 w 738399"/>
              <a:gd name="connsiteY3" fmla="*/ 1443 h 535518"/>
              <a:gd name="connsiteX4" fmla="*/ 738399 w 738399"/>
              <a:gd name="connsiteY4" fmla="*/ 25720 h 535518"/>
              <a:gd name="connsiteX0" fmla="*/ 10116 w 738399"/>
              <a:gd name="connsiteY0" fmla="*/ 535518 h 535518"/>
              <a:gd name="connsiteX1" fmla="*/ 2024 w 738399"/>
              <a:gd name="connsiteY1" fmla="*/ 179468 h 535518"/>
              <a:gd name="connsiteX2" fmla="*/ 212417 w 738399"/>
              <a:gd name="connsiteY2" fmla="*/ 49996 h 535518"/>
              <a:gd name="connsiteX3" fmla="*/ 455178 w 738399"/>
              <a:gd name="connsiteY3" fmla="*/ 1443 h 535518"/>
              <a:gd name="connsiteX4" fmla="*/ 738399 w 738399"/>
              <a:gd name="connsiteY4" fmla="*/ 25720 h 535518"/>
              <a:gd name="connsiteX0" fmla="*/ 10575 w 738858"/>
              <a:gd name="connsiteY0" fmla="*/ 534459 h 534459"/>
              <a:gd name="connsiteX1" fmla="*/ 2483 w 738858"/>
              <a:gd name="connsiteY1" fmla="*/ 178409 h 534459"/>
              <a:gd name="connsiteX2" fmla="*/ 180507 w 738858"/>
              <a:gd name="connsiteY2" fmla="*/ 24661 h 534459"/>
              <a:gd name="connsiteX3" fmla="*/ 455637 w 738858"/>
              <a:gd name="connsiteY3" fmla="*/ 384 h 534459"/>
              <a:gd name="connsiteX4" fmla="*/ 738858 w 738858"/>
              <a:gd name="connsiteY4" fmla="*/ 24661 h 534459"/>
              <a:gd name="connsiteX0" fmla="*/ 10719 w 739002"/>
              <a:gd name="connsiteY0" fmla="*/ 536416 h 536416"/>
              <a:gd name="connsiteX1" fmla="*/ 2627 w 739002"/>
              <a:gd name="connsiteY1" fmla="*/ 180366 h 536416"/>
              <a:gd name="connsiteX2" fmla="*/ 180651 w 739002"/>
              <a:gd name="connsiteY2" fmla="*/ 26618 h 536416"/>
              <a:gd name="connsiteX3" fmla="*/ 455781 w 739002"/>
              <a:gd name="connsiteY3" fmla="*/ 2341 h 536416"/>
              <a:gd name="connsiteX4" fmla="*/ 739002 w 739002"/>
              <a:gd name="connsiteY4" fmla="*/ 26618 h 536416"/>
              <a:gd name="connsiteX0" fmla="*/ 8092 w 736375"/>
              <a:gd name="connsiteY0" fmla="*/ 536416 h 536416"/>
              <a:gd name="connsiteX1" fmla="*/ 0 w 736375"/>
              <a:gd name="connsiteY1" fmla="*/ 180366 h 536416"/>
              <a:gd name="connsiteX2" fmla="*/ 178024 w 736375"/>
              <a:gd name="connsiteY2" fmla="*/ 26618 h 536416"/>
              <a:gd name="connsiteX3" fmla="*/ 453154 w 736375"/>
              <a:gd name="connsiteY3" fmla="*/ 2341 h 536416"/>
              <a:gd name="connsiteX4" fmla="*/ 736375 w 736375"/>
              <a:gd name="connsiteY4" fmla="*/ 26618 h 536416"/>
              <a:gd name="connsiteX0" fmla="*/ 3820 w 748287"/>
              <a:gd name="connsiteY0" fmla="*/ 536416 h 536416"/>
              <a:gd name="connsiteX1" fmla="*/ 11912 w 748287"/>
              <a:gd name="connsiteY1" fmla="*/ 180366 h 536416"/>
              <a:gd name="connsiteX2" fmla="*/ 189936 w 748287"/>
              <a:gd name="connsiteY2" fmla="*/ 26618 h 536416"/>
              <a:gd name="connsiteX3" fmla="*/ 465066 w 748287"/>
              <a:gd name="connsiteY3" fmla="*/ 2341 h 536416"/>
              <a:gd name="connsiteX4" fmla="*/ 748287 w 748287"/>
              <a:gd name="connsiteY4" fmla="*/ 26618 h 536416"/>
              <a:gd name="connsiteX0" fmla="*/ 4962 w 741337"/>
              <a:gd name="connsiteY0" fmla="*/ 528324 h 528324"/>
              <a:gd name="connsiteX1" fmla="*/ 4962 w 741337"/>
              <a:gd name="connsiteY1" fmla="*/ 180366 h 528324"/>
              <a:gd name="connsiteX2" fmla="*/ 182986 w 741337"/>
              <a:gd name="connsiteY2" fmla="*/ 26618 h 528324"/>
              <a:gd name="connsiteX3" fmla="*/ 458116 w 741337"/>
              <a:gd name="connsiteY3" fmla="*/ 2341 h 528324"/>
              <a:gd name="connsiteX4" fmla="*/ 741337 w 741337"/>
              <a:gd name="connsiteY4" fmla="*/ 26618 h 528324"/>
              <a:gd name="connsiteX0" fmla="*/ 8092 w 736375"/>
              <a:gd name="connsiteY0" fmla="*/ 520232 h 520232"/>
              <a:gd name="connsiteX1" fmla="*/ 0 w 736375"/>
              <a:gd name="connsiteY1" fmla="*/ 180366 h 520232"/>
              <a:gd name="connsiteX2" fmla="*/ 178024 w 736375"/>
              <a:gd name="connsiteY2" fmla="*/ 26618 h 520232"/>
              <a:gd name="connsiteX3" fmla="*/ 453154 w 736375"/>
              <a:gd name="connsiteY3" fmla="*/ 2341 h 520232"/>
              <a:gd name="connsiteX4" fmla="*/ 736375 w 736375"/>
              <a:gd name="connsiteY4" fmla="*/ 26618 h 520232"/>
              <a:gd name="connsiteX0" fmla="*/ 8092 w 736375"/>
              <a:gd name="connsiteY0" fmla="*/ 520232 h 520232"/>
              <a:gd name="connsiteX1" fmla="*/ 0 w 736375"/>
              <a:gd name="connsiteY1" fmla="*/ 180366 h 520232"/>
              <a:gd name="connsiteX2" fmla="*/ 194208 w 736375"/>
              <a:gd name="connsiteY2" fmla="*/ 26618 h 520232"/>
              <a:gd name="connsiteX3" fmla="*/ 453154 w 736375"/>
              <a:gd name="connsiteY3" fmla="*/ 2341 h 520232"/>
              <a:gd name="connsiteX4" fmla="*/ 736375 w 736375"/>
              <a:gd name="connsiteY4" fmla="*/ 26618 h 520232"/>
              <a:gd name="connsiteX0" fmla="*/ 8092 w 736375"/>
              <a:gd name="connsiteY0" fmla="*/ 517893 h 517893"/>
              <a:gd name="connsiteX1" fmla="*/ 0 w 736375"/>
              <a:gd name="connsiteY1" fmla="*/ 178027 h 517893"/>
              <a:gd name="connsiteX2" fmla="*/ 194208 w 736375"/>
              <a:gd name="connsiteY2" fmla="*/ 24279 h 517893"/>
              <a:gd name="connsiteX3" fmla="*/ 453154 w 736375"/>
              <a:gd name="connsiteY3" fmla="*/ 2 h 517893"/>
              <a:gd name="connsiteX4" fmla="*/ 736375 w 736375"/>
              <a:gd name="connsiteY4" fmla="*/ 24279 h 517893"/>
              <a:gd name="connsiteX0" fmla="*/ 8092 w 736375"/>
              <a:gd name="connsiteY0" fmla="*/ 517893 h 517893"/>
              <a:gd name="connsiteX1" fmla="*/ 0 w 736375"/>
              <a:gd name="connsiteY1" fmla="*/ 178027 h 517893"/>
              <a:gd name="connsiteX2" fmla="*/ 250852 w 736375"/>
              <a:gd name="connsiteY2" fmla="*/ 24279 h 517893"/>
              <a:gd name="connsiteX3" fmla="*/ 453154 w 736375"/>
              <a:gd name="connsiteY3" fmla="*/ 2 h 517893"/>
              <a:gd name="connsiteX4" fmla="*/ 736375 w 736375"/>
              <a:gd name="connsiteY4" fmla="*/ 24279 h 517893"/>
              <a:gd name="connsiteX0" fmla="*/ 8092 w 736375"/>
              <a:gd name="connsiteY0" fmla="*/ 524330 h 524330"/>
              <a:gd name="connsiteX1" fmla="*/ 0 w 736375"/>
              <a:gd name="connsiteY1" fmla="*/ 184464 h 524330"/>
              <a:gd name="connsiteX2" fmla="*/ 250852 w 736375"/>
              <a:gd name="connsiteY2" fmla="*/ 30716 h 524330"/>
              <a:gd name="connsiteX3" fmla="*/ 453154 w 736375"/>
              <a:gd name="connsiteY3" fmla="*/ 6439 h 524330"/>
              <a:gd name="connsiteX4" fmla="*/ 736375 w 736375"/>
              <a:gd name="connsiteY4" fmla="*/ 14532 h 524330"/>
              <a:gd name="connsiteX0" fmla="*/ 8092 w 736375"/>
              <a:gd name="connsiteY0" fmla="*/ 524330 h 524330"/>
              <a:gd name="connsiteX1" fmla="*/ 0 w 736375"/>
              <a:gd name="connsiteY1" fmla="*/ 184464 h 524330"/>
              <a:gd name="connsiteX2" fmla="*/ 250852 w 736375"/>
              <a:gd name="connsiteY2" fmla="*/ 30716 h 524330"/>
              <a:gd name="connsiteX3" fmla="*/ 453154 w 736375"/>
              <a:gd name="connsiteY3" fmla="*/ 6439 h 524330"/>
              <a:gd name="connsiteX4" fmla="*/ 736375 w 736375"/>
              <a:gd name="connsiteY4" fmla="*/ 14532 h 524330"/>
              <a:gd name="connsiteX0" fmla="*/ 8092 w 736375"/>
              <a:gd name="connsiteY0" fmla="*/ 518167 h 518167"/>
              <a:gd name="connsiteX1" fmla="*/ 0 w 736375"/>
              <a:gd name="connsiteY1" fmla="*/ 178301 h 518167"/>
              <a:gd name="connsiteX2" fmla="*/ 250852 w 736375"/>
              <a:gd name="connsiteY2" fmla="*/ 24553 h 518167"/>
              <a:gd name="connsiteX3" fmla="*/ 453154 w 736375"/>
              <a:gd name="connsiteY3" fmla="*/ 276 h 518167"/>
              <a:gd name="connsiteX4" fmla="*/ 736375 w 736375"/>
              <a:gd name="connsiteY4" fmla="*/ 8369 h 518167"/>
              <a:gd name="connsiteX0" fmla="*/ 8092 w 736375"/>
              <a:gd name="connsiteY0" fmla="*/ 542167 h 542167"/>
              <a:gd name="connsiteX1" fmla="*/ 0 w 736375"/>
              <a:gd name="connsiteY1" fmla="*/ 202301 h 542167"/>
              <a:gd name="connsiteX2" fmla="*/ 250852 w 736375"/>
              <a:gd name="connsiteY2" fmla="*/ 48553 h 542167"/>
              <a:gd name="connsiteX3" fmla="*/ 453154 w 736375"/>
              <a:gd name="connsiteY3" fmla="*/ 24276 h 542167"/>
              <a:gd name="connsiteX4" fmla="*/ 736375 w 736375"/>
              <a:gd name="connsiteY4" fmla="*/ 0 h 542167"/>
              <a:gd name="connsiteX0" fmla="*/ 8092 w 736375"/>
              <a:gd name="connsiteY0" fmla="*/ 544577 h 544577"/>
              <a:gd name="connsiteX1" fmla="*/ 0 w 736375"/>
              <a:gd name="connsiteY1" fmla="*/ 204711 h 544577"/>
              <a:gd name="connsiteX2" fmla="*/ 250852 w 736375"/>
              <a:gd name="connsiteY2" fmla="*/ 50963 h 544577"/>
              <a:gd name="connsiteX3" fmla="*/ 461246 w 736375"/>
              <a:gd name="connsiteY3" fmla="*/ 2409 h 544577"/>
              <a:gd name="connsiteX4" fmla="*/ 736375 w 736375"/>
              <a:gd name="connsiteY4" fmla="*/ 2410 h 544577"/>
              <a:gd name="connsiteX0" fmla="*/ 8092 w 736375"/>
              <a:gd name="connsiteY0" fmla="*/ 544046 h 544046"/>
              <a:gd name="connsiteX1" fmla="*/ 0 w 736375"/>
              <a:gd name="connsiteY1" fmla="*/ 204180 h 544046"/>
              <a:gd name="connsiteX2" fmla="*/ 194208 w 736375"/>
              <a:gd name="connsiteY2" fmla="*/ 42340 h 544046"/>
              <a:gd name="connsiteX3" fmla="*/ 461246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94208 w 736375"/>
              <a:gd name="connsiteY2" fmla="*/ 42340 h 544046"/>
              <a:gd name="connsiteX3" fmla="*/ 461246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94208 w 736375"/>
              <a:gd name="connsiteY2" fmla="*/ 42340 h 544046"/>
              <a:gd name="connsiteX3" fmla="*/ 461246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94208 w 736375"/>
              <a:gd name="connsiteY2" fmla="*/ 42340 h 544046"/>
              <a:gd name="connsiteX3" fmla="*/ 461246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61839 w 736375"/>
              <a:gd name="connsiteY2" fmla="*/ 42340 h 544046"/>
              <a:gd name="connsiteX3" fmla="*/ 461246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78024 w 736375"/>
              <a:gd name="connsiteY2" fmla="*/ 42340 h 544046"/>
              <a:gd name="connsiteX3" fmla="*/ 461246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78024 w 736375"/>
              <a:gd name="connsiteY2" fmla="*/ 42340 h 544046"/>
              <a:gd name="connsiteX3" fmla="*/ 453154 w 736375"/>
              <a:gd name="connsiteY3" fmla="*/ 1878 h 544046"/>
              <a:gd name="connsiteX4" fmla="*/ 736375 w 736375"/>
              <a:gd name="connsiteY4" fmla="*/ 1879 h 544046"/>
              <a:gd name="connsiteX0" fmla="*/ 8092 w 736375"/>
              <a:gd name="connsiteY0" fmla="*/ 544046 h 544046"/>
              <a:gd name="connsiteX1" fmla="*/ 0 w 736375"/>
              <a:gd name="connsiteY1" fmla="*/ 204180 h 544046"/>
              <a:gd name="connsiteX2" fmla="*/ 178024 w 736375"/>
              <a:gd name="connsiteY2" fmla="*/ 42340 h 544046"/>
              <a:gd name="connsiteX3" fmla="*/ 453154 w 736375"/>
              <a:gd name="connsiteY3" fmla="*/ 1878 h 544046"/>
              <a:gd name="connsiteX4" fmla="*/ 736375 w 736375"/>
              <a:gd name="connsiteY4" fmla="*/ 1879 h 544046"/>
              <a:gd name="connsiteX0" fmla="*/ 8092 w 736375"/>
              <a:gd name="connsiteY0" fmla="*/ 558545 h 558545"/>
              <a:gd name="connsiteX1" fmla="*/ 0 w 736375"/>
              <a:gd name="connsiteY1" fmla="*/ 218679 h 558545"/>
              <a:gd name="connsiteX2" fmla="*/ 178024 w 736375"/>
              <a:gd name="connsiteY2" fmla="*/ 56839 h 558545"/>
              <a:gd name="connsiteX3" fmla="*/ 476206 w 736375"/>
              <a:gd name="connsiteY3" fmla="*/ 1009 h 558545"/>
              <a:gd name="connsiteX4" fmla="*/ 736375 w 736375"/>
              <a:gd name="connsiteY4" fmla="*/ 16378 h 558545"/>
              <a:gd name="connsiteX0" fmla="*/ 8092 w 721007"/>
              <a:gd name="connsiteY0" fmla="*/ 565219 h 565219"/>
              <a:gd name="connsiteX1" fmla="*/ 0 w 721007"/>
              <a:gd name="connsiteY1" fmla="*/ 225353 h 565219"/>
              <a:gd name="connsiteX2" fmla="*/ 178024 w 721007"/>
              <a:gd name="connsiteY2" fmla="*/ 63513 h 565219"/>
              <a:gd name="connsiteX3" fmla="*/ 476206 w 721007"/>
              <a:gd name="connsiteY3" fmla="*/ 7683 h 565219"/>
              <a:gd name="connsiteX4" fmla="*/ 721007 w 721007"/>
              <a:gd name="connsiteY4" fmla="*/ 0 h 565219"/>
              <a:gd name="connsiteX0" fmla="*/ 8092 w 721007"/>
              <a:gd name="connsiteY0" fmla="*/ 565701 h 565701"/>
              <a:gd name="connsiteX1" fmla="*/ 0 w 721007"/>
              <a:gd name="connsiteY1" fmla="*/ 225835 h 565701"/>
              <a:gd name="connsiteX2" fmla="*/ 178024 w 721007"/>
              <a:gd name="connsiteY2" fmla="*/ 63995 h 565701"/>
              <a:gd name="connsiteX3" fmla="*/ 476206 w 721007"/>
              <a:gd name="connsiteY3" fmla="*/ 8165 h 565701"/>
              <a:gd name="connsiteX4" fmla="*/ 721007 w 721007"/>
              <a:gd name="connsiteY4" fmla="*/ 482 h 565701"/>
              <a:gd name="connsiteX0" fmla="*/ 8092 w 721007"/>
              <a:gd name="connsiteY0" fmla="*/ 565442 h 565442"/>
              <a:gd name="connsiteX1" fmla="*/ 0 w 721007"/>
              <a:gd name="connsiteY1" fmla="*/ 225576 h 565442"/>
              <a:gd name="connsiteX2" fmla="*/ 208760 w 721007"/>
              <a:gd name="connsiteY2" fmla="*/ 56052 h 565442"/>
              <a:gd name="connsiteX3" fmla="*/ 476206 w 721007"/>
              <a:gd name="connsiteY3" fmla="*/ 7906 h 565442"/>
              <a:gd name="connsiteX4" fmla="*/ 721007 w 721007"/>
              <a:gd name="connsiteY4" fmla="*/ 223 h 565442"/>
              <a:gd name="connsiteX0" fmla="*/ 8092 w 721007"/>
              <a:gd name="connsiteY0" fmla="*/ 565251 h 565251"/>
              <a:gd name="connsiteX1" fmla="*/ 0 w 721007"/>
              <a:gd name="connsiteY1" fmla="*/ 225385 h 565251"/>
              <a:gd name="connsiteX2" fmla="*/ 256468 w 721007"/>
              <a:gd name="connsiteY2" fmla="*/ 39958 h 565251"/>
              <a:gd name="connsiteX3" fmla="*/ 476206 w 721007"/>
              <a:gd name="connsiteY3" fmla="*/ 7715 h 565251"/>
              <a:gd name="connsiteX4" fmla="*/ 721007 w 721007"/>
              <a:gd name="connsiteY4" fmla="*/ 32 h 565251"/>
              <a:gd name="connsiteX0" fmla="*/ 8092 w 721007"/>
              <a:gd name="connsiteY0" fmla="*/ 568434 h 568434"/>
              <a:gd name="connsiteX1" fmla="*/ 0 w 721007"/>
              <a:gd name="connsiteY1" fmla="*/ 228568 h 568434"/>
              <a:gd name="connsiteX2" fmla="*/ 256468 w 721007"/>
              <a:gd name="connsiteY2" fmla="*/ 43141 h 568434"/>
              <a:gd name="connsiteX3" fmla="*/ 500060 w 721007"/>
              <a:gd name="connsiteY3" fmla="*/ 2946 h 568434"/>
              <a:gd name="connsiteX4" fmla="*/ 721007 w 721007"/>
              <a:gd name="connsiteY4" fmla="*/ 3215 h 568434"/>
              <a:gd name="connsiteX0" fmla="*/ 8092 w 736910"/>
              <a:gd name="connsiteY0" fmla="*/ 568434 h 568434"/>
              <a:gd name="connsiteX1" fmla="*/ 0 w 736910"/>
              <a:gd name="connsiteY1" fmla="*/ 228568 h 568434"/>
              <a:gd name="connsiteX2" fmla="*/ 256468 w 736910"/>
              <a:gd name="connsiteY2" fmla="*/ 43141 h 568434"/>
              <a:gd name="connsiteX3" fmla="*/ 500060 w 736910"/>
              <a:gd name="connsiteY3" fmla="*/ 2946 h 568434"/>
              <a:gd name="connsiteX4" fmla="*/ 736910 w 736910"/>
              <a:gd name="connsiteY4" fmla="*/ 3215 h 568434"/>
              <a:gd name="connsiteX0" fmla="*/ 8092 w 736910"/>
              <a:gd name="connsiteY0" fmla="*/ 568434 h 568434"/>
              <a:gd name="connsiteX1" fmla="*/ 0 w 736910"/>
              <a:gd name="connsiteY1" fmla="*/ 228568 h 568434"/>
              <a:gd name="connsiteX2" fmla="*/ 256468 w 736910"/>
              <a:gd name="connsiteY2" fmla="*/ 43141 h 568434"/>
              <a:gd name="connsiteX3" fmla="*/ 500060 w 736910"/>
              <a:gd name="connsiteY3" fmla="*/ 2946 h 568434"/>
              <a:gd name="connsiteX4" fmla="*/ 736910 w 736910"/>
              <a:gd name="connsiteY4" fmla="*/ 3215 h 568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910" h="568434">
                <a:moveTo>
                  <a:pt x="8092" y="568434"/>
                </a:moveTo>
                <a:cubicBezTo>
                  <a:pt x="2697" y="558993"/>
                  <a:pt x="5395" y="298699"/>
                  <a:pt x="0" y="228568"/>
                </a:cubicBezTo>
                <a:cubicBezTo>
                  <a:pt x="99801" y="77517"/>
                  <a:pt x="228784" y="48940"/>
                  <a:pt x="256468" y="43141"/>
                </a:cubicBezTo>
                <a:cubicBezTo>
                  <a:pt x="284152" y="37342"/>
                  <a:pt x="419986" y="9600"/>
                  <a:pt x="500060" y="2946"/>
                </a:cubicBezTo>
                <a:cubicBezTo>
                  <a:pt x="580134" y="-3708"/>
                  <a:pt x="679167" y="2949"/>
                  <a:pt x="736910" y="3215"/>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Freeform: Shape 31">
            <a:extLst>
              <a:ext uri="{FF2B5EF4-FFF2-40B4-BE49-F238E27FC236}">
                <a16:creationId xmlns:a16="http://schemas.microsoft.com/office/drawing/2014/main" id="{482EAE2A-4258-308F-E942-1A71596F9F31}"/>
              </a:ext>
            </a:extLst>
          </p:cNvPr>
          <p:cNvSpPr/>
          <p:nvPr/>
        </p:nvSpPr>
        <p:spPr>
          <a:xfrm>
            <a:off x="10318088" y="4520627"/>
            <a:ext cx="781555" cy="231692"/>
          </a:xfrm>
          <a:custGeom>
            <a:avLst/>
            <a:gdLst>
              <a:gd name="connsiteX0" fmla="*/ 0 w 1045029"/>
              <a:gd name="connsiteY0" fmla="*/ 92208 h 92208"/>
              <a:gd name="connsiteX1" fmla="*/ 268942 w 1045029"/>
              <a:gd name="connsiteY1" fmla="*/ 38420 h 92208"/>
              <a:gd name="connsiteX2" fmla="*/ 714616 w 1045029"/>
              <a:gd name="connsiteY2" fmla="*/ 15368 h 92208"/>
              <a:gd name="connsiteX3" fmla="*/ 1045029 w 1045029"/>
              <a:gd name="connsiteY3" fmla="*/ 0 h 92208"/>
              <a:gd name="connsiteX0" fmla="*/ 0 w 1045029"/>
              <a:gd name="connsiteY0" fmla="*/ 68960 h 68960"/>
              <a:gd name="connsiteX1" fmla="*/ 268942 w 1045029"/>
              <a:gd name="connsiteY1" fmla="*/ 38420 h 68960"/>
              <a:gd name="connsiteX2" fmla="*/ 714616 w 1045029"/>
              <a:gd name="connsiteY2" fmla="*/ 15368 h 68960"/>
              <a:gd name="connsiteX3" fmla="*/ 1045029 w 1045029"/>
              <a:gd name="connsiteY3" fmla="*/ 0 h 68960"/>
              <a:gd name="connsiteX0" fmla="*/ 0 w 1045029"/>
              <a:gd name="connsiteY0" fmla="*/ 68960 h 68960"/>
              <a:gd name="connsiteX1" fmla="*/ 268942 w 1045029"/>
              <a:gd name="connsiteY1" fmla="*/ 38420 h 68960"/>
              <a:gd name="connsiteX2" fmla="*/ 714616 w 1045029"/>
              <a:gd name="connsiteY2" fmla="*/ 15368 h 68960"/>
              <a:gd name="connsiteX3" fmla="*/ 1045029 w 1045029"/>
              <a:gd name="connsiteY3" fmla="*/ 0 h 68960"/>
              <a:gd name="connsiteX0" fmla="*/ 0 w 1045029"/>
              <a:gd name="connsiteY0" fmla="*/ 68960 h 68960"/>
              <a:gd name="connsiteX1" fmla="*/ 268942 w 1045029"/>
              <a:gd name="connsiteY1" fmla="*/ 38420 h 68960"/>
              <a:gd name="connsiteX2" fmla="*/ 528636 w 1045029"/>
              <a:gd name="connsiteY2" fmla="*/ 30867 h 68960"/>
              <a:gd name="connsiteX3" fmla="*/ 1045029 w 1045029"/>
              <a:gd name="connsiteY3" fmla="*/ 0 h 68960"/>
              <a:gd name="connsiteX0" fmla="*/ 0 w 820303"/>
              <a:gd name="connsiteY0" fmla="*/ 53462 h 53462"/>
              <a:gd name="connsiteX1" fmla="*/ 268942 w 820303"/>
              <a:gd name="connsiteY1" fmla="*/ 22922 h 53462"/>
              <a:gd name="connsiteX2" fmla="*/ 528636 w 820303"/>
              <a:gd name="connsiteY2" fmla="*/ 15369 h 53462"/>
              <a:gd name="connsiteX3" fmla="*/ 820303 w 820303"/>
              <a:gd name="connsiteY3" fmla="*/ 0 h 53462"/>
              <a:gd name="connsiteX0" fmla="*/ 0 w 812554"/>
              <a:gd name="connsiteY0" fmla="*/ 61211 h 61211"/>
              <a:gd name="connsiteX1" fmla="*/ 261193 w 812554"/>
              <a:gd name="connsiteY1" fmla="*/ 22922 h 61211"/>
              <a:gd name="connsiteX2" fmla="*/ 520887 w 812554"/>
              <a:gd name="connsiteY2" fmla="*/ 15369 h 61211"/>
              <a:gd name="connsiteX3" fmla="*/ 812554 w 812554"/>
              <a:gd name="connsiteY3" fmla="*/ 0 h 61211"/>
              <a:gd name="connsiteX0" fmla="*/ 0 w 874547"/>
              <a:gd name="connsiteY0" fmla="*/ 92207 h 92207"/>
              <a:gd name="connsiteX1" fmla="*/ 323186 w 874547"/>
              <a:gd name="connsiteY1" fmla="*/ 22922 h 92207"/>
              <a:gd name="connsiteX2" fmla="*/ 582880 w 874547"/>
              <a:gd name="connsiteY2" fmla="*/ 15369 h 92207"/>
              <a:gd name="connsiteX3" fmla="*/ 874547 w 874547"/>
              <a:gd name="connsiteY3" fmla="*/ 0 h 92207"/>
              <a:gd name="connsiteX0" fmla="*/ 0 w 874547"/>
              <a:gd name="connsiteY0" fmla="*/ 92207 h 92207"/>
              <a:gd name="connsiteX1" fmla="*/ 323186 w 874547"/>
              <a:gd name="connsiteY1" fmla="*/ 53919 h 92207"/>
              <a:gd name="connsiteX2" fmla="*/ 582880 w 874547"/>
              <a:gd name="connsiteY2" fmla="*/ 15369 h 92207"/>
              <a:gd name="connsiteX3" fmla="*/ 874547 w 874547"/>
              <a:gd name="connsiteY3" fmla="*/ 0 h 92207"/>
              <a:gd name="connsiteX0" fmla="*/ 0 w 874547"/>
              <a:gd name="connsiteY0" fmla="*/ 92207 h 92207"/>
              <a:gd name="connsiteX1" fmla="*/ 323186 w 874547"/>
              <a:gd name="connsiteY1" fmla="*/ 53919 h 92207"/>
              <a:gd name="connsiteX2" fmla="*/ 582880 w 874547"/>
              <a:gd name="connsiteY2" fmla="*/ 15369 h 92207"/>
              <a:gd name="connsiteX3" fmla="*/ 874547 w 874547"/>
              <a:gd name="connsiteY3" fmla="*/ 0 h 92207"/>
              <a:gd name="connsiteX0" fmla="*/ 0 w 874547"/>
              <a:gd name="connsiteY0" fmla="*/ 92207 h 92207"/>
              <a:gd name="connsiteX1" fmla="*/ 323186 w 874547"/>
              <a:gd name="connsiteY1" fmla="*/ 53919 h 92207"/>
              <a:gd name="connsiteX2" fmla="*/ 582880 w 874547"/>
              <a:gd name="connsiteY2" fmla="*/ 15369 h 92207"/>
              <a:gd name="connsiteX3" fmla="*/ 874547 w 874547"/>
              <a:gd name="connsiteY3" fmla="*/ 0 h 92207"/>
              <a:gd name="connsiteX0" fmla="*/ 0 w 874547"/>
              <a:gd name="connsiteY0" fmla="*/ 92207 h 92207"/>
              <a:gd name="connsiteX1" fmla="*/ 323186 w 874547"/>
              <a:gd name="connsiteY1" fmla="*/ 30671 h 92207"/>
              <a:gd name="connsiteX2" fmla="*/ 582880 w 874547"/>
              <a:gd name="connsiteY2" fmla="*/ 15369 h 92207"/>
              <a:gd name="connsiteX3" fmla="*/ 874547 w 874547"/>
              <a:gd name="connsiteY3" fmla="*/ 0 h 92207"/>
              <a:gd name="connsiteX0" fmla="*/ 0 w 874547"/>
              <a:gd name="connsiteY0" fmla="*/ 68959 h 68959"/>
              <a:gd name="connsiteX1" fmla="*/ 323186 w 874547"/>
              <a:gd name="connsiteY1" fmla="*/ 30671 h 68959"/>
              <a:gd name="connsiteX2" fmla="*/ 582880 w 874547"/>
              <a:gd name="connsiteY2" fmla="*/ 15369 h 68959"/>
              <a:gd name="connsiteX3" fmla="*/ 874547 w 874547"/>
              <a:gd name="connsiteY3" fmla="*/ 0 h 68959"/>
              <a:gd name="connsiteX0" fmla="*/ 0 w 859048"/>
              <a:gd name="connsiteY0" fmla="*/ 84457 h 84457"/>
              <a:gd name="connsiteX1" fmla="*/ 307687 w 859048"/>
              <a:gd name="connsiteY1" fmla="*/ 30671 h 84457"/>
              <a:gd name="connsiteX2" fmla="*/ 567381 w 859048"/>
              <a:gd name="connsiteY2" fmla="*/ 15369 h 84457"/>
              <a:gd name="connsiteX3" fmla="*/ 859048 w 859048"/>
              <a:gd name="connsiteY3" fmla="*/ 0 h 84457"/>
              <a:gd name="connsiteX0" fmla="*/ 0 w 859048"/>
              <a:gd name="connsiteY0" fmla="*/ 84457 h 84457"/>
              <a:gd name="connsiteX1" fmla="*/ 268942 w 859048"/>
              <a:gd name="connsiteY1" fmla="*/ 7424 h 84457"/>
              <a:gd name="connsiteX2" fmla="*/ 567381 w 859048"/>
              <a:gd name="connsiteY2" fmla="*/ 15369 h 84457"/>
              <a:gd name="connsiteX3" fmla="*/ 859048 w 859048"/>
              <a:gd name="connsiteY3" fmla="*/ 0 h 84457"/>
              <a:gd name="connsiteX0" fmla="*/ 0 w 859048"/>
              <a:gd name="connsiteY0" fmla="*/ 131081 h 131081"/>
              <a:gd name="connsiteX1" fmla="*/ 268942 w 859048"/>
              <a:gd name="connsiteY1" fmla="*/ 54048 h 131081"/>
              <a:gd name="connsiteX2" fmla="*/ 567381 w 859048"/>
              <a:gd name="connsiteY2" fmla="*/ 0 h 131081"/>
              <a:gd name="connsiteX3" fmla="*/ 859048 w 859048"/>
              <a:gd name="connsiteY3" fmla="*/ 46624 h 131081"/>
              <a:gd name="connsiteX0" fmla="*/ 0 w 851299"/>
              <a:gd name="connsiteY0" fmla="*/ 192945 h 192945"/>
              <a:gd name="connsiteX1" fmla="*/ 268942 w 851299"/>
              <a:gd name="connsiteY1" fmla="*/ 115912 h 192945"/>
              <a:gd name="connsiteX2" fmla="*/ 567381 w 851299"/>
              <a:gd name="connsiteY2" fmla="*/ 61864 h 192945"/>
              <a:gd name="connsiteX3" fmla="*/ 851299 w 851299"/>
              <a:gd name="connsiteY3" fmla="*/ 0 h 192945"/>
              <a:gd name="connsiteX0" fmla="*/ 0 w 843549"/>
              <a:gd name="connsiteY0" fmla="*/ 200695 h 200695"/>
              <a:gd name="connsiteX1" fmla="*/ 261192 w 843549"/>
              <a:gd name="connsiteY1" fmla="*/ 115912 h 200695"/>
              <a:gd name="connsiteX2" fmla="*/ 559631 w 843549"/>
              <a:gd name="connsiteY2" fmla="*/ 61864 h 200695"/>
              <a:gd name="connsiteX3" fmla="*/ 843549 w 843549"/>
              <a:gd name="connsiteY3" fmla="*/ 0 h 200695"/>
              <a:gd name="connsiteX0" fmla="*/ 0 w 843549"/>
              <a:gd name="connsiteY0" fmla="*/ 200695 h 200695"/>
              <a:gd name="connsiteX1" fmla="*/ 261192 w 843549"/>
              <a:gd name="connsiteY1" fmla="*/ 115912 h 200695"/>
              <a:gd name="connsiteX2" fmla="*/ 559631 w 843549"/>
              <a:gd name="connsiteY2" fmla="*/ 61864 h 200695"/>
              <a:gd name="connsiteX3" fmla="*/ 843549 w 843549"/>
              <a:gd name="connsiteY3" fmla="*/ 0 h 200695"/>
              <a:gd name="connsiteX0" fmla="*/ 0 w 843549"/>
              <a:gd name="connsiteY0" fmla="*/ 200695 h 200695"/>
              <a:gd name="connsiteX1" fmla="*/ 276690 w 843549"/>
              <a:gd name="connsiteY1" fmla="*/ 92664 h 200695"/>
              <a:gd name="connsiteX2" fmla="*/ 559631 w 843549"/>
              <a:gd name="connsiteY2" fmla="*/ 61864 h 200695"/>
              <a:gd name="connsiteX3" fmla="*/ 843549 w 843549"/>
              <a:gd name="connsiteY3" fmla="*/ 0 h 200695"/>
              <a:gd name="connsiteX0" fmla="*/ 0 w 843549"/>
              <a:gd name="connsiteY0" fmla="*/ 200695 h 200695"/>
              <a:gd name="connsiteX1" fmla="*/ 276690 w 843549"/>
              <a:gd name="connsiteY1" fmla="*/ 92664 h 200695"/>
              <a:gd name="connsiteX2" fmla="*/ 544132 w 843549"/>
              <a:gd name="connsiteY2" fmla="*/ 30867 h 200695"/>
              <a:gd name="connsiteX3" fmla="*/ 843549 w 843549"/>
              <a:gd name="connsiteY3" fmla="*/ 0 h 200695"/>
              <a:gd name="connsiteX0" fmla="*/ 0 w 781555"/>
              <a:gd name="connsiteY0" fmla="*/ 231692 h 231692"/>
              <a:gd name="connsiteX1" fmla="*/ 276690 w 781555"/>
              <a:gd name="connsiteY1" fmla="*/ 123661 h 231692"/>
              <a:gd name="connsiteX2" fmla="*/ 544132 w 781555"/>
              <a:gd name="connsiteY2" fmla="*/ 61864 h 231692"/>
              <a:gd name="connsiteX3" fmla="*/ 781555 w 781555"/>
              <a:gd name="connsiteY3" fmla="*/ 0 h 231692"/>
              <a:gd name="connsiteX0" fmla="*/ 0 w 781555"/>
              <a:gd name="connsiteY0" fmla="*/ 231692 h 231692"/>
              <a:gd name="connsiteX1" fmla="*/ 276690 w 781555"/>
              <a:gd name="connsiteY1" fmla="*/ 123661 h 231692"/>
              <a:gd name="connsiteX2" fmla="*/ 544132 w 781555"/>
              <a:gd name="connsiteY2" fmla="*/ 61864 h 231692"/>
              <a:gd name="connsiteX3" fmla="*/ 781555 w 781555"/>
              <a:gd name="connsiteY3" fmla="*/ 0 h 231692"/>
            </a:gdLst>
            <a:ahLst/>
            <a:cxnLst>
              <a:cxn ang="0">
                <a:pos x="connsiteX0" y="connsiteY0"/>
              </a:cxn>
              <a:cxn ang="0">
                <a:pos x="connsiteX1" y="connsiteY1"/>
              </a:cxn>
              <a:cxn ang="0">
                <a:pos x="connsiteX2" y="connsiteY2"/>
              </a:cxn>
              <a:cxn ang="0">
                <a:pos x="connsiteX3" y="connsiteY3"/>
              </a:cxn>
            </a:cxnLst>
            <a:rect l="l" t="t" r="r" b="b"/>
            <a:pathLst>
              <a:path w="781555" h="231692">
                <a:moveTo>
                  <a:pt x="0" y="231692"/>
                </a:moveTo>
                <a:cubicBezTo>
                  <a:pt x="74919" y="211201"/>
                  <a:pt x="186001" y="151966"/>
                  <a:pt x="276690" y="123661"/>
                </a:cubicBezTo>
                <a:cubicBezTo>
                  <a:pt x="367379" y="95356"/>
                  <a:pt x="544132" y="61864"/>
                  <a:pt x="544132" y="61864"/>
                </a:cubicBezTo>
                <a:cubicBezTo>
                  <a:pt x="623273" y="41243"/>
                  <a:pt x="741160" y="20621"/>
                  <a:pt x="781555" y="0"/>
                </a:cubicBezTo>
              </a:path>
            </a:pathLst>
          </a:custGeom>
          <a:noFill/>
          <a:ln w="28575">
            <a:solidFill>
              <a:srgbClr val="D24726"/>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cxnSp>
        <p:nvCxnSpPr>
          <p:cNvPr id="33" name="Straight Connector 32">
            <a:extLst>
              <a:ext uri="{FF2B5EF4-FFF2-40B4-BE49-F238E27FC236}">
                <a16:creationId xmlns:a16="http://schemas.microsoft.com/office/drawing/2014/main" id="{E39802C8-C52D-2300-2FB0-F182809FAF69}"/>
              </a:ext>
            </a:extLst>
          </p:cNvPr>
          <p:cNvCxnSpPr>
            <a:cxnSpLocks/>
          </p:cNvCxnSpPr>
          <p:nvPr/>
        </p:nvCxnSpPr>
        <p:spPr>
          <a:xfrm>
            <a:off x="10315457" y="4774149"/>
            <a:ext cx="2401" cy="455278"/>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sp>
        <p:nvSpPr>
          <p:cNvPr id="34" name="Freeform: Shape 33">
            <a:extLst>
              <a:ext uri="{FF2B5EF4-FFF2-40B4-BE49-F238E27FC236}">
                <a16:creationId xmlns:a16="http://schemas.microsoft.com/office/drawing/2014/main" id="{5712A303-0D65-5742-7922-5AD77922CBE3}"/>
              </a:ext>
            </a:extLst>
          </p:cNvPr>
          <p:cNvSpPr/>
          <p:nvPr/>
        </p:nvSpPr>
        <p:spPr>
          <a:xfrm>
            <a:off x="10310338" y="5220689"/>
            <a:ext cx="622602" cy="268811"/>
          </a:xfrm>
          <a:custGeom>
            <a:avLst/>
            <a:gdLst>
              <a:gd name="connsiteX0" fmla="*/ 0 w 1170292"/>
              <a:gd name="connsiteY0" fmla="*/ 0 h 343272"/>
              <a:gd name="connsiteX1" fmla="*/ 176732 w 1170292"/>
              <a:gd name="connsiteY1" fmla="*/ 161365 h 343272"/>
              <a:gd name="connsiteX2" fmla="*/ 599354 w 1170292"/>
              <a:gd name="connsiteY2" fmla="*/ 284309 h 343272"/>
              <a:gd name="connsiteX3" fmla="*/ 1083448 w 1170292"/>
              <a:gd name="connsiteY3" fmla="*/ 338097 h 343272"/>
              <a:gd name="connsiteX4" fmla="*/ 1167973 w 1170292"/>
              <a:gd name="connsiteY4" fmla="*/ 338097 h 343272"/>
              <a:gd name="connsiteX0" fmla="*/ 0 w 1170292"/>
              <a:gd name="connsiteY0" fmla="*/ 0 h 343272"/>
              <a:gd name="connsiteX1" fmla="*/ 176732 w 1170292"/>
              <a:gd name="connsiteY1" fmla="*/ 161365 h 343272"/>
              <a:gd name="connsiteX2" fmla="*/ 599354 w 1170292"/>
              <a:gd name="connsiteY2" fmla="*/ 284309 h 343272"/>
              <a:gd name="connsiteX3" fmla="*/ 1083448 w 1170292"/>
              <a:gd name="connsiteY3" fmla="*/ 338097 h 343272"/>
              <a:gd name="connsiteX4" fmla="*/ 1167973 w 1170292"/>
              <a:gd name="connsiteY4" fmla="*/ 338097 h 343272"/>
              <a:gd name="connsiteX0" fmla="*/ 0 w 1083448"/>
              <a:gd name="connsiteY0" fmla="*/ 0 h 338097"/>
              <a:gd name="connsiteX1" fmla="*/ 176732 w 1083448"/>
              <a:gd name="connsiteY1" fmla="*/ 161365 h 338097"/>
              <a:gd name="connsiteX2" fmla="*/ 599354 w 1083448"/>
              <a:gd name="connsiteY2" fmla="*/ 284309 h 338097"/>
              <a:gd name="connsiteX3" fmla="*/ 1083448 w 1083448"/>
              <a:gd name="connsiteY3" fmla="*/ 338097 h 338097"/>
              <a:gd name="connsiteX0" fmla="*/ 0 w 1167973"/>
              <a:gd name="connsiteY0" fmla="*/ 0 h 307361"/>
              <a:gd name="connsiteX1" fmla="*/ 176732 w 1167973"/>
              <a:gd name="connsiteY1" fmla="*/ 161365 h 307361"/>
              <a:gd name="connsiteX2" fmla="*/ 599354 w 1167973"/>
              <a:gd name="connsiteY2" fmla="*/ 284309 h 307361"/>
              <a:gd name="connsiteX3" fmla="*/ 1167973 w 1167973"/>
              <a:gd name="connsiteY3" fmla="*/ 307361 h 307361"/>
              <a:gd name="connsiteX0" fmla="*/ 0 w 1167973"/>
              <a:gd name="connsiteY0" fmla="*/ 0 h 319973"/>
              <a:gd name="connsiteX1" fmla="*/ 176732 w 1167973"/>
              <a:gd name="connsiteY1" fmla="*/ 161365 h 319973"/>
              <a:gd name="connsiteX2" fmla="*/ 599354 w 1167973"/>
              <a:gd name="connsiteY2" fmla="*/ 284309 h 319973"/>
              <a:gd name="connsiteX3" fmla="*/ 1167973 w 1167973"/>
              <a:gd name="connsiteY3" fmla="*/ 307361 h 319973"/>
              <a:gd name="connsiteX0" fmla="*/ 0 w 599354"/>
              <a:gd name="connsiteY0" fmla="*/ 0 h 284309"/>
              <a:gd name="connsiteX1" fmla="*/ 176732 w 599354"/>
              <a:gd name="connsiteY1" fmla="*/ 161365 h 284309"/>
              <a:gd name="connsiteX2" fmla="*/ 599354 w 599354"/>
              <a:gd name="connsiteY2" fmla="*/ 284309 h 284309"/>
              <a:gd name="connsiteX0" fmla="*/ 0 w 622602"/>
              <a:gd name="connsiteY0" fmla="*/ 0 h 268811"/>
              <a:gd name="connsiteX1" fmla="*/ 176732 w 622602"/>
              <a:gd name="connsiteY1" fmla="*/ 161365 h 268811"/>
              <a:gd name="connsiteX2" fmla="*/ 622602 w 622602"/>
              <a:gd name="connsiteY2" fmla="*/ 268811 h 268811"/>
              <a:gd name="connsiteX0" fmla="*/ 0 w 622602"/>
              <a:gd name="connsiteY0" fmla="*/ 0 h 268811"/>
              <a:gd name="connsiteX1" fmla="*/ 207728 w 622602"/>
              <a:gd name="connsiteY1" fmla="*/ 153616 h 268811"/>
              <a:gd name="connsiteX2" fmla="*/ 622602 w 622602"/>
              <a:gd name="connsiteY2" fmla="*/ 268811 h 268811"/>
            </a:gdLst>
            <a:ahLst/>
            <a:cxnLst>
              <a:cxn ang="0">
                <a:pos x="connsiteX0" y="connsiteY0"/>
              </a:cxn>
              <a:cxn ang="0">
                <a:pos x="connsiteX1" y="connsiteY1"/>
              </a:cxn>
              <a:cxn ang="0">
                <a:pos x="connsiteX2" y="connsiteY2"/>
              </a:cxn>
            </a:cxnLst>
            <a:rect l="l" t="t" r="r" b="b"/>
            <a:pathLst>
              <a:path w="622602" h="268811">
                <a:moveTo>
                  <a:pt x="0" y="0"/>
                </a:moveTo>
                <a:cubicBezTo>
                  <a:pt x="38420" y="56990"/>
                  <a:pt x="103961" y="108814"/>
                  <a:pt x="207728" y="153616"/>
                </a:cubicBezTo>
                <a:cubicBezTo>
                  <a:pt x="311495" y="198418"/>
                  <a:pt x="457395" y="244478"/>
                  <a:pt x="622602" y="268811"/>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Freeform: Shape 34">
            <a:extLst>
              <a:ext uri="{FF2B5EF4-FFF2-40B4-BE49-F238E27FC236}">
                <a16:creationId xmlns:a16="http://schemas.microsoft.com/office/drawing/2014/main" id="{65AAC731-18E2-047E-AAE3-C06D7D1D7EFF}"/>
              </a:ext>
            </a:extLst>
          </p:cNvPr>
          <p:cNvSpPr/>
          <p:nvPr/>
        </p:nvSpPr>
        <p:spPr>
          <a:xfrm>
            <a:off x="10303164" y="3821011"/>
            <a:ext cx="714615" cy="16506"/>
          </a:xfrm>
          <a:custGeom>
            <a:avLst/>
            <a:gdLst>
              <a:gd name="connsiteX0" fmla="*/ 0 w 714615"/>
              <a:gd name="connsiteY0" fmla="*/ 0 h 16506"/>
              <a:gd name="connsiteX1" fmla="*/ 276625 w 714615"/>
              <a:gd name="connsiteY1" fmla="*/ 15368 h 16506"/>
              <a:gd name="connsiteX2" fmla="*/ 591670 w 714615"/>
              <a:gd name="connsiteY2" fmla="*/ 15368 h 16506"/>
              <a:gd name="connsiteX3" fmla="*/ 714615 w 714615"/>
              <a:gd name="connsiteY3" fmla="*/ 15368 h 16506"/>
            </a:gdLst>
            <a:ahLst/>
            <a:cxnLst>
              <a:cxn ang="0">
                <a:pos x="connsiteX0" y="connsiteY0"/>
              </a:cxn>
              <a:cxn ang="0">
                <a:pos x="connsiteX1" y="connsiteY1"/>
              </a:cxn>
              <a:cxn ang="0">
                <a:pos x="connsiteX2" y="connsiteY2"/>
              </a:cxn>
              <a:cxn ang="0">
                <a:pos x="connsiteX3" y="connsiteY3"/>
              </a:cxn>
            </a:cxnLst>
            <a:rect l="l" t="t" r="r" b="b"/>
            <a:pathLst>
              <a:path w="714615" h="16506">
                <a:moveTo>
                  <a:pt x="0" y="0"/>
                </a:moveTo>
                <a:cubicBezTo>
                  <a:pt x="89006" y="6403"/>
                  <a:pt x="178013" y="12807"/>
                  <a:pt x="276625" y="15368"/>
                </a:cubicBezTo>
                <a:cubicBezTo>
                  <a:pt x="375237" y="17929"/>
                  <a:pt x="591670" y="15368"/>
                  <a:pt x="591670" y="15368"/>
                </a:cubicBezTo>
                <a:lnTo>
                  <a:pt x="714615" y="15368"/>
                </a:lnTo>
              </a:path>
            </a:pathLst>
          </a:custGeom>
          <a:noFill/>
          <a:ln w="28575">
            <a:solidFill>
              <a:srgbClr val="1995AD"/>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6" name="Rectangle 35">
            <a:extLst>
              <a:ext uri="{FF2B5EF4-FFF2-40B4-BE49-F238E27FC236}">
                <a16:creationId xmlns:a16="http://schemas.microsoft.com/office/drawing/2014/main" id="{F510744E-DBC8-BC77-40C5-57BB79089120}"/>
              </a:ext>
            </a:extLst>
          </p:cNvPr>
          <p:cNvSpPr/>
          <p:nvPr/>
        </p:nvSpPr>
        <p:spPr>
          <a:xfrm flipH="1">
            <a:off x="10382258" y="837866"/>
            <a:ext cx="146928" cy="1025935"/>
          </a:xfrm>
          <a:prstGeom prst="rect">
            <a:avLst/>
          </a:prstGeom>
          <a:solidFill>
            <a:srgbClr val="C00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Arrow: Right 36">
            <a:extLst>
              <a:ext uri="{FF2B5EF4-FFF2-40B4-BE49-F238E27FC236}">
                <a16:creationId xmlns:a16="http://schemas.microsoft.com/office/drawing/2014/main" id="{B78D1590-504A-072D-1C6C-031C1BDAFAE6}"/>
              </a:ext>
            </a:extLst>
          </p:cNvPr>
          <p:cNvSpPr/>
          <p:nvPr/>
        </p:nvSpPr>
        <p:spPr>
          <a:xfrm>
            <a:off x="8491462" y="1140625"/>
            <a:ext cx="1818237" cy="420418"/>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cxnSp>
        <p:nvCxnSpPr>
          <p:cNvPr id="38" name="Straight Connector 37">
            <a:extLst>
              <a:ext uri="{FF2B5EF4-FFF2-40B4-BE49-F238E27FC236}">
                <a16:creationId xmlns:a16="http://schemas.microsoft.com/office/drawing/2014/main" id="{5802A598-C73F-FF08-EDAC-8E83B34B74AF}"/>
              </a:ext>
            </a:extLst>
          </p:cNvPr>
          <p:cNvCxnSpPr>
            <a:cxnSpLocks/>
          </p:cNvCxnSpPr>
          <p:nvPr/>
        </p:nvCxnSpPr>
        <p:spPr>
          <a:xfrm>
            <a:off x="9076800" y="1104823"/>
            <a:ext cx="0" cy="51111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28F66CE9-9195-EF56-F011-469943CA764E}"/>
                  </a:ext>
                </a:extLst>
              </p:cNvPr>
              <p:cNvSpPr txBox="1"/>
              <p:nvPr/>
            </p:nvSpPr>
            <p:spPr>
              <a:xfrm>
                <a:off x="7535086" y="2952218"/>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schemeClr val="tx1"/>
                              </a:solidFill>
                              <a:latin typeface="Cambria Math" panose="02040503050406030204" pitchFamily="18" charset="0"/>
                              <a:cs typeface="Segoe UI" panose="020B0502040204020203" pitchFamily="34" charset="0"/>
                            </a:rPr>
                          </m:ctrlPr>
                        </m:fPr>
                        <m:num>
                          <m:r>
                            <a:rPr lang="en-US" sz="1600" b="0" i="1" smtClean="0">
                              <a:solidFill>
                                <a:schemeClr val="tx1"/>
                              </a:solidFill>
                              <a:latin typeface="Cambria Math" panose="02040503050406030204" pitchFamily="18" charset="0"/>
                              <a:cs typeface="Segoe UI" panose="020B0502040204020203" pitchFamily="34" charset="0"/>
                            </a:rPr>
                            <m:t>𝑝</m:t>
                          </m:r>
                        </m:num>
                        <m:den>
                          <m:sSub>
                            <m:sSubPr>
                              <m:ctrlPr>
                                <a:rPr lang="en-US" sz="1600" b="0" i="1" smtClean="0">
                                  <a:solidFill>
                                    <a:schemeClr val="tx1"/>
                                  </a:solidFill>
                                  <a:latin typeface="Cambria Math" panose="02040503050406030204" pitchFamily="18" charset="0"/>
                                  <a:cs typeface="Segoe UI" panose="020B0502040204020203" pitchFamily="34" charset="0"/>
                                </a:rPr>
                              </m:ctrlPr>
                            </m:sSubPr>
                            <m:e>
                              <m:r>
                                <a:rPr lang="en-US" sz="1600" b="0" i="1" smtClean="0">
                                  <a:solidFill>
                                    <a:schemeClr val="tx1"/>
                                  </a:solidFill>
                                  <a:latin typeface="Cambria Math" panose="02040503050406030204" pitchFamily="18" charset="0"/>
                                  <a:cs typeface="Segoe UI" panose="020B0502040204020203" pitchFamily="34" charset="0"/>
                                </a:rPr>
                                <m:t>𝑝</m:t>
                              </m:r>
                            </m:e>
                            <m:sub>
                              <m:r>
                                <a:rPr lang="en-US" sz="1600" b="0" i="1" smtClean="0">
                                  <a:solidFill>
                                    <a:schemeClr val="tx1"/>
                                  </a:solidFill>
                                  <a:latin typeface="Cambria Math" panose="02040503050406030204" pitchFamily="18" charset="0"/>
                                  <a:cs typeface="Segoe UI" panose="020B0502040204020203" pitchFamily="34" charset="0"/>
                                </a:rPr>
                                <m:t>0</m:t>
                              </m:r>
                            </m:sub>
                          </m:sSub>
                        </m:den>
                      </m:f>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39" name="TextBox 38">
                <a:extLst>
                  <a:ext uri="{FF2B5EF4-FFF2-40B4-BE49-F238E27FC236}">
                    <a16:creationId xmlns:a16="http://schemas.microsoft.com/office/drawing/2014/main" id="{28F66CE9-9195-EF56-F011-469943CA764E}"/>
                  </a:ext>
                </a:extLst>
              </p:cNvPr>
              <p:cNvSpPr txBox="1">
                <a:spLocks noRot="1" noChangeAspect="1" noMove="1" noResize="1" noEditPoints="1" noAdjustHandles="1" noChangeArrowheads="1" noChangeShapeType="1" noTextEdit="1"/>
              </p:cNvSpPr>
              <p:nvPr/>
            </p:nvSpPr>
            <p:spPr>
              <a:xfrm>
                <a:off x="7535086" y="2952218"/>
                <a:ext cx="914400" cy="385958"/>
              </a:xfrm>
              <a:prstGeom prst="rect">
                <a:avLst/>
              </a:prstGeom>
              <a:blipFill>
                <a:blip r:embed="rId5"/>
                <a:stretch>
                  <a:fillRect t="-32813" b="-4688"/>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D1A3D39B-71BB-C717-48B2-043769E62C4D}"/>
                  </a:ext>
                </a:extLst>
              </p:cNvPr>
              <p:cNvSpPr txBox="1"/>
              <p:nvPr/>
            </p:nvSpPr>
            <p:spPr>
              <a:xfrm>
                <a:off x="7543060" y="4956166"/>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𝑀</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0" name="TextBox 39">
                <a:extLst>
                  <a:ext uri="{FF2B5EF4-FFF2-40B4-BE49-F238E27FC236}">
                    <a16:creationId xmlns:a16="http://schemas.microsoft.com/office/drawing/2014/main" id="{D1A3D39B-71BB-C717-48B2-043769E62C4D}"/>
                  </a:ext>
                </a:extLst>
              </p:cNvPr>
              <p:cNvSpPr txBox="1">
                <a:spLocks noRot="1" noChangeAspect="1" noMove="1" noResize="1" noEditPoints="1" noAdjustHandles="1" noChangeArrowheads="1" noChangeShapeType="1" noTextEdit="1"/>
              </p:cNvSpPr>
              <p:nvPr/>
            </p:nvSpPr>
            <p:spPr>
              <a:xfrm>
                <a:off x="7543060" y="4956166"/>
                <a:ext cx="914400" cy="385958"/>
              </a:xfrm>
              <a:prstGeom prst="rect">
                <a:avLst/>
              </a:prstGeom>
              <a:blipFill>
                <a:blip r:embed="rId6"/>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08528A93-3D2C-EB58-8A21-7C7C3DF2B796}"/>
                  </a:ext>
                </a:extLst>
              </p:cNvPr>
              <p:cNvSpPr txBox="1"/>
              <p:nvPr/>
            </p:nvSpPr>
            <p:spPr>
              <a:xfrm>
                <a:off x="7432115" y="3322851"/>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cs typeface="Segoe UI" panose="020B0502040204020203" pitchFamily="34" charset="0"/>
                        </a:rPr>
                        <m:t>0</m:t>
                      </m:r>
                      <m:r>
                        <a:rPr lang="en-US" sz="1600" b="0" i="1" smtClean="0">
                          <a:solidFill>
                            <a:schemeClr val="tx1"/>
                          </a:solidFill>
                          <a:latin typeface="Cambria Math" panose="02040503050406030204" pitchFamily="18" charset="0"/>
                          <a:cs typeface="Segoe UI" panose="020B0502040204020203" pitchFamily="34" charset="0"/>
                        </a:rPr>
                        <m:t>.528</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1" name="TextBox 40">
                <a:extLst>
                  <a:ext uri="{FF2B5EF4-FFF2-40B4-BE49-F238E27FC236}">
                    <a16:creationId xmlns:a16="http://schemas.microsoft.com/office/drawing/2014/main" id="{08528A93-3D2C-EB58-8A21-7C7C3DF2B796}"/>
                  </a:ext>
                </a:extLst>
              </p:cNvPr>
              <p:cNvSpPr txBox="1">
                <a:spLocks noRot="1" noChangeAspect="1" noMove="1" noResize="1" noEditPoints="1" noAdjustHandles="1" noChangeArrowheads="1" noChangeShapeType="1" noTextEdit="1"/>
              </p:cNvSpPr>
              <p:nvPr/>
            </p:nvSpPr>
            <p:spPr>
              <a:xfrm>
                <a:off x="7432115" y="3322851"/>
                <a:ext cx="914400" cy="385958"/>
              </a:xfrm>
              <a:prstGeom prst="rect">
                <a:avLst/>
              </a:prstGeom>
              <a:blipFill>
                <a:blip r:embed="rId7"/>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E7B9D2D0-DF36-B372-1338-09D70A0160EB}"/>
                  </a:ext>
                </a:extLst>
              </p:cNvPr>
              <p:cNvSpPr txBox="1"/>
              <p:nvPr/>
            </p:nvSpPr>
            <p:spPr>
              <a:xfrm>
                <a:off x="9753874" y="5579989"/>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𝑥</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2" name="TextBox 41">
                <a:extLst>
                  <a:ext uri="{FF2B5EF4-FFF2-40B4-BE49-F238E27FC236}">
                    <a16:creationId xmlns:a16="http://schemas.microsoft.com/office/drawing/2014/main" id="{E7B9D2D0-DF36-B372-1338-09D70A0160EB}"/>
                  </a:ext>
                </a:extLst>
              </p:cNvPr>
              <p:cNvSpPr txBox="1">
                <a:spLocks noRot="1" noChangeAspect="1" noMove="1" noResize="1" noEditPoints="1" noAdjustHandles="1" noChangeArrowheads="1" noChangeShapeType="1" noTextEdit="1"/>
              </p:cNvSpPr>
              <p:nvPr/>
            </p:nvSpPr>
            <p:spPr>
              <a:xfrm>
                <a:off x="9753874" y="5579989"/>
                <a:ext cx="914400" cy="385958"/>
              </a:xfrm>
              <a:prstGeom prst="rect">
                <a:avLst/>
              </a:prstGeom>
              <a:blipFill>
                <a:blip r:embed="rId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BC0539DC-D3AD-8413-22D9-5A223FFF1BAE}"/>
                  </a:ext>
                </a:extLst>
              </p:cNvPr>
              <p:cNvSpPr txBox="1"/>
              <p:nvPr/>
            </p:nvSpPr>
            <p:spPr>
              <a:xfrm>
                <a:off x="9243063" y="3939041"/>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𝑥</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3" name="TextBox 42">
                <a:extLst>
                  <a:ext uri="{FF2B5EF4-FFF2-40B4-BE49-F238E27FC236}">
                    <a16:creationId xmlns:a16="http://schemas.microsoft.com/office/drawing/2014/main" id="{BC0539DC-D3AD-8413-22D9-5A223FFF1BAE}"/>
                  </a:ext>
                </a:extLst>
              </p:cNvPr>
              <p:cNvSpPr txBox="1">
                <a:spLocks noRot="1" noChangeAspect="1" noMove="1" noResize="1" noEditPoints="1" noAdjustHandles="1" noChangeArrowheads="1" noChangeShapeType="1" noTextEdit="1"/>
              </p:cNvSpPr>
              <p:nvPr/>
            </p:nvSpPr>
            <p:spPr>
              <a:xfrm>
                <a:off x="9243063" y="3939041"/>
                <a:ext cx="914400" cy="385958"/>
              </a:xfrm>
              <a:prstGeom prst="rect">
                <a:avLst/>
              </a:prstGeom>
              <a:blipFill>
                <a:blip r:embed="rId9"/>
                <a:stretch>
                  <a:fillRect/>
                </a:stretch>
              </a:blipFill>
            </p:spPr>
            <p:txBody>
              <a:bodyPr/>
              <a:lstStyle/>
              <a:p>
                <a:r>
                  <a:rPr lang="en-IN">
                    <a:noFill/>
                  </a:rPr>
                  <a:t> </a:t>
                </a:r>
              </a:p>
            </p:txBody>
          </p:sp>
        </mc:Fallback>
      </mc:AlternateContent>
      <p:sp>
        <p:nvSpPr>
          <p:cNvPr id="44" name="TextBox 43">
            <a:extLst>
              <a:ext uri="{FF2B5EF4-FFF2-40B4-BE49-F238E27FC236}">
                <a16:creationId xmlns:a16="http://schemas.microsoft.com/office/drawing/2014/main" id="{1327E226-DE47-B0AA-23C9-A5109CF641BD}"/>
              </a:ext>
            </a:extLst>
          </p:cNvPr>
          <p:cNvSpPr txBox="1"/>
          <p:nvPr/>
        </p:nvSpPr>
        <p:spPr>
          <a:xfrm rot="16200000">
            <a:off x="10057025" y="1162641"/>
            <a:ext cx="1163681" cy="361699"/>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dirty="0">
                <a:latin typeface="Segoe UI" panose="020B0502040204020203" pitchFamily="34" charset="0"/>
                <a:cs typeface="Segoe UI" panose="020B0502040204020203" pitchFamily="34" charset="0"/>
              </a:rPr>
              <a:t>Normal Shock</a:t>
            </a:r>
          </a:p>
        </p:txBody>
      </p:sp>
      <p:sp>
        <p:nvSpPr>
          <p:cNvPr id="45" name="TextBox 44">
            <a:extLst>
              <a:ext uri="{FF2B5EF4-FFF2-40B4-BE49-F238E27FC236}">
                <a16:creationId xmlns:a16="http://schemas.microsoft.com/office/drawing/2014/main" id="{2CC68753-9559-D339-CF02-BFF21F569A50}"/>
              </a:ext>
            </a:extLst>
          </p:cNvPr>
          <p:cNvSpPr txBox="1"/>
          <p:nvPr/>
        </p:nvSpPr>
        <p:spPr>
          <a:xfrm>
            <a:off x="10426495" y="3320245"/>
            <a:ext cx="1972889" cy="354733"/>
          </a:xfrm>
          <a:prstGeom prst="rect">
            <a:avLst/>
          </a:prstGeom>
        </p:spPr>
        <p:txBody>
          <a:bodyPr vert="horz" wrap="square" lIns="91440" tIns="45720" rIns="91440" bIns="45720" rtlCol="0">
            <a:noAutofit/>
          </a:bodyPr>
          <a:lstStyle/>
          <a:p>
            <a:pPr marL="0" indent="0" algn="l">
              <a:spcAft>
                <a:spcPts val="600"/>
              </a:spcAft>
              <a:buNone/>
            </a:pPr>
            <a:r>
              <a:rPr lang="en-US" sz="1600" dirty="0">
                <a:latin typeface="Segoe UI" panose="020B0502040204020203" pitchFamily="34" charset="0"/>
                <a:cs typeface="Segoe UI" panose="020B0502040204020203" pitchFamily="34" charset="0"/>
              </a:rPr>
              <a:t>Isentropic Solution (Supersonic)</a:t>
            </a:r>
          </a:p>
        </p:txBody>
      </p:sp>
      <p:sp>
        <p:nvSpPr>
          <p:cNvPr id="46" name="TextBox 45">
            <a:extLst>
              <a:ext uri="{FF2B5EF4-FFF2-40B4-BE49-F238E27FC236}">
                <a16:creationId xmlns:a16="http://schemas.microsoft.com/office/drawing/2014/main" id="{C555FFEC-CE5A-7941-BDA8-0DCD042A45A8}"/>
              </a:ext>
            </a:extLst>
          </p:cNvPr>
          <p:cNvSpPr txBox="1"/>
          <p:nvPr/>
        </p:nvSpPr>
        <p:spPr>
          <a:xfrm>
            <a:off x="9376804" y="2500863"/>
            <a:ext cx="2885821" cy="354733"/>
          </a:xfrm>
          <a:prstGeom prst="rect">
            <a:avLst/>
          </a:prstGeom>
        </p:spPr>
        <p:txBody>
          <a:bodyPr vert="horz" wrap="square" lIns="91440" tIns="45720" rIns="91440" bIns="45720" rtlCol="0">
            <a:noAutofit/>
          </a:bodyPr>
          <a:lstStyle/>
          <a:p>
            <a:pPr marL="0" indent="0" algn="l">
              <a:spcAft>
                <a:spcPts val="600"/>
              </a:spcAft>
              <a:buNone/>
            </a:pPr>
            <a:r>
              <a:rPr lang="en-US" sz="1600" dirty="0">
                <a:latin typeface="Segoe UI" panose="020B0502040204020203" pitchFamily="34" charset="0"/>
                <a:cs typeface="Segoe UI" panose="020B0502040204020203" pitchFamily="34" charset="0"/>
              </a:rPr>
              <a:t>Isentropic Solution (Subsonic)</a:t>
            </a:r>
          </a:p>
        </p:txBody>
      </p:sp>
      <p:sp>
        <p:nvSpPr>
          <p:cNvPr id="48" name="TextBox 47">
            <a:extLst>
              <a:ext uri="{FF2B5EF4-FFF2-40B4-BE49-F238E27FC236}">
                <a16:creationId xmlns:a16="http://schemas.microsoft.com/office/drawing/2014/main" id="{0B2B8587-D1A1-5CC6-3396-535AA6D59347}"/>
              </a:ext>
            </a:extLst>
          </p:cNvPr>
          <p:cNvSpPr txBox="1"/>
          <p:nvPr/>
        </p:nvSpPr>
        <p:spPr>
          <a:xfrm rot="20475778">
            <a:off x="9024469" y="4284504"/>
            <a:ext cx="2073135" cy="354733"/>
          </a:xfrm>
          <a:prstGeom prst="rect">
            <a:avLst/>
          </a:prstGeom>
        </p:spPr>
        <p:txBody>
          <a:bodyPr vert="horz" wrap="square" lIns="91440" tIns="45720" rIns="91440" bIns="45720" rtlCol="0">
            <a:noAutofit/>
          </a:bodyPr>
          <a:lstStyle/>
          <a:p>
            <a:pPr marL="0" indent="0" algn="l">
              <a:spcAft>
                <a:spcPts val="600"/>
              </a:spcAft>
              <a:buNone/>
            </a:pPr>
            <a:r>
              <a:rPr lang="en-US" sz="1600" dirty="0">
                <a:latin typeface="Segoe UI" panose="020B0502040204020203" pitchFamily="34" charset="0"/>
                <a:cs typeface="Segoe UI" panose="020B0502040204020203" pitchFamily="34" charset="0"/>
              </a:rPr>
              <a:t>Isentropic Solution (Supersonic)</a:t>
            </a:r>
          </a:p>
        </p:txBody>
      </p:sp>
      <mc:AlternateContent xmlns:mc="http://schemas.openxmlformats.org/markup-compatibility/2006" xmlns:a14="http://schemas.microsoft.com/office/drawing/2010/main">
        <mc:Choice Requires="a14">
          <p:sp>
            <p:nvSpPr>
              <p:cNvPr id="49" name="Rectangle 48">
                <a:extLst>
                  <a:ext uri="{FF2B5EF4-FFF2-40B4-BE49-F238E27FC236}">
                    <a16:creationId xmlns:a16="http://schemas.microsoft.com/office/drawing/2014/main" id="{FB8A9A71-60DB-A60C-9AAA-4A2EAA586C20}"/>
                  </a:ext>
                </a:extLst>
              </p:cNvPr>
              <p:cNvSpPr/>
              <p:nvPr/>
            </p:nvSpPr>
            <p:spPr>
              <a:xfrm>
                <a:off x="10882203" y="2931549"/>
                <a:ext cx="872867" cy="3694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solidFill>
                                <a:schemeClr val="tx1"/>
                              </a:solidFill>
                              <a:latin typeface="Cambria Math" panose="02040503050406030204" pitchFamily="18" charset="0"/>
                              <a:sym typeface="Monotype Sorts" pitchFamily="2" charset="2"/>
                            </a:rPr>
                          </m:ctrlPr>
                        </m:fPr>
                        <m:num>
                          <m:sSub>
                            <m:sSubPr>
                              <m:ctrlPr>
                                <a:rPr lang="en-US" sz="1600" i="1">
                                  <a:solidFill>
                                    <a:schemeClr val="tx1"/>
                                  </a:solidFill>
                                  <a:latin typeface="Cambria Math" panose="02040503050406030204" pitchFamily="18" charset="0"/>
                                  <a:sym typeface="Monotype Sorts" pitchFamily="2" charset="2"/>
                                </a:rPr>
                              </m:ctrlPr>
                            </m:sSubPr>
                            <m:e>
                              <m:r>
                                <a:rPr lang="en-US" sz="1600" i="1">
                                  <a:solidFill>
                                    <a:schemeClr val="tx1"/>
                                  </a:solidFill>
                                  <a:latin typeface="Cambria Math" panose="02040503050406030204" pitchFamily="18" charset="0"/>
                                  <a:sym typeface="Monotype Sorts" pitchFamily="2" charset="2"/>
                                </a:rPr>
                                <m:t>𝑝</m:t>
                              </m:r>
                            </m:e>
                            <m:sub>
                              <m:sSub>
                                <m:sSubPr>
                                  <m:ctrlPr>
                                    <a:rPr lang="en-US" sz="1600" i="1">
                                      <a:solidFill>
                                        <a:schemeClr val="tx1"/>
                                      </a:solidFill>
                                      <a:latin typeface="Cambria Math" panose="02040503050406030204" pitchFamily="18" charset="0"/>
                                      <a:sym typeface="Monotype Sorts" pitchFamily="2" charset="2"/>
                                    </a:rPr>
                                  </m:ctrlPr>
                                </m:sSubPr>
                                <m:e>
                                  <m:r>
                                    <a:rPr lang="en-US" sz="1600" i="1">
                                      <a:solidFill>
                                        <a:schemeClr val="tx1"/>
                                      </a:solidFill>
                                      <a:latin typeface="Cambria Math" panose="02040503050406030204" pitchFamily="18" charset="0"/>
                                      <a:sym typeface="Monotype Sorts" pitchFamily="2" charset="2"/>
                                    </a:rPr>
                                    <m:t>𝑒</m:t>
                                  </m:r>
                                </m:e>
                                <m:sub>
                                  <m:r>
                                    <a:rPr lang="en-US" sz="1600" b="0" i="1" smtClean="0">
                                      <a:solidFill>
                                        <a:schemeClr val="tx1"/>
                                      </a:solidFill>
                                      <a:latin typeface="Cambria Math" panose="02040503050406030204" pitchFamily="18" charset="0"/>
                                      <a:sym typeface="Monotype Sorts" pitchFamily="2" charset="2"/>
                                    </a:rPr>
                                    <m:t>𝐷</m:t>
                                  </m:r>
                                </m:sub>
                              </m:sSub>
                            </m:sub>
                          </m:sSub>
                        </m:num>
                        <m:den>
                          <m:sSub>
                            <m:sSubPr>
                              <m:ctrlPr>
                                <a:rPr lang="en-US" sz="1600" i="1">
                                  <a:solidFill>
                                    <a:schemeClr val="tx1"/>
                                  </a:solidFill>
                                  <a:latin typeface="Cambria Math" panose="02040503050406030204" pitchFamily="18" charset="0"/>
                                  <a:sym typeface="Monotype Sorts" pitchFamily="2" charset="2"/>
                                </a:rPr>
                              </m:ctrlPr>
                            </m:sSubPr>
                            <m:e>
                              <m:r>
                                <a:rPr lang="en-US" sz="1600" i="1">
                                  <a:solidFill>
                                    <a:schemeClr val="tx1"/>
                                  </a:solidFill>
                                  <a:latin typeface="Cambria Math" panose="02040503050406030204" pitchFamily="18" charset="0"/>
                                  <a:sym typeface="Monotype Sorts" pitchFamily="2" charset="2"/>
                                </a:rPr>
                                <m:t>𝑝</m:t>
                              </m:r>
                            </m:e>
                            <m:sub>
                              <m:r>
                                <a:rPr lang="en-US" sz="1600" i="1">
                                  <a:solidFill>
                                    <a:schemeClr val="tx1"/>
                                  </a:solidFill>
                                  <a:latin typeface="Cambria Math" panose="02040503050406030204" pitchFamily="18" charset="0"/>
                                  <a:sym typeface="Monotype Sorts" pitchFamily="2" charset="2"/>
                                </a:rPr>
                                <m:t>0</m:t>
                              </m:r>
                            </m:sub>
                          </m:sSub>
                        </m:den>
                      </m:f>
                    </m:oMath>
                  </m:oMathPara>
                </a14:m>
                <a:endParaRPr lang="en-US" sz="1600" dirty="0">
                  <a:solidFill>
                    <a:schemeClr val="tx1"/>
                  </a:solidFill>
                </a:endParaRPr>
              </a:p>
            </p:txBody>
          </p:sp>
        </mc:Choice>
        <mc:Fallback xmlns="">
          <p:sp>
            <p:nvSpPr>
              <p:cNvPr id="49" name="Rectangle 48">
                <a:extLst>
                  <a:ext uri="{FF2B5EF4-FFF2-40B4-BE49-F238E27FC236}">
                    <a16:creationId xmlns:a16="http://schemas.microsoft.com/office/drawing/2014/main" id="{FB8A9A71-60DB-A60C-9AAA-4A2EAA586C20}"/>
                  </a:ext>
                </a:extLst>
              </p:cNvPr>
              <p:cNvSpPr>
                <a:spLocks noRot="1" noChangeAspect="1" noMove="1" noResize="1" noEditPoints="1" noAdjustHandles="1" noChangeArrowheads="1" noChangeShapeType="1" noTextEdit="1"/>
              </p:cNvSpPr>
              <p:nvPr/>
            </p:nvSpPr>
            <p:spPr>
              <a:xfrm>
                <a:off x="10882203" y="2931549"/>
                <a:ext cx="872867" cy="369460"/>
              </a:xfrm>
              <a:prstGeom prst="rect">
                <a:avLst/>
              </a:prstGeom>
              <a:blipFill>
                <a:blip r:embed="rId10"/>
                <a:stretch>
                  <a:fillRect t="-91803" r="-34965" b="-142623"/>
                </a:stretch>
              </a:blipFill>
            </p:spPr>
            <p:txBody>
              <a:bodyPr/>
              <a:lstStyle/>
              <a:p>
                <a:r>
                  <a:rPr lang="en-IN">
                    <a:noFill/>
                  </a:rPr>
                  <a:t> </a:t>
                </a:r>
              </a:p>
            </p:txBody>
          </p:sp>
        </mc:Fallback>
      </mc:AlternateContent>
    </p:spTree>
    <p:extLst>
      <p:ext uri="{BB962C8B-B14F-4D97-AF65-F5344CB8AC3E}">
        <p14:creationId xmlns:p14="http://schemas.microsoft.com/office/powerpoint/2010/main" val="1359880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9</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4012" y="791981"/>
                <a:ext cx="8003188" cy="5560423"/>
              </a:xfrm>
            </p:spPr>
            <p:txBody>
              <a:bodyPr>
                <a:noAutofit/>
              </a:bodyPr>
              <a:lstStyle/>
              <a:p>
                <a:pPr lvl="1">
                  <a:spcBef>
                    <a:spcPts val="1200"/>
                  </a:spcBef>
                  <a:buClr>
                    <a:schemeClr val="accent1"/>
                  </a:buClr>
                  <a:buFont typeface="Wingdings" panose="05000000000000000000" pitchFamily="2" charset="2"/>
                  <a:buChar char="Ø"/>
                </a:pPr>
                <a:r>
                  <a:rPr lang="en-US" dirty="0">
                    <a:sym typeface="Monotype Sorts" pitchFamily="2" charset="2"/>
                  </a:rPr>
                  <a:t>The location of the normal shock is such that it allows the exit pressure to attain the prescribed value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smtClean="0">
                            <a:latin typeface="Cambria Math" panose="02040503050406030204" pitchFamily="18" charset="0"/>
                            <a:sym typeface="Monotype Sorts" pitchFamily="2" charset="2"/>
                          </a:rPr>
                          <m:t>𝑝</m:t>
                        </m:r>
                      </m:e>
                      <m:sub>
                        <m:sSub>
                          <m:sSubPr>
                            <m:ctrlPr>
                              <a:rPr lang="en-US" i="1" smtClean="0">
                                <a:latin typeface="Cambria Math" panose="02040503050406030204" pitchFamily="18" charset="0"/>
                                <a:sym typeface="Monotype Sorts" pitchFamily="2" charset="2"/>
                              </a:rPr>
                            </m:ctrlPr>
                          </m:sSubPr>
                          <m:e>
                            <m:r>
                              <a:rPr lang="en-US" smtClean="0">
                                <a:latin typeface="Cambria Math" panose="02040503050406030204" pitchFamily="18" charset="0"/>
                                <a:sym typeface="Monotype Sorts" pitchFamily="2" charset="2"/>
                              </a:rPr>
                              <m:t>𝑒</m:t>
                            </m:r>
                          </m:e>
                          <m:sub>
                            <m:r>
                              <a:rPr lang="en-US" smtClean="0">
                                <a:latin typeface="Cambria Math" panose="02040503050406030204" pitchFamily="18" charset="0"/>
                                <a:sym typeface="Monotype Sorts" pitchFamily="2" charset="2"/>
                              </a:rPr>
                              <m:t>𝐷</m:t>
                            </m:r>
                          </m:sub>
                        </m:sSub>
                      </m:sub>
                    </m:sSub>
                    <m:r>
                      <a:rPr lang="en-US" i="1" smtClean="0">
                        <a:latin typeface="Cambria Math" panose="02040503050406030204" pitchFamily="18" charset="0"/>
                        <a:sym typeface="Monotype Sorts" pitchFamily="2" charset="2"/>
                      </a:rPr>
                      <m:t>=</m:t>
                    </m:r>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𝑏</m:t>
                        </m:r>
                      </m:sub>
                    </m:sSub>
                    <m:r>
                      <a:rPr lang="en-US" i="1" smtClean="0">
                        <a:latin typeface="Cambria Math" panose="02040503050406030204" pitchFamily="18" charset="0"/>
                        <a:sym typeface="Monotype Sorts" pitchFamily="2" charset="2"/>
                      </a:rPr>
                      <m:t>=</m:t>
                    </m:r>
                    <m:sSub>
                      <m:sSubPr>
                        <m:ctrlPr>
                          <a:rPr lang="en-US" i="1" smtClean="0">
                            <a:latin typeface="Cambria Math" panose="02040503050406030204" pitchFamily="18" charset="0"/>
                            <a:sym typeface="Monotype Sorts" pitchFamily="2" charset="2"/>
                          </a:rPr>
                        </m:ctrlPr>
                      </m:sSubPr>
                      <m:e>
                        <m:r>
                          <a:rPr lang="en-US" i="1" smtClean="0">
                            <a:latin typeface="Cambria Math" panose="02040503050406030204" pitchFamily="18" charset="0"/>
                            <a:sym typeface="Monotype Sorts" pitchFamily="2" charset="2"/>
                          </a:rPr>
                          <m:t>𝑝</m:t>
                        </m:r>
                      </m:e>
                      <m:sub>
                        <m:r>
                          <a:rPr lang="en-US" i="1" smtClean="0">
                            <a:latin typeface="Cambria Math" panose="02040503050406030204" pitchFamily="18" charset="0"/>
                            <a:sym typeface="Monotype Sorts" pitchFamily="2" charset="2"/>
                          </a:rPr>
                          <m:t>𝑒</m:t>
                        </m:r>
                      </m:sub>
                    </m:sSub>
                  </m:oMath>
                </a14:m>
                <a:r>
                  <a:rPr lang="en-US" dirty="0">
                    <a:sym typeface="Monotype Sorts" pitchFamily="2" charset="2"/>
                  </a:rPr>
                  <a:t> at the nozzle exit. </a:t>
                </a:r>
              </a:p>
              <a:p>
                <a:pPr lvl="1">
                  <a:spcBef>
                    <a:spcPts val="1200"/>
                  </a:spcBef>
                  <a:buClr>
                    <a:schemeClr val="accent1"/>
                  </a:buClr>
                  <a:buFont typeface="Wingdings" panose="05000000000000000000" pitchFamily="2" charset="2"/>
                  <a:buChar char="Ø"/>
                </a:pPr>
                <a:r>
                  <a:rPr lang="en-US" dirty="0">
                    <a:sym typeface="Monotype Sorts" pitchFamily="2" charset="2"/>
                  </a:rPr>
                  <a:t>The flow accomplishes this via the increase of static pressure across the shock wave and the pressure increase due to the subsonic flow in the remaining diverging section. </a:t>
                </a:r>
              </a:p>
              <a:p>
                <a:pPr lvl="1">
                  <a:spcBef>
                    <a:spcPts val="1200"/>
                  </a:spcBef>
                  <a:buClr>
                    <a:schemeClr val="accent1"/>
                  </a:buClr>
                  <a:buFont typeface="Wingdings" panose="05000000000000000000" pitchFamily="2" charset="2"/>
                  <a:buChar char="Ø"/>
                </a:pPr>
                <a:r>
                  <a:rPr lang="en-US" dirty="0">
                    <a:sym typeface="Monotype Sorts" pitchFamily="2" charset="2"/>
                  </a:rPr>
                  <a:t>As we decrease the exit pressure further from </a:t>
                </a:r>
                <a14:m>
                  <m:oMath xmlns:m="http://schemas.openxmlformats.org/officeDocument/2006/math">
                    <m:sSub>
                      <m:sSubPr>
                        <m:ctrlPr>
                          <a:rPr lang="en-US" i="1" smtClean="0">
                            <a:latin typeface="Cambria Math" panose="02040503050406030204" pitchFamily="18" charset="0"/>
                            <a:sym typeface="Monotype Sorts" pitchFamily="2" charset="2"/>
                          </a:rPr>
                        </m:ctrlPr>
                      </m:sSubPr>
                      <m:e>
                        <m:r>
                          <a:rPr lang="en-US" smtClean="0">
                            <a:latin typeface="Cambria Math" panose="02040503050406030204" pitchFamily="18" charset="0"/>
                            <a:sym typeface="Monotype Sorts" pitchFamily="2" charset="2"/>
                          </a:rPr>
                          <m:t>𝑝</m:t>
                        </m:r>
                      </m:e>
                      <m:sub>
                        <m:r>
                          <a:rPr lang="en-US" smtClean="0">
                            <a:latin typeface="Cambria Math" panose="02040503050406030204" pitchFamily="18" charset="0"/>
                            <a:sym typeface="Monotype Sorts" pitchFamily="2" charset="2"/>
                          </a:rPr>
                          <m:t>𝑒𝐷</m:t>
                        </m:r>
                      </m:sub>
                    </m:sSub>
                  </m:oMath>
                </a14:m>
                <a:r>
                  <a:rPr lang="en-US" dirty="0">
                    <a:sym typeface="Monotype Sorts" pitchFamily="2" charset="2"/>
                  </a:rPr>
                  <a:t>, the shock wave moves downstream and closer to the nozzle exit. </a:t>
                </a:r>
              </a:p>
              <a:p>
                <a:pPr lvl="1">
                  <a:spcBef>
                    <a:spcPts val="1200"/>
                  </a:spcBef>
                  <a:buClr>
                    <a:schemeClr val="accent1"/>
                  </a:buClr>
                  <a:buFont typeface="Wingdings" panose="05000000000000000000" pitchFamily="2" charset="2"/>
                  <a:buChar char="Ø"/>
                </a:pPr>
                <a:r>
                  <a:rPr lang="en-US" dirty="0">
                    <a:sym typeface="Monotype Sorts" pitchFamily="2" charset="2"/>
                  </a:rPr>
                  <a:t>At a certain value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𝑒</m:t>
                            </m:r>
                          </m:e>
                          <m:sub>
                            <m:r>
                              <a:rPr lang="en-US">
                                <a:latin typeface="Cambria Math" panose="02040503050406030204" pitchFamily="18" charset="0"/>
                                <a:sym typeface="Monotype Sorts" pitchFamily="2" charset="2"/>
                              </a:rPr>
                              <m:t>𝐸</m:t>
                            </m:r>
                          </m:sub>
                        </m:sSub>
                      </m:sub>
                    </m:sSub>
                    <m:r>
                      <a:rPr lang="en-US" smtClean="0">
                        <a:latin typeface="Cambria Math" panose="02040503050406030204" pitchFamily="18" charset="0"/>
                        <a:sym typeface="Monotype Sorts" pitchFamily="2" charset="2"/>
                      </a:rPr>
                      <m:t>&lt;</m:t>
                    </m:r>
                    <m:sSub>
                      <m:sSubPr>
                        <m:ctrlPr>
                          <a:rPr lang="en-US" i="1" smtClean="0">
                            <a:latin typeface="Cambria Math" panose="02040503050406030204" pitchFamily="18" charset="0"/>
                            <a:sym typeface="Monotype Sorts" pitchFamily="2" charset="2"/>
                          </a:rPr>
                        </m:ctrlPr>
                      </m:sSubPr>
                      <m:e>
                        <m:r>
                          <a:rPr lang="en-US" smtClean="0">
                            <a:latin typeface="Cambria Math" panose="02040503050406030204" pitchFamily="18" charset="0"/>
                            <a:sym typeface="Monotype Sorts" pitchFamily="2" charset="2"/>
                          </a:rPr>
                          <m:t>𝑝</m:t>
                        </m:r>
                      </m:e>
                      <m:sub>
                        <m:r>
                          <a:rPr lang="en-US" smtClean="0">
                            <a:latin typeface="Cambria Math" panose="02040503050406030204" pitchFamily="18" charset="0"/>
                            <a:sym typeface="Monotype Sorts" pitchFamily="2" charset="2"/>
                          </a:rPr>
                          <m:t>𝑒𝐷</m:t>
                        </m:r>
                      </m:sub>
                    </m:sSub>
                  </m:oMath>
                </a14:m>
                <a:r>
                  <a:rPr lang="en-US" dirty="0">
                    <a:sym typeface="Monotype Sorts" pitchFamily="2" charset="2"/>
                  </a:rPr>
                  <a:t> the shock will be located precisely at the exit.</a:t>
                </a:r>
              </a:p>
              <a:p>
                <a:pPr lvl="1">
                  <a:spcBef>
                    <a:spcPts val="1200"/>
                  </a:spcBef>
                  <a:buClr>
                    <a:schemeClr val="accent1"/>
                  </a:buClr>
                  <a:buFont typeface="Wingdings" panose="05000000000000000000" pitchFamily="2" charset="2"/>
                  <a:buChar char="Ø"/>
                </a:pPr>
                <a:r>
                  <a:rPr lang="en-US" dirty="0">
                    <a:sym typeface="Monotype Sorts" pitchFamily="2" charset="2"/>
                  </a:rPr>
                  <a:t>Note that in this figure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r>
                          <a:rPr lang="en-US" smtClean="0">
                            <a:latin typeface="Cambria Math" panose="02040503050406030204" pitchFamily="18" charset="0"/>
                            <a:sym typeface="Monotype Sorts" pitchFamily="2" charset="2"/>
                          </a:rPr>
                          <m:t>𝑒𝐹</m:t>
                        </m:r>
                      </m:sub>
                    </m:sSub>
                  </m:oMath>
                </a14:m>
                <a:r>
                  <a:rPr lang="en-US" dirty="0">
                    <a:sym typeface="Monotype Sorts" pitchFamily="2" charset="2"/>
                  </a:rPr>
                  <a:t> represents the proper isentropic value for the design exit Mach number and it exists just upstream of the normal shock. </a:t>
                </a:r>
              </a:p>
              <a:p>
                <a:pPr lvl="1">
                  <a:spcBef>
                    <a:spcPts val="1200"/>
                  </a:spcBef>
                  <a:buClr>
                    <a:schemeClr val="accent1"/>
                  </a:buClr>
                  <a:buFont typeface="Wingdings" panose="05000000000000000000" pitchFamily="2" charset="2"/>
                  <a:buChar char="Ø"/>
                </a:pPr>
                <a:r>
                  <a:rPr lang="en-US" dirty="0">
                    <a:sym typeface="Monotype Sorts" pitchFamily="2" charset="2"/>
                  </a:rPr>
                  <a:t>From this condition, the back pressure and exit pressure will be distinct. </a:t>
                </a:r>
              </a:p>
              <a:p>
                <a:pPr lvl="1">
                  <a:spcBef>
                    <a:spcPts val="1200"/>
                  </a:spcBef>
                  <a:buClr>
                    <a:schemeClr val="accent1"/>
                  </a:buClr>
                  <a:buFont typeface="Wingdings" panose="05000000000000000000" pitchFamily="2" charset="2"/>
                  <a:buChar char="Ø"/>
                </a:pPr>
                <a:r>
                  <a:rPr lang="en-US" dirty="0">
                    <a:sym typeface="Monotype Sorts" pitchFamily="2" charset="2"/>
                  </a:rPr>
                  <a:t>Now let's reduce the backpressure even further and see what happens to the shock at the exit.</a:t>
                </a:r>
              </a:p>
              <a:p>
                <a:endParaRPr lang="en-US" sz="2000" dirty="0">
                  <a:sym typeface="Monotype Sorts" pitchFamily="2" charset="2"/>
                </a:endParaRPr>
              </a:p>
              <a:p>
                <a:pPr lvl="1">
                  <a:spcBef>
                    <a:spcPts val="1200"/>
                  </a:spcBef>
                  <a:buClr>
                    <a:schemeClr val="accent1"/>
                  </a:buClr>
                  <a:buFont typeface="Wingdings" panose="05000000000000000000" pitchFamily="2" charset="2"/>
                  <a:buChar char="Ø"/>
                </a:pPr>
                <a:endParaRPr lang="en-US" dirty="0"/>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74012" y="791981"/>
                <a:ext cx="8003188" cy="5560423"/>
              </a:xfrm>
              <a:blipFill>
                <a:blip r:embed="rId3"/>
                <a:stretch>
                  <a:fillRect t="-1206" r="-990"/>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p:sp>
        <p:nvSpPr>
          <p:cNvPr id="4" name="Title 1">
            <a:extLst>
              <a:ext uri="{FF2B5EF4-FFF2-40B4-BE49-F238E27FC236}">
                <a16:creationId xmlns:a16="http://schemas.microsoft.com/office/drawing/2014/main" id="{C2632BA8-8CAD-1ACC-BAC3-F447CF66A35C}"/>
              </a:ext>
            </a:extLst>
          </p:cNvPr>
          <p:cNvSpPr txBox="1">
            <a:spLocks/>
          </p:cNvSpPr>
          <p:nvPr/>
        </p:nvSpPr>
        <p:spPr>
          <a:xfrm>
            <a:off x="609599" y="48943"/>
            <a:ext cx="10972799" cy="6068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dirty="0"/>
              <a:t>Choked Flow – Diverging Section</a:t>
            </a:r>
          </a:p>
        </p:txBody>
      </p:sp>
      <p:grpSp>
        <p:nvGrpSpPr>
          <p:cNvPr id="6" name="Group 5">
            <a:extLst>
              <a:ext uri="{FF2B5EF4-FFF2-40B4-BE49-F238E27FC236}">
                <a16:creationId xmlns:a16="http://schemas.microsoft.com/office/drawing/2014/main" id="{C963438D-10ED-4785-F760-36819C7063A3}"/>
              </a:ext>
            </a:extLst>
          </p:cNvPr>
          <p:cNvGrpSpPr/>
          <p:nvPr/>
        </p:nvGrpSpPr>
        <p:grpSpPr>
          <a:xfrm>
            <a:off x="8305800" y="762000"/>
            <a:ext cx="2890159" cy="1402711"/>
            <a:chOff x="8196941" y="1432959"/>
            <a:chExt cx="2890159" cy="1402711"/>
          </a:xfrm>
        </p:grpSpPr>
        <p:sp>
          <p:nvSpPr>
            <p:cNvPr id="8" name="Rectangle 5">
              <a:extLst>
                <a:ext uri="{FF2B5EF4-FFF2-40B4-BE49-F238E27FC236}">
                  <a16:creationId xmlns:a16="http://schemas.microsoft.com/office/drawing/2014/main" id="{9815E427-6E5D-3F0A-D128-377E1DBEC391}"/>
                </a:ext>
              </a:extLst>
            </p:cNvPr>
            <p:cNvSpPr/>
            <p:nvPr/>
          </p:nvSpPr>
          <p:spPr>
            <a:xfrm flipV="1">
              <a:off x="8196941" y="1885055"/>
              <a:ext cx="2890157" cy="950615"/>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5">
              <a:extLst>
                <a:ext uri="{FF2B5EF4-FFF2-40B4-BE49-F238E27FC236}">
                  <a16:creationId xmlns:a16="http://schemas.microsoft.com/office/drawing/2014/main" id="{310914B4-8421-73A6-AC45-C504249DD35C}"/>
                </a:ext>
              </a:extLst>
            </p:cNvPr>
            <p:cNvSpPr/>
            <p:nvPr/>
          </p:nvSpPr>
          <p:spPr>
            <a:xfrm>
              <a:off x="8196943" y="1432959"/>
              <a:ext cx="2890157" cy="1081642"/>
            </a:xfrm>
            <a:custGeom>
              <a:avLst/>
              <a:gdLst>
                <a:gd name="connsiteX0" fmla="*/ 0 w 2890157"/>
                <a:gd name="connsiteY0" fmla="*/ 0 h 1061357"/>
                <a:gd name="connsiteX1" fmla="*/ 2890157 w 2890157"/>
                <a:gd name="connsiteY1" fmla="*/ 0 h 1061357"/>
                <a:gd name="connsiteX2" fmla="*/ 2890157 w 2890157"/>
                <a:gd name="connsiteY2" fmla="*/ 1061357 h 1061357"/>
                <a:gd name="connsiteX3" fmla="*/ 0 w 2890157"/>
                <a:gd name="connsiteY3" fmla="*/ 1061357 h 1061357"/>
                <a:gd name="connsiteX4" fmla="*/ 0 w 2890157"/>
                <a:gd name="connsiteY4" fmla="*/ 0 h 1061357"/>
                <a:gd name="connsiteX0" fmla="*/ 0 w 2890157"/>
                <a:gd name="connsiteY0" fmla="*/ 16329 h 1077686"/>
                <a:gd name="connsiteX1" fmla="*/ 767443 w 2890157"/>
                <a:gd name="connsiteY1" fmla="*/ 0 h 1077686"/>
                <a:gd name="connsiteX2" fmla="*/ 2890157 w 2890157"/>
                <a:gd name="connsiteY2" fmla="*/ 16329 h 1077686"/>
                <a:gd name="connsiteX3" fmla="*/ 2890157 w 2890157"/>
                <a:gd name="connsiteY3" fmla="*/ 1077686 h 1077686"/>
                <a:gd name="connsiteX4" fmla="*/ 0 w 2890157"/>
                <a:gd name="connsiteY4" fmla="*/ 1077686 h 1077686"/>
                <a:gd name="connsiteX5" fmla="*/ 0 w 2890157"/>
                <a:gd name="connsiteY5" fmla="*/ 16329 h 1077686"/>
                <a:gd name="connsiteX0" fmla="*/ 0 w 2890157"/>
                <a:gd name="connsiteY0" fmla="*/ 84293 h 1145650"/>
                <a:gd name="connsiteX1" fmla="*/ 767443 w 2890157"/>
                <a:gd name="connsiteY1" fmla="*/ 67964 h 1145650"/>
                <a:gd name="connsiteX2" fmla="*/ 2890157 w 2890157"/>
                <a:gd name="connsiteY2" fmla="*/ 84293 h 1145650"/>
                <a:gd name="connsiteX3" fmla="*/ 2890157 w 2890157"/>
                <a:gd name="connsiteY3" fmla="*/ 1145650 h 1145650"/>
                <a:gd name="connsiteX4" fmla="*/ 0 w 2890157"/>
                <a:gd name="connsiteY4" fmla="*/ 1145650 h 1145650"/>
                <a:gd name="connsiteX5" fmla="*/ 0 w 2890157"/>
                <a:gd name="connsiteY5" fmla="*/ 84293 h 1145650"/>
                <a:gd name="connsiteX0" fmla="*/ 0 w 2890157"/>
                <a:gd name="connsiteY0" fmla="*/ 43023 h 1104380"/>
                <a:gd name="connsiteX1" fmla="*/ 840921 w 2890157"/>
                <a:gd name="connsiteY1" fmla="*/ 304280 h 1104380"/>
                <a:gd name="connsiteX2" fmla="*/ 2890157 w 2890157"/>
                <a:gd name="connsiteY2" fmla="*/ 43023 h 1104380"/>
                <a:gd name="connsiteX3" fmla="*/ 2890157 w 2890157"/>
                <a:gd name="connsiteY3" fmla="*/ 1104380 h 1104380"/>
                <a:gd name="connsiteX4" fmla="*/ 0 w 2890157"/>
                <a:gd name="connsiteY4" fmla="*/ 1104380 h 1104380"/>
                <a:gd name="connsiteX5" fmla="*/ 0 w 2890157"/>
                <a:gd name="connsiteY5" fmla="*/ 43023 h 110438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4303 h 1105660"/>
                <a:gd name="connsiteX1" fmla="*/ 906236 w 2890157"/>
                <a:gd name="connsiteY1" fmla="*/ 289231 h 1105660"/>
                <a:gd name="connsiteX2" fmla="*/ 2890157 w 2890157"/>
                <a:gd name="connsiteY2" fmla="*/ 44303 h 1105660"/>
                <a:gd name="connsiteX3" fmla="*/ 2890157 w 2890157"/>
                <a:gd name="connsiteY3" fmla="*/ 1105660 h 1105660"/>
                <a:gd name="connsiteX4" fmla="*/ 0 w 2890157"/>
                <a:gd name="connsiteY4" fmla="*/ 1105660 h 1105660"/>
                <a:gd name="connsiteX5" fmla="*/ 0 w 2890157"/>
                <a:gd name="connsiteY5" fmla="*/ 44303 h 1105660"/>
                <a:gd name="connsiteX0" fmla="*/ 0 w 2890157"/>
                <a:gd name="connsiteY0" fmla="*/ 40870 h 1102227"/>
                <a:gd name="connsiteX1" fmla="*/ 906236 w 2890157"/>
                <a:gd name="connsiteY1" fmla="*/ 285798 h 1102227"/>
                <a:gd name="connsiteX2" fmla="*/ 2890157 w 2890157"/>
                <a:gd name="connsiteY2" fmla="*/ 40870 h 1102227"/>
                <a:gd name="connsiteX3" fmla="*/ 2890157 w 2890157"/>
                <a:gd name="connsiteY3" fmla="*/ 1102227 h 1102227"/>
                <a:gd name="connsiteX4" fmla="*/ 0 w 2890157"/>
                <a:gd name="connsiteY4" fmla="*/ 1102227 h 1102227"/>
                <a:gd name="connsiteX5" fmla="*/ 0 w 2890157"/>
                <a:gd name="connsiteY5" fmla="*/ 40870 h 1102227"/>
                <a:gd name="connsiteX0" fmla="*/ 0 w 2890157"/>
                <a:gd name="connsiteY0" fmla="*/ 20285 h 1081642"/>
                <a:gd name="connsiteX1" fmla="*/ 906236 w 2890157"/>
                <a:gd name="connsiteY1" fmla="*/ 265213 h 1081642"/>
                <a:gd name="connsiteX2" fmla="*/ 2890157 w 2890157"/>
                <a:gd name="connsiteY2" fmla="*/ 20285 h 1081642"/>
                <a:gd name="connsiteX3" fmla="*/ 2890157 w 2890157"/>
                <a:gd name="connsiteY3" fmla="*/ 1081642 h 1081642"/>
                <a:gd name="connsiteX4" fmla="*/ 0 w 2890157"/>
                <a:gd name="connsiteY4" fmla="*/ 1081642 h 1081642"/>
                <a:gd name="connsiteX5" fmla="*/ 0 w 2890157"/>
                <a:gd name="connsiteY5" fmla="*/ 20285 h 1081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0157" h="1081642">
                  <a:moveTo>
                    <a:pt x="0" y="20285"/>
                  </a:moveTo>
                  <a:cubicBezTo>
                    <a:pt x="348343" y="-28701"/>
                    <a:pt x="408214" y="216227"/>
                    <a:pt x="906236" y="265213"/>
                  </a:cubicBezTo>
                  <a:cubicBezTo>
                    <a:pt x="1404258" y="314199"/>
                    <a:pt x="2487385" y="-94014"/>
                    <a:pt x="2890157" y="20285"/>
                  </a:cubicBezTo>
                  <a:lnTo>
                    <a:pt x="2890157" y="1081642"/>
                  </a:lnTo>
                  <a:lnTo>
                    <a:pt x="0" y="1081642"/>
                  </a:lnTo>
                  <a:lnTo>
                    <a:pt x="0" y="20285"/>
                  </a:lnTo>
                  <a:close/>
                </a:path>
              </a:pathLst>
            </a:custGeom>
            <a:pattFill prst="wdDnDiag">
              <a:fgClr>
                <a:srgbClr val="14768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D9D79D-37DE-5412-DF58-D6A035A3B53B}"/>
                </a:ext>
              </a:extLst>
            </p:cNvPr>
            <p:cNvPicPr>
              <a:picLocks noChangeAspect="1"/>
            </p:cNvPicPr>
            <p:nvPr/>
          </p:nvPicPr>
          <p:blipFill rotWithShape="1">
            <a:blip r:embed="rId4"/>
            <a:srcRect l="1507" r="1507" b="30691"/>
            <a:stretch/>
          </p:blipFill>
          <p:spPr>
            <a:xfrm>
              <a:off x="8196943" y="1563986"/>
              <a:ext cx="2890157" cy="760573"/>
            </a:xfrm>
            <a:prstGeom prst="rect">
              <a:avLst/>
            </a:prstGeom>
          </p:spPr>
        </p:pic>
        <p:pic>
          <p:nvPicPr>
            <p:cNvPr id="16" name="Picture 15">
              <a:extLst>
                <a:ext uri="{FF2B5EF4-FFF2-40B4-BE49-F238E27FC236}">
                  <a16:creationId xmlns:a16="http://schemas.microsoft.com/office/drawing/2014/main" id="{330D13C1-B1B4-CA91-5DB9-B94C4858CC53}"/>
                </a:ext>
              </a:extLst>
            </p:cNvPr>
            <p:cNvPicPr>
              <a:picLocks noChangeAspect="1"/>
            </p:cNvPicPr>
            <p:nvPr/>
          </p:nvPicPr>
          <p:blipFill rotWithShape="1">
            <a:blip r:embed="rId4"/>
            <a:srcRect l="1507" r="1507" b="30691"/>
            <a:stretch/>
          </p:blipFill>
          <p:spPr>
            <a:xfrm flipV="1">
              <a:off x="8196942" y="1885055"/>
              <a:ext cx="2890157" cy="760573"/>
            </a:xfrm>
            <a:prstGeom prst="rect">
              <a:avLst/>
            </a:prstGeom>
          </p:spPr>
        </p:pic>
      </p:grpSp>
      <p:grpSp>
        <p:nvGrpSpPr>
          <p:cNvPr id="22" name="Group 21">
            <a:extLst>
              <a:ext uri="{FF2B5EF4-FFF2-40B4-BE49-F238E27FC236}">
                <a16:creationId xmlns:a16="http://schemas.microsoft.com/office/drawing/2014/main" id="{CD156DBD-00D7-5F89-1F6F-FE627BBC90B9}"/>
              </a:ext>
            </a:extLst>
          </p:cNvPr>
          <p:cNvGrpSpPr/>
          <p:nvPr/>
        </p:nvGrpSpPr>
        <p:grpSpPr>
          <a:xfrm>
            <a:off x="8303080" y="4568776"/>
            <a:ext cx="2892879" cy="1000967"/>
            <a:chOff x="8294914" y="2917890"/>
            <a:chExt cx="2892879" cy="1000967"/>
          </a:xfrm>
        </p:grpSpPr>
        <p:cxnSp>
          <p:nvCxnSpPr>
            <p:cNvPr id="23" name="Straight Connector 22">
              <a:extLst>
                <a:ext uri="{FF2B5EF4-FFF2-40B4-BE49-F238E27FC236}">
                  <a16:creationId xmlns:a16="http://schemas.microsoft.com/office/drawing/2014/main" id="{4B74AC64-F7E9-93B4-39B9-22883D5E596D}"/>
                </a:ext>
              </a:extLst>
            </p:cNvPr>
            <p:cNvCxnSpPr/>
            <p:nvPr/>
          </p:nvCxnSpPr>
          <p:spPr>
            <a:xfrm>
              <a:off x="8294914" y="2947307"/>
              <a:ext cx="0" cy="971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4C42D02-6C79-720E-5167-81D92A7AD17E}"/>
                </a:ext>
              </a:extLst>
            </p:cNvPr>
            <p:cNvCxnSpPr>
              <a:cxnSpLocks/>
            </p:cNvCxnSpPr>
            <p:nvPr/>
          </p:nvCxnSpPr>
          <p:spPr>
            <a:xfrm flipH="1">
              <a:off x="8294914" y="3910693"/>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869A7D0-CEEE-2584-95E8-E6E77C019505}"/>
                </a:ext>
              </a:extLst>
            </p:cNvPr>
            <p:cNvCxnSpPr>
              <a:cxnSpLocks/>
            </p:cNvCxnSpPr>
            <p:nvPr/>
          </p:nvCxnSpPr>
          <p:spPr>
            <a:xfrm>
              <a:off x="9225643" y="2917890"/>
              <a:ext cx="0" cy="9928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26" name="Freeform: Shape 25">
            <a:extLst>
              <a:ext uri="{FF2B5EF4-FFF2-40B4-BE49-F238E27FC236}">
                <a16:creationId xmlns:a16="http://schemas.microsoft.com/office/drawing/2014/main" id="{4E60829E-D6C9-41C9-6D09-B43E1E17BE63}"/>
              </a:ext>
            </a:extLst>
          </p:cNvPr>
          <p:cNvSpPr/>
          <p:nvPr/>
        </p:nvSpPr>
        <p:spPr>
          <a:xfrm>
            <a:off x="8305806" y="4675447"/>
            <a:ext cx="2877520" cy="877050"/>
          </a:xfrm>
          <a:custGeom>
            <a:avLst/>
            <a:gdLst>
              <a:gd name="connsiteX0" fmla="*/ 0 w 2710543"/>
              <a:gd name="connsiteY0" fmla="*/ 873579 h 873579"/>
              <a:gd name="connsiteX1" fmla="*/ 204107 w 2710543"/>
              <a:gd name="connsiteY1" fmla="*/ 832757 h 873579"/>
              <a:gd name="connsiteX2" fmla="*/ 481693 w 2710543"/>
              <a:gd name="connsiteY2" fmla="*/ 751114 h 873579"/>
              <a:gd name="connsiteX3" fmla="*/ 857250 w 2710543"/>
              <a:gd name="connsiteY3" fmla="*/ 555172 h 873579"/>
              <a:gd name="connsiteX4" fmla="*/ 1167493 w 2710543"/>
              <a:gd name="connsiteY4" fmla="*/ 318407 h 873579"/>
              <a:gd name="connsiteX5" fmla="*/ 1371600 w 2710543"/>
              <a:gd name="connsiteY5" fmla="*/ 187779 h 873579"/>
              <a:gd name="connsiteX6" fmla="*/ 1861457 w 2710543"/>
              <a:gd name="connsiteY6" fmla="*/ 48986 h 873579"/>
              <a:gd name="connsiteX7" fmla="*/ 2473779 w 2710543"/>
              <a:gd name="connsiteY7" fmla="*/ 8164 h 873579"/>
              <a:gd name="connsiteX8" fmla="*/ 2710543 w 2710543"/>
              <a:gd name="connsiteY8" fmla="*/ 0 h 873579"/>
              <a:gd name="connsiteX0" fmla="*/ 0 w 2710543"/>
              <a:gd name="connsiteY0" fmla="*/ 873579 h 873579"/>
              <a:gd name="connsiteX1" fmla="*/ 204107 w 2710543"/>
              <a:gd name="connsiteY1" fmla="*/ 832757 h 873579"/>
              <a:gd name="connsiteX2" fmla="*/ 481693 w 2710543"/>
              <a:gd name="connsiteY2" fmla="*/ 751114 h 873579"/>
              <a:gd name="connsiteX3" fmla="*/ 857250 w 2710543"/>
              <a:gd name="connsiteY3" fmla="*/ 555172 h 873579"/>
              <a:gd name="connsiteX4" fmla="*/ 1167493 w 2710543"/>
              <a:gd name="connsiteY4" fmla="*/ 318407 h 873579"/>
              <a:gd name="connsiteX5" fmla="*/ 1445079 w 2710543"/>
              <a:gd name="connsiteY5" fmla="*/ 163286 h 873579"/>
              <a:gd name="connsiteX6" fmla="*/ 1861457 w 2710543"/>
              <a:gd name="connsiteY6" fmla="*/ 48986 h 873579"/>
              <a:gd name="connsiteX7" fmla="*/ 2473779 w 2710543"/>
              <a:gd name="connsiteY7" fmla="*/ 8164 h 873579"/>
              <a:gd name="connsiteX8" fmla="*/ 2710543 w 2710543"/>
              <a:gd name="connsiteY8" fmla="*/ 0 h 873579"/>
              <a:gd name="connsiteX0" fmla="*/ 0 w 2877520"/>
              <a:gd name="connsiteY0" fmla="*/ 873579 h 873579"/>
              <a:gd name="connsiteX1" fmla="*/ 204107 w 2877520"/>
              <a:gd name="connsiteY1" fmla="*/ 832757 h 873579"/>
              <a:gd name="connsiteX2" fmla="*/ 481693 w 2877520"/>
              <a:gd name="connsiteY2" fmla="*/ 751114 h 873579"/>
              <a:gd name="connsiteX3" fmla="*/ 857250 w 2877520"/>
              <a:gd name="connsiteY3" fmla="*/ 555172 h 873579"/>
              <a:gd name="connsiteX4" fmla="*/ 1167493 w 2877520"/>
              <a:gd name="connsiteY4" fmla="*/ 318407 h 873579"/>
              <a:gd name="connsiteX5" fmla="*/ 1445079 w 2877520"/>
              <a:gd name="connsiteY5" fmla="*/ 163286 h 873579"/>
              <a:gd name="connsiteX6" fmla="*/ 1861457 w 2877520"/>
              <a:gd name="connsiteY6" fmla="*/ 48986 h 873579"/>
              <a:gd name="connsiteX7" fmla="*/ 2473779 w 2877520"/>
              <a:gd name="connsiteY7" fmla="*/ 8164 h 873579"/>
              <a:gd name="connsiteX8" fmla="*/ 2877520 w 2877520"/>
              <a:gd name="connsiteY8" fmla="*/ 0 h 873579"/>
              <a:gd name="connsiteX0" fmla="*/ 0 w 2877520"/>
              <a:gd name="connsiteY0" fmla="*/ 877050 h 877050"/>
              <a:gd name="connsiteX1" fmla="*/ 204107 w 2877520"/>
              <a:gd name="connsiteY1" fmla="*/ 836228 h 877050"/>
              <a:gd name="connsiteX2" fmla="*/ 481693 w 2877520"/>
              <a:gd name="connsiteY2" fmla="*/ 754585 h 877050"/>
              <a:gd name="connsiteX3" fmla="*/ 857250 w 2877520"/>
              <a:gd name="connsiteY3" fmla="*/ 558643 h 877050"/>
              <a:gd name="connsiteX4" fmla="*/ 1167493 w 2877520"/>
              <a:gd name="connsiteY4" fmla="*/ 321878 h 877050"/>
              <a:gd name="connsiteX5" fmla="*/ 1445079 w 2877520"/>
              <a:gd name="connsiteY5" fmla="*/ 166757 h 877050"/>
              <a:gd name="connsiteX6" fmla="*/ 1861457 w 2877520"/>
              <a:gd name="connsiteY6" fmla="*/ 52457 h 877050"/>
              <a:gd name="connsiteX7" fmla="*/ 2418120 w 2877520"/>
              <a:gd name="connsiteY7" fmla="*/ 3684 h 877050"/>
              <a:gd name="connsiteX8" fmla="*/ 2877520 w 2877520"/>
              <a:gd name="connsiteY8" fmla="*/ 3471 h 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7520" h="877050">
                <a:moveTo>
                  <a:pt x="0" y="877050"/>
                </a:moveTo>
                <a:cubicBezTo>
                  <a:pt x="61912" y="866844"/>
                  <a:pt x="123825" y="856639"/>
                  <a:pt x="204107" y="836228"/>
                </a:cubicBezTo>
                <a:cubicBezTo>
                  <a:pt x="284389" y="815817"/>
                  <a:pt x="372836" y="800849"/>
                  <a:pt x="481693" y="754585"/>
                </a:cubicBezTo>
                <a:cubicBezTo>
                  <a:pt x="590550" y="708321"/>
                  <a:pt x="742950" y="630761"/>
                  <a:pt x="857250" y="558643"/>
                </a:cubicBezTo>
                <a:cubicBezTo>
                  <a:pt x="971550" y="486525"/>
                  <a:pt x="1069522" y="387192"/>
                  <a:pt x="1167493" y="321878"/>
                </a:cubicBezTo>
                <a:cubicBezTo>
                  <a:pt x="1265465" y="256564"/>
                  <a:pt x="1329418" y="211660"/>
                  <a:pt x="1445079" y="166757"/>
                </a:cubicBezTo>
                <a:cubicBezTo>
                  <a:pt x="1560740" y="121854"/>
                  <a:pt x="1699284" y="79636"/>
                  <a:pt x="1861457" y="52457"/>
                </a:cubicBezTo>
                <a:cubicBezTo>
                  <a:pt x="2023630" y="25278"/>
                  <a:pt x="2276606" y="11848"/>
                  <a:pt x="2418120" y="3684"/>
                </a:cubicBezTo>
                <a:cubicBezTo>
                  <a:pt x="2559634" y="-4480"/>
                  <a:pt x="2829895" y="3471"/>
                  <a:pt x="2877520" y="3471"/>
                </a:cubicBezTo>
              </a:path>
            </a:pathLst>
          </a:custGeom>
          <a:noFill/>
          <a:ln w="28575">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DA3DC040-584C-C3E4-B4D1-CE1532C51AE1}"/>
              </a:ext>
            </a:extLst>
          </p:cNvPr>
          <p:cNvGrpSpPr/>
          <p:nvPr/>
        </p:nvGrpSpPr>
        <p:grpSpPr>
          <a:xfrm>
            <a:off x="8303080" y="2705862"/>
            <a:ext cx="2899414" cy="1381220"/>
            <a:chOff x="8294914" y="2917890"/>
            <a:chExt cx="2899414" cy="1381220"/>
          </a:xfrm>
        </p:grpSpPr>
        <p:cxnSp>
          <p:nvCxnSpPr>
            <p:cNvPr id="28" name="Straight Connector 27">
              <a:extLst>
                <a:ext uri="{FF2B5EF4-FFF2-40B4-BE49-F238E27FC236}">
                  <a16:creationId xmlns:a16="http://schemas.microsoft.com/office/drawing/2014/main" id="{A83AE524-DE11-E2A4-428F-60CEA59F02A1}"/>
                </a:ext>
              </a:extLst>
            </p:cNvPr>
            <p:cNvCxnSpPr>
              <a:cxnSpLocks/>
            </p:cNvCxnSpPr>
            <p:nvPr/>
          </p:nvCxnSpPr>
          <p:spPr>
            <a:xfrm>
              <a:off x="8294914" y="2947307"/>
              <a:ext cx="6535" cy="13518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E2E8FD6-E6EE-0907-B87E-22413E6DA262}"/>
                </a:ext>
              </a:extLst>
            </p:cNvPr>
            <p:cNvCxnSpPr>
              <a:cxnSpLocks/>
            </p:cNvCxnSpPr>
            <p:nvPr/>
          </p:nvCxnSpPr>
          <p:spPr>
            <a:xfrm flipH="1">
              <a:off x="8301449" y="4299110"/>
              <a:ext cx="2892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5D1D3D8-DA41-F898-0BCB-0FE562602501}"/>
                </a:ext>
              </a:extLst>
            </p:cNvPr>
            <p:cNvCxnSpPr>
              <a:cxnSpLocks/>
            </p:cNvCxnSpPr>
            <p:nvPr/>
          </p:nvCxnSpPr>
          <p:spPr>
            <a:xfrm flipH="1">
              <a:off x="9224559" y="2917890"/>
              <a:ext cx="1084" cy="138122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31" name="Freeform: Shape 30">
            <a:extLst>
              <a:ext uri="{FF2B5EF4-FFF2-40B4-BE49-F238E27FC236}">
                <a16:creationId xmlns:a16="http://schemas.microsoft.com/office/drawing/2014/main" id="{B72F5647-A9A7-CDA7-6F3C-FC741DC43F0E}"/>
              </a:ext>
            </a:extLst>
          </p:cNvPr>
          <p:cNvSpPr/>
          <p:nvPr/>
        </p:nvSpPr>
        <p:spPr>
          <a:xfrm>
            <a:off x="8301995" y="2798378"/>
            <a:ext cx="930140" cy="800473"/>
          </a:xfrm>
          <a:custGeom>
            <a:avLst/>
            <a:gdLst>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81940 h 785047"/>
              <a:gd name="connsiteX8" fmla="*/ 2857500 w 2857500"/>
              <a:gd name="connsiteY8" fmla="*/ 213360 h 785047"/>
              <a:gd name="connsiteX0" fmla="*/ 0 w 2857500"/>
              <a:gd name="connsiteY0" fmla="*/ 0 h 785047"/>
              <a:gd name="connsiteX1" fmla="*/ 289560 w 2857500"/>
              <a:gd name="connsiteY1" fmla="*/ 76200 h 785047"/>
              <a:gd name="connsiteX2" fmla="*/ 541020 w 2857500"/>
              <a:gd name="connsiteY2" fmla="*/ 266700 h 785047"/>
              <a:gd name="connsiteX3" fmla="*/ 792480 w 2857500"/>
              <a:gd name="connsiteY3" fmla="*/ 533400 h 785047"/>
              <a:gd name="connsiteX4" fmla="*/ 929640 w 2857500"/>
              <a:gd name="connsiteY4" fmla="*/ 784860 h 785047"/>
              <a:gd name="connsiteX5" fmla="*/ 1211580 w 2857500"/>
              <a:gd name="connsiteY5" fmla="*/ 571500 h 785047"/>
              <a:gd name="connsiteX6" fmla="*/ 1531620 w 2857500"/>
              <a:gd name="connsiteY6" fmla="*/ 403860 h 785047"/>
              <a:gd name="connsiteX7" fmla="*/ 2255520 w 2857500"/>
              <a:gd name="connsiteY7" fmla="*/ 259080 h 785047"/>
              <a:gd name="connsiteX8" fmla="*/ 2857500 w 2857500"/>
              <a:gd name="connsiteY8" fmla="*/ 213360 h 785047"/>
              <a:gd name="connsiteX0" fmla="*/ 0 w 2872740"/>
              <a:gd name="connsiteY0" fmla="*/ 0 h 785047"/>
              <a:gd name="connsiteX1" fmla="*/ 289560 w 2872740"/>
              <a:gd name="connsiteY1" fmla="*/ 76200 h 785047"/>
              <a:gd name="connsiteX2" fmla="*/ 541020 w 2872740"/>
              <a:gd name="connsiteY2" fmla="*/ 266700 h 785047"/>
              <a:gd name="connsiteX3" fmla="*/ 792480 w 2872740"/>
              <a:gd name="connsiteY3" fmla="*/ 533400 h 785047"/>
              <a:gd name="connsiteX4" fmla="*/ 929640 w 2872740"/>
              <a:gd name="connsiteY4" fmla="*/ 784860 h 785047"/>
              <a:gd name="connsiteX5" fmla="*/ 1211580 w 2872740"/>
              <a:gd name="connsiteY5" fmla="*/ 571500 h 785047"/>
              <a:gd name="connsiteX6" fmla="*/ 1531620 w 2872740"/>
              <a:gd name="connsiteY6" fmla="*/ 403860 h 785047"/>
              <a:gd name="connsiteX7" fmla="*/ 2255520 w 2872740"/>
              <a:gd name="connsiteY7" fmla="*/ 259080 h 785047"/>
              <a:gd name="connsiteX8" fmla="*/ 2872740 w 2872740"/>
              <a:gd name="connsiteY8" fmla="*/ 21336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55520 w 2865120"/>
              <a:gd name="connsiteY7" fmla="*/ 259080 h 785047"/>
              <a:gd name="connsiteX8" fmla="*/ 2865120 w 2865120"/>
              <a:gd name="connsiteY8" fmla="*/ 228600 h 785047"/>
              <a:gd name="connsiteX0" fmla="*/ 0 w 2865120"/>
              <a:gd name="connsiteY0" fmla="*/ 0 h 785047"/>
              <a:gd name="connsiteX1" fmla="*/ 289560 w 2865120"/>
              <a:gd name="connsiteY1" fmla="*/ 76200 h 785047"/>
              <a:gd name="connsiteX2" fmla="*/ 541020 w 2865120"/>
              <a:gd name="connsiteY2" fmla="*/ 266700 h 785047"/>
              <a:gd name="connsiteX3" fmla="*/ 792480 w 2865120"/>
              <a:gd name="connsiteY3" fmla="*/ 533400 h 785047"/>
              <a:gd name="connsiteX4" fmla="*/ 929640 w 2865120"/>
              <a:gd name="connsiteY4" fmla="*/ 784860 h 785047"/>
              <a:gd name="connsiteX5" fmla="*/ 1211580 w 2865120"/>
              <a:gd name="connsiteY5" fmla="*/ 571500 h 785047"/>
              <a:gd name="connsiteX6" fmla="*/ 1531620 w 2865120"/>
              <a:gd name="connsiteY6" fmla="*/ 403860 h 785047"/>
              <a:gd name="connsiteX7" fmla="*/ 2247900 w 2865120"/>
              <a:gd name="connsiteY7" fmla="*/ 251460 h 785047"/>
              <a:gd name="connsiteX8" fmla="*/ 2865120 w 2865120"/>
              <a:gd name="connsiteY8" fmla="*/ 228600 h 785047"/>
              <a:gd name="connsiteX0" fmla="*/ 0 w 2865120"/>
              <a:gd name="connsiteY0" fmla="*/ 0 h 785054"/>
              <a:gd name="connsiteX1" fmla="*/ 289560 w 2865120"/>
              <a:gd name="connsiteY1" fmla="*/ 76200 h 785054"/>
              <a:gd name="connsiteX2" fmla="*/ 541020 w 2865120"/>
              <a:gd name="connsiteY2" fmla="*/ 266700 h 785054"/>
              <a:gd name="connsiteX3" fmla="*/ 792480 w 2865120"/>
              <a:gd name="connsiteY3" fmla="*/ 533400 h 785054"/>
              <a:gd name="connsiteX4" fmla="*/ 929640 w 2865120"/>
              <a:gd name="connsiteY4" fmla="*/ 784860 h 785054"/>
              <a:gd name="connsiteX5" fmla="*/ 1211580 w 2865120"/>
              <a:gd name="connsiteY5" fmla="*/ 571500 h 785054"/>
              <a:gd name="connsiteX6" fmla="*/ 1638300 w 2865120"/>
              <a:gd name="connsiteY6" fmla="*/ 373380 h 785054"/>
              <a:gd name="connsiteX7" fmla="*/ 2247900 w 2865120"/>
              <a:gd name="connsiteY7" fmla="*/ 251460 h 785054"/>
              <a:gd name="connsiteX8" fmla="*/ 2865120 w 2865120"/>
              <a:gd name="connsiteY8" fmla="*/ 228600 h 785054"/>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5000"/>
              <a:gd name="connsiteX1" fmla="*/ 289560 w 2865120"/>
              <a:gd name="connsiteY1" fmla="*/ 76200 h 805000"/>
              <a:gd name="connsiteX2" fmla="*/ 541020 w 2865120"/>
              <a:gd name="connsiteY2" fmla="*/ 266700 h 805000"/>
              <a:gd name="connsiteX3" fmla="*/ 792480 w 2865120"/>
              <a:gd name="connsiteY3" fmla="*/ 533400 h 805000"/>
              <a:gd name="connsiteX4" fmla="*/ 929640 w 2865120"/>
              <a:gd name="connsiteY4" fmla="*/ 784860 h 805000"/>
              <a:gd name="connsiteX5" fmla="*/ 1257300 w 2865120"/>
              <a:gd name="connsiteY5" fmla="*/ 548640 h 805000"/>
              <a:gd name="connsiteX6" fmla="*/ 1638300 w 2865120"/>
              <a:gd name="connsiteY6" fmla="*/ 373380 h 805000"/>
              <a:gd name="connsiteX7" fmla="*/ 2247900 w 2865120"/>
              <a:gd name="connsiteY7" fmla="*/ 251460 h 805000"/>
              <a:gd name="connsiteX8" fmla="*/ 2865120 w 2865120"/>
              <a:gd name="connsiteY8" fmla="*/ 228600 h 805000"/>
              <a:gd name="connsiteX0" fmla="*/ 0 w 2865120"/>
              <a:gd name="connsiteY0" fmla="*/ 0 h 784888"/>
              <a:gd name="connsiteX1" fmla="*/ 289560 w 2865120"/>
              <a:gd name="connsiteY1" fmla="*/ 76200 h 784888"/>
              <a:gd name="connsiteX2" fmla="*/ 541020 w 2865120"/>
              <a:gd name="connsiteY2" fmla="*/ 26670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7620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784888"/>
              <a:gd name="connsiteX1" fmla="*/ 289560 w 2865120"/>
              <a:gd name="connsiteY1" fmla="*/ 91440 h 784888"/>
              <a:gd name="connsiteX2" fmla="*/ 556260 w 2865120"/>
              <a:gd name="connsiteY2" fmla="*/ 259080 h 784888"/>
              <a:gd name="connsiteX3" fmla="*/ 792480 w 2865120"/>
              <a:gd name="connsiteY3" fmla="*/ 533400 h 784888"/>
              <a:gd name="connsiteX4" fmla="*/ 929640 w 2865120"/>
              <a:gd name="connsiteY4" fmla="*/ 784860 h 784888"/>
              <a:gd name="connsiteX5" fmla="*/ 1257300 w 2865120"/>
              <a:gd name="connsiteY5" fmla="*/ 548640 h 784888"/>
              <a:gd name="connsiteX6" fmla="*/ 1638300 w 2865120"/>
              <a:gd name="connsiteY6" fmla="*/ 373380 h 784888"/>
              <a:gd name="connsiteX7" fmla="*/ 2247900 w 2865120"/>
              <a:gd name="connsiteY7" fmla="*/ 251460 h 784888"/>
              <a:gd name="connsiteX8" fmla="*/ 2865120 w 2865120"/>
              <a:gd name="connsiteY8" fmla="*/ 228600 h 784888"/>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44880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 name="connsiteX0" fmla="*/ 0 w 2865120"/>
              <a:gd name="connsiteY0" fmla="*/ 0 h 807745"/>
              <a:gd name="connsiteX1" fmla="*/ 289560 w 2865120"/>
              <a:gd name="connsiteY1" fmla="*/ 91440 h 807745"/>
              <a:gd name="connsiteX2" fmla="*/ 556260 w 2865120"/>
              <a:gd name="connsiteY2" fmla="*/ 259080 h 807745"/>
              <a:gd name="connsiteX3" fmla="*/ 792480 w 2865120"/>
              <a:gd name="connsiteY3" fmla="*/ 533400 h 807745"/>
              <a:gd name="connsiteX4" fmla="*/ 933207 w 2865120"/>
              <a:gd name="connsiteY4" fmla="*/ 807720 h 807745"/>
              <a:gd name="connsiteX5" fmla="*/ 1257300 w 2865120"/>
              <a:gd name="connsiteY5" fmla="*/ 548640 h 807745"/>
              <a:gd name="connsiteX6" fmla="*/ 1638300 w 2865120"/>
              <a:gd name="connsiteY6" fmla="*/ 373380 h 807745"/>
              <a:gd name="connsiteX7" fmla="*/ 2247900 w 2865120"/>
              <a:gd name="connsiteY7" fmla="*/ 251460 h 807745"/>
              <a:gd name="connsiteX8" fmla="*/ 2865120 w 2865120"/>
              <a:gd name="connsiteY8" fmla="*/ 228600 h 807745"/>
              <a:gd name="connsiteX0" fmla="*/ 0 w 2247900"/>
              <a:gd name="connsiteY0" fmla="*/ 0 h 807745"/>
              <a:gd name="connsiteX1" fmla="*/ 289560 w 2247900"/>
              <a:gd name="connsiteY1" fmla="*/ 91440 h 807745"/>
              <a:gd name="connsiteX2" fmla="*/ 556260 w 2247900"/>
              <a:gd name="connsiteY2" fmla="*/ 259080 h 807745"/>
              <a:gd name="connsiteX3" fmla="*/ 792480 w 2247900"/>
              <a:gd name="connsiteY3" fmla="*/ 533400 h 807745"/>
              <a:gd name="connsiteX4" fmla="*/ 933207 w 2247900"/>
              <a:gd name="connsiteY4" fmla="*/ 807720 h 807745"/>
              <a:gd name="connsiteX5" fmla="*/ 1257300 w 2247900"/>
              <a:gd name="connsiteY5" fmla="*/ 548640 h 807745"/>
              <a:gd name="connsiteX6" fmla="*/ 1638300 w 2247900"/>
              <a:gd name="connsiteY6" fmla="*/ 373380 h 807745"/>
              <a:gd name="connsiteX7" fmla="*/ 2247900 w 2247900"/>
              <a:gd name="connsiteY7" fmla="*/ 251460 h 807745"/>
              <a:gd name="connsiteX0" fmla="*/ 0 w 1638300"/>
              <a:gd name="connsiteY0" fmla="*/ 0 h 807745"/>
              <a:gd name="connsiteX1" fmla="*/ 289560 w 1638300"/>
              <a:gd name="connsiteY1" fmla="*/ 91440 h 807745"/>
              <a:gd name="connsiteX2" fmla="*/ 556260 w 1638300"/>
              <a:gd name="connsiteY2" fmla="*/ 259080 h 807745"/>
              <a:gd name="connsiteX3" fmla="*/ 792480 w 1638300"/>
              <a:gd name="connsiteY3" fmla="*/ 533400 h 807745"/>
              <a:gd name="connsiteX4" fmla="*/ 933207 w 1638300"/>
              <a:gd name="connsiteY4" fmla="*/ 807720 h 807745"/>
              <a:gd name="connsiteX5" fmla="*/ 1257300 w 1638300"/>
              <a:gd name="connsiteY5" fmla="*/ 548640 h 807745"/>
              <a:gd name="connsiteX6" fmla="*/ 1638300 w 1638300"/>
              <a:gd name="connsiteY6" fmla="*/ 373380 h 807745"/>
              <a:gd name="connsiteX0" fmla="*/ 0 w 1257300"/>
              <a:gd name="connsiteY0" fmla="*/ 0 h 807745"/>
              <a:gd name="connsiteX1" fmla="*/ 289560 w 1257300"/>
              <a:gd name="connsiteY1" fmla="*/ 91440 h 807745"/>
              <a:gd name="connsiteX2" fmla="*/ 556260 w 1257300"/>
              <a:gd name="connsiteY2" fmla="*/ 259080 h 807745"/>
              <a:gd name="connsiteX3" fmla="*/ 792480 w 1257300"/>
              <a:gd name="connsiteY3" fmla="*/ 533400 h 807745"/>
              <a:gd name="connsiteX4" fmla="*/ 933207 w 1257300"/>
              <a:gd name="connsiteY4" fmla="*/ 807720 h 807745"/>
              <a:gd name="connsiteX5" fmla="*/ 1257300 w 1257300"/>
              <a:gd name="connsiteY5" fmla="*/ 548640 h 807745"/>
              <a:gd name="connsiteX0" fmla="*/ 0 w 933207"/>
              <a:gd name="connsiteY0" fmla="*/ 0 h 807720"/>
              <a:gd name="connsiteX1" fmla="*/ 289560 w 933207"/>
              <a:gd name="connsiteY1" fmla="*/ 91440 h 807720"/>
              <a:gd name="connsiteX2" fmla="*/ 556260 w 933207"/>
              <a:gd name="connsiteY2" fmla="*/ 259080 h 807720"/>
              <a:gd name="connsiteX3" fmla="*/ 792480 w 933207"/>
              <a:gd name="connsiteY3" fmla="*/ 533400 h 807720"/>
              <a:gd name="connsiteX4" fmla="*/ 933207 w 933207"/>
              <a:gd name="connsiteY4" fmla="*/ 807720 h 807720"/>
              <a:gd name="connsiteX0" fmla="*/ 0 w 917023"/>
              <a:gd name="connsiteY0" fmla="*/ 0 h 726800"/>
              <a:gd name="connsiteX1" fmla="*/ 289560 w 917023"/>
              <a:gd name="connsiteY1" fmla="*/ 91440 h 726800"/>
              <a:gd name="connsiteX2" fmla="*/ 556260 w 917023"/>
              <a:gd name="connsiteY2" fmla="*/ 259080 h 726800"/>
              <a:gd name="connsiteX3" fmla="*/ 792480 w 917023"/>
              <a:gd name="connsiteY3" fmla="*/ 533400 h 726800"/>
              <a:gd name="connsiteX4" fmla="*/ 917023 w 917023"/>
              <a:gd name="connsiteY4" fmla="*/ 726800 h 726800"/>
              <a:gd name="connsiteX0" fmla="*/ 0 w 949391"/>
              <a:gd name="connsiteY0" fmla="*/ 0 h 807720"/>
              <a:gd name="connsiteX1" fmla="*/ 289560 w 949391"/>
              <a:gd name="connsiteY1" fmla="*/ 91440 h 807720"/>
              <a:gd name="connsiteX2" fmla="*/ 556260 w 949391"/>
              <a:gd name="connsiteY2" fmla="*/ 259080 h 807720"/>
              <a:gd name="connsiteX3" fmla="*/ 792480 w 949391"/>
              <a:gd name="connsiteY3" fmla="*/ 533400 h 807720"/>
              <a:gd name="connsiteX4" fmla="*/ 949391 w 949391"/>
              <a:gd name="connsiteY4" fmla="*/ 807720 h 807720"/>
              <a:gd name="connsiteX0" fmla="*/ 0 w 925115"/>
              <a:gd name="connsiteY0" fmla="*/ 0 h 734892"/>
              <a:gd name="connsiteX1" fmla="*/ 289560 w 925115"/>
              <a:gd name="connsiteY1" fmla="*/ 91440 h 734892"/>
              <a:gd name="connsiteX2" fmla="*/ 556260 w 925115"/>
              <a:gd name="connsiteY2" fmla="*/ 259080 h 734892"/>
              <a:gd name="connsiteX3" fmla="*/ 792480 w 925115"/>
              <a:gd name="connsiteY3" fmla="*/ 533400 h 734892"/>
              <a:gd name="connsiteX4" fmla="*/ 925115 w 925115"/>
              <a:gd name="connsiteY4" fmla="*/ 734892 h 734892"/>
              <a:gd name="connsiteX0" fmla="*/ 0 w 925115"/>
              <a:gd name="connsiteY0" fmla="*/ 0 h 775352"/>
              <a:gd name="connsiteX1" fmla="*/ 289560 w 925115"/>
              <a:gd name="connsiteY1" fmla="*/ 91440 h 775352"/>
              <a:gd name="connsiteX2" fmla="*/ 556260 w 925115"/>
              <a:gd name="connsiteY2" fmla="*/ 259080 h 775352"/>
              <a:gd name="connsiteX3" fmla="*/ 792480 w 925115"/>
              <a:gd name="connsiteY3" fmla="*/ 533400 h 775352"/>
              <a:gd name="connsiteX4" fmla="*/ 925115 w 925115"/>
              <a:gd name="connsiteY4" fmla="*/ 775352 h 775352"/>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 name="connsiteX0" fmla="*/ 0 w 930140"/>
              <a:gd name="connsiteY0" fmla="*/ 0 h 800473"/>
              <a:gd name="connsiteX1" fmla="*/ 289560 w 930140"/>
              <a:gd name="connsiteY1" fmla="*/ 91440 h 800473"/>
              <a:gd name="connsiteX2" fmla="*/ 556260 w 930140"/>
              <a:gd name="connsiteY2" fmla="*/ 259080 h 800473"/>
              <a:gd name="connsiteX3" fmla="*/ 792480 w 930140"/>
              <a:gd name="connsiteY3" fmla="*/ 533400 h 800473"/>
              <a:gd name="connsiteX4" fmla="*/ 930140 w 930140"/>
              <a:gd name="connsiteY4" fmla="*/ 800473 h 800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140" h="800473">
                <a:moveTo>
                  <a:pt x="0" y="0"/>
                </a:moveTo>
                <a:cubicBezTo>
                  <a:pt x="99695" y="15875"/>
                  <a:pt x="196850" y="48260"/>
                  <a:pt x="289560" y="91440"/>
                </a:cubicBezTo>
                <a:cubicBezTo>
                  <a:pt x="382270" y="134620"/>
                  <a:pt x="472440" y="185420"/>
                  <a:pt x="556260" y="259080"/>
                </a:cubicBezTo>
                <a:cubicBezTo>
                  <a:pt x="640080" y="332740"/>
                  <a:pt x="730167" y="443168"/>
                  <a:pt x="792480" y="533400"/>
                </a:cubicBezTo>
                <a:cubicBezTo>
                  <a:pt x="854793" y="623632"/>
                  <a:pt x="915891" y="767787"/>
                  <a:pt x="930140" y="800473"/>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2" name="Freeform: Shape 31">
            <a:extLst>
              <a:ext uri="{FF2B5EF4-FFF2-40B4-BE49-F238E27FC236}">
                <a16:creationId xmlns:a16="http://schemas.microsoft.com/office/drawing/2014/main" id="{F67B5499-A62A-4A7D-8DDD-E6B6371559F9}"/>
              </a:ext>
            </a:extLst>
          </p:cNvPr>
          <p:cNvSpPr/>
          <p:nvPr/>
        </p:nvSpPr>
        <p:spPr>
          <a:xfrm>
            <a:off x="9235883" y="3597000"/>
            <a:ext cx="1937669" cy="380326"/>
          </a:xfrm>
          <a:custGeom>
            <a:avLst/>
            <a:gdLst>
              <a:gd name="connsiteX0" fmla="*/ 0 w 2006825"/>
              <a:gd name="connsiteY0" fmla="*/ 0 h 380326"/>
              <a:gd name="connsiteX1" fmla="*/ 137565 w 2006825"/>
              <a:gd name="connsiteY1" fmla="*/ 137565 h 380326"/>
              <a:gd name="connsiteX2" fmla="*/ 501707 w 2006825"/>
              <a:gd name="connsiteY2" fmla="*/ 258945 h 380326"/>
              <a:gd name="connsiteX3" fmla="*/ 1140977 w 2006825"/>
              <a:gd name="connsiteY3" fmla="*/ 347958 h 380326"/>
              <a:gd name="connsiteX4" fmla="*/ 2006825 w 2006825"/>
              <a:gd name="connsiteY4" fmla="*/ 380326 h 380326"/>
              <a:gd name="connsiteX0" fmla="*/ 0 w 1937669"/>
              <a:gd name="connsiteY0" fmla="*/ 0 h 380326"/>
              <a:gd name="connsiteX1" fmla="*/ 137565 w 1937669"/>
              <a:gd name="connsiteY1" fmla="*/ 137565 h 380326"/>
              <a:gd name="connsiteX2" fmla="*/ 501707 w 1937669"/>
              <a:gd name="connsiteY2" fmla="*/ 258945 h 380326"/>
              <a:gd name="connsiteX3" fmla="*/ 1140977 w 1937669"/>
              <a:gd name="connsiteY3" fmla="*/ 347958 h 380326"/>
              <a:gd name="connsiteX4" fmla="*/ 1937669 w 1937669"/>
              <a:gd name="connsiteY4" fmla="*/ 380326 h 380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669" h="380326">
                <a:moveTo>
                  <a:pt x="0" y="0"/>
                </a:moveTo>
                <a:cubicBezTo>
                  <a:pt x="26973" y="47204"/>
                  <a:pt x="53947" y="94408"/>
                  <a:pt x="137565" y="137565"/>
                </a:cubicBezTo>
                <a:cubicBezTo>
                  <a:pt x="221183" y="180723"/>
                  <a:pt x="334472" y="223880"/>
                  <a:pt x="501707" y="258945"/>
                </a:cubicBezTo>
                <a:cubicBezTo>
                  <a:pt x="668942" y="294010"/>
                  <a:pt x="901650" y="327728"/>
                  <a:pt x="1140977" y="347958"/>
                </a:cubicBezTo>
                <a:cubicBezTo>
                  <a:pt x="1380304" y="368188"/>
                  <a:pt x="1630171" y="374257"/>
                  <a:pt x="1937669" y="380326"/>
                </a:cubicBezTo>
              </a:path>
            </a:pathLst>
          </a:custGeom>
          <a:noFill/>
          <a:ln w="28575">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7C8213B6-2C7D-BC6B-8825-4D3992057CFD}"/>
              </a:ext>
            </a:extLst>
          </p:cNvPr>
          <p:cNvCxnSpPr>
            <a:cxnSpLocks/>
            <a:stCxn id="32" idx="4"/>
          </p:cNvCxnSpPr>
          <p:nvPr/>
        </p:nvCxnSpPr>
        <p:spPr>
          <a:xfrm flipV="1">
            <a:off x="11173552" y="3488352"/>
            <a:ext cx="0" cy="488974"/>
          </a:xfrm>
          <a:prstGeom prst="line">
            <a:avLst/>
          </a:prstGeom>
          <a:ln w="28575">
            <a:solidFill>
              <a:srgbClr val="1995AD"/>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2918F9D-4402-BC4A-BBC3-858BA6B49742}"/>
              </a:ext>
            </a:extLst>
          </p:cNvPr>
          <p:cNvCxnSpPr/>
          <p:nvPr/>
        </p:nvCxnSpPr>
        <p:spPr>
          <a:xfrm>
            <a:off x="11173552" y="3496101"/>
            <a:ext cx="128404" cy="0"/>
          </a:xfrm>
          <a:prstGeom prst="line">
            <a:avLst/>
          </a:prstGeom>
          <a:ln w="28575">
            <a:solidFill>
              <a:srgbClr val="1995AD"/>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595EF83-7C82-D43D-2D80-AE69ACAC420F}"/>
              </a:ext>
            </a:extLst>
          </p:cNvPr>
          <p:cNvCxnSpPr>
            <a:cxnSpLocks/>
          </p:cNvCxnSpPr>
          <p:nvPr/>
        </p:nvCxnSpPr>
        <p:spPr>
          <a:xfrm>
            <a:off x="11181301" y="4675447"/>
            <a:ext cx="0" cy="538338"/>
          </a:xfrm>
          <a:prstGeom prst="line">
            <a:avLst/>
          </a:prstGeom>
          <a:ln w="28575">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47819BD-E691-0391-A7B8-3CE668B76BB8}"/>
              </a:ext>
            </a:extLst>
          </p:cNvPr>
          <p:cNvCxnSpPr/>
          <p:nvPr/>
        </p:nvCxnSpPr>
        <p:spPr>
          <a:xfrm>
            <a:off x="11175375" y="5213785"/>
            <a:ext cx="118630" cy="0"/>
          </a:xfrm>
          <a:prstGeom prst="line">
            <a:avLst/>
          </a:prstGeom>
          <a:ln w="28575">
            <a:solidFill>
              <a:srgbClr val="D24726"/>
            </a:solidFill>
          </a:ln>
        </p:spPr>
        <p:style>
          <a:lnRef idx="1">
            <a:schemeClr val="accent1"/>
          </a:lnRef>
          <a:fillRef idx="0">
            <a:schemeClr val="accent1"/>
          </a:fillRef>
          <a:effectRef idx="0">
            <a:schemeClr val="accent1"/>
          </a:effectRef>
          <a:fontRef idx="minor">
            <a:schemeClr val="tx1"/>
          </a:fontRef>
        </p:style>
      </p:cxnSp>
      <p:sp>
        <p:nvSpPr>
          <p:cNvPr id="37" name="Arrow: Right 36">
            <a:extLst>
              <a:ext uri="{FF2B5EF4-FFF2-40B4-BE49-F238E27FC236}">
                <a16:creationId xmlns:a16="http://schemas.microsoft.com/office/drawing/2014/main" id="{7F2A55DA-8165-99B8-4CC6-6CE3D962AB5D}"/>
              </a:ext>
            </a:extLst>
          </p:cNvPr>
          <p:cNvSpPr/>
          <p:nvPr/>
        </p:nvSpPr>
        <p:spPr>
          <a:xfrm>
            <a:off x="8545418" y="1216825"/>
            <a:ext cx="2105138" cy="420418"/>
          </a:xfrm>
          <a:prstGeom prst="rightArrow">
            <a:avLst/>
          </a:prstGeom>
          <a:gradFill flip="none" rotWithShape="1">
            <a:gsLst>
              <a:gs pos="0">
                <a:schemeClr val="accent2">
                  <a:lumMod val="20000"/>
                  <a:lumOff val="80000"/>
                </a:schemeClr>
              </a:gs>
              <a:gs pos="30000">
                <a:schemeClr val="accent2">
                  <a:lumMod val="75000"/>
                </a:schemeClr>
              </a:gs>
              <a:gs pos="99115">
                <a:schemeClr val="accent2">
                  <a:lumMod val="40000"/>
                  <a:lumOff val="60000"/>
                </a:schemeClr>
              </a:gs>
              <a:gs pos="74000">
                <a:schemeClr val="accent2">
                  <a:lumMod val="60000"/>
                  <a:lumOff val="40000"/>
                </a:schemeClr>
              </a:gs>
            </a:gsLst>
            <a:lin ang="0" scaled="1"/>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BA94B85E-3EB0-EE41-5707-98F7272B3BE2}"/>
              </a:ext>
            </a:extLst>
          </p:cNvPr>
          <p:cNvCxnSpPr>
            <a:cxnSpLocks/>
          </p:cNvCxnSpPr>
          <p:nvPr/>
        </p:nvCxnSpPr>
        <p:spPr>
          <a:xfrm>
            <a:off x="9229200" y="1181023"/>
            <a:ext cx="0" cy="51111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87C4F7EA-6BD6-A5E8-6471-7ABAF2E6CDAB}"/>
              </a:ext>
            </a:extLst>
          </p:cNvPr>
          <p:cNvSpPr/>
          <p:nvPr/>
        </p:nvSpPr>
        <p:spPr>
          <a:xfrm flipH="1">
            <a:off x="11059913" y="858120"/>
            <a:ext cx="227278" cy="1116547"/>
          </a:xfrm>
          <a:prstGeom prst="rect">
            <a:avLst/>
          </a:prstGeom>
          <a:solidFill>
            <a:schemeClr val="accent6">
              <a:lumMod val="60000"/>
              <a:lumOff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76002C9C-F16A-7587-B591-A063FD3A959B}"/>
                  </a:ext>
                </a:extLst>
              </p:cNvPr>
              <p:cNvSpPr txBox="1"/>
              <p:nvPr/>
            </p:nvSpPr>
            <p:spPr>
              <a:xfrm>
                <a:off x="7694021" y="3168774"/>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f>
                        <m:f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fPr>
                        <m:num>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num>
                        <m:den>
                          <m:sSub>
                            <m:sSubPr>
                              <m:ctrlPr>
                                <a:rPr lang="en-US" sz="16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0</m:t>
                              </m:r>
                            </m:sub>
                          </m:sSub>
                        </m:den>
                      </m:f>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0" name="TextBox 39">
                <a:extLst>
                  <a:ext uri="{FF2B5EF4-FFF2-40B4-BE49-F238E27FC236}">
                    <a16:creationId xmlns:a16="http://schemas.microsoft.com/office/drawing/2014/main" id="{76002C9C-F16A-7587-B591-A063FD3A959B}"/>
                  </a:ext>
                </a:extLst>
              </p:cNvPr>
              <p:cNvSpPr txBox="1">
                <a:spLocks noRot="1" noChangeAspect="1" noMove="1" noResize="1" noEditPoints="1" noAdjustHandles="1" noChangeArrowheads="1" noChangeShapeType="1" noTextEdit="1"/>
              </p:cNvSpPr>
              <p:nvPr/>
            </p:nvSpPr>
            <p:spPr>
              <a:xfrm>
                <a:off x="7694021" y="3168774"/>
                <a:ext cx="914400" cy="385958"/>
              </a:xfrm>
              <a:prstGeom prst="rect">
                <a:avLst/>
              </a:prstGeom>
              <a:blipFill>
                <a:blip r:embed="rId5"/>
                <a:stretch>
                  <a:fillRect t="-34921" b="-4762"/>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28AC6153-210F-88B0-4882-5579EB9F264A}"/>
                  </a:ext>
                </a:extLst>
              </p:cNvPr>
              <p:cNvSpPr txBox="1"/>
              <p:nvPr/>
            </p:nvSpPr>
            <p:spPr>
              <a:xfrm>
                <a:off x="7694021" y="4945920"/>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𝑀</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1" name="TextBox 40">
                <a:extLst>
                  <a:ext uri="{FF2B5EF4-FFF2-40B4-BE49-F238E27FC236}">
                    <a16:creationId xmlns:a16="http://schemas.microsoft.com/office/drawing/2014/main" id="{28AC6153-210F-88B0-4882-5579EB9F264A}"/>
                  </a:ext>
                </a:extLst>
              </p:cNvPr>
              <p:cNvSpPr txBox="1">
                <a:spLocks noRot="1" noChangeAspect="1" noMove="1" noResize="1" noEditPoints="1" noAdjustHandles="1" noChangeArrowheads="1" noChangeShapeType="1" noTextEdit="1"/>
              </p:cNvSpPr>
              <p:nvPr/>
            </p:nvSpPr>
            <p:spPr>
              <a:xfrm>
                <a:off x="7694021" y="4945920"/>
                <a:ext cx="914400" cy="385958"/>
              </a:xfrm>
              <a:prstGeom prst="rect">
                <a:avLst/>
              </a:prstGeom>
              <a:blipFill>
                <a:blip r:embed="rId6"/>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9C02BC9F-A9EB-E9C9-95BE-3EA85A999E40}"/>
                  </a:ext>
                </a:extLst>
              </p:cNvPr>
              <p:cNvSpPr txBox="1"/>
              <p:nvPr/>
            </p:nvSpPr>
            <p:spPr>
              <a:xfrm>
                <a:off x="9401998" y="5547366"/>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2" name="TextBox 41">
                <a:extLst>
                  <a:ext uri="{FF2B5EF4-FFF2-40B4-BE49-F238E27FC236}">
                    <a16:creationId xmlns:a16="http://schemas.microsoft.com/office/drawing/2014/main" id="{9C02BC9F-A9EB-E9C9-95BE-3EA85A999E40}"/>
                  </a:ext>
                </a:extLst>
              </p:cNvPr>
              <p:cNvSpPr txBox="1">
                <a:spLocks noRot="1" noChangeAspect="1" noMove="1" noResize="1" noEditPoints="1" noAdjustHandles="1" noChangeArrowheads="1" noChangeShapeType="1" noTextEdit="1"/>
              </p:cNvSpPr>
              <p:nvPr/>
            </p:nvSpPr>
            <p:spPr>
              <a:xfrm>
                <a:off x="9401998" y="5547366"/>
                <a:ext cx="914400" cy="385958"/>
              </a:xfrm>
              <a:prstGeom prst="rect">
                <a:avLst/>
              </a:prstGeom>
              <a:blipFill>
                <a:blip r:embed="rId7"/>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F9811E76-8C88-F932-3C64-BCDD6E6A261E}"/>
                  </a:ext>
                </a:extLst>
              </p:cNvPr>
              <p:cNvSpPr txBox="1"/>
              <p:nvPr/>
            </p:nvSpPr>
            <p:spPr>
              <a:xfrm>
                <a:off x="9401998" y="4071298"/>
                <a:ext cx="914400" cy="385958"/>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6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3" name="TextBox 42">
                <a:extLst>
                  <a:ext uri="{FF2B5EF4-FFF2-40B4-BE49-F238E27FC236}">
                    <a16:creationId xmlns:a16="http://schemas.microsoft.com/office/drawing/2014/main" id="{F9811E76-8C88-F932-3C64-BCDD6E6A261E}"/>
                  </a:ext>
                </a:extLst>
              </p:cNvPr>
              <p:cNvSpPr txBox="1">
                <a:spLocks noRot="1" noChangeAspect="1" noMove="1" noResize="1" noEditPoints="1" noAdjustHandles="1" noChangeArrowheads="1" noChangeShapeType="1" noTextEdit="1"/>
              </p:cNvSpPr>
              <p:nvPr/>
            </p:nvSpPr>
            <p:spPr>
              <a:xfrm>
                <a:off x="9401998" y="4071298"/>
                <a:ext cx="914400" cy="385958"/>
              </a:xfrm>
              <a:prstGeom prst="rect">
                <a:avLst/>
              </a:prstGeom>
              <a:blipFill>
                <a:blip r:embed="rId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01C1783E-544C-59DD-4608-1FC432632838}"/>
                  </a:ext>
                </a:extLst>
              </p:cNvPr>
              <p:cNvSpPr/>
              <p:nvPr/>
            </p:nvSpPr>
            <p:spPr>
              <a:xfrm>
                <a:off x="11173552" y="3111003"/>
                <a:ext cx="845616" cy="3597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sym typeface="Monotype Sorts" pitchFamily="2" charset="2"/>
                            </a:rPr>
                          </m:ctrlPr>
                        </m:fPr>
                        <m:num>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𝑒</m:t>
                                  </m:r>
                                </m:e>
                                <m:sub>
                                  <m:r>
                                    <a:rPr lang="en-US" sz="1600" i="1">
                                      <a:latin typeface="Cambria Math" panose="02040503050406030204" pitchFamily="18" charset="0"/>
                                      <a:sym typeface="Monotype Sorts" pitchFamily="2" charset="2"/>
                                    </a:rPr>
                                    <m:t>𝐸</m:t>
                                  </m:r>
                                </m:sub>
                              </m:sSub>
                            </m:sub>
                          </m:sSub>
                        </m:num>
                        <m:den>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0</m:t>
                              </m:r>
                            </m:sub>
                          </m:sSub>
                        </m:den>
                      </m:f>
                    </m:oMath>
                  </m:oMathPara>
                </a14:m>
                <a:endParaRPr lang="en-US" sz="1600" dirty="0"/>
              </a:p>
            </p:txBody>
          </p:sp>
        </mc:Choice>
        <mc:Fallback xmlns="">
          <p:sp>
            <p:nvSpPr>
              <p:cNvPr id="44" name="Rectangle 43">
                <a:extLst>
                  <a:ext uri="{FF2B5EF4-FFF2-40B4-BE49-F238E27FC236}">
                    <a16:creationId xmlns:a16="http://schemas.microsoft.com/office/drawing/2014/main" id="{01C1783E-544C-59DD-4608-1FC432632838}"/>
                  </a:ext>
                </a:extLst>
              </p:cNvPr>
              <p:cNvSpPr>
                <a:spLocks noRot="1" noChangeAspect="1" noMove="1" noResize="1" noEditPoints="1" noAdjustHandles="1" noChangeArrowheads="1" noChangeShapeType="1" noTextEdit="1"/>
              </p:cNvSpPr>
              <p:nvPr/>
            </p:nvSpPr>
            <p:spPr>
              <a:xfrm>
                <a:off x="11173552" y="3111003"/>
                <a:ext cx="845616" cy="359714"/>
              </a:xfrm>
              <a:prstGeom prst="rect">
                <a:avLst/>
              </a:prstGeom>
              <a:blipFill>
                <a:blip r:embed="rId9"/>
                <a:stretch>
                  <a:fillRect t="-94915" r="-35971" b="-150847"/>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D413E20B-1A93-589F-04BD-A46F640684DD}"/>
                  </a:ext>
                </a:extLst>
              </p:cNvPr>
              <p:cNvSpPr/>
              <p:nvPr/>
            </p:nvSpPr>
            <p:spPr>
              <a:xfrm>
                <a:off x="11157364" y="3764899"/>
                <a:ext cx="852413"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sym typeface="Monotype Sorts" pitchFamily="2" charset="2"/>
                            </a:rPr>
                          </m:ctrlPr>
                        </m:fPr>
                        <m:num>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b="0" i="1" smtClean="0">
                                  <a:latin typeface="Cambria Math" panose="02040503050406030204" pitchFamily="18" charset="0"/>
                                  <a:sym typeface="Monotype Sorts" pitchFamily="2" charset="2"/>
                                </a:rPr>
                                <m:t>𝑒𝐹</m:t>
                              </m:r>
                            </m:sub>
                          </m:sSub>
                        </m:num>
                        <m:den>
                          <m:sSub>
                            <m:sSubPr>
                              <m:ctrlPr>
                                <a:rPr lang="en-US" sz="1600" i="1">
                                  <a:latin typeface="Cambria Math" panose="02040503050406030204" pitchFamily="18" charset="0"/>
                                  <a:sym typeface="Monotype Sorts" pitchFamily="2" charset="2"/>
                                </a:rPr>
                              </m:ctrlPr>
                            </m:sSubPr>
                            <m:e>
                              <m:r>
                                <a:rPr lang="en-US" sz="1600" i="1">
                                  <a:latin typeface="Cambria Math" panose="02040503050406030204" pitchFamily="18" charset="0"/>
                                  <a:sym typeface="Monotype Sorts" pitchFamily="2" charset="2"/>
                                </a:rPr>
                                <m:t>𝑝</m:t>
                              </m:r>
                            </m:e>
                            <m:sub>
                              <m:r>
                                <a:rPr lang="en-US" sz="1600" i="1">
                                  <a:latin typeface="Cambria Math" panose="02040503050406030204" pitchFamily="18" charset="0"/>
                                  <a:sym typeface="Monotype Sorts" pitchFamily="2" charset="2"/>
                                </a:rPr>
                                <m:t>0</m:t>
                              </m:r>
                            </m:sub>
                          </m:sSub>
                        </m:den>
                      </m:f>
                    </m:oMath>
                  </m:oMathPara>
                </a14:m>
                <a:endParaRPr lang="en-US" sz="1600" dirty="0"/>
              </a:p>
            </p:txBody>
          </p:sp>
        </mc:Choice>
        <mc:Fallback xmlns="">
          <p:sp>
            <p:nvSpPr>
              <p:cNvPr id="45" name="Rectangle 44">
                <a:extLst>
                  <a:ext uri="{FF2B5EF4-FFF2-40B4-BE49-F238E27FC236}">
                    <a16:creationId xmlns:a16="http://schemas.microsoft.com/office/drawing/2014/main" id="{D413E20B-1A93-589F-04BD-A46F640684DD}"/>
                  </a:ext>
                </a:extLst>
              </p:cNvPr>
              <p:cNvSpPr>
                <a:spLocks noRot="1" noChangeAspect="1" noMove="1" noResize="1" noEditPoints="1" noAdjustHandles="1" noChangeArrowheads="1" noChangeShapeType="1" noTextEdit="1"/>
              </p:cNvSpPr>
              <p:nvPr/>
            </p:nvSpPr>
            <p:spPr>
              <a:xfrm>
                <a:off x="11157364" y="3764899"/>
                <a:ext cx="852413" cy="338554"/>
              </a:xfrm>
              <a:prstGeom prst="rect">
                <a:avLst/>
              </a:prstGeom>
              <a:blipFill>
                <a:blip r:embed="rId10"/>
                <a:stretch>
                  <a:fillRect t="-103636" r="-36429" b="-167273"/>
                </a:stretch>
              </a:blipFill>
            </p:spPr>
            <p:txBody>
              <a:bodyPr/>
              <a:lstStyle/>
              <a:p>
                <a:r>
                  <a:rPr lang="en-IN">
                    <a:noFill/>
                  </a:rPr>
                  <a:t> </a:t>
                </a:r>
              </a:p>
            </p:txBody>
          </p:sp>
        </mc:Fallback>
      </mc:AlternateContent>
    </p:spTree>
    <p:extLst>
      <p:ext uri="{BB962C8B-B14F-4D97-AF65-F5344CB8AC3E}">
        <p14:creationId xmlns:p14="http://schemas.microsoft.com/office/powerpoint/2010/main" val="1577122386"/>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3240</TotalTime>
  <Words>5261</Words>
  <Application>Microsoft Office PowerPoint</Application>
  <PresentationFormat>Widescreen</PresentationFormat>
  <Paragraphs>381</Paragraphs>
  <Slides>20</Slides>
  <Notes>20</Notes>
  <HiddenSlides>0</HiddenSlides>
  <MMClips>0</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Ansys - Slide Master</vt:lpstr>
      <vt:lpstr>AER_theme</vt:lpstr>
      <vt:lpstr>1_AER_theme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Overexpanded and Underexpanded Nozzles</vt:lpstr>
      <vt:lpstr>Effect of Backpressure on CD nozzle Flow </vt:lpstr>
      <vt:lpstr>1-D Flow Solution for C-D Nozzle </vt:lpstr>
      <vt:lpstr>Fully Subsonic Flow</vt:lpstr>
      <vt:lpstr>Choked Flow – Converging Section</vt:lpstr>
      <vt:lpstr>Choked Flow – Diverging Section</vt:lpstr>
      <vt:lpstr>Choked Flow – Diverging Section</vt:lpstr>
      <vt:lpstr>Normal Shock in the Diverging Section</vt:lpstr>
      <vt:lpstr>Trial and Error Method for Finding The Shock Wave Position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Madhumita Saravana Kumar</cp:lastModifiedBy>
  <cp:revision>238</cp:revision>
  <dcterms:created xsi:type="dcterms:W3CDTF">2019-12-19T15:00:39Z</dcterms:created>
  <dcterms:modified xsi:type="dcterms:W3CDTF">2023-09-08T07:46:59Z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