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22"/>
  </p:notesMasterIdLst>
  <p:sldIdLst>
    <p:sldId id="9104" r:id="rId7"/>
    <p:sldId id="739" r:id="rId8"/>
    <p:sldId id="745" r:id="rId9"/>
    <p:sldId id="9106" r:id="rId10"/>
    <p:sldId id="9107" r:id="rId11"/>
    <p:sldId id="9108" r:id="rId12"/>
    <p:sldId id="9112" r:id="rId13"/>
    <p:sldId id="9110" r:id="rId14"/>
    <p:sldId id="9111" r:id="rId15"/>
    <p:sldId id="9113" r:id="rId16"/>
    <p:sldId id="9114" r:id="rId17"/>
    <p:sldId id="9115" r:id="rId18"/>
    <p:sldId id="9116" r:id="rId19"/>
    <p:sldId id="799" r:id="rId20"/>
    <p:sldId id="9105"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ambria Math" panose="02040503050406030204" pitchFamily="18" charset="0"/>
      <p:regular r:id="rId27"/>
    </p:embeddedFont>
    <p:embeddedFont>
      <p:font typeface="Segoe UI" panose="020B0502040204020203" pitchFamily="34"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62" d="100"/>
          <a:sy n="62" d="100"/>
        </p:scale>
        <p:origin x="1843" y="5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4.fntdata"/><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3.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2.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We can use the continuity equation to find that the ratio of the duct area to the critical throat area is a function of the Mach number. As the Mach number goes to 1 the area ratio goes to 1 as well. Now why is this relation so important? Using this equation we can estimate the local Mach number at each section of known geometry.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Assume we know the passage geometry, hence A(x), the inlet conditions or stagnation properties and the Mach number. We can then calculate the value of A*. Using the ratio of A/A*, for a specific location in the duct, we can extrapolate the Mach number using tables or numerical methods. Then we can use the isentropic relations to estimate all the flow properties based on the inlet total conditions, since the flow is isentropic.</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critical area is based on the inlet conditions, but the actual passage can present a minimum area that is larger than A*. In that case the flow will not choke at the throat. On the other hand, if the minimum area is smaller than A*, then the Mach number prescribed will not be possible. The throat will reach sonic conditions and the inlet Mach number will change accordingly.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980244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analyze this in detail. From the continuity equation we can obtain this relation between Mach and area variations.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1422988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start with a converging passage. If we have a subsonic inflow, we would have an area variation less than 0 and a Mach variation larger than 0, hence the exit Mach number will be larger than the inlet Mach Number. For a supersonic inflow the Mach variation is negative hence the Mach decreases along the channel. This means that a converging passage is a nozzle for a subsonic inflow and a diffuser for a supersonic inflow. Let's assume now that we have a sonic inflow and a supersonic outflow. In this case the area variation is still less than zero and the Mach variation would be negative too, meaning that the Mach at the end of the throat will be less than the inflow, hence this situation is impossible. Now, if we assume to have a sonic inflow and a subsonic outflow, we would have a Mach variation larger than zero so the flow at the exit would be faster than the inlet , and this again is impossible. The conclusion is that a Sonic flow cannot possibly enter a converging passage.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91012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Now we can analyze a diverging passage, hence the area variation would be larger than zero. If we have a subsonic inflow the Mach variation would be less than zero, meaning that the flow decelerates along the duct. On the other hand, with a supersonic inflow the Mach variation is larger than 0 meaning that the Mach number increases through the duct. The conclusion is that the diverging passage is a diffuser for a subsonic inflow and a nozzle for a supersonic inflow. Now let's see what would happen if we have a sonic inflow. In this case both supersonic and subsonic outflows would be possible, as verified by the Mach variation for each scenario. Hence a sonic flow can enter a diverging passage and the outflow can be either subsonic or supersonic.</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520775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This concludes our lesson on the analysis of quasi 1D flows.</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DF61EA0F-A667-4B49-8422-0062BC55E249}" type="slidenum">
              <a:rPr lang="en-US" smtClean="0"/>
              <a:t>14</a:t>
            </a:fld>
            <a:endParaRPr lang="en-US" dirty="0"/>
          </a:p>
        </p:txBody>
      </p:sp>
    </p:spTree>
    <p:extLst>
      <p:ext uri="{BB962C8B-B14F-4D97-AF65-F5344CB8AC3E}">
        <p14:creationId xmlns:p14="http://schemas.microsoft.com/office/powerpoint/2010/main" val="2759900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3367549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most common applications of compressible internal flow problems are often represented by geometries with varying cross-sectional areas. Propulsion systems or advanced wind tunnels used in research facilities take advantage of the variations of their cross-sectional area in order to accelerate subsonic flows to supersonic speed or decelerate supersonic flows to a subsonic state. In this lesson we will analyze the underlying relations that describe and govern these kinds of flows. Let’s explore quasi 1D flows.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Quasi 1-D flows are very similar to the 1D flows we analyzed before. We assume the flow is compressible and steady. The gas behaves as an ideal gas and its property variations are assumed to be isentropic, except across shockwaves. Viscous effects are neglected, the solid boundaries are adiabatic and there is no work done to or by the fluid. The main difference between 1D and Quasi 1D flows is the cross-sectional area of the passage. For quasi 1D flows, it is no longer constant, but is a function of the x location. The properties of the flow are assumed to be uniform across the passage and only vary in the x direction.</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738558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general form of the governing equations for quasi 1D flows does not differ from the one we have for 1D flows. We have mass, momentum and energy conservation, as well as the relations for ideal gas and isentropic flow. The only thing to remember is that when applying the mass equation between two locations, we cannot simplify the area term anymore. We can also recall the isentropic relations of the stagnation quantities, for our convenience.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continuity equation and the isentropic relations can be combined to obtain an expression for the mass flow rate.</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354506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As we can see, the mass flow rate can be increased if we increase the flow total pressure and the section of the passage, or if we decrease the total temperature of the fluid. Often, when discussing quasi 1D flows, it is assumed that the incoming fluid is stored in a pressurized tank at stagnation conditions. Then, the fluid accelerates isentropically to the inlet of the duct, so that the stagnation conditions are still valid at the inlet.</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124857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Now, let's explore one of the most important relations of quasi 1D flows - the area velocity relation. In the differential form of the continuity equation we have three terms: the density one, the velocity one and the one related to the area. Now, using the momentum equation in its differential form and the definition of speed of sound based on isentropic assumptions, we can find an expression for the density term.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Substituting the expressions into the continuity equation we obtain the final area-velocity relation. We can see that area changes are proportional to velocity changes and, depending on the Mach number, the proportionality can be direct or inverse.</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analyze this.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If we consider a subsonic flow, we can see that the proportionality coefficient will be negative. This means that for a subsonic flow moving through a converging geometry, the velocity will increase, while a subsonic flow in a diverging geometry would decelerate. This is the reason why when we blow on something, we contract our mouth to accelerate the air, instead of just blowing with open mouth. We can also test the opposite trend simply blowing air in an open cone, the air exiting the cone would be slower than just blowing it with our mouth.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If the Mach number is larger than one, we have a supersonic flow. In this case the coefficient is always positive, meaning that when we increase the area of a duct the flow will accelerate and if we decrease the area of the duct the flow will decelerate instead. This may not be immediate to grasp, since we do not commonly deal with supersonic flows in our everyday lives. Here is a simple analogy to remember this. Think about a highway with road works. As the lines available get reduced the cars slow down, like the supersonic flow would in a converging geometry. Past the roadworks the cars accelerate as the road opens up and the numbers of lines increases back, exactly like a supersonic flow would in a diverging duct.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area velocity relation and its implications are really what is “behind the scenes” of supersonic wind tunnels and propulsive systems. If we take those pieces (the converging and diverging geometries sketches) and combine them together we can achieve something that those pieces alone would not. If we use these configurations, we can accelerate a subsonic flow into a supersonic flow and decelerate a supersonic flow into a subsonic one.</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68922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now look at another aspect: the critical state.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assume a subsonic flow going through a converging nozzle. As the flow accelerates, it will eventually reach Mach equal to 1. In this case, we have reached the maximum mass flow rate that can go through the passage and the flow reached a critical state. Since the flow has reached sonic conditions the state quantities and the area of the passage can be denoted by using the star superscript.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energy equation can be used to obtain an expression for the velocity, by combining the definition of enthalpy and the isentropic relations. As expected, the lower the pressure, the higher will be the velocity. We can also introduce a new variable that defines the mass flux to the passage by simply dividing the mass flow rate by the area. Now, assume that the minimum area is at the end of this converging nozzle and let's call this location as the throat of the duct.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By the definition of mass flux, for a given mass flow rate the maximum mass flux will occur at the smallest section of the duct.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832268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Let's denote the flow properties of the throat with the subscript ‘t’. Then doing the logarithmic differentiation of the mass flux expression and dividing by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dX</a:t>
            </a:r>
            <a:r>
              <a:rPr lang="en-US" sz="1200" dirty="0">
                <a:effectLst/>
                <a:latin typeface="Calibri" panose="020F0502020204030204" pitchFamily="34" charset="0"/>
                <a:ea typeface="Calibri" panose="020F0502020204030204" pitchFamily="34" charset="0"/>
                <a:cs typeface="Times New Roman" panose="02020603050405020304" pitchFamily="18" charset="0"/>
              </a:rPr>
              <a:t>, we can achieve an interesting conclusion. The derivative of the mass flux is zero at the throat, also combining this equation with the momentum equation and the assumption of isentropic flows, we find that the velocity at the throat is equal to the speed of sound. This means that, if the converging section of the duct is small enough so that the flow reaches the speed of sound, then the throat becomes the point of maximum mass flux. This physical effect is called choking and the mass flow rate at this location is the maximum that can be achieved in the geometry for a given stagnation condition. We cannot exceed the mass flow rate that we achieve in choking conditions.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3069460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With the throat at sonic conditions we can easily estimate the fluid temperature, pressure and density using the sonic relations. Also, the expression we found before for the mass flow rate can be simplified using Mach equal to 1. The mass flow rate for a chocked flow is function of the total conditions and the choking area. This equation can be useful to estimate the mass flow rate in a duct using choked converging passage nozzles. The mass flow rate can be found if we measure the upstream total pressure and total temperature using a static tube and a thermocouple, assuming that the nozzle throat area is known. This approach is valid as long as the flow is chocked.</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2604300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44.sv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33.xml"/><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60.png"/><Relationship Id="rId7" Type="http://schemas.openxmlformats.org/officeDocument/2006/relationships/image" Target="../media/image600.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590.png"/><Relationship Id="rId5" Type="http://schemas.openxmlformats.org/officeDocument/2006/relationships/image" Target="../media/image580.png"/></Relationships>
</file>

<file path=ppt/slides/_rels/slide13.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00.png"/><Relationship Id="rId2" Type="http://schemas.openxmlformats.org/officeDocument/2006/relationships/notesSlide" Target="../notesSlides/notesSlide13.xml"/><Relationship Id="rId1" Type="http://schemas.openxmlformats.org/officeDocument/2006/relationships/slideLayout" Target="../slideLayouts/slideLayout33.xml"/><Relationship Id="rId6" Type="http://schemas.openxmlformats.org/officeDocument/2006/relationships/image" Target="../media/image630.png"/><Relationship Id="rId5" Type="http://schemas.openxmlformats.org/officeDocument/2006/relationships/image" Target="../media/image580.png"/><Relationship Id="rId4" Type="http://schemas.openxmlformats.org/officeDocument/2006/relationships/image" Target="../media/image6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3.xml"/><Relationship Id="rId5" Type="http://schemas.openxmlformats.org/officeDocument/2006/relationships/image" Target="../media/image12.pn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40.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hyperlink" Target="https://commons.wikimedia.org/wiki/File:Control_valve.svg" TargetMode="External"/><Relationship Id="rId5" Type="http://schemas.openxmlformats.org/officeDocument/2006/relationships/image" Target="../media/image13.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1.png"/><Relationship Id="rId11" Type="http://schemas.openxmlformats.org/officeDocument/2006/relationships/image" Target="../media/image300.png"/><Relationship Id="rId5" Type="http://schemas.openxmlformats.org/officeDocument/2006/relationships/image" Target="../media/image30.png"/><Relationship Id="rId10" Type="http://schemas.openxmlformats.org/officeDocument/2006/relationships/image" Target="../media/image290.png"/><Relationship Id="rId4" Type="http://schemas.openxmlformats.org/officeDocument/2006/relationships/image" Target="../media/image2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image" Target="../media/image37.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8.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3</a:t>
            </a:r>
          </a:p>
          <a:p>
            <a:endParaRPr lang="en-US" dirty="0">
              <a:latin typeface="Calibri"/>
              <a:cs typeface="Calibri"/>
            </a:endParaRPr>
          </a:p>
          <a:p>
            <a:r>
              <a:rPr lang="en-US" dirty="0">
                <a:latin typeface="Calibri"/>
                <a:cs typeface="Calibri"/>
              </a:rPr>
              <a:t>Quasi 1-D Flows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6"/>
            <a:ext cx="10972799" cy="552204"/>
          </a:xfrm>
        </p:spPr>
        <p:txBody>
          <a:bodyPr/>
          <a:lstStyle/>
          <a:p>
            <a:r>
              <a:rPr lang="en-US" dirty="0"/>
              <a:t>Critical Area Ratio and 1-D Flow Solution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07430" y="777835"/>
                <a:ext cx="11932170" cy="5560423"/>
              </a:xfrm>
            </p:spPr>
            <p:txBody>
              <a:bodyPr>
                <a:normAutofit/>
              </a:bodyPr>
              <a:lstStyle/>
              <a:p>
                <a:pPr lvl="1">
                  <a:spcBef>
                    <a:spcPts val="1200"/>
                  </a:spcBef>
                  <a:buClr>
                    <a:schemeClr val="accent1"/>
                  </a:buClr>
                  <a:buFont typeface="Wingdings" panose="05000000000000000000" pitchFamily="2" charset="2"/>
                  <a:buChar char="Ø"/>
                </a:pPr>
                <a:r>
                  <a:rPr lang="en-US" dirty="0"/>
                  <a:t>Using the continuity equation, we can develop an equation for the passage area to critical (throat) area ratio :</a:t>
                </a:r>
              </a:p>
              <a:p>
                <a:pPr lvl="1">
                  <a:spcBef>
                    <a:spcPts val="1200"/>
                  </a:spcBef>
                  <a:buClr>
                    <a:schemeClr val="accent1"/>
                  </a:buClr>
                  <a:buFont typeface="Wingdings" panose="05000000000000000000" pitchFamily="2" charset="2"/>
                  <a:buChar char="Ø"/>
                </a:pPr>
                <a:endParaRPr lang="en-US" dirty="0"/>
              </a:p>
              <a:p>
                <a:pPr marL="230188" lvl="1" indent="0">
                  <a:spcBef>
                    <a:spcPts val="1200"/>
                  </a:spcBef>
                  <a:buClr>
                    <a:schemeClr val="accent1"/>
                  </a:buClr>
                  <a:buNone/>
                </a:pPr>
                <a:endParaRPr lang="en-US" dirty="0"/>
              </a:p>
              <a:p>
                <a:pPr lvl="1">
                  <a:spcBef>
                    <a:spcPts val="1200"/>
                  </a:spcBef>
                  <a:buClr>
                    <a:schemeClr val="accent1"/>
                  </a:buClr>
                  <a:buFont typeface="Wingdings" panose="05000000000000000000" pitchFamily="2" charset="2"/>
                  <a:buChar char="Ø"/>
                </a:pPr>
                <a:r>
                  <a:rPr lang="en-US" dirty="0"/>
                  <a:t>Notice that as </a:t>
                </a:r>
                <a14:m>
                  <m:oMath xmlns:m="http://schemas.openxmlformats.org/officeDocument/2006/math">
                    <m:r>
                      <a:rPr lang="en-US" i="1">
                        <a:latin typeface="Cambria Math" panose="02040503050406030204" pitchFamily="18" charset="0"/>
                      </a:rPr>
                      <m:t>𝑀</m:t>
                    </m:r>
                    <m:r>
                      <a:rPr lang="en-US" i="1">
                        <a:latin typeface="Cambria Math" panose="02040503050406030204" pitchFamily="18" charset="0"/>
                      </a:rPr>
                      <m:t>→1</m:t>
                    </m:r>
                  </m:oMath>
                </a14:m>
                <a:r>
                  <a:rPr lang="en-US" dirty="0"/>
                  <a:t>, </a:t>
                </a:r>
                <a14:m>
                  <m:oMath xmlns:m="http://schemas.openxmlformats.org/officeDocument/2006/math">
                    <m:r>
                      <a:rPr lang="en-US" i="1">
                        <a:latin typeface="Cambria Math" panose="02040503050406030204" pitchFamily="18" charset="0"/>
                      </a:rPr>
                      <m:t>𝐴</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m:t>
                        </m:r>
                      </m:sup>
                    </m:sSup>
                    <m:r>
                      <a:rPr lang="en-US" i="1">
                        <a:latin typeface="Cambria Math" panose="02040503050406030204" pitchFamily="18" charset="0"/>
                      </a:rPr>
                      <m:t>→1</m:t>
                    </m:r>
                  </m:oMath>
                </a14:m>
                <a:r>
                  <a:rPr lang="en-US" dirty="0"/>
                  <a:t> – that is, the passage area approaches the critical (throat) area. We can now formalize the 1-D flow calculation procedure:</a:t>
                </a:r>
              </a:p>
              <a:p>
                <a:pPr marL="0" indent="0">
                  <a:spcBef>
                    <a:spcPts val="0"/>
                  </a:spcBef>
                  <a:buFont typeface="Arial" panose="020B0604020202020204" pitchFamily="34" charset="0"/>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endParaRPr lang="en-US"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07430" y="777835"/>
                <a:ext cx="11932170" cy="5560423"/>
              </a:xfrm>
              <a:blipFill>
                <a:blip r:embed="rId3"/>
                <a:stretch>
                  <a:fillRect t="-1206" r="-869"/>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DD0787E7-180D-F78F-7E2D-691D003ABBBC}"/>
                  </a:ext>
                </a:extLst>
              </p:cNvPr>
              <p:cNvSpPr/>
              <p:nvPr/>
            </p:nvSpPr>
            <p:spPr>
              <a:xfrm>
                <a:off x="3833676" y="1203370"/>
                <a:ext cx="4582796" cy="820794"/>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i="1">
                              <a:latin typeface="Cambria Math" panose="02040503050406030204" pitchFamily="18" charset="0"/>
                            </a:rPr>
                            <m:t>𝐴</m:t>
                          </m:r>
                        </m:num>
                        <m:den>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𝑀</m:t>
                          </m:r>
                        </m:den>
                      </m:f>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2</m:t>
                                  </m:r>
                                </m:num>
                                <m:den>
                                  <m:r>
                                    <a:rPr lang="en-US" i="1">
                                      <a:latin typeface="Cambria Math" panose="02040503050406030204" pitchFamily="18" charset="0"/>
                                    </a:rPr>
                                    <m:t>𝛾</m:t>
                                  </m:r>
                                  <m:r>
                                    <a:rPr lang="en-US" i="1">
                                      <a:latin typeface="Cambria Math" panose="02040503050406030204" pitchFamily="18" charset="0"/>
                                    </a:rPr>
                                    <m:t>+1</m:t>
                                  </m:r>
                                </m:den>
                              </m:f>
                              <m:d>
                                <m:dPr>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d>
                        </m:e>
                        <m:sup>
                          <m:f>
                            <m:fPr>
                              <m:type m:val="lin"/>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𝛾</m:t>
                              </m:r>
                              <m:r>
                                <a:rPr lang="en-US" i="1">
                                  <a:latin typeface="Cambria Math" panose="02040503050406030204" pitchFamily="18" charset="0"/>
                                </a:rPr>
                                <m:t>+1)</m:t>
                              </m:r>
                            </m:num>
                            <m:den>
                              <m:r>
                                <a:rPr lang="en-US" b="0" i="1" smtClean="0">
                                  <a:latin typeface="Cambria Math" panose="02040503050406030204" pitchFamily="18" charset="0"/>
                                </a:rPr>
                                <m:t>[</m:t>
                              </m:r>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r>
                                <a:rPr lang="en-US" b="0" i="1" smtClean="0">
                                  <a:latin typeface="Cambria Math" panose="02040503050406030204" pitchFamily="18" charset="0"/>
                                </a:rPr>
                                <m:t>]</m:t>
                              </m:r>
                            </m:den>
                          </m:f>
                        </m:sup>
                      </m:sSup>
                    </m:oMath>
                  </m:oMathPara>
                </a14:m>
                <a:endParaRPr lang="en-US" i="1" dirty="0">
                  <a:latin typeface="Cambria Math" panose="02040503050406030204" pitchFamily="18" charset="0"/>
                </a:endParaRPr>
              </a:p>
            </p:txBody>
          </p:sp>
        </mc:Choice>
        <mc:Fallback xmlns="">
          <p:sp>
            <p:nvSpPr>
              <p:cNvPr id="8" name="Rectangle 7">
                <a:extLst>
                  <a:ext uri="{FF2B5EF4-FFF2-40B4-BE49-F238E27FC236}">
                    <a16:creationId xmlns:a16="http://schemas.microsoft.com/office/drawing/2014/main" id="{DD0787E7-180D-F78F-7E2D-691D003ABBBC}"/>
                  </a:ext>
                </a:extLst>
              </p:cNvPr>
              <p:cNvSpPr>
                <a:spLocks noRot="1" noChangeAspect="1" noMove="1" noResize="1" noEditPoints="1" noAdjustHandles="1" noChangeArrowheads="1" noChangeShapeType="1" noTextEdit="1"/>
              </p:cNvSpPr>
              <p:nvPr/>
            </p:nvSpPr>
            <p:spPr>
              <a:xfrm>
                <a:off x="3833676" y="1203370"/>
                <a:ext cx="4582796" cy="820794"/>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Rectangle: Rounded Corners 8">
                <a:extLst>
                  <a:ext uri="{FF2B5EF4-FFF2-40B4-BE49-F238E27FC236}">
                    <a16:creationId xmlns:a16="http://schemas.microsoft.com/office/drawing/2014/main" id="{3DC3F0CC-B77A-A3D1-8214-0C23EE797D93}"/>
                  </a:ext>
                </a:extLst>
              </p:cNvPr>
              <p:cNvSpPr/>
              <p:nvPr/>
            </p:nvSpPr>
            <p:spPr>
              <a:xfrm>
                <a:off x="528490" y="3206992"/>
                <a:ext cx="3382115" cy="1543050"/>
              </a:xfrm>
              <a:prstGeom prst="roundRect">
                <a:avLst/>
              </a:prstGeom>
              <a:solidFill>
                <a:schemeClr val="accent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Specify flow conditions at the inlet (stagnation properties and inlet Mach number).  </a:t>
                </a:r>
              </a:p>
              <a:p>
                <a:pPr algn="ctr"/>
                <a:r>
                  <a:rPr lang="en-US" sz="1600" dirty="0"/>
                  <a:t>Passage geometry is known, </a:t>
                </a:r>
                <a14:m>
                  <m:oMath xmlns:m="http://schemas.openxmlformats.org/officeDocument/2006/math">
                    <m:r>
                      <a:rPr lang="en-US" sz="1600" i="1" dirty="0">
                        <a:latin typeface="Cambria Math" panose="02040503050406030204" pitchFamily="18" charset="0"/>
                      </a:rPr>
                      <m:t>𝐴</m:t>
                    </m:r>
                    <m:r>
                      <a:rPr lang="en-US" sz="1600" i="1" dirty="0">
                        <a:latin typeface="Cambria Math" panose="02040503050406030204" pitchFamily="18" charset="0"/>
                      </a:rPr>
                      <m:t>(</m:t>
                    </m:r>
                    <m:r>
                      <a:rPr lang="en-US" sz="1600" i="1" dirty="0">
                        <a:latin typeface="Cambria Math" panose="02040503050406030204" pitchFamily="18" charset="0"/>
                      </a:rPr>
                      <m:t>𝑥</m:t>
                    </m:r>
                    <m:r>
                      <a:rPr lang="en-US" sz="1600" i="1" dirty="0">
                        <a:latin typeface="Cambria Math" panose="02040503050406030204" pitchFamily="18" charset="0"/>
                      </a:rPr>
                      <m:t>)</m:t>
                    </m:r>
                  </m:oMath>
                </a14:m>
                <a:r>
                  <a:rPr lang="en-US" sz="1600" dirty="0"/>
                  <a:t>.  </a:t>
                </a:r>
              </a:p>
            </p:txBody>
          </p:sp>
        </mc:Choice>
        <mc:Fallback xmlns="">
          <p:sp>
            <p:nvSpPr>
              <p:cNvPr id="9" name="Rectangle: Rounded Corners 8">
                <a:extLst>
                  <a:ext uri="{FF2B5EF4-FFF2-40B4-BE49-F238E27FC236}">
                    <a16:creationId xmlns:a16="http://schemas.microsoft.com/office/drawing/2014/main" id="{3DC3F0CC-B77A-A3D1-8214-0C23EE797D93}"/>
                  </a:ext>
                </a:extLst>
              </p:cNvPr>
              <p:cNvSpPr>
                <a:spLocks noRot="1" noChangeAspect="1" noMove="1" noResize="1" noEditPoints="1" noAdjustHandles="1" noChangeArrowheads="1" noChangeShapeType="1" noTextEdit="1"/>
              </p:cNvSpPr>
              <p:nvPr/>
            </p:nvSpPr>
            <p:spPr>
              <a:xfrm>
                <a:off x="528490" y="3206992"/>
                <a:ext cx="3382115" cy="1543050"/>
              </a:xfrm>
              <a:prstGeom prst="roundRect">
                <a:avLst/>
              </a:prstGeom>
              <a:blipFill>
                <a:blip r:embed="rId5"/>
                <a:stretch>
                  <a:fillRect/>
                </a:stretch>
              </a:blipFill>
              <a:ln w="9525">
                <a:solidFill>
                  <a:schemeClr val="tx1"/>
                </a:solid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E45FD385-3100-C66C-B736-08DABE4960A8}"/>
                  </a:ext>
                </a:extLst>
              </p:cNvPr>
              <p:cNvSpPr/>
              <p:nvPr/>
            </p:nvSpPr>
            <p:spPr>
              <a:xfrm>
                <a:off x="4499021" y="3414204"/>
                <a:ext cx="3252107" cy="1128626"/>
              </a:xfrm>
              <a:prstGeom prst="roundRect">
                <a:avLst/>
              </a:prstGeom>
              <a:solidFill>
                <a:schemeClr val="accent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At the inlet Mach number, calculate the area ratio </a:t>
                </a:r>
                <a14:m>
                  <m:oMath xmlns:m="http://schemas.openxmlformats.org/officeDocument/2006/math">
                    <m:sSup>
                      <m:sSupPr>
                        <m:ctrlPr>
                          <a:rPr lang="en-US" sz="1600" i="1" dirty="0">
                            <a:latin typeface="Cambria Math" panose="02040503050406030204" pitchFamily="18" charset="0"/>
                          </a:rPr>
                        </m:ctrlPr>
                      </m:sSupPr>
                      <m:e>
                        <m:r>
                          <a:rPr lang="en-US" sz="1600" dirty="0">
                            <a:latin typeface="Cambria Math" panose="02040503050406030204" pitchFamily="18" charset="0"/>
                          </a:rPr>
                          <m:t>𝐴</m:t>
                        </m:r>
                        <m:r>
                          <a:rPr lang="en-US" sz="1600" dirty="0">
                            <a:latin typeface="Cambria Math" panose="02040503050406030204" pitchFamily="18" charset="0"/>
                          </a:rPr>
                          <m:t>(0)/</m:t>
                        </m:r>
                        <m:r>
                          <a:rPr lang="en-US" sz="1600" dirty="0">
                            <a:latin typeface="Cambria Math" panose="02040503050406030204" pitchFamily="18" charset="0"/>
                          </a:rPr>
                          <m:t>𝐴</m:t>
                        </m:r>
                      </m:e>
                      <m:sup>
                        <m:r>
                          <a:rPr lang="en-US" sz="1600" dirty="0">
                            <a:latin typeface="Cambria Math" panose="02040503050406030204" pitchFamily="18" charset="0"/>
                          </a:rPr>
                          <m:t>∗</m:t>
                        </m:r>
                      </m:sup>
                    </m:sSup>
                  </m:oMath>
                </a14:m>
                <a:r>
                  <a:rPr lang="en-US" sz="1600" dirty="0"/>
                  <a:t> Since </a:t>
                </a:r>
                <a14:m>
                  <m:oMath xmlns:m="http://schemas.openxmlformats.org/officeDocument/2006/math">
                    <m:r>
                      <a:rPr lang="en-US" sz="1600" dirty="0">
                        <a:latin typeface="Cambria Math" panose="02040503050406030204" pitchFamily="18" charset="0"/>
                      </a:rPr>
                      <m:t>𝐴</m:t>
                    </m:r>
                    <m:r>
                      <a:rPr lang="en-US" sz="1600" dirty="0">
                        <a:latin typeface="Cambria Math" panose="02040503050406030204" pitchFamily="18" charset="0"/>
                      </a:rPr>
                      <m:t>(</m:t>
                    </m:r>
                    <m:r>
                      <a:rPr lang="en-US" sz="1600" dirty="0">
                        <a:latin typeface="Cambria Math" panose="02040503050406030204" pitchFamily="18" charset="0"/>
                      </a:rPr>
                      <m:t>𝑥</m:t>
                    </m:r>
                    <m:r>
                      <a:rPr lang="en-US" sz="1600" dirty="0">
                        <a:latin typeface="Cambria Math" panose="02040503050406030204" pitchFamily="18" charset="0"/>
                      </a:rPr>
                      <m:t>) </m:t>
                    </m:r>
                  </m:oMath>
                </a14:m>
                <a:r>
                  <a:rPr lang="en-US" sz="1600" dirty="0"/>
                  <a:t>is known, calculate </a:t>
                </a:r>
                <a14:m>
                  <m:oMath xmlns:m="http://schemas.openxmlformats.org/officeDocument/2006/math">
                    <m:sSup>
                      <m:sSupPr>
                        <m:ctrlPr>
                          <a:rPr lang="en-US" sz="1600" i="1" dirty="0">
                            <a:latin typeface="Cambria Math" panose="02040503050406030204" pitchFamily="18" charset="0"/>
                          </a:rPr>
                        </m:ctrlPr>
                      </m:sSupPr>
                      <m:e>
                        <m:r>
                          <a:rPr lang="en-US" sz="1600" dirty="0">
                            <a:latin typeface="Cambria Math" panose="02040503050406030204" pitchFamily="18" charset="0"/>
                          </a:rPr>
                          <m:t>𝐴</m:t>
                        </m:r>
                      </m:e>
                      <m:sup>
                        <m:r>
                          <a:rPr lang="en-US" sz="1600" dirty="0">
                            <a:latin typeface="Cambria Math" panose="02040503050406030204" pitchFamily="18" charset="0"/>
                          </a:rPr>
                          <m:t>∗</m:t>
                        </m:r>
                      </m:sup>
                    </m:sSup>
                  </m:oMath>
                </a14:m>
                <a:endParaRPr lang="en-US" sz="1600" dirty="0"/>
              </a:p>
            </p:txBody>
          </p:sp>
        </mc:Choice>
        <mc:Fallback xmlns="">
          <p:sp>
            <p:nvSpPr>
              <p:cNvPr id="16" name="Rectangle: Rounded Corners 15">
                <a:extLst>
                  <a:ext uri="{FF2B5EF4-FFF2-40B4-BE49-F238E27FC236}">
                    <a16:creationId xmlns:a16="http://schemas.microsoft.com/office/drawing/2014/main" id="{E45FD385-3100-C66C-B736-08DABE4960A8}"/>
                  </a:ext>
                </a:extLst>
              </p:cNvPr>
              <p:cNvSpPr>
                <a:spLocks noRot="1" noChangeAspect="1" noMove="1" noResize="1" noEditPoints="1" noAdjustHandles="1" noChangeArrowheads="1" noChangeShapeType="1" noTextEdit="1"/>
              </p:cNvSpPr>
              <p:nvPr/>
            </p:nvSpPr>
            <p:spPr>
              <a:xfrm>
                <a:off x="4499021" y="3414204"/>
                <a:ext cx="3252107" cy="1128626"/>
              </a:xfrm>
              <a:prstGeom prst="roundRect">
                <a:avLst/>
              </a:prstGeom>
              <a:blipFill>
                <a:blip r:embed="rId6"/>
                <a:stretch>
                  <a:fillRect/>
                </a:stretch>
              </a:blipFill>
              <a:ln w="9525">
                <a:solidFill>
                  <a:schemeClr val="tx1"/>
                </a:solid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0C855F52-757E-90E4-C7CF-2B1027AFD30B}"/>
                  </a:ext>
                </a:extLst>
              </p:cNvPr>
              <p:cNvSpPr/>
              <p:nvPr/>
            </p:nvSpPr>
            <p:spPr>
              <a:xfrm>
                <a:off x="8339545" y="2786522"/>
                <a:ext cx="3382115" cy="1543050"/>
              </a:xfrm>
              <a:prstGeom prst="roundRect">
                <a:avLst/>
              </a:prstGeom>
              <a:solidFill>
                <a:schemeClr val="accent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For any downstream station calculate </a:t>
                </a:r>
                <a14:m>
                  <m:oMath xmlns:m="http://schemas.openxmlformats.org/officeDocument/2006/math">
                    <m:r>
                      <a:rPr lang="en-US" sz="1600" dirty="0">
                        <a:latin typeface="Cambria Math" panose="02040503050406030204" pitchFamily="18" charset="0"/>
                      </a:rPr>
                      <m:t>𝐴</m:t>
                    </m:r>
                    <m:r>
                      <a:rPr lang="en-US" sz="1600" dirty="0">
                        <a:latin typeface="Cambria Math" panose="02040503050406030204" pitchFamily="18" charset="0"/>
                      </a:rPr>
                      <m:t>(</m:t>
                    </m:r>
                    <m:r>
                      <a:rPr lang="en-US" sz="1600" dirty="0">
                        <a:latin typeface="Cambria Math" panose="02040503050406030204" pitchFamily="18" charset="0"/>
                      </a:rPr>
                      <m:t>𝑥</m:t>
                    </m:r>
                    <m:r>
                      <a:rPr lang="en-US" sz="1600" dirty="0">
                        <a:latin typeface="Cambria Math" panose="02040503050406030204" pitchFamily="18" charset="0"/>
                      </a:rPr>
                      <m:t>)/</m:t>
                    </m:r>
                    <m:sSup>
                      <m:sSupPr>
                        <m:ctrlPr>
                          <a:rPr lang="en-US" sz="1600" i="1" dirty="0">
                            <a:latin typeface="Cambria Math" panose="02040503050406030204" pitchFamily="18" charset="0"/>
                          </a:rPr>
                        </m:ctrlPr>
                      </m:sSupPr>
                      <m:e>
                        <m:r>
                          <a:rPr lang="en-US" sz="1600" dirty="0">
                            <a:latin typeface="Cambria Math" panose="02040503050406030204" pitchFamily="18" charset="0"/>
                          </a:rPr>
                          <m:t>𝐴</m:t>
                        </m:r>
                      </m:e>
                      <m:sup>
                        <m:r>
                          <a:rPr lang="en-US" sz="1600" dirty="0">
                            <a:latin typeface="Cambria Math" panose="02040503050406030204" pitchFamily="18" charset="0"/>
                          </a:rPr>
                          <m:t>∗</m:t>
                        </m:r>
                      </m:sup>
                    </m:sSup>
                  </m:oMath>
                </a14:m>
                <a:r>
                  <a:rPr lang="en-US" sz="1600" dirty="0"/>
                  <a:t> and use the area ratio equation to solve for the Mach number at the station.  </a:t>
                </a:r>
                <a:r>
                  <a:rPr lang="en-US" sz="1200" dirty="0"/>
                  <a:t>(This can be done numerically, or one can consult tables.)</a:t>
                </a:r>
                <a:endParaRPr lang="en-US" sz="1600" dirty="0"/>
              </a:p>
            </p:txBody>
          </p:sp>
        </mc:Choice>
        <mc:Fallback xmlns="">
          <p:sp>
            <p:nvSpPr>
              <p:cNvPr id="17" name="Rectangle: Rounded Corners 16">
                <a:extLst>
                  <a:ext uri="{FF2B5EF4-FFF2-40B4-BE49-F238E27FC236}">
                    <a16:creationId xmlns:a16="http://schemas.microsoft.com/office/drawing/2014/main" id="{0C855F52-757E-90E4-C7CF-2B1027AFD30B}"/>
                  </a:ext>
                </a:extLst>
              </p:cNvPr>
              <p:cNvSpPr>
                <a:spLocks noRot="1" noChangeAspect="1" noMove="1" noResize="1" noEditPoints="1" noAdjustHandles="1" noChangeArrowheads="1" noChangeShapeType="1" noTextEdit="1"/>
              </p:cNvSpPr>
              <p:nvPr/>
            </p:nvSpPr>
            <p:spPr>
              <a:xfrm>
                <a:off x="8339545" y="2786522"/>
                <a:ext cx="3382115" cy="1543050"/>
              </a:xfrm>
              <a:prstGeom prst="roundRect">
                <a:avLst/>
              </a:prstGeom>
              <a:blipFill>
                <a:blip r:embed="rId7"/>
                <a:stretch>
                  <a:fillRect/>
                </a:stretch>
              </a:blipFill>
              <a:ln w="9525">
                <a:solidFill>
                  <a:schemeClr val="tx1"/>
                </a:solidFill>
              </a:ln>
              <a:effectLst>
                <a:outerShdw blurRad="50800" dist="38100" dir="2700000" algn="tl" rotWithShape="0">
                  <a:prstClr val="black">
                    <a:alpha val="40000"/>
                  </a:prstClr>
                </a:outerShdw>
              </a:effectLst>
            </p:spPr>
            <p:txBody>
              <a:bodyPr/>
              <a:lstStyle/>
              <a:p>
                <a:r>
                  <a:rPr lang="en-IN">
                    <a:noFill/>
                  </a:rPr>
                  <a:t> </a:t>
                </a:r>
              </a:p>
            </p:txBody>
          </p:sp>
        </mc:Fallback>
      </mc:AlternateContent>
      <p:sp>
        <p:nvSpPr>
          <p:cNvPr id="18" name="Rectangle: Rounded Corners 17">
            <a:extLst>
              <a:ext uri="{FF2B5EF4-FFF2-40B4-BE49-F238E27FC236}">
                <a16:creationId xmlns:a16="http://schemas.microsoft.com/office/drawing/2014/main" id="{D89C5FA0-1589-7429-1B93-450F6617862F}"/>
              </a:ext>
            </a:extLst>
          </p:cNvPr>
          <p:cNvSpPr/>
          <p:nvPr/>
        </p:nvSpPr>
        <p:spPr>
          <a:xfrm>
            <a:off x="8454896" y="4884183"/>
            <a:ext cx="3151414" cy="910622"/>
          </a:xfrm>
          <a:prstGeom prst="roundRect">
            <a:avLst/>
          </a:prstGeom>
          <a:solidFill>
            <a:schemeClr val="accent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dirty="0"/>
              <a:t>Knowing the Mach number, use the isentropic relations to obtain all flow properties.</a:t>
            </a:r>
          </a:p>
          <a:p>
            <a:pPr algn="ctr"/>
            <a:endParaRPr lang="en-US" sz="1600" dirty="0"/>
          </a:p>
        </p:txBody>
      </p:sp>
      <p:grpSp>
        <p:nvGrpSpPr>
          <p:cNvPr id="19" name="Group 18">
            <a:extLst>
              <a:ext uri="{FF2B5EF4-FFF2-40B4-BE49-F238E27FC236}">
                <a16:creationId xmlns:a16="http://schemas.microsoft.com/office/drawing/2014/main" id="{29A058A8-107A-AC4F-39F6-845727FEF0A7}"/>
              </a:ext>
            </a:extLst>
          </p:cNvPr>
          <p:cNvGrpSpPr/>
          <p:nvPr/>
        </p:nvGrpSpPr>
        <p:grpSpPr>
          <a:xfrm>
            <a:off x="2150493" y="5067043"/>
            <a:ext cx="5564232" cy="584775"/>
            <a:chOff x="1195797" y="5763039"/>
            <a:chExt cx="5564232" cy="584775"/>
          </a:xfrm>
        </p:grpSpPr>
        <p:sp>
          <p:nvSpPr>
            <p:cNvPr id="20" name="Rectangle 19">
              <a:extLst>
                <a:ext uri="{FF2B5EF4-FFF2-40B4-BE49-F238E27FC236}">
                  <a16:creationId xmlns:a16="http://schemas.microsoft.com/office/drawing/2014/main" id="{62458474-CF80-93FA-2A71-DD8A4698F470}"/>
                </a:ext>
              </a:extLst>
            </p:cNvPr>
            <p:cNvSpPr/>
            <p:nvPr/>
          </p:nvSpPr>
          <p:spPr>
            <a:xfrm>
              <a:off x="1529968" y="5763039"/>
              <a:ext cx="5230061" cy="584775"/>
            </a:xfrm>
            <a:prstGeom prst="rect">
              <a:avLst/>
            </a:prstGeom>
          </p:spPr>
          <p:txBody>
            <a:bodyPr wrap="square">
              <a:spAutoFit/>
            </a:bodyPr>
            <a:lstStyle/>
            <a:p>
              <a:r>
                <a:rPr lang="en-US" sz="1600" dirty="0"/>
                <a:t>This can be easily set up in a spreadsheet or computer program, thus avoiding the use of tables or charts.</a:t>
              </a:r>
            </a:p>
          </p:txBody>
        </p:sp>
        <p:pic>
          <p:nvPicPr>
            <p:cNvPr id="21" name="Graphic 20" descr="Lightbulb">
              <a:extLst>
                <a:ext uri="{FF2B5EF4-FFF2-40B4-BE49-F238E27FC236}">
                  <a16:creationId xmlns:a16="http://schemas.microsoft.com/office/drawing/2014/main" id="{04EBF675-8E12-A92E-2801-E3CF4740D74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95797" y="5840581"/>
              <a:ext cx="389818" cy="389818"/>
            </a:xfrm>
            <a:prstGeom prst="rect">
              <a:avLst/>
            </a:prstGeom>
          </p:spPr>
        </p:pic>
      </p:grpSp>
      <p:cxnSp>
        <p:nvCxnSpPr>
          <p:cNvPr id="22" name="Straight Arrow Connector 21">
            <a:extLst>
              <a:ext uri="{FF2B5EF4-FFF2-40B4-BE49-F238E27FC236}">
                <a16:creationId xmlns:a16="http://schemas.microsoft.com/office/drawing/2014/main" id="{9E7593A1-5347-982D-72AC-EDDB33579999}"/>
              </a:ext>
            </a:extLst>
          </p:cNvPr>
          <p:cNvCxnSpPr>
            <a:stCxn id="9" idx="3"/>
            <a:endCxn id="16" idx="1"/>
          </p:cNvCxnSpPr>
          <p:nvPr/>
        </p:nvCxnSpPr>
        <p:spPr>
          <a:xfrm>
            <a:off x="3910605" y="3978517"/>
            <a:ext cx="588416" cy="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E801F97-34D8-D3F3-B442-F93A7586EEB0}"/>
              </a:ext>
            </a:extLst>
          </p:cNvPr>
          <p:cNvCxnSpPr>
            <a:cxnSpLocks/>
            <a:stCxn id="16" idx="3"/>
            <a:endCxn id="17" idx="1"/>
          </p:cNvCxnSpPr>
          <p:nvPr/>
        </p:nvCxnSpPr>
        <p:spPr>
          <a:xfrm flipV="1">
            <a:off x="7751128" y="3558047"/>
            <a:ext cx="588417" cy="420470"/>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5FBEC08-3340-198A-C52E-97CA5CDB8610}"/>
              </a:ext>
            </a:extLst>
          </p:cNvPr>
          <p:cNvCxnSpPr>
            <a:cxnSpLocks/>
            <a:stCxn id="17" idx="2"/>
            <a:endCxn id="18" idx="0"/>
          </p:cNvCxnSpPr>
          <p:nvPr/>
        </p:nvCxnSpPr>
        <p:spPr>
          <a:xfrm>
            <a:off x="10030603" y="4329572"/>
            <a:ext cx="0" cy="554611"/>
          </a:xfrm>
          <a:prstGeom prst="straightConnector1">
            <a:avLst/>
          </a:prstGeom>
          <a:ln w="28575">
            <a:solidFill>
              <a:srgbClr val="D247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813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544275"/>
          </a:xfrm>
        </p:spPr>
        <p:txBody>
          <a:bodyPr/>
          <a:lstStyle/>
          <a:p>
            <a:r>
              <a:rPr lang="en-US" dirty="0"/>
              <a:t>Quasi 1-D Flow Solution</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228600" y="973914"/>
                <a:ext cx="11734800" cy="5350685"/>
              </a:xfrm>
            </p:spPr>
            <p:txBody>
              <a:bodyPr>
                <a:normAutofit/>
              </a:bodyPr>
              <a:lstStyle/>
              <a:p>
                <a:pPr lvl="1">
                  <a:spcBef>
                    <a:spcPts val="1200"/>
                  </a:spcBef>
                  <a:buClr>
                    <a:schemeClr val="accent1"/>
                  </a:buClr>
                  <a:buFont typeface="Wingdings" panose="05000000000000000000" pitchFamily="2" charset="2"/>
                  <a:buChar char="Ø"/>
                </a:pPr>
                <a:r>
                  <a:rPr lang="en-US" sz="2000" dirty="0"/>
                  <a:t>Note that </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𝐴</m:t>
                        </m:r>
                      </m:e>
                      <m:sup>
                        <m:r>
                          <a:rPr lang="en-US" sz="2000" dirty="0">
                            <a:latin typeface="Cambria Math" panose="02040503050406030204" pitchFamily="18" charset="0"/>
                          </a:rPr>
                          <m:t>∗</m:t>
                        </m:r>
                      </m:sup>
                    </m:sSup>
                  </m:oMath>
                </a14:m>
                <a:r>
                  <a:rPr lang="en-US" sz="2000" dirty="0"/>
                  <a:t> is calculated based on the </a:t>
                </a:r>
                <a:r>
                  <a:rPr lang="en-US" sz="2000" dirty="0">
                    <a:solidFill>
                      <a:schemeClr val="accent5"/>
                    </a:solidFill>
                  </a:rPr>
                  <a:t>inlet conditions</a:t>
                </a:r>
                <a:r>
                  <a:rPr lang="en-US" sz="2000" dirty="0"/>
                  <a:t>. However, in our actual passage geometry, the physical minimum area may be larger than</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 </m:t>
                        </m:r>
                        <m:r>
                          <a:rPr lang="en-US" sz="2000" dirty="0">
                            <a:latin typeface="Cambria Math" panose="02040503050406030204" pitchFamily="18" charset="0"/>
                          </a:rPr>
                          <m:t>𝐴</m:t>
                        </m:r>
                      </m:e>
                      <m:sup>
                        <m:r>
                          <a:rPr lang="en-US" sz="2000" dirty="0">
                            <a:latin typeface="Cambria Math" panose="02040503050406030204" pitchFamily="18" charset="0"/>
                          </a:rPr>
                          <m:t>∗</m:t>
                        </m:r>
                      </m:sup>
                    </m:sSup>
                  </m:oMath>
                </a14:m>
                <a:r>
                  <a:rPr lang="en-US" sz="2000" dirty="0"/>
                  <a:t>. If this is the case, then </a:t>
                </a:r>
                <a:r>
                  <a:rPr lang="en-US" sz="2000" dirty="0">
                    <a:solidFill>
                      <a:schemeClr val="accent5"/>
                    </a:solidFill>
                  </a:rPr>
                  <a:t>the flow will not choke at the throat</a:t>
                </a:r>
                <a:r>
                  <a:rPr lang="en-US" sz="2000" dirty="0"/>
                  <a:t>.</a:t>
                </a:r>
              </a:p>
              <a:p>
                <a:pPr lvl="1">
                  <a:spcBef>
                    <a:spcPts val="1200"/>
                  </a:spcBef>
                  <a:buClr>
                    <a:schemeClr val="accent1"/>
                  </a:buClr>
                  <a:buFont typeface="Wingdings" panose="05000000000000000000" pitchFamily="2" charset="2"/>
                  <a:buChar char="Ø"/>
                </a:pPr>
                <a:r>
                  <a:rPr lang="en-US" sz="2000" dirty="0"/>
                  <a:t>It is also possible that the minimum area is smaller than</a:t>
                </a:r>
                <a14:m>
                  <m:oMath xmlns:m="http://schemas.openxmlformats.org/officeDocument/2006/math">
                    <m:sSup>
                      <m:sSupPr>
                        <m:ctrlPr>
                          <a:rPr lang="en-US" sz="2000" i="1" dirty="0">
                            <a:latin typeface="Cambria Math" panose="02040503050406030204" pitchFamily="18" charset="0"/>
                          </a:rPr>
                        </m:ctrlPr>
                      </m:sSupPr>
                      <m:e>
                        <m:r>
                          <a:rPr lang="en-US" sz="2000" dirty="0">
                            <a:latin typeface="Cambria Math" panose="02040503050406030204" pitchFamily="18" charset="0"/>
                          </a:rPr>
                          <m:t> </m:t>
                        </m:r>
                        <m:r>
                          <a:rPr lang="en-US" sz="2000" dirty="0">
                            <a:latin typeface="Cambria Math" panose="02040503050406030204" pitchFamily="18" charset="0"/>
                          </a:rPr>
                          <m:t>𝐴</m:t>
                        </m:r>
                      </m:e>
                      <m:sup>
                        <m:r>
                          <a:rPr lang="en-US" sz="2000" dirty="0">
                            <a:latin typeface="Cambria Math" panose="02040503050406030204" pitchFamily="18" charset="0"/>
                          </a:rPr>
                          <m:t>∗</m:t>
                        </m:r>
                      </m:sup>
                    </m:sSup>
                  </m:oMath>
                </a14:m>
                <a:r>
                  <a:rPr lang="en-US" sz="2000" dirty="0"/>
                  <a:t>. In this case, </a:t>
                </a:r>
                <a:r>
                  <a:rPr lang="en-US" sz="2000" dirty="0">
                    <a:solidFill>
                      <a:schemeClr val="accent5"/>
                    </a:solidFill>
                  </a:rPr>
                  <a:t>the prescribed inlet Mach number is not possible!</a:t>
                </a:r>
                <a:r>
                  <a:rPr lang="en-US" sz="2000" dirty="0"/>
                  <a:t> In fact, for the prescribed stagnation pressure and temperature, the inlet Mach number will be lower and the physical throat in the passage will be choked. </a:t>
                </a:r>
              </a:p>
              <a:p>
                <a:pPr lvl="1">
                  <a:spcBef>
                    <a:spcPts val="1200"/>
                  </a:spcBef>
                  <a:buClr>
                    <a:schemeClr val="accent1"/>
                  </a:buClr>
                  <a:buFont typeface="Wingdings" panose="05000000000000000000" pitchFamily="2" charset="2"/>
                  <a:buChar char="Ø"/>
                </a:pPr>
                <a:r>
                  <a:rPr lang="en-US" sz="2000" dirty="0"/>
                  <a:t>Let's analyze this issue further by looking at the variation in Mach number with passage area. Using the quasi 1-D governing equations and isentropic relations, we can develop the following relation:</a:t>
                </a:r>
              </a:p>
              <a:p>
                <a:pPr marL="230188" lvl="1" indent="0">
                  <a:spcBef>
                    <a:spcPts val="1200"/>
                  </a:spcBef>
                  <a:buClr>
                    <a:schemeClr val="accent1"/>
                  </a:buClr>
                  <a:buNone/>
                </a:pPr>
                <a:endParaRPr lang="en-US" sz="2000" dirty="0"/>
              </a:p>
              <a:p>
                <a:pPr marL="230188" lvl="1" indent="0">
                  <a:spcBef>
                    <a:spcPts val="1200"/>
                  </a:spcBef>
                  <a:buClr>
                    <a:schemeClr val="accent1"/>
                  </a:buClr>
                  <a:buNone/>
                </a:pPr>
                <a:endParaRPr lang="en-US" sz="2000" dirty="0"/>
              </a:p>
              <a:p>
                <a:pPr marL="230188" lvl="1" indent="0">
                  <a:spcBef>
                    <a:spcPts val="1200"/>
                  </a:spcBef>
                  <a:buClr>
                    <a:schemeClr val="accent1"/>
                  </a:buClr>
                  <a:buNone/>
                </a:pPr>
                <a:endParaRPr lang="en-US" sz="2000" dirty="0"/>
              </a:p>
              <a:p>
                <a:pPr lvl="1">
                  <a:spcBef>
                    <a:spcPts val="1200"/>
                  </a:spcBef>
                  <a:buClr>
                    <a:schemeClr val="accent1"/>
                  </a:buClr>
                  <a:buFont typeface="Wingdings" panose="05000000000000000000" pitchFamily="2" charset="2"/>
                  <a:buChar char="Ø"/>
                </a:pPr>
                <a:r>
                  <a:rPr lang="en-US" sz="2000" dirty="0"/>
                  <a:t>These equations lead to four limiting cases analyzed in the next slides.</a:t>
                </a:r>
              </a:p>
            </p:txBody>
          </p:sp>
        </mc:Choice>
        <mc:Fallback>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228600" y="973914"/>
                <a:ext cx="11734800" cy="5350685"/>
              </a:xfrm>
              <a:blipFill>
                <a:blip r:embed="rId3"/>
                <a:stretch>
                  <a:fillRect t="-1254" r="-623"/>
                </a:stretch>
              </a:blipFill>
            </p:spPr>
            <p:txBody>
              <a:bodyPr/>
              <a:lstStyle/>
              <a:p>
                <a:r>
                  <a:rPr lang="en-IN">
                    <a:noFill/>
                  </a:rPr>
                  <a:t> </a:t>
                </a:r>
              </a:p>
            </p:txBody>
          </p:sp>
        </mc:Fallback>
      </mc:AlternateContent>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6B88BE2B-9E5F-4274-541E-D51E5C57E49E}"/>
                  </a:ext>
                </a:extLst>
              </p:cNvPr>
              <p:cNvSpPr/>
              <p:nvPr/>
            </p:nvSpPr>
            <p:spPr>
              <a:xfrm>
                <a:off x="3886200" y="3657600"/>
                <a:ext cx="1731439" cy="67554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𝑑𝑀</m:t>
                          </m:r>
                        </m:num>
                        <m:den>
                          <m:r>
                            <a:rPr lang="en-US" i="1">
                              <a:latin typeface="Cambria Math" panose="02040503050406030204" pitchFamily="18" charset="0"/>
                            </a:rPr>
                            <m:t>𝑀</m:t>
                          </m:r>
                        </m:den>
                      </m:f>
                      <m:r>
                        <a:rPr lang="en-US" i="1">
                          <a:latin typeface="Cambria Math" panose="02040503050406030204" pitchFamily="18" charset="0"/>
                        </a:rPr>
                        <m:t>=</m:t>
                      </m:r>
                      <m:r>
                        <a:rPr lang="en-US" i="1">
                          <a:latin typeface="Cambria Math" panose="02040503050406030204" pitchFamily="18" charset="0"/>
                        </a:rPr>
                        <m:t>𝐾</m:t>
                      </m:r>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𝐴</m:t>
                          </m:r>
                        </m:den>
                      </m:f>
                    </m:oMath>
                  </m:oMathPara>
                </a14:m>
                <a:endParaRPr lang="en-US" i="1" dirty="0">
                  <a:latin typeface="Cambria Math" panose="02040503050406030204" pitchFamily="18" charset="0"/>
                </a:endParaRPr>
              </a:p>
            </p:txBody>
          </p:sp>
        </mc:Choice>
        <mc:Fallback>
          <p:sp>
            <p:nvSpPr>
              <p:cNvPr id="8" name="Rectangle 7">
                <a:extLst>
                  <a:ext uri="{FF2B5EF4-FFF2-40B4-BE49-F238E27FC236}">
                    <a16:creationId xmlns:a16="http://schemas.microsoft.com/office/drawing/2014/main" id="{6B88BE2B-9E5F-4274-541E-D51E5C57E49E}"/>
                  </a:ext>
                </a:extLst>
              </p:cNvPr>
              <p:cNvSpPr>
                <a:spLocks noRot="1" noChangeAspect="1" noMove="1" noResize="1" noEditPoints="1" noAdjustHandles="1" noChangeArrowheads="1" noChangeShapeType="1" noTextEdit="1"/>
              </p:cNvSpPr>
              <p:nvPr/>
            </p:nvSpPr>
            <p:spPr>
              <a:xfrm>
                <a:off x="3886200" y="3657600"/>
                <a:ext cx="1731439" cy="675547"/>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mc:Choice xmlns:a14="http://schemas.microsoft.com/office/drawing/2010/main" Requires="a14">
          <p:sp>
            <p:nvSpPr>
              <p:cNvPr id="10" name="Rectangle 9">
                <a:extLst>
                  <a:ext uri="{FF2B5EF4-FFF2-40B4-BE49-F238E27FC236}">
                    <a16:creationId xmlns:a16="http://schemas.microsoft.com/office/drawing/2014/main" id="{F9220FAB-A3AA-0A21-52E7-1A3B9F4EE3F9}"/>
                  </a:ext>
                </a:extLst>
              </p:cNvPr>
              <p:cNvSpPr/>
              <p:nvPr/>
            </p:nvSpPr>
            <p:spPr>
              <a:xfrm>
                <a:off x="6096000" y="3505200"/>
                <a:ext cx="2492398" cy="94885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𝐾</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1−</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oMath>
                  </m:oMathPara>
                </a14:m>
                <a:endParaRPr lang="en-US" i="1" dirty="0">
                  <a:latin typeface="Cambria Math" panose="02040503050406030204" pitchFamily="18" charset="0"/>
                </a:endParaRPr>
              </a:p>
            </p:txBody>
          </p:sp>
        </mc:Choice>
        <mc:Fallback>
          <p:sp>
            <p:nvSpPr>
              <p:cNvPr id="10" name="Rectangle 9">
                <a:extLst>
                  <a:ext uri="{FF2B5EF4-FFF2-40B4-BE49-F238E27FC236}">
                    <a16:creationId xmlns:a16="http://schemas.microsoft.com/office/drawing/2014/main" id="{F9220FAB-A3AA-0A21-52E7-1A3B9F4EE3F9}"/>
                  </a:ext>
                </a:extLst>
              </p:cNvPr>
              <p:cNvSpPr>
                <a:spLocks noRot="1" noChangeAspect="1" noMove="1" noResize="1" noEditPoints="1" noAdjustHandles="1" noChangeArrowheads="1" noChangeShapeType="1" noTextEdit="1"/>
              </p:cNvSpPr>
              <p:nvPr/>
            </p:nvSpPr>
            <p:spPr>
              <a:xfrm>
                <a:off x="6096000" y="3505200"/>
                <a:ext cx="2492398" cy="948857"/>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619243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564365"/>
          </a:xfrm>
        </p:spPr>
        <p:txBody>
          <a:bodyPr/>
          <a:lstStyle/>
          <a:p>
            <a:r>
              <a:rPr lang="en-US" dirty="0"/>
              <a:t>Converging Passage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458509" y="2286761"/>
                <a:ext cx="5486399" cy="4039454"/>
              </a:xfrm>
            </p:spPr>
            <p:txBody>
              <a:bodyPr>
                <a:normAutofit/>
              </a:bodyPr>
              <a:lstStyle/>
              <a:p>
                <a:pPr lvl="1">
                  <a:spcBef>
                    <a:spcPts val="1200"/>
                  </a:spcBef>
                  <a:buClr>
                    <a:schemeClr val="accent1"/>
                  </a:buClr>
                  <a:buFont typeface="Wingdings" panose="05000000000000000000" pitchFamily="2" charset="2"/>
                  <a:buChar char="Ø"/>
                </a:pPr>
                <a:r>
                  <a:rPr lang="en-US" dirty="0"/>
                  <a:t>Subsonic Inflow</a:t>
                </a:r>
              </a:p>
              <a:p>
                <a:pPr marL="0" indent="0">
                  <a:spcBef>
                    <a:spcPts val="0"/>
                  </a:spcBef>
                  <a:spcAft>
                    <a:spcPts val="600"/>
                  </a:spcAft>
                  <a:buFont typeface="Arial" panose="020B0604020202020204" pitchFamily="34" charset="0"/>
                  <a:buNone/>
                </a:pPr>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&lt;1,   </m:t>
                    </m:r>
                    <m:r>
                      <a:rPr lang="en-US" sz="2000">
                        <a:latin typeface="Cambria Math" panose="02040503050406030204" pitchFamily="18" charset="0"/>
                      </a:rPr>
                      <m:t>𝐾</m:t>
                    </m:r>
                    <m:r>
                      <a:rPr lang="en-US" sz="2000">
                        <a:latin typeface="Cambria Math" panose="02040503050406030204" pitchFamily="18" charset="0"/>
                      </a:rPr>
                      <m:t>&lt;0,   </m:t>
                    </m:r>
                    <m:r>
                      <a:rPr lang="en-US" sz="2000">
                        <a:latin typeface="Cambria Math" panose="02040503050406030204" pitchFamily="18" charset="0"/>
                      </a:rPr>
                      <m:t>𝑑𝐴</m:t>
                    </m:r>
                    <m:r>
                      <a:rPr lang="en-US" sz="2000">
                        <a:latin typeface="Cambria Math" panose="02040503050406030204" pitchFamily="18" charset="0"/>
                      </a:rPr>
                      <m:t>&lt;0</m:t>
                    </m:r>
                  </m:oMath>
                </a14:m>
                <a:endParaRPr lang="en-US" sz="2000" dirty="0"/>
              </a:p>
              <a:p>
                <a:pPr marL="0" indent="0">
                  <a:spcBef>
                    <a:spcPts val="0"/>
                  </a:spcBef>
                  <a:spcAft>
                    <a:spcPts val="600"/>
                  </a:spcAft>
                  <a:buFont typeface="Arial" panose="020B0604020202020204" pitchFamily="34" charset="0"/>
                  <a:buNone/>
                </a:pPr>
                <a:r>
                  <a:rPr lang="en-US" sz="2000" dirty="0"/>
                  <a:t>	</a:t>
                </a:r>
                <a14:m>
                  <m:oMath xmlns:m="http://schemas.openxmlformats.org/officeDocument/2006/math">
                    <m:r>
                      <a:rPr lang="en-US" sz="2000">
                        <a:latin typeface="Cambria Math" panose="02040503050406030204" pitchFamily="18" charset="0"/>
                      </a:rPr>
                      <m:t>𝑑𝑀</m:t>
                    </m:r>
                    <m:r>
                      <a:rPr lang="en-US" sz="2000">
                        <a:latin typeface="Cambria Math" panose="02040503050406030204" pitchFamily="18" charset="0"/>
                      </a:rPr>
                      <m:t>&gt;0,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t>     </a:t>
                </a:r>
                <a:r>
                  <a:rPr lang="en-US" sz="2000" dirty="0">
                    <a:solidFill>
                      <a:schemeClr val="accent5"/>
                    </a:solidFill>
                  </a:rPr>
                  <a:t>Mach increases</a:t>
                </a:r>
                <a:endParaRPr lang="en-US" sz="2000" dirty="0"/>
              </a:p>
              <a:p>
                <a:pPr lvl="1">
                  <a:spcBef>
                    <a:spcPts val="1200"/>
                  </a:spcBef>
                  <a:buClr>
                    <a:schemeClr val="accent1"/>
                  </a:buClr>
                  <a:buFont typeface="Wingdings" panose="05000000000000000000" pitchFamily="2" charset="2"/>
                  <a:buChar char="Ø"/>
                </a:pPr>
                <a:r>
                  <a:rPr lang="en-US" dirty="0"/>
                  <a:t>Supersonic Inflow</a:t>
                </a:r>
              </a:p>
              <a:p>
                <a:pPr marL="0" indent="0">
                  <a:spcBef>
                    <a:spcPts val="0"/>
                  </a:spcBef>
                  <a:spcAft>
                    <a:spcPts val="600"/>
                  </a:spcAft>
                  <a:buFont typeface="Arial" panose="020B0604020202020204" pitchFamily="34" charset="0"/>
                  <a:buNone/>
                </a:pPr>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&gt;1,   </m:t>
                    </m:r>
                    <m:r>
                      <a:rPr lang="en-US" sz="2000">
                        <a:latin typeface="Cambria Math" panose="02040503050406030204" pitchFamily="18" charset="0"/>
                      </a:rPr>
                      <m:t>𝐾</m:t>
                    </m:r>
                    <m:r>
                      <a:rPr lang="en-US" sz="2000">
                        <a:latin typeface="Cambria Math" panose="02040503050406030204" pitchFamily="18" charset="0"/>
                      </a:rPr>
                      <m:t>&gt;0,   </m:t>
                    </m:r>
                    <m:r>
                      <a:rPr lang="en-US" sz="2000">
                        <a:latin typeface="Cambria Math" panose="02040503050406030204" pitchFamily="18" charset="0"/>
                      </a:rPr>
                      <m:t>𝑑𝐴</m:t>
                    </m:r>
                    <m:r>
                      <a:rPr lang="en-US" sz="2000">
                        <a:latin typeface="Cambria Math" panose="02040503050406030204" pitchFamily="18" charset="0"/>
                      </a:rPr>
                      <m:t>&lt;0</m:t>
                    </m:r>
                  </m:oMath>
                </a14:m>
                <a:endParaRPr lang="en-US" sz="2000" dirty="0"/>
              </a:p>
              <a:p>
                <a:pPr marL="0" indent="0">
                  <a:spcBef>
                    <a:spcPts val="0"/>
                  </a:spcBef>
                  <a:spcAft>
                    <a:spcPts val="600"/>
                  </a:spcAft>
                  <a:buFont typeface="Arial" panose="020B0604020202020204" pitchFamily="34" charset="0"/>
                  <a:buNone/>
                </a:pPr>
                <a:r>
                  <a:rPr lang="en-US" sz="2000" dirty="0"/>
                  <a:t>	</a:t>
                </a:r>
                <a14:m>
                  <m:oMath xmlns:m="http://schemas.openxmlformats.org/officeDocument/2006/math">
                    <m:r>
                      <a:rPr lang="en-US" sz="2000">
                        <a:latin typeface="Cambria Math" panose="02040503050406030204" pitchFamily="18" charset="0"/>
                      </a:rPr>
                      <m:t>𝑑𝑀</m:t>
                    </m:r>
                    <m:r>
                      <a:rPr lang="en-US" sz="2000">
                        <a:latin typeface="Cambria Math" panose="02040503050406030204" pitchFamily="18" charset="0"/>
                      </a:rPr>
                      <m:t>&lt;0,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&lt;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sym typeface="Monotype Sorts" pitchFamily="2" charset="2"/>
                  </a:rPr>
                  <a:t>     </a:t>
                </a:r>
                <a:r>
                  <a:rPr lang="en-US" sz="2000" dirty="0">
                    <a:solidFill>
                      <a:schemeClr val="accent5"/>
                    </a:solidFill>
                  </a:rPr>
                  <a:t>Mach decreases</a:t>
                </a:r>
              </a:p>
              <a:p>
                <a:pPr marL="0" indent="0">
                  <a:spcBef>
                    <a:spcPts val="0"/>
                  </a:spcBef>
                  <a:spcAft>
                    <a:spcPts val="600"/>
                  </a:spcAft>
                  <a:buFont typeface="Arial" panose="020B0604020202020204" pitchFamily="34" charset="0"/>
                  <a:buNone/>
                </a:pPr>
                <a:endParaRPr lang="en-US" sz="20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458509" y="2286761"/>
                <a:ext cx="5486399" cy="4039454"/>
              </a:xfrm>
              <a:blipFill>
                <a:blip r:embed="rId3"/>
                <a:stretch>
                  <a:fillRect t="-1508" r="-333"/>
                </a:stretch>
              </a:blipFill>
            </p:spPr>
            <p:txBody>
              <a:bodyPr/>
              <a:lstStyle/>
              <a:p>
                <a:r>
                  <a:rPr lang="en-IN">
                    <a:noFill/>
                  </a:rPr>
                  <a:t> </a:t>
                </a:r>
              </a:p>
            </p:txBody>
          </p:sp>
        </mc:Fallback>
      </mc:AlternateContent>
      <p:cxnSp>
        <p:nvCxnSpPr>
          <p:cNvPr id="10" name="Straight Connector 9">
            <a:extLst>
              <a:ext uri="{FF2B5EF4-FFF2-40B4-BE49-F238E27FC236}">
                <a16:creationId xmlns:a16="http://schemas.microsoft.com/office/drawing/2014/main" id="{59E8BAFE-8670-470E-DFFB-657EB5DAC89B}"/>
              </a:ext>
            </a:extLst>
          </p:cNvPr>
          <p:cNvCxnSpPr>
            <a:cxnSpLocks/>
          </p:cNvCxnSpPr>
          <p:nvPr/>
        </p:nvCxnSpPr>
        <p:spPr>
          <a:xfrm>
            <a:off x="6019800" y="2335341"/>
            <a:ext cx="0" cy="370630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4E35F76A-48C1-6785-FC90-FFB2497B246E}"/>
              </a:ext>
            </a:extLst>
          </p:cNvPr>
          <p:cNvGrpSpPr/>
          <p:nvPr/>
        </p:nvGrpSpPr>
        <p:grpSpPr>
          <a:xfrm>
            <a:off x="4514143" y="633849"/>
            <a:ext cx="2984687" cy="1540289"/>
            <a:chOff x="4004991" y="1533106"/>
            <a:chExt cx="2984687" cy="1540289"/>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3B50B4A-49C4-6309-B552-3C5C08014D14}"/>
                    </a:ext>
                  </a:extLst>
                </p:cNvPr>
                <p:cNvSpPr txBox="1"/>
                <p:nvPr/>
              </p:nvSpPr>
              <p:spPr>
                <a:xfrm>
                  <a:off x="6634581" y="2373587"/>
                  <a:ext cx="35509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a:rPr lang="en-US" b="0" i="1" smtClean="0">
                                <a:latin typeface="Cambria Math" panose="02040503050406030204" pitchFamily="18" charset="0"/>
                              </a:rPr>
                              <m:t>2</m:t>
                            </m:r>
                          </m:sub>
                        </m:sSub>
                      </m:oMath>
                    </m:oMathPara>
                  </a14:m>
                  <a:endParaRPr lang="en-US" dirty="0"/>
                </a:p>
              </p:txBody>
            </p:sp>
          </mc:Choice>
          <mc:Fallback xmlns="">
            <p:sp>
              <p:nvSpPr>
                <p:cNvPr id="8" name="TextBox 7">
                  <a:extLst>
                    <a:ext uri="{FF2B5EF4-FFF2-40B4-BE49-F238E27FC236}">
                      <a16:creationId xmlns:a16="http://schemas.microsoft.com/office/drawing/2014/main" id="{D40314E1-1E1D-472F-9EED-964128C623B5}"/>
                    </a:ext>
                  </a:extLst>
                </p:cNvPr>
                <p:cNvSpPr txBox="1">
                  <a:spLocks noRot="1" noChangeAspect="1" noMove="1" noResize="1" noEditPoints="1" noAdjustHandles="1" noChangeArrowheads="1" noChangeShapeType="1" noTextEdit="1"/>
                </p:cNvSpPr>
                <p:nvPr/>
              </p:nvSpPr>
              <p:spPr>
                <a:xfrm>
                  <a:off x="6634581" y="2373587"/>
                  <a:ext cx="355097" cy="276999"/>
                </a:xfrm>
                <a:prstGeom prst="rect">
                  <a:avLst/>
                </a:prstGeom>
                <a:blipFill>
                  <a:blip r:embed="rId5"/>
                  <a:stretch>
                    <a:fillRect l="-13793" r="-5172"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640919A-998E-3CC2-BE91-6347C1373228}"/>
                    </a:ext>
                  </a:extLst>
                </p:cNvPr>
                <p:cNvSpPr txBox="1"/>
                <p:nvPr/>
              </p:nvSpPr>
              <p:spPr>
                <a:xfrm>
                  <a:off x="5398764" y="1740146"/>
                  <a:ext cx="77489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𝑑𝐴</m:t>
                        </m:r>
                        <m:r>
                          <a:rPr lang="en-US" b="0" i="1" smtClean="0">
                            <a:latin typeface="Cambria Math" panose="02040503050406030204" pitchFamily="18" charset="0"/>
                          </a:rPr>
                          <m:t>&lt;0</m:t>
                        </m:r>
                      </m:oMath>
                    </m:oMathPara>
                  </a14:m>
                  <a:endParaRPr lang="en-US" dirty="0"/>
                </a:p>
              </p:txBody>
            </p:sp>
          </mc:Choice>
          <mc:Fallback xmlns="">
            <p:sp>
              <p:nvSpPr>
                <p:cNvPr id="9" name="TextBox 8">
                  <a:extLst>
                    <a:ext uri="{FF2B5EF4-FFF2-40B4-BE49-F238E27FC236}">
                      <a16:creationId xmlns:a16="http://schemas.microsoft.com/office/drawing/2014/main" id="{0566A946-9121-4464-8021-6357D70AB24B}"/>
                    </a:ext>
                  </a:extLst>
                </p:cNvPr>
                <p:cNvSpPr txBox="1">
                  <a:spLocks noRot="1" noChangeAspect="1" noMove="1" noResize="1" noEditPoints="1" noAdjustHandles="1" noChangeArrowheads="1" noChangeShapeType="1" noTextEdit="1"/>
                </p:cNvSpPr>
                <p:nvPr/>
              </p:nvSpPr>
              <p:spPr>
                <a:xfrm>
                  <a:off x="5398764" y="1740146"/>
                  <a:ext cx="774892" cy="276999"/>
                </a:xfrm>
                <a:prstGeom prst="rect">
                  <a:avLst/>
                </a:prstGeom>
                <a:blipFill>
                  <a:blip r:embed="rId6"/>
                  <a:stretch>
                    <a:fillRect l="-6299" r="-6299"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D423E9D-A888-7F98-1017-9B5B4AA3390B}"/>
                    </a:ext>
                  </a:extLst>
                </p:cNvPr>
                <p:cNvSpPr txBox="1"/>
                <p:nvPr/>
              </p:nvSpPr>
              <p:spPr>
                <a:xfrm>
                  <a:off x="4004991" y="2373587"/>
                  <a:ext cx="34977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a:rPr lang="en-US" b="0" i="1" smtClean="0">
                                <a:latin typeface="Cambria Math" panose="02040503050406030204" pitchFamily="18" charset="0"/>
                              </a:rPr>
                              <m:t>1</m:t>
                            </m:r>
                          </m:sub>
                        </m:sSub>
                      </m:oMath>
                    </m:oMathPara>
                  </a14:m>
                  <a:endParaRPr lang="en-US" dirty="0"/>
                </a:p>
              </p:txBody>
            </p:sp>
          </mc:Choice>
          <mc:Fallback xmlns="">
            <p:sp>
              <p:nvSpPr>
                <p:cNvPr id="24" name="TextBox 23">
                  <a:extLst>
                    <a:ext uri="{FF2B5EF4-FFF2-40B4-BE49-F238E27FC236}">
                      <a16:creationId xmlns:a16="http://schemas.microsoft.com/office/drawing/2014/main" id="{EE664913-1259-43CC-9B3D-2C8A38D44F6A}"/>
                    </a:ext>
                  </a:extLst>
                </p:cNvPr>
                <p:cNvSpPr txBox="1">
                  <a:spLocks noRot="1" noChangeAspect="1" noMove="1" noResize="1" noEditPoints="1" noAdjustHandles="1" noChangeArrowheads="1" noChangeShapeType="1" noTextEdit="1"/>
                </p:cNvSpPr>
                <p:nvPr/>
              </p:nvSpPr>
              <p:spPr>
                <a:xfrm>
                  <a:off x="4004991" y="2373587"/>
                  <a:ext cx="349775" cy="276999"/>
                </a:xfrm>
                <a:prstGeom prst="rect">
                  <a:avLst/>
                </a:prstGeom>
                <a:blipFill>
                  <a:blip r:embed="rId7"/>
                  <a:stretch>
                    <a:fillRect l="-15789" r="-3509" b="-20000"/>
                  </a:stretch>
                </a:blipFill>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65FB1818-A355-AEA0-224E-BFE7302F0CF7}"/>
                </a:ext>
              </a:extLst>
            </p:cNvPr>
            <p:cNvGrpSpPr/>
            <p:nvPr/>
          </p:nvGrpSpPr>
          <p:grpSpPr>
            <a:xfrm>
              <a:off x="4405893" y="1533106"/>
              <a:ext cx="2576441" cy="1540289"/>
              <a:chOff x="8872809" y="3967430"/>
              <a:chExt cx="2576441" cy="1540289"/>
            </a:xfrm>
          </p:grpSpPr>
          <p:grpSp>
            <p:nvGrpSpPr>
              <p:cNvPr id="16" name="Group 15">
                <a:extLst>
                  <a:ext uri="{FF2B5EF4-FFF2-40B4-BE49-F238E27FC236}">
                    <a16:creationId xmlns:a16="http://schemas.microsoft.com/office/drawing/2014/main" id="{C526277A-BFCF-5606-225A-57F2D0BC5F74}"/>
                  </a:ext>
                </a:extLst>
              </p:cNvPr>
              <p:cNvGrpSpPr/>
              <p:nvPr/>
            </p:nvGrpSpPr>
            <p:grpSpPr>
              <a:xfrm>
                <a:off x="8872809" y="3967430"/>
                <a:ext cx="2576441" cy="1540289"/>
                <a:chOff x="8758509" y="3980516"/>
                <a:chExt cx="2576441" cy="1540289"/>
              </a:xfrm>
            </p:grpSpPr>
            <p:sp>
              <p:nvSpPr>
                <p:cNvPr id="20" name="Trapezoid 19">
                  <a:extLst>
                    <a:ext uri="{FF2B5EF4-FFF2-40B4-BE49-F238E27FC236}">
                      <a16:creationId xmlns:a16="http://schemas.microsoft.com/office/drawing/2014/main" id="{A88F7F66-D8F4-D454-E399-74A1FAC1BD71}"/>
                    </a:ext>
                  </a:extLst>
                </p:cNvPr>
                <p:cNvSpPr/>
                <p:nvPr/>
              </p:nvSpPr>
              <p:spPr>
                <a:xfrm rot="5400000">
                  <a:off x="9534689" y="4170550"/>
                  <a:ext cx="1089111" cy="1611399"/>
                </a:xfrm>
                <a:prstGeom prst="trapezoid">
                  <a:avLst/>
                </a:prstGeom>
                <a:solidFill>
                  <a:schemeClr val="accent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Arrow: Right 20">
                  <a:extLst>
                    <a:ext uri="{FF2B5EF4-FFF2-40B4-BE49-F238E27FC236}">
                      <a16:creationId xmlns:a16="http://schemas.microsoft.com/office/drawing/2014/main" id="{4BA0B30F-276E-525C-E7C2-6BA93E0A4DAE}"/>
                    </a:ext>
                  </a:extLst>
                </p:cNvPr>
                <p:cNvSpPr/>
                <p:nvPr/>
              </p:nvSpPr>
              <p:spPr>
                <a:xfrm>
                  <a:off x="8758509" y="4810830"/>
                  <a:ext cx="869906" cy="330838"/>
                </a:xfrm>
                <a:prstGeom prst="rightArrow">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Flow</a:t>
                  </a:r>
                </a:p>
              </p:txBody>
            </p:sp>
            <p:sp>
              <p:nvSpPr>
                <p:cNvPr id="22" name="TextBox 21">
                  <a:extLst>
                    <a:ext uri="{FF2B5EF4-FFF2-40B4-BE49-F238E27FC236}">
                      <a16:creationId xmlns:a16="http://schemas.microsoft.com/office/drawing/2014/main" id="{12B4F553-046D-FF8B-AD6E-DDA775E51965}"/>
                    </a:ext>
                  </a:extLst>
                </p:cNvPr>
                <p:cNvSpPr txBox="1"/>
                <p:nvPr/>
              </p:nvSpPr>
              <p:spPr>
                <a:xfrm>
                  <a:off x="10427329" y="3980516"/>
                  <a:ext cx="907621" cy="338554"/>
                </a:xfrm>
                <a:prstGeom prst="rect">
                  <a:avLst/>
                </a:prstGeom>
                <a:noFill/>
              </p:spPr>
              <p:txBody>
                <a:bodyPr wrap="none" rtlCol="0">
                  <a:spAutoFit/>
                </a:bodyPr>
                <a:lstStyle/>
                <a:p>
                  <a:pPr algn="ctr"/>
                  <a:r>
                    <a:rPr lang="en-US" sz="1600" dirty="0"/>
                    <a:t>Outflow</a:t>
                  </a:r>
                </a:p>
              </p:txBody>
            </p:sp>
          </p:grpSp>
          <p:sp>
            <p:nvSpPr>
              <p:cNvPr id="17" name="TextBox 16">
                <a:extLst>
                  <a:ext uri="{FF2B5EF4-FFF2-40B4-BE49-F238E27FC236}">
                    <a16:creationId xmlns:a16="http://schemas.microsoft.com/office/drawing/2014/main" id="{D119B895-FDB7-F3DF-EC3C-6DB3D96811AC}"/>
                  </a:ext>
                </a:extLst>
              </p:cNvPr>
              <p:cNvSpPr txBox="1"/>
              <p:nvPr/>
            </p:nvSpPr>
            <p:spPr>
              <a:xfrm>
                <a:off x="9018994" y="3967430"/>
                <a:ext cx="737702" cy="338554"/>
              </a:xfrm>
              <a:prstGeom prst="rect">
                <a:avLst/>
              </a:prstGeom>
              <a:noFill/>
            </p:spPr>
            <p:txBody>
              <a:bodyPr wrap="none" rtlCol="0">
                <a:spAutoFit/>
              </a:bodyPr>
              <a:lstStyle/>
              <a:p>
                <a:pPr algn="ctr"/>
                <a:r>
                  <a:rPr lang="en-US" sz="1600" dirty="0"/>
                  <a:t>Inflow</a:t>
                </a:r>
              </a:p>
            </p:txBody>
          </p:sp>
          <p:cxnSp>
            <p:nvCxnSpPr>
              <p:cNvPr id="18" name="Straight Connector 17">
                <a:extLst>
                  <a:ext uri="{FF2B5EF4-FFF2-40B4-BE49-F238E27FC236}">
                    <a16:creationId xmlns:a16="http://schemas.microsoft.com/office/drawing/2014/main" id="{186444D8-21B2-7868-3589-138EDD4A1458}"/>
                  </a:ext>
                </a:extLst>
              </p:cNvPr>
              <p:cNvCxnSpPr>
                <a:cxnSpLocks/>
                <a:stCxn id="17" idx="2"/>
              </p:cNvCxnSpPr>
              <p:nvPr/>
            </p:nvCxnSpPr>
            <p:spPr>
              <a:xfrm>
                <a:off x="9387845" y="4305984"/>
                <a:ext cx="2" cy="5897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2647B47-8B41-4DE1-62FA-573097F7E015}"/>
                  </a:ext>
                </a:extLst>
              </p:cNvPr>
              <p:cNvCxnSpPr>
                <a:cxnSpLocks/>
                <a:stCxn id="22" idx="2"/>
              </p:cNvCxnSpPr>
              <p:nvPr/>
            </p:nvCxnSpPr>
            <p:spPr>
              <a:xfrm flipH="1">
                <a:off x="10995439" y="4305984"/>
                <a:ext cx="1" cy="75581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sp>
        <p:nvSpPr>
          <p:cNvPr id="23" name="TextBox 22">
            <a:extLst>
              <a:ext uri="{FF2B5EF4-FFF2-40B4-BE49-F238E27FC236}">
                <a16:creationId xmlns:a16="http://schemas.microsoft.com/office/drawing/2014/main" id="{259DE361-61A7-BFA3-185D-4F19DB7E9EA2}"/>
              </a:ext>
            </a:extLst>
          </p:cNvPr>
          <p:cNvSpPr txBox="1"/>
          <p:nvPr/>
        </p:nvSpPr>
        <p:spPr>
          <a:xfrm>
            <a:off x="740173" y="5246264"/>
            <a:ext cx="4996410" cy="646331"/>
          </a:xfrm>
          <a:prstGeom prst="rect">
            <a:avLst/>
          </a:prstGeom>
          <a:solidFill>
            <a:schemeClr val="accent1"/>
          </a:solidFill>
          <a:ln w="3175">
            <a:solidFill>
              <a:schemeClr val="tx1"/>
            </a:solidFill>
          </a:ln>
          <a:effectLst>
            <a:outerShdw blurRad="50800" dist="38100" dir="2700000" algn="tl" rotWithShape="0">
              <a:prstClr val="black">
                <a:alpha val="40000"/>
              </a:prstClr>
            </a:outerShdw>
          </a:effectLst>
        </p:spPr>
        <p:txBody>
          <a:bodyPr wrap="square" rtlCol="0">
            <a:spAutoFit/>
          </a:bodyPr>
          <a:lstStyle/>
          <a:p>
            <a:r>
              <a:rPr lang="en-US" dirty="0">
                <a:solidFill>
                  <a:schemeClr val="bg1"/>
                </a:solidFill>
                <a:latin typeface="+mn-lt"/>
              </a:rPr>
              <a:t>A converging passage is a nozzle for subsonic inflow and a diffuser for supersonic inflow</a:t>
            </a:r>
          </a:p>
        </p:txBody>
      </p:sp>
      <p:sp>
        <p:nvSpPr>
          <p:cNvPr id="24" name="TextBox 23">
            <a:extLst>
              <a:ext uri="{FF2B5EF4-FFF2-40B4-BE49-F238E27FC236}">
                <a16:creationId xmlns:a16="http://schemas.microsoft.com/office/drawing/2014/main" id="{4227AF94-7B2D-6C87-C2AD-8DC59DA8AC1E}"/>
              </a:ext>
            </a:extLst>
          </p:cNvPr>
          <p:cNvSpPr txBox="1"/>
          <p:nvPr/>
        </p:nvSpPr>
        <p:spPr>
          <a:xfrm>
            <a:off x="6400800" y="5383670"/>
            <a:ext cx="5090304" cy="369332"/>
          </a:xfrm>
          <a:prstGeom prst="rect">
            <a:avLst/>
          </a:prstGeom>
          <a:solidFill>
            <a:schemeClr val="accent1"/>
          </a:solidFill>
          <a:ln w="3175">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defRPr>
                <a:solidFill>
                  <a:schemeClr val="bg1"/>
                </a:solidFill>
              </a:defRPr>
            </a:lvl1pPr>
          </a:lstStyle>
          <a:p>
            <a:pPr algn="ctr"/>
            <a:r>
              <a:rPr lang="en-US" dirty="0"/>
              <a:t>A sonic flow </a:t>
            </a:r>
            <a:r>
              <a:rPr lang="en-US" u="sng" dirty="0"/>
              <a:t>cannot</a:t>
            </a:r>
            <a:r>
              <a:rPr lang="en-US" dirty="0"/>
              <a:t> enter a converging passage!</a:t>
            </a:r>
          </a:p>
        </p:txBody>
      </p:sp>
      <p:sp>
        <p:nvSpPr>
          <p:cNvPr id="25" name="TextBox 24">
            <a:extLst>
              <a:ext uri="{FF2B5EF4-FFF2-40B4-BE49-F238E27FC236}">
                <a16:creationId xmlns:a16="http://schemas.microsoft.com/office/drawing/2014/main" id="{508353AB-E11B-803E-6F66-0CA6BF66F9B6}"/>
              </a:ext>
            </a:extLst>
          </p:cNvPr>
          <p:cNvSpPr txBox="1"/>
          <p:nvPr/>
        </p:nvSpPr>
        <p:spPr>
          <a:xfrm>
            <a:off x="4297244" y="3200400"/>
            <a:ext cx="1003010" cy="369332"/>
          </a:xfrm>
          <a:prstGeom prst="rect">
            <a:avLst/>
          </a:prstGeom>
          <a:noFill/>
        </p:spPr>
        <p:txBody>
          <a:bodyPr wrap="square">
            <a:spAutoFit/>
          </a:bodyPr>
          <a:lstStyle/>
          <a:p>
            <a:r>
              <a:rPr lang="en-US" sz="1800" dirty="0">
                <a:solidFill>
                  <a:schemeClr val="accent5"/>
                </a:solidFill>
              </a:rPr>
              <a:t>(up to 1)</a:t>
            </a:r>
            <a:endParaRPr lang="en-US" dirty="0"/>
          </a:p>
        </p:txBody>
      </p:sp>
      <p:sp>
        <p:nvSpPr>
          <p:cNvPr id="26" name="TextBox 25">
            <a:extLst>
              <a:ext uri="{FF2B5EF4-FFF2-40B4-BE49-F238E27FC236}">
                <a16:creationId xmlns:a16="http://schemas.microsoft.com/office/drawing/2014/main" id="{CFEE23AD-E8BF-95D2-3C96-21F4F34B53B0}"/>
              </a:ext>
            </a:extLst>
          </p:cNvPr>
          <p:cNvSpPr txBox="1"/>
          <p:nvPr/>
        </p:nvSpPr>
        <p:spPr>
          <a:xfrm>
            <a:off x="4178467" y="4355068"/>
            <a:ext cx="1371851" cy="369332"/>
          </a:xfrm>
          <a:prstGeom prst="rect">
            <a:avLst/>
          </a:prstGeom>
          <a:noFill/>
        </p:spPr>
        <p:txBody>
          <a:bodyPr wrap="square">
            <a:spAutoFit/>
          </a:bodyPr>
          <a:lstStyle/>
          <a:p>
            <a:r>
              <a:rPr lang="en-US" sz="1800" dirty="0">
                <a:solidFill>
                  <a:schemeClr val="accent5"/>
                </a:solidFill>
              </a:rPr>
              <a:t>(down to 1)</a:t>
            </a:r>
            <a:endParaRPr lang="en-US" dirty="0"/>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BD0E674C-267C-A1AC-4E33-D80395EF9EF0}"/>
                  </a:ext>
                </a:extLst>
              </p:cNvPr>
              <p:cNvSpPr txBox="1">
                <a:spLocks/>
              </p:cNvSpPr>
              <p:nvPr/>
            </p:nvSpPr>
            <p:spPr>
              <a:xfrm>
                <a:off x="6248400" y="2335341"/>
                <a:ext cx="5486399" cy="40394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1200"/>
                  </a:spcBef>
                  <a:buClr>
                    <a:schemeClr val="accent1"/>
                  </a:buClr>
                  <a:buFont typeface="Wingdings" panose="05000000000000000000" pitchFamily="2" charset="2"/>
                  <a:buChar char="Ø"/>
                </a:pPr>
                <a:r>
                  <a:rPr lang="en-US" dirty="0"/>
                  <a:t>Sonic Inflow, Supersonic Outflow</a:t>
                </a:r>
              </a:p>
              <a:p>
                <a:pPr marL="0" indent="0">
                  <a:buNone/>
                </a:pPr>
                <a:r>
                  <a:rPr lang="en-US" sz="2000" dirty="0"/>
                  <a:t>	</a:t>
                </a:r>
                <a14:m>
                  <m:oMath xmlns:m="http://schemas.openxmlformats.org/officeDocument/2006/math">
                    <m:sSub>
                      <m:sSubPr>
                        <m:ctrlPr>
                          <a:rPr lang="en-US" sz="2000" i="1">
                            <a:latin typeface="Cambria Math" panose="02040503050406030204" pitchFamily="18" charset="0"/>
                          </a:rPr>
                        </m:ctrlPr>
                      </m:sSubPr>
                      <m:e>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=1,    </m:t>
                        </m:r>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&gt;1,   </m:t>
                    </m:r>
                    <m:r>
                      <a:rPr lang="en-US" sz="2000">
                        <a:latin typeface="Cambria Math" panose="02040503050406030204" pitchFamily="18" charset="0"/>
                      </a:rPr>
                      <m:t>𝐾</m:t>
                    </m:r>
                    <m:r>
                      <a:rPr lang="en-US" sz="2000">
                        <a:latin typeface="Cambria Math" panose="02040503050406030204" pitchFamily="18" charset="0"/>
                      </a:rPr>
                      <m:t>&gt;0,   </m:t>
                    </m:r>
                    <m:r>
                      <a:rPr lang="en-US" sz="2000">
                        <a:latin typeface="Cambria Math" panose="02040503050406030204" pitchFamily="18" charset="0"/>
                      </a:rPr>
                      <m:t>𝑑𝐴</m:t>
                    </m:r>
                    <m:r>
                      <a:rPr lang="en-US" sz="2000">
                        <a:latin typeface="Cambria Math" panose="02040503050406030204" pitchFamily="18" charset="0"/>
                      </a:rPr>
                      <m:t>&lt;0</m:t>
                    </m:r>
                  </m:oMath>
                </a14:m>
                <a:endParaRPr lang="en-US" sz="2000" dirty="0"/>
              </a:p>
              <a:p>
                <a:pPr marL="0" indent="0">
                  <a:buNone/>
                </a:pPr>
                <a:r>
                  <a:rPr lang="en-US" sz="2000" dirty="0"/>
                  <a:t>	</a:t>
                </a:r>
                <a14:m>
                  <m:oMath xmlns:m="http://schemas.openxmlformats.org/officeDocument/2006/math">
                    <m:r>
                      <a:rPr lang="en-US" sz="2000">
                        <a:latin typeface="Cambria Math" panose="02040503050406030204" pitchFamily="18" charset="0"/>
                      </a:rPr>
                      <m:t>𝑑𝑀</m:t>
                    </m:r>
                    <m:r>
                      <a:rPr lang="en-US" sz="2000">
                        <a:latin typeface="Cambria Math" panose="02040503050406030204" pitchFamily="18" charset="0"/>
                      </a:rPr>
                      <m:t>&lt;0,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&lt;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t>      </a:t>
                </a:r>
                <a:r>
                  <a:rPr lang="en-US" sz="2000" dirty="0">
                    <a:solidFill>
                      <a:schemeClr val="accent5"/>
                    </a:solidFill>
                  </a:rPr>
                  <a:t>Impossible!</a:t>
                </a:r>
                <a:endParaRPr lang="en-US" dirty="0"/>
              </a:p>
              <a:p>
                <a:pPr lvl="1">
                  <a:spcBef>
                    <a:spcPts val="1200"/>
                  </a:spcBef>
                  <a:buClr>
                    <a:schemeClr val="accent1"/>
                  </a:buClr>
                  <a:buFont typeface="Wingdings" panose="05000000000000000000" pitchFamily="2" charset="2"/>
                  <a:buChar char="Ø"/>
                </a:pPr>
                <a:r>
                  <a:rPr lang="en-US" sz="2000" dirty="0"/>
                  <a:t>Sonic Inflow, Subsonic Outflow</a:t>
                </a:r>
              </a:p>
              <a:p>
                <a:pPr marL="0" indent="0">
                  <a:buNone/>
                </a:pPr>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=1,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&lt;1 </m:t>
                    </m:r>
                    <m:r>
                      <a:rPr lang="en-US" sz="2000" b="0" i="0" smtClean="0">
                        <a:latin typeface="Cambria Math" panose="02040503050406030204" pitchFamily="18" charset="0"/>
                      </a:rPr>
                      <m:t>,</m:t>
                    </m:r>
                    <m:r>
                      <a:rPr lang="en-US" sz="2000">
                        <a:latin typeface="Cambria Math" panose="02040503050406030204" pitchFamily="18" charset="0"/>
                      </a:rPr>
                      <m:t>   </m:t>
                    </m:r>
                    <m:r>
                      <a:rPr lang="en-US" sz="2000">
                        <a:latin typeface="Cambria Math" panose="02040503050406030204" pitchFamily="18" charset="0"/>
                      </a:rPr>
                      <m:t>𝐾</m:t>
                    </m:r>
                    <m:r>
                      <a:rPr lang="en-US" sz="2000">
                        <a:latin typeface="Cambria Math" panose="02040503050406030204" pitchFamily="18" charset="0"/>
                      </a:rPr>
                      <m:t>&lt;0,   </m:t>
                    </m:r>
                    <m:r>
                      <a:rPr lang="en-US" sz="2000">
                        <a:latin typeface="Cambria Math" panose="02040503050406030204" pitchFamily="18" charset="0"/>
                      </a:rPr>
                      <m:t>𝑑𝐴</m:t>
                    </m:r>
                    <m:r>
                      <a:rPr lang="en-US" sz="2000">
                        <a:latin typeface="Cambria Math" panose="02040503050406030204" pitchFamily="18" charset="0"/>
                      </a:rPr>
                      <m:t>&lt;0</m:t>
                    </m:r>
                  </m:oMath>
                </a14:m>
                <a:endParaRPr lang="en-US" sz="2000" dirty="0"/>
              </a:p>
              <a:p>
                <a:pPr marL="0" indent="0">
                  <a:buNone/>
                </a:pPr>
                <a:r>
                  <a:rPr lang="en-US" sz="2000" dirty="0"/>
                  <a:t>	</a:t>
                </a:r>
                <a14:m>
                  <m:oMath xmlns:m="http://schemas.openxmlformats.org/officeDocument/2006/math">
                    <m:r>
                      <a:rPr lang="en-US" sz="2000">
                        <a:latin typeface="Cambria Math" panose="02040503050406030204" pitchFamily="18" charset="0"/>
                      </a:rPr>
                      <m:t>𝑑𝑀</m:t>
                    </m:r>
                    <m:r>
                      <a:rPr lang="en-US" sz="2000">
                        <a:latin typeface="Cambria Math" panose="02040503050406030204" pitchFamily="18" charset="0"/>
                      </a:rPr>
                      <m:t>&gt;0,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t>      </a:t>
                </a:r>
                <a:r>
                  <a:rPr lang="en-US" sz="2000" dirty="0">
                    <a:solidFill>
                      <a:schemeClr val="accent5"/>
                    </a:solidFill>
                  </a:rPr>
                  <a:t>Impossible!</a:t>
                </a:r>
                <a:endParaRPr lang="en-US" sz="2000" dirty="0"/>
              </a:p>
            </p:txBody>
          </p:sp>
        </mc:Choice>
        <mc:Fallback xmlns="">
          <p:sp>
            <p:nvSpPr>
              <p:cNvPr id="27" name="Content Placeholder 2">
                <a:extLst>
                  <a:ext uri="{FF2B5EF4-FFF2-40B4-BE49-F238E27FC236}">
                    <a16:creationId xmlns:a16="http://schemas.microsoft.com/office/drawing/2014/main" id="{BD0E674C-267C-A1AC-4E33-D80395EF9EF0}"/>
                  </a:ext>
                </a:extLst>
              </p:cNvPr>
              <p:cNvSpPr txBox="1">
                <a:spLocks noRot="1" noChangeAspect="1" noMove="1" noResize="1" noEditPoints="1" noAdjustHandles="1" noChangeArrowheads="1" noChangeShapeType="1" noTextEdit="1"/>
              </p:cNvSpPr>
              <p:nvPr/>
            </p:nvSpPr>
            <p:spPr>
              <a:xfrm>
                <a:off x="6248400" y="2335341"/>
                <a:ext cx="5486399" cy="4039454"/>
              </a:xfrm>
              <a:prstGeom prst="rect">
                <a:avLst/>
              </a:prstGeom>
              <a:blipFill>
                <a:blip r:embed="rId8"/>
                <a:stretch>
                  <a:fillRect t="-1508"/>
                </a:stretch>
              </a:blipFill>
            </p:spPr>
            <p:txBody>
              <a:bodyPr/>
              <a:lstStyle/>
              <a:p>
                <a:r>
                  <a:rPr lang="en-IN">
                    <a:noFill/>
                  </a:rPr>
                  <a:t> </a:t>
                </a:r>
              </a:p>
            </p:txBody>
          </p:sp>
        </mc:Fallback>
      </mc:AlternateContent>
    </p:spTree>
    <p:extLst>
      <p:ext uri="{BB962C8B-B14F-4D97-AF65-F5344CB8AC3E}">
        <p14:creationId xmlns:p14="http://schemas.microsoft.com/office/powerpoint/2010/main" val="2715683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564365"/>
          </a:xfrm>
        </p:spPr>
        <p:txBody>
          <a:bodyPr/>
          <a:lstStyle/>
          <a:p>
            <a:r>
              <a:rPr lang="en-US" dirty="0"/>
              <a:t>Diverging Passage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458509" y="2286761"/>
                <a:ext cx="5486399" cy="4039454"/>
              </a:xfrm>
            </p:spPr>
            <p:txBody>
              <a:bodyPr>
                <a:normAutofit/>
              </a:bodyPr>
              <a:lstStyle/>
              <a:p>
                <a:pPr lvl="1">
                  <a:spcBef>
                    <a:spcPts val="1200"/>
                  </a:spcBef>
                  <a:buClr>
                    <a:schemeClr val="accent1"/>
                  </a:buClr>
                  <a:buFont typeface="Wingdings" panose="05000000000000000000" pitchFamily="2" charset="2"/>
                  <a:buChar char="Ø"/>
                </a:pPr>
                <a:r>
                  <a:rPr lang="en-US" dirty="0"/>
                  <a:t>Subsonic Inflow</a:t>
                </a:r>
              </a:p>
              <a:p>
                <a:pPr marL="0" indent="0">
                  <a:spcBef>
                    <a:spcPts val="0"/>
                  </a:spcBef>
                  <a:spcAft>
                    <a:spcPts val="600"/>
                  </a:spcAft>
                  <a:buNone/>
                </a:pPr>
                <a:r>
                  <a:rPr lang="en-US" sz="2000" dirty="0"/>
                  <a:t>	</a:t>
                </a:r>
                <a14:m>
                  <m:oMath xmlns:m="http://schemas.openxmlformats.org/officeDocument/2006/math">
                    <m:sSub>
                      <m:sSubPr>
                        <m:ctrlPr>
                          <a:rPr lang="en-US" sz="2000" i="1" smtClean="0">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&lt;1,   </m:t>
                    </m:r>
                    <m:r>
                      <a:rPr lang="en-US" sz="2000">
                        <a:latin typeface="Cambria Math" panose="02040503050406030204" pitchFamily="18" charset="0"/>
                      </a:rPr>
                      <m:t>𝐾</m:t>
                    </m:r>
                    <m:r>
                      <a:rPr lang="en-US" sz="2000">
                        <a:latin typeface="Cambria Math" panose="02040503050406030204" pitchFamily="18" charset="0"/>
                      </a:rPr>
                      <m:t>&lt;0,   </m:t>
                    </m:r>
                    <m:r>
                      <a:rPr lang="en-US" sz="2000">
                        <a:latin typeface="Cambria Math" panose="02040503050406030204" pitchFamily="18" charset="0"/>
                      </a:rPr>
                      <m:t>𝑑𝐴</m:t>
                    </m:r>
                    <m:r>
                      <a:rPr lang="en-US" sz="2000" b="0" i="0" smtClean="0">
                        <a:latin typeface="Cambria Math" panose="02040503050406030204" pitchFamily="18" charset="0"/>
                      </a:rPr>
                      <m:t>&gt;</m:t>
                    </m:r>
                    <m:r>
                      <a:rPr lang="en-US" sz="2000">
                        <a:latin typeface="Cambria Math" panose="02040503050406030204" pitchFamily="18" charset="0"/>
                      </a:rPr>
                      <m:t>0</m:t>
                    </m:r>
                  </m:oMath>
                </a14:m>
                <a:endParaRPr lang="en-US" sz="2000" dirty="0"/>
              </a:p>
              <a:p>
                <a:pPr marL="0" indent="0">
                  <a:spcBef>
                    <a:spcPts val="0"/>
                  </a:spcBef>
                  <a:spcAft>
                    <a:spcPts val="600"/>
                  </a:spcAft>
                  <a:buNone/>
                </a:pPr>
                <a:r>
                  <a:rPr lang="en-US" sz="2000" dirty="0"/>
                  <a:t>	</a:t>
                </a:r>
                <a14:m>
                  <m:oMath xmlns:m="http://schemas.openxmlformats.org/officeDocument/2006/math">
                    <m:r>
                      <a:rPr lang="en-US" sz="2000">
                        <a:latin typeface="Cambria Math" panose="02040503050406030204" pitchFamily="18" charset="0"/>
                      </a:rPr>
                      <m:t>𝑑𝑀</m:t>
                    </m:r>
                    <m:r>
                      <a:rPr lang="en-US" sz="2000" b="0" i="0" smtClean="0">
                        <a:latin typeface="Cambria Math" panose="02040503050406030204" pitchFamily="18" charset="0"/>
                      </a:rPr>
                      <m:t>&lt;</m:t>
                    </m:r>
                    <m:r>
                      <a:rPr lang="en-US" sz="2000">
                        <a:latin typeface="Cambria Math" panose="02040503050406030204" pitchFamily="18" charset="0"/>
                      </a:rPr>
                      <m: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b="0" i="0" smtClean="0">
                        <a:latin typeface="Cambria Math" panose="02040503050406030204" pitchFamily="18" charset="0"/>
                      </a:rPr>
                      <m:t>&lt;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t>     </a:t>
                </a:r>
                <a:r>
                  <a:rPr lang="en-US" sz="2000" dirty="0">
                    <a:solidFill>
                      <a:schemeClr val="accent5"/>
                    </a:solidFill>
                  </a:rPr>
                  <a:t>Mach decreases</a:t>
                </a:r>
                <a:endParaRPr lang="en-US" sz="2000" dirty="0"/>
              </a:p>
              <a:p>
                <a:pPr lvl="1">
                  <a:spcBef>
                    <a:spcPts val="1200"/>
                  </a:spcBef>
                  <a:buClr>
                    <a:schemeClr val="accent1"/>
                  </a:buClr>
                  <a:buFont typeface="Wingdings" panose="05000000000000000000" pitchFamily="2" charset="2"/>
                  <a:buChar char="Ø"/>
                </a:pPr>
                <a:r>
                  <a:rPr lang="en-US" dirty="0"/>
                  <a:t>Supersonic Inflow</a:t>
                </a:r>
              </a:p>
              <a:p>
                <a:pPr marL="0" indent="0">
                  <a:spcBef>
                    <a:spcPts val="0"/>
                  </a:spcBef>
                  <a:spcAft>
                    <a:spcPts val="600"/>
                  </a:spcAft>
                  <a:buNone/>
                </a:pPr>
                <a:r>
                  <a:rPr lang="en-US" sz="2000" dirty="0"/>
                  <a:t>	</a:t>
                </a:r>
                <a14:m>
                  <m:oMath xmlns:m="http://schemas.openxmlformats.org/officeDocument/2006/math">
                    <m:sSub>
                      <m:sSubPr>
                        <m:ctrlPr>
                          <a:rPr lang="en-US" sz="2000" i="1" smtClean="0">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&gt;1,   </m:t>
                    </m:r>
                    <m:r>
                      <a:rPr lang="en-US" sz="2000">
                        <a:latin typeface="Cambria Math" panose="02040503050406030204" pitchFamily="18" charset="0"/>
                      </a:rPr>
                      <m:t>𝐾</m:t>
                    </m:r>
                    <m:r>
                      <a:rPr lang="en-US" sz="2000">
                        <a:latin typeface="Cambria Math" panose="02040503050406030204" pitchFamily="18" charset="0"/>
                      </a:rPr>
                      <m:t>&gt;0,   </m:t>
                    </m:r>
                    <m:r>
                      <a:rPr lang="en-US" sz="2000">
                        <a:latin typeface="Cambria Math" panose="02040503050406030204" pitchFamily="18" charset="0"/>
                      </a:rPr>
                      <m:t>𝑑𝐴</m:t>
                    </m:r>
                    <m:r>
                      <a:rPr lang="en-US" sz="2000" b="0" i="0" smtClean="0">
                        <a:latin typeface="Cambria Math" panose="02040503050406030204" pitchFamily="18" charset="0"/>
                      </a:rPr>
                      <m:t>&gt;</m:t>
                    </m:r>
                    <m:r>
                      <a:rPr lang="en-US" sz="2000">
                        <a:latin typeface="Cambria Math" panose="02040503050406030204" pitchFamily="18" charset="0"/>
                      </a:rPr>
                      <m:t>0</m:t>
                    </m:r>
                  </m:oMath>
                </a14:m>
                <a:endParaRPr lang="en-US" sz="2000" dirty="0"/>
              </a:p>
              <a:p>
                <a:pPr marL="0" indent="0">
                  <a:spcBef>
                    <a:spcPts val="0"/>
                  </a:spcBef>
                  <a:spcAft>
                    <a:spcPts val="600"/>
                  </a:spcAft>
                  <a:buNone/>
                </a:pPr>
                <a:r>
                  <a:rPr lang="en-US" sz="2000" dirty="0"/>
                  <a:t>	</a:t>
                </a:r>
                <a14:m>
                  <m:oMath xmlns:m="http://schemas.openxmlformats.org/officeDocument/2006/math">
                    <m:r>
                      <a:rPr lang="en-US" sz="2000">
                        <a:latin typeface="Cambria Math" panose="02040503050406030204" pitchFamily="18" charset="0"/>
                      </a:rPr>
                      <m:t>𝑑𝑀</m:t>
                    </m:r>
                    <m:r>
                      <a:rPr lang="en-US" sz="2000" b="0" i="0" smtClean="0">
                        <a:latin typeface="Cambria Math" panose="02040503050406030204" pitchFamily="18" charset="0"/>
                      </a:rPr>
                      <m:t>&gt;</m:t>
                    </m:r>
                    <m:r>
                      <a:rPr lang="en-US" sz="2000">
                        <a:latin typeface="Cambria Math" panose="02040503050406030204" pitchFamily="18" charset="0"/>
                      </a:rPr>
                      <m: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b="0" i="0" smtClean="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sym typeface="Monotype Sorts" pitchFamily="2" charset="2"/>
                  </a:rPr>
                  <a:t>     </a:t>
                </a:r>
                <a:r>
                  <a:rPr lang="en-US" sz="2000" dirty="0">
                    <a:solidFill>
                      <a:schemeClr val="accent5"/>
                    </a:solidFill>
                  </a:rPr>
                  <a:t>Mach increases</a:t>
                </a:r>
              </a:p>
              <a:p>
                <a:pPr marL="0" indent="0">
                  <a:spcBef>
                    <a:spcPts val="0"/>
                  </a:spcBef>
                  <a:spcAft>
                    <a:spcPts val="600"/>
                  </a:spcAft>
                  <a:buFont typeface="Arial" panose="020B0604020202020204" pitchFamily="34" charset="0"/>
                  <a:buNone/>
                </a:pPr>
                <a:endParaRPr lang="en-US" sz="20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458509" y="2286761"/>
                <a:ext cx="5486399" cy="4039454"/>
              </a:xfrm>
              <a:blipFill>
                <a:blip r:embed="rId3"/>
                <a:stretch>
                  <a:fillRect t="-1508" r="-333"/>
                </a:stretch>
              </a:blipFill>
            </p:spPr>
            <p:txBody>
              <a:bodyPr/>
              <a:lstStyle/>
              <a:p>
                <a:r>
                  <a:rPr lang="en-IN">
                    <a:noFill/>
                  </a:rPr>
                  <a:t> </a:t>
                </a:r>
              </a:p>
            </p:txBody>
          </p:sp>
        </mc:Fallback>
      </mc:AlternateContent>
      <p:cxnSp>
        <p:nvCxnSpPr>
          <p:cNvPr id="10" name="Straight Connector 9">
            <a:extLst>
              <a:ext uri="{FF2B5EF4-FFF2-40B4-BE49-F238E27FC236}">
                <a16:creationId xmlns:a16="http://schemas.microsoft.com/office/drawing/2014/main" id="{59E8BAFE-8670-470E-DFFB-657EB5DAC89B}"/>
              </a:ext>
            </a:extLst>
          </p:cNvPr>
          <p:cNvCxnSpPr>
            <a:cxnSpLocks/>
          </p:cNvCxnSpPr>
          <p:nvPr/>
        </p:nvCxnSpPr>
        <p:spPr>
          <a:xfrm>
            <a:off x="6019800" y="2335341"/>
            <a:ext cx="0" cy="370630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BD0E674C-267C-A1AC-4E33-D80395EF9EF0}"/>
                  </a:ext>
                </a:extLst>
              </p:cNvPr>
              <p:cNvSpPr txBox="1">
                <a:spLocks/>
              </p:cNvSpPr>
              <p:nvPr/>
            </p:nvSpPr>
            <p:spPr>
              <a:xfrm>
                <a:off x="6248400" y="2335341"/>
                <a:ext cx="5486399" cy="40394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1200"/>
                  </a:spcBef>
                  <a:buClr>
                    <a:schemeClr val="accent1"/>
                  </a:buClr>
                  <a:buFont typeface="Wingdings" panose="05000000000000000000" pitchFamily="2" charset="2"/>
                  <a:buChar char="Ø"/>
                </a:pPr>
                <a:r>
                  <a:rPr lang="en-US" dirty="0"/>
                  <a:t>Sonic Inflow, Supersonic Outflow</a:t>
                </a:r>
              </a:p>
              <a:p>
                <a:pPr marL="0" indent="0">
                  <a:buNone/>
                </a:pPr>
                <a:r>
                  <a:rPr lang="en-US" sz="2000" dirty="0"/>
                  <a:t>	</a:t>
                </a:r>
                <a14:m>
                  <m:oMath xmlns:m="http://schemas.openxmlformats.org/officeDocument/2006/math">
                    <m:sSub>
                      <m:sSubPr>
                        <m:ctrlPr>
                          <a:rPr lang="en-US" sz="2000" i="1" smtClean="0">
                            <a:latin typeface="Cambria Math" panose="02040503050406030204" pitchFamily="18" charset="0"/>
                          </a:rPr>
                        </m:ctrlPr>
                      </m:sSubPr>
                      <m:e>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=1,    </m:t>
                        </m:r>
                        <m:r>
                          <a:rPr lang="en-US" sz="2000">
                            <a:latin typeface="Cambria Math" panose="02040503050406030204" pitchFamily="18" charset="0"/>
                          </a:rPr>
                          <m:t>𝑀</m:t>
                        </m:r>
                      </m:e>
                      <m:sub>
                        <m:r>
                          <a:rPr lang="en-US" sz="2000">
                            <a:latin typeface="Cambria Math" panose="02040503050406030204" pitchFamily="18" charset="0"/>
                          </a:rPr>
                          <m:t>2</m:t>
                        </m:r>
                      </m:sub>
                    </m:sSub>
                    <m:r>
                      <a:rPr lang="en-US" sz="2000">
                        <a:latin typeface="Cambria Math" panose="02040503050406030204" pitchFamily="18" charset="0"/>
                      </a:rPr>
                      <m:t>&gt;1,   </m:t>
                    </m:r>
                    <m:r>
                      <a:rPr lang="en-US" sz="2000">
                        <a:latin typeface="Cambria Math" panose="02040503050406030204" pitchFamily="18" charset="0"/>
                      </a:rPr>
                      <m:t>𝐾</m:t>
                    </m:r>
                    <m:r>
                      <a:rPr lang="en-US" sz="2000">
                        <a:latin typeface="Cambria Math" panose="02040503050406030204" pitchFamily="18" charset="0"/>
                      </a:rPr>
                      <m:t>&gt;0,   </m:t>
                    </m:r>
                    <m:r>
                      <a:rPr lang="en-US" sz="2000">
                        <a:latin typeface="Cambria Math" panose="02040503050406030204" pitchFamily="18" charset="0"/>
                      </a:rPr>
                      <m:t>𝑑𝐴</m:t>
                    </m:r>
                    <m:r>
                      <a:rPr lang="en-US" sz="2000" b="0" i="0" smtClean="0">
                        <a:latin typeface="Cambria Math" panose="02040503050406030204" pitchFamily="18" charset="0"/>
                      </a:rPr>
                      <m:t>&gt;</m:t>
                    </m:r>
                    <m:r>
                      <a:rPr lang="en-US" sz="2000">
                        <a:latin typeface="Cambria Math" panose="02040503050406030204" pitchFamily="18" charset="0"/>
                      </a:rPr>
                      <m:t>0</m:t>
                    </m:r>
                  </m:oMath>
                </a14:m>
                <a:endParaRPr lang="en-US" sz="2000" dirty="0"/>
              </a:p>
              <a:p>
                <a:pPr marL="0" indent="0">
                  <a:buNone/>
                </a:pPr>
                <a:r>
                  <a:rPr lang="en-US" sz="2000" dirty="0"/>
                  <a:t>	</a:t>
                </a:r>
                <a14:m>
                  <m:oMath xmlns:m="http://schemas.openxmlformats.org/officeDocument/2006/math">
                    <m:r>
                      <a:rPr lang="en-US" sz="2000">
                        <a:latin typeface="Cambria Math" panose="02040503050406030204" pitchFamily="18" charset="0"/>
                      </a:rPr>
                      <m:t>𝑑𝑀</m:t>
                    </m:r>
                    <m:r>
                      <a:rPr lang="en-US" sz="2000" b="0" i="0" smtClean="0">
                        <a:latin typeface="Cambria Math" panose="02040503050406030204" pitchFamily="18" charset="0"/>
                      </a:rPr>
                      <m:t>&gt;</m:t>
                    </m:r>
                    <m:r>
                      <a:rPr lang="en-US" sz="2000">
                        <a:latin typeface="Cambria Math" panose="02040503050406030204" pitchFamily="18" charset="0"/>
                      </a:rPr>
                      <m:t>0,   </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2</m:t>
                        </m:r>
                      </m:sub>
                    </m:sSub>
                    <m:r>
                      <a:rPr lang="en-US" sz="2000" b="0" i="0" smtClean="0">
                        <a:latin typeface="Cambria Math" panose="02040503050406030204" pitchFamily="18" charset="0"/>
                      </a:rPr>
                      <m:t>&gt;</m:t>
                    </m:r>
                    <m:sSub>
                      <m:sSubPr>
                        <m:ctrlPr>
                          <a:rPr lang="en-US" sz="2000" i="1">
                            <a:latin typeface="Cambria Math" panose="02040503050406030204" pitchFamily="18" charset="0"/>
                          </a:rPr>
                        </m:ctrlPr>
                      </m:sSubPr>
                      <m:e>
                        <m:r>
                          <a:rPr lang="en-US" sz="2000">
                            <a:latin typeface="Cambria Math" panose="02040503050406030204" pitchFamily="18" charset="0"/>
                          </a:rPr>
                          <m:t>𝑀</m:t>
                        </m:r>
                      </m:e>
                      <m:sub>
                        <m:r>
                          <a:rPr lang="en-US" sz="2000">
                            <a:latin typeface="Cambria Math" panose="02040503050406030204" pitchFamily="18" charset="0"/>
                          </a:rPr>
                          <m:t>1</m:t>
                        </m:r>
                      </m:sub>
                    </m:sSub>
                    <m:r>
                      <a:rPr lang="en-US" sz="2000">
                        <a:latin typeface="Cambria Math" panose="02040503050406030204" pitchFamily="18" charset="0"/>
                      </a:rPr>
                      <m:t>  →</m:t>
                    </m:r>
                  </m:oMath>
                </a14:m>
                <a:r>
                  <a:rPr lang="en-US" sz="2000" dirty="0"/>
                  <a:t>    </a:t>
                </a:r>
                <a:r>
                  <a:rPr lang="en-US" sz="2000" dirty="0">
                    <a:solidFill>
                      <a:schemeClr val="accent5"/>
                    </a:solidFill>
                  </a:rPr>
                  <a:t>Mach increases</a:t>
                </a:r>
                <a:endParaRPr lang="en-US" dirty="0"/>
              </a:p>
              <a:p>
                <a:pPr lvl="1">
                  <a:spcBef>
                    <a:spcPts val="1200"/>
                  </a:spcBef>
                  <a:buClr>
                    <a:schemeClr val="accent1"/>
                  </a:buClr>
                  <a:buFont typeface="Wingdings" panose="05000000000000000000" pitchFamily="2" charset="2"/>
                  <a:buChar char="Ø"/>
                </a:pPr>
                <a:r>
                  <a:rPr lang="en-US" sz="2000" dirty="0"/>
                  <a:t>Sonic Inflow, Subsonic Outflow</a:t>
                </a:r>
              </a:p>
              <a:p>
                <a:pPr marL="0" indent="0">
                  <a:buNone/>
                </a:pPr>
                <a:r>
                  <a:rPr lang="en-US" sz="2000" dirty="0"/>
                  <a:t>	</a:t>
                </a:r>
                <a14:m>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𝑀</m:t>
                        </m:r>
                      </m:e>
                      <m:sub>
                        <m:r>
                          <a:rPr lang="en-US" sz="1600">
                            <a:latin typeface="Cambria Math" panose="02040503050406030204" pitchFamily="18" charset="0"/>
                          </a:rPr>
                          <m:t>1</m:t>
                        </m:r>
                      </m:sub>
                    </m:sSub>
                    <m:r>
                      <a:rPr lang="en-US" sz="1600">
                        <a:latin typeface="Cambria Math" panose="02040503050406030204" pitchFamily="18" charset="0"/>
                      </a:rPr>
                      <m:t>=1,    </m:t>
                    </m:r>
                    <m:sSub>
                      <m:sSubPr>
                        <m:ctrlPr>
                          <a:rPr lang="en-US" sz="1600" i="1">
                            <a:latin typeface="Cambria Math" panose="02040503050406030204" pitchFamily="18" charset="0"/>
                          </a:rPr>
                        </m:ctrlPr>
                      </m:sSubPr>
                      <m:e>
                        <m:r>
                          <a:rPr lang="en-US" sz="1600">
                            <a:latin typeface="Cambria Math" panose="02040503050406030204" pitchFamily="18" charset="0"/>
                          </a:rPr>
                          <m:t>𝑀</m:t>
                        </m:r>
                      </m:e>
                      <m:sub>
                        <m:r>
                          <a:rPr lang="en-US" sz="1600">
                            <a:latin typeface="Cambria Math" panose="02040503050406030204" pitchFamily="18" charset="0"/>
                          </a:rPr>
                          <m:t>2</m:t>
                        </m:r>
                      </m:sub>
                    </m:sSub>
                    <m:r>
                      <a:rPr lang="en-US" sz="1600">
                        <a:latin typeface="Cambria Math" panose="02040503050406030204" pitchFamily="18" charset="0"/>
                      </a:rPr>
                      <m:t>&lt;1</m:t>
                    </m:r>
                    <m:r>
                      <a:rPr lang="en-US" sz="1600" b="0" i="0" smtClean="0">
                        <a:latin typeface="Cambria Math" panose="02040503050406030204" pitchFamily="18" charset="0"/>
                      </a:rPr>
                      <m:t>,</m:t>
                    </m:r>
                    <m:r>
                      <a:rPr lang="en-US" sz="1600">
                        <a:latin typeface="Cambria Math" panose="02040503050406030204" pitchFamily="18" charset="0"/>
                      </a:rPr>
                      <m:t>    </m:t>
                    </m:r>
                    <m:r>
                      <a:rPr lang="en-US" sz="1600">
                        <a:latin typeface="Cambria Math" panose="02040503050406030204" pitchFamily="18" charset="0"/>
                      </a:rPr>
                      <m:t>𝐾</m:t>
                    </m:r>
                    <m:r>
                      <a:rPr lang="en-US" sz="1600">
                        <a:latin typeface="Cambria Math" panose="02040503050406030204" pitchFamily="18" charset="0"/>
                      </a:rPr>
                      <m:t>&lt;0,   </m:t>
                    </m:r>
                    <m:r>
                      <a:rPr lang="en-US" sz="1600">
                        <a:latin typeface="Cambria Math" panose="02040503050406030204" pitchFamily="18" charset="0"/>
                      </a:rPr>
                      <m:t>𝑑𝐴</m:t>
                    </m:r>
                    <m:r>
                      <a:rPr lang="en-US" sz="1600" b="0" i="0" smtClean="0">
                        <a:latin typeface="Cambria Math" panose="02040503050406030204" pitchFamily="18" charset="0"/>
                      </a:rPr>
                      <m:t>&gt;</m:t>
                    </m:r>
                    <m:r>
                      <a:rPr lang="en-US" sz="1600">
                        <a:latin typeface="Cambria Math" panose="02040503050406030204" pitchFamily="18" charset="0"/>
                      </a:rPr>
                      <m:t>0</m:t>
                    </m:r>
                  </m:oMath>
                </a14:m>
                <a:endParaRPr lang="en-US" sz="1600" dirty="0"/>
              </a:p>
              <a:p>
                <a:pPr marL="0" indent="0">
                  <a:buNone/>
                </a:pPr>
                <a:r>
                  <a:rPr lang="en-US" sz="1600" dirty="0"/>
                  <a:t>	</a:t>
                </a:r>
                <a14:m>
                  <m:oMath xmlns:m="http://schemas.openxmlformats.org/officeDocument/2006/math">
                    <m:r>
                      <a:rPr lang="en-US" sz="1600">
                        <a:latin typeface="Cambria Math" panose="02040503050406030204" pitchFamily="18" charset="0"/>
                      </a:rPr>
                      <m:t>𝑑𝑀</m:t>
                    </m:r>
                    <m:r>
                      <a:rPr lang="en-US" sz="1600" b="0" i="0" smtClean="0">
                        <a:latin typeface="Cambria Math" panose="02040503050406030204" pitchFamily="18" charset="0"/>
                      </a:rPr>
                      <m:t>&lt;</m:t>
                    </m:r>
                    <m:r>
                      <a:rPr lang="en-US" sz="1600">
                        <a:latin typeface="Cambria Math" panose="02040503050406030204" pitchFamily="18" charset="0"/>
                      </a:rPr>
                      <m:t>0,   </m:t>
                    </m:r>
                    <m:sSub>
                      <m:sSubPr>
                        <m:ctrlPr>
                          <a:rPr lang="en-US" sz="1600" i="1">
                            <a:latin typeface="Cambria Math" panose="02040503050406030204" pitchFamily="18" charset="0"/>
                          </a:rPr>
                        </m:ctrlPr>
                      </m:sSubPr>
                      <m:e>
                        <m:r>
                          <a:rPr lang="en-US" sz="1600">
                            <a:latin typeface="Cambria Math" panose="02040503050406030204" pitchFamily="18" charset="0"/>
                          </a:rPr>
                          <m:t>𝑀</m:t>
                        </m:r>
                      </m:e>
                      <m:sub>
                        <m:r>
                          <a:rPr lang="en-US" sz="1600">
                            <a:latin typeface="Cambria Math" panose="02040503050406030204" pitchFamily="18" charset="0"/>
                          </a:rPr>
                          <m:t>2</m:t>
                        </m:r>
                      </m:sub>
                    </m:sSub>
                    <m:r>
                      <a:rPr lang="en-US" sz="1600" b="0" i="0" smtClean="0">
                        <a:latin typeface="Cambria Math" panose="02040503050406030204" pitchFamily="18" charset="0"/>
                      </a:rPr>
                      <m:t>&lt;</m:t>
                    </m:r>
                    <m:sSub>
                      <m:sSubPr>
                        <m:ctrlPr>
                          <a:rPr lang="en-US" sz="1600" i="1">
                            <a:latin typeface="Cambria Math" panose="02040503050406030204" pitchFamily="18" charset="0"/>
                          </a:rPr>
                        </m:ctrlPr>
                      </m:sSubPr>
                      <m:e>
                        <m:r>
                          <a:rPr lang="en-US" sz="1600">
                            <a:latin typeface="Cambria Math" panose="02040503050406030204" pitchFamily="18" charset="0"/>
                          </a:rPr>
                          <m:t>𝑀</m:t>
                        </m:r>
                      </m:e>
                      <m:sub>
                        <m:r>
                          <a:rPr lang="en-US" sz="1600">
                            <a:latin typeface="Cambria Math" panose="02040503050406030204" pitchFamily="18" charset="0"/>
                          </a:rPr>
                          <m:t>1</m:t>
                        </m:r>
                      </m:sub>
                    </m:sSub>
                    <m:r>
                      <a:rPr lang="en-US" sz="1600">
                        <a:latin typeface="Cambria Math" panose="02040503050406030204" pitchFamily="18" charset="0"/>
                      </a:rPr>
                      <m:t>  →</m:t>
                    </m:r>
                  </m:oMath>
                </a14:m>
                <a:r>
                  <a:rPr lang="en-US" sz="1600" dirty="0"/>
                  <a:t>    </a:t>
                </a:r>
                <a:r>
                  <a:rPr lang="en-US" sz="1600" dirty="0">
                    <a:solidFill>
                      <a:schemeClr val="accent5"/>
                    </a:solidFill>
                  </a:rPr>
                  <a:t>Mach decreases</a:t>
                </a:r>
              </a:p>
            </p:txBody>
          </p:sp>
        </mc:Choice>
        <mc:Fallback xmlns="">
          <p:sp>
            <p:nvSpPr>
              <p:cNvPr id="27" name="Content Placeholder 2">
                <a:extLst>
                  <a:ext uri="{FF2B5EF4-FFF2-40B4-BE49-F238E27FC236}">
                    <a16:creationId xmlns:a16="http://schemas.microsoft.com/office/drawing/2014/main" id="{BD0E674C-267C-A1AC-4E33-D80395EF9EF0}"/>
                  </a:ext>
                </a:extLst>
              </p:cNvPr>
              <p:cNvSpPr txBox="1">
                <a:spLocks noRot="1" noChangeAspect="1" noMove="1" noResize="1" noEditPoints="1" noAdjustHandles="1" noChangeArrowheads="1" noChangeShapeType="1" noTextEdit="1"/>
              </p:cNvSpPr>
              <p:nvPr/>
            </p:nvSpPr>
            <p:spPr>
              <a:xfrm>
                <a:off x="6248400" y="2335341"/>
                <a:ext cx="5486399" cy="4039454"/>
              </a:xfrm>
              <a:prstGeom prst="rect">
                <a:avLst/>
              </a:prstGeom>
              <a:blipFill>
                <a:blip r:embed="rId4"/>
                <a:stretch>
                  <a:fillRect t="-1508"/>
                </a:stretch>
              </a:blipFill>
            </p:spPr>
            <p:txBody>
              <a:bodyPr/>
              <a:lstStyle/>
              <a:p>
                <a:r>
                  <a:rPr lang="en-IN">
                    <a:noFill/>
                  </a:rPr>
                  <a:t> </a:t>
                </a:r>
              </a:p>
            </p:txBody>
          </p:sp>
        </mc:Fallback>
      </mc:AlternateContent>
      <p:grpSp>
        <p:nvGrpSpPr>
          <p:cNvPr id="4" name="Group 3">
            <a:extLst>
              <a:ext uri="{FF2B5EF4-FFF2-40B4-BE49-F238E27FC236}">
                <a16:creationId xmlns:a16="http://schemas.microsoft.com/office/drawing/2014/main" id="{149E2BA6-FA71-8CB2-22AD-54148F79FB52}"/>
              </a:ext>
            </a:extLst>
          </p:cNvPr>
          <p:cNvGrpSpPr/>
          <p:nvPr/>
        </p:nvGrpSpPr>
        <p:grpSpPr>
          <a:xfrm>
            <a:off x="4540770" y="685800"/>
            <a:ext cx="2984687" cy="1540289"/>
            <a:chOff x="4004991" y="1533106"/>
            <a:chExt cx="2984687" cy="1540289"/>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4CC484F-9925-97CD-F6B4-0BFC7E17623F}"/>
                    </a:ext>
                  </a:extLst>
                </p:cNvPr>
                <p:cNvSpPr txBox="1"/>
                <p:nvPr/>
              </p:nvSpPr>
              <p:spPr>
                <a:xfrm>
                  <a:off x="6634581" y="2373587"/>
                  <a:ext cx="35509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a:rPr lang="en-US" b="0" i="1" smtClean="0">
                                <a:latin typeface="Cambria Math" panose="02040503050406030204" pitchFamily="18" charset="0"/>
                              </a:rPr>
                              <m:t>2</m:t>
                            </m:r>
                          </m:sub>
                        </m:sSub>
                      </m:oMath>
                    </m:oMathPara>
                  </a14:m>
                  <a:endParaRPr lang="en-US" dirty="0"/>
                </a:p>
              </p:txBody>
            </p:sp>
          </mc:Choice>
          <mc:Fallback xmlns="">
            <p:sp>
              <p:nvSpPr>
                <p:cNvPr id="8" name="TextBox 7">
                  <a:extLst>
                    <a:ext uri="{FF2B5EF4-FFF2-40B4-BE49-F238E27FC236}">
                      <a16:creationId xmlns:a16="http://schemas.microsoft.com/office/drawing/2014/main" id="{D40314E1-1E1D-472F-9EED-964128C623B5}"/>
                    </a:ext>
                  </a:extLst>
                </p:cNvPr>
                <p:cNvSpPr txBox="1">
                  <a:spLocks noRot="1" noChangeAspect="1" noMove="1" noResize="1" noEditPoints="1" noAdjustHandles="1" noChangeArrowheads="1" noChangeShapeType="1" noTextEdit="1"/>
                </p:cNvSpPr>
                <p:nvPr/>
              </p:nvSpPr>
              <p:spPr>
                <a:xfrm>
                  <a:off x="6634581" y="2373587"/>
                  <a:ext cx="355097" cy="276999"/>
                </a:xfrm>
                <a:prstGeom prst="rect">
                  <a:avLst/>
                </a:prstGeom>
                <a:blipFill>
                  <a:blip r:embed="rId5"/>
                  <a:stretch>
                    <a:fillRect l="-13793" r="-5172"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296FAAC-7FE1-FBE1-B0B5-175EC6DDC6A4}"/>
                    </a:ext>
                  </a:extLst>
                </p:cNvPr>
                <p:cNvSpPr txBox="1"/>
                <p:nvPr/>
              </p:nvSpPr>
              <p:spPr>
                <a:xfrm>
                  <a:off x="5398764" y="1740146"/>
                  <a:ext cx="77328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𝑑𝐴</m:t>
                        </m:r>
                        <m:r>
                          <a:rPr lang="en-US" b="0" i="1" smtClean="0">
                            <a:latin typeface="Cambria Math" panose="02040503050406030204" pitchFamily="18" charset="0"/>
                          </a:rPr>
                          <m:t>&gt;0</m:t>
                        </m:r>
                      </m:oMath>
                    </m:oMathPara>
                  </a14:m>
                  <a:endParaRPr lang="en-US" dirty="0"/>
                </a:p>
              </p:txBody>
            </p:sp>
          </mc:Choice>
          <mc:Fallback xmlns="">
            <p:sp>
              <p:nvSpPr>
                <p:cNvPr id="9" name="TextBox 8">
                  <a:extLst>
                    <a:ext uri="{FF2B5EF4-FFF2-40B4-BE49-F238E27FC236}">
                      <a16:creationId xmlns:a16="http://schemas.microsoft.com/office/drawing/2014/main" id="{0566A946-9121-4464-8021-6357D70AB24B}"/>
                    </a:ext>
                  </a:extLst>
                </p:cNvPr>
                <p:cNvSpPr txBox="1">
                  <a:spLocks noRot="1" noChangeAspect="1" noMove="1" noResize="1" noEditPoints="1" noAdjustHandles="1" noChangeArrowheads="1" noChangeShapeType="1" noTextEdit="1"/>
                </p:cNvSpPr>
                <p:nvPr/>
              </p:nvSpPr>
              <p:spPr>
                <a:xfrm>
                  <a:off x="5398764" y="1740146"/>
                  <a:ext cx="773289" cy="276999"/>
                </a:xfrm>
                <a:prstGeom prst="rect">
                  <a:avLst/>
                </a:prstGeom>
                <a:blipFill>
                  <a:blip r:embed="rId6"/>
                  <a:stretch>
                    <a:fillRect l="-6299" r="-6299"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3B8E7EE-179D-FA1E-79C4-EDC1694F4B22}"/>
                    </a:ext>
                  </a:extLst>
                </p:cNvPr>
                <p:cNvSpPr txBox="1"/>
                <p:nvPr/>
              </p:nvSpPr>
              <p:spPr>
                <a:xfrm>
                  <a:off x="4004991" y="2373587"/>
                  <a:ext cx="34977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a:rPr lang="en-US" b="0" i="1" smtClean="0">
                                <a:latin typeface="Cambria Math" panose="02040503050406030204" pitchFamily="18" charset="0"/>
                              </a:rPr>
                              <m:t>1</m:t>
                            </m:r>
                          </m:sub>
                        </m:sSub>
                      </m:oMath>
                    </m:oMathPara>
                  </a14:m>
                  <a:endParaRPr lang="en-US" dirty="0"/>
                </a:p>
              </p:txBody>
            </p:sp>
          </mc:Choice>
          <mc:Fallback xmlns="">
            <p:sp>
              <p:nvSpPr>
                <p:cNvPr id="24" name="TextBox 23">
                  <a:extLst>
                    <a:ext uri="{FF2B5EF4-FFF2-40B4-BE49-F238E27FC236}">
                      <a16:creationId xmlns:a16="http://schemas.microsoft.com/office/drawing/2014/main" id="{EE664913-1259-43CC-9B3D-2C8A38D44F6A}"/>
                    </a:ext>
                  </a:extLst>
                </p:cNvPr>
                <p:cNvSpPr txBox="1">
                  <a:spLocks noRot="1" noChangeAspect="1" noMove="1" noResize="1" noEditPoints="1" noAdjustHandles="1" noChangeArrowheads="1" noChangeShapeType="1" noTextEdit="1"/>
                </p:cNvSpPr>
                <p:nvPr/>
              </p:nvSpPr>
              <p:spPr>
                <a:xfrm>
                  <a:off x="4004991" y="2373587"/>
                  <a:ext cx="349775" cy="276999"/>
                </a:xfrm>
                <a:prstGeom prst="rect">
                  <a:avLst/>
                </a:prstGeom>
                <a:blipFill>
                  <a:blip r:embed="rId7"/>
                  <a:stretch>
                    <a:fillRect l="-15789" r="-3509" b="-20000"/>
                  </a:stretch>
                </a:blipFill>
              </p:spPr>
              <p:txBody>
                <a:bodyPr/>
                <a:lstStyle/>
                <a:p>
                  <a:r>
                    <a:rPr lang="en-US">
                      <a:noFill/>
                    </a:rPr>
                    <a:t> </a:t>
                  </a:r>
                </a:p>
              </p:txBody>
            </p:sp>
          </mc:Fallback>
        </mc:AlternateContent>
        <p:grpSp>
          <p:nvGrpSpPr>
            <p:cNvPr id="9" name="Group 8">
              <a:extLst>
                <a:ext uri="{FF2B5EF4-FFF2-40B4-BE49-F238E27FC236}">
                  <a16:creationId xmlns:a16="http://schemas.microsoft.com/office/drawing/2014/main" id="{086D287D-BA11-A7CC-7180-BBD198209CE4}"/>
                </a:ext>
              </a:extLst>
            </p:cNvPr>
            <p:cNvGrpSpPr/>
            <p:nvPr/>
          </p:nvGrpSpPr>
          <p:grpSpPr>
            <a:xfrm>
              <a:off x="4405893" y="1533106"/>
              <a:ext cx="2576441" cy="1540289"/>
              <a:chOff x="8872809" y="3967430"/>
              <a:chExt cx="2576441" cy="1540289"/>
            </a:xfrm>
          </p:grpSpPr>
          <p:grpSp>
            <p:nvGrpSpPr>
              <p:cNvPr id="28" name="Group 27">
                <a:extLst>
                  <a:ext uri="{FF2B5EF4-FFF2-40B4-BE49-F238E27FC236}">
                    <a16:creationId xmlns:a16="http://schemas.microsoft.com/office/drawing/2014/main" id="{5A7F5972-5618-7036-E563-D95B8533A868}"/>
                  </a:ext>
                </a:extLst>
              </p:cNvPr>
              <p:cNvGrpSpPr/>
              <p:nvPr/>
            </p:nvGrpSpPr>
            <p:grpSpPr>
              <a:xfrm>
                <a:off x="8872809" y="3967430"/>
                <a:ext cx="2576441" cy="1540289"/>
                <a:chOff x="8758509" y="3980516"/>
                <a:chExt cx="2576441" cy="1540289"/>
              </a:xfrm>
            </p:grpSpPr>
            <p:sp>
              <p:nvSpPr>
                <p:cNvPr id="32" name="Trapezoid 31">
                  <a:extLst>
                    <a:ext uri="{FF2B5EF4-FFF2-40B4-BE49-F238E27FC236}">
                      <a16:creationId xmlns:a16="http://schemas.microsoft.com/office/drawing/2014/main" id="{3E886934-CA52-66E7-EA24-150775086078}"/>
                    </a:ext>
                  </a:extLst>
                </p:cNvPr>
                <p:cNvSpPr/>
                <p:nvPr/>
              </p:nvSpPr>
              <p:spPr>
                <a:xfrm rot="16200000">
                  <a:off x="9534689" y="4170550"/>
                  <a:ext cx="1089111" cy="1611399"/>
                </a:xfrm>
                <a:prstGeom prst="trapezoid">
                  <a:avLst/>
                </a:prstGeom>
                <a:solidFill>
                  <a:schemeClr val="accent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Arrow: Right 32">
                  <a:extLst>
                    <a:ext uri="{FF2B5EF4-FFF2-40B4-BE49-F238E27FC236}">
                      <a16:creationId xmlns:a16="http://schemas.microsoft.com/office/drawing/2014/main" id="{D1605695-5D3E-7AFB-B915-2FE1E54D906C}"/>
                    </a:ext>
                  </a:extLst>
                </p:cNvPr>
                <p:cNvSpPr/>
                <p:nvPr/>
              </p:nvSpPr>
              <p:spPr>
                <a:xfrm>
                  <a:off x="8758509" y="4810830"/>
                  <a:ext cx="869906" cy="330838"/>
                </a:xfrm>
                <a:prstGeom prst="rightArrow">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Flow</a:t>
                  </a:r>
                </a:p>
              </p:txBody>
            </p:sp>
            <p:sp>
              <p:nvSpPr>
                <p:cNvPr id="34" name="TextBox 33">
                  <a:extLst>
                    <a:ext uri="{FF2B5EF4-FFF2-40B4-BE49-F238E27FC236}">
                      <a16:creationId xmlns:a16="http://schemas.microsoft.com/office/drawing/2014/main" id="{E965B9F6-C4F7-33C1-5102-87BF8FF936EC}"/>
                    </a:ext>
                  </a:extLst>
                </p:cNvPr>
                <p:cNvSpPr txBox="1"/>
                <p:nvPr/>
              </p:nvSpPr>
              <p:spPr>
                <a:xfrm>
                  <a:off x="10427329" y="3980516"/>
                  <a:ext cx="907621" cy="338554"/>
                </a:xfrm>
                <a:prstGeom prst="rect">
                  <a:avLst/>
                </a:prstGeom>
                <a:noFill/>
              </p:spPr>
              <p:txBody>
                <a:bodyPr wrap="none" rtlCol="0">
                  <a:spAutoFit/>
                </a:bodyPr>
                <a:lstStyle/>
                <a:p>
                  <a:pPr algn="ctr"/>
                  <a:r>
                    <a:rPr lang="en-US" sz="1600" dirty="0"/>
                    <a:t>Outflow</a:t>
                  </a:r>
                </a:p>
              </p:txBody>
            </p:sp>
          </p:grpSp>
          <p:sp>
            <p:nvSpPr>
              <p:cNvPr id="29" name="TextBox 28">
                <a:extLst>
                  <a:ext uri="{FF2B5EF4-FFF2-40B4-BE49-F238E27FC236}">
                    <a16:creationId xmlns:a16="http://schemas.microsoft.com/office/drawing/2014/main" id="{42A88880-E27F-0248-AB06-4545E4A6E4E2}"/>
                  </a:ext>
                </a:extLst>
              </p:cNvPr>
              <p:cNvSpPr txBox="1"/>
              <p:nvPr/>
            </p:nvSpPr>
            <p:spPr>
              <a:xfrm>
                <a:off x="9018994" y="3967430"/>
                <a:ext cx="737702" cy="338554"/>
              </a:xfrm>
              <a:prstGeom prst="rect">
                <a:avLst/>
              </a:prstGeom>
              <a:noFill/>
            </p:spPr>
            <p:txBody>
              <a:bodyPr wrap="none" rtlCol="0">
                <a:spAutoFit/>
              </a:bodyPr>
              <a:lstStyle/>
              <a:p>
                <a:pPr algn="ctr"/>
                <a:r>
                  <a:rPr lang="en-US" sz="1600" dirty="0"/>
                  <a:t>Inflow</a:t>
                </a:r>
              </a:p>
            </p:txBody>
          </p:sp>
          <p:cxnSp>
            <p:nvCxnSpPr>
              <p:cNvPr id="30" name="Straight Connector 29">
                <a:extLst>
                  <a:ext uri="{FF2B5EF4-FFF2-40B4-BE49-F238E27FC236}">
                    <a16:creationId xmlns:a16="http://schemas.microsoft.com/office/drawing/2014/main" id="{E098E47C-9860-15EF-A7B0-24BAB4EACC6F}"/>
                  </a:ext>
                </a:extLst>
              </p:cNvPr>
              <p:cNvCxnSpPr>
                <a:cxnSpLocks/>
                <a:stCxn id="29" idx="2"/>
              </p:cNvCxnSpPr>
              <p:nvPr/>
            </p:nvCxnSpPr>
            <p:spPr>
              <a:xfrm>
                <a:off x="9387845" y="4305984"/>
                <a:ext cx="2" cy="589703"/>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8E63ADA-F4EF-245C-DF69-391064DFEE01}"/>
                  </a:ext>
                </a:extLst>
              </p:cNvPr>
              <p:cNvCxnSpPr>
                <a:cxnSpLocks/>
                <a:stCxn id="34" idx="2"/>
              </p:cNvCxnSpPr>
              <p:nvPr/>
            </p:nvCxnSpPr>
            <p:spPr>
              <a:xfrm flipH="1">
                <a:off x="10995439" y="4305984"/>
                <a:ext cx="1" cy="75581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sp>
        <p:nvSpPr>
          <p:cNvPr id="35" name="TextBox 34">
            <a:extLst>
              <a:ext uri="{FF2B5EF4-FFF2-40B4-BE49-F238E27FC236}">
                <a16:creationId xmlns:a16="http://schemas.microsoft.com/office/drawing/2014/main" id="{2759AE07-05EF-9D72-2C18-AA8E3F507E40}"/>
              </a:ext>
            </a:extLst>
          </p:cNvPr>
          <p:cNvSpPr txBox="1"/>
          <p:nvPr/>
        </p:nvSpPr>
        <p:spPr>
          <a:xfrm>
            <a:off x="762000" y="5249643"/>
            <a:ext cx="4980810" cy="646331"/>
          </a:xfrm>
          <a:prstGeom prst="rect">
            <a:avLst/>
          </a:prstGeom>
          <a:solidFill>
            <a:schemeClr val="accent1"/>
          </a:solidFill>
          <a:ln w="3175">
            <a:solidFill>
              <a:schemeClr val="tx1"/>
            </a:solidFill>
          </a:ln>
          <a:effectLst>
            <a:outerShdw blurRad="50800" dist="38100" dir="2700000" algn="tl" rotWithShape="0">
              <a:prstClr val="black">
                <a:alpha val="40000"/>
              </a:prstClr>
            </a:outerShdw>
          </a:effectLst>
        </p:spPr>
        <p:txBody>
          <a:bodyPr wrap="square" rtlCol="0">
            <a:spAutoFit/>
          </a:bodyPr>
          <a:lstStyle/>
          <a:p>
            <a:r>
              <a:rPr lang="en-US" dirty="0">
                <a:solidFill>
                  <a:schemeClr val="bg1"/>
                </a:solidFill>
              </a:rPr>
              <a:t>A diverging passage is a diffuser for subsonic inflow and a nozzle for supersonic inflow</a:t>
            </a:r>
          </a:p>
        </p:txBody>
      </p:sp>
      <p:sp>
        <p:nvSpPr>
          <p:cNvPr id="36" name="TextBox 35">
            <a:extLst>
              <a:ext uri="{FF2B5EF4-FFF2-40B4-BE49-F238E27FC236}">
                <a16:creationId xmlns:a16="http://schemas.microsoft.com/office/drawing/2014/main" id="{ACE64C10-491E-8266-A3DF-0D03C8193463}"/>
              </a:ext>
            </a:extLst>
          </p:cNvPr>
          <p:cNvSpPr txBox="1"/>
          <p:nvPr/>
        </p:nvSpPr>
        <p:spPr>
          <a:xfrm>
            <a:off x="6248400" y="5249643"/>
            <a:ext cx="5727538" cy="646331"/>
          </a:xfrm>
          <a:prstGeom prst="rect">
            <a:avLst/>
          </a:prstGeom>
          <a:solidFill>
            <a:schemeClr val="accent1"/>
          </a:solidFill>
          <a:ln w="3175">
            <a:solidFill>
              <a:schemeClr val="tx1"/>
            </a:solidFill>
          </a:ln>
          <a:effectLst>
            <a:outerShdw blurRad="50800" dist="38100" dir="2700000" algn="tl" rotWithShape="0">
              <a:prstClr val="black">
                <a:alpha val="40000"/>
              </a:prstClr>
            </a:outerShdw>
          </a:effectLst>
        </p:spPr>
        <p:txBody>
          <a:bodyPr wrap="square" rtlCol="0">
            <a:spAutoFit/>
          </a:bodyPr>
          <a:lstStyle>
            <a:defPPr>
              <a:defRPr lang="en-US"/>
            </a:defPPr>
            <a:lvl1pPr>
              <a:defRPr>
                <a:solidFill>
                  <a:schemeClr val="bg1"/>
                </a:solidFill>
              </a:defRPr>
            </a:lvl1pPr>
          </a:lstStyle>
          <a:p>
            <a:pPr algn="ctr"/>
            <a:r>
              <a:rPr lang="en-US" dirty="0"/>
              <a:t>A sonic flow </a:t>
            </a:r>
            <a:r>
              <a:rPr lang="en-US" u="sng" dirty="0"/>
              <a:t>can</a:t>
            </a:r>
            <a:r>
              <a:rPr lang="en-US" dirty="0"/>
              <a:t> enter a diverging passage!</a:t>
            </a:r>
          </a:p>
          <a:p>
            <a:pPr algn="ctr"/>
            <a:r>
              <a:rPr lang="en-US" dirty="0"/>
              <a:t>Note that the outflow may be subsonic or supersonic.</a:t>
            </a:r>
          </a:p>
        </p:txBody>
      </p:sp>
    </p:spTree>
    <p:extLst>
      <p:ext uri="{BB962C8B-B14F-4D97-AF65-F5344CB8AC3E}">
        <p14:creationId xmlns:p14="http://schemas.microsoft.com/office/powerpoint/2010/main" val="430805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6" name="Title 1">
            <a:extLst>
              <a:ext uri="{FF2B5EF4-FFF2-40B4-BE49-F238E27FC236}">
                <a16:creationId xmlns:a16="http://schemas.microsoft.com/office/drawing/2014/main" id="{6F908796-5E0D-D31B-7D03-59B11AB074C0}"/>
              </a:ext>
            </a:extLst>
          </p:cNvPr>
          <p:cNvSpPr>
            <a:spLocks noGrp="1"/>
          </p:cNvSpPr>
          <p:nvPr>
            <p:ph type="title"/>
          </p:nvPr>
        </p:nvSpPr>
        <p:spPr>
          <a:xfrm>
            <a:off x="519206" y="141525"/>
            <a:ext cx="10972799" cy="845837"/>
          </a:xfrm>
        </p:spPr>
        <p:txBody>
          <a:bodyPr/>
          <a:lstStyle/>
          <a:p>
            <a:r>
              <a:rPr lang="en-US" dirty="0"/>
              <a:t>Summary</a:t>
            </a:r>
          </a:p>
        </p:txBody>
      </p:sp>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381000" y="987362"/>
            <a:ext cx="11111005" cy="420768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dirty="0"/>
              <a:t>In this lesson we learned how to analyze quasi 1-D compressible flow problems having variable area.</a:t>
            </a:r>
          </a:p>
          <a:p>
            <a:pPr marL="230188" lvl="1" indent="0">
              <a:lnSpc>
                <a:spcPct val="100000"/>
              </a:lnSpc>
              <a:spcBef>
                <a:spcPts val="1200"/>
              </a:spcBef>
              <a:buClr>
                <a:schemeClr val="accent1"/>
              </a:buClr>
              <a:buNone/>
            </a:pPr>
            <a:endParaRPr lang="en-US" dirty="0"/>
          </a:p>
          <a:p>
            <a:pPr lvl="1">
              <a:lnSpc>
                <a:spcPct val="100000"/>
              </a:lnSpc>
              <a:spcBef>
                <a:spcPts val="1200"/>
              </a:spcBef>
              <a:buClr>
                <a:schemeClr val="accent1"/>
              </a:buClr>
              <a:buFont typeface="Wingdings" panose="05000000000000000000" pitchFamily="2" charset="2"/>
              <a:buChar char="Ø"/>
            </a:pPr>
            <a:r>
              <a:rPr lang="en-US" dirty="0"/>
              <a:t>The concepts of choking and critical flow properties were introduced.</a:t>
            </a:r>
          </a:p>
          <a:p>
            <a:pPr marL="230188" lvl="1" indent="0">
              <a:lnSpc>
                <a:spcPct val="100000"/>
              </a:lnSpc>
              <a:spcBef>
                <a:spcPts val="1200"/>
              </a:spcBef>
              <a:buClr>
                <a:schemeClr val="accent1"/>
              </a:buClr>
              <a:buNone/>
            </a:pPr>
            <a:endParaRPr lang="en-US" dirty="0"/>
          </a:p>
          <a:p>
            <a:pPr lvl="1">
              <a:lnSpc>
                <a:spcPct val="100000"/>
              </a:lnSpc>
              <a:spcBef>
                <a:spcPts val="1200"/>
              </a:spcBef>
              <a:buClr>
                <a:schemeClr val="accent1"/>
              </a:buClr>
              <a:buFont typeface="Wingdings" panose="05000000000000000000" pitchFamily="2" charset="2"/>
              <a:buChar char="Ø"/>
            </a:pPr>
            <a:r>
              <a:rPr lang="en-US" dirty="0"/>
              <a:t>We also saw that there are physical limitations on the type of flow that is permissible in a converging or diverging passage.</a:t>
            </a:r>
          </a:p>
        </p:txBody>
      </p:sp>
    </p:spTree>
    <p:extLst>
      <p:ext uri="{BB962C8B-B14F-4D97-AF65-F5344CB8AC3E}">
        <p14:creationId xmlns:p14="http://schemas.microsoft.com/office/powerpoint/2010/main" val="1285008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15</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2" name="Title 1">
            <a:extLst>
              <a:ext uri="{FF2B5EF4-FFF2-40B4-BE49-F238E27FC236}">
                <a16:creationId xmlns:a16="http://schemas.microsoft.com/office/drawing/2014/main" id="{85742009-DA94-4C78-9297-E8BC3B4B2509}"/>
              </a:ext>
            </a:extLst>
          </p:cNvPr>
          <p:cNvSpPr>
            <a:spLocks noGrp="1"/>
          </p:cNvSpPr>
          <p:nvPr>
            <p:ph type="title"/>
          </p:nvPr>
        </p:nvSpPr>
        <p:spPr/>
        <p:txBody>
          <a:bodyPr/>
          <a:lstStyle/>
          <a:p>
            <a:r>
              <a:rPr lang="en-US" dirty="0"/>
              <a:t>Introduction</a:t>
            </a:r>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77724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 this lesson we will analyze quasi one-dimensional flows.</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Unlike a truly one-dimensional flow, the area of the passage varies in such flows. However, the variation </a:t>
                </a:r>
                <a14:m>
                  <m:oMath xmlns:m="http://schemas.openxmlformats.org/officeDocument/2006/math">
                    <m:r>
                      <a:rPr lang="en-US" sz="2000">
                        <a:latin typeface="Cambria Math" panose="02040503050406030204" pitchFamily="18" charset="0"/>
                        <a:sym typeface="Monotype Sorts" pitchFamily="2" charset="2"/>
                      </a:rPr>
                      <m:t>𝐴</m:t>
                    </m:r>
                    <m:r>
                      <a:rPr lang="en-US" sz="2000">
                        <a:latin typeface="Cambria Math" panose="02040503050406030204" pitchFamily="18" charset="0"/>
                        <a:sym typeface="Monotype Sorts" pitchFamily="2" charset="2"/>
                      </a:rPr>
                      <m:t>=</m:t>
                    </m:r>
                    <m:r>
                      <a:rPr lang="en-US" sz="2000">
                        <a:latin typeface="Cambria Math" panose="02040503050406030204" pitchFamily="18" charset="0"/>
                        <a:sym typeface="Monotype Sorts" pitchFamily="2" charset="2"/>
                      </a:rPr>
                      <m:t>𝐴</m:t>
                    </m:r>
                    <m:r>
                      <a:rPr lang="en-US" sz="2000">
                        <a:latin typeface="Cambria Math" panose="02040503050406030204" pitchFamily="18" charset="0"/>
                        <a:sym typeface="Monotype Sorts" pitchFamily="2" charset="2"/>
                      </a:rPr>
                      <m:t>(</m:t>
                    </m:r>
                    <m:r>
                      <a:rPr lang="en-US" sz="2000">
                        <a:latin typeface="Cambria Math" panose="02040503050406030204" pitchFamily="18" charset="0"/>
                        <a:sym typeface="Monotype Sorts" pitchFamily="2" charset="2"/>
                      </a:rPr>
                      <m:t>𝑥</m:t>
                    </m:r>
                    <m:r>
                      <a:rPr lang="en-US" sz="2000">
                        <a:latin typeface="Cambria Math" panose="02040503050406030204" pitchFamily="18" charset="0"/>
                        <a:sym typeface="Monotype Sorts" pitchFamily="2" charset="2"/>
                      </a:rPr>
                      <m:t>)</m:t>
                    </m:r>
                  </m:oMath>
                </a14:m>
                <a:r>
                  <a:rPr lang="en-US" sz="2000" dirty="0">
                    <a:sym typeface="Monotype Sorts" pitchFamily="2" charset="2"/>
                  </a:rPr>
                  <a:t>, is gradual and therefore it is sufficiently accurate to neglect the </a:t>
                </a:r>
                <a14:m>
                  <m:oMath xmlns:m="http://schemas.openxmlformats.org/officeDocument/2006/math">
                    <m:r>
                      <a:rPr lang="en-US" sz="2000">
                        <a:latin typeface="Cambria Math" panose="02040503050406030204" pitchFamily="18" charset="0"/>
                        <a:sym typeface="Monotype Sorts" pitchFamily="2" charset="2"/>
                      </a:rPr>
                      <m:t>𝑦</m:t>
                    </m:r>
                  </m:oMath>
                </a14:m>
                <a:r>
                  <a:rPr lang="en-US" sz="2000" dirty="0">
                    <a:sym typeface="Monotype Sorts" pitchFamily="2" charset="2"/>
                  </a:rPr>
                  <a:t> and </a:t>
                </a:r>
                <a14:m>
                  <m:oMath xmlns:m="http://schemas.openxmlformats.org/officeDocument/2006/math">
                    <m:r>
                      <a:rPr lang="en-US" sz="2000">
                        <a:latin typeface="Cambria Math" panose="02040503050406030204" pitchFamily="18" charset="0"/>
                        <a:sym typeface="Monotype Sorts" pitchFamily="2" charset="2"/>
                      </a:rPr>
                      <m:t>𝑧</m:t>
                    </m:r>
                  </m:oMath>
                </a14:m>
                <a:r>
                  <a:rPr lang="en-US" sz="2000" dirty="0">
                    <a:sym typeface="Monotype Sorts" pitchFamily="2" charset="2"/>
                  </a:rPr>
                  <a:t> variations, and to assume that the flow properties are functions of </a:t>
                </a:r>
                <a14:m>
                  <m:oMath xmlns:m="http://schemas.openxmlformats.org/officeDocument/2006/math">
                    <m:r>
                      <a:rPr lang="en-US" sz="2000">
                        <a:latin typeface="Cambria Math" panose="02040503050406030204" pitchFamily="18" charset="0"/>
                        <a:sym typeface="Monotype Sorts" pitchFamily="2" charset="2"/>
                      </a:rPr>
                      <m:t>𝑥</m:t>
                    </m:r>
                  </m:oMath>
                </a14:m>
                <a:r>
                  <a:rPr lang="en-US" sz="2000" dirty="0">
                    <a:sym typeface="Monotype Sorts" pitchFamily="2" charset="2"/>
                  </a:rPr>
                  <a:t> only.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In such flows, it is the area change that causes the properties to vary along the </a:t>
                </a:r>
                <a14:m>
                  <m:oMath xmlns:m="http://schemas.openxmlformats.org/officeDocument/2006/math">
                    <m:r>
                      <a:rPr lang="en-US" sz="2000">
                        <a:latin typeface="Cambria Math" panose="02040503050406030204" pitchFamily="18" charset="0"/>
                        <a:sym typeface="Monotype Sorts" pitchFamily="2" charset="2"/>
                      </a:rPr>
                      <m:t>𝑥</m:t>
                    </m:r>
                    <m:r>
                      <a:rPr lang="en-US" sz="2000">
                        <a:latin typeface="Cambria Math" panose="02040503050406030204" pitchFamily="18" charset="0"/>
                        <a:sym typeface="Monotype Sorts" pitchFamily="2" charset="2"/>
                      </a:rPr>
                      <m:t>−</m:t>
                    </m:r>
                  </m:oMath>
                </a14:m>
                <a:r>
                  <a:rPr lang="en-US" sz="2000" dirty="0">
                    <a:sym typeface="Monotype Sorts" pitchFamily="2" charset="2"/>
                  </a:rPr>
                  <a:t>direction. </a:t>
                </a:r>
              </a:p>
              <a:p>
                <a:pPr lvl="1">
                  <a:lnSpc>
                    <a:spcPct val="120000"/>
                  </a:lnSpc>
                  <a:spcBef>
                    <a:spcPts val="1200"/>
                  </a:spcBef>
                  <a:buClr>
                    <a:schemeClr val="accent1"/>
                  </a:buClr>
                  <a:buFont typeface="Wingdings" panose="05000000000000000000" pitchFamily="2" charset="2"/>
                  <a:buChar char="Ø"/>
                </a:pPr>
                <a:r>
                  <a:rPr lang="en-US" sz="2000" dirty="0">
                    <a:sym typeface="Monotype Sorts" pitchFamily="2" charset="2"/>
                  </a:rPr>
                  <a:t>A wide range of engineering applications such as wind tunnels, rocket engines, etc. can be  analyzed with a fair degree of accuracy using the methods discussed in this lesson.</a:t>
                </a:r>
              </a:p>
            </p:txBody>
          </p:sp>
        </mc:Choice>
        <mc:Fallback xmlns="">
          <p:sp>
            <p:nvSpPr>
              <p:cNvPr id="4" name="Content Placeholder 2">
                <a:extLst>
                  <a:ext uri="{FF2B5EF4-FFF2-40B4-BE49-F238E27FC236}">
                    <a16:creationId xmlns:a16="http://schemas.microsoft.com/office/drawing/2014/main" id="{B79A77E0-4842-DBE2-BABD-E8EDAC8507E0}"/>
                  </a:ext>
                </a:extLst>
              </p:cNvPr>
              <p:cNvSpPr txBox="1">
                <a:spLocks noRot="1" noChangeAspect="1" noMove="1" noResize="1" noEditPoints="1" noAdjustHandles="1" noChangeArrowheads="1" noChangeShapeType="1" noTextEdit="1"/>
              </p:cNvSpPr>
              <p:nvPr/>
            </p:nvSpPr>
            <p:spPr>
              <a:xfrm>
                <a:off x="76200" y="762000"/>
                <a:ext cx="7772400" cy="5531855"/>
              </a:xfrm>
              <a:prstGeom prst="rect">
                <a:avLst/>
              </a:prstGeom>
              <a:blipFill>
                <a:blip r:embed="rId3"/>
                <a:stretch>
                  <a:fillRect r="-1020"/>
                </a:stretch>
              </a:blipFill>
            </p:spPr>
            <p:txBody>
              <a:bodyPr/>
              <a:lstStyle/>
              <a:p>
                <a:r>
                  <a:rPr lang="en-IN">
                    <a:noFill/>
                  </a:rPr>
                  <a:t> </a:t>
                </a:r>
              </a:p>
            </p:txBody>
          </p:sp>
        </mc:Fallback>
      </mc:AlternateContent>
      <p:pic>
        <p:nvPicPr>
          <p:cNvPr id="6" name="Picture 5" descr="A car parked on the side of a road&#10;&#10;Description automatically generated">
            <a:extLst>
              <a:ext uri="{FF2B5EF4-FFF2-40B4-BE49-F238E27FC236}">
                <a16:creationId xmlns:a16="http://schemas.microsoft.com/office/drawing/2014/main" id="{FC0DBB2A-1413-FF11-7622-0F3621F803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1986" y="545048"/>
            <a:ext cx="4106032" cy="2170666"/>
          </a:xfrm>
          <a:prstGeom prst="rect">
            <a:avLst/>
          </a:prstGeom>
        </p:spPr>
      </p:pic>
      <p:pic>
        <p:nvPicPr>
          <p:cNvPr id="7" name="Picture 6">
            <a:extLst>
              <a:ext uri="{FF2B5EF4-FFF2-40B4-BE49-F238E27FC236}">
                <a16:creationId xmlns:a16="http://schemas.microsoft.com/office/drawing/2014/main" id="{336CEFEB-45EB-EC8E-9C18-C373790EB10E}"/>
              </a:ext>
            </a:extLst>
          </p:cNvPr>
          <p:cNvPicPr>
            <a:picLocks noChangeAspect="1"/>
          </p:cNvPicPr>
          <p:nvPr/>
        </p:nvPicPr>
        <p:blipFill rotWithShape="1">
          <a:blip r:embed="rId5"/>
          <a:srcRect l="15657" t="9959" r="12575" b="2184"/>
          <a:stretch/>
        </p:blipFill>
        <p:spPr>
          <a:xfrm rot="16200000">
            <a:off x="8801146" y="2358948"/>
            <a:ext cx="2227714" cy="4106031"/>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A7E1A221-F835-D86A-A32C-7E095A03B210}"/>
              </a:ext>
            </a:extLst>
          </p:cNvPr>
          <p:cNvSpPr/>
          <p:nvPr/>
        </p:nvSpPr>
        <p:spPr>
          <a:xfrm>
            <a:off x="8393641" y="2827955"/>
            <a:ext cx="3042722" cy="372445"/>
          </a:xfrm>
          <a:prstGeom prst="rect">
            <a:avLst/>
          </a:prstGeom>
        </p:spPr>
        <p:txBody>
          <a:bodyPr wrap="square">
            <a:spAutoFit/>
          </a:bodyPr>
          <a:lstStyle/>
          <a:p>
            <a:pPr algn="ctr"/>
            <a:r>
              <a:rPr lang="en-US" b="1" dirty="0">
                <a:solidFill>
                  <a:schemeClr val="accent5"/>
                </a:solidFill>
              </a:rPr>
              <a:t>Wind Tunnel</a:t>
            </a:r>
          </a:p>
        </p:txBody>
      </p:sp>
      <p:sp>
        <p:nvSpPr>
          <p:cNvPr id="10" name="Rectangle 9">
            <a:extLst>
              <a:ext uri="{FF2B5EF4-FFF2-40B4-BE49-F238E27FC236}">
                <a16:creationId xmlns:a16="http://schemas.microsoft.com/office/drawing/2014/main" id="{40F56EA0-D8CD-D9C5-2C46-937CFCD667BC}"/>
              </a:ext>
            </a:extLst>
          </p:cNvPr>
          <p:cNvSpPr/>
          <p:nvPr/>
        </p:nvSpPr>
        <p:spPr>
          <a:xfrm>
            <a:off x="8393641" y="5647355"/>
            <a:ext cx="3042722" cy="372445"/>
          </a:xfrm>
          <a:prstGeom prst="rect">
            <a:avLst/>
          </a:prstGeom>
        </p:spPr>
        <p:txBody>
          <a:bodyPr wrap="square">
            <a:spAutoFit/>
          </a:bodyPr>
          <a:lstStyle/>
          <a:p>
            <a:pPr algn="ctr"/>
            <a:r>
              <a:rPr lang="en-US" b="1" dirty="0">
                <a:solidFill>
                  <a:schemeClr val="accent5"/>
                </a:solidFill>
              </a:rPr>
              <a:t>Rocket Engine</a:t>
            </a:r>
          </a:p>
        </p:txBody>
      </p:sp>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Basics of 1-D and Quasi 1-D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821" y="848560"/>
                <a:ext cx="7962688" cy="5399840"/>
              </a:xfrm>
            </p:spPr>
            <p:txBody>
              <a:bodyPr>
                <a:noAutofit/>
              </a:bodyPr>
              <a:lstStyle/>
              <a:p>
                <a:pPr lvl="1">
                  <a:lnSpc>
                    <a:spcPct val="100000"/>
                  </a:lnSpc>
                  <a:spcBef>
                    <a:spcPts val="1200"/>
                  </a:spcBef>
                  <a:buClr>
                    <a:schemeClr val="accent1"/>
                  </a:buClr>
                  <a:buFont typeface="Wingdings" panose="05000000000000000000" pitchFamily="2" charset="2"/>
                  <a:buChar char="Ø"/>
                </a:pPr>
                <a:r>
                  <a:rPr lang="en-US" sz="2000" dirty="0"/>
                  <a:t>The flow is considered compressible and has attained steady-state.</a:t>
                </a:r>
              </a:p>
              <a:p>
                <a:pPr lvl="1">
                  <a:lnSpc>
                    <a:spcPct val="100000"/>
                  </a:lnSpc>
                  <a:spcBef>
                    <a:spcPts val="1200"/>
                  </a:spcBef>
                  <a:buClr>
                    <a:schemeClr val="accent1"/>
                  </a:buClr>
                  <a:buFont typeface="Wingdings" panose="05000000000000000000" pitchFamily="2" charset="2"/>
                  <a:buChar char="Ø"/>
                </a:pPr>
                <a:r>
                  <a:rPr lang="en-US" sz="2000" dirty="0"/>
                  <a:t>Working fluid is assumed to be an ideal gas with known thermodynamic properties.</a:t>
                </a:r>
              </a:p>
              <a:p>
                <a:pPr lvl="1">
                  <a:lnSpc>
                    <a:spcPct val="100000"/>
                  </a:lnSpc>
                  <a:spcBef>
                    <a:spcPts val="1200"/>
                  </a:spcBef>
                  <a:buClr>
                    <a:schemeClr val="accent1"/>
                  </a:buClr>
                  <a:buFont typeface="Wingdings" panose="05000000000000000000" pitchFamily="2" charset="2"/>
                  <a:buChar char="Ø"/>
                </a:pPr>
                <a:r>
                  <a:rPr lang="en-US" sz="2000" dirty="0"/>
                  <a:t>Property variations assumed to be isentropic (except across shock waves).</a:t>
                </a:r>
              </a:p>
              <a:p>
                <a:pPr lvl="1">
                  <a:lnSpc>
                    <a:spcPct val="100000"/>
                  </a:lnSpc>
                  <a:spcBef>
                    <a:spcPts val="1200"/>
                  </a:spcBef>
                  <a:buClr>
                    <a:schemeClr val="accent1"/>
                  </a:buClr>
                  <a:buFont typeface="Wingdings" panose="05000000000000000000" pitchFamily="2" charset="2"/>
                  <a:buChar char="Ø"/>
                </a:pPr>
                <a:r>
                  <a:rPr lang="en-US" sz="2000" dirty="0"/>
                  <a:t>Velocity and thermal property profiles are uniform across the passage</a:t>
                </a:r>
              </a:p>
              <a:p>
                <a:pPr lvl="1">
                  <a:lnSpc>
                    <a:spcPct val="100000"/>
                  </a:lnSpc>
                  <a:spcBef>
                    <a:spcPts val="1200"/>
                  </a:spcBef>
                  <a:buClr>
                    <a:schemeClr val="accent1"/>
                  </a:buClr>
                  <a:buFont typeface="Wingdings" panose="05000000000000000000" pitchFamily="2" charset="2"/>
                  <a:buChar char="Ø"/>
                </a:pPr>
                <a:r>
                  <a:rPr lang="en-US" sz="2000" dirty="0"/>
                  <a:t>No separated or reversed flow</a:t>
                </a:r>
              </a:p>
              <a:p>
                <a:pPr lvl="1">
                  <a:lnSpc>
                    <a:spcPct val="100000"/>
                  </a:lnSpc>
                  <a:spcBef>
                    <a:spcPts val="1200"/>
                  </a:spcBef>
                  <a:buClr>
                    <a:schemeClr val="accent1"/>
                  </a:buClr>
                  <a:buFont typeface="Wingdings" panose="05000000000000000000" pitchFamily="2" charset="2"/>
                  <a:buChar char="Ø"/>
                </a:pPr>
                <a:r>
                  <a:rPr lang="en-US" sz="2000" dirty="0"/>
                  <a:t>No heat transfer or work input to the fluid</a:t>
                </a:r>
              </a:p>
              <a:p>
                <a:pPr lvl="1">
                  <a:lnSpc>
                    <a:spcPct val="100000"/>
                  </a:lnSpc>
                  <a:spcBef>
                    <a:spcPts val="1200"/>
                  </a:spcBef>
                  <a:buClr>
                    <a:schemeClr val="accent1"/>
                  </a:buClr>
                  <a:buFont typeface="Wingdings" panose="05000000000000000000" pitchFamily="2" charset="2"/>
                  <a:buChar char="Ø"/>
                </a:pPr>
                <a:r>
                  <a:rPr lang="en-US" sz="2000" dirty="0"/>
                  <a:t>The duct cross-sectional area:</a:t>
                </a:r>
              </a:p>
              <a:p>
                <a:pPr lvl="2">
                  <a:lnSpc>
                    <a:spcPct val="100000"/>
                  </a:lnSpc>
                  <a:spcBef>
                    <a:spcPts val="1200"/>
                  </a:spcBef>
                  <a:buClr>
                    <a:schemeClr val="accent1"/>
                  </a:buClr>
                  <a:buFont typeface="Wingdings" panose="05000000000000000000" pitchFamily="2" charset="2"/>
                  <a:buChar char="Ø"/>
                </a:pPr>
                <a:r>
                  <a:rPr lang="en-US" sz="1800" dirty="0"/>
                  <a:t>Is constant for 1-D flows </a:t>
                </a:r>
              </a:p>
              <a:p>
                <a:pPr lvl="2">
                  <a:lnSpc>
                    <a:spcPct val="100000"/>
                  </a:lnSpc>
                  <a:spcBef>
                    <a:spcPts val="1200"/>
                  </a:spcBef>
                  <a:buClr>
                    <a:schemeClr val="accent1"/>
                  </a:buClr>
                  <a:buFont typeface="Wingdings" panose="05000000000000000000" pitchFamily="2" charset="2"/>
                  <a:buChar char="Ø"/>
                </a:pPr>
                <a:r>
                  <a:rPr lang="en-US" sz="1800" dirty="0"/>
                  <a:t>Is a function of </a:t>
                </a:r>
                <a14:m>
                  <m:oMath xmlns:m="http://schemas.openxmlformats.org/officeDocument/2006/math">
                    <m:r>
                      <a:rPr lang="en-US" sz="1800" i="1" dirty="0" smtClean="0">
                        <a:latin typeface="Cambria Math" panose="02040503050406030204" pitchFamily="18" charset="0"/>
                      </a:rPr>
                      <m:t>𝑥</m:t>
                    </m:r>
                  </m:oMath>
                </a14:m>
                <a:r>
                  <a:rPr lang="en-US" sz="1800" dirty="0"/>
                  <a:t> for Quasi 1-D flows</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821" y="848560"/>
                <a:ext cx="7962688" cy="5399840"/>
              </a:xfrm>
              <a:blipFill>
                <a:blip r:embed="rId3"/>
                <a:stretch>
                  <a:fillRect t="-564"/>
                </a:stretch>
              </a:blipFill>
            </p:spPr>
            <p:txBody>
              <a:bodyPr/>
              <a:lstStyle/>
              <a:p>
                <a:r>
                  <a:rPr lang="en-IN">
                    <a:noFill/>
                  </a:rPr>
                  <a:t> </a:t>
                </a:r>
              </a:p>
            </p:txBody>
          </p:sp>
        </mc:Fallback>
      </mc:AlternateContent>
      <p:grpSp>
        <p:nvGrpSpPr>
          <p:cNvPr id="8" name="Group 7">
            <a:extLst>
              <a:ext uri="{FF2B5EF4-FFF2-40B4-BE49-F238E27FC236}">
                <a16:creationId xmlns:a16="http://schemas.microsoft.com/office/drawing/2014/main" id="{3FF7B021-38DC-1297-08B3-B9647A9F2CDC}"/>
              </a:ext>
            </a:extLst>
          </p:cNvPr>
          <p:cNvGrpSpPr/>
          <p:nvPr/>
        </p:nvGrpSpPr>
        <p:grpSpPr>
          <a:xfrm>
            <a:off x="8229808" y="1096562"/>
            <a:ext cx="3513088" cy="979714"/>
            <a:chOff x="8098971" y="1624855"/>
            <a:chExt cx="3513088" cy="979714"/>
          </a:xfrm>
          <a:solidFill>
            <a:schemeClr val="accent1"/>
          </a:solidFill>
        </p:grpSpPr>
        <p:sp>
          <p:nvSpPr>
            <p:cNvPr id="9" name="Cylinder 8">
              <a:extLst>
                <a:ext uri="{FF2B5EF4-FFF2-40B4-BE49-F238E27FC236}">
                  <a16:creationId xmlns:a16="http://schemas.microsoft.com/office/drawing/2014/main" id="{7465D87C-73A5-9B7A-0B8B-3FADBED08171}"/>
                </a:ext>
              </a:extLst>
            </p:cNvPr>
            <p:cNvSpPr/>
            <p:nvPr/>
          </p:nvSpPr>
          <p:spPr>
            <a:xfrm rot="5400000">
              <a:off x="9429751" y="918644"/>
              <a:ext cx="979714" cy="2392136"/>
            </a:xfrm>
            <a:prstGeom prst="can">
              <a:avLst/>
            </a:prstGeom>
            <a:grp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E3DE5A82-7699-F4AE-8996-210187FDACB4}"/>
                </a:ext>
              </a:extLst>
            </p:cNvPr>
            <p:cNvCxnSpPr/>
            <p:nvPr/>
          </p:nvCxnSpPr>
          <p:spPr>
            <a:xfrm>
              <a:off x="11016066" y="2114712"/>
              <a:ext cx="595993" cy="0"/>
            </a:xfrm>
            <a:prstGeom prst="straightConnector1">
              <a:avLst/>
            </a:prstGeom>
            <a:grpFill/>
            <a:ln w="19050">
              <a:solidFill>
                <a:schemeClr val="tx1"/>
              </a:solidFill>
              <a:headEnd type="oval"/>
              <a:tailEnd type="triangle" w="sm"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FC52062-810C-61BD-DD35-A8C58998EF50}"/>
                </a:ext>
              </a:extLst>
            </p:cNvPr>
            <p:cNvCxnSpPr>
              <a:endCxn id="9" idx="1"/>
            </p:cNvCxnSpPr>
            <p:nvPr/>
          </p:nvCxnSpPr>
          <p:spPr>
            <a:xfrm>
              <a:off x="8098971" y="2114712"/>
              <a:ext cx="3016705" cy="0"/>
            </a:xfrm>
            <a:prstGeom prst="line">
              <a:avLst/>
            </a:prstGeom>
            <a:grpFill/>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8FCAF1A7-8C14-D250-9EC9-F05AA848BEF8}"/>
              </a:ext>
            </a:extLst>
          </p:cNvPr>
          <p:cNvSpPr txBox="1"/>
          <p:nvPr/>
        </p:nvSpPr>
        <p:spPr>
          <a:xfrm>
            <a:off x="9593245" y="749924"/>
            <a:ext cx="914400" cy="367389"/>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1-D Flow</a:t>
            </a: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3C1CA121-DAF0-6728-3B49-EB7A0D2306F5}"/>
                  </a:ext>
                </a:extLst>
              </p:cNvPr>
              <p:cNvSpPr txBox="1"/>
              <p:nvPr/>
            </p:nvSpPr>
            <p:spPr>
              <a:xfrm>
                <a:off x="8249547" y="2138380"/>
                <a:ext cx="3601794" cy="722530"/>
              </a:xfrm>
              <a:prstGeom prst="rect">
                <a:avLst/>
              </a:prstGeom>
            </p:spPr>
            <p:txBody>
              <a:bodyPr vert="horz" wrap="none" lIns="91440" tIns="45720" rIns="91440" bIns="45720" rtlCol="0">
                <a:noAutofit/>
              </a:bodyPr>
              <a:lstStyle/>
              <a:p>
                <a:pPr marL="0" indent="0" algn="ctr">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dirty="0" smtClean="0">
                          <a:solidFill>
                            <a:schemeClr val="tx1"/>
                          </a:solidFill>
                          <a:latin typeface="Cambria Math" panose="02040503050406030204" pitchFamily="18" charset="0"/>
                          <a:cs typeface="Segoe UI" panose="020B0502040204020203" pitchFamily="34" charset="0"/>
                        </a:rPr>
                        <m:t>𝐴</m:t>
                      </m:r>
                      <m:r>
                        <a:rPr lang="en-US" sz="1600" b="0" i="1" dirty="0" smtClean="0">
                          <a:solidFill>
                            <a:schemeClr val="tx1"/>
                          </a:solidFill>
                          <a:latin typeface="Cambria Math" panose="02040503050406030204" pitchFamily="18" charset="0"/>
                          <a:cs typeface="Segoe UI" panose="020B0502040204020203" pitchFamily="34" charset="0"/>
                        </a:rPr>
                        <m:t>=</m:t>
                      </m:r>
                      <m:r>
                        <a:rPr lang="en-US" sz="1600" b="0" i="1" dirty="0" smtClean="0">
                          <a:solidFill>
                            <a:schemeClr val="tx1"/>
                          </a:solidFill>
                          <a:latin typeface="Cambria Math" panose="02040503050406030204" pitchFamily="18" charset="0"/>
                          <a:cs typeface="Segoe UI" panose="020B0502040204020203" pitchFamily="34" charset="0"/>
                        </a:rPr>
                        <m:t>𝑐𝑜𝑛𝑠𝑡𝑎𝑛𝑡</m:t>
                      </m:r>
                    </m:oMath>
                  </m:oMathPara>
                </a14:m>
                <a:endParaRPr lang="en-US" sz="1600" b="0" dirty="0">
                  <a:solidFill>
                    <a:schemeClr val="tx1"/>
                  </a:solidFill>
                  <a:latin typeface="Segoe UI" panose="020B0502040204020203" pitchFamily="34" charset="0"/>
                  <a:cs typeface="Segoe UI" panose="020B0502040204020203" pitchFamily="34" charset="0"/>
                </a:endParaRPr>
              </a:p>
              <a:p>
                <a:pPr marL="0" indent="0" algn="ctr">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𝑝</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𝑝</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𝜌</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𝜌</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𝑇</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𝑇</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𝑢</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𝑢</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𝑥</m:t>
                      </m:r>
                      <m:r>
                        <a:rPr lang="en-US" sz="1600" b="0" i="1" smtClean="0">
                          <a:solidFill>
                            <a:schemeClr val="tx1"/>
                          </a:solidFill>
                          <a:latin typeface="Cambria Math" panose="02040503050406030204" pitchFamily="18" charset="0"/>
                          <a:cs typeface="Segoe UI" panose="020B0502040204020203" pitchFamily="34" charset="0"/>
                        </a:rPr>
                        <m:t>)</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33" name="TextBox 32">
                <a:extLst>
                  <a:ext uri="{FF2B5EF4-FFF2-40B4-BE49-F238E27FC236}">
                    <a16:creationId xmlns:a16="http://schemas.microsoft.com/office/drawing/2014/main" id="{3C1CA121-DAF0-6728-3B49-EB7A0D2306F5}"/>
                  </a:ext>
                </a:extLst>
              </p:cNvPr>
              <p:cNvSpPr txBox="1">
                <a:spLocks noRot="1" noChangeAspect="1" noMove="1" noResize="1" noEditPoints="1" noAdjustHandles="1" noChangeArrowheads="1" noChangeShapeType="1" noTextEdit="1"/>
              </p:cNvSpPr>
              <p:nvPr/>
            </p:nvSpPr>
            <p:spPr>
              <a:xfrm>
                <a:off x="8249547" y="2138380"/>
                <a:ext cx="3601794" cy="722530"/>
              </a:xfrm>
              <a:prstGeom prst="rect">
                <a:avLst/>
              </a:prstGeom>
              <a:blipFill>
                <a:blip r:embed="rId4"/>
                <a:stretch>
                  <a:fillRect/>
                </a:stretch>
              </a:blipFill>
            </p:spPr>
            <p:txBody>
              <a:bodyPr/>
              <a:lstStyle/>
              <a:p>
                <a:r>
                  <a:rPr lang="en-IN">
                    <a:noFill/>
                  </a:rPr>
                  <a:t> </a:t>
                </a:r>
              </a:p>
            </p:txBody>
          </p:sp>
        </mc:Fallback>
      </mc:AlternateContent>
      <p:grpSp>
        <p:nvGrpSpPr>
          <p:cNvPr id="34" name="Group 33">
            <a:extLst>
              <a:ext uri="{FF2B5EF4-FFF2-40B4-BE49-F238E27FC236}">
                <a16:creationId xmlns:a16="http://schemas.microsoft.com/office/drawing/2014/main" id="{5E39AC9B-E77F-95D4-1600-5BB6B811B5E3}"/>
              </a:ext>
            </a:extLst>
          </p:cNvPr>
          <p:cNvGrpSpPr/>
          <p:nvPr/>
        </p:nvGrpSpPr>
        <p:grpSpPr>
          <a:xfrm>
            <a:off x="8229808" y="3592486"/>
            <a:ext cx="3513088" cy="987868"/>
            <a:chOff x="8098971" y="4169396"/>
            <a:chExt cx="3513088" cy="987868"/>
          </a:xfrm>
          <a:solidFill>
            <a:schemeClr val="accent1"/>
          </a:solidFill>
        </p:grpSpPr>
        <p:sp>
          <p:nvSpPr>
            <p:cNvPr id="35" name="Rectangle 15">
              <a:extLst>
                <a:ext uri="{FF2B5EF4-FFF2-40B4-BE49-F238E27FC236}">
                  <a16:creationId xmlns:a16="http://schemas.microsoft.com/office/drawing/2014/main" id="{4C6038D4-B54C-C38A-0D65-F9DCC150EBF1}"/>
                </a:ext>
              </a:extLst>
            </p:cNvPr>
            <p:cNvSpPr/>
            <p:nvPr/>
          </p:nvSpPr>
          <p:spPr>
            <a:xfrm>
              <a:off x="8828453" y="4169396"/>
              <a:ext cx="2187613" cy="979701"/>
            </a:xfrm>
            <a:custGeom>
              <a:avLst/>
              <a:gdLst>
                <a:gd name="connsiteX0" fmla="*/ 0 w 2187613"/>
                <a:gd name="connsiteY0" fmla="*/ 0 h 489843"/>
                <a:gd name="connsiteX1" fmla="*/ 2187613 w 2187613"/>
                <a:gd name="connsiteY1" fmla="*/ 0 h 489843"/>
                <a:gd name="connsiteX2" fmla="*/ 2187613 w 2187613"/>
                <a:gd name="connsiteY2" fmla="*/ 489843 h 489843"/>
                <a:gd name="connsiteX3" fmla="*/ 0 w 2187613"/>
                <a:gd name="connsiteY3" fmla="*/ 489843 h 489843"/>
                <a:gd name="connsiteX4" fmla="*/ 0 w 2187613"/>
                <a:gd name="connsiteY4" fmla="*/ 0 h 489843"/>
                <a:gd name="connsiteX0" fmla="*/ 0 w 2187613"/>
                <a:gd name="connsiteY0" fmla="*/ 21939 h 511782"/>
                <a:gd name="connsiteX1" fmla="*/ 1670818 w 2187613"/>
                <a:gd name="connsiteY1" fmla="*/ 0 h 511782"/>
                <a:gd name="connsiteX2" fmla="*/ 2187613 w 2187613"/>
                <a:gd name="connsiteY2" fmla="*/ 21939 h 511782"/>
                <a:gd name="connsiteX3" fmla="*/ 2187613 w 2187613"/>
                <a:gd name="connsiteY3" fmla="*/ 511782 h 511782"/>
                <a:gd name="connsiteX4" fmla="*/ 0 w 2187613"/>
                <a:gd name="connsiteY4" fmla="*/ 511782 h 511782"/>
                <a:gd name="connsiteX5" fmla="*/ 0 w 2187613"/>
                <a:gd name="connsiteY5" fmla="*/ 21939 h 511782"/>
                <a:gd name="connsiteX0" fmla="*/ 0 w 2187613"/>
                <a:gd name="connsiteY0" fmla="*/ 21939 h 522514"/>
                <a:gd name="connsiteX1" fmla="*/ 1670818 w 2187613"/>
                <a:gd name="connsiteY1" fmla="*/ 0 h 522514"/>
                <a:gd name="connsiteX2" fmla="*/ 2187613 w 2187613"/>
                <a:gd name="connsiteY2" fmla="*/ 21939 h 522514"/>
                <a:gd name="connsiteX3" fmla="*/ 2187613 w 2187613"/>
                <a:gd name="connsiteY3" fmla="*/ 511782 h 522514"/>
                <a:gd name="connsiteX4" fmla="*/ 1670818 w 2187613"/>
                <a:gd name="connsiteY4" fmla="*/ 522514 h 522514"/>
                <a:gd name="connsiteX5" fmla="*/ 0 w 2187613"/>
                <a:gd name="connsiteY5" fmla="*/ 511782 h 522514"/>
                <a:gd name="connsiteX6" fmla="*/ 0 w 2187613"/>
                <a:gd name="connsiteY6" fmla="*/ 21939 h 522514"/>
                <a:gd name="connsiteX0" fmla="*/ 0 w 2187613"/>
                <a:gd name="connsiteY0" fmla="*/ 21939 h 522514"/>
                <a:gd name="connsiteX1" fmla="*/ 348204 w 2187613"/>
                <a:gd name="connsiteY1" fmla="*/ 8164 h 522514"/>
                <a:gd name="connsiteX2" fmla="*/ 1670818 w 2187613"/>
                <a:gd name="connsiteY2" fmla="*/ 0 h 522514"/>
                <a:gd name="connsiteX3" fmla="*/ 2187613 w 2187613"/>
                <a:gd name="connsiteY3" fmla="*/ 21939 h 522514"/>
                <a:gd name="connsiteX4" fmla="*/ 2187613 w 2187613"/>
                <a:gd name="connsiteY4" fmla="*/ 511782 h 522514"/>
                <a:gd name="connsiteX5" fmla="*/ 1670818 w 2187613"/>
                <a:gd name="connsiteY5" fmla="*/ 522514 h 522514"/>
                <a:gd name="connsiteX6" fmla="*/ 0 w 2187613"/>
                <a:gd name="connsiteY6" fmla="*/ 511782 h 522514"/>
                <a:gd name="connsiteX7" fmla="*/ 0 w 2187613"/>
                <a:gd name="connsiteY7" fmla="*/ 21939 h 522514"/>
                <a:gd name="connsiteX0" fmla="*/ 0 w 2187613"/>
                <a:gd name="connsiteY0" fmla="*/ 21939 h 522514"/>
                <a:gd name="connsiteX1" fmla="*/ 348204 w 2187613"/>
                <a:gd name="connsiteY1" fmla="*/ 8164 h 522514"/>
                <a:gd name="connsiteX2" fmla="*/ 1670818 w 2187613"/>
                <a:gd name="connsiteY2" fmla="*/ 0 h 522514"/>
                <a:gd name="connsiteX3" fmla="*/ 2187613 w 2187613"/>
                <a:gd name="connsiteY3" fmla="*/ 21939 h 522514"/>
                <a:gd name="connsiteX4" fmla="*/ 2187613 w 2187613"/>
                <a:gd name="connsiteY4" fmla="*/ 511782 h 522514"/>
                <a:gd name="connsiteX5" fmla="*/ 1670818 w 2187613"/>
                <a:gd name="connsiteY5" fmla="*/ 522514 h 522514"/>
                <a:gd name="connsiteX6" fmla="*/ 348204 w 2187613"/>
                <a:gd name="connsiteY6" fmla="*/ 514350 h 522514"/>
                <a:gd name="connsiteX7" fmla="*/ 0 w 2187613"/>
                <a:gd name="connsiteY7" fmla="*/ 511782 h 522514"/>
                <a:gd name="connsiteX8" fmla="*/ 0 w 2187613"/>
                <a:gd name="connsiteY8" fmla="*/ 21939 h 522514"/>
                <a:gd name="connsiteX0" fmla="*/ 0 w 2187613"/>
                <a:gd name="connsiteY0" fmla="*/ 21939 h 748547"/>
                <a:gd name="connsiteX1" fmla="*/ 348204 w 2187613"/>
                <a:gd name="connsiteY1" fmla="*/ 8164 h 748547"/>
                <a:gd name="connsiteX2" fmla="*/ 1670818 w 2187613"/>
                <a:gd name="connsiteY2" fmla="*/ 0 h 748547"/>
                <a:gd name="connsiteX3" fmla="*/ 2187613 w 2187613"/>
                <a:gd name="connsiteY3" fmla="*/ 21939 h 748547"/>
                <a:gd name="connsiteX4" fmla="*/ 2187613 w 2187613"/>
                <a:gd name="connsiteY4" fmla="*/ 748547 h 748547"/>
                <a:gd name="connsiteX5" fmla="*/ 1670818 w 2187613"/>
                <a:gd name="connsiteY5" fmla="*/ 522514 h 748547"/>
                <a:gd name="connsiteX6" fmla="*/ 348204 w 2187613"/>
                <a:gd name="connsiteY6" fmla="*/ 514350 h 748547"/>
                <a:gd name="connsiteX7" fmla="*/ 0 w 2187613"/>
                <a:gd name="connsiteY7" fmla="*/ 511782 h 748547"/>
                <a:gd name="connsiteX8" fmla="*/ 0 w 2187613"/>
                <a:gd name="connsiteY8" fmla="*/ 21939 h 748547"/>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82070 h 1008678"/>
                <a:gd name="connsiteX1" fmla="*/ 348204 w 2187613"/>
                <a:gd name="connsiteY1" fmla="*/ 268295 h 1008678"/>
                <a:gd name="connsiteX2" fmla="*/ 1670818 w 2187613"/>
                <a:gd name="connsiteY2" fmla="*/ 260131 h 1008678"/>
                <a:gd name="connsiteX3" fmla="*/ 2179448 w 2187613"/>
                <a:gd name="connsiteY3" fmla="*/ 28977 h 1008678"/>
                <a:gd name="connsiteX4" fmla="*/ 2187613 w 2187613"/>
                <a:gd name="connsiteY4" fmla="*/ 1008678 h 1008678"/>
                <a:gd name="connsiteX5" fmla="*/ 1670818 w 2187613"/>
                <a:gd name="connsiteY5" fmla="*/ 782645 h 1008678"/>
                <a:gd name="connsiteX6" fmla="*/ 348204 w 2187613"/>
                <a:gd name="connsiteY6" fmla="*/ 774481 h 1008678"/>
                <a:gd name="connsiteX7" fmla="*/ 0 w 2187613"/>
                <a:gd name="connsiteY7" fmla="*/ 771913 h 1008678"/>
                <a:gd name="connsiteX8" fmla="*/ 0 w 2187613"/>
                <a:gd name="connsiteY8" fmla="*/ 282070 h 1008678"/>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613" h="979701">
                  <a:moveTo>
                    <a:pt x="0" y="253093"/>
                  </a:moveTo>
                  <a:lnTo>
                    <a:pt x="348204" y="239318"/>
                  </a:lnTo>
                  <a:cubicBezTo>
                    <a:pt x="667496" y="235661"/>
                    <a:pt x="1365611" y="189397"/>
                    <a:pt x="1670818" y="149511"/>
                  </a:cubicBezTo>
                  <a:cubicBezTo>
                    <a:pt x="1976025" y="109625"/>
                    <a:pt x="2060659" y="71185"/>
                    <a:pt x="2179448" y="0"/>
                  </a:cubicBezTo>
                  <a:cubicBezTo>
                    <a:pt x="2182170" y="326567"/>
                    <a:pt x="2184891" y="653134"/>
                    <a:pt x="2187613" y="979701"/>
                  </a:cubicBezTo>
                  <a:cubicBezTo>
                    <a:pt x="2015348" y="904357"/>
                    <a:pt x="1973711" y="902491"/>
                    <a:pt x="1670818" y="851640"/>
                  </a:cubicBezTo>
                  <a:cubicBezTo>
                    <a:pt x="1367925" y="800789"/>
                    <a:pt x="626674" y="747293"/>
                    <a:pt x="348204" y="745504"/>
                  </a:cubicBezTo>
                  <a:lnTo>
                    <a:pt x="0" y="742936"/>
                  </a:lnTo>
                  <a:lnTo>
                    <a:pt x="0" y="253093"/>
                  </a:lnTo>
                  <a:close/>
                </a:path>
              </a:pathLst>
            </a:custGeom>
            <a:grp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6" name="Oval 35">
              <a:extLst>
                <a:ext uri="{FF2B5EF4-FFF2-40B4-BE49-F238E27FC236}">
                  <a16:creationId xmlns:a16="http://schemas.microsoft.com/office/drawing/2014/main" id="{3960B4BD-5CAA-2DF7-4D10-23014BAC98CE}"/>
                </a:ext>
              </a:extLst>
            </p:cNvPr>
            <p:cNvSpPr/>
            <p:nvPr/>
          </p:nvSpPr>
          <p:spPr>
            <a:xfrm>
              <a:off x="10905849" y="4177558"/>
              <a:ext cx="209827" cy="979706"/>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a:extLst>
                <a:ext uri="{FF2B5EF4-FFF2-40B4-BE49-F238E27FC236}">
                  <a16:creationId xmlns:a16="http://schemas.microsoft.com/office/drawing/2014/main" id="{7C184996-2768-AFDF-DFAE-CD9B2B811B99}"/>
                </a:ext>
              </a:extLst>
            </p:cNvPr>
            <p:cNvCxnSpPr/>
            <p:nvPr/>
          </p:nvCxnSpPr>
          <p:spPr>
            <a:xfrm>
              <a:off x="11016066" y="4667412"/>
              <a:ext cx="595993" cy="0"/>
            </a:xfrm>
            <a:prstGeom prst="straightConnector1">
              <a:avLst/>
            </a:prstGeom>
            <a:grpFill/>
            <a:ln w="19050">
              <a:solidFill>
                <a:schemeClr val="tx1"/>
              </a:solidFill>
              <a:headEnd type="oval"/>
              <a:tailEnd type="triangle" w="sm"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A25242D0-91B9-EF29-A210-99C1C3269A87}"/>
                </a:ext>
              </a:extLst>
            </p:cNvPr>
            <p:cNvSpPr/>
            <p:nvPr/>
          </p:nvSpPr>
          <p:spPr>
            <a:xfrm>
              <a:off x="8723540" y="4422489"/>
              <a:ext cx="209827" cy="489843"/>
            </a:xfrm>
            <a:prstGeom prst="ellipse">
              <a:avLst/>
            </a:prstGeom>
            <a:grp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39" name="Straight Connector 38">
              <a:extLst>
                <a:ext uri="{FF2B5EF4-FFF2-40B4-BE49-F238E27FC236}">
                  <a16:creationId xmlns:a16="http://schemas.microsoft.com/office/drawing/2014/main" id="{B080D86D-4DCB-18C3-39C3-57EE8E6EE2B3}"/>
                </a:ext>
              </a:extLst>
            </p:cNvPr>
            <p:cNvCxnSpPr>
              <a:cxnSpLocks/>
            </p:cNvCxnSpPr>
            <p:nvPr/>
          </p:nvCxnSpPr>
          <p:spPr>
            <a:xfrm flipV="1">
              <a:off x="8098971" y="4667411"/>
              <a:ext cx="2771777" cy="1"/>
            </a:xfrm>
            <a:prstGeom prst="line">
              <a:avLst/>
            </a:prstGeom>
            <a:grpFill/>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D7C364F9-446E-0375-7306-BFB0055D6A45}"/>
              </a:ext>
            </a:extLst>
          </p:cNvPr>
          <p:cNvSpPr txBox="1"/>
          <p:nvPr/>
        </p:nvSpPr>
        <p:spPr>
          <a:xfrm>
            <a:off x="9593244" y="3341983"/>
            <a:ext cx="914400" cy="367389"/>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600" dirty="0">
                <a:latin typeface="Segoe UI" panose="020B0502040204020203" pitchFamily="34" charset="0"/>
                <a:cs typeface="Segoe UI" panose="020B0502040204020203" pitchFamily="34" charset="0"/>
              </a:rPr>
              <a:t>Quasi 1-D Flow</a:t>
            </a:r>
          </a:p>
        </p:txBody>
      </p:sp>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88EEAA4-BB90-347C-32A6-8670758A61BD}"/>
                  </a:ext>
                </a:extLst>
              </p:cNvPr>
              <p:cNvSpPr txBox="1"/>
              <p:nvPr/>
            </p:nvSpPr>
            <p:spPr>
              <a:xfrm>
                <a:off x="8170182" y="4607405"/>
                <a:ext cx="3760524" cy="722530"/>
              </a:xfrm>
              <a:prstGeom prst="rect">
                <a:avLst/>
              </a:prstGeom>
            </p:spPr>
            <p:txBody>
              <a:bodyPr vert="horz" wrap="none" lIns="91440" tIns="45720" rIns="91440" bIns="45720" rtlCol="0">
                <a:noAutofit/>
              </a:bodyPr>
              <a:lstStyle/>
              <a:p>
                <a:pPr marL="0" indent="0" algn="ctr">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dirty="0" smtClean="0">
                          <a:solidFill>
                            <a:schemeClr val="tx1"/>
                          </a:solidFill>
                          <a:latin typeface="Cambria Math" panose="02040503050406030204" pitchFamily="18" charset="0"/>
                          <a:cs typeface="Segoe UI" panose="020B0502040204020203" pitchFamily="34" charset="0"/>
                        </a:rPr>
                        <m:t>𝐴</m:t>
                      </m:r>
                      <m:r>
                        <a:rPr lang="en-US" sz="1600" b="0" i="1" dirty="0" smtClean="0">
                          <a:solidFill>
                            <a:schemeClr val="tx1"/>
                          </a:solidFill>
                          <a:latin typeface="Cambria Math" panose="02040503050406030204" pitchFamily="18" charset="0"/>
                          <a:cs typeface="Segoe UI" panose="020B0502040204020203" pitchFamily="34" charset="0"/>
                        </a:rPr>
                        <m:t>=</m:t>
                      </m:r>
                      <m:r>
                        <a:rPr lang="en-US" sz="1600" b="0" i="1" dirty="0" smtClean="0">
                          <a:solidFill>
                            <a:schemeClr val="tx1"/>
                          </a:solidFill>
                          <a:latin typeface="Cambria Math" panose="02040503050406030204" pitchFamily="18" charset="0"/>
                          <a:cs typeface="Segoe UI" panose="020B0502040204020203" pitchFamily="34" charset="0"/>
                        </a:rPr>
                        <m:t>𝐴</m:t>
                      </m:r>
                      <m:d>
                        <m:dPr>
                          <m:ctrlPr>
                            <a:rPr lang="en-US" sz="1600" b="0" i="1" dirty="0" smtClean="0">
                              <a:solidFill>
                                <a:schemeClr val="tx1"/>
                              </a:solidFill>
                              <a:latin typeface="Cambria Math" panose="02040503050406030204" pitchFamily="18" charset="0"/>
                              <a:cs typeface="Segoe UI" panose="020B0502040204020203" pitchFamily="34" charset="0"/>
                            </a:rPr>
                          </m:ctrlPr>
                        </m:dPr>
                        <m:e>
                          <m:r>
                            <a:rPr lang="en-US" sz="1600" b="0" i="1" dirty="0" smtClean="0">
                              <a:solidFill>
                                <a:schemeClr val="tx1"/>
                              </a:solidFill>
                              <a:latin typeface="Cambria Math" panose="02040503050406030204" pitchFamily="18" charset="0"/>
                              <a:cs typeface="Segoe UI" panose="020B0502040204020203" pitchFamily="34" charset="0"/>
                            </a:rPr>
                            <m:t>𝑥</m:t>
                          </m:r>
                        </m:e>
                      </m:d>
                    </m:oMath>
                  </m:oMathPara>
                </a14:m>
                <a:endParaRPr lang="en-US" sz="1600" dirty="0">
                  <a:solidFill>
                    <a:schemeClr val="tx1"/>
                  </a:solidFill>
                  <a:latin typeface="Segoe UI" panose="020B0502040204020203" pitchFamily="34" charset="0"/>
                  <a:cs typeface="Segoe UI" panose="020B0502040204020203" pitchFamily="34" charset="0"/>
                </a:endParaRPr>
              </a:p>
              <a:p>
                <a:pPr marL="0" indent="0" algn="ctr">
                  <a:lnSpc>
                    <a:spcPts val="1800"/>
                  </a:lnSpc>
                  <a:spcAft>
                    <a:spcPts val="600"/>
                  </a:spcAft>
                  <a:buNone/>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cs typeface="Segoe UI" panose="020B0502040204020203" pitchFamily="34" charset="0"/>
                        </a:rPr>
                        <m:t>𝑝</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𝑝</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𝜌</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𝜌</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𝑇</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𝑇</m:t>
                      </m:r>
                      <m:d>
                        <m:dPr>
                          <m:ctrlPr>
                            <a:rPr lang="en-US" sz="1600" b="0" i="1" smtClean="0">
                              <a:solidFill>
                                <a:schemeClr val="tx1"/>
                              </a:solidFill>
                              <a:latin typeface="Cambria Math" panose="02040503050406030204" pitchFamily="18" charset="0"/>
                              <a:cs typeface="Segoe UI" panose="020B0502040204020203" pitchFamily="34" charset="0"/>
                            </a:rPr>
                          </m:ctrlPr>
                        </m:dPr>
                        <m:e>
                          <m:r>
                            <a:rPr lang="en-US" sz="1600" b="0" i="1" smtClean="0">
                              <a:solidFill>
                                <a:schemeClr val="tx1"/>
                              </a:solidFill>
                              <a:latin typeface="Cambria Math" panose="02040503050406030204" pitchFamily="18" charset="0"/>
                              <a:cs typeface="Segoe UI" panose="020B0502040204020203" pitchFamily="34" charset="0"/>
                            </a:rPr>
                            <m:t>𝑥</m:t>
                          </m:r>
                        </m:e>
                      </m:d>
                      <m:r>
                        <a:rPr lang="en-US" sz="1600" b="0" i="1" smtClean="0">
                          <a:solidFill>
                            <a:schemeClr val="tx1"/>
                          </a:solidFill>
                          <a:latin typeface="Cambria Math" panose="02040503050406030204" pitchFamily="18" charset="0"/>
                          <a:cs typeface="Segoe UI" panose="020B0502040204020203" pitchFamily="34" charset="0"/>
                        </a:rPr>
                        <m:t>, </m:t>
                      </m:r>
                      <m:r>
                        <a:rPr lang="en-US" sz="1600" b="0" i="1" smtClean="0">
                          <a:solidFill>
                            <a:schemeClr val="tx1"/>
                          </a:solidFill>
                          <a:latin typeface="Cambria Math" panose="02040503050406030204" pitchFamily="18" charset="0"/>
                          <a:cs typeface="Segoe UI" panose="020B0502040204020203" pitchFamily="34" charset="0"/>
                        </a:rPr>
                        <m:t>𝑢</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𝑢</m:t>
                      </m:r>
                      <m:r>
                        <a:rPr lang="en-US" sz="1600" b="0" i="1" smtClean="0">
                          <a:solidFill>
                            <a:schemeClr val="tx1"/>
                          </a:solidFill>
                          <a:latin typeface="Cambria Math" panose="02040503050406030204" pitchFamily="18" charset="0"/>
                          <a:cs typeface="Segoe UI" panose="020B0502040204020203" pitchFamily="34" charset="0"/>
                        </a:rPr>
                        <m:t>(</m:t>
                      </m:r>
                      <m:r>
                        <a:rPr lang="en-US" sz="1600" b="0" i="1" smtClean="0">
                          <a:solidFill>
                            <a:schemeClr val="tx1"/>
                          </a:solidFill>
                          <a:latin typeface="Cambria Math" panose="02040503050406030204" pitchFamily="18" charset="0"/>
                          <a:cs typeface="Segoe UI" panose="020B0502040204020203" pitchFamily="34" charset="0"/>
                        </a:rPr>
                        <m:t>𝑥</m:t>
                      </m:r>
                      <m:r>
                        <a:rPr lang="en-US" sz="1600" b="0" i="1" smtClean="0">
                          <a:solidFill>
                            <a:schemeClr val="tx1"/>
                          </a:solidFill>
                          <a:latin typeface="Cambria Math" panose="02040503050406030204" pitchFamily="18" charset="0"/>
                          <a:cs typeface="Segoe UI" panose="020B0502040204020203" pitchFamily="34" charset="0"/>
                        </a:rPr>
                        <m:t>)</m:t>
                      </m:r>
                    </m:oMath>
                  </m:oMathPara>
                </a14:m>
                <a:endParaRPr lang="en-US" sz="1600" dirty="0">
                  <a:solidFill>
                    <a:schemeClr val="tx1"/>
                  </a:solidFill>
                  <a:latin typeface="Segoe UI" panose="020B0502040204020203" pitchFamily="34" charset="0"/>
                  <a:cs typeface="Segoe UI" panose="020B0502040204020203" pitchFamily="34" charset="0"/>
                </a:endParaRPr>
              </a:p>
            </p:txBody>
          </p:sp>
        </mc:Choice>
        <mc:Fallback xmlns="">
          <p:sp>
            <p:nvSpPr>
              <p:cNvPr id="41" name="TextBox 40">
                <a:extLst>
                  <a:ext uri="{FF2B5EF4-FFF2-40B4-BE49-F238E27FC236}">
                    <a16:creationId xmlns:a16="http://schemas.microsoft.com/office/drawing/2014/main" id="{088EEAA4-BB90-347C-32A6-8670758A61BD}"/>
                  </a:ext>
                </a:extLst>
              </p:cNvPr>
              <p:cNvSpPr txBox="1">
                <a:spLocks noRot="1" noChangeAspect="1" noMove="1" noResize="1" noEditPoints="1" noAdjustHandles="1" noChangeArrowheads="1" noChangeShapeType="1" noTextEdit="1"/>
              </p:cNvSpPr>
              <p:nvPr/>
            </p:nvSpPr>
            <p:spPr>
              <a:xfrm>
                <a:off x="8170182" y="4607405"/>
                <a:ext cx="3760524" cy="722530"/>
              </a:xfrm>
              <a:prstGeom prst="rect">
                <a:avLst/>
              </a:prstGeom>
              <a:blipFill>
                <a:blip r:embed="rId5"/>
                <a:stretch>
                  <a:fillRect/>
                </a:stretch>
              </a:blipFill>
            </p:spPr>
            <p:txBody>
              <a:bodyPr/>
              <a:lstStyle/>
              <a:p>
                <a:r>
                  <a:rPr lang="en-IN">
                    <a:noFill/>
                  </a:rPr>
                  <a:t> </a:t>
                </a:r>
              </a:p>
            </p:txBody>
          </p:sp>
        </mc:Fallback>
      </mc:AlternateContent>
    </p:spTree>
    <p:extLst>
      <p:ext uri="{BB962C8B-B14F-4D97-AF65-F5344CB8AC3E}">
        <p14:creationId xmlns:p14="http://schemas.microsoft.com/office/powerpoint/2010/main" val="3270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Governing Equations for 1-D Flow</a:t>
            </a: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F6090462-B1C9-09D5-10C1-FB75B775E8C4}"/>
                  </a:ext>
                </a:extLst>
              </p:cNvPr>
              <p:cNvSpPr/>
              <p:nvPr/>
            </p:nvSpPr>
            <p:spPr>
              <a:xfrm>
                <a:off x="740581" y="1340951"/>
                <a:ext cx="2594826" cy="400009"/>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𝑚</m:t>
                          </m:r>
                        </m:e>
                      </m:acc>
                      <m:r>
                        <a:rPr lang="en-US" i="1">
                          <a:latin typeface="Cambria Math" panose="02040503050406030204" pitchFamily="18" charset="0"/>
                        </a:rPr>
                        <m:t>=</m:t>
                      </m:r>
                      <m:r>
                        <a:rPr lang="en-US" i="1">
                          <a:latin typeface="Cambria Math" panose="02040503050406030204" pitchFamily="18" charset="0"/>
                        </a:rPr>
                        <m:t>𝜌</m:t>
                      </m:r>
                      <m:r>
                        <a:rPr lang="en-US" i="1">
                          <a:latin typeface="Cambria Math" panose="02040503050406030204" pitchFamily="18" charset="0"/>
                        </a:rPr>
                        <m:t>𝐴𝑉</m:t>
                      </m:r>
                      <m:r>
                        <a:rPr lang="en-US" i="1">
                          <a:latin typeface="Cambria Math" panose="02040503050406030204" pitchFamily="18" charset="0"/>
                        </a:rPr>
                        <m:t>=</m:t>
                      </m:r>
                      <m:r>
                        <m:rPr>
                          <m:sty m:val="p"/>
                        </m:rPr>
                        <a:rPr lang="en-US" i="1">
                          <a:latin typeface="Cambria Math" panose="02040503050406030204" pitchFamily="18" charset="0"/>
                        </a:rPr>
                        <m:t>constant</m:t>
                      </m:r>
                    </m:oMath>
                  </m:oMathPara>
                </a14:m>
                <a:endParaRPr lang="en-US" i="1" dirty="0">
                  <a:latin typeface="Cambria Math" panose="02040503050406030204" pitchFamily="18" charset="0"/>
                </a:endParaRPr>
              </a:p>
            </p:txBody>
          </p:sp>
        </mc:Choice>
        <mc:Fallback xmlns="">
          <p:sp>
            <p:nvSpPr>
              <p:cNvPr id="15" name="Rectangle 14">
                <a:extLst>
                  <a:ext uri="{FF2B5EF4-FFF2-40B4-BE49-F238E27FC236}">
                    <a16:creationId xmlns:a16="http://schemas.microsoft.com/office/drawing/2014/main" id="{F6090462-B1C9-09D5-10C1-FB75B775E8C4}"/>
                  </a:ext>
                </a:extLst>
              </p:cNvPr>
              <p:cNvSpPr>
                <a:spLocks noRot="1" noChangeAspect="1" noMove="1" noResize="1" noEditPoints="1" noAdjustHandles="1" noChangeArrowheads="1" noChangeShapeType="1" noTextEdit="1"/>
              </p:cNvSpPr>
              <p:nvPr/>
            </p:nvSpPr>
            <p:spPr>
              <a:xfrm>
                <a:off x="740581" y="1340951"/>
                <a:ext cx="2594826" cy="400009"/>
              </a:xfrm>
              <a:prstGeom prst="rect">
                <a:avLst/>
              </a:prstGeom>
              <a:blipFill>
                <a:blip r:embed="rId3"/>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72D96A04-4CA9-D88E-FD21-E4BC13D5861E}"/>
                  </a:ext>
                </a:extLst>
              </p:cNvPr>
              <p:cNvSpPr/>
              <p:nvPr/>
            </p:nvSpPr>
            <p:spPr>
              <a:xfrm>
                <a:off x="3897966" y="1340952"/>
                <a:ext cx="2134882" cy="388537"/>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𝑑𝑝</m:t>
                      </m:r>
                      <m:r>
                        <a:rPr lang="en-US" i="1">
                          <a:latin typeface="Cambria Math" panose="02040503050406030204" pitchFamily="18" charset="0"/>
                        </a:rPr>
                        <m:t>+</m:t>
                      </m:r>
                      <m:r>
                        <a:rPr lang="en-US" i="1">
                          <a:latin typeface="Cambria Math" panose="02040503050406030204" pitchFamily="18" charset="0"/>
                        </a:rPr>
                        <m:t>𝜌</m:t>
                      </m:r>
                      <m:r>
                        <a:rPr lang="en-US" i="1">
                          <a:latin typeface="Cambria Math" panose="02040503050406030204" pitchFamily="18" charset="0"/>
                        </a:rPr>
                        <m:t>𝑉𝑑𝑉</m:t>
                      </m:r>
                      <m:r>
                        <a:rPr lang="en-US" i="1">
                          <a:latin typeface="Cambria Math" panose="02040503050406030204" pitchFamily="18" charset="0"/>
                        </a:rPr>
                        <m:t>=0</m:t>
                      </m:r>
                    </m:oMath>
                  </m:oMathPara>
                </a14:m>
                <a:endParaRPr lang="en-US" i="1" dirty="0">
                  <a:latin typeface="Cambria Math" panose="02040503050406030204" pitchFamily="18" charset="0"/>
                </a:endParaRPr>
              </a:p>
            </p:txBody>
          </p:sp>
        </mc:Choice>
        <mc:Fallback xmlns="">
          <p:sp>
            <p:nvSpPr>
              <p:cNvPr id="16" name="Rectangle 15">
                <a:extLst>
                  <a:ext uri="{FF2B5EF4-FFF2-40B4-BE49-F238E27FC236}">
                    <a16:creationId xmlns:a16="http://schemas.microsoft.com/office/drawing/2014/main" id="{72D96A04-4CA9-D88E-FD21-E4BC13D5861E}"/>
                  </a:ext>
                </a:extLst>
              </p:cNvPr>
              <p:cNvSpPr>
                <a:spLocks noRot="1" noChangeAspect="1" noMove="1" noResize="1" noEditPoints="1" noAdjustHandles="1" noChangeArrowheads="1" noChangeShapeType="1" noTextEdit="1"/>
              </p:cNvSpPr>
              <p:nvPr/>
            </p:nvSpPr>
            <p:spPr>
              <a:xfrm>
                <a:off x="3897966" y="1340952"/>
                <a:ext cx="2134882" cy="388537"/>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7DC468B4-9EEC-A636-B8DB-0675E5F2DC98}"/>
                  </a:ext>
                </a:extLst>
              </p:cNvPr>
              <p:cNvSpPr/>
              <p:nvPr/>
            </p:nvSpPr>
            <p:spPr>
              <a:xfrm>
                <a:off x="6593042" y="1342626"/>
                <a:ext cx="2134882" cy="388537"/>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0</m:t>
                          </m:r>
                        </m:sub>
                      </m:sSub>
                      <m:r>
                        <a:rPr lang="en-US" i="1">
                          <a:latin typeface="Cambria Math" panose="02040503050406030204" pitchFamily="18" charset="0"/>
                        </a:rPr>
                        <m:t>=</m:t>
                      </m:r>
                      <m:r>
                        <a:rPr lang="en-US" i="1">
                          <a:latin typeface="Cambria Math" panose="02040503050406030204" pitchFamily="18" charset="0"/>
                        </a:rPr>
                        <m:t>h</m:t>
                      </m:r>
                      <m:r>
                        <a:rPr lang="en-US" i="1">
                          <a:latin typeface="Cambria Math" panose="02040503050406030204" pitchFamily="18" charset="0"/>
                        </a:rPr>
                        <m:t>+</m:t>
                      </m:r>
                      <m:f>
                        <m:fPr>
                          <m:type m:val="lin"/>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𝑉</m:t>
                          </m:r>
                        </m:e>
                        <m:sup>
                          <m:r>
                            <a:rPr lang="en-US" i="1">
                              <a:latin typeface="Cambria Math" panose="02040503050406030204" pitchFamily="18" charset="0"/>
                            </a:rPr>
                            <m:t>2</m:t>
                          </m:r>
                        </m:sup>
                      </m:sSup>
                    </m:oMath>
                  </m:oMathPara>
                </a14:m>
                <a:endParaRPr lang="en-US" i="1" dirty="0">
                  <a:latin typeface="Cambria Math" panose="02040503050406030204" pitchFamily="18" charset="0"/>
                </a:endParaRPr>
              </a:p>
            </p:txBody>
          </p:sp>
        </mc:Choice>
        <mc:Fallback xmlns="">
          <p:sp>
            <p:nvSpPr>
              <p:cNvPr id="17" name="Rectangle 16">
                <a:extLst>
                  <a:ext uri="{FF2B5EF4-FFF2-40B4-BE49-F238E27FC236}">
                    <a16:creationId xmlns:a16="http://schemas.microsoft.com/office/drawing/2014/main" id="{7DC468B4-9EEC-A636-B8DB-0675E5F2DC98}"/>
                  </a:ext>
                </a:extLst>
              </p:cNvPr>
              <p:cNvSpPr>
                <a:spLocks noRot="1" noChangeAspect="1" noMove="1" noResize="1" noEditPoints="1" noAdjustHandles="1" noChangeArrowheads="1" noChangeShapeType="1" noTextEdit="1"/>
              </p:cNvSpPr>
              <p:nvPr/>
            </p:nvSpPr>
            <p:spPr>
              <a:xfrm>
                <a:off x="6593042" y="1342626"/>
                <a:ext cx="2134882" cy="388537"/>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1C2B8CAB-561A-E52B-DC24-8F6DF3F777FD}"/>
                  </a:ext>
                </a:extLst>
              </p:cNvPr>
              <p:cNvSpPr/>
              <p:nvPr/>
            </p:nvSpPr>
            <p:spPr>
              <a:xfrm>
                <a:off x="9274987" y="1340953"/>
                <a:ext cx="2134882" cy="388537"/>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0</m:t>
                          </m:r>
                        </m:sub>
                      </m:sSub>
                      <m:r>
                        <a:rPr lang="en-US" i="1">
                          <a:latin typeface="Cambria Math" panose="02040503050406030204" pitchFamily="18" charset="0"/>
                        </a:rPr>
                        <m:t>=</m:t>
                      </m:r>
                      <m:r>
                        <a:rPr lang="en-US" i="1">
                          <a:latin typeface="Cambria Math" panose="02040503050406030204" pitchFamily="18" charset="0"/>
                        </a:rPr>
                        <m:t>𝑠</m:t>
                      </m:r>
                      <m:r>
                        <a:rPr lang="en-US" i="1">
                          <a:latin typeface="Cambria Math" panose="02040503050406030204" pitchFamily="18" charset="0"/>
                        </a:rPr>
                        <m:t>=</m:t>
                      </m:r>
                      <m:r>
                        <m:rPr>
                          <m:sty m:val="p"/>
                        </m:rPr>
                        <a:rPr lang="en-US" i="1">
                          <a:latin typeface="Cambria Math" panose="02040503050406030204" pitchFamily="18" charset="0"/>
                        </a:rPr>
                        <m:t>constant</m:t>
                      </m:r>
                    </m:oMath>
                  </m:oMathPara>
                </a14:m>
                <a:endParaRPr lang="en-US" i="1" dirty="0">
                  <a:latin typeface="Cambria Math" panose="02040503050406030204" pitchFamily="18" charset="0"/>
                </a:endParaRPr>
              </a:p>
            </p:txBody>
          </p:sp>
        </mc:Choice>
        <mc:Fallback xmlns="">
          <p:sp>
            <p:nvSpPr>
              <p:cNvPr id="18" name="Rectangle 17">
                <a:extLst>
                  <a:ext uri="{FF2B5EF4-FFF2-40B4-BE49-F238E27FC236}">
                    <a16:creationId xmlns:a16="http://schemas.microsoft.com/office/drawing/2014/main" id="{1C2B8CAB-561A-E52B-DC24-8F6DF3F777FD}"/>
                  </a:ext>
                </a:extLst>
              </p:cNvPr>
              <p:cNvSpPr>
                <a:spLocks noRot="1" noChangeAspect="1" noMove="1" noResize="1" noEditPoints="1" noAdjustHandles="1" noChangeArrowheads="1" noChangeShapeType="1" noTextEdit="1"/>
              </p:cNvSpPr>
              <p:nvPr/>
            </p:nvSpPr>
            <p:spPr>
              <a:xfrm>
                <a:off x="9274987" y="1340953"/>
                <a:ext cx="2134882" cy="388537"/>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26BC042D-8787-3343-CB60-59339C14C7FF}"/>
                  </a:ext>
                </a:extLst>
              </p:cNvPr>
              <p:cNvSpPr/>
              <p:nvPr/>
            </p:nvSpPr>
            <p:spPr>
              <a:xfrm>
                <a:off x="1012101" y="2791344"/>
                <a:ext cx="2134882" cy="388537"/>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𝜌</m:t>
                      </m:r>
                      <m:r>
                        <a:rPr lang="en-US" i="1">
                          <a:latin typeface="Cambria Math" panose="02040503050406030204" pitchFamily="18" charset="0"/>
                        </a:rPr>
                        <m:t>𝑅𝑇</m:t>
                      </m:r>
                    </m:oMath>
                  </m:oMathPara>
                </a14:m>
                <a:endParaRPr lang="en-US" i="1" dirty="0">
                  <a:latin typeface="Cambria Math" panose="02040503050406030204" pitchFamily="18" charset="0"/>
                </a:endParaRPr>
              </a:p>
            </p:txBody>
          </p:sp>
        </mc:Choice>
        <mc:Fallback xmlns="">
          <p:sp>
            <p:nvSpPr>
              <p:cNvPr id="19" name="Rectangle 18">
                <a:extLst>
                  <a:ext uri="{FF2B5EF4-FFF2-40B4-BE49-F238E27FC236}">
                    <a16:creationId xmlns:a16="http://schemas.microsoft.com/office/drawing/2014/main" id="{26BC042D-8787-3343-CB60-59339C14C7FF}"/>
                  </a:ext>
                </a:extLst>
              </p:cNvPr>
              <p:cNvSpPr>
                <a:spLocks noRot="1" noChangeAspect="1" noMove="1" noResize="1" noEditPoints="1" noAdjustHandles="1" noChangeArrowheads="1" noChangeShapeType="1" noTextEdit="1"/>
              </p:cNvSpPr>
              <p:nvPr/>
            </p:nvSpPr>
            <p:spPr>
              <a:xfrm>
                <a:off x="1012101" y="2791344"/>
                <a:ext cx="2134882" cy="388537"/>
              </a:xfrm>
              <a:prstGeom prst="rect">
                <a:avLst/>
              </a:prstGeom>
              <a:blipFill>
                <a:blip r:embed="rId7"/>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31621F15-D12C-D5C0-3242-EA46528B2F07}"/>
                  </a:ext>
                </a:extLst>
              </p:cNvPr>
              <p:cNvSpPr/>
              <p:nvPr/>
            </p:nvSpPr>
            <p:spPr>
              <a:xfrm>
                <a:off x="6916647" y="3676847"/>
                <a:ext cx="2134882" cy="656656"/>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num>
                        <m:den>
                          <m:r>
                            <a:rPr lang="en-US" i="1">
                              <a:latin typeface="Cambria Math" panose="02040503050406030204" pitchFamily="18" charset="0"/>
                            </a:rPr>
                            <m:t>𝑇</m:t>
                          </m:r>
                        </m:den>
                      </m:f>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oMath>
                  </m:oMathPara>
                </a14:m>
                <a:endParaRPr lang="en-US" i="1" dirty="0">
                  <a:latin typeface="Cambria Math" panose="02040503050406030204" pitchFamily="18" charset="0"/>
                </a:endParaRPr>
              </a:p>
            </p:txBody>
          </p:sp>
        </mc:Choice>
        <mc:Fallback xmlns="">
          <p:sp>
            <p:nvSpPr>
              <p:cNvPr id="20" name="Rectangle 19">
                <a:extLst>
                  <a:ext uri="{FF2B5EF4-FFF2-40B4-BE49-F238E27FC236}">
                    <a16:creationId xmlns:a16="http://schemas.microsoft.com/office/drawing/2014/main" id="{31621F15-D12C-D5C0-3242-EA46528B2F07}"/>
                  </a:ext>
                </a:extLst>
              </p:cNvPr>
              <p:cNvSpPr>
                <a:spLocks noRot="1" noChangeAspect="1" noMove="1" noResize="1" noEditPoints="1" noAdjustHandles="1" noChangeArrowheads="1" noChangeShapeType="1" noTextEdit="1"/>
              </p:cNvSpPr>
              <p:nvPr/>
            </p:nvSpPr>
            <p:spPr>
              <a:xfrm>
                <a:off x="6916647" y="3676847"/>
                <a:ext cx="2134882" cy="656656"/>
              </a:xfrm>
              <a:prstGeom prst="rect">
                <a:avLst/>
              </a:prstGeom>
              <a:blipFill>
                <a:blip r:embed="rId8"/>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E062F890-82FF-AF39-FD0B-789CE6142ABC}"/>
                  </a:ext>
                </a:extLst>
              </p:cNvPr>
              <p:cNvSpPr/>
              <p:nvPr/>
            </p:nvSpPr>
            <p:spPr>
              <a:xfrm>
                <a:off x="4674262" y="2785446"/>
                <a:ext cx="4377267" cy="763767"/>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num>
                        <m:den>
                          <m:r>
                            <a:rPr lang="en-US" i="1">
                              <a:latin typeface="Cambria Math" panose="02040503050406030204" pitchFamily="18" charset="0"/>
                            </a:rPr>
                            <m:t>𝑝</m:t>
                          </m:r>
                        </m:den>
                      </m:f>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num>
                                <m:den>
                                  <m:r>
                                    <a:rPr lang="en-US" i="1">
                                      <a:latin typeface="Cambria Math" panose="02040503050406030204" pitchFamily="18" charset="0"/>
                                    </a:rPr>
                                    <m:t>𝑇</m:t>
                                  </m:r>
                                </m:den>
                              </m:f>
                            </m:e>
                          </m:d>
                        </m:e>
                        <m:sup>
                          <m:r>
                            <a:rPr lang="en-US" i="1">
                              <a:latin typeface="Cambria Math" panose="02040503050406030204" pitchFamily="18" charset="0"/>
                            </a:rPr>
                            <m:t>𝛾</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up>
                      </m:sSup>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sup>
                          <m:r>
                            <a:rPr lang="en-US" i="1">
                              <a:latin typeface="Cambria Math" panose="02040503050406030204" pitchFamily="18" charset="0"/>
                            </a:rPr>
                            <m:t>𝛾</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up>
                      </m:sSup>
                    </m:oMath>
                  </m:oMathPara>
                </a14:m>
                <a:endParaRPr lang="en-US" i="1" dirty="0">
                  <a:latin typeface="Cambria Math" panose="02040503050406030204" pitchFamily="18" charset="0"/>
                </a:endParaRPr>
              </a:p>
            </p:txBody>
          </p:sp>
        </mc:Choice>
        <mc:Fallback xmlns="">
          <p:sp>
            <p:nvSpPr>
              <p:cNvPr id="21" name="Rectangle 20">
                <a:extLst>
                  <a:ext uri="{FF2B5EF4-FFF2-40B4-BE49-F238E27FC236}">
                    <a16:creationId xmlns:a16="http://schemas.microsoft.com/office/drawing/2014/main" id="{E062F890-82FF-AF39-FD0B-789CE6142ABC}"/>
                  </a:ext>
                </a:extLst>
              </p:cNvPr>
              <p:cNvSpPr>
                <a:spLocks noRot="1" noChangeAspect="1" noMove="1" noResize="1" noEditPoints="1" noAdjustHandles="1" noChangeArrowheads="1" noChangeShapeType="1" noTextEdit="1"/>
              </p:cNvSpPr>
              <p:nvPr/>
            </p:nvSpPr>
            <p:spPr>
              <a:xfrm>
                <a:off x="4674262" y="2785446"/>
                <a:ext cx="4377267" cy="763767"/>
              </a:xfrm>
              <a:prstGeom prst="rect">
                <a:avLst/>
              </a:prstGeom>
              <a:blipFill>
                <a:blip r:embed="rId9"/>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298E0E63-5C3E-6DF1-6569-6C92318D5A71}"/>
                  </a:ext>
                </a:extLst>
              </p:cNvPr>
              <p:cNvSpPr/>
              <p:nvPr/>
            </p:nvSpPr>
            <p:spPr>
              <a:xfrm>
                <a:off x="4342558" y="4473902"/>
                <a:ext cx="4708971" cy="920992"/>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0</m:t>
                              </m:r>
                            </m:sub>
                          </m:sSub>
                        </m:num>
                        <m:den>
                          <m:r>
                            <a:rPr lang="en-US" i="1">
                              <a:latin typeface="Cambria Math" panose="02040503050406030204" pitchFamily="18" charset="0"/>
                            </a:rPr>
                            <m:t>𝜌</m:t>
                          </m:r>
                        </m:den>
                      </m:f>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num>
                                <m:den>
                                  <m:r>
                                    <a:rPr lang="en-US" i="1">
                                      <a:latin typeface="Cambria Math" panose="02040503050406030204" pitchFamily="18" charset="0"/>
                                    </a:rPr>
                                    <m:t>𝑇</m:t>
                                  </m:r>
                                </m:den>
                              </m:f>
                            </m:e>
                          </m:d>
                        </m:e>
                        <m:sup>
                          <m:r>
                            <a:rPr lang="en-US" i="1">
                              <a:latin typeface="Cambria Math" panose="02040503050406030204" pitchFamily="18" charset="0"/>
                            </a:rPr>
                            <m:t>1/</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up>
                      </m:sSup>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sup>
                          <m:r>
                            <a:rPr lang="en-US" i="1">
                              <a:latin typeface="Cambria Math" panose="02040503050406030204" pitchFamily="18" charset="0"/>
                            </a:rPr>
                            <m:t>1/</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up>
                      </m:sSup>
                    </m:oMath>
                  </m:oMathPara>
                </a14:m>
                <a:endParaRPr lang="en-US" i="1" dirty="0">
                  <a:latin typeface="Cambria Math" panose="02040503050406030204" pitchFamily="18" charset="0"/>
                </a:endParaRPr>
              </a:p>
            </p:txBody>
          </p:sp>
        </mc:Choice>
        <mc:Fallback xmlns="">
          <p:sp>
            <p:nvSpPr>
              <p:cNvPr id="22" name="Rectangle 21">
                <a:extLst>
                  <a:ext uri="{FF2B5EF4-FFF2-40B4-BE49-F238E27FC236}">
                    <a16:creationId xmlns:a16="http://schemas.microsoft.com/office/drawing/2014/main" id="{298E0E63-5C3E-6DF1-6569-6C92318D5A71}"/>
                  </a:ext>
                </a:extLst>
              </p:cNvPr>
              <p:cNvSpPr>
                <a:spLocks noRot="1" noChangeAspect="1" noMove="1" noResize="1" noEditPoints="1" noAdjustHandles="1" noChangeArrowheads="1" noChangeShapeType="1" noTextEdit="1"/>
              </p:cNvSpPr>
              <p:nvPr/>
            </p:nvSpPr>
            <p:spPr>
              <a:xfrm>
                <a:off x="4342558" y="4473902"/>
                <a:ext cx="4708971" cy="920992"/>
              </a:xfrm>
              <a:prstGeom prst="rect">
                <a:avLst/>
              </a:prstGeom>
              <a:blipFill>
                <a:blip r:embed="rId10"/>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
        <p:nvSpPr>
          <p:cNvPr id="23" name="Rectangle 22">
            <a:extLst>
              <a:ext uri="{FF2B5EF4-FFF2-40B4-BE49-F238E27FC236}">
                <a16:creationId xmlns:a16="http://schemas.microsoft.com/office/drawing/2014/main" id="{B34C1813-2353-9C09-01B3-8224E7B43C13}"/>
              </a:ext>
            </a:extLst>
          </p:cNvPr>
          <p:cNvSpPr/>
          <p:nvPr/>
        </p:nvSpPr>
        <p:spPr>
          <a:xfrm>
            <a:off x="1706576" y="1697088"/>
            <a:ext cx="671979" cy="369332"/>
          </a:xfrm>
          <a:prstGeom prst="rect">
            <a:avLst/>
          </a:prstGeom>
        </p:spPr>
        <p:txBody>
          <a:bodyPr wrap="square">
            <a:spAutoFit/>
          </a:bodyPr>
          <a:lstStyle/>
          <a:p>
            <a:pPr algn="ctr"/>
            <a:r>
              <a:rPr lang="en-US" dirty="0"/>
              <a:t>Mass</a:t>
            </a:r>
          </a:p>
        </p:txBody>
      </p:sp>
      <p:sp>
        <p:nvSpPr>
          <p:cNvPr id="24" name="Rectangle 23">
            <a:extLst>
              <a:ext uri="{FF2B5EF4-FFF2-40B4-BE49-F238E27FC236}">
                <a16:creationId xmlns:a16="http://schemas.microsoft.com/office/drawing/2014/main" id="{BBE657CC-0602-A496-7EA8-367BDC26CA9D}"/>
              </a:ext>
            </a:extLst>
          </p:cNvPr>
          <p:cNvSpPr/>
          <p:nvPr/>
        </p:nvSpPr>
        <p:spPr>
          <a:xfrm>
            <a:off x="4312279" y="1713260"/>
            <a:ext cx="1306255" cy="369332"/>
          </a:xfrm>
          <a:prstGeom prst="rect">
            <a:avLst/>
          </a:prstGeom>
        </p:spPr>
        <p:txBody>
          <a:bodyPr wrap="square">
            <a:spAutoFit/>
          </a:bodyPr>
          <a:lstStyle/>
          <a:p>
            <a:pPr algn="ctr"/>
            <a:r>
              <a:rPr lang="en-US" dirty="0">
                <a:sym typeface="Monotype Sorts" pitchFamily="2" charset="2"/>
              </a:rPr>
              <a:t>Momentum</a:t>
            </a:r>
            <a:endParaRPr lang="en-US" dirty="0"/>
          </a:p>
        </p:txBody>
      </p:sp>
      <p:sp>
        <p:nvSpPr>
          <p:cNvPr id="25" name="Rectangle 24">
            <a:extLst>
              <a:ext uri="{FF2B5EF4-FFF2-40B4-BE49-F238E27FC236}">
                <a16:creationId xmlns:a16="http://schemas.microsoft.com/office/drawing/2014/main" id="{24F61D16-9EF4-0CF2-C3BF-E4FD5EC27B29}"/>
              </a:ext>
            </a:extLst>
          </p:cNvPr>
          <p:cNvSpPr/>
          <p:nvPr/>
        </p:nvSpPr>
        <p:spPr>
          <a:xfrm>
            <a:off x="6739430" y="1745013"/>
            <a:ext cx="1842106" cy="341632"/>
          </a:xfrm>
          <a:prstGeom prst="rect">
            <a:avLst/>
          </a:prstGeom>
        </p:spPr>
        <p:txBody>
          <a:bodyPr wrap="square">
            <a:spAutoFit/>
          </a:bodyPr>
          <a:lstStyle/>
          <a:p>
            <a:pPr algn="ctr">
              <a:lnSpc>
                <a:spcPct val="90000"/>
              </a:lnSpc>
              <a:buSzPct val="100000"/>
            </a:pPr>
            <a:r>
              <a:rPr lang="en-US" dirty="0"/>
              <a:t>Energy (First Law)</a:t>
            </a:r>
          </a:p>
        </p:txBody>
      </p:sp>
      <p:sp>
        <p:nvSpPr>
          <p:cNvPr id="26" name="Rectangle 25">
            <a:extLst>
              <a:ext uri="{FF2B5EF4-FFF2-40B4-BE49-F238E27FC236}">
                <a16:creationId xmlns:a16="http://schemas.microsoft.com/office/drawing/2014/main" id="{A04AE86F-6A0B-DC0B-0FAE-561D16DBF538}"/>
              </a:ext>
            </a:extLst>
          </p:cNvPr>
          <p:cNvSpPr/>
          <p:nvPr/>
        </p:nvSpPr>
        <p:spPr>
          <a:xfrm>
            <a:off x="9233439" y="1740960"/>
            <a:ext cx="2217978" cy="341632"/>
          </a:xfrm>
          <a:prstGeom prst="rect">
            <a:avLst/>
          </a:prstGeom>
        </p:spPr>
        <p:txBody>
          <a:bodyPr wrap="square">
            <a:spAutoFit/>
          </a:bodyPr>
          <a:lstStyle/>
          <a:p>
            <a:pPr algn="ctr">
              <a:lnSpc>
                <a:spcPct val="90000"/>
              </a:lnSpc>
              <a:buSzPct val="100000"/>
            </a:pPr>
            <a:r>
              <a:rPr lang="en-US" dirty="0">
                <a:sym typeface="Monotype Sorts" pitchFamily="2" charset="2"/>
              </a:rPr>
              <a:t>Entropy (Second Law)</a:t>
            </a:r>
          </a:p>
        </p:txBody>
      </p:sp>
      <p:sp>
        <p:nvSpPr>
          <p:cNvPr id="27" name="Rectangle 26">
            <a:extLst>
              <a:ext uri="{FF2B5EF4-FFF2-40B4-BE49-F238E27FC236}">
                <a16:creationId xmlns:a16="http://schemas.microsoft.com/office/drawing/2014/main" id="{82A4DC95-0AF4-A44B-F131-0E03D93E4F32}"/>
              </a:ext>
            </a:extLst>
          </p:cNvPr>
          <p:cNvSpPr/>
          <p:nvPr/>
        </p:nvSpPr>
        <p:spPr>
          <a:xfrm>
            <a:off x="626377" y="3179881"/>
            <a:ext cx="2906330" cy="369332"/>
          </a:xfrm>
          <a:prstGeom prst="rect">
            <a:avLst/>
          </a:prstGeom>
        </p:spPr>
        <p:txBody>
          <a:bodyPr wrap="square">
            <a:spAutoFit/>
          </a:bodyPr>
          <a:lstStyle/>
          <a:p>
            <a:pPr marL="0" lvl="4" algn="ctr">
              <a:buSzPct val="100000"/>
            </a:pPr>
            <a:r>
              <a:rPr lang="en-US" dirty="0">
                <a:sym typeface="Monotype Sorts" pitchFamily="2" charset="2"/>
              </a:rPr>
              <a:t>Equation of state (ideal gas)</a:t>
            </a:r>
          </a:p>
        </p:txBody>
      </p:sp>
      <p:sp>
        <p:nvSpPr>
          <p:cNvPr id="28" name="Rectangle 27">
            <a:extLst>
              <a:ext uri="{FF2B5EF4-FFF2-40B4-BE49-F238E27FC236}">
                <a16:creationId xmlns:a16="http://schemas.microsoft.com/office/drawing/2014/main" id="{5B2C55EC-59C3-9D38-3C03-87A06FD03FE5}"/>
              </a:ext>
            </a:extLst>
          </p:cNvPr>
          <p:cNvSpPr/>
          <p:nvPr/>
        </p:nvSpPr>
        <p:spPr>
          <a:xfrm>
            <a:off x="9637033" y="3910312"/>
            <a:ext cx="2208425" cy="369332"/>
          </a:xfrm>
          <a:prstGeom prst="rect">
            <a:avLst/>
          </a:prstGeom>
        </p:spPr>
        <p:txBody>
          <a:bodyPr wrap="none">
            <a:spAutoFit/>
          </a:bodyPr>
          <a:lstStyle/>
          <a:p>
            <a:pPr marL="0" lvl="1">
              <a:buSzPct val="100000"/>
            </a:pPr>
            <a:r>
              <a:rPr lang="en-US" dirty="0">
                <a:sym typeface="Monotype Sorts" pitchFamily="2" charset="2"/>
              </a:rPr>
              <a:t>Stagnation relations</a:t>
            </a:r>
          </a:p>
        </p:txBody>
      </p:sp>
      <p:sp>
        <p:nvSpPr>
          <p:cNvPr id="29" name="Right Brace 28">
            <a:extLst>
              <a:ext uri="{FF2B5EF4-FFF2-40B4-BE49-F238E27FC236}">
                <a16:creationId xmlns:a16="http://schemas.microsoft.com/office/drawing/2014/main" id="{695FF825-61D3-1BC0-A481-61BF47083635}"/>
              </a:ext>
            </a:extLst>
          </p:cNvPr>
          <p:cNvSpPr/>
          <p:nvPr/>
        </p:nvSpPr>
        <p:spPr>
          <a:xfrm>
            <a:off x="9096792" y="2743576"/>
            <a:ext cx="395004" cy="2702804"/>
          </a:xfrm>
          <a:prstGeom prst="rightBrace">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26532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Mass flow rate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2" y="973915"/>
                <a:ext cx="8214528" cy="5350685"/>
              </a:xfrm>
            </p:spPr>
            <p:txBody>
              <a:bodyPr>
                <a:normAutofit/>
              </a:bodyPr>
              <a:lstStyle/>
              <a:p>
                <a:pPr lvl="1">
                  <a:spcBef>
                    <a:spcPts val="1200"/>
                  </a:spcBef>
                  <a:buClr>
                    <a:schemeClr val="accent1"/>
                  </a:buClr>
                  <a:buFont typeface="Wingdings" panose="05000000000000000000" pitchFamily="2" charset="2"/>
                  <a:buChar char="Ø"/>
                </a:pPr>
                <a:r>
                  <a:rPr lang="en-US" sz="2000" dirty="0"/>
                  <a:t>The Quasi 1-D continuity equation and the isentropic equations can be manipulated to give the following equation for the mass flow rate:</a:t>
                </a:r>
              </a:p>
              <a:p>
                <a:pPr lvl="1">
                  <a:spcBef>
                    <a:spcPts val="1200"/>
                  </a:spcBef>
                  <a:buClr>
                    <a:schemeClr val="accent1"/>
                  </a:buClr>
                  <a:buFont typeface="Wingdings" panose="05000000000000000000" pitchFamily="2" charset="2"/>
                  <a:buChar char="Ø"/>
                </a:pPr>
                <a:endParaRPr lang="en-US" dirty="0"/>
              </a:p>
              <a:p>
                <a:pPr lvl="1">
                  <a:spcBef>
                    <a:spcPts val="1200"/>
                  </a:spcBef>
                  <a:buClr>
                    <a:schemeClr val="accent1"/>
                  </a:buClr>
                  <a:buFont typeface="Wingdings" panose="05000000000000000000" pitchFamily="2" charset="2"/>
                  <a:buChar char="Ø"/>
                </a:pPr>
                <a:endParaRPr lang="en-US" sz="2000" dirty="0"/>
              </a:p>
              <a:p>
                <a:pPr lvl="1">
                  <a:spcBef>
                    <a:spcPts val="1200"/>
                  </a:spcBef>
                  <a:buClr>
                    <a:schemeClr val="accent1"/>
                  </a:buClr>
                  <a:buFont typeface="Wingdings" panose="05000000000000000000" pitchFamily="2" charset="2"/>
                  <a:buChar char="Ø"/>
                </a:pPr>
                <a:endParaRPr lang="en-US" dirty="0"/>
              </a:p>
              <a:p>
                <a:pPr lvl="1">
                  <a:spcBef>
                    <a:spcPts val="1200"/>
                  </a:spcBef>
                  <a:buClr>
                    <a:schemeClr val="accent1"/>
                  </a:buClr>
                  <a:buFont typeface="Wingdings" panose="05000000000000000000" pitchFamily="2" charset="2"/>
                  <a:buChar char="Ø"/>
                </a:pPr>
                <a:r>
                  <a:rPr lang="en-US" sz="2000" dirty="0"/>
                  <a:t>This form shows that the mass flow rate is proportional to the fluid total pressure and the duct area, while is inversely proportional to the total temperature of the fluid </a:t>
                </a:r>
              </a:p>
              <a:p>
                <a:pPr lvl="1">
                  <a:spcBef>
                    <a:spcPts val="1200"/>
                  </a:spcBef>
                  <a:buClr>
                    <a:schemeClr val="accent1"/>
                  </a:buClr>
                  <a:buFont typeface="Wingdings" panose="05000000000000000000" pitchFamily="2" charset="2"/>
                  <a:buChar char="Ø"/>
                </a:pPr>
                <a:r>
                  <a:rPr lang="en-US" sz="2000" dirty="0"/>
                  <a:t>Typically, the inlet conditions for a quasi 1-D model are set assuming that the fluid originates from a tank at the </a:t>
                </a:r>
                <a:r>
                  <a:rPr lang="en-US" sz="2000" dirty="0">
                    <a:solidFill>
                      <a:schemeClr val="accent5"/>
                    </a:solidFill>
                  </a:rPr>
                  <a:t>stagnation</a:t>
                </a:r>
                <a:r>
                  <a:rPr lang="en-US" sz="2000" dirty="0"/>
                  <a:t> (zero velocity) </a:t>
                </a:r>
                <a:r>
                  <a:rPr lang="en-US" sz="2000" dirty="0">
                    <a:solidFill>
                      <a:schemeClr val="accent5"/>
                    </a:solidFill>
                  </a:rPr>
                  <a:t>pressure and temperature</a:t>
                </a:r>
                <a:r>
                  <a:rPr lang="en-US" sz="2000" dirty="0"/>
                  <a:t>.  </a:t>
                </a:r>
              </a:p>
              <a:p>
                <a:pPr lvl="1">
                  <a:spcBef>
                    <a:spcPts val="1200"/>
                  </a:spcBef>
                  <a:buClr>
                    <a:schemeClr val="accent1"/>
                  </a:buClr>
                  <a:buFont typeface="Wingdings" panose="05000000000000000000" pitchFamily="2" charset="2"/>
                  <a:buChar char="Ø"/>
                </a:pPr>
                <a:r>
                  <a:rPr lang="en-US" sz="2000" dirty="0"/>
                  <a:t>The fluid is assumed to accelerate isentropically to the inlet of the passage, and we can define the inlet condition as known stagnation (total) flow properties (</a:t>
                </a:r>
                <a14:m>
                  <m:oMath xmlns:m="http://schemas.openxmlformats.org/officeDocument/2006/math">
                    <m:r>
                      <a:rPr lang="en-US" sz="2000">
                        <a:latin typeface="Cambria Math" panose="02040503050406030204" pitchFamily="18" charset="0"/>
                      </a:rPr>
                      <m:t> </m:t>
                    </m:r>
                    <m:sSub>
                      <m:sSubPr>
                        <m:ctrlPr>
                          <a:rPr lang="en-US" sz="2000" i="1">
                            <a:latin typeface="Cambria Math" panose="02040503050406030204" pitchFamily="18" charset="0"/>
                          </a:rPr>
                        </m:ctrlPr>
                      </m:sSubPr>
                      <m:e>
                        <m:r>
                          <a:rPr lang="en-US" sz="2000">
                            <a:latin typeface="Cambria Math" panose="02040503050406030204" pitchFamily="18" charset="0"/>
                          </a:rPr>
                          <m:t>𝑝</m:t>
                        </m:r>
                      </m:e>
                      <m:sub>
                        <m:r>
                          <a:rPr lang="en-US" sz="2000">
                            <a:latin typeface="Cambria Math" panose="02040503050406030204" pitchFamily="18" charset="0"/>
                          </a:rPr>
                          <m:t>0</m:t>
                        </m:r>
                      </m:sub>
                    </m:sSub>
                    <m:r>
                      <a:rPr lang="en-US" sz="2000">
                        <a:latin typeface="Cambria Math" panose="02040503050406030204" pitchFamily="18" charset="0"/>
                      </a:rPr>
                      <m:t>, </m:t>
                    </m:r>
                    <m:sSub>
                      <m:sSubPr>
                        <m:ctrlPr>
                          <a:rPr lang="en-US" sz="2000" i="1">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0</m:t>
                        </m:r>
                      </m:sub>
                    </m:sSub>
                    <m:r>
                      <a:rPr lang="en-US" sz="2000">
                        <a:latin typeface="Cambria Math" panose="02040503050406030204" pitchFamily="18" charset="0"/>
                      </a:rPr>
                      <m:t>, </m:t>
                    </m:r>
                    <m:sSub>
                      <m:sSubPr>
                        <m:ctrlPr>
                          <a:rPr lang="en-US" sz="2000" i="1">
                            <a:latin typeface="Cambria Math" panose="02040503050406030204" pitchFamily="18" charset="0"/>
                          </a:rPr>
                        </m:ctrlPr>
                      </m:sSubPr>
                      <m:e>
                        <m:r>
                          <a:rPr lang="en-US" sz="2000">
                            <a:latin typeface="Cambria Math" panose="02040503050406030204" pitchFamily="18" charset="0"/>
                          </a:rPr>
                          <m:t>𝜌</m:t>
                        </m:r>
                      </m:e>
                      <m:sub>
                        <m:r>
                          <a:rPr lang="en-US" sz="2000">
                            <a:latin typeface="Cambria Math" panose="02040503050406030204" pitchFamily="18" charset="0"/>
                          </a:rPr>
                          <m:t>0</m:t>
                        </m:r>
                      </m:sub>
                    </m:sSub>
                    <m:r>
                      <a:rPr lang="en-US" sz="2000">
                        <a:latin typeface="Cambria Math" panose="02040503050406030204" pitchFamily="18" charset="0"/>
                      </a:rPr>
                      <m:t> </m:t>
                    </m:r>
                  </m:oMath>
                </a14:m>
                <a:r>
                  <a:rPr lang="en-US" sz="2000" dirty="0"/>
                  <a:t>etc.). </a:t>
                </a:r>
                <a:endParaRPr lang="en-US" sz="2000" dirty="0">
                  <a:sym typeface="Monotype Sorts" pitchFamily="2" charset="2"/>
                </a:endParaRPr>
              </a:p>
              <a:p>
                <a:pPr marL="346075" indent="-346075">
                  <a:spcBef>
                    <a:spcPts val="0"/>
                  </a:spcBef>
                  <a:spcAft>
                    <a:spcPts val="600"/>
                  </a:spcAft>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endParaRPr lang="en-US" sz="20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602" y="973915"/>
                <a:ext cx="8214528" cy="5350685"/>
              </a:xfrm>
              <a:blipFill>
                <a:blip r:embed="rId3"/>
                <a:stretch>
                  <a:fillRect t="-1253" r="-742"/>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165A50C5-FE3A-D72E-6EA0-F527A4F0E9AC}"/>
                  </a:ext>
                </a:extLst>
              </p:cNvPr>
              <p:cNvSpPr/>
              <p:nvPr/>
            </p:nvSpPr>
            <p:spPr>
              <a:xfrm>
                <a:off x="2559990" y="1664424"/>
                <a:ext cx="3947819" cy="989068"/>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𝑚</m:t>
                          </m:r>
                        </m:e>
                      </m:acc>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r>
                            <a:rPr lang="en-US" i="1">
                              <a:latin typeface="Cambria Math" panose="02040503050406030204" pitchFamily="18" charset="0"/>
                            </a:rPr>
                            <m:t>𝐴</m:t>
                          </m:r>
                        </m:num>
                        <m:den>
                          <m:rad>
                            <m:radPr>
                              <m:degHide m:val="on"/>
                              <m:ctrlPr>
                                <a:rPr lang="en-US" i="1">
                                  <a:latin typeface="Cambria Math" panose="02040503050406030204" pitchFamily="18" charset="0"/>
                                </a:rPr>
                              </m:ctrlPr>
                            </m:radPr>
                            <m:deg/>
                            <m:e>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e>
                          </m:rad>
                        </m:den>
                      </m:f>
                      <m:rad>
                        <m:radPr>
                          <m:degHide m:val="on"/>
                          <m:ctrlPr>
                            <a:rPr lang="en-US" i="1">
                              <a:latin typeface="Cambria Math" panose="02040503050406030204" pitchFamily="18" charset="0"/>
                            </a:rPr>
                          </m:ctrlPr>
                        </m:radPr>
                        <m:deg/>
                        <m:e>
                          <m:f>
                            <m:fPr>
                              <m:ctrlPr>
                                <a:rPr lang="en-US" i="1">
                                  <a:latin typeface="Cambria Math" panose="02040503050406030204" pitchFamily="18" charset="0"/>
                                </a:rPr>
                              </m:ctrlPr>
                            </m:fPr>
                            <m:num>
                              <m:r>
                                <a:rPr lang="en-US" i="1">
                                  <a:latin typeface="Cambria Math" panose="02040503050406030204" pitchFamily="18" charset="0"/>
                                </a:rPr>
                                <m:t>𝛾</m:t>
                              </m:r>
                            </m:num>
                            <m:den>
                              <m:r>
                                <a:rPr lang="en-US" i="1">
                                  <a:latin typeface="Cambria Math" panose="02040503050406030204" pitchFamily="18" charset="0"/>
                                </a:rPr>
                                <m:t>𝑅</m:t>
                              </m:r>
                            </m:den>
                          </m:f>
                        </m:e>
                      </m:rad>
                      <m:r>
                        <a:rPr lang="en-US" i="1">
                          <a:latin typeface="Cambria Math" panose="02040503050406030204" pitchFamily="18" charset="0"/>
                        </a:rPr>
                        <m:t>𝑀</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sup>
                          <m:f>
                            <m:fPr>
                              <m:ctrlPr>
                                <a:rPr lang="en-US" i="1">
                                  <a:latin typeface="Cambria Math" panose="02040503050406030204" pitchFamily="18" charset="0"/>
                                </a:rPr>
                              </m:ctrlPr>
                            </m:fPr>
                            <m:num>
                              <m:r>
                                <a:rPr lang="en-US" i="1">
                                  <a:latin typeface="Cambria Math" panose="02040503050406030204" pitchFamily="18" charset="0"/>
                                </a:rPr>
                                <m:t>2(</m:t>
                              </m:r>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𝛾</m:t>
                              </m:r>
                              <m:r>
                                <a:rPr lang="en-US" i="1">
                                  <a:latin typeface="Cambria Math" panose="02040503050406030204" pitchFamily="18" charset="0"/>
                                </a:rPr>
                                <m:t>+1</m:t>
                              </m:r>
                            </m:den>
                          </m:f>
                        </m:sup>
                      </m:sSup>
                    </m:oMath>
                  </m:oMathPara>
                </a14:m>
                <a:endParaRPr lang="en-US" i="1" dirty="0">
                  <a:latin typeface="Cambria Math" panose="02040503050406030204" pitchFamily="18" charset="0"/>
                </a:endParaRPr>
              </a:p>
            </p:txBody>
          </p:sp>
        </mc:Choice>
        <mc:Fallback xmlns="">
          <p:sp>
            <p:nvSpPr>
              <p:cNvPr id="8" name="Rectangle 7">
                <a:extLst>
                  <a:ext uri="{FF2B5EF4-FFF2-40B4-BE49-F238E27FC236}">
                    <a16:creationId xmlns:a16="http://schemas.microsoft.com/office/drawing/2014/main" id="{165A50C5-FE3A-D72E-6EA0-F527A4F0E9AC}"/>
                  </a:ext>
                </a:extLst>
              </p:cNvPr>
              <p:cNvSpPr>
                <a:spLocks noRot="1" noChangeAspect="1" noMove="1" noResize="1" noEditPoints="1" noAdjustHandles="1" noChangeArrowheads="1" noChangeShapeType="1" noTextEdit="1"/>
              </p:cNvSpPr>
              <p:nvPr/>
            </p:nvSpPr>
            <p:spPr>
              <a:xfrm>
                <a:off x="2559990" y="1664424"/>
                <a:ext cx="3947819" cy="989068"/>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0" name="Group 9">
            <a:extLst>
              <a:ext uri="{FF2B5EF4-FFF2-40B4-BE49-F238E27FC236}">
                <a16:creationId xmlns:a16="http://schemas.microsoft.com/office/drawing/2014/main" id="{D4906696-B795-3763-924B-80BCCA99B808}"/>
              </a:ext>
            </a:extLst>
          </p:cNvPr>
          <p:cNvGrpSpPr/>
          <p:nvPr/>
        </p:nvGrpSpPr>
        <p:grpSpPr>
          <a:xfrm>
            <a:off x="8546937" y="1787482"/>
            <a:ext cx="2966289" cy="2945659"/>
            <a:chOff x="8931729" y="3068730"/>
            <a:chExt cx="2966289" cy="2945659"/>
          </a:xfrm>
        </p:grpSpPr>
        <p:sp>
          <p:nvSpPr>
            <p:cNvPr id="11" name="Rectangle 15">
              <a:extLst>
                <a:ext uri="{FF2B5EF4-FFF2-40B4-BE49-F238E27FC236}">
                  <a16:creationId xmlns:a16="http://schemas.microsoft.com/office/drawing/2014/main" id="{0310A3A0-9FC6-1A28-40D9-16DB52D62F64}"/>
                </a:ext>
              </a:extLst>
            </p:cNvPr>
            <p:cNvSpPr/>
            <p:nvPr/>
          </p:nvSpPr>
          <p:spPr>
            <a:xfrm>
              <a:off x="9710405" y="3068730"/>
              <a:ext cx="2187613" cy="979701"/>
            </a:xfrm>
            <a:custGeom>
              <a:avLst/>
              <a:gdLst>
                <a:gd name="connsiteX0" fmla="*/ 0 w 2187613"/>
                <a:gd name="connsiteY0" fmla="*/ 0 h 489843"/>
                <a:gd name="connsiteX1" fmla="*/ 2187613 w 2187613"/>
                <a:gd name="connsiteY1" fmla="*/ 0 h 489843"/>
                <a:gd name="connsiteX2" fmla="*/ 2187613 w 2187613"/>
                <a:gd name="connsiteY2" fmla="*/ 489843 h 489843"/>
                <a:gd name="connsiteX3" fmla="*/ 0 w 2187613"/>
                <a:gd name="connsiteY3" fmla="*/ 489843 h 489843"/>
                <a:gd name="connsiteX4" fmla="*/ 0 w 2187613"/>
                <a:gd name="connsiteY4" fmla="*/ 0 h 489843"/>
                <a:gd name="connsiteX0" fmla="*/ 0 w 2187613"/>
                <a:gd name="connsiteY0" fmla="*/ 21939 h 511782"/>
                <a:gd name="connsiteX1" fmla="*/ 1670818 w 2187613"/>
                <a:gd name="connsiteY1" fmla="*/ 0 h 511782"/>
                <a:gd name="connsiteX2" fmla="*/ 2187613 w 2187613"/>
                <a:gd name="connsiteY2" fmla="*/ 21939 h 511782"/>
                <a:gd name="connsiteX3" fmla="*/ 2187613 w 2187613"/>
                <a:gd name="connsiteY3" fmla="*/ 511782 h 511782"/>
                <a:gd name="connsiteX4" fmla="*/ 0 w 2187613"/>
                <a:gd name="connsiteY4" fmla="*/ 511782 h 511782"/>
                <a:gd name="connsiteX5" fmla="*/ 0 w 2187613"/>
                <a:gd name="connsiteY5" fmla="*/ 21939 h 511782"/>
                <a:gd name="connsiteX0" fmla="*/ 0 w 2187613"/>
                <a:gd name="connsiteY0" fmla="*/ 21939 h 522514"/>
                <a:gd name="connsiteX1" fmla="*/ 1670818 w 2187613"/>
                <a:gd name="connsiteY1" fmla="*/ 0 h 522514"/>
                <a:gd name="connsiteX2" fmla="*/ 2187613 w 2187613"/>
                <a:gd name="connsiteY2" fmla="*/ 21939 h 522514"/>
                <a:gd name="connsiteX3" fmla="*/ 2187613 w 2187613"/>
                <a:gd name="connsiteY3" fmla="*/ 511782 h 522514"/>
                <a:gd name="connsiteX4" fmla="*/ 1670818 w 2187613"/>
                <a:gd name="connsiteY4" fmla="*/ 522514 h 522514"/>
                <a:gd name="connsiteX5" fmla="*/ 0 w 2187613"/>
                <a:gd name="connsiteY5" fmla="*/ 511782 h 522514"/>
                <a:gd name="connsiteX6" fmla="*/ 0 w 2187613"/>
                <a:gd name="connsiteY6" fmla="*/ 21939 h 522514"/>
                <a:gd name="connsiteX0" fmla="*/ 0 w 2187613"/>
                <a:gd name="connsiteY0" fmla="*/ 21939 h 522514"/>
                <a:gd name="connsiteX1" fmla="*/ 348204 w 2187613"/>
                <a:gd name="connsiteY1" fmla="*/ 8164 h 522514"/>
                <a:gd name="connsiteX2" fmla="*/ 1670818 w 2187613"/>
                <a:gd name="connsiteY2" fmla="*/ 0 h 522514"/>
                <a:gd name="connsiteX3" fmla="*/ 2187613 w 2187613"/>
                <a:gd name="connsiteY3" fmla="*/ 21939 h 522514"/>
                <a:gd name="connsiteX4" fmla="*/ 2187613 w 2187613"/>
                <a:gd name="connsiteY4" fmla="*/ 511782 h 522514"/>
                <a:gd name="connsiteX5" fmla="*/ 1670818 w 2187613"/>
                <a:gd name="connsiteY5" fmla="*/ 522514 h 522514"/>
                <a:gd name="connsiteX6" fmla="*/ 0 w 2187613"/>
                <a:gd name="connsiteY6" fmla="*/ 511782 h 522514"/>
                <a:gd name="connsiteX7" fmla="*/ 0 w 2187613"/>
                <a:gd name="connsiteY7" fmla="*/ 21939 h 522514"/>
                <a:gd name="connsiteX0" fmla="*/ 0 w 2187613"/>
                <a:gd name="connsiteY0" fmla="*/ 21939 h 522514"/>
                <a:gd name="connsiteX1" fmla="*/ 348204 w 2187613"/>
                <a:gd name="connsiteY1" fmla="*/ 8164 h 522514"/>
                <a:gd name="connsiteX2" fmla="*/ 1670818 w 2187613"/>
                <a:gd name="connsiteY2" fmla="*/ 0 h 522514"/>
                <a:gd name="connsiteX3" fmla="*/ 2187613 w 2187613"/>
                <a:gd name="connsiteY3" fmla="*/ 21939 h 522514"/>
                <a:gd name="connsiteX4" fmla="*/ 2187613 w 2187613"/>
                <a:gd name="connsiteY4" fmla="*/ 511782 h 522514"/>
                <a:gd name="connsiteX5" fmla="*/ 1670818 w 2187613"/>
                <a:gd name="connsiteY5" fmla="*/ 522514 h 522514"/>
                <a:gd name="connsiteX6" fmla="*/ 348204 w 2187613"/>
                <a:gd name="connsiteY6" fmla="*/ 514350 h 522514"/>
                <a:gd name="connsiteX7" fmla="*/ 0 w 2187613"/>
                <a:gd name="connsiteY7" fmla="*/ 511782 h 522514"/>
                <a:gd name="connsiteX8" fmla="*/ 0 w 2187613"/>
                <a:gd name="connsiteY8" fmla="*/ 21939 h 522514"/>
                <a:gd name="connsiteX0" fmla="*/ 0 w 2187613"/>
                <a:gd name="connsiteY0" fmla="*/ 21939 h 748547"/>
                <a:gd name="connsiteX1" fmla="*/ 348204 w 2187613"/>
                <a:gd name="connsiteY1" fmla="*/ 8164 h 748547"/>
                <a:gd name="connsiteX2" fmla="*/ 1670818 w 2187613"/>
                <a:gd name="connsiteY2" fmla="*/ 0 h 748547"/>
                <a:gd name="connsiteX3" fmla="*/ 2187613 w 2187613"/>
                <a:gd name="connsiteY3" fmla="*/ 21939 h 748547"/>
                <a:gd name="connsiteX4" fmla="*/ 2187613 w 2187613"/>
                <a:gd name="connsiteY4" fmla="*/ 748547 h 748547"/>
                <a:gd name="connsiteX5" fmla="*/ 1670818 w 2187613"/>
                <a:gd name="connsiteY5" fmla="*/ 522514 h 748547"/>
                <a:gd name="connsiteX6" fmla="*/ 348204 w 2187613"/>
                <a:gd name="connsiteY6" fmla="*/ 514350 h 748547"/>
                <a:gd name="connsiteX7" fmla="*/ 0 w 2187613"/>
                <a:gd name="connsiteY7" fmla="*/ 511782 h 748547"/>
                <a:gd name="connsiteX8" fmla="*/ 0 w 2187613"/>
                <a:gd name="connsiteY8" fmla="*/ 21939 h 748547"/>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82070 h 1008678"/>
                <a:gd name="connsiteX1" fmla="*/ 348204 w 2187613"/>
                <a:gd name="connsiteY1" fmla="*/ 268295 h 1008678"/>
                <a:gd name="connsiteX2" fmla="*/ 1670818 w 2187613"/>
                <a:gd name="connsiteY2" fmla="*/ 260131 h 1008678"/>
                <a:gd name="connsiteX3" fmla="*/ 2179448 w 2187613"/>
                <a:gd name="connsiteY3" fmla="*/ 28977 h 1008678"/>
                <a:gd name="connsiteX4" fmla="*/ 2187613 w 2187613"/>
                <a:gd name="connsiteY4" fmla="*/ 1008678 h 1008678"/>
                <a:gd name="connsiteX5" fmla="*/ 1670818 w 2187613"/>
                <a:gd name="connsiteY5" fmla="*/ 782645 h 1008678"/>
                <a:gd name="connsiteX6" fmla="*/ 348204 w 2187613"/>
                <a:gd name="connsiteY6" fmla="*/ 774481 h 1008678"/>
                <a:gd name="connsiteX7" fmla="*/ 0 w 2187613"/>
                <a:gd name="connsiteY7" fmla="*/ 771913 h 1008678"/>
                <a:gd name="connsiteX8" fmla="*/ 0 w 2187613"/>
                <a:gd name="connsiteY8" fmla="*/ 282070 h 1008678"/>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753668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231154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348204 w 2187613"/>
                <a:gd name="connsiteY6" fmla="*/ 745504 h 979701"/>
                <a:gd name="connsiteX7" fmla="*/ 0 w 2187613"/>
                <a:gd name="connsiteY7" fmla="*/ 742936 h 979701"/>
                <a:gd name="connsiteX8" fmla="*/ 0 w 2187613"/>
                <a:gd name="connsiteY8" fmla="*/ 253093 h 979701"/>
                <a:gd name="connsiteX0" fmla="*/ 0 w 2187613"/>
                <a:gd name="connsiteY0" fmla="*/ 253093 h 979701"/>
                <a:gd name="connsiteX1" fmla="*/ 348204 w 2187613"/>
                <a:gd name="connsiteY1" fmla="*/ 239318 h 979701"/>
                <a:gd name="connsiteX2" fmla="*/ 1670818 w 2187613"/>
                <a:gd name="connsiteY2" fmla="*/ 149511 h 979701"/>
                <a:gd name="connsiteX3" fmla="*/ 2179448 w 2187613"/>
                <a:gd name="connsiteY3" fmla="*/ 0 h 979701"/>
                <a:gd name="connsiteX4" fmla="*/ 2187613 w 2187613"/>
                <a:gd name="connsiteY4" fmla="*/ 979701 h 979701"/>
                <a:gd name="connsiteX5" fmla="*/ 1670818 w 2187613"/>
                <a:gd name="connsiteY5" fmla="*/ 851640 h 979701"/>
                <a:gd name="connsiteX6" fmla="*/ 984810 w 2187613"/>
                <a:gd name="connsiteY6" fmla="*/ 792977 h 979701"/>
                <a:gd name="connsiteX7" fmla="*/ 348204 w 2187613"/>
                <a:gd name="connsiteY7" fmla="*/ 745504 h 979701"/>
                <a:gd name="connsiteX8" fmla="*/ 0 w 2187613"/>
                <a:gd name="connsiteY8" fmla="*/ 742936 h 979701"/>
                <a:gd name="connsiteX9" fmla="*/ 0 w 2187613"/>
                <a:gd name="connsiteY9" fmla="*/ 253093 h 979701"/>
                <a:gd name="connsiteX0" fmla="*/ 0 w 2187613"/>
                <a:gd name="connsiteY0" fmla="*/ 253093 h 979701"/>
                <a:gd name="connsiteX1" fmla="*/ 348204 w 2187613"/>
                <a:gd name="connsiteY1" fmla="*/ 239318 h 979701"/>
                <a:gd name="connsiteX2" fmla="*/ 960317 w 2187613"/>
                <a:gd name="connsiteY2" fmla="*/ 196984 h 979701"/>
                <a:gd name="connsiteX3" fmla="*/ 1670818 w 2187613"/>
                <a:gd name="connsiteY3" fmla="*/ 149511 h 979701"/>
                <a:gd name="connsiteX4" fmla="*/ 2179448 w 2187613"/>
                <a:gd name="connsiteY4" fmla="*/ 0 h 979701"/>
                <a:gd name="connsiteX5" fmla="*/ 2187613 w 2187613"/>
                <a:gd name="connsiteY5" fmla="*/ 979701 h 979701"/>
                <a:gd name="connsiteX6" fmla="*/ 1670818 w 2187613"/>
                <a:gd name="connsiteY6" fmla="*/ 851640 h 979701"/>
                <a:gd name="connsiteX7" fmla="*/ 984810 w 2187613"/>
                <a:gd name="connsiteY7" fmla="*/ 79297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0317 w 2187613"/>
                <a:gd name="connsiteY2" fmla="*/ 196984 h 979701"/>
                <a:gd name="connsiteX3" fmla="*/ 1670818 w 2187613"/>
                <a:gd name="connsiteY3" fmla="*/ 149511 h 979701"/>
                <a:gd name="connsiteX4" fmla="*/ 2179448 w 2187613"/>
                <a:gd name="connsiteY4" fmla="*/ 0 h 979701"/>
                <a:gd name="connsiteX5" fmla="*/ 2187613 w 2187613"/>
                <a:gd name="connsiteY5" fmla="*/ 979701 h 979701"/>
                <a:gd name="connsiteX6" fmla="*/ 1670818 w 2187613"/>
                <a:gd name="connsiteY6" fmla="*/ 851640 h 979701"/>
                <a:gd name="connsiteX7" fmla="*/ 984810 w 2187613"/>
                <a:gd name="connsiteY7" fmla="*/ 79297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0317 w 2187613"/>
                <a:gd name="connsiteY2" fmla="*/ 196984 h 979701"/>
                <a:gd name="connsiteX3" fmla="*/ 1670818 w 2187613"/>
                <a:gd name="connsiteY3" fmla="*/ 149511 h 979701"/>
                <a:gd name="connsiteX4" fmla="*/ 2179448 w 2187613"/>
                <a:gd name="connsiteY4" fmla="*/ 0 h 979701"/>
                <a:gd name="connsiteX5" fmla="*/ 2187613 w 2187613"/>
                <a:gd name="connsiteY5" fmla="*/ 979701 h 979701"/>
                <a:gd name="connsiteX6" fmla="*/ 1670818 w 2187613"/>
                <a:gd name="connsiteY6" fmla="*/ 851640 h 979701"/>
                <a:gd name="connsiteX7" fmla="*/ 984810 w 2187613"/>
                <a:gd name="connsiteY7" fmla="*/ 79297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0317 w 2187613"/>
                <a:gd name="connsiteY2" fmla="*/ 196984 h 979701"/>
                <a:gd name="connsiteX3" fmla="*/ 1670818 w 2187613"/>
                <a:gd name="connsiteY3" fmla="*/ 149511 h 979701"/>
                <a:gd name="connsiteX4" fmla="*/ 2179448 w 2187613"/>
                <a:gd name="connsiteY4" fmla="*/ 0 h 979701"/>
                <a:gd name="connsiteX5" fmla="*/ 2187613 w 2187613"/>
                <a:gd name="connsiteY5" fmla="*/ 979701 h 979701"/>
                <a:gd name="connsiteX6" fmla="*/ 1670818 w 2187613"/>
                <a:gd name="connsiteY6" fmla="*/ 851640 h 979701"/>
                <a:gd name="connsiteX7" fmla="*/ 976646 w 2187613"/>
                <a:gd name="connsiteY7" fmla="*/ 62152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8481 w 2187613"/>
                <a:gd name="connsiteY2" fmla="*/ 384762 h 979701"/>
                <a:gd name="connsiteX3" fmla="*/ 1670818 w 2187613"/>
                <a:gd name="connsiteY3" fmla="*/ 149511 h 979701"/>
                <a:gd name="connsiteX4" fmla="*/ 2179448 w 2187613"/>
                <a:gd name="connsiteY4" fmla="*/ 0 h 979701"/>
                <a:gd name="connsiteX5" fmla="*/ 2187613 w 2187613"/>
                <a:gd name="connsiteY5" fmla="*/ 979701 h 979701"/>
                <a:gd name="connsiteX6" fmla="*/ 1670818 w 2187613"/>
                <a:gd name="connsiteY6" fmla="*/ 851640 h 979701"/>
                <a:gd name="connsiteX7" fmla="*/ 976646 w 2187613"/>
                <a:gd name="connsiteY7" fmla="*/ 62152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8481 w 2187613"/>
                <a:gd name="connsiteY2" fmla="*/ 384762 h 979701"/>
                <a:gd name="connsiteX3" fmla="*/ 1670818 w 2187613"/>
                <a:gd name="connsiteY3" fmla="*/ 149511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8481 w 2187613"/>
                <a:gd name="connsiteY2" fmla="*/ 384762 h 979701"/>
                <a:gd name="connsiteX3" fmla="*/ 1670818 w 2187613"/>
                <a:gd name="connsiteY3" fmla="*/ 149511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742936 h 979701"/>
                <a:gd name="connsiteX10" fmla="*/ 0 w 2187613"/>
                <a:gd name="connsiteY10" fmla="*/ 253093 h 979701"/>
                <a:gd name="connsiteX0" fmla="*/ 0 w 2187613"/>
                <a:gd name="connsiteY0" fmla="*/ 253093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253093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48204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0 w 2187613"/>
                <a:gd name="connsiteY0" fmla="*/ 342900 h 979701"/>
                <a:gd name="connsiteX1" fmla="*/ 364533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0 w 2187613"/>
                <a:gd name="connsiteY10" fmla="*/ 342900 h 979701"/>
                <a:gd name="connsiteX0" fmla="*/ 8164 w 2187613"/>
                <a:gd name="connsiteY0" fmla="*/ 383721 h 979701"/>
                <a:gd name="connsiteX1" fmla="*/ 364533 w 2187613"/>
                <a:gd name="connsiteY1" fmla="*/ 239318 h 979701"/>
                <a:gd name="connsiteX2" fmla="*/ 968481 w 2187613"/>
                <a:gd name="connsiteY2" fmla="*/ 384762 h 979701"/>
                <a:gd name="connsiteX3" fmla="*/ 1711639 w 2187613"/>
                <a:gd name="connsiteY3" fmla="*/ 125018 h 979701"/>
                <a:gd name="connsiteX4" fmla="*/ 2179448 w 2187613"/>
                <a:gd name="connsiteY4" fmla="*/ 0 h 979701"/>
                <a:gd name="connsiteX5" fmla="*/ 2187613 w 2187613"/>
                <a:gd name="connsiteY5" fmla="*/ 979701 h 979701"/>
                <a:gd name="connsiteX6" fmla="*/ 1711640 w 2187613"/>
                <a:gd name="connsiteY6" fmla="*/ 859804 h 979701"/>
                <a:gd name="connsiteX7" fmla="*/ 976646 w 2187613"/>
                <a:gd name="connsiteY7" fmla="*/ 621527 h 979701"/>
                <a:gd name="connsiteX8" fmla="*/ 348204 w 2187613"/>
                <a:gd name="connsiteY8" fmla="*/ 745504 h 979701"/>
                <a:gd name="connsiteX9" fmla="*/ 0 w 2187613"/>
                <a:gd name="connsiteY9" fmla="*/ 595979 h 979701"/>
                <a:gd name="connsiteX10" fmla="*/ 8164 w 2187613"/>
                <a:gd name="connsiteY10" fmla="*/ 383721 h 97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87613" h="979701">
                  <a:moveTo>
                    <a:pt x="8164" y="383721"/>
                  </a:moveTo>
                  <a:cubicBezTo>
                    <a:pt x="66198" y="324278"/>
                    <a:pt x="204480" y="239145"/>
                    <a:pt x="364533" y="239318"/>
                  </a:cubicBezTo>
                  <a:cubicBezTo>
                    <a:pt x="524586" y="239491"/>
                    <a:pt x="743963" y="403812"/>
                    <a:pt x="968481" y="384762"/>
                  </a:cubicBezTo>
                  <a:cubicBezTo>
                    <a:pt x="1192999" y="365712"/>
                    <a:pt x="1509811" y="189145"/>
                    <a:pt x="1711639" y="125018"/>
                  </a:cubicBezTo>
                  <a:cubicBezTo>
                    <a:pt x="1913467" y="60891"/>
                    <a:pt x="2060659" y="71185"/>
                    <a:pt x="2179448" y="0"/>
                  </a:cubicBezTo>
                  <a:cubicBezTo>
                    <a:pt x="2182170" y="326567"/>
                    <a:pt x="2184891" y="653134"/>
                    <a:pt x="2187613" y="979701"/>
                  </a:cubicBezTo>
                  <a:cubicBezTo>
                    <a:pt x="2015348" y="904357"/>
                    <a:pt x="1831825" y="895007"/>
                    <a:pt x="1711640" y="859804"/>
                  </a:cubicBezTo>
                  <a:cubicBezTo>
                    <a:pt x="1591455" y="824601"/>
                    <a:pt x="1203885" y="640577"/>
                    <a:pt x="976646" y="621527"/>
                  </a:cubicBezTo>
                  <a:cubicBezTo>
                    <a:pt x="749407" y="602477"/>
                    <a:pt x="496929" y="754525"/>
                    <a:pt x="348204" y="745504"/>
                  </a:cubicBezTo>
                  <a:cubicBezTo>
                    <a:pt x="199479" y="736483"/>
                    <a:pt x="116068" y="645821"/>
                    <a:pt x="0" y="595979"/>
                  </a:cubicBezTo>
                  <a:lnTo>
                    <a:pt x="8164" y="383721"/>
                  </a:lnTo>
                  <a:close/>
                </a:path>
              </a:pathLst>
            </a:custGeom>
            <a:gradFill flip="none" rotWithShape="1">
              <a:gsLst>
                <a:gs pos="0">
                  <a:schemeClr val="tx1"/>
                </a:gs>
                <a:gs pos="50000">
                  <a:schemeClr val="accent1">
                    <a:lumMod val="75000"/>
                  </a:schemeClr>
                </a:gs>
                <a:gs pos="100000">
                  <a:schemeClr val="accent1"/>
                </a:gs>
              </a:gsLst>
              <a:path path="circle">
                <a:fillToRect l="50000" t="50000" r="50000" b="50000"/>
              </a:path>
              <a:tileRect/>
            </a:gra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cxnSp>
          <p:nvCxnSpPr>
            <p:cNvPr id="12" name="Straight Connector 11">
              <a:extLst>
                <a:ext uri="{FF2B5EF4-FFF2-40B4-BE49-F238E27FC236}">
                  <a16:creationId xmlns:a16="http://schemas.microsoft.com/office/drawing/2014/main" id="{0EB3A8D4-569B-3847-2C88-83863D91012B}"/>
                </a:ext>
              </a:extLst>
            </p:cNvPr>
            <p:cNvCxnSpPr>
              <a:cxnSpLocks/>
            </p:cNvCxnSpPr>
            <p:nvPr/>
          </p:nvCxnSpPr>
          <p:spPr>
            <a:xfrm>
              <a:off x="9372601" y="3565702"/>
              <a:ext cx="3378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A3D2F9F-4BB4-A909-2A57-6D3DBB51A1CD}"/>
                </a:ext>
              </a:extLst>
            </p:cNvPr>
            <p:cNvCxnSpPr/>
            <p:nvPr/>
          </p:nvCxnSpPr>
          <p:spPr>
            <a:xfrm>
              <a:off x="9388929" y="3558580"/>
              <a:ext cx="0" cy="9562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descr="A picture containing drawing&#10;&#10;Description automatically generated">
              <a:extLst>
                <a:ext uri="{FF2B5EF4-FFF2-40B4-BE49-F238E27FC236}">
                  <a16:creationId xmlns:a16="http://schemas.microsoft.com/office/drawing/2014/main" id="{9BFB1D15-3836-4E14-52D7-D721FF7AC461}"/>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rot="5400000">
              <a:off x="8931729" y="4218546"/>
              <a:ext cx="1143000" cy="1143000"/>
            </a:xfrm>
            <a:prstGeom prst="rect">
              <a:avLst/>
            </a:prstGeom>
          </p:spPr>
        </p:pic>
        <p:cxnSp>
          <p:nvCxnSpPr>
            <p:cNvPr id="15" name="Straight Connector 14">
              <a:extLst>
                <a:ext uri="{FF2B5EF4-FFF2-40B4-BE49-F238E27FC236}">
                  <a16:creationId xmlns:a16="http://schemas.microsoft.com/office/drawing/2014/main" id="{2933C9B4-8F34-F624-34E4-9A261698BED8}"/>
                </a:ext>
              </a:extLst>
            </p:cNvPr>
            <p:cNvCxnSpPr/>
            <p:nvPr/>
          </p:nvCxnSpPr>
          <p:spPr>
            <a:xfrm>
              <a:off x="9388929" y="5070021"/>
              <a:ext cx="0" cy="5796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BFF0CBD-343E-1895-CC69-B66B44175EA1}"/>
                </a:ext>
              </a:extLst>
            </p:cNvPr>
            <p:cNvCxnSpPr/>
            <p:nvPr/>
          </p:nvCxnSpPr>
          <p:spPr>
            <a:xfrm>
              <a:off x="9380765" y="5633357"/>
              <a:ext cx="685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BA54210C-4E7E-2493-98DD-1F890AF57C2F}"/>
                    </a:ext>
                  </a:extLst>
                </p:cNvPr>
                <p:cNvSpPr/>
                <p:nvPr/>
              </p:nvSpPr>
              <p:spPr>
                <a:xfrm>
                  <a:off x="9772589" y="5176356"/>
                  <a:ext cx="2125429" cy="838033"/>
                </a:xfrm>
                <a:prstGeom prst="roundRect">
                  <a:avLst>
                    <a:gd name="adj" fmla="val 50000"/>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0</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𝜌</m:t>
                            </m:r>
                          </m:e>
                          <m:sub>
                            <m:r>
                              <a:rPr lang="en-US" b="0" i="1" smtClean="0">
                                <a:latin typeface="Cambria Math" panose="02040503050406030204" pitchFamily="18" charset="0"/>
                              </a:rPr>
                              <m:t>0</m:t>
                            </m:r>
                          </m:sub>
                        </m:sSub>
                      </m:oMath>
                    </m:oMathPara>
                  </a14:m>
                  <a:endParaRPr lang="en-US" dirty="0"/>
                </a:p>
              </p:txBody>
            </p:sp>
          </mc:Choice>
          <mc:Fallback xmlns="">
            <p:sp>
              <p:nvSpPr>
                <p:cNvPr id="21" name="Rectangle: Rounded Corners 20">
                  <a:extLst>
                    <a:ext uri="{FF2B5EF4-FFF2-40B4-BE49-F238E27FC236}">
                      <a16:creationId xmlns:a16="http://schemas.microsoft.com/office/drawing/2014/main" id="{33889B17-8D04-4009-9315-98C49AC301D4}"/>
                    </a:ext>
                  </a:extLst>
                </p:cNvPr>
                <p:cNvSpPr>
                  <a:spLocks noRot="1" noChangeAspect="1" noMove="1" noResize="1" noEditPoints="1" noAdjustHandles="1" noChangeArrowheads="1" noChangeShapeType="1" noTextEdit="1"/>
                </p:cNvSpPr>
                <p:nvPr/>
              </p:nvSpPr>
              <p:spPr>
                <a:xfrm>
                  <a:off x="9772589" y="5176356"/>
                  <a:ext cx="2125429" cy="838033"/>
                </a:xfrm>
                <a:prstGeom prst="roundRect">
                  <a:avLst>
                    <a:gd name="adj" fmla="val 50000"/>
                  </a:avLst>
                </a:prstGeom>
                <a:blipFill>
                  <a:blip r:embed="rId7"/>
                  <a:stretch>
                    <a:fillRect/>
                  </a:stretch>
                </a:blipFill>
                <a:ln>
                  <a:solidFill>
                    <a:schemeClr val="tx1"/>
                  </a:solidFill>
                </a:ln>
              </p:spPr>
              <p:txBody>
                <a:bodyPr/>
                <a:lstStyle/>
                <a:p>
                  <a:r>
                    <a:rPr lang="en-US">
                      <a:noFill/>
                    </a:rPr>
                    <a:t> </a:t>
                  </a:r>
                </a:p>
              </p:txBody>
            </p:sp>
          </mc:Fallback>
        </mc:AlternateContent>
      </p:grpSp>
      <p:cxnSp>
        <p:nvCxnSpPr>
          <p:cNvPr id="18" name="Straight Arrow Connector 17">
            <a:extLst>
              <a:ext uri="{FF2B5EF4-FFF2-40B4-BE49-F238E27FC236}">
                <a16:creationId xmlns:a16="http://schemas.microsoft.com/office/drawing/2014/main" id="{630A1A3E-1E88-5A1C-6454-8D1CD2931194}"/>
              </a:ext>
            </a:extLst>
          </p:cNvPr>
          <p:cNvCxnSpPr>
            <a:cxnSpLocks/>
          </p:cNvCxnSpPr>
          <p:nvPr/>
        </p:nvCxnSpPr>
        <p:spPr>
          <a:xfrm>
            <a:off x="9827097" y="2290087"/>
            <a:ext cx="1053193" cy="1349"/>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630204D-8063-E941-F202-4A283944069D}"/>
              </a:ext>
            </a:extLst>
          </p:cNvPr>
          <p:cNvSpPr txBox="1"/>
          <p:nvPr/>
        </p:nvSpPr>
        <p:spPr>
          <a:xfrm>
            <a:off x="9828730" y="1664424"/>
            <a:ext cx="914400" cy="367389"/>
          </a:xfrm>
          <a:prstGeom prst="rect">
            <a:avLst/>
          </a:prstGeom>
        </p:spPr>
        <p:txBody>
          <a:bodyPr vert="horz" wrap="none" lIns="91440" tIns="45720" rIns="91440" bIns="45720" rtlCol="0">
            <a:noAutofit/>
          </a:bodyPr>
          <a:lstStyle/>
          <a:p>
            <a:pPr marL="0" indent="0" algn="ctr">
              <a:lnSpc>
                <a:spcPts val="1800"/>
              </a:lnSpc>
              <a:spcAft>
                <a:spcPts val="600"/>
              </a:spcAft>
              <a:buNone/>
            </a:pPr>
            <a:r>
              <a:rPr lang="en-US" sz="1200" dirty="0">
                <a:solidFill>
                  <a:prstClr val="black">
                    <a:lumMod val="75000"/>
                    <a:lumOff val="25000"/>
                  </a:prstClr>
                </a:solidFill>
                <a:latin typeface="Segoe UI" panose="020B0502040204020203" pitchFamily="34" charset="0"/>
                <a:cs typeface="Segoe UI" panose="020B0502040204020203" pitchFamily="34" charset="0"/>
              </a:rPr>
              <a:t>Quasi 1-D Flow</a:t>
            </a:r>
          </a:p>
        </p:txBody>
      </p:sp>
    </p:spTree>
    <p:extLst>
      <p:ext uri="{BB962C8B-B14F-4D97-AF65-F5344CB8AC3E}">
        <p14:creationId xmlns:p14="http://schemas.microsoft.com/office/powerpoint/2010/main" val="314016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Area – Velocity Relation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6930089" cy="5399840"/>
              </a:xfrm>
            </p:spPr>
            <p:txBody>
              <a:bodyPr>
                <a:normAutofit/>
              </a:bodyPr>
              <a:lstStyle/>
              <a:p>
                <a:pPr lvl="1">
                  <a:spcBef>
                    <a:spcPts val="1200"/>
                  </a:spcBef>
                  <a:buClr>
                    <a:schemeClr val="accent1"/>
                  </a:buClr>
                  <a:buFont typeface="Wingdings" panose="05000000000000000000" pitchFamily="2" charset="2"/>
                  <a:buChar char="Ø"/>
                </a:pPr>
                <a:r>
                  <a:rPr lang="en-US" sz="2000" dirty="0"/>
                  <a:t>Governing equations in differential form:</a:t>
                </a:r>
              </a:p>
              <a:p>
                <a:pPr lvl="1">
                  <a:spcBef>
                    <a:spcPts val="1200"/>
                  </a:spcBef>
                  <a:buClr>
                    <a:schemeClr val="accent1"/>
                  </a:buClr>
                  <a:buFont typeface="Wingdings" panose="05000000000000000000" pitchFamily="2" charset="2"/>
                  <a:buChar char="Ø"/>
                </a:pPr>
                <a:endParaRPr lang="en-US"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Using the continuity equation we can get: </a:t>
                </a:r>
              </a:p>
              <a:p>
                <a:pPr lvl="1">
                  <a:spcBef>
                    <a:spcPts val="1200"/>
                  </a:spcBef>
                  <a:buClr>
                    <a:schemeClr val="accent1"/>
                  </a:buClr>
                  <a:buFont typeface="Wingdings" panose="05000000000000000000" pitchFamily="2" charset="2"/>
                  <a:buChar char="Ø"/>
                </a:pPr>
                <a:endParaRPr lang="en-US" dirty="0">
                  <a:sym typeface="Monotype Sorts" pitchFamily="2" charset="2"/>
                </a:endParaRPr>
              </a:p>
              <a:p>
                <a:pPr lvl="1">
                  <a:spcBef>
                    <a:spcPts val="1200"/>
                  </a:spcBef>
                  <a:buClr>
                    <a:schemeClr val="accent1"/>
                  </a:buClr>
                  <a:buFont typeface="Wingdings" panose="05000000000000000000" pitchFamily="2" charset="2"/>
                  <a:buChar char="Ø"/>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For an isentropic flow, any change in pressure </a:t>
                </a:r>
                <a14:m>
                  <m:oMath xmlns:m="http://schemas.openxmlformats.org/officeDocument/2006/math">
                    <m:r>
                      <a:rPr lang="en-US" sz="2000">
                        <a:latin typeface="Cambria Math" panose="02040503050406030204" pitchFamily="18" charset="0"/>
                        <a:sym typeface="Monotype Sorts" pitchFamily="2" charset="2"/>
                      </a:rPr>
                      <m:t>𝑑𝑝</m:t>
                    </m:r>
                  </m:oMath>
                </a14:m>
                <a:r>
                  <a:rPr lang="en-US" sz="2000" dirty="0">
                    <a:sym typeface="Monotype Sorts" pitchFamily="2" charset="2"/>
                  </a:rPr>
                  <a:t> is accompanied by a corresponding isentropic change in density </a:t>
                </a:r>
                <a14:m>
                  <m:oMath xmlns:m="http://schemas.openxmlformats.org/officeDocument/2006/math">
                    <m:r>
                      <a:rPr lang="en-US" sz="2000">
                        <a:latin typeface="Cambria Math" panose="02040503050406030204" pitchFamily="18" charset="0"/>
                        <a:sym typeface="Monotype Sorts" pitchFamily="2" charset="2"/>
                      </a:rPr>
                      <m:t>𝑑</m:t>
                    </m:r>
                    <m:r>
                      <a:rPr lang="en-US" sz="2000">
                        <a:latin typeface="Cambria Math" panose="02040503050406030204" pitchFamily="18" charset="0"/>
                        <a:sym typeface="Monotype Sorts" pitchFamily="2" charset="2"/>
                      </a:rPr>
                      <m:t>𝜌</m:t>
                    </m:r>
                  </m:oMath>
                </a14:m>
                <a:r>
                  <a:rPr lang="en-US" sz="2000" dirty="0">
                    <a:sym typeface="Monotype Sorts" pitchFamily="2" charset="2"/>
                  </a:rPr>
                  <a:t>:</a:t>
                </a:r>
              </a:p>
              <a:p>
                <a:pPr lvl="1">
                  <a:spcBef>
                    <a:spcPts val="1200"/>
                  </a:spcBef>
                  <a:buClr>
                    <a:schemeClr val="accent1"/>
                  </a:buClr>
                  <a:buFont typeface="Wingdings" panose="05000000000000000000" pitchFamily="2" charset="2"/>
                  <a:buChar char="Ø"/>
                </a:pPr>
                <a:endParaRPr lang="en-US" dirty="0">
                  <a:sym typeface="Monotype Sorts" pitchFamily="2" charset="2"/>
                </a:endParaRPr>
              </a:p>
              <a:p>
                <a:pPr lvl="1">
                  <a:spcBef>
                    <a:spcPts val="1200"/>
                  </a:spcBef>
                  <a:buClr>
                    <a:schemeClr val="accent1"/>
                  </a:buClr>
                  <a:buFont typeface="Wingdings" panose="05000000000000000000" pitchFamily="2" charset="2"/>
                  <a:buChar char="Ø"/>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Combining these equation and manipulating, we get the Area – Velocity Relation:</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601" y="973915"/>
                <a:ext cx="6930089" cy="5399840"/>
              </a:xfrm>
              <a:blipFill>
                <a:blip r:embed="rId3"/>
                <a:stretch>
                  <a:fillRect t="-1242"/>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AFFD70FB-3E13-32D7-6EE6-C2AC81BCC94D}"/>
                  </a:ext>
                </a:extLst>
              </p:cNvPr>
              <p:cNvSpPr/>
              <p:nvPr/>
            </p:nvSpPr>
            <p:spPr>
              <a:xfrm>
                <a:off x="1014934" y="1362301"/>
                <a:ext cx="1692826" cy="388538"/>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𝑑</m:t>
                      </m:r>
                      <m:d>
                        <m:dPr>
                          <m:ctrlPr>
                            <a:rPr lang="en-US" i="1">
                              <a:latin typeface="Cambria Math" panose="02040503050406030204" pitchFamily="18" charset="0"/>
                            </a:rPr>
                          </m:ctrlPr>
                        </m:dPr>
                        <m:e>
                          <m:r>
                            <a:rPr lang="en-US" i="1">
                              <a:latin typeface="Cambria Math" panose="02040503050406030204" pitchFamily="18" charset="0"/>
                            </a:rPr>
                            <m:t>𝜌</m:t>
                          </m:r>
                          <m:r>
                            <a:rPr lang="en-US" b="0" i="1" smtClean="0">
                              <a:latin typeface="Cambria Math" panose="02040503050406030204" pitchFamily="18" charset="0"/>
                            </a:rPr>
                            <m:t>𝑢</m:t>
                          </m:r>
                          <m:r>
                            <a:rPr lang="en-US" i="1">
                              <a:latin typeface="Cambria Math" panose="02040503050406030204" pitchFamily="18" charset="0"/>
                            </a:rPr>
                            <m:t>𝐴</m:t>
                          </m:r>
                        </m:e>
                      </m:d>
                      <m:r>
                        <a:rPr lang="en-US" i="1">
                          <a:latin typeface="Cambria Math" panose="02040503050406030204" pitchFamily="18" charset="0"/>
                        </a:rPr>
                        <m:t>=0</m:t>
                      </m:r>
                    </m:oMath>
                  </m:oMathPara>
                </a14:m>
                <a:endParaRPr lang="en-US" i="1" dirty="0">
                  <a:latin typeface="Cambria Math" panose="02040503050406030204" pitchFamily="18" charset="0"/>
                </a:endParaRPr>
              </a:p>
            </p:txBody>
          </p:sp>
        </mc:Choice>
        <mc:Fallback xmlns="">
          <p:sp>
            <p:nvSpPr>
              <p:cNvPr id="30" name="Rectangle 29">
                <a:extLst>
                  <a:ext uri="{FF2B5EF4-FFF2-40B4-BE49-F238E27FC236}">
                    <a16:creationId xmlns:a16="http://schemas.microsoft.com/office/drawing/2014/main" id="{AFFD70FB-3E13-32D7-6EE6-C2AC81BCC94D}"/>
                  </a:ext>
                </a:extLst>
              </p:cNvPr>
              <p:cNvSpPr>
                <a:spLocks noRot="1" noChangeAspect="1" noMove="1" noResize="1" noEditPoints="1" noAdjustHandles="1" noChangeArrowheads="1" noChangeShapeType="1" noTextEdit="1"/>
              </p:cNvSpPr>
              <p:nvPr/>
            </p:nvSpPr>
            <p:spPr>
              <a:xfrm>
                <a:off x="1014934" y="1362301"/>
                <a:ext cx="1692826" cy="388538"/>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6E6BFF89-58FB-5A77-EDE7-421F2D2415B5}"/>
                  </a:ext>
                </a:extLst>
              </p:cNvPr>
              <p:cNvSpPr/>
              <p:nvPr/>
            </p:nvSpPr>
            <p:spPr>
              <a:xfrm>
                <a:off x="2938312" y="1362302"/>
                <a:ext cx="1935033" cy="38853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𝑑𝑝</m:t>
                      </m:r>
                      <m:r>
                        <a:rPr lang="en-US" i="1" smtClean="0">
                          <a:latin typeface="Cambria Math" panose="02040503050406030204" pitchFamily="18" charset="0"/>
                        </a:rPr>
                        <m:t>=−</m:t>
                      </m:r>
                      <m:r>
                        <a:rPr lang="en-US" i="1" smtClean="0">
                          <a:latin typeface="Cambria Math" panose="02040503050406030204" pitchFamily="18" charset="0"/>
                        </a:rPr>
                        <m:t>𝜌</m:t>
                      </m:r>
                      <m:r>
                        <a:rPr lang="en-US" b="0" i="1" smtClean="0">
                          <a:latin typeface="Cambria Math" panose="02040503050406030204" pitchFamily="18" charset="0"/>
                        </a:rPr>
                        <m:t>𝑢</m:t>
                      </m:r>
                      <m:r>
                        <a:rPr lang="en-US" i="1">
                          <a:latin typeface="Cambria Math" panose="02040503050406030204" pitchFamily="18" charset="0"/>
                        </a:rPr>
                        <m:t>𝑑</m:t>
                      </m:r>
                      <m:r>
                        <a:rPr lang="en-US" b="0" i="1" smtClean="0">
                          <a:latin typeface="Cambria Math" panose="02040503050406030204" pitchFamily="18" charset="0"/>
                        </a:rPr>
                        <m:t>𝑢</m:t>
                      </m:r>
                    </m:oMath>
                  </m:oMathPara>
                </a14:m>
                <a:endParaRPr lang="en-US" i="1" dirty="0">
                  <a:latin typeface="Cambria Math" panose="02040503050406030204" pitchFamily="18" charset="0"/>
                </a:endParaRPr>
              </a:p>
            </p:txBody>
          </p:sp>
        </mc:Choice>
        <mc:Fallback xmlns="">
          <p:sp>
            <p:nvSpPr>
              <p:cNvPr id="31" name="Rectangle 30">
                <a:extLst>
                  <a:ext uri="{FF2B5EF4-FFF2-40B4-BE49-F238E27FC236}">
                    <a16:creationId xmlns:a16="http://schemas.microsoft.com/office/drawing/2014/main" id="{6E6BFF89-58FB-5A77-EDE7-421F2D2415B5}"/>
                  </a:ext>
                </a:extLst>
              </p:cNvPr>
              <p:cNvSpPr>
                <a:spLocks noRot="1" noChangeAspect="1" noMove="1" noResize="1" noEditPoints="1" noAdjustHandles="1" noChangeArrowheads="1" noChangeShapeType="1" noTextEdit="1"/>
              </p:cNvSpPr>
              <p:nvPr/>
            </p:nvSpPr>
            <p:spPr>
              <a:xfrm>
                <a:off x="2938312" y="1362302"/>
                <a:ext cx="1935033" cy="388537"/>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F713F822-77A2-BD00-755C-48FDF2E8A826}"/>
                  </a:ext>
                </a:extLst>
              </p:cNvPr>
              <p:cNvSpPr/>
              <p:nvPr/>
            </p:nvSpPr>
            <p:spPr>
              <a:xfrm>
                <a:off x="5103897" y="1362301"/>
                <a:ext cx="1935033" cy="38853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𝑑h</m:t>
                      </m:r>
                      <m:r>
                        <a:rPr lang="en-US" i="1">
                          <a:latin typeface="Cambria Math" panose="02040503050406030204" pitchFamily="18" charset="0"/>
                        </a:rPr>
                        <m:t>+</m:t>
                      </m:r>
                      <m:r>
                        <a:rPr lang="en-US" i="1">
                          <a:latin typeface="Cambria Math" panose="02040503050406030204" pitchFamily="18" charset="0"/>
                        </a:rPr>
                        <m:t>𝑢𝑑𝑢</m:t>
                      </m:r>
                      <m:r>
                        <a:rPr lang="en-US" i="1">
                          <a:latin typeface="Cambria Math" panose="02040503050406030204" pitchFamily="18" charset="0"/>
                        </a:rPr>
                        <m:t>=0</m:t>
                      </m:r>
                    </m:oMath>
                  </m:oMathPara>
                </a14:m>
                <a:endParaRPr lang="en-US" i="1" dirty="0">
                  <a:latin typeface="Cambria Math" panose="02040503050406030204" pitchFamily="18" charset="0"/>
                </a:endParaRPr>
              </a:p>
            </p:txBody>
          </p:sp>
        </mc:Choice>
        <mc:Fallback xmlns="">
          <p:sp>
            <p:nvSpPr>
              <p:cNvPr id="32" name="Rectangle 31">
                <a:extLst>
                  <a:ext uri="{FF2B5EF4-FFF2-40B4-BE49-F238E27FC236}">
                    <a16:creationId xmlns:a16="http://schemas.microsoft.com/office/drawing/2014/main" id="{F713F822-77A2-BD00-755C-48FDF2E8A826}"/>
                  </a:ext>
                </a:extLst>
              </p:cNvPr>
              <p:cNvSpPr>
                <a:spLocks noRot="1" noChangeAspect="1" noMove="1" noResize="1" noEditPoints="1" noAdjustHandles="1" noChangeArrowheads="1" noChangeShapeType="1" noTextEdit="1"/>
              </p:cNvSpPr>
              <p:nvPr/>
            </p:nvSpPr>
            <p:spPr>
              <a:xfrm>
                <a:off x="5103897" y="1362301"/>
                <a:ext cx="1935033" cy="388537"/>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74D9BB38-DD5A-FF17-AE2B-BBA583BE91F6}"/>
                  </a:ext>
                </a:extLst>
              </p:cNvPr>
              <p:cNvSpPr/>
              <p:nvPr/>
            </p:nvSpPr>
            <p:spPr>
              <a:xfrm>
                <a:off x="2838387" y="2300383"/>
                <a:ext cx="2134882" cy="64812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r>
                            <a:rPr lang="en-US" i="1">
                              <a:latin typeface="Cambria Math" panose="02040503050406030204" pitchFamily="18" charset="0"/>
                            </a:rPr>
                            <m:t>𝜌</m:t>
                          </m:r>
                        </m:num>
                        <m:den>
                          <m:r>
                            <a:rPr lang="en-US" i="1">
                              <a:latin typeface="Cambria Math" panose="02040503050406030204" pitchFamily="18" charset="0"/>
                            </a:rPr>
                            <m:t>𝜌</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𝑑𝑢</m:t>
                          </m:r>
                        </m:num>
                        <m:den>
                          <m:r>
                            <a:rPr lang="en-US" i="1">
                              <a:latin typeface="Cambria Math" panose="02040503050406030204" pitchFamily="18" charset="0"/>
                            </a:rPr>
                            <m:t>𝑢</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𝐴</m:t>
                          </m:r>
                        </m:den>
                      </m:f>
                      <m:r>
                        <a:rPr lang="en-US" i="1">
                          <a:latin typeface="Cambria Math" panose="02040503050406030204" pitchFamily="18" charset="0"/>
                        </a:rPr>
                        <m:t>=0</m:t>
                      </m:r>
                    </m:oMath>
                  </m:oMathPara>
                </a14:m>
                <a:endParaRPr lang="en-US" i="1" dirty="0">
                  <a:latin typeface="Cambria Math" panose="02040503050406030204" pitchFamily="18" charset="0"/>
                </a:endParaRPr>
              </a:p>
            </p:txBody>
          </p:sp>
        </mc:Choice>
        <mc:Fallback xmlns="">
          <p:sp>
            <p:nvSpPr>
              <p:cNvPr id="33" name="Rectangle 32">
                <a:extLst>
                  <a:ext uri="{FF2B5EF4-FFF2-40B4-BE49-F238E27FC236}">
                    <a16:creationId xmlns:a16="http://schemas.microsoft.com/office/drawing/2014/main" id="{74D9BB38-DD5A-FF17-AE2B-BBA583BE91F6}"/>
                  </a:ext>
                </a:extLst>
              </p:cNvPr>
              <p:cNvSpPr>
                <a:spLocks noRot="1" noChangeAspect="1" noMove="1" noResize="1" noEditPoints="1" noAdjustHandles="1" noChangeArrowheads="1" noChangeShapeType="1" noTextEdit="1"/>
              </p:cNvSpPr>
              <p:nvPr/>
            </p:nvSpPr>
            <p:spPr>
              <a:xfrm>
                <a:off x="2838387" y="2300383"/>
                <a:ext cx="2134882" cy="648127"/>
              </a:xfrm>
              <a:prstGeom prst="rect">
                <a:avLst/>
              </a:prstGeom>
              <a:blipFill>
                <a:blip r:embed="rId7"/>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DA26EB4B-43AF-5591-BFF9-2266AE3AE415}"/>
                  </a:ext>
                </a:extLst>
              </p:cNvPr>
              <p:cNvSpPr/>
              <p:nvPr/>
            </p:nvSpPr>
            <p:spPr>
              <a:xfrm>
                <a:off x="2838387" y="3770443"/>
                <a:ext cx="2134882" cy="791541"/>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𝑑𝑝</m:t>
                          </m:r>
                        </m:num>
                        <m:den>
                          <m:r>
                            <a:rPr lang="en-US" i="1">
                              <a:latin typeface="Cambria Math" panose="02040503050406030204" pitchFamily="18" charset="0"/>
                            </a:rPr>
                            <m:t>𝑑</m:t>
                          </m:r>
                          <m:r>
                            <a:rPr lang="en-US" i="1">
                              <a:latin typeface="Cambria Math" panose="02040503050406030204" pitchFamily="18" charset="0"/>
                            </a:rPr>
                            <m:t>𝜌</m:t>
                          </m:r>
                        </m:den>
                      </m:f>
                      <m:r>
                        <a:rPr lang="en-US" i="1">
                          <a:latin typeface="Cambria Math" panose="02040503050406030204" pitchFamily="18" charset="0"/>
                        </a:rPr>
                        <m:t>=</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m:t>
                                  </m:r>
                                  <m:r>
                                    <a:rPr lang="en-US" i="1">
                                      <a:latin typeface="Cambria Math" panose="02040503050406030204" pitchFamily="18" charset="0"/>
                                    </a:rPr>
                                    <m:t>𝑝</m:t>
                                  </m:r>
                                </m:num>
                                <m:den>
                                  <m:r>
                                    <a:rPr lang="en-US" i="1">
                                      <a:latin typeface="Cambria Math" panose="02040503050406030204" pitchFamily="18" charset="0"/>
                                    </a:rPr>
                                    <m:t>𝜕𝜌</m:t>
                                  </m:r>
                                </m:den>
                              </m:f>
                            </m:e>
                          </m:d>
                        </m:e>
                        <m:sub>
                          <m:r>
                            <a:rPr lang="en-US" i="1">
                              <a:latin typeface="Cambria Math" panose="02040503050406030204" pitchFamily="18" charset="0"/>
                            </a:rPr>
                            <m:t>𝑠</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𝑎</m:t>
                          </m:r>
                        </m:e>
                        <m:sup>
                          <m:r>
                            <a:rPr lang="en-US" i="1">
                              <a:latin typeface="Cambria Math" panose="02040503050406030204" pitchFamily="18" charset="0"/>
                            </a:rPr>
                            <m:t>2</m:t>
                          </m:r>
                        </m:sup>
                      </m:sSup>
                    </m:oMath>
                  </m:oMathPara>
                </a14:m>
                <a:endParaRPr lang="en-US" i="1" dirty="0">
                  <a:latin typeface="Cambria Math" panose="02040503050406030204" pitchFamily="18" charset="0"/>
                </a:endParaRPr>
              </a:p>
            </p:txBody>
          </p:sp>
        </mc:Choice>
        <mc:Fallback xmlns="">
          <p:sp>
            <p:nvSpPr>
              <p:cNvPr id="34" name="Rectangle 33">
                <a:extLst>
                  <a:ext uri="{FF2B5EF4-FFF2-40B4-BE49-F238E27FC236}">
                    <a16:creationId xmlns:a16="http://schemas.microsoft.com/office/drawing/2014/main" id="{DA26EB4B-43AF-5591-BFF9-2266AE3AE415}"/>
                  </a:ext>
                </a:extLst>
              </p:cNvPr>
              <p:cNvSpPr>
                <a:spLocks noRot="1" noChangeAspect="1" noMove="1" noResize="1" noEditPoints="1" noAdjustHandles="1" noChangeArrowheads="1" noChangeShapeType="1" noTextEdit="1"/>
              </p:cNvSpPr>
              <p:nvPr/>
            </p:nvSpPr>
            <p:spPr>
              <a:xfrm>
                <a:off x="2838387" y="3770443"/>
                <a:ext cx="2134882" cy="791541"/>
              </a:xfrm>
              <a:prstGeom prst="rect">
                <a:avLst/>
              </a:prstGeom>
              <a:blipFill>
                <a:blip r:embed="rId8"/>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397156FC-0ADB-EAE0-D4A6-048DE348B0B6}"/>
                  </a:ext>
                </a:extLst>
              </p:cNvPr>
              <p:cNvSpPr/>
              <p:nvPr/>
            </p:nvSpPr>
            <p:spPr>
              <a:xfrm>
                <a:off x="2838387" y="5562941"/>
                <a:ext cx="2134882" cy="609259"/>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𝑑𝐴</m:t>
                          </m:r>
                        </m:num>
                        <m:den>
                          <m:r>
                            <a:rPr lang="en-US" i="1">
                              <a:latin typeface="Cambria Math" panose="02040503050406030204" pitchFamily="18" charset="0"/>
                            </a:rPr>
                            <m:t>𝐴</m:t>
                          </m:r>
                        </m:den>
                      </m:f>
                      <m:r>
                        <a:rPr lang="en-US" i="1">
                          <a:latin typeface="Cambria Math" panose="02040503050406030204" pitchFamily="18" charset="0"/>
                        </a:rPr>
                        <m:t>=</m:t>
                      </m:r>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r>
                            <a:rPr lang="en-US" i="1">
                              <a:latin typeface="Cambria Math" panose="02040503050406030204" pitchFamily="18" charset="0"/>
                            </a:rPr>
                            <m:t>−1</m:t>
                          </m:r>
                        </m:e>
                      </m:d>
                      <m:f>
                        <m:fPr>
                          <m:ctrlPr>
                            <a:rPr lang="en-US" i="1">
                              <a:latin typeface="Cambria Math" panose="02040503050406030204" pitchFamily="18" charset="0"/>
                            </a:rPr>
                          </m:ctrlPr>
                        </m:fPr>
                        <m:num>
                          <m:r>
                            <a:rPr lang="en-US" i="1">
                              <a:latin typeface="Cambria Math" panose="02040503050406030204" pitchFamily="18" charset="0"/>
                            </a:rPr>
                            <m:t>𝑑𝑢</m:t>
                          </m:r>
                        </m:num>
                        <m:den>
                          <m:r>
                            <a:rPr lang="en-US" i="1">
                              <a:latin typeface="Cambria Math" panose="02040503050406030204" pitchFamily="18" charset="0"/>
                            </a:rPr>
                            <m:t>𝑢</m:t>
                          </m:r>
                        </m:den>
                      </m:f>
                    </m:oMath>
                  </m:oMathPara>
                </a14:m>
                <a:endParaRPr lang="en-US" i="1" dirty="0">
                  <a:latin typeface="Cambria Math" panose="02040503050406030204" pitchFamily="18" charset="0"/>
                </a:endParaRPr>
              </a:p>
            </p:txBody>
          </p:sp>
        </mc:Choice>
        <mc:Fallback xmlns="">
          <p:sp>
            <p:nvSpPr>
              <p:cNvPr id="35" name="Rectangle 34">
                <a:extLst>
                  <a:ext uri="{FF2B5EF4-FFF2-40B4-BE49-F238E27FC236}">
                    <a16:creationId xmlns:a16="http://schemas.microsoft.com/office/drawing/2014/main" id="{397156FC-0ADB-EAE0-D4A6-048DE348B0B6}"/>
                  </a:ext>
                </a:extLst>
              </p:cNvPr>
              <p:cNvSpPr>
                <a:spLocks noRot="1" noChangeAspect="1" noMove="1" noResize="1" noEditPoints="1" noAdjustHandles="1" noChangeArrowheads="1" noChangeShapeType="1" noTextEdit="1"/>
              </p:cNvSpPr>
              <p:nvPr/>
            </p:nvSpPr>
            <p:spPr>
              <a:xfrm>
                <a:off x="2838387" y="5562941"/>
                <a:ext cx="2134882" cy="609259"/>
              </a:xfrm>
              <a:prstGeom prst="rect">
                <a:avLst/>
              </a:prstGeom>
              <a:blipFill>
                <a:blip r:embed="rId9"/>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36" name="Group 35">
            <a:extLst>
              <a:ext uri="{FF2B5EF4-FFF2-40B4-BE49-F238E27FC236}">
                <a16:creationId xmlns:a16="http://schemas.microsoft.com/office/drawing/2014/main" id="{3360C0B9-B681-9101-601F-1AFE4A4E71AE}"/>
              </a:ext>
            </a:extLst>
          </p:cNvPr>
          <p:cNvGrpSpPr/>
          <p:nvPr/>
        </p:nvGrpSpPr>
        <p:grpSpPr>
          <a:xfrm>
            <a:off x="7699668" y="1350914"/>
            <a:ext cx="4163677" cy="4072491"/>
            <a:chOff x="7555202" y="1674606"/>
            <a:chExt cx="4163677" cy="4072491"/>
          </a:xfrm>
        </p:grpSpPr>
        <p:grpSp>
          <p:nvGrpSpPr>
            <p:cNvPr id="37" name="Group 36">
              <a:extLst>
                <a:ext uri="{FF2B5EF4-FFF2-40B4-BE49-F238E27FC236}">
                  <a16:creationId xmlns:a16="http://schemas.microsoft.com/office/drawing/2014/main" id="{539E8D89-D932-1AA9-4C0B-19FE1F176E13}"/>
                </a:ext>
              </a:extLst>
            </p:cNvPr>
            <p:cNvGrpSpPr/>
            <p:nvPr/>
          </p:nvGrpSpPr>
          <p:grpSpPr>
            <a:xfrm>
              <a:off x="9783845" y="1674606"/>
              <a:ext cx="1935034" cy="1338943"/>
              <a:chOff x="824592" y="5241471"/>
              <a:chExt cx="1935034" cy="1338943"/>
            </a:xfrm>
          </p:grpSpPr>
          <p:sp>
            <p:nvSpPr>
              <p:cNvPr id="66" name="Rectangle 65">
                <a:extLst>
                  <a:ext uri="{FF2B5EF4-FFF2-40B4-BE49-F238E27FC236}">
                    <a16:creationId xmlns:a16="http://schemas.microsoft.com/office/drawing/2014/main" id="{BCC34907-CAC6-1929-106F-81A0E7D96898}"/>
                  </a:ext>
                </a:extLst>
              </p:cNvPr>
              <p:cNvSpPr/>
              <p:nvPr/>
            </p:nvSpPr>
            <p:spPr>
              <a:xfrm>
                <a:off x="824593" y="5241471"/>
                <a:ext cx="1935033" cy="1338943"/>
              </a:xfrm>
              <a:prstGeom prst="rect">
                <a:avLst/>
              </a:prstGeom>
              <a:pattFill prst="wdDnDiag">
                <a:fgClr>
                  <a:schemeClr val="accent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67" name="Group 66">
                <a:extLst>
                  <a:ext uri="{FF2B5EF4-FFF2-40B4-BE49-F238E27FC236}">
                    <a16:creationId xmlns:a16="http://schemas.microsoft.com/office/drawing/2014/main" id="{696B00E1-E84F-92F8-9723-D12A6C8B7315}"/>
                  </a:ext>
                </a:extLst>
              </p:cNvPr>
              <p:cNvGrpSpPr/>
              <p:nvPr/>
            </p:nvGrpSpPr>
            <p:grpSpPr>
              <a:xfrm>
                <a:off x="824592" y="5347607"/>
                <a:ext cx="1935033" cy="1143000"/>
                <a:chOff x="824592" y="5464228"/>
                <a:chExt cx="1935033" cy="922972"/>
              </a:xfrm>
            </p:grpSpPr>
            <p:sp>
              <p:nvSpPr>
                <p:cNvPr id="68" name="Trapezoid 67">
                  <a:extLst>
                    <a:ext uri="{FF2B5EF4-FFF2-40B4-BE49-F238E27FC236}">
                      <a16:creationId xmlns:a16="http://schemas.microsoft.com/office/drawing/2014/main" id="{92DF05E0-B72C-C62C-12CE-FDE932EE523B}"/>
                    </a:ext>
                  </a:extLst>
                </p:cNvPr>
                <p:cNvSpPr/>
                <p:nvPr/>
              </p:nvSpPr>
              <p:spPr>
                <a:xfrm rot="5400000">
                  <a:off x="1330623" y="4958198"/>
                  <a:ext cx="922972" cy="1935032"/>
                </a:xfrm>
                <a:prstGeom prst="trapezoid">
                  <a:avLst/>
                </a:prstGeom>
                <a:solidFill>
                  <a:srgbClr val="F5F5F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69" name="Straight Connector 68">
                  <a:extLst>
                    <a:ext uri="{FF2B5EF4-FFF2-40B4-BE49-F238E27FC236}">
                      <a16:creationId xmlns:a16="http://schemas.microsoft.com/office/drawing/2014/main" id="{196547E6-14C9-BC1F-53D3-B71492426638}"/>
                    </a:ext>
                  </a:extLst>
                </p:cNvPr>
                <p:cNvCxnSpPr/>
                <p:nvPr/>
              </p:nvCxnSpPr>
              <p:spPr>
                <a:xfrm>
                  <a:off x="824593" y="5464228"/>
                  <a:ext cx="1935032" cy="226279"/>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4ED82FAF-53DD-F53F-9EF8-533583F8BCB4}"/>
                    </a:ext>
                  </a:extLst>
                </p:cNvPr>
                <p:cNvCxnSpPr>
                  <a:cxnSpLocks/>
                </p:cNvCxnSpPr>
                <p:nvPr/>
              </p:nvCxnSpPr>
              <p:spPr>
                <a:xfrm flipV="1">
                  <a:off x="824592" y="6145569"/>
                  <a:ext cx="1935033" cy="24163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38" name="Group 37">
              <a:extLst>
                <a:ext uri="{FF2B5EF4-FFF2-40B4-BE49-F238E27FC236}">
                  <a16:creationId xmlns:a16="http://schemas.microsoft.com/office/drawing/2014/main" id="{6AE55F04-EAB0-93FF-FF81-CCA6B318BD91}"/>
                </a:ext>
              </a:extLst>
            </p:cNvPr>
            <p:cNvGrpSpPr/>
            <p:nvPr/>
          </p:nvGrpSpPr>
          <p:grpSpPr>
            <a:xfrm rot="10800000">
              <a:off x="9783844" y="3865478"/>
              <a:ext cx="1935034" cy="1338943"/>
              <a:chOff x="824592" y="5241471"/>
              <a:chExt cx="1935034" cy="1338943"/>
            </a:xfrm>
          </p:grpSpPr>
          <p:sp>
            <p:nvSpPr>
              <p:cNvPr id="61" name="Rectangle 60">
                <a:extLst>
                  <a:ext uri="{FF2B5EF4-FFF2-40B4-BE49-F238E27FC236}">
                    <a16:creationId xmlns:a16="http://schemas.microsoft.com/office/drawing/2014/main" id="{A94EE34F-ECD8-BFF9-89AA-4D59B60A7BC3}"/>
                  </a:ext>
                </a:extLst>
              </p:cNvPr>
              <p:cNvSpPr/>
              <p:nvPr/>
            </p:nvSpPr>
            <p:spPr>
              <a:xfrm>
                <a:off x="824593" y="5241471"/>
                <a:ext cx="1935033" cy="1338943"/>
              </a:xfrm>
              <a:prstGeom prst="rect">
                <a:avLst/>
              </a:prstGeom>
              <a:pattFill prst="wdDnDiag">
                <a:fgClr>
                  <a:schemeClr val="accent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62" name="Group 61">
                <a:extLst>
                  <a:ext uri="{FF2B5EF4-FFF2-40B4-BE49-F238E27FC236}">
                    <a16:creationId xmlns:a16="http://schemas.microsoft.com/office/drawing/2014/main" id="{F980C613-BA1F-A23D-86B3-25B78848F31B}"/>
                  </a:ext>
                </a:extLst>
              </p:cNvPr>
              <p:cNvGrpSpPr/>
              <p:nvPr/>
            </p:nvGrpSpPr>
            <p:grpSpPr>
              <a:xfrm>
                <a:off x="824592" y="5347607"/>
                <a:ext cx="1935033" cy="1143000"/>
                <a:chOff x="824592" y="5464228"/>
                <a:chExt cx="1935033" cy="922972"/>
              </a:xfrm>
            </p:grpSpPr>
            <p:sp>
              <p:nvSpPr>
                <p:cNvPr id="63" name="Trapezoid 62">
                  <a:extLst>
                    <a:ext uri="{FF2B5EF4-FFF2-40B4-BE49-F238E27FC236}">
                      <a16:creationId xmlns:a16="http://schemas.microsoft.com/office/drawing/2014/main" id="{C30F0882-689D-C371-1425-CB6FD1300402}"/>
                    </a:ext>
                  </a:extLst>
                </p:cNvPr>
                <p:cNvSpPr/>
                <p:nvPr/>
              </p:nvSpPr>
              <p:spPr>
                <a:xfrm rot="5400000">
                  <a:off x="1330623" y="4958198"/>
                  <a:ext cx="922972" cy="1935032"/>
                </a:xfrm>
                <a:prstGeom prst="trapezoid">
                  <a:avLst/>
                </a:prstGeom>
                <a:solidFill>
                  <a:srgbClr val="F5F5F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64" name="Straight Connector 63">
                  <a:extLst>
                    <a:ext uri="{FF2B5EF4-FFF2-40B4-BE49-F238E27FC236}">
                      <a16:creationId xmlns:a16="http://schemas.microsoft.com/office/drawing/2014/main" id="{7626898E-2C9A-8E36-9D46-6BC3E15A59E9}"/>
                    </a:ext>
                  </a:extLst>
                </p:cNvPr>
                <p:cNvCxnSpPr/>
                <p:nvPr/>
              </p:nvCxnSpPr>
              <p:spPr>
                <a:xfrm>
                  <a:off x="824593" y="5464228"/>
                  <a:ext cx="1935032" cy="226279"/>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DFBA7A53-B1A5-7A40-D107-6792EDA6A4FC}"/>
                    </a:ext>
                  </a:extLst>
                </p:cNvPr>
                <p:cNvCxnSpPr>
                  <a:cxnSpLocks/>
                </p:cNvCxnSpPr>
                <p:nvPr/>
              </p:nvCxnSpPr>
              <p:spPr>
                <a:xfrm flipV="1">
                  <a:off x="824592" y="6145569"/>
                  <a:ext cx="1935033" cy="24163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39" name="Group 38">
              <a:extLst>
                <a:ext uri="{FF2B5EF4-FFF2-40B4-BE49-F238E27FC236}">
                  <a16:creationId xmlns:a16="http://schemas.microsoft.com/office/drawing/2014/main" id="{05B378FF-8D5F-D653-B7BA-49756AA83B9C}"/>
                </a:ext>
              </a:extLst>
            </p:cNvPr>
            <p:cNvGrpSpPr/>
            <p:nvPr/>
          </p:nvGrpSpPr>
          <p:grpSpPr>
            <a:xfrm rot="10800000">
              <a:off x="7555204" y="1674606"/>
              <a:ext cx="1935034" cy="1338943"/>
              <a:chOff x="824592" y="5241471"/>
              <a:chExt cx="1935034" cy="1338943"/>
            </a:xfrm>
          </p:grpSpPr>
          <p:sp>
            <p:nvSpPr>
              <p:cNvPr id="56" name="Rectangle 55">
                <a:extLst>
                  <a:ext uri="{FF2B5EF4-FFF2-40B4-BE49-F238E27FC236}">
                    <a16:creationId xmlns:a16="http://schemas.microsoft.com/office/drawing/2014/main" id="{5B5426BF-ED10-C340-22DF-E103F58C125C}"/>
                  </a:ext>
                </a:extLst>
              </p:cNvPr>
              <p:cNvSpPr/>
              <p:nvPr/>
            </p:nvSpPr>
            <p:spPr>
              <a:xfrm>
                <a:off x="824593" y="5241471"/>
                <a:ext cx="1935033" cy="1338943"/>
              </a:xfrm>
              <a:prstGeom prst="rect">
                <a:avLst/>
              </a:prstGeom>
              <a:pattFill prst="wdDnDiag">
                <a:fgClr>
                  <a:schemeClr val="accent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57" name="Group 56">
                <a:extLst>
                  <a:ext uri="{FF2B5EF4-FFF2-40B4-BE49-F238E27FC236}">
                    <a16:creationId xmlns:a16="http://schemas.microsoft.com/office/drawing/2014/main" id="{FC8B8DFF-7D03-0AAE-1FFA-B04F807A4072}"/>
                  </a:ext>
                </a:extLst>
              </p:cNvPr>
              <p:cNvGrpSpPr/>
              <p:nvPr/>
            </p:nvGrpSpPr>
            <p:grpSpPr>
              <a:xfrm>
                <a:off x="824592" y="5347607"/>
                <a:ext cx="1935033" cy="1143000"/>
                <a:chOff x="824592" y="5464228"/>
                <a:chExt cx="1935033" cy="922972"/>
              </a:xfrm>
            </p:grpSpPr>
            <p:sp>
              <p:nvSpPr>
                <p:cNvPr id="58" name="Trapezoid 57">
                  <a:extLst>
                    <a:ext uri="{FF2B5EF4-FFF2-40B4-BE49-F238E27FC236}">
                      <a16:creationId xmlns:a16="http://schemas.microsoft.com/office/drawing/2014/main" id="{D5409443-F6CF-3AAE-29E0-9B2444012650}"/>
                    </a:ext>
                  </a:extLst>
                </p:cNvPr>
                <p:cNvSpPr/>
                <p:nvPr/>
              </p:nvSpPr>
              <p:spPr>
                <a:xfrm rot="5400000">
                  <a:off x="1330623" y="4958198"/>
                  <a:ext cx="922972" cy="1935032"/>
                </a:xfrm>
                <a:prstGeom prst="trapezoid">
                  <a:avLst/>
                </a:prstGeom>
                <a:solidFill>
                  <a:srgbClr val="F5F5F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59" name="Straight Connector 58">
                  <a:extLst>
                    <a:ext uri="{FF2B5EF4-FFF2-40B4-BE49-F238E27FC236}">
                      <a16:creationId xmlns:a16="http://schemas.microsoft.com/office/drawing/2014/main" id="{8E8D2A56-46FB-A492-5F00-CF04C166FE91}"/>
                    </a:ext>
                  </a:extLst>
                </p:cNvPr>
                <p:cNvCxnSpPr/>
                <p:nvPr/>
              </p:nvCxnSpPr>
              <p:spPr>
                <a:xfrm>
                  <a:off x="824593" y="5464228"/>
                  <a:ext cx="1935032" cy="226279"/>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7F5D668E-2557-1EB4-431C-6D40357C16BA}"/>
                    </a:ext>
                  </a:extLst>
                </p:cNvPr>
                <p:cNvCxnSpPr>
                  <a:cxnSpLocks/>
                </p:cNvCxnSpPr>
                <p:nvPr/>
              </p:nvCxnSpPr>
              <p:spPr>
                <a:xfrm flipV="1">
                  <a:off x="824592" y="6145569"/>
                  <a:ext cx="1935033" cy="24163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40" name="Group 39">
              <a:extLst>
                <a:ext uri="{FF2B5EF4-FFF2-40B4-BE49-F238E27FC236}">
                  <a16:creationId xmlns:a16="http://schemas.microsoft.com/office/drawing/2014/main" id="{2FCE9043-2DE7-AA7D-D441-C4A102BE9291}"/>
                </a:ext>
              </a:extLst>
            </p:cNvPr>
            <p:cNvGrpSpPr/>
            <p:nvPr/>
          </p:nvGrpSpPr>
          <p:grpSpPr>
            <a:xfrm>
              <a:off x="7555202" y="3857315"/>
              <a:ext cx="1935034" cy="1338943"/>
              <a:chOff x="824592" y="5241471"/>
              <a:chExt cx="1935034" cy="1338943"/>
            </a:xfrm>
          </p:grpSpPr>
          <p:sp>
            <p:nvSpPr>
              <p:cNvPr id="51" name="Rectangle 50">
                <a:extLst>
                  <a:ext uri="{FF2B5EF4-FFF2-40B4-BE49-F238E27FC236}">
                    <a16:creationId xmlns:a16="http://schemas.microsoft.com/office/drawing/2014/main" id="{BCA4B387-D9AA-62A7-8234-214D5E00280D}"/>
                  </a:ext>
                </a:extLst>
              </p:cNvPr>
              <p:cNvSpPr/>
              <p:nvPr/>
            </p:nvSpPr>
            <p:spPr>
              <a:xfrm>
                <a:off x="824593" y="5241471"/>
                <a:ext cx="1935033" cy="1338943"/>
              </a:xfrm>
              <a:prstGeom prst="rect">
                <a:avLst/>
              </a:prstGeom>
              <a:pattFill prst="wdDnDiag">
                <a:fgClr>
                  <a:schemeClr val="accent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52" name="Group 51">
                <a:extLst>
                  <a:ext uri="{FF2B5EF4-FFF2-40B4-BE49-F238E27FC236}">
                    <a16:creationId xmlns:a16="http://schemas.microsoft.com/office/drawing/2014/main" id="{AC741887-A3CB-1E04-1139-58EE8218885F}"/>
                  </a:ext>
                </a:extLst>
              </p:cNvPr>
              <p:cNvGrpSpPr/>
              <p:nvPr/>
            </p:nvGrpSpPr>
            <p:grpSpPr>
              <a:xfrm>
                <a:off x="824592" y="5347607"/>
                <a:ext cx="1935033" cy="1143000"/>
                <a:chOff x="824592" y="5464228"/>
                <a:chExt cx="1935033" cy="922972"/>
              </a:xfrm>
            </p:grpSpPr>
            <p:sp>
              <p:nvSpPr>
                <p:cNvPr id="53" name="Trapezoid 52">
                  <a:extLst>
                    <a:ext uri="{FF2B5EF4-FFF2-40B4-BE49-F238E27FC236}">
                      <a16:creationId xmlns:a16="http://schemas.microsoft.com/office/drawing/2014/main" id="{E822E480-7BA9-7C8A-94B0-AA2E16C36F35}"/>
                    </a:ext>
                  </a:extLst>
                </p:cNvPr>
                <p:cNvSpPr/>
                <p:nvPr/>
              </p:nvSpPr>
              <p:spPr>
                <a:xfrm rot="5400000">
                  <a:off x="1330623" y="4958198"/>
                  <a:ext cx="922972" cy="1935032"/>
                </a:xfrm>
                <a:prstGeom prst="trapezoid">
                  <a:avLst/>
                </a:prstGeom>
                <a:solidFill>
                  <a:srgbClr val="F5F5F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54" name="Straight Connector 53">
                  <a:extLst>
                    <a:ext uri="{FF2B5EF4-FFF2-40B4-BE49-F238E27FC236}">
                      <a16:creationId xmlns:a16="http://schemas.microsoft.com/office/drawing/2014/main" id="{6FDF9AD2-A6A2-22E9-9F72-0FD8B440BE3B}"/>
                    </a:ext>
                  </a:extLst>
                </p:cNvPr>
                <p:cNvCxnSpPr/>
                <p:nvPr/>
              </p:nvCxnSpPr>
              <p:spPr>
                <a:xfrm>
                  <a:off x="824593" y="5464228"/>
                  <a:ext cx="1935032" cy="226279"/>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72E79920-A2BB-699C-941F-A31679A47AB6}"/>
                    </a:ext>
                  </a:extLst>
                </p:cNvPr>
                <p:cNvCxnSpPr>
                  <a:cxnSpLocks/>
                </p:cNvCxnSpPr>
                <p:nvPr/>
              </p:nvCxnSpPr>
              <p:spPr>
                <a:xfrm flipV="1">
                  <a:off x="824592" y="6145569"/>
                  <a:ext cx="1935033" cy="241631"/>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4EFEC9FD-3A0B-2D7B-E637-29D70ACA74E0}"/>
                    </a:ext>
                  </a:extLst>
                </p:cNvPr>
                <p:cNvSpPr/>
                <p:nvPr/>
              </p:nvSpPr>
              <p:spPr>
                <a:xfrm>
                  <a:off x="9077151" y="5358560"/>
                  <a:ext cx="1055914" cy="388537"/>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p>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rPr>
                          <m:t>𝑀</m:t>
                        </m:r>
                        <m:r>
                          <a:rPr lang="en-US" sz="1600" b="0" i="1" smtClean="0">
                            <a:solidFill>
                              <a:schemeClr val="tx1"/>
                            </a:solidFill>
                            <a:latin typeface="Cambria Math" panose="02040503050406030204" pitchFamily="18" charset="0"/>
                          </a:rPr>
                          <m:t>&lt;1</m:t>
                        </m:r>
                      </m:oMath>
                    </m:oMathPara>
                  </a14:m>
                  <a:endParaRPr lang="en-US" sz="1600" i="1" dirty="0">
                    <a:solidFill>
                      <a:schemeClr val="tx1"/>
                    </a:solidFill>
                    <a:latin typeface="Cambria Math" panose="02040503050406030204" pitchFamily="18" charset="0"/>
                  </a:endParaRPr>
                </a:p>
              </p:txBody>
            </p:sp>
          </mc:Choice>
          <mc:Fallback xmlns="">
            <p:sp>
              <p:nvSpPr>
                <p:cNvPr id="42" name="Rectangle 41">
                  <a:extLst>
                    <a:ext uri="{FF2B5EF4-FFF2-40B4-BE49-F238E27FC236}">
                      <a16:creationId xmlns:a16="http://schemas.microsoft.com/office/drawing/2014/main" id="{746302CE-4118-4A0B-9C72-5AE5E276EFC3}"/>
                    </a:ext>
                  </a:extLst>
                </p:cNvPr>
                <p:cNvSpPr>
                  <a:spLocks noRot="1" noChangeAspect="1" noMove="1" noResize="1" noEditPoints="1" noAdjustHandles="1" noChangeArrowheads="1" noChangeShapeType="1" noTextEdit="1"/>
                </p:cNvSpPr>
                <p:nvPr/>
              </p:nvSpPr>
              <p:spPr>
                <a:xfrm>
                  <a:off x="9077151" y="5358560"/>
                  <a:ext cx="1055914" cy="388537"/>
                </a:xfrm>
                <a:prstGeom prst="rect">
                  <a:avLst/>
                </a:prstGeom>
                <a:blipFill>
                  <a:blip r:embed="rId10"/>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41">
                  <a:extLst>
                    <a:ext uri="{FF2B5EF4-FFF2-40B4-BE49-F238E27FC236}">
                      <a16:creationId xmlns:a16="http://schemas.microsoft.com/office/drawing/2014/main" id="{619691A8-7F96-74EB-4C21-963FBB250B68}"/>
                    </a:ext>
                  </a:extLst>
                </p:cNvPr>
                <p:cNvSpPr/>
                <p:nvPr/>
              </p:nvSpPr>
              <p:spPr>
                <a:xfrm>
                  <a:off x="9077152" y="3156043"/>
                  <a:ext cx="1055914" cy="388537"/>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p>
                  <a:pPr/>
                  <a14:m>
                    <m:oMathPara xmlns:m="http://schemas.openxmlformats.org/officeDocument/2006/math">
                      <m:oMathParaPr>
                        <m:jc m:val="centerGroup"/>
                      </m:oMathParaPr>
                      <m:oMath xmlns:m="http://schemas.openxmlformats.org/officeDocument/2006/math">
                        <m:r>
                          <a:rPr lang="en-US" sz="1600" b="0" i="1" smtClean="0">
                            <a:solidFill>
                              <a:schemeClr val="tx1"/>
                            </a:solidFill>
                            <a:latin typeface="Cambria Math" panose="02040503050406030204" pitchFamily="18" charset="0"/>
                          </a:rPr>
                          <m:t>𝑀</m:t>
                        </m:r>
                        <m:r>
                          <a:rPr lang="en-US" sz="1600" b="0" i="1" smtClean="0">
                            <a:solidFill>
                              <a:schemeClr val="tx1"/>
                            </a:solidFill>
                            <a:latin typeface="Cambria Math" panose="02040503050406030204" pitchFamily="18" charset="0"/>
                          </a:rPr>
                          <m:t>&gt;1</m:t>
                        </m:r>
                      </m:oMath>
                    </m:oMathPara>
                  </a14:m>
                  <a:endParaRPr lang="en-US" sz="1600" i="1" dirty="0">
                    <a:solidFill>
                      <a:schemeClr val="tx1"/>
                    </a:solidFill>
                    <a:latin typeface="Cambria Math" panose="02040503050406030204" pitchFamily="18" charset="0"/>
                  </a:endParaRPr>
                </a:p>
              </p:txBody>
            </p:sp>
          </mc:Choice>
          <mc:Fallback xmlns="">
            <p:sp>
              <p:nvSpPr>
                <p:cNvPr id="43" name="Rectangle 42">
                  <a:extLst>
                    <a:ext uri="{FF2B5EF4-FFF2-40B4-BE49-F238E27FC236}">
                      <a16:creationId xmlns:a16="http://schemas.microsoft.com/office/drawing/2014/main" id="{73999D0D-282C-4C69-A06A-F4C517A5B6B1}"/>
                    </a:ext>
                  </a:extLst>
                </p:cNvPr>
                <p:cNvSpPr>
                  <a:spLocks noRot="1" noChangeAspect="1" noMove="1" noResize="1" noEditPoints="1" noAdjustHandles="1" noChangeArrowheads="1" noChangeShapeType="1" noTextEdit="1"/>
                </p:cNvSpPr>
                <p:nvPr/>
              </p:nvSpPr>
              <p:spPr>
                <a:xfrm>
                  <a:off x="9077152" y="3156043"/>
                  <a:ext cx="1055914" cy="388537"/>
                </a:xfrm>
                <a:prstGeom prst="rect">
                  <a:avLst/>
                </a:prstGeom>
                <a:blipFill>
                  <a:blip r:embed="rId11"/>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cxnSp>
          <p:nvCxnSpPr>
            <p:cNvPr id="43" name="Straight Arrow Connector 42">
              <a:extLst>
                <a:ext uri="{FF2B5EF4-FFF2-40B4-BE49-F238E27FC236}">
                  <a16:creationId xmlns:a16="http://schemas.microsoft.com/office/drawing/2014/main" id="{0A2BDC37-89D9-15C2-F1E6-A58CBBC52384}"/>
                </a:ext>
              </a:extLst>
            </p:cNvPr>
            <p:cNvCxnSpPr>
              <a:cxnSpLocks/>
            </p:cNvCxnSpPr>
            <p:nvPr/>
          </p:nvCxnSpPr>
          <p:spPr>
            <a:xfrm>
              <a:off x="8023958" y="2342728"/>
              <a:ext cx="1053193" cy="1349"/>
            </a:xfrm>
            <a:prstGeom prst="straightConnector1">
              <a:avLst/>
            </a:prstGeom>
            <a:ln w="190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AA0D926-10FD-2FEA-BFF3-C13D465649CB}"/>
                </a:ext>
              </a:extLst>
            </p:cNvPr>
            <p:cNvCxnSpPr>
              <a:cxnSpLocks/>
            </p:cNvCxnSpPr>
            <p:nvPr/>
          </p:nvCxnSpPr>
          <p:spPr>
            <a:xfrm>
              <a:off x="10224763" y="2330503"/>
              <a:ext cx="1053193" cy="1349"/>
            </a:xfrm>
            <a:prstGeom prst="straightConnector1">
              <a:avLst/>
            </a:prstGeom>
            <a:ln w="190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E5CEAACB-7592-C14D-7EFE-D6DA482CDBE0}"/>
                </a:ext>
              </a:extLst>
            </p:cNvPr>
            <p:cNvCxnSpPr>
              <a:cxnSpLocks/>
            </p:cNvCxnSpPr>
            <p:nvPr/>
          </p:nvCxnSpPr>
          <p:spPr>
            <a:xfrm>
              <a:off x="8023958" y="4541729"/>
              <a:ext cx="1053193" cy="1349"/>
            </a:xfrm>
            <a:prstGeom prst="straightConnector1">
              <a:avLst/>
            </a:prstGeom>
            <a:ln w="190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E3DEDAE-127B-1BF1-6904-E3145B99F969}"/>
                </a:ext>
              </a:extLst>
            </p:cNvPr>
            <p:cNvCxnSpPr>
              <a:cxnSpLocks/>
            </p:cNvCxnSpPr>
            <p:nvPr/>
          </p:nvCxnSpPr>
          <p:spPr>
            <a:xfrm>
              <a:off x="10224763" y="4529504"/>
              <a:ext cx="1053193" cy="1349"/>
            </a:xfrm>
            <a:prstGeom prst="straightConnector1">
              <a:avLst/>
            </a:prstGeom>
            <a:ln w="190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C09C0655-E3FA-838C-0BE8-BDCDF833EFAD}"/>
                </a:ext>
              </a:extLst>
            </p:cNvPr>
            <p:cNvSpPr txBox="1"/>
            <p:nvPr/>
          </p:nvSpPr>
          <p:spPr>
            <a:xfrm>
              <a:off x="7986781" y="2030671"/>
              <a:ext cx="1314450" cy="294941"/>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latin typeface="Segoe UI" panose="020B0502040204020203" pitchFamily="34" charset="0"/>
                  <a:cs typeface="Segoe UI" panose="020B0502040204020203" pitchFamily="34" charset="0"/>
                </a:rPr>
                <a:t>V increasing</a:t>
              </a:r>
            </a:p>
          </p:txBody>
        </p:sp>
        <p:sp>
          <p:nvSpPr>
            <p:cNvPr id="48" name="TextBox 47">
              <a:extLst>
                <a:ext uri="{FF2B5EF4-FFF2-40B4-BE49-F238E27FC236}">
                  <a16:creationId xmlns:a16="http://schemas.microsoft.com/office/drawing/2014/main" id="{8AD37C18-00FA-051B-10FC-FAA57B127FDE}"/>
                </a:ext>
              </a:extLst>
            </p:cNvPr>
            <p:cNvSpPr txBox="1"/>
            <p:nvPr/>
          </p:nvSpPr>
          <p:spPr>
            <a:xfrm>
              <a:off x="10133065" y="2030152"/>
              <a:ext cx="1314450" cy="294941"/>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latin typeface="Segoe UI" panose="020B0502040204020203" pitchFamily="34" charset="0"/>
                  <a:cs typeface="Segoe UI" panose="020B0502040204020203" pitchFamily="34" charset="0"/>
                </a:rPr>
                <a:t>V decreasing</a:t>
              </a:r>
            </a:p>
          </p:txBody>
        </p:sp>
        <p:sp>
          <p:nvSpPr>
            <p:cNvPr id="49" name="TextBox 48">
              <a:extLst>
                <a:ext uri="{FF2B5EF4-FFF2-40B4-BE49-F238E27FC236}">
                  <a16:creationId xmlns:a16="http://schemas.microsoft.com/office/drawing/2014/main" id="{86B35056-30B2-5C49-CE21-81BC8521F8D7}"/>
                </a:ext>
              </a:extLst>
            </p:cNvPr>
            <p:cNvSpPr txBox="1"/>
            <p:nvPr/>
          </p:nvSpPr>
          <p:spPr>
            <a:xfrm>
              <a:off x="7986781" y="4225415"/>
              <a:ext cx="1314450" cy="294941"/>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latin typeface="Segoe UI" panose="020B0502040204020203" pitchFamily="34" charset="0"/>
                  <a:cs typeface="Segoe UI" panose="020B0502040204020203" pitchFamily="34" charset="0"/>
                </a:rPr>
                <a:t>V increasing</a:t>
              </a:r>
            </a:p>
          </p:txBody>
        </p:sp>
        <p:sp>
          <p:nvSpPr>
            <p:cNvPr id="50" name="TextBox 49">
              <a:extLst>
                <a:ext uri="{FF2B5EF4-FFF2-40B4-BE49-F238E27FC236}">
                  <a16:creationId xmlns:a16="http://schemas.microsoft.com/office/drawing/2014/main" id="{9C097A2E-8304-92F6-5D5D-557057A5D452}"/>
                </a:ext>
              </a:extLst>
            </p:cNvPr>
            <p:cNvSpPr txBox="1"/>
            <p:nvPr/>
          </p:nvSpPr>
          <p:spPr>
            <a:xfrm>
              <a:off x="10123484" y="4228868"/>
              <a:ext cx="1314450" cy="294941"/>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latin typeface="Segoe UI" panose="020B0502040204020203" pitchFamily="34" charset="0"/>
                  <a:cs typeface="Segoe UI" panose="020B0502040204020203" pitchFamily="34" charset="0"/>
                </a:rPr>
                <a:t>V decreasing</a:t>
              </a:r>
            </a:p>
          </p:txBody>
        </p:sp>
      </p:grpSp>
    </p:spTree>
    <p:extLst>
      <p:ext uri="{BB962C8B-B14F-4D97-AF65-F5344CB8AC3E}">
        <p14:creationId xmlns:p14="http://schemas.microsoft.com/office/powerpoint/2010/main" val="3851952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Critical State in Compressible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228600" y="772360"/>
                <a:ext cx="10972798" cy="5399840"/>
              </a:xfrm>
            </p:spPr>
            <p:txBody>
              <a:bodyPr>
                <a:normAutofit/>
              </a:bodyPr>
              <a:lstStyle/>
              <a:p>
                <a:pPr lvl="1">
                  <a:lnSpc>
                    <a:spcPct val="100000"/>
                  </a:lnSpc>
                  <a:spcBef>
                    <a:spcPts val="1200"/>
                  </a:spcBef>
                  <a:buClr>
                    <a:schemeClr val="accent1"/>
                  </a:buClr>
                  <a:buFont typeface="Wingdings" panose="05000000000000000000" pitchFamily="2" charset="2"/>
                  <a:buChar char="Ø"/>
                </a:pPr>
                <a:r>
                  <a:rPr lang="en-US" sz="2000" dirty="0"/>
                  <a:t>As the gas accelerates, its velocity (and Mach number) increases, while the static pressure and temperature decrease. When the fluid velocity reaches </a:t>
                </a:r>
                <a:r>
                  <a:rPr lang="en-US" sz="2000" dirty="0">
                    <a:solidFill>
                      <a:schemeClr val="accent5"/>
                    </a:solidFill>
                  </a:rPr>
                  <a:t>Mach number = 1</a:t>
                </a:r>
                <a:r>
                  <a:rPr lang="en-US" sz="2000" dirty="0"/>
                  <a:t>, an important limiting effect is imposed on the passage mass flow rate.  </a:t>
                </a:r>
              </a:p>
              <a:p>
                <a:pPr lvl="2">
                  <a:lnSpc>
                    <a:spcPct val="100000"/>
                  </a:lnSpc>
                  <a:spcBef>
                    <a:spcPts val="1200"/>
                  </a:spcBef>
                  <a:buClr>
                    <a:schemeClr val="accent1"/>
                  </a:buClr>
                  <a:buFont typeface="Wingdings" panose="05000000000000000000" pitchFamily="2" charset="2"/>
                  <a:buChar char="Ø"/>
                </a:pPr>
                <a:r>
                  <a:rPr lang="en-US" sz="1800" dirty="0"/>
                  <a:t>This flow state is the </a:t>
                </a:r>
                <a:r>
                  <a:rPr lang="en-US" sz="1800" dirty="0">
                    <a:solidFill>
                      <a:schemeClr val="accent5"/>
                    </a:solidFill>
                  </a:rPr>
                  <a:t>Critical State</a:t>
                </a:r>
                <a:r>
                  <a:rPr lang="en-US" sz="1800" dirty="0"/>
                  <a:t> and is denoted with the superscript * (e.g. </a:t>
                </a:r>
                <a14:m>
                  <m:oMath xmlns:m="http://schemas.openxmlformats.org/officeDocument/2006/math">
                    <m:sSup>
                      <m:sSupPr>
                        <m:ctrlPr>
                          <a:rPr lang="en-US" sz="1800" i="1">
                            <a:latin typeface="Cambria Math" panose="02040503050406030204" pitchFamily="18" charset="0"/>
                          </a:rPr>
                        </m:ctrlPr>
                      </m:sSupPr>
                      <m:e>
                        <m:r>
                          <a:rPr lang="en-US" sz="1800">
                            <a:latin typeface="Cambria Math" panose="02040503050406030204" pitchFamily="18" charset="0"/>
                          </a:rPr>
                          <m:t>𝑝</m:t>
                        </m:r>
                      </m:e>
                      <m:sup>
                        <m:r>
                          <a:rPr lang="en-US" sz="1800">
                            <a:latin typeface="Cambria Math" panose="02040503050406030204" pitchFamily="18" charset="0"/>
                          </a:rPr>
                          <m:t>∗</m:t>
                        </m:r>
                      </m:sup>
                    </m:sSup>
                    <m:r>
                      <a:rPr lang="en-US" sz="1800">
                        <a:latin typeface="Cambria Math" panose="02040503050406030204" pitchFamily="18" charset="0"/>
                      </a:rPr>
                      <m:t>, </m:t>
                    </m:r>
                    <m:sSup>
                      <m:sSupPr>
                        <m:ctrlPr>
                          <a:rPr lang="en-US" sz="1800" i="1">
                            <a:latin typeface="Cambria Math" panose="02040503050406030204" pitchFamily="18" charset="0"/>
                          </a:rPr>
                        </m:ctrlPr>
                      </m:sSupPr>
                      <m:e>
                        <m:r>
                          <a:rPr lang="en-US" sz="1800">
                            <a:latin typeface="Cambria Math" panose="02040503050406030204" pitchFamily="18" charset="0"/>
                          </a:rPr>
                          <m:t>𝑇</m:t>
                        </m:r>
                      </m:e>
                      <m:sup>
                        <m:r>
                          <a:rPr lang="en-US" sz="1800">
                            <a:latin typeface="Cambria Math" panose="02040503050406030204" pitchFamily="18" charset="0"/>
                          </a:rPr>
                          <m:t>∗</m:t>
                        </m:r>
                      </m:sup>
                    </m:sSup>
                    <m:r>
                      <a:rPr lang="en-US" sz="1800">
                        <a:latin typeface="Cambria Math" panose="02040503050406030204" pitchFamily="18" charset="0"/>
                      </a:rPr>
                      <m:t>, </m:t>
                    </m:r>
                    <m:sSup>
                      <m:sSupPr>
                        <m:ctrlPr>
                          <a:rPr lang="en-US" sz="1800" i="1">
                            <a:latin typeface="Cambria Math" panose="02040503050406030204" pitchFamily="18" charset="0"/>
                          </a:rPr>
                        </m:ctrlPr>
                      </m:sSupPr>
                      <m:e>
                        <m:r>
                          <a:rPr lang="en-US" sz="1800">
                            <a:latin typeface="Cambria Math" panose="02040503050406030204" pitchFamily="18" charset="0"/>
                          </a:rPr>
                          <m:t>𝑉</m:t>
                        </m:r>
                      </m:e>
                      <m:sup>
                        <m:r>
                          <a:rPr lang="en-US" sz="1800">
                            <a:latin typeface="Cambria Math" panose="02040503050406030204" pitchFamily="18" charset="0"/>
                          </a:rPr>
                          <m:t>∗</m:t>
                        </m:r>
                      </m:sup>
                    </m:sSup>
                    <m:r>
                      <a:rPr lang="en-US" sz="1800">
                        <a:latin typeface="Cambria Math" panose="02040503050406030204" pitchFamily="18" charset="0"/>
                      </a:rPr>
                      <m:t>, </m:t>
                    </m:r>
                    <m:sSup>
                      <m:sSupPr>
                        <m:ctrlPr>
                          <a:rPr lang="en-US" sz="1800" i="1">
                            <a:latin typeface="Cambria Math" panose="02040503050406030204" pitchFamily="18" charset="0"/>
                          </a:rPr>
                        </m:ctrlPr>
                      </m:sSupPr>
                      <m:e>
                        <m:r>
                          <a:rPr lang="en-US" sz="1800">
                            <a:latin typeface="Cambria Math" panose="02040503050406030204" pitchFamily="18" charset="0"/>
                          </a:rPr>
                          <m:t>𝜌</m:t>
                        </m:r>
                      </m:e>
                      <m:sup>
                        <m:r>
                          <a:rPr lang="en-US" sz="1800">
                            <a:latin typeface="Cambria Math" panose="02040503050406030204" pitchFamily="18" charset="0"/>
                          </a:rPr>
                          <m:t>∗</m:t>
                        </m:r>
                      </m:sup>
                    </m:sSup>
                  </m:oMath>
                </a14:m>
                <a:r>
                  <a:rPr lang="en-US" sz="1800" dirty="0"/>
                  <a:t> etc.).</a:t>
                </a:r>
              </a:p>
              <a:p>
                <a:pPr lvl="2">
                  <a:lnSpc>
                    <a:spcPct val="100000"/>
                  </a:lnSpc>
                  <a:spcBef>
                    <a:spcPts val="1200"/>
                  </a:spcBef>
                  <a:buClr>
                    <a:schemeClr val="accent1"/>
                  </a:buClr>
                  <a:buFont typeface="Wingdings" panose="05000000000000000000" pitchFamily="2" charset="2"/>
                  <a:buChar char="Ø"/>
                </a:pPr>
                <a:r>
                  <a:rPr lang="en-US" sz="1800" dirty="0"/>
                  <a:t>For our 1-D passage we denote the area at which sonic conditions are achieved as </a:t>
                </a:r>
                <a14:m>
                  <m:oMath xmlns:m="http://schemas.openxmlformats.org/officeDocument/2006/math">
                    <m:sSup>
                      <m:sSupPr>
                        <m:ctrlPr>
                          <a:rPr lang="en-US" sz="1800" i="1">
                            <a:latin typeface="Cambria Math" panose="02040503050406030204" pitchFamily="18" charset="0"/>
                          </a:rPr>
                        </m:ctrlPr>
                      </m:sSupPr>
                      <m:e>
                        <m:r>
                          <a:rPr lang="en-US" sz="1800">
                            <a:latin typeface="Cambria Math" panose="02040503050406030204" pitchFamily="18" charset="0"/>
                          </a:rPr>
                          <m:t>𝐴</m:t>
                        </m:r>
                      </m:e>
                      <m:sup>
                        <m:r>
                          <a:rPr lang="en-US" sz="1800">
                            <a:latin typeface="Cambria Math" panose="02040503050406030204" pitchFamily="18" charset="0"/>
                          </a:rPr>
                          <m:t>∗</m:t>
                        </m:r>
                      </m:sup>
                    </m:sSup>
                    <m:r>
                      <a:rPr lang="en-US" sz="1800">
                        <a:latin typeface="Cambria Math" panose="02040503050406030204" pitchFamily="18" charset="0"/>
                      </a:rPr>
                      <m:t>.</m:t>
                    </m:r>
                  </m:oMath>
                </a14:m>
                <a:r>
                  <a:rPr lang="en-US" sz="1800" dirty="0"/>
                  <a:t> </a:t>
                </a:r>
                <a:endParaRPr lang="en-US" sz="2000" dirty="0"/>
              </a:p>
              <a:p>
                <a:pPr lvl="1">
                  <a:lnSpc>
                    <a:spcPct val="100000"/>
                  </a:lnSpc>
                  <a:spcBef>
                    <a:spcPts val="1200"/>
                  </a:spcBef>
                  <a:buClr>
                    <a:schemeClr val="accent1"/>
                  </a:buClr>
                  <a:buFont typeface="Wingdings" panose="05000000000000000000" pitchFamily="2" charset="2"/>
                  <a:buChar char="Ø"/>
                </a:pPr>
                <a:r>
                  <a:rPr lang="en-US" dirty="0"/>
                  <a:t>Let’s consider a converging nozzle, from the energy equation:</a:t>
                </a:r>
              </a:p>
              <a:p>
                <a:pPr marL="230188" lvl="1" indent="0">
                  <a:lnSpc>
                    <a:spcPct val="100000"/>
                  </a:lnSpc>
                  <a:spcBef>
                    <a:spcPts val="1200"/>
                  </a:spcBef>
                  <a:buClr>
                    <a:schemeClr val="accent1"/>
                  </a:buClr>
                  <a:buNone/>
                </a:pPr>
                <a:endParaRPr lang="en-US" dirty="0"/>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r>
                  <a:rPr lang="en-US" dirty="0"/>
                  <a:t>The passage mass flux (</a:t>
                </a:r>
                <a14:m>
                  <m:oMath xmlns:m="http://schemas.openxmlformats.org/officeDocument/2006/math">
                    <m:r>
                      <a:rPr lang="en-US" dirty="0">
                        <a:latin typeface="Cambria Math" panose="02040503050406030204" pitchFamily="18" charset="0"/>
                      </a:rPr>
                      <m:t>𝐺</m:t>
                    </m:r>
                  </m:oMath>
                </a14:m>
                <a:r>
                  <a:rPr lang="en-US" dirty="0"/>
                  <a:t>) can then be defined as: </a:t>
                </a:r>
              </a:p>
              <a:p>
                <a:pPr lvl="1">
                  <a:lnSpc>
                    <a:spcPct val="100000"/>
                  </a:lnSpc>
                  <a:spcBef>
                    <a:spcPts val="1200"/>
                  </a:spcBef>
                  <a:buClr>
                    <a:schemeClr val="accent1"/>
                  </a:buClr>
                  <a:buFont typeface="Wingdings" panose="05000000000000000000" pitchFamily="2" charset="2"/>
                  <a:buChar char="Ø"/>
                </a:pPr>
                <a:r>
                  <a:rPr lang="en-US" dirty="0"/>
                  <a:t>Let’s denote the minimum area of the duct as throat.</a:t>
                </a:r>
              </a:p>
              <a:p>
                <a:pPr lvl="1">
                  <a:lnSpc>
                    <a:spcPct val="100000"/>
                  </a:lnSpc>
                  <a:spcBef>
                    <a:spcPts val="1200"/>
                  </a:spcBef>
                  <a:buClr>
                    <a:schemeClr val="accent1"/>
                  </a:buClr>
                  <a:buFont typeface="Wingdings" panose="05000000000000000000" pitchFamily="2" charset="2"/>
                  <a:buChar char="Ø"/>
                </a:pPr>
                <a:r>
                  <a:rPr lang="en-US" dirty="0"/>
                  <a:t>For a given mass flow rate, the maximum mass flux must occur at the throat, since it is the smallest section of a duct.</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228600" y="772360"/>
                <a:ext cx="10972798" cy="5399840"/>
              </a:xfrm>
              <a:blipFill>
                <a:blip r:embed="rId3"/>
                <a:stretch>
                  <a:fillRect t="-677" r="-56" b="-1354"/>
                </a:stretch>
              </a:blipFill>
            </p:spPr>
            <p:txBody>
              <a:bodyPr/>
              <a:lstStyle/>
              <a:p>
                <a:r>
                  <a:rPr lang="en-IN">
                    <a:noFill/>
                  </a:rPr>
                  <a:t> </a:t>
                </a:r>
              </a:p>
            </p:txBody>
          </p:sp>
        </mc:Fallback>
      </mc:AlternateContent>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6241188F-8AC3-6EDC-9AD3-CDF12A1CCB63}"/>
                  </a:ext>
                </a:extLst>
              </p:cNvPr>
              <p:cNvSpPr/>
              <p:nvPr/>
            </p:nvSpPr>
            <p:spPr>
              <a:xfrm>
                <a:off x="1076778" y="3183927"/>
                <a:ext cx="6987349" cy="891953"/>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𝑉</m:t>
                      </m:r>
                      <m:r>
                        <a:rPr lang="en-US" i="1" smtClean="0">
                          <a:latin typeface="Cambria Math" panose="02040503050406030204" pitchFamily="18" charset="0"/>
                        </a:rPr>
                        <m:t>=</m:t>
                      </m:r>
                      <m:rad>
                        <m:radPr>
                          <m:degHide m:val="on"/>
                          <m:ctrlPr>
                            <a:rPr lang="en-US" i="1">
                              <a:latin typeface="Cambria Math" panose="02040503050406030204" pitchFamily="18" charset="0"/>
                            </a:rPr>
                          </m:ctrlPr>
                        </m:radPr>
                        <m:deg/>
                        <m:e>
                          <m:r>
                            <a:rPr lang="en-US" i="1">
                              <a:latin typeface="Cambria Math" panose="02040503050406030204" pitchFamily="18" charset="0"/>
                            </a:rPr>
                            <m:t>2(</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0</m:t>
                              </m:r>
                            </m:sub>
                          </m:sSub>
                          <m:r>
                            <a:rPr lang="en-US" i="1">
                              <a:latin typeface="Cambria Math" panose="02040503050406030204" pitchFamily="18" charset="0"/>
                            </a:rPr>
                            <m:t>−</m:t>
                          </m:r>
                          <m:r>
                            <a:rPr lang="en-US" i="1">
                              <a:latin typeface="Cambria Math" panose="02040503050406030204" pitchFamily="18" charset="0"/>
                            </a:rPr>
                            <m:t>h</m:t>
                          </m:r>
                          <m:r>
                            <a:rPr lang="en-US" i="1">
                              <a:latin typeface="Cambria Math" panose="02040503050406030204" pitchFamily="18" charset="0"/>
                            </a:rPr>
                            <m:t>)</m:t>
                          </m:r>
                        </m:e>
                      </m:rad>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𝑎</m:t>
                          </m:r>
                        </m:e>
                        <m:sub>
                          <m:r>
                            <a:rPr lang="en-US" i="1">
                              <a:latin typeface="Cambria Math" panose="02040503050406030204" pitchFamily="18" charset="0"/>
                            </a:rPr>
                            <m:t>0</m:t>
                          </m:r>
                        </m:sub>
                      </m:sSub>
                      <m:rad>
                        <m:radPr>
                          <m:degHide m:val="on"/>
                          <m:ctrlPr>
                            <a:rPr lang="en-US" i="1">
                              <a:latin typeface="Cambria Math" panose="02040503050406030204" pitchFamily="18" charset="0"/>
                            </a:rPr>
                          </m:ctrlPr>
                        </m:radPr>
                        <m:deg/>
                        <m:e>
                          <m:f>
                            <m:fPr>
                              <m:ctrlPr>
                                <a:rPr lang="en-US" i="1">
                                  <a:latin typeface="Cambria Math" panose="02040503050406030204" pitchFamily="18" charset="0"/>
                                </a:rPr>
                              </m:ctrlPr>
                            </m:fPr>
                            <m:num>
                              <m:r>
                                <a:rPr lang="en-US" i="1">
                                  <a:latin typeface="Cambria Math" panose="02040503050406030204" pitchFamily="18" charset="0"/>
                                </a:rPr>
                                <m:t>2</m:t>
                              </m:r>
                            </m:num>
                            <m:den>
                              <m:r>
                                <a:rPr lang="en-US" i="1">
                                  <a:latin typeface="Cambria Math" panose="02040503050406030204" pitchFamily="18" charset="0"/>
                                </a:rPr>
                                <m:t>𝛾</m:t>
                              </m:r>
                              <m:r>
                                <a:rPr lang="en-US" i="1">
                                  <a:latin typeface="Cambria Math" panose="02040503050406030204" pitchFamily="18" charset="0"/>
                                </a:rPr>
                                <m:t>−1</m:t>
                              </m:r>
                            </m:den>
                          </m:f>
                          <m:d>
                            <m:dPr>
                              <m:begChr m:val="["/>
                              <m:endChr m:val="]"/>
                              <m:ctrlPr>
                                <a:rPr lang="en-US" i="1">
                                  <a:latin typeface="Cambria Math" panose="02040503050406030204" pitchFamily="18" charset="0"/>
                                </a:rPr>
                              </m:ctrlPr>
                            </m:dPr>
                            <m:e>
                              <m:r>
                                <a:rPr lang="en-US" i="1">
                                  <a:latin typeface="Cambria Math" panose="02040503050406030204" pitchFamily="18" charset="0"/>
                                </a:rPr>
                                <m:t>1−</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𝑝</m:t>
                                          </m:r>
                                        </m:num>
                                        <m:den>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den>
                                      </m:f>
                                    </m:e>
                                  </m:d>
                                </m:e>
                                <m:sup>
                                  <m:r>
                                    <a:rPr lang="en-US" i="1">
                                      <a:latin typeface="Cambria Math" panose="02040503050406030204" pitchFamily="18" charset="0"/>
                                    </a:rPr>
                                    <m:t>𝛾</m:t>
                                  </m:r>
                                  <m:r>
                                    <a:rPr lang="en-US" i="1">
                                      <a:latin typeface="Cambria Math" panose="02040503050406030204" pitchFamily="18" charset="0"/>
                                    </a:rPr>
                                    <m:t>/(</m:t>
                                  </m:r>
                                  <m:r>
                                    <a:rPr lang="en-US" i="1">
                                      <a:latin typeface="Cambria Math" panose="02040503050406030204" pitchFamily="18" charset="0"/>
                                    </a:rPr>
                                    <m:t>𝛾</m:t>
                                  </m:r>
                                  <m:r>
                                    <a:rPr lang="en-US" i="1">
                                      <a:latin typeface="Cambria Math" panose="02040503050406030204" pitchFamily="18" charset="0"/>
                                    </a:rPr>
                                    <m:t>−1)</m:t>
                                  </m:r>
                                </m:sup>
                              </m:sSup>
                            </m:e>
                          </m:d>
                        </m:e>
                      </m:rad>
                      <m:r>
                        <a:rPr lang="en-US" i="1">
                          <a:latin typeface="Cambria Math" panose="02040503050406030204" pitchFamily="18" charset="0"/>
                        </a:rPr>
                        <m:t>,      </m:t>
                      </m:r>
                      <m:sSub>
                        <m:sSubPr>
                          <m:ctrlPr>
                            <a:rPr lang="en-US" i="1">
                              <a:latin typeface="Cambria Math" panose="02040503050406030204" pitchFamily="18" charset="0"/>
                            </a:rPr>
                          </m:ctrlPr>
                        </m:sSubPr>
                        <m:e>
                          <m:r>
                            <a:rPr lang="en-US" b="0" i="1" smtClean="0">
                              <a:latin typeface="Cambria Math" panose="02040503050406030204" pitchFamily="18" charset="0"/>
                            </a:rPr>
                            <m:t>𝑎</m:t>
                          </m:r>
                        </m:e>
                        <m:sub>
                          <m:r>
                            <a:rPr lang="en-US" i="1">
                              <a:latin typeface="Cambria Math" panose="02040503050406030204" pitchFamily="18" charset="0"/>
                            </a:rPr>
                            <m:t>0</m:t>
                          </m:r>
                        </m:sub>
                      </m:sSub>
                      <m:r>
                        <a:rPr lang="en-US" i="1">
                          <a:latin typeface="Cambria Math" panose="02040503050406030204" pitchFamily="18" charset="0"/>
                        </a:rPr>
                        <m:t>=</m:t>
                      </m:r>
                      <m:rad>
                        <m:radPr>
                          <m:degHide m:val="on"/>
                          <m:ctrlPr>
                            <a:rPr lang="en-US" i="1">
                              <a:latin typeface="Cambria Math" panose="02040503050406030204" pitchFamily="18" charset="0"/>
                            </a:rPr>
                          </m:ctrlPr>
                        </m:radPr>
                        <m:deg/>
                        <m:e>
                          <m:r>
                            <a:rPr lang="en-US" i="1">
                              <a:latin typeface="Cambria Math" panose="02040503050406030204" pitchFamily="18" charset="0"/>
                            </a:rPr>
                            <m:t>𝛾</m:t>
                          </m:r>
                          <m:r>
                            <a:rPr lang="en-US" i="1">
                              <a:latin typeface="Cambria Math" panose="02040503050406030204" pitchFamily="18" charset="0"/>
                            </a:rPr>
                            <m:t>𝑅</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e>
                      </m:rad>
                    </m:oMath>
                  </m:oMathPara>
                </a14:m>
                <a:endParaRPr lang="en-US" i="1" dirty="0">
                  <a:latin typeface="Cambria Math" panose="02040503050406030204" pitchFamily="18" charset="0"/>
                </a:endParaRPr>
              </a:p>
            </p:txBody>
          </p:sp>
        </mc:Choice>
        <mc:Fallback>
          <p:sp>
            <p:nvSpPr>
              <p:cNvPr id="8" name="Rectangle 7">
                <a:extLst>
                  <a:ext uri="{FF2B5EF4-FFF2-40B4-BE49-F238E27FC236}">
                    <a16:creationId xmlns:a16="http://schemas.microsoft.com/office/drawing/2014/main" id="{6241188F-8AC3-6EDC-9AD3-CDF12A1CCB63}"/>
                  </a:ext>
                </a:extLst>
              </p:cNvPr>
              <p:cNvSpPr>
                <a:spLocks noRot="1" noChangeAspect="1" noMove="1" noResize="1" noEditPoints="1" noAdjustHandles="1" noChangeArrowheads="1" noChangeShapeType="1" noTextEdit="1"/>
              </p:cNvSpPr>
              <p:nvPr/>
            </p:nvSpPr>
            <p:spPr>
              <a:xfrm>
                <a:off x="1076778" y="3183927"/>
                <a:ext cx="6987349" cy="891953"/>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4222CD24-C641-43DD-525B-6A660E8248C7}"/>
                  </a:ext>
                </a:extLst>
              </p:cNvPr>
              <p:cNvSpPr/>
              <p:nvPr/>
            </p:nvSpPr>
            <p:spPr>
              <a:xfrm>
                <a:off x="6136800" y="4510790"/>
                <a:ext cx="1864200" cy="387930"/>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𝐺</m:t>
                      </m:r>
                      <m:r>
                        <a:rPr lang="en-US" i="1">
                          <a:latin typeface="Cambria Math" panose="02040503050406030204" pitchFamily="18" charset="0"/>
                        </a:rPr>
                        <m:t>=</m:t>
                      </m:r>
                      <m:f>
                        <m:fPr>
                          <m:type m:val="lin"/>
                          <m:ctrlPr>
                            <a:rPr lang="en-US" i="1">
                              <a:latin typeface="Cambria Math" panose="02040503050406030204" pitchFamily="18" charset="0"/>
                            </a:rPr>
                          </m:ctrlPr>
                        </m:fPr>
                        <m:num>
                          <m:acc>
                            <m:accPr>
                              <m:chr m:val="̇"/>
                              <m:ctrlPr>
                                <a:rPr lang="en-US" i="1">
                                  <a:latin typeface="Cambria Math" panose="02040503050406030204" pitchFamily="18" charset="0"/>
                                </a:rPr>
                              </m:ctrlPr>
                            </m:accPr>
                            <m:e>
                              <m:r>
                                <a:rPr lang="en-US" i="1">
                                  <a:latin typeface="Cambria Math" panose="02040503050406030204" pitchFamily="18" charset="0"/>
                                </a:rPr>
                                <m:t>𝑚</m:t>
                              </m:r>
                            </m:e>
                          </m:acc>
                        </m:num>
                        <m:den>
                          <m:r>
                            <a:rPr lang="en-US" i="1">
                              <a:latin typeface="Cambria Math" panose="02040503050406030204" pitchFamily="18" charset="0"/>
                            </a:rPr>
                            <m:t>𝐴</m:t>
                          </m:r>
                        </m:den>
                      </m:f>
                      <m:r>
                        <a:rPr lang="en-US" i="1">
                          <a:latin typeface="Cambria Math" panose="02040503050406030204" pitchFamily="18" charset="0"/>
                        </a:rPr>
                        <m:t>=</m:t>
                      </m:r>
                      <m:r>
                        <a:rPr lang="en-US" i="1">
                          <a:latin typeface="Cambria Math" panose="02040503050406030204" pitchFamily="18" charset="0"/>
                        </a:rPr>
                        <m:t>𝜌</m:t>
                      </m:r>
                      <m:r>
                        <a:rPr lang="en-US" i="1">
                          <a:latin typeface="Cambria Math" panose="02040503050406030204" pitchFamily="18" charset="0"/>
                        </a:rPr>
                        <m:t>𝑉</m:t>
                      </m:r>
                    </m:oMath>
                  </m:oMathPara>
                </a14:m>
                <a:endParaRPr lang="en-US" i="1" dirty="0">
                  <a:latin typeface="Cambria Math" panose="02040503050406030204" pitchFamily="18" charset="0"/>
                </a:endParaRPr>
              </a:p>
              <a:p>
                <a:pPr>
                  <a:spcAft>
                    <a:spcPts val="600"/>
                  </a:spcAft>
                </a:pPr>
                <a:endParaRPr lang="en-US" i="1" dirty="0">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4222CD24-C641-43DD-525B-6A660E8248C7}"/>
                  </a:ext>
                </a:extLst>
              </p:cNvPr>
              <p:cNvSpPr>
                <a:spLocks noRot="1" noChangeAspect="1" noMove="1" noResize="1" noEditPoints="1" noAdjustHandles="1" noChangeArrowheads="1" noChangeShapeType="1" noTextEdit="1"/>
              </p:cNvSpPr>
              <p:nvPr/>
            </p:nvSpPr>
            <p:spPr>
              <a:xfrm>
                <a:off x="6136800" y="4510790"/>
                <a:ext cx="1864200" cy="387930"/>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0" name="Group 9">
            <a:extLst>
              <a:ext uri="{FF2B5EF4-FFF2-40B4-BE49-F238E27FC236}">
                <a16:creationId xmlns:a16="http://schemas.microsoft.com/office/drawing/2014/main" id="{4371D253-00CB-C3DF-FF44-0C0FFFC97CDB}"/>
              </a:ext>
            </a:extLst>
          </p:cNvPr>
          <p:cNvGrpSpPr/>
          <p:nvPr/>
        </p:nvGrpSpPr>
        <p:grpSpPr>
          <a:xfrm>
            <a:off x="8719925" y="2680034"/>
            <a:ext cx="3319675" cy="2425366"/>
            <a:chOff x="8264252" y="3463399"/>
            <a:chExt cx="3319675" cy="2425366"/>
          </a:xfrm>
        </p:grpSpPr>
        <p:grpSp>
          <p:nvGrpSpPr>
            <p:cNvPr id="11" name="Group 10">
              <a:extLst>
                <a:ext uri="{FF2B5EF4-FFF2-40B4-BE49-F238E27FC236}">
                  <a16:creationId xmlns:a16="http://schemas.microsoft.com/office/drawing/2014/main" id="{723616D6-5189-73E2-58E1-635C6548693D}"/>
                </a:ext>
              </a:extLst>
            </p:cNvPr>
            <p:cNvGrpSpPr/>
            <p:nvPr/>
          </p:nvGrpSpPr>
          <p:grpSpPr>
            <a:xfrm>
              <a:off x="8852303" y="3463399"/>
              <a:ext cx="2731624" cy="2044320"/>
              <a:chOff x="8738003" y="3476485"/>
              <a:chExt cx="2731624" cy="2044320"/>
            </a:xfrm>
          </p:grpSpPr>
          <p:sp>
            <p:nvSpPr>
              <p:cNvPr id="16" name="Trapezoid 15">
                <a:extLst>
                  <a:ext uri="{FF2B5EF4-FFF2-40B4-BE49-F238E27FC236}">
                    <a16:creationId xmlns:a16="http://schemas.microsoft.com/office/drawing/2014/main" id="{378A960C-7FDC-E759-CB98-E4679114B6D9}"/>
                  </a:ext>
                </a:extLst>
              </p:cNvPr>
              <p:cNvSpPr/>
              <p:nvPr/>
            </p:nvSpPr>
            <p:spPr>
              <a:xfrm rot="5400000">
                <a:off x="9534689" y="4170550"/>
                <a:ext cx="1089111" cy="1611399"/>
              </a:xfrm>
              <a:prstGeom prst="trapezoid">
                <a:avLst/>
              </a:prstGeom>
              <a:solidFill>
                <a:schemeClr val="accent1"/>
              </a:solidFill>
              <a:ln w="31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Arrow: Right 16">
                <a:extLst>
                  <a:ext uri="{FF2B5EF4-FFF2-40B4-BE49-F238E27FC236}">
                    <a16:creationId xmlns:a16="http://schemas.microsoft.com/office/drawing/2014/main" id="{360217EC-8550-748C-B648-96D40F14F408}"/>
                  </a:ext>
                </a:extLst>
              </p:cNvPr>
              <p:cNvSpPr/>
              <p:nvPr/>
            </p:nvSpPr>
            <p:spPr>
              <a:xfrm>
                <a:off x="8738003" y="4794596"/>
                <a:ext cx="869906" cy="330838"/>
              </a:xfrm>
              <a:prstGeom prst="rightArrow">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Flow</a:t>
                </a:r>
              </a:p>
            </p:txBody>
          </p:sp>
          <p:sp>
            <p:nvSpPr>
              <p:cNvPr id="18" name="TextBox 17">
                <a:extLst>
                  <a:ext uri="{FF2B5EF4-FFF2-40B4-BE49-F238E27FC236}">
                    <a16:creationId xmlns:a16="http://schemas.microsoft.com/office/drawing/2014/main" id="{EC83B476-FD83-1FEA-89B7-25A920B9D04B}"/>
                  </a:ext>
                </a:extLst>
              </p:cNvPr>
              <p:cNvSpPr txBox="1"/>
              <p:nvPr/>
            </p:nvSpPr>
            <p:spPr>
              <a:xfrm>
                <a:off x="10193471" y="3476485"/>
                <a:ext cx="1276156" cy="830997"/>
              </a:xfrm>
              <a:prstGeom prst="rect">
                <a:avLst/>
              </a:prstGeom>
              <a:noFill/>
            </p:spPr>
            <p:txBody>
              <a:bodyPr wrap="square" rtlCol="0">
                <a:spAutoFit/>
              </a:bodyPr>
              <a:lstStyle/>
              <a:p>
                <a:pPr algn="ctr"/>
                <a:r>
                  <a:rPr lang="en-US" sz="1600" dirty="0"/>
                  <a:t>Minimum Area</a:t>
                </a:r>
              </a:p>
              <a:p>
                <a:pPr algn="ctr"/>
                <a:r>
                  <a:rPr lang="en-US" sz="1600" dirty="0"/>
                  <a:t>(Throat)</a:t>
                </a:r>
              </a:p>
            </p:txBody>
          </p:sp>
        </p:grpSp>
        <p:sp>
          <p:nvSpPr>
            <p:cNvPr id="12" name="TextBox 11">
              <a:extLst>
                <a:ext uri="{FF2B5EF4-FFF2-40B4-BE49-F238E27FC236}">
                  <a16:creationId xmlns:a16="http://schemas.microsoft.com/office/drawing/2014/main" id="{C074ADBE-4525-7B63-1DAC-B9D00A488715}"/>
                </a:ext>
              </a:extLst>
            </p:cNvPr>
            <p:cNvSpPr txBox="1"/>
            <p:nvPr/>
          </p:nvSpPr>
          <p:spPr>
            <a:xfrm>
              <a:off x="9336418" y="5550211"/>
              <a:ext cx="1714251" cy="338554"/>
            </a:xfrm>
            <a:prstGeom prst="rect">
              <a:avLst/>
            </a:prstGeom>
            <a:noFill/>
          </p:spPr>
          <p:txBody>
            <a:bodyPr wrap="none" rtlCol="0">
              <a:spAutoFit/>
            </a:bodyPr>
            <a:lstStyle/>
            <a:p>
              <a:pPr algn="ctr"/>
              <a:r>
                <a:rPr lang="en-US" sz="1600" dirty="0">
                  <a:solidFill>
                    <a:schemeClr val="accent1"/>
                  </a:solidFill>
                </a:rPr>
                <a:t>Converging Nozzle</a:t>
              </a:r>
            </a:p>
          </p:txBody>
        </p:sp>
        <p:sp>
          <p:nvSpPr>
            <p:cNvPr id="13" name="TextBox 12">
              <a:extLst>
                <a:ext uri="{FF2B5EF4-FFF2-40B4-BE49-F238E27FC236}">
                  <a16:creationId xmlns:a16="http://schemas.microsoft.com/office/drawing/2014/main" id="{E0368BC9-931B-FBF9-5616-ED65A56060A7}"/>
                </a:ext>
              </a:extLst>
            </p:cNvPr>
            <p:cNvSpPr txBox="1"/>
            <p:nvPr/>
          </p:nvSpPr>
          <p:spPr>
            <a:xfrm>
              <a:off x="8264252" y="3463400"/>
              <a:ext cx="1526616" cy="830997"/>
            </a:xfrm>
            <a:prstGeom prst="rect">
              <a:avLst/>
            </a:prstGeom>
            <a:noFill/>
          </p:spPr>
          <p:txBody>
            <a:bodyPr wrap="square" rtlCol="0">
              <a:spAutoFit/>
            </a:bodyPr>
            <a:lstStyle/>
            <a:p>
              <a:pPr algn="ctr"/>
              <a:r>
                <a:rPr lang="en-US" sz="1600" dirty="0"/>
                <a:t>Stagnation Conditions</a:t>
              </a:r>
            </a:p>
            <a:p>
              <a:pPr algn="ctr"/>
              <a:r>
                <a:rPr lang="en-US" sz="1600" dirty="0"/>
                <a:t>(Inlet)</a:t>
              </a:r>
            </a:p>
          </p:txBody>
        </p:sp>
        <p:cxnSp>
          <p:nvCxnSpPr>
            <p:cNvPr id="14" name="Straight Connector 13">
              <a:extLst>
                <a:ext uri="{FF2B5EF4-FFF2-40B4-BE49-F238E27FC236}">
                  <a16:creationId xmlns:a16="http://schemas.microsoft.com/office/drawing/2014/main" id="{3B12FF86-6D85-98F1-BE35-AD1AA05B34D6}"/>
                </a:ext>
              </a:extLst>
            </p:cNvPr>
            <p:cNvCxnSpPr>
              <a:cxnSpLocks/>
              <a:stCxn id="13" idx="2"/>
            </p:cNvCxnSpPr>
            <p:nvPr/>
          </p:nvCxnSpPr>
          <p:spPr>
            <a:xfrm>
              <a:off x="9027560" y="4294397"/>
              <a:ext cx="328401" cy="409192"/>
            </a:xfrm>
            <a:prstGeom prst="line">
              <a:avLst/>
            </a:prstGeom>
            <a:ln>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C535E34-62EC-A548-9A1F-3422618B0285}"/>
                </a:ext>
              </a:extLst>
            </p:cNvPr>
            <p:cNvCxnSpPr>
              <a:cxnSpLocks/>
            </p:cNvCxnSpPr>
            <p:nvPr/>
          </p:nvCxnSpPr>
          <p:spPr>
            <a:xfrm>
              <a:off x="10995439" y="4252496"/>
              <a:ext cx="3805" cy="322364"/>
            </a:xfrm>
            <a:prstGeom prst="line">
              <a:avLst/>
            </a:prstGeom>
            <a:ln>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59338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Choking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400" y="762000"/>
                <a:ext cx="11887200" cy="5560423"/>
              </a:xfrm>
            </p:spPr>
            <p:txBody>
              <a:bodyPr>
                <a:normAutofit/>
              </a:bodyPr>
              <a:lstStyle/>
              <a:p>
                <a:pPr lvl="1">
                  <a:lnSpc>
                    <a:spcPct val="100000"/>
                  </a:lnSpc>
                  <a:spcBef>
                    <a:spcPts val="1200"/>
                  </a:spcBef>
                  <a:buClr>
                    <a:schemeClr val="accent1"/>
                  </a:buClr>
                  <a:buFont typeface="Wingdings" panose="05000000000000000000" pitchFamily="2" charset="2"/>
                  <a:buChar char="Ø"/>
                </a:pPr>
                <a:r>
                  <a:rPr lang="en-US" sz="2000" dirty="0"/>
                  <a:t>We denote the area and flow properties there with a subscript </a:t>
                </a:r>
                <a14:m>
                  <m:oMath xmlns:m="http://schemas.openxmlformats.org/officeDocument/2006/math">
                    <m:r>
                      <a:rPr lang="en-US" sz="2000" i="1" dirty="0">
                        <a:latin typeface="Cambria Math" panose="02040503050406030204" pitchFamily="18" charset="0"/>
                      </a:rPr>
                      <m:t>𝑡</m:t>
                    </m:r>
                  </m:oMath>
                </a14:m>
                <a:r>
                  <a:rPr lang="en-US" sz="2000" dirty="0"/>
                  <a:t>.</a:t>
                </a:r>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r>
                  <a:rPr lang="en-US" sz="2000" dirty="0"/>
                  <a:t>We can now write:</a:t>
                </a:r>
              </a:p>
              <a:p>
                <a:pPr marL="230188" lvl="1" indent="0">
                  <a:lnSpc>
                    <a:spcPct val="100000"/>
                  </a:lnSpc>
                  <a:spcBef>
                    <a:spcPts val="1200"/>
                  </a:spcBef>
                  <a:buClr>
                    <a:schemeClr val="accent1"/>
                  </a:buClr>
                  <a:buNone/>
                </a:pPr>
                <a:endParaRPr lang="en-US" sz="2000" dirty="0"/>
              </a:p>
              <a:p>
                <a:pPr lvl="1">
                  <a:lnSpc>
                    <a:spcPct val="100000"/>
                  </a:lnSpc>
                  <a:spcBef>
                    <a:spcPts val="1200"/>
                  </a:spcBef>
                  <a:buClr>
                    <a:schemeClr val="accent1"/>
                  </a:buClr>
                  <a:buFont typeface="Wingdings" panose="05000000000000000000" pitchFamily="2" charset="2"/>
                  <a:buChar char="Ø"/>
                </a:pPr>
                <a:r>
                  <a:rPr lang="en-US" sz="2000" dirty="0"/>
                  <a:t>From the 1-D momentum equation:</a:t>
                </a:r>
              </a:p>
              <a:p>
                <a:pPr lvl="1">
                  <a:lnSpc>
                    <a:spcPct val="100000"/>
                  </a:lnSpc>
                  <a:spcBef>
                    <a:spcPts val="1200"/>
                  </a:spcBef>
                  <a:buClr>
                    <a:schemeClr val="accent1"/>
                  </a:buClr>
                  <a:buFont typeface="Wingdings" panose="05000000000000000000" pitchFamily="2" charset="2"/>
                  <a:buChar char="Ø"/>
                </a:pPr>
                <a:endParaRPr lang="en-US" sz="2000" dirty="0"/>
              </a:p>
              <a:p>
                <a:pPr lvl="1">
                  <a:lnSpc>
                    <a:spcPct val="100000"/>
                  </a:lnSpc>
                  <a:spcBef>
                    <a:spcPts val="1200"/>
                  </a:spcBef>
                  <a:buClr>
                    <a:schemeClr val="accent1"/>
                  </a:buClr>
                  <a:buFont typeface="Wingdings" panose="05000000000000000000" pitchFamily="2" charset="2"/>
                  <a:buChar char="Ø"/>
                </a:pPr>
                <a:r>
                  <a:rPr lang="en-US" sz="2000" dirty="0"/>
                  <a:t>Under the assumption of isentropic flow, combining the above yields:</a:t>
                </a:r>
                <a:endParaRPr lang="en-US" sz="2000" dirty="0">
                  <a:sym typeface="Monotype Sorts" pitchFamily="2" charset="2"/>
                </a:endParaRPr>
              </a:p>
              <a:p>
                <a:pPr marL="230188" lvl="1" indent="0">
                  <a:lnSpc>
                    <a:spcPct val="100000"/>
                  </a:lnSpc>
                  <a:spcBef>
                    <a:spcPts val="1200"/>
                  </a:spcBef>
                  <a:buClr>
                    <a:schemeClr val="accent1"/>
                  </a:buClr>
                  <a:buNone/>
                </a:pPr>
                <a:endParaRPr lang="en-US" dirty="0"/>
              </a:p>
              <a:p>
                <a:pPr marL="230188" lvl="1" indent="0">
                  <a:lnSpc>
                    <a:spcPct val="100000"/>
                  </a:lnSpc>
                  <a:spcBef>
                    <a:spcPts val="1200"/>
                  </a:spcBef>
                  <a:buClr>
                    <a:schemeClr val="accent1"/>
                  </a:buClr>
                  <a:buNone/>
                </a:pPr>
                <a:endParaRPr lang="en-US" dirty="0"/>
              </a:p>
              <a:p>
                <a:pPr lvl="1">
                  <a:lnSpc>
                    <a:spcPct val="100000"/>
                  </a:lnSpc>
                  <a:spcBef>
                    <a:spcPts val="1200"/>
                  </a:spcBef>
                  <a:buClr>
                    <a:schemeClr val="accent1"/>
                  </a:buClr>
                  <a:buFont typeface="Wingdings" panose="05000000000000000000" pitchFamily="2" charset="2"/>
                  <a:buChar char="Ø"/>
                </a:pPr>
                <a:r>
                  <a:rPr lang="en-US" sz="2000" dirty="0"/>
                  <a:t>This shows that when the throat is small enough so that the velocity becomes </a:t>
                </a:r>
                <a:r>
                  <a:rPr lang="en-US" sz="2000" dirty="0">
                    <a:solidFill>
                      <a:schemeClr val="accent5"/>
                    </a:solidFill>
                  </a:rPr>
                  <a:t>equal to the speed of sound</a:t>
                </a:r>
                <a:r>
                  <a:rPr lang="en-US" sz="2000" dirty="0"/>
                  <a:t> (or Mach number = 1), then the </a:t>
                </a:r>
                <a:r>
                  <a:rPr lang="en-US" sz="2000" dirty="0">
                    <a:solidFill>
                      <a:schemeClr val="accent5"/>
                    </a:solidFill>
                  </a:rPr>
                  <a:t>throat is the point of maximum mass flux</a:t>
                </a:r>
                <a:r>
                  <a:rPr lang="en-US" sz="2000" dirty="0"/>
                  <a:t>. This physical effect is called </a:t>
                </a:r>
                <a:r>
                  <a:rPr lang="en-US" sz="2000" dirty="0">
                    <a:solidFill>
                      <a:schemeClr val="accent5"/>
                    </a:solidFill>
                  </a:rPr>
                  <a:t>choking</a:t>
                </a:r>
                <a:r>
                  <a:rPr lang="en-US" sz="2000" dirty="0"/>
                  <a:t>, as it represents the </a:t>
                </a:r>
                <a:r>
                  <a:rPr lang="en-US" sz="2000" dirty="0">
                    <a:solidFill>
                      <a:schemeClr val="accent5"/>
                    </a:solidFill>
                  </a:rPr>
                  <a:t>maximum mass flow rate</a:t>
                </a:r>
                <a:r>
                  <a:rPr lang="en-US" sz="2000" dirty="0"/>
                  <a:t> which can be achieved in a converging passage from a given stagnation condition.</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400" y="762000"/>
                <a:ext cx="11887200" cy="5560423"/>
              </a:xfrm>
              <a:blipFill>
                <a:blip r:embed="rId3"/>
                <a:stretch>
                  <a:fillRect t="-548" r="-359"/>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3A858726-9D64-48B7-F35C-7A67F36FC0A3}"/>
                  </a:ext>
                </a:extLst>
              </p:cNvPr>
              <p:cNvSpPr/>
              <p:nvPr/>
            </p:nvSpPr>
            <p:spPr>
              <a:xfrm>
                <a:off x="4088570" y="3947544"/>
                <a:ext cx="3637025" cy="624456"/>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𝑡</m:t>
                          </m:r>
                        </m:sub>
                        <m:sup>
                          <m:r>
                            <a:rPr lang="en-US" i="1">
                              <a:latin typeface="Cambria Math" panose="02040503050406030204" pitchFamily="18" charset="0"/>
                            </a:rPr>
                            <m:t>2</m:t>
                          </m:r>
                        </m:sup>
                      </m:sSubSup>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𝑡</m:t>
                              </m:r>
                            </m:sub>
                          </m:sSub>
                        </m:num>
                        <m:den>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𝑡</m:t>
                              </m:r>
                            </m:sub>
                          </m:sSub>
                        </m:den>
                      </m:f>
                      <m:r>
                        <a:rPr lang="en-US" i="1">
                          <a:latin typeface="Cambria Math" panose="02040503050406030204" pitchFamily="18" charset="0"/>
                        </a:rPr>
                        <m:t>=</m:t>
                      </m:r>
                      <m:sSubSup>
                        <m:sSubSupPr>
                          <m:ctrlPr>
                            <a:rPr lang="en-US" i="1">
                              <a:latin typeface="Cambria Math" panose="02040503050406030204" pitchFamily="18" charset="0"/>
                            </a:rPr>
                          </m:ctrlPr>
                        </m:sSubSupPr>
                        <m:e>
                          <m:r>
                            <a:rPr lang="en-US" b="0" i="1" smtClean="0">
                              <a:latin typeface="Cambria Math" panose="02040503050406030204" pitchFamily="18" charset="0"/>
                            </a:rPr>
                            <m:t>𝑎</m:t>
                          </m:r>
                        </m:e>
                        <m:sub>
                          <m:r>
                            <a:rPr lang="en-US" i="1">
                              <a:latin typeface="Cambria Math" panose="02040503050406030204" pitchFamily="18" charset="0"/>
                            </a:rPr>
                            <m:t>𝑡</m:t>
                          </m:r>
                        </m:sub>
                        <m:sup>
                          <m:r>
                            <a:rPr lang="en-US" i="1">
                              <a:latin typeface="Cambria Math" panose="02040503050406030204" pitchFamily="18" charset="0"/>
                            </a:rPr>
                            <m:t>2</m:t>
                          </m:r>
                        </m:sup>
                      </m:sSubSup>
                      <m:r>
                        <a:rPr lang="en-US" i="1">
                          <a:latin typeface="Cambria Math" panose="02040503050406030204" pitchFamily="18" charset="0"/>
                        </a:rPr>
                        <m:t>      </m:t>
                      </m:r>
                      <m:r>
                        <a:rPr lang="en-US" i="1">
                          <a:latin typeface="Cambria Math" panose="02040503050406030204" pitchFamily="18" charset="0"/>
                        </a:rPr>
                        <m:t>𝑜𝑟</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𝑎</m:t>
                          </m:r>
                        </m:e>
                        <m:sub>
                          <m:r>
                            <a:rPr lang="en-US" i="1">
                              <a:latin typeface="Cambria Math" panose="02040503050406030204" pitchFamily="18" charset="0"/>
                            </a:rPr>
                            <m:t>𝑡</m:t>
                          </m:r>
                        </m:sub>
                      </m:sSub>
                    </m:oMath>
                  </m:oMathPara>
                </a14:m>
                <a:endParaRPr lang="en-US" i="1" dirty="0">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3A858726-9D64-48B7-F35C-7A67F36FC0A3}"/>
                  </a:ext>
                </a:extLst>
              </p:cNvPr>
              <p:cNvSpPr>
                <a:spLocks noRot="1" noChangeAspect="1" noMove="1" noResize="1" noEditPoints="1" noAdjustHandles="1" noChangeArrowheads="1" noChangeShapeType="1" noTextEdit="1"/>
              </p:cNvSpPr>
              <p:nvPr/>
            </p:nvSpPr>
            <p:spPr>
              <a:xfrm>
                <a:off x="4088570" y="3947544"/>
                <a:ext cx="3637025" cy="624456"/>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3F746D20-BD2E-2B2A-BC4D-D4040C5806BA}"/>
                  </a:ext>
                </a:extLst>
              </p:cNvPr>
              <p:cNvSpPr/>
              <p:nvPr/>
            </p:nvSpPr>
            <p:spPr>
              <a:xfrm>
                <a:off x="4566492" y="2615994"/>
                <a:ext cx="2062908" cy="354556"/>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𝑡</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𝑡</m:t>
                          </m:r>
                        </m:sub>
                      </m:sSub>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r>
                        <a:rPr lang="en-US" i="1">
                          <a:latin typeface="Cambria Math" panose="02040503050406030204" pitchFamily="18" charset="0"/>
                        </a:rPr>
                        <m:t>=0</m:t>
                      </m:r>
                    </m:oMath>
                  </m:oMathPara>
                </a14:m>
                <a:endParaRPr lang="en-US" i="1" dirty="0">
                  <a:latin typeface="Cambria Math" panose="02040503050406030204" pitchFamily="18" charset="0"/>
                </a:endParaRPr>
              </a:p>
              <a:p>
                <a:pPr>
                  <a:spcAft>
                    <a:spcPts val="600"/>
                  </a:spcAft>
                </a:pPr>
                <a:endParaRPr lang="en-US" i="1" dirty="0">
                  <a:latin typeface="Cambria Math" panose="02040503050406030204" pitchFamily="18" charset="0"/>
                </a:endParaRPr>
              </a:p>
            </p:txBody>
          </p:sp>
        </mc:Choice>
        <mc:Fallback xmlns="">
          <p:sp>
            <p:nvSpPr>
              <p:cNvPr id="10" name="Rectangle 9">
                <a:extLst>
                  <a:ext uri="{FF2B5EF4-FFF2-40B4-BE49-F238E27FC236}">
                    <a16:creationId xmlns:a16="http://schemas.microsoft.com/office/drawing/2014/main" id="{3F746D20-BD2E-2B2A-BC4D-D4040C5806BA}"/>
                  </a:ext>
                </a:extLst>
              </p:cNvPr>
              <p:cNvSpPr>
                <a:spLocks noRot="1" noChangeAspect="1" noMove="1" noResize="1" noEditPoints="1" noAdjustHandles="1" noChangeArrowheads="1" noChangeShapeType="1" noTextEdit="1"/>
              </p:cNvSpPr>
              <p:nvPr/>
            </p:nvSpPr>
            <p:spPr>
              <a:xfrm>
                <a:off x="4566492" y="2615994"/>
                <a:ext cx="2062908" cy="354556"/>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D48FD49B-BB3C-83EC-F07B-CAE0D0D2633C}"/>
                  </a:ext>
                </a:extLst>
              </p:cNvPr>
              <p:cNvSpPr/>
              <p:nvPr/>
            </p:nvSpPr>
            <p:spPr>
              <a:xfrm>
                <a:off x="2992907" y="1469839"/>
                <a:ext cx="5559408" cy="671297"/>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𝐺</m:t>
                          </m:r>
                        </m:e>
                        <m:sub>
                          <m:r>
                            <a:rPr lang="en-US" i="1">
                              <a:latin typeface="Cambria Math" panose="02040503050406030204" pitchFamily="18" charset="0"/>
                            </a:rPr>
                            <m:t>𝑚𝑎𝑥</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𝑡</m:t>
                          </m:r>
                        </m:sub>
                      </m:sSub>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r>
                        <a:rPr lang="en-US" i="1" smtClean="0">
                          <a:latin typeface="Cambria Math" panose="02040503050406030204" pitchFamily="18" charset="0"/>
                        </a:rPr>
                        <m:t>             </m:t>
                      </m:r>
                      <m:f>
                        <m:fPr>
                          <m:ctrlPr>
                            <a:rPr lang="en-US" i="1">
                              <a:latin typeface="Cambria Math" panose="02040503050406030204" pitchFamily="18" charset="0"/>
                            </a:rPr>
                          </m:ctrlPr>
                        </m:fPr>
                        <m:num>
                          <m:r>
                            <a:rPr lang="en-US" b="0" i="1" smtClean="0">
                              <a:latin typeface="Cambria Math" panose="02040503050406030204" pitchFamily="18" charset="0"/>
                            </a:rPr>
                            <m:t>1</m:t>
                          </m:r>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𝐺</m:t>
                              </m:r>
                            </m:e>
                            <m:sub>
                              <m:r>
                                <a:rPr lang="en-US" b="0" i="1" smtClean="0">
                                  <a:latin typeface="Cambria Math" panose="02040503050406030204" pitchFamily="18" charset="0"/>
                                </a:rPr>
                                <m:t>𝑚𝑎𝑥</m:t>
                              </m:r>
                            </m:sub>
                          </m:sSub>
                        </m:den>
                      </m:f>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𝐺</m:t>
                              </m:r>
                            </m:e>
                            <m:sub>
                              <m:r>
                                <a:rPr lang="en-US" i="1">
                                  <a:latin typeface="Cambria Math" panose="02040503050406030204" pitchFamily="18" charset="0"/>
                                </a:rPr>
                                <m:t>𝑚𝑎𝑥</m:t>
                              </m:r>
                            </m:sub>
                          </m:sSub>
                        </m:num>
                        <m:den>
                          <m:r>
                            <a:rPr lang="en-US" b="0" i="1" smtClean="0">
                              <a:latin typeface="Cambria Math" panose="02040503050406030204" pitchFamily="18" charset="0"/>
                            </a:rPr>
                            <m:t>𝑑𝑥</m:t>
                          </m:r>
                        </m:den>
                      </m:f>
                      <m:r>
                        <a:rPr lang="en-US"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𝑡</m:t>
                              </m:r>
                            </m:sub>
                          </m:sSub>
                        </m:den>
                      </m:f>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𝑡</m:t>
                              </m:r>
                            </m:sub>
                          </m:sSub>
                        </m:num>
                        <m:den>
                          <m:r>
                            <a:rPr lang="en-US" b="0" i="1" smtClean="0">
                              <a:latin typeface="Cambria Math" panose="02040503050406030204" pitchFamily="18" charset="0"/>
                            </a:rPr>
                            <m:t>𝑑𝑥</m:t>
                          </m:r>
                        </m:den>
                      </m:f>
                      <m:r>
                        <a:rPr lang="en-US"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den>
                      </m:f>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𝑡</m:t>
                              </m:r>
                            </m:sub>
                          </m:sSub>
                        </m:num>
                        <m:den>
                          <m:r>
                            <a:rPr lang="en-US" b="0" i="1" smtClean="0">
                              <a:latin typeface="Cambria Math" panose="02040503050406030204" pitchFamily="18" charset="0"/>
                            </a:rPr>
                            <m:t>𝑑𝑥</m:t>
                          </m:r>
                        </m:den>
                      </m:f>
                      <m:r>
                        <a:rPr lang="en-US" b="0" i="1" smtClean="0">
                          <a:latin typeface="Cambria Math" panose="02040503050406030204" pitchFamily="18" charset="0"/>
                        </a:rPr>
                        <m:t>=0</m:t>
                      </m:r>
                    </m:oMath>
                  </m:oMathPara>
                </a14:m>
                <a:endParaRPr lang="en-US" i="1" dirty="0">
                  <a:latin typeface="Cambria Math" panose="02040503050406030204" pitchFamily="18" charset="0"/>
                </a:endParaRPr>
              </a:p>
            </p:txBody>
          </p:sp>
        </mc:Choice>
        <mc:Fallback xmlns="">
          <p:sp>
            <p:nvSpPr>
              <p:cNvPr id="11" name="Rectangle 10">
                <a:extLst>
                  <a:ext uri="{FF2B5EF4-FFF2-40B4-BE49-F238E27FC236}">
                    <a16:creationId xmlns:a16="http://schemas.microsoft.com/office/drawing/2014/main" id="{D48FD49B-BB3C-83EC-F07B-CAE0D0D2633C}"/>
                  </a:ext>
                </a:extLst>
              </p:cNvPr>
              <p:cNvSpPr>
                <a:spLocks noRot="1" noChangeAspect="1" noMove="1" noResize="1" noEditPoints="1" noAdjustHandles="1" noChangeArrowheads="1" noChangeShapeType="1" noTextEdit="1"/>
              </p:cNvSpPr>
              <p:nvPr/>
            </p:nvSpPr>
            <p:spPr>
              <a:xfrm>
                <a:off x="2992907" y="1469839"/>
                <a:ext cx="5559408" cy="671297"/>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2" name="Group 11">
            <a:extLst>
              <a:ext uri="{FF2B5EF4-FFF2-40B4-BE49-F238E27FC236}">
                <a16:creationId xmlns:a16="http://schemas.microsoft.com/office/drawing/2014/main" id="{3CB85490-EC8F-0344-0817-0D93BC8373B8}"/>
              </a:ext>
            </a:extLst>
          </p:cNvPr>
          <p:cNvGrpSpPr/>
          <p:nvPr/>
        </p:nvGrpSpPr>
        <p:grpSpPr>
          <a:xfrm>
            <a:off x="9414244" y="1419325"/>
            <a:ext cx="2489985" cy="830997"/>
            <a:chOff x="8893540" y="3959032"/>
            <a:chExt cx="2484602" cy="830997"/>
          </a:xfrm>
        </p:grpSpPr>
        <p:sp>
          <p:nvSpPr>
            <p:cNvPr id="13" name="Rectangle 12">
              <a:extLst>
                <a:ext uri="{FF2B5EF4-FFF2-40B4-BE49-F238E27FC236}">
                  <a16:creationId xmlns:a16="http://schemas.microsoft.com/office/drawing/2014/main" id="{A3B6DEB2-11AB-8905-AA14-A4E0BED3BC60}"/>
                </a:ext>
              </a:extLst>
            </p:cNvPr>
            <p:cNvSpPr/>
            <p:nvPr/>
          </p:nvSpPr>
          <p:spPr>
            <a:xfrm>
              <a:off x="9202189" y="3959032"/>
              <a:ext cx="2175953" cy="830997"/>
            </a:xfrm>
            <a:prstGeom prst="rect">
              <a:avLst/>
            </a:prstGeom>
          </p:spPr>
          <p:txBody>
            <a:bodyPr wrap="square">
              <a:spAutoFit/>
            </a:bodyPr>
            <a:lstStyle/>
            <a:p>
              <a:r>
                <a:rPr lang="en-US" sz="1600" dirty="0"/>
                <a:t>Note that the derivative of the mass flux is zero at the throat.</a:t>
              </a:r>
            </a:p>
          </p:txBody>
        </p:sp>
        <p:pic>
          <p:nvPicPr>
            <p:cNvPr id="14" name="Graphic 13" descr="Lightbulb">
              <a:extLst>
                <a:ext uri="{FF2B5EF4-FFF2-40B4-BE49-F238E27FC236}">
                  <a16:creationId xmlns:a16="http://schemas.microsoft.com/office/drawing/2014/main" id="{9AFB8A10-789B-B5AD-822F-E4BC701B52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93540" y="4100227"/>
              <a:ext cx="389818" cy="389818"/>
            </a:xfrm>
            <a:prstGeom prst="rect">
              <a:avLst/>
            </a:prstGeom>
          </p:spPr>
        </p:pic>
      </p:grpSp>
    </p:spTree>
    <p:extLst>
      <p:ext uri="{BB962C8B-B14F-4D97-AF65-F5344CB8AC3E}">
        <p14:creationId xmlns:p14="http://schemas.microsoft.com/office/powerpoint/2010/main" val="135988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6"/>
            <a:ext cx="10972799" cy="587792"/>
          </a:xfrm>
        </p:spPr>
        <p:txBody>
          <a:bodyPr/>
          <a:lstStyle/>
          <a:p>
            <a:r>
              <a:rPr lang="en-US" dirty="0"/>
              <a:t>Choking and Flow Measurement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199" y="762000"/>
                <a:ext cx="9166985" cy="5560423"/>
              </a:xfrm>
            </p:spPr>
            <p:txBody>
              <a:bodyPr>
                <a:normAutofit fontScale="92500" lnSpcReduction="10000"/>
              </a:bodyPr>
              <a:lstStyle/>
              <a:p>
                <a:pPr lvl="1">
                  <a:spcBef>
                    <a:spcPts val="1200"/>
                  </a:spcBef>
                  <a:buClr>
                    <a:schemeClr val="accent1"/>
                  </a:buClr>
                  <a:buFont typeface="Wingdings" panose="05000000000000000000" pitchFamily="2" charset="2"/>
                  <a:buChar char="Ø"/>
                </a:pPr>
                <a:r>
                  <a:rPr lang="en-US" sz="2200" dirty="0"/>
                  <a:t>Since throat conditions are at sonic velocity, they are also critical conditions and can be denoted by the * superscript (e. g. </a:t>
                </a:r>
                <a14:m>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𝐴</m:t>
                        </m:r>
                      </m:e>
                      <m:sub>
                        <m:r>
                          <a:rPr lang="en-US" sz="2200" i="1">
                            <a:latin typeface="Cambria Math" panose="02040503050406030204" pitchFamily="18" charset="0"/>
                          </a:rPr>
                          <m:t>𝑡</m:t>
                        </m:r>
                      </m:sub>
                    </m:sSub>
                    <m:r>
                      <a:rPr lang="en-US" sz="2200" i="1">
                        <a:latin typeface="Cambria Math" panose="02040503050406030204" pitchFamily="18" charset="0"/>
                      </a:rPr>
                      <m:t>=</m:t>
                    </m:r>
                    <m:sSup>
                      <m:sSupPr>
                        <m:ctrlPr>
                          <a:rPr lang="en-US" sz="2200" i="1">
                            <a:latin typeface="Cambria Math" panose="02040503050406030204" pitchFamily="18" charset="0"/>
                          </a:rPr>
                        </m:ctrlPr>
                      </m:sSupPr>
                      <m:e>
                        <m:r>
                          <a:rPr lang="en-US" sz="2200" i="1">
                            <a:latin typeface="Cambria Math" panose="02040503050406030204" pitchFamily="18" charset="0"/>
                          </a:rPr>
                          <m:t>𝐴</m:t>
                        </m:r>
                      </m:e>
                      <m:sup>
                        <m:r>
                          <a:rPr lang="en-US" sz="2200" i="1">
                            <a:latin typeface="Cambria Math" panose="02040503050406030204" pitchFamily="18" charset="0"/>
                          </a:rPr>
                          <m:t>∗</m:t>
                        </m:r>
                      </m:sup>
                    </m:sSup>
                  </m:oMath>
                </a14:m>
                <a:r>
                  <a:rPr lang="en-US" sz="2200" dirty="0"/>
                  <a:t>, </a:t>
                </a:r>
                <a14:m>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𝑇</m:t>
                        </m:r>
                      </m:e>
                      <m:sub>
                        <m:r>
                          <a:rPr lang="en-US" sz="2200" i="1">
                            <a:latin typeface="Cambria Math" panose="02040503050406030204" pitchFamily="18" charset="0"/>
                          </a:rPr>
                          <m:t>𝑡</m:t>
                        </m:r>
                      </m:sub>
                    </m:sSub>
                    <m:r>
                      <a:rPr lang="en-US" sz="2200" i="1">
                        <a:latin typeface="Cambria Math" panose="02040503050406030204" pitchFamily="18" charset="0"/>
                      </a:rPr>
                      <m:t>=</m:t>
                    </m:r>
                    <m:sSup>
                      <m:sSupPr>
                        <m:ctrlPr>
                          <a:rPr lang="en-US" sz="2200" i="1">
                            <a:latin typeface="Cambria Math" panose="02040503050406030204" pitchFamily="18" charset="0"/>
                          </a:rPr>
                        </m:ctrlPr>
                      </m:sSupPr>
                      <m:e>
                        <m:r>
                          <a:rPr lang="en-US" sz="2200" i="1">
                            <a:latin typeface="Cambria Math" panose="02040503050406030204" pitchFamily="18" charset="0"/>
                          </a:rPr>
                          <m:t>𝑇</m:t>
                        </m:r>
                      </m:e>
                      <m:sup>
                        <m:r>
                          <a:rPr lang="en-US" sz="2200" i="1">
                            <a:latin typeface="Cambria Math" panose="02040503050406030204" pitchFamily="18" charset="0"/>
                          </a:rPr>
                          <m:t>∗</m:t>
                        </m:r>
                      </m:sup>
                    </m:sSup>
                  </m:oMath>
                </a14:m>
                <a:r>
                  <a:rPr lang="en-US" sz="2200" dirty="0"/>
                  <a:t>, </a:t>
                </a:r>
                <a14:m>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𝑝</m:t>
                        </m:r>
                      </m:e>
                      <m:sub>
                        <m:r>
                          <a:rPr lang="en-US" sz="2200" i="1">
                            <a:latin typeface="Cambria Math" panose="02040503050406030204" pitchFamily="18" charset="0"/>
                          </a:rPr>
                          <m:t>𝑡</m:t>
                        </m:r>
                      </m:sub>
                    </m:sSub>
                    <m:r>
                      <a:rPr lang="en-US" sz="2200" i="1">
                        <a:latin typeface="Cambria Math" panose="02040503050406030204" pitchFamily="18" charset="0"/>
                      </a:rPr>
                      <m:t>=</m:t>
                    </m:r>
                    <m:sSup>
                      <m:sSupPr>
                        <m:ctrlPr>
                          <a:rPr lang="en-US" sz="2200" i="1">
                            <a:latin typeface="Cambria Math" panose="02040503050406030204" pitchFamily="18" charset="0"/>
                          </a:rPr>
                        </m:ctrlPr>
                      </m:sSupPr>
                      <m:e>
                        <m:r>
                          <a:rPr lang="en-US" sz="2200" i="1">
                            <a:latin typeface="Cambria Math" panose="02040503050406030204" pitchFamily="18" charset="0"/>
                          </a:rPr>
                          <m:t>𝑝</m:t>
                        </m:r>
                      </m:e>
                      <m:sup>
                        <m:r>
                          <a:rPr lang="en-US" sz="2200" i="1">
                            <a:latin typeface="Cambria Math" panose="02040503050406030204" pitchFamily="18" charset="0"/>
                          </a:rPr>
                          <m:t>∗</m:t>
                        </m:r>
                      </m:sup>
                    </m:sSup>
                    <m:r>
                      <a:rPr lang="en-US" sz="2200" i="1">
                        <a:latin typeface="Cambria Math" panose="02040503050406030204" pitchFamily="18" charset="0"/>
                      </a:rPr>
                      <m:t>, </m:t>
                    </m:r>
                  </m:oMath>
                </a14:m>
                <a:r>
                  <a:rPr lang="en-US" sz="2200" dirty="0"/>
                  <a:t> etc.).</a:t>
                </a:r>
              </a:p>
              <a:p>
                <a:pPr lvl="1">
                  <a:spcBef>
                    <a:spcPts val="1200"/>
                  </a:spcBef>
                  <a:buClr>
                    <a:schemeClr val="accent1"/>
                  </a:buClr>
                  <a:buFont typeface="Wingdings" panose="05000000000000000000" pitchFamily="2" charset="2"/>
                  <a:buChar char="Ø"/>
                </a:pPr>
                <a:endParaRPr lang="en-US" dirty="0"/>
              </a:p>
              <a:p>
                <a:pPr lvl="1">
                  <a:spcBef>
                    <a:spcPts val="1200"/>
                  </a:spcBef>
                  <a:buClr>
                    <a:schemeClr val="accent1"/>
                  </a:buClr>
                  <a:buFont typeface="Wingdings" panose="05000000000000000000" pitchFamily="2" charset="2"/>
                  <a:buChar char="Ø"/>
                </a:pPr>
                <a:endParaRPr lang="en-US" sz="2000" dirty="0"/>
              </a:p>
              <a:p>
                <a:pPr lvl="1">
                  <a:spcBef>
                    <a:spcPts val="1200"/>
                  </a:spcBef>
                  <a:buClr>
                    <a:schemeClr val="accent1"/>
                  </a:buClr>
                  <a:buFont typeface="Wingdings" panose="05000000000000000000" pitchFamily="2" charset="2"/>
                  <a:buChar char="Ø"/>
                </a:pPr>
                <a:r>
                  <a:rPr lang="en-US" sz="2200" dirty="0"/>
                  <a:t>The critical (choking) mass flow rate can be calculated substituting M=  1 in the relation presented earlier:</a:t>
                </a:r>
              </a:p>
              <a:p>
                <a:pPr marL="230188" lvl="1" indent="0">
                  <a:spcBef>
                    <a:spcPts val="1200"/>
                  </a:spcBef>
                  <a:buClr>
                    <a:schemeClr val="accent1"/>
                  </a:buClr>
                  <a:buNone/>
                </a:pPr>
                <a:endParaRPr lang="en-US" dirty="0"/>
              </a:p>
              <a:p>
                <a:pPr marL="230188" lvl="1" indent="0">
                  <a:spcBef>
                    <a:spcPts val="1200"/>
                  </a:spcBef>
                  <a:buClr>
                    <a:schemeClr val="accent1"/>
                  </a:buClr>
                  <a:buNone/>
                </a:pPr>
                <a:endParaRPr lang="en-US" sz="1800" dirty="0"/>
              </a:p>
              <a:p>
                <a:pPr lvl="1">
                  <a:spcBef>
                    <a:spcPts val="1200"/>
                  </a:spcBef>
                  <a:buClr>
                    <a:schemeClr val="accent1"/>
                  </a:buClr>
                  <a:buFont typeface="Wingdings" panose="05000000000000000000" pitchFamily="2" charset="2"/>
                  <a:buChar char="Ø"/>
                </a:pPr>
                <a:r>
                  <a:rPr lang="en-US" sz="2200" dirty="0"/>
                  <a:t>This equation provides the basis for flow measurement using choked converging passage nozzles.</a:t>
                </a:r>
              </a:p>
              <a:p>
                <a:pPr lvl="2">
                  <a:spcBef>
                    <a:spcPts val="1200"/>
                  </a:spcBef>
                  <a:buClr>
                    <a:schemeClr val="accent1"/>
                  </a:buClr>
                  <a:buFont typeface="Wingdings" panose="05000000000000000000" pitchFamily="2" charset="2"/>
                  <a:buChar char="Ø"/>
                </a:pPr>
                <a:r>
                  <a:rPr lang="en-US" sz="1900" dirty="0"/>
                  <a:t>The choked mass flow equation can be used to determine mass flow rate </a:t>
                </a:r>
                <a14:m>
                  <m:oMath xmlns:m="http://schemas.openxmlformats.org/officeDocument/2006/math">
                    <m:sSup>
                      <m:sSupPr>
                        <m:ctrlPr>
                          <a:rPr lang="en-US" sz="1900" i="1">
                            <a:latin typeface="Cambria Math" panose="02040503050406030204" pitchFamily="18" charset="0"/>
                          </a:rPr>
                        </m:ctrlPr>
                      </m:sSupPr>
                      <m:e>
                        <m:acc>
                          <m:accPr>
                            <m:chr m:val="̇"/>
                            <m:ctrlPr>
                              <a:rPr lang="en-US" sz="1900" i="1">
                                <a:latin typeface="Cambria Math" panose="02040503050406030204" pitchFamily="18" charset="0"/>
                              </a:rPr>
                            </m:ctrlPr>
                          </m:accPr>
                          <m:e>
                            <m:r>
                              <a:rPr lang="en-US" sz="1900">
                                <a:latin typeface="Cambria Math" panose="02040503050406030204" pitchFamily="18" charset="0"/>
                              </a:rPr>
                              <m:t>𝑚</m:t>
                            </m:r>
                          </m:e>
                        </m:acc>
                      </m:e>
                      <m:sup>
                        <m:r>
                          <a:rPr lang="en-US" sz="1900">
                            <a:latin typeface="Cambria Math" panose="02040503050406030204" pitchFamily="18" charset="0"/>
                          </a:rPr>
                          <m:t>∗</m:t>
                        </m:r>
                      </m:sup>
                    </m:sSup>
                    <m:r>
                      <a:rPr lang="en-US" sz="1900">
                        <a:latin typeface="Cambria Math" panose="02040503050406030204" pitchFamily="18" charset="0"/>
                      </a:rPr>
                      <m:t> </m:t>
                    </m:r>
                  </m:oMath>
                </a14:m>
                <a:r>
                  <a:rPr lang="en-US" sz="1900" dirty="0"/>
                  <a:t>from the upstream total pressure and temperature, the nozzle throat area </a:t>
                </a:r>
                <a14:m>
                  <m:oMath xmlns:m="http://schemas.openxmlformats.org/officeDocument/2006/math">
                    <m:sSup>
                      <m:sSupPr>
                        <m:ctrlPr>
                          <a:rPr lang="en-US" sz="1900" i="1">
                            <a:latin typeface="Cambria Math" panose="02040503050406030204" pitchFamily="18" charset="0"/>
                          </a:rPr>
                        </m:ctrlPr>
                      </m:sSupPr>
                      <m:e>
                        <m:r>
                          <a:rPr lang="en-US" sz="1900">
                            <a:latin typeface="Cambria Math" panose="02040503050406030204" pitchFamily="18" charset="0"/>
                          </a:rPr>
                          <m:t>𝐴</m:t>
                        </m:r>
                      </m:e>
                      <m:sup>
                        <m:r>
                          <a:rPr lang="en-US" sz="1900">
                            <a:latin typeface="Cambria Math" panose="02040503050406030204" pitchFamily="18" charset="0"/>
                          </a:rPr>
                          <m:t>∗</m:t>
                        </m:r>
                      </m:sup>
                    </m:sSup>
                  </m:oMath>
                </a14:m>
                <a:r>
                  <a:rPr lang="en-US" sz="1900" dirty="0"/>
                  <a:t>, and known gas thermodynamic properties (</a:t>
                </a:r>
                <a14:m>
                  <m:oMath xmlns:m="http://schemas.openxmlformats.org/officeDocument/2006/math">
                    <m:r>
                      <a:rPr lang="en-US" sz="1900">
                        <a:latin typeface="Cambria Math" panose="02040503050406030204" pitchFamily="18" charset="0"/>
                      </a:rPr>
                      <m:t>𝛾</m:t>
                    </m:r>
                    <m:r>
                      <a:rPr lang="en-US" sz="1900">
                        <a:latin typeface="Cambria Math" panose="02040503050406030204" pitchFamily="18" charset="0"/>
                      </a:rPr>
                      <m:t>, </m:t>
                    </m:r>
                    <m:r>
                      <a:rPr lang="en-US" sz="1900">
                        <a:latin typeface="Cambria Math" panose="02040503050406030204" pitchFamily="18" charset="0"/>
                      </a:rPr>
                      <m:t>𝑅</m:t>
                    </m:r>
                  </m:oMath>
                </a14:m>
                <a:r>
                  <a:rPr lang="en-US" sz="1900" dirty="0"/>
                  <a:t>). </a:t>
                </a:r>
              </a:p>
              <a:p>
                <a:pPr lvl="2">
                  <a:spcBef>
                    <a:spcPts val="1200"/>
                  </a:spcBef>
                  <a:buClr>
                    <a:schemeClr val="accent1"/>
                  </a:buClr>
                  <a:buFont typeface="Wingdings" panose="05000000000000000000" pitchFamily="2" charset="2"/>
                  <a:buChar char="Ø"/>
                </a:pPr>
                <a:r>
                  <a:rPr lang="en-US" sz="1900" dirty="0"/>
                  <a:t>The total pressure and temperature can be measured using pitot-static tubes and thermocouple probes.</a:t>
                </a:r>
              </a:p>
              <a:p>
                <a:pPr lvl="2">
                  <a:spcBef>
                    <a:spcPts val="1200"/>
                  </a:spcBef>
                  <a:buClr>
                    <a:schemeClr val="accent1"/>
                  </a:buClr>
                  <a:buFont typeface="Wingdings" panose="05000000000000000000" pitchFamily="2" charset="2"/>
                  <a:buChar char="Ø"/>
                </a:pPr>
                <a:r>
                  <a:rPr lang="en-US" sz="1900" dirty="0"/>
                  <a:t>The downstream pressure ratio </a:t>
                </a:r>
                <a14:m>
                  <m:oMath xmlns:m="http://schemas.openxmlformats.org/officeDocument/2006/math">
                    <m:sSub>
                      <m:sSubPr>
                        <m:ctrlPr>
                          <a:rPr lang="en-US" sz="1900" i="1">
                            <a:latin typeface="Cambria Math" panose="02040503050406030204" pitchFamily="18" charset="0"/>
                          </a:rPr>
                        </m:ctrlPr>
                      </m:sSubPr>
                      <m:e>
                        <m:r>
                          <a:rPr lang="en-US" sz="1900">
                            <a:latin typeface="Cambria Math" panose="02040503050406030204" pitchFamily="18" charset="0"/>
                          </a:rPr>
                          <m:t>𝑝</m:t>
                        </m:r>
                      </m:e>
                      <m:sub>
                        <m:r>
                          <a:rPr lang="en-US" sz="1900">
                            <a:latin typeface="Cambria Math" panose="02040503050406030204" pitchFamily="18" charset="0"/>
                          </a:rPr>
                          <m:t>2</m:t>
                        </m:r>
                      </m:sub>
                    </m:sSub>
                  </m:oMath>
                </a14:m>
                <a:r>
                  <a:rPr lang="en-US" sz="1900" dirty="0"/>
                  <a:t>/</a:t>
                </a:r>
                <a14:m>
                  <m:oMath xmlns:m="http://schemas.openxmlformats.org/officeDocument/2006/math">
                    <m:sSub>
                      <m:sSubPr>
                        <m:ctrlPr>
                          <a:rPr lang="en-US" sz="1900" i="1" dirty="0">
                            <a:latin typeface="Cambria Math" panose="02040503050406030204" pitchFamily="18" charset="0"/>
                          </a:rPr>
                        </m:ctrlPr>
                      </m:sSubPr>
                      <m:e>
                        <m:r>
                          <a:rPr lang="en-US" sz="1900" dirty="0">
                            <a:latin typeface="Cambria Math" panose="02040503050406030204" pitchFamily="18" charset="0"/>
                          </a:rPr>
                          <m:t>𝑝</m:t>
                        </m:r>
                      </m:e>
                      <m:sub>
                        <m:sSub>
                          <m:sSubPr>
                            <m:ctrlPr>
                              <a:rPr lang="en-US" sz="1900" i="1" dirty="0">
                                <a:latin typeface="Cambria Math" panose="02040503050406030204" pitchFamily="18" charset="0"/>
                              </a:rPr>
                            </m:ctrlPr>
                          </m:sSubPr>
                          <m:e>
                            <m:r>
                              <a:rPr lang="en-US" sz="1900" dirty="0">
                                <a:latin typeface="Cambria Math" panose="02040503050406030204" pitchFamily="18" charset="0"/>
                              </a:rPr>
                              <m:t>0</m:t>
                            </m:r>
                          </m:e>
                          <m:sub>
                            <m:r>
                              <a:rPr lang="en-US" sz="1900" dirty="0">
                                <a:latin typeface="Cambria Math" panose="02040503050406030204" pitchFamily="18" charset="0"/>
                              </a:rPr>
                              <m:t>1</m:t>
                            </m:r>
                          </m:sub>
                        </m:sSub>
                      </m:sub>
                    </m:sSub>
                  </m:oMath>
                </a14:m>
                <a:r>
                  <a:rPr lang="en-US" sz="1900" dirty="0"/>
                  <a:t>should be less than the choking threshold (for example, 0.528 for air).</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76199" y="762000"/>
                <a:ext cx="9166985" cy="5560423"/>
              </a:xfrm>
              <a:blipFill>
                <a:blip r:embed="rId3"/>
                <a:stretch>
                  <a:fillRect t="-1535"/>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8BDA6EC2-4D5B-ADE0-B835-0C41C5B67421}"/>
                  </a:ext>
                </a:extLst>
              </p:cNvPr>
              <p:cNvSpPr/>
              <p:nvPr/>
            </p:nvSpPr>
            <p:spPr>
              <a:xfrm>
                <a:off x="1510506" y="1371600"/>
                <a:ext cx="1538082" cy="651713"/>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centerGroup"/>
                    </m:oMathParaPr>
                    <m:oMath xmlns:m="http://schemas.openxmlformats.org/officeDocument/2006/math">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0</m:t>
                              </m:r>
                            </m:sub>
                          </m:sSub>
                        </m:num>
                        <m:den>
                          <m:sSup>
                            <m:sSupPr>
                              <m:ctrlPr>
                                <a:rPr lang="en-US" sz="1600" i="1">
                                  <a:latin typeface="Cambria Math" panose="02040503050406030204" pitchFamily="18" charset="0"/>
                                </a:rPr>
                              </m:ctrlPr>
                            </m:sSupPr>
                            <m:e>
                              <m:r>
                                <a:rPr lang="en-US" sz="1600" i="1">
                                  <a:latin typeface="Cambria Math" panose="02040503050406030204" pitchFamily="18" charset="0"/>
                                </a:rPr>
                                <m:t>𝑇</m:t>
                              </m:r>
                            </m:e>
                            <m:sup>
                              <m:r>
                                <a:rPr lang="en-US" sz="1600" i="1">
                                  <a:latin typeface="Cambria Math" panose="02040503050406030204" pitchFamily="18" charset="0"/>
                                </a:rPr>
                                <m:t>∗</m:t>
                              </m:r>
                            </m:sup>
                          </m:sSup>
                        </m:den>
                      </m:f>
                      <m:r>
                        <a:rPr lang="en-US" sz="1600" i="1">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𝛾</m:t>
                          </m:r>
                          <m:r>
                            <a:rPr lang="en-US" sz="1600" i="1">
                              <a:latin typeface="Cambria Math" panose="02040503050406030204" pitchFamily="18" charset="0"/>
                            </a:rPr>
                            <m:t>+1</m:t>
                          </m:r>
                        </m:num>
                        <m:den>
                          <m:r>
                            <a:rPr lang="en-US" sz="1600" i="1">
                              <a:latin typeface="Cambria Math" panose="02040503050406030204" pitchFamily="18" charset="0"/>
                            </a:rPr>
                            <m:t>2</m:t>
                          </m:r>
                        </m:den>
                      </m:f>
                    </m:oMath>
                  </m:oMathPara>
                </a14:m>
                <a:endParaRPr lang="en-US" sz="1600" i="1" dirty="0">
                  <a:latin typeface="Cambria Math" panose="02040503050406030204" pitchFamily="18" charset="0"/>
                </a:endParaRPr>
              </a:p>
            </p:txBody>
          </p:sp>
        </mc:Choice>
        <mc:Fallback xmlns="">
          <p:sp>
            <p:nvSpPr>
              <p:cNvPr id="11" name="Rectangle 10">
                <a:extLst>
                  <a:ext uri="{FF2B5EF4-FFF2-40B4-BE49-F238E27FC236}">
                    <a16:creationId xmlns:a16="http://schemas.microsoft.com/office/drawing/2014/main" id="{8BDA6EC2-4D5B-ADE0-B835-0C41C5B67421}"/>
                  </a:ext>
                </a:extLst>
              </p:cNvPr>
              <p:cNvSpPr>
                <a:spLocks noRot="1" noChangeAspect="1" noMove="1" noResize="1" noEditPoints="1" noAdjustHandles="1" noChangeArrowheads="1" noChangeShapeType="1" noTextEdit="1"/>
              </p:cNvSpPr>
              <p:nvPr/>
            </p:nvSpPr>
            <p:spPr>
              <a:xfrm>
                <a:off x="1510506" y="1371600"/>
                <a:ext cx="1538082" cy="651713"/>
              </a:xfrm>
              <a:prstGeom prst="rect">
                <a:avLst/>
              </a:prstGeom>
              <a:blipFill>
                <a:blip r:embed="rId4"/>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59C5B9A7-DDE5-AF10-EBE4-56DB96C28A49}"/>
                  </a:ext>
                </a:extLst>
              </p:cNvPr>
              <p:cNvSpPr/>
              <p:nvPr/>
            </p:nvSpPr>
            <p:spPr>
              <a:xfrm>
                <a:off x="3289300" y="1371600"/>
                <a:ext cx="2159641" cy="651713"/>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right"/>
                    </m:oMathParaPr>
                    <m:oMath xmlns:m="http://schemas.openxmlformats.org/officeDocument/2006/math">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0</m:t>
                              </m:r>
                            </m:sub>
                          </m:sSub>
                        </m:num>
                        <m:den>
                          <m:sSup>
                            <m:sSupPr>
                              <m:ctrlPr>
                                <a:rPr lang="en-US" sz="1600" i="1">
                                  <a:latin typeface="Cambria Math" panose="02040503050406030204" pitchFamily="18" charset="0"/>
                                </a:rPr>
                              </m:ctrlPr>
                            </m:sSupPr>
                            <m:e>
                              <m:r>
                                <a:rPr lang="en-US" sz="1600" i="1">
                                  <a:latin typeface="Cambria Math" panose="02040503050406030204" pitchFamily="18" charset="0"/>
                                </a:rPr>
                                <m:t>𝑝</m:t>
                              </m:r>
                            </m:e>
                            <m:sup>
                              <m:r>
                                <a:rPr lang="en-US" sz="1600" i="1">
                                  <a:latin typeface="Cambria Math" panose="02040503050406030204" pitchFamily="18" charset="0"/>
                                </a:rPr>
                                <m:t>∗</m:t>
                              </m:r>
                            </m:sup>
                          </m:sSup>
                        </m:den>
                      </m:f>
                      <m:r>
                        <a:rPr lang="en-US" sz="1600" i="1">
                          <a:latin typeface="Cambria Math" panose="02040503050406030204" pitchFamily="18" charset="0"/>
                        </a:rPr>
                        <m:t>=</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r>
                                    <a:rPr lang="en-US" sz="1600" i="1">
                                      <a:latin typeface="Cambria Math" panose="02040503050406030204" pitchFamily="18" charset="0"/>
                                    </a:rPr>
                                    <m:t>𝛾</m:t>
                                  </m:r>
                                  <m:r>
                                    <a:rPr lang="en-US" sz="1600" i="1">
                                      <a:latin typeface="Cambria Math" panose="02040503050406030204" pitchFamily="18" charset="0"/>
                                    </a:rPr>
                                    <m:t>+1</m:t>
                                  </m:r>
                                </m:num>
                                <m:den>
                                  <m:r>
                                    <a:rPr lang="en-US" sz="1600" i="1">
                                      <a:latin typeface="Cambria Math" panose="02040503050406030204" pitchFamily="18" charset="0"/>
                                    </a:rPr>
                                    <m:t>2</m:t>
                                  </m:r>
                                </m:den>
                              </m:f>
                            </m:e>
                          </m:d>
                        </m:e>
                        <m:sup>
                          <m:r>
                            <a:rPr lang="en-US" sz="1600" i="1">
                              <a:latin typeface="Cambria Math" panose="02040503050406030204" pitchFamily="18" charset="0"/>
                            </a:rPr>
                            <m:t>𝛾</m:t>
                          </m:r>
                          <m:r>
                            <a:rPr lang="en-US" sz="1600" i="1">
                              <a:latin typeface="Cambria Math" panose="02040503050406030204" pitchFamily="18" charset="0"/>
                            </a:rPr>
                            <m:t>/</m:t>
                          </m:r>
                          <m:d>
                            <m:dPr>
                              <m:ctrlPr>
                                <a:rPr lang="en-US" sz="1600" i="1">
                                  <a:latin typeface="Cambria Math" panose="02040503050406030204" pitchFamily="18" charset="0"/>
                                </a:rPr>
                              </m:ctrlPr>
                            </m:dPr>
                            <m:e>
                              <m:r>
                                <a:rPr lang="en-US" sz="1600" i="1">
                                  <a:latin typeface="Cambria Math" panose="02040503050406030204" pitchFamily="18" charset="0"/>
                                </a:rPr>
                                <m:t>𝛾</m:t>
                              </m:r>
                              <m:r>
                                <a:rPr lang="en-US" sz="1600" i="1">
                                  <a:latin typeface="Cambria Math" panose="02040503050406030204" pitchFamily="18" charset="0"/>
                                </a:rPr>
                                <m:t>−1</m:t>
                              </m:r>
                            </m:e>
                          </m:d>
                        </m:sup>
                      </m:sSup>
                    </m:oMath>
                  </m:oMathPara>
                </a14:m>
                <a:endParaRPr lang="en-US" sz="1600" i="1" dirty="0">
                  <a:latin typeface="Cambria Math" panose="02040503050406030204" pitchFamily="18" charset="0"/>
                </a:endParaRPr>
              </a:p>
            </p:txBody>
          </p:sp>
        </mc:Choice>
        <mc:Fallback xmlns="">
          <p:sp>
            <p:nvSpPr>
              <p:cNvPr id="12" name="Rectangle 11">
                <a:extLst>
                  <a:ext uri="{FF2B5EF4-FFF2-40B4-BE49-F238E27FC236}">
                    <a16:creationId xmlns:a16="http://schemas.microsoft.com/office/drawing/2014/main" id="{59C5B9A7-DDE5-AF10-EBE4-56DB96C28A49}"/>
                  </a:ext>
                </a:extLst>
              </p:cNvPr>
              <p:cNvSpPr>
                <a:spLocks noRot="1" noChangeAspect="1" noMove="1" noResize="1" noEditPoints="1" noAdjustHandles="1" noChangeArrowheads="1" noChangeShapeType="1" noTextEdit="1"/>
              </p:cNvSpPr>
              <p:nvPr/>
            </p:nvSpPr>
            <p:spPr>
              <a:xfrm>
                <a:off x="3289300" y="1371600"/>
                <a:ext cx="2159641" cy="651713"/>
              </a:xfrm>
              <a:prstGeom prst="rect">
                <a:avLst/>
              </a:prstGeom>
              <a:blipFill>
                <a:blip r:embed="rId5"/>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DBA61451-4366-2591-C05E-BC34CCB36E95}"/>
                  </a:ext>
                </a:extLst>
              </p:cNvPr>
              <p:cNvSpPr/>
              <p:nvPr/>
            </p:nvSpPr>
            <p:spPr>
              <a:xfrm>
                <a:off x="5689653" y="1371600"/>
                <a:ext cx="2211297" cy="651713"/>
              </a:xfrm>
              <a:prstGeom prst="rect">
                <a:avLst/>
              </a:prstGeom>
              <a:solidFill>
                <a:schemeClr val="accent2"/>
              </a:solidFill>
              <a:ln>
                <a:noFill/>
              </a:ln>
              <a:effectLst>
                <a:outerShdw blurRad="50800" dist="38100" dir="2700000" algn="tl" rotWithShape="0">
                  <a:prstClr val="black">
                    <a:alpha val="40000"/>
                  </a:prstClr>
                </a:outerShdw>
              </a:effectLst>
            </p:spPr>
            <p:txBody>
              <a:bodyPr anchor="ctr">
                <a:noAutofit/>
              </a:bodyPr>
              <a:lstStyle/>
              <a:p>
                <a:pPr algn="ctr">
                  <a:spcAft>
                    <a:spcPts val="600"/>
                  </a:spcAft>
                </a:pPr>
                <a14:m>
                  <m:oMathPara xmlns:m="http://schemas.openxmlformats.org/officeDocument/2006/math">
                    <m:oMathParaPr>
                      <m:jc m:val="right"/>
                    </m:oMathParaPr>
                    <m:oMath xmlns:m="http://schemas.openxmlformats.org/officeDocument/2006/math">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𝜌</m:t>
                              </m:r>
                            </m:e>
                            <m:sub>
                              <m:r>
                                <a:rPr lang="en-US" sz="1600" i="1">
                                  <a:latin typeface="Cambria Math" panose="02040503050406030204" pitchFamily="18" charset="0"/>
                                </a:rPr>
                                <m:t>0</m:t>
                              </m:r>
                            </m:sub>
                          </m:sSub>
                        </m:num>
                        <m:den>
                          <m:sSup>
                            <m:sSupPr>
                              <m:ctrlPr>
                                <a:rPr lang="en-US" sz="1600" i="1">
                                  <a:latin typeface="Cambria Math" panose="02040503050406030204" pitchFamily="18" charset="0"/>
                                </a:rPr>
                              </m:ctrlPr>
                            </m:sSupPr>
                            <m:e>
                              <m:r>
                                <a:rPr lang="en-US" sz="1600" i="1">
                                  <a:latin typeface="Cambria Math" panose="02040503050406030204" pitchFamily="18" charset="0"/>
                                </a:rPr>
                                <m:t>𝜌</m:t>
                              </m:r>
                            </m:e>
                            <m:sup>
                              <m:r>
                                <a:rPr lang="en-US" sz="1600" i="1">
                                  <a:latin typeface="Cambria Math" panose="02040503050406030204" pitchFamily="18" charset="0"/>
                                </a:rPr>
                                <m:t>∗</m:t>
                              </m:r>
                            </m:sup>
                          </m:sSup>
                        </m:den>
                      </m:f>
                      <m:r>
                        <a:rPr lang="en-US" sz="1600" i="1">
                          <a:latin typeface="Cambria Math" panose="02040503050406030204" pitchFamily="18" charset="0"/>
                        </a:rPr>
                        <m:t>=</m:t>
                      </m:r>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r>
                                    <a:rPr lang="en-US" sz="1600" i="1">
                                      <a:latin typeface="Cambria Math" panose="02040503050406030204" pitchFamily="18" charset="0"/>
                                    </a:rPr>
                                    <m:t>𝛾</m:t>
                                  </m:r>
                                  <m:r>
                                    <a:rPr lang="en-US" sz="1600" i="1">
                                      <a:latin typeface="Cambria Math" panose="02040503050406030204" pitchFamily="18" charset="0"/>
                                    </a:rPr>
                                    <m:t>+1</m:t>
                                  </m:r>
                                </m:num>
                                <m:den>
                                  <m:r>
                                    <a:rPr lang="en-US" sz="1600" i="1">
                                      <a:latin typeface="Cambria Math" panose="02040503050406030204" pitchFamily="18" charset="0"/>
                                    </a:rPr>
                                    <m:t>2</m:t>
                                  </m:r>
                                </m:den>
                              </m:f>
                            </m:e>
                          </m:d>
                        </m:e>
                        <m:sup>
                          <m:r>
                            <a:rPr lang="en-US" sz="1600" i="1">
                              <a:latin typeface="Cambria Math" panose="02040503050406030204" pitchFamily="18" charset="0"/>
                            </a:rPr>
                            <m:t>1/</m:t>
                          </m:r>
                          <m:d>
                            <m:dPr>
                              <m:ctrlPr>
                                <a:rPr lang="en-US" sz="1600" i="1">
                                  <a:latin typeface="Cambria Math" panose="02040503050406030204" pitchFamily="18" charset="0"/>
                                </a:rPr>
                              </m:ctrlPr>
                            </m:dPr>
                            <m:e>
                              <m:r>
                                <a:rPr lang="en-US" sz="1600" i="1">
                                  <a:latin typeface="Cambria Math" panose="02040503050406030204" pitchFamily="18" charset="0"/>
                                </a:rPr>
                                <m:t>𝛾</m:t>
                              </m:r>
                              <m:r>
                                <a:rPr lang="en-US" sz="1600" i="1">
                                  <a:latin typeface="Cambria Math" panose="02040503050406030204" pitchFamily="18" charset="0"/>
                                </a:rPr>
                                <m:t>−1</m:t>
                              </m:r>
                            </m:e>
                          </m:d>
                        </m:sup>
                      </m:sSup>
                    </m:oMath>
                  </m:oMathPara>
                </a14:m>
                <a:endParaRPr lang="en-US" sz="1600" i="1" dirty="0">
                  <a:latin typeface="Cambria Math" panose="02040503050406030204" pitchFamily="18" charset="0"/>
                </a:endParaRPr>
              </a:p>
            </p:txBody>
          </p:sp>
        </mc:Choice>
        <mc:Fallback xmlns="">
          <p:sp>
            <p:nvSpPr>
              <p:cNvPr id="13" name="Rectangle 12">
                <a:extLst>
                  <a:ext uri="{FF2B5EF4-FFF2-40B4-BE49-F238E27FC236}">
                    <a16:creationId xmlns:a16="http://schemas.microsoft.com/office/drawing/2014/main" id="{DBA61451-4366-2591-C05E-BC34CCB36E95}"/>
                  </a:ext>
                </a:extLst>
              </p:cNvPr>
              <p:cNvSpPr>
                <a:spLocks noRot="1" noChangeAspect="1" noMove="1" noResize="1" noEditPoints="1" noAdjustHandles="1" noChangeArrowheads="1" noChangeShapeType="1" noTextEdit="1"/>
              </p:cNvSpPr>
              <p:nvPr/>
            </p:nvSpPr>
            <p:spPr>
              <a:xfrm>
                <a:off x="5689653" y="1371600"/>
                <a:ext cx="2211297" cy="651713"/>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sp>
        <p:nvSpPr>
          <p:cNvPr id="14" name="TextBox 13">
            <a:extLst>
              <a:ext uri="{FF2B5EF4-FFF2-40B4-BE49-F238E27FC236}">
                <a16:creationId xmlns:a16="http://schemas.microsoft.com/office/drawing/2014/main" id="{7F2BBF92-016B-4BE3-4286-16A9CF4C6FD3}"/>
              </a:ext>
            </a:extLst>
          </p:cNvPr>
          <p:cNvSpPr txBox="1"/>
          <p:nvPr/>
        </p:nvSpPr>
        <p:spPr>
          <a:xfrm>
            <a:off x="8382000" y="1524000"/>
            <a:ext cx="2428101" cy="369332"/>
          </a:xfrm>
          <a:prstGeom prst="rect">
            <a:avLst/>
          </a:prstGeom>
          <a:noFill/>
        </p:spPr>
        <p:txBody>
          <a:bodyPr wrap="none" rtlCol="0">
            <a:spAutoFit/>
          </a:bodyPr>
          <a:lstStyle/>
          <a:p>
            <a:r>
              <a:rPr lang="en-US" dirty="0">
                <a:solidFill>
                  <a:schemeClr val="accent1"/>
                </a:solidFill>
              </a:rPr>
              <a:t>Sonic (throat) relations </a:t>
            </a: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E6492D89-6DBC-654D-B76B-AF37D4589845}"/>
                  </a:ext>
                </a:extLst>
              </p:cNvPr>
              <p:cNvSpPr/>
              <p:nvPr/>
            </p:nvSpPr>
            <p:spPr>
              <a:xfrm>
                <a:off x="2985813" y="2750435"/>
                <a:ext cx="3764793" cy="754765"/>
              </a:xfrm>
              <a:prstGeom prst="rect">
                <a:avLst/>
              </a:prstGeom>
              <a:solidFill>
                <a:schemeClr val="accent2"/>
              </a:solidFill>
              <a:ln>
                <a:noFill/>
              </a:ln>
              <a:effectLst>
                <a:outerShdw blurRad="50800" dist="38100" dir="2700000" algn="tl" rotWithShape="0">
                  <a:prstClr val="black">
                    <a:alpha val="40000"/>
                  </a:prstClr>
                </a:outerShdw>
              </a:effectLst>
            </p:spPr>
            <p:txBody>
              <a:bodyPr>
                <a:noAutofit/>
              </a:bodyPr>
              <a:lstStyle/>
              <a:p>
                <a:pPr>
                  <a:spcAft>
                    <a:spcPts val="600"/>
                  </a:spcAft>
                </a:pPr>
                <a14:m>
                  <m:oMathPara xmlns:m="http://schemas.openxmlformats.org/officeDocument/2006/math">
                    <m:oMathParaPr>
                      <m:jc m:val="centerGroup"/>
                    </m:oMathParaPr>
                    <m:oMath xmlns:m="http://schemas.openxmlformats.org/officeDocument/2006/math">
                      <m:sSup>
                        <m:sSupPr>
                          <m:ctrlPr>
                            <a:rPr lang="en-US" sz="1600" i="1" smtClean="0">
                              <a:latin typeface="Cambria Math" panose="02040503050406030204" pitchFamily="18" charset="0"/>
                            </a:rPr>
                          </m:ctrlPr>
                        </m:sSupPr>
                        <m:e>
                          <m:acc>
                            <m:accPr>
                              <m:chr m:val="̇"/>
                              <m:ctrlPr>
                                <a:rPr lang="en-US" sz="1600" i="1">
                                  <a:latin typeface="Cambria Math" panose="02040503050406030204" pitchFamily="18" charset="0"/>
                                </a:rPr>
                              </m:ctrlPr>
                            </m:accPr>
                            <m:e>
                              <m:r>
                                <a:rPr lang="en-US" sz="1600" i="1">
                                  <a:latin typeface="Cambria Math" panose="02040503050406030204" pitchFamily="18" charset="0"/>
                                </a:rPr>
                                <m:t>𝑚</m:t>
                              </m:r>
                            </m:e>
                          </m:acc>
                        </m:e>
                        <m:sup>
                          <m:r>
                            <a:rPr lang="en-US" sz="1600" i="1">
                              <a:latin typeface="Cambria Math" panose="02040503050406030204" pitchFamily="18" charset="0"/>
                            </a:rPr>
                            <m:t>∗</m:t>
                          </m:r>
                        </m:sup>
                      </m:sSup>
                      <m:r>
                        <a:rPr lang="en-US" sz="1600" i="1">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0</m:t>
                              </m:r>
                            </m:sub>
                          </m:sSub>
                          <m:sSup>
                            <m:sSupPr>
                              <m:ctrlPr>
                                <a:rPr lang="en-US" sz="1600" i="1">
                                  <a:latin typeface="Cambria Math" panose="02040503050406030204" pitchFamily="18" charset="0"/>
                                </a:rPr>
                              </m:ctrlPr>
                            </m:sSupPr>
                            <m:e>
                              <m:r>
                                <a:rPr lang="en-US" sz="1600" i="1">
                                  <a:latin typeface="Cambria Math" panose="02040503050406030204" pitchFamily="18" charset="0"/>
                                </a:rPr>
                                <m:t>𝐴</m:t>
                              </m:r>
                            </m:e>
                            <m:sup>
                              <m:r>
                                <a:rPr lang="en-US" sz="1600" i="1">
                                  <a:latin typeface="Cambria Math" panose="02040503050406030204" pitchFamily="18" charset="0"/>
                                </a:rPr>
                                <m:t>∗</m:t>
                              </m:r>
                            </m:sup>
                          </m:sSup>
                        </m:num>
                        <m:den>
                          <m:rad>
                            <m:radPr>
                              <m:degHide m:val="on"/>
                              <m:ctrlPr>
                                <a:rPr lang="en-US" sz="1600" i="1">
                                  <a:latin typeface="Cambria Math" panose="02040503050406030204" pitchFamily="18" charset="0"/>
                                </a:rPr>
                              </m:ctrlPr>
                            </m:radPr>
                            <m:deg/>
                            <m:e>
                              <m:sSub>
                                <m:sSubPr>
                                  <m:ctrlPr>
                                    <a:rPr lang="en-US" sz="1600" i="1">
                                      <a:latin typeface="Cambria Math" panose="02040503050406030204" pitchFamily="18" charset="0"/>
                                    </a:rPr>
                                  </m:ctrlPr>
                                </m:sSubPr>
                                <m:e>
                                  <m:r>
                                    <a:rPr lang="en-US" sz="1600" i="1">
                                      <a:latin typeface="Cambria Math" panose="02040503050406030204" pitchFamily="18" charset="0"/>
                                    </a:rPr>
                                    <m:t>𝑇</m:t>
                                  </m:r>
                                </m:e>
                                <m:sub>
                                  <m:r>
                                    <a:rPr lang="en-US" sz="1600" i="1">
                                      <a:latin typeface="Cambria Math" panose="02040503050406030204" pitchFamily="18" charset="0"/>
                                    </a:rPr>
                                    <m:t>0</m:t>
                                  </m:r>
                                </m:sub>
                              </m:sSub>
                            </m:e>
                          </m:rad>
                        </m:den>
                      </m:f>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en-US" sz="1600" i="1">
                                  <a:latin typeface="Cambria Math" panose="02040503050406030204" pitchFamily="18" charset="0"/>
                                </a:rPr>
                                <m:t>𝛾</m:t>
                              </m:r>
                            </m:num>
                            <m:den>
                              <m:r>
                                <a:rPr lang="en-US" sz="1600" i="1">
                                  <a:latin typeface="Cambria Math" panose="02040503050406030204" pitchFamily="18" charset="0"/>
                                </a:rPr>
                                <m:t>𝑅</m:t>
                              </m:r>
                            </m:den>
                          </m:f>
                        </m:e>
                      </m:rad>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r>
                                    <a:rPr lang="en-US" sz="1600" i="1">
                                      <a:latin typeface="Cambria Math" panose="02040503050406030204" pitchFamily="18" charset="0"/>
                                    </a:rPr>
                                    <m:t>2</m:t>
                                  </m:r>
                                </m:num>
                                <m:den>
                                  <m:r>
                                    <a:rPr lang="en-US" sz="1600" i="1">
                                      <a:latin typeface="Cambria Math" panose="02040503050406030204" pitchFamily="18" charset="0"/>
                                    </a:rPr>
                                    <m:t>𝛾</m:t>
                                  </m:r>
                                  <m:r>
                                    <a:rPr lang="en-US" sz="1600" i="1">
                                      <a:latin typeface="Cambria Math" panose="02040503050406030204" pitchFamily="18" charset="0"/>
                                    </a:rPr>
                                    <m:t>+1</m:t>
                                  </m:r>
                                </m:den>
                              </m:f>
                            </m:e>
                          </m:d>
                        </m:e>
                        <m:sup>
                          <m:f>
                            <m:fPr>
                              <m:type m:val="lin"/>
                              <m:ctrlPr>
                                <a:rPr lang="en-US" sz="1600" i="1">
                                  <a:latin typeface="Cambria Math" panose="02040503050406030204" pitchFamily="18" charset="0"/>
                                </a:rPr>
                              </m:ctrlPr>
                            </m:fPr>
                            <m:num>
                              <m:r>
                                <a:rPr lang="en-US" sz="1600" i="1">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+1)</m:t>
                              </m:r>
                            </m:num>
                            <m:den>
                              <m:r>
                                <a:rPr lang="en-US" sz="1600" b="0" i="1" smtClean="0">
                                  <a:latin typeface="Cambria Math" panose="02040503050406030204" pitchFamily="18" charset="0"/>
                                </a:rPr>
                                <m:t>[</m:t>
                              </m:r>
                              <m:r>
                                <a:rPr lang="en-US" sz="1600" i="1">
                                  <a:latin typeface="Cambria Math" panose="02040503050406030204" pitchFamily="18" charset="0"/>
                                </a:rPr>
                                <m:t>2</m:t>
                              </m:r>
                              <m:d>
                                <m:dPr>
                                  <m:ctrlPr>
                                    <a:rPr lang="en-US" sz="1600" i="1">
                                      <a:latin typeface="Cambria Math" panose="02040503050406030204" pitchFamily="18" charset="0"/>
                                    </a:rPr>
                                  </m:ctrlPr>
                                </m:dPr>
                                <m:e>
                                  <m:r>
                                    <a:rPr lang="en-US" sz="1600" i="1">
                                      <a:latin typeface="Cambria Math" panose="02040503050406030204" pitchFamily="18" charset="0"/>
                                    </a:rPr>
                                    <m:t>𝛾</m:t>
                                  </m:r>
                                  <m:r>
                                    <a:rPr lang="en-US" sz="1600" i="1">
                                      <a:latin typeface="Cambria Math" panose="02040503050406030204" pitchFamily="18" charset="0"/>
                                    </a:rPr>
                                    <m:t>−1</m:t>
                                  </m:r>
                                </m:e>
                              </m:d>
                              <m:r>
                                <a:rPr lang="en-US" sz="1600" b="0" i="1" smtClean="0">
                                  <a:latin typeface="Cambria Math" panose="02040503050406030204" pitchFamily="18" charset="0"/>
                                </a:rPr>
                                <m:t>]</m:t>
                              </m:r>
                            </m:den>
                          </m:f>
                        </m:sup>
                      </m:sSup>
                    </m:oMath>
                  </m:oMathPara>
                </a14:m>
                <a:endParaRPr lang="en-US" sz="1600" i="1" dirty="0">
                  <a:latin typeface="Cambria Math" panose="02040503050406030204" pitchFamily="18" charset="0"/>
                </a:endParaRPr>
              </a:p>
            </p:txBody>
          </p:sp>
        </mc:Choice>
        <mc:Fallback xmlns="">
          <p:sp>
            <p:nvSpPr>
              <p:cNvPr id="15" name="Rectangle 14">
                <a:extLst>
                  <a:ext uri="{FF2B5EF4-FFF2-40B4-BE49-F238E27FC236}">
                    <a16:creationId xmlns:a16="http://schemas.microsoft.com/office/drawing/2014/main" id="{E6492D89-6DBC-654D-B76B-AF37D4589845}"/>
                  </a:ext>
                </a:extLst>
              </p:cNvPr>
              <p:cNvSpPr>
                <a:spLocks noRot="1" noChangeAspect="1" noMove="1" noResize="1" noEditPoints="1" noAdjustHandles="1" noChangeArrowheads="1" noChangeShapeType="1" noTextEdit="1"/>
              </p:cNvSpPr>
              <p:nvPr/>
            </p:nvSpPr>
            <p:spPr>
              <a:xfrm>
                <a:off x="2985813" y="2750435"/>
                <a:ext cx="3764793" cy="754765"/>
              </a:xfrm>
              <a:prstGeom prst="rect">
                <a:avLst/>
              </a:prstGeom>
              <a:blipFill>
                <a:blip r:embed="rId7"/>
                <a:stretch>
                  <a:fillRect/>
                </a:stretch>
              </a:blipFill>
              <a:ln>
                <a:noFill/>
              </a:ln>
              <a:effectLst>
                <a:outerShdw blurRad="50800" dist="38100" dir="2700000" algn="tl" rotWithShape="0">
                  <a:prstClr val="black">
                    <a:alpha val="40000"/>
                  </a:prstClr>
                </a:outerShdw>
              </a:effectLst>
            </p:spPr>
            <p:txBody>
              <a:bodyPr/>
              <a:lstStyle/>
              <a:p>
                <a:r>
                  <a:rPr lang="en-IN">
                    <a:noFill/>
                  </a:rPr>
                  <a:t> </a:t>
                </a:r>
              </a:p>
            </p:txBody>
          </p:sp>
        </mc:Fallback>
      </mc:AlternateContent>
      <p:grpSp>
        <p:nvGrpSpPr>
          <p:cNvPr id="17" name="Group 16">
            <a:extLst>
              <a:ext uri="{FF2B5EF4-FFF2-40B4-BE49-F238E27FC236}">
                <a16:creationId xmlns:a16="http://schemas.microsoft.com/office/drawing/2014/main" id="{19F7A31F-3121-F3FB-B936-7816F2CFD5D9}"/>
              </a:ext>
            </a:extLst>
          </p:cNvPr>
          <p:cNvGrpSpPr/>
          <p:nvPr/>
        </p:nvGrpSpPr>
        <p:grpSpPr>
          <a:xfrm>
            <a:off x="9014196" y="2873161"/>
            <a:ext cx="2900949" cy="2580845"/>
            <a:chOff x="8686617" y="3363872"/>
            <a:chExt cx="2900949" cy="2580845"/>
          </a:xfrm>
        </p:grpSpPr>
        <p:pic>
          <p:nvPicPr>
            <p:cNvPr id="18" name="Picture 17">
              <a:extLst>
                <a:ext uri="{FF2B5EF4-FFF2-40B4-BE49-F238E27FC236}">
                  <a16:creationId xmlns:a16="http://schemas.microsoft.com/office/drawing/2014/main" id="{CCC69B2F-535C-A82C-4A77-35D3F40C2137}"/>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5901" b="89779" l="18765" r="83273">
                          <a14:foregroundMark x1="24400" y1="14015" x2="26619" y2="33298"/>
                          <a14:foregroundMark x1="26619" y1="33298" x2="38010" y2="42571"/>
                          <a14:foregroundMark x1="38010" y1="42571" x2="45324" y2="43203"/>
                          <a14:foregroundMark x1="39029" y1="28346" x2="60432" y2="33404"/>
                          <a14:foregroundMark x1="60432" y1="33404" x2="64029" y2="51001"/>
                          <a14:foregroundMark x1="64029" y1="51001" x2="71523" y2="53952"/>
                          <a14:foregroundMark x1="55096" y1="14647" x2="62590" y2="15806"/>
                          <a14:foregroundMark x1="45504" y1="18440" x2="52098" y2="5901"/>
                          <a14:foregroundMark x1="52098" y1="5901" x2="60612" y2="16017"/>
                          <a14:foregroundMark x1="60612" y1="16017" x2="61391" y2="20969"/>
                          <a14:foregroundMark x1="22422" y1="12856" x2="23261" y2="48156"/>
                          <a14:foregroundMark x1="23261" y1="48156" x2="59233" y2="60906"/>
                          <a14:foregroundMark x1="26918" y1="42255" x2="31954" y2="58588"/>
                          <a14:foregroundMark x1="31954" y1="58588" x2="41547" y2="64067"/>
                          <a14:foregroundMark x1="41547" y1="64067" x2="44185" y2="68493"/>
                          <a14:foregroundMark x1="19305" y1="51949" x2="23141" y2="33930"/>
                          <a14:foregroundMark x1="23141" y1="33930" x2="22782" y2="16649"/>
                          <a14:foregroundMark x1="22782" y1="16649" x2="22782" y2="16649"/>
                          <a14:foregroundMark x1="20803" y1="35300" x2="22122" y2="18124"/>
                          <a14:foregroundMark x1="22122" y1="18124" x2="24101" y2="13699"/>
                          <a14:foregroundMark x1="73501" y1="41096" x2="79496" y2="55427"/>
                          <a14:foregroundMark x1="79496" y1="55427" x2="80995" y2="72919"/>
                          <a14:foregroundMark x1="80995" y1="72919" x2="83453" y2="74605"/>
                          <a14:foregroundMark x1="57614" y1="70811" x2="66547" y2="59220"/>
                          <a14:foregroundMark x1="66547" y1="59220" x2="76199" y2="54584"/>
                          <a14:foregroundMark x1="76199" y1="54584" x2="82974" y2="55954"/>
                          <a14:foregroundMark x1="62890" y1="78398" x2="71463" y2="66702"/>
                          <a14:foregroundMark x1="71463" y1="66702" x2="81235" y2="59536"/>
                          <a14:foregroundMark x1="81235" y1="59536" x2="82974" y2="59536"/>
                          <a14:foregroundMark x1="45144" y1="83140" x2="45324" y2="86934"/>
                          <a14:foregroundMark x1="50659" y1="84299" x2="51139" y2="89779"/>
                          <a14:foregroundMark x1="55755" y1="26870" x2="76319" y2="36249"/>
                          <a14:foregroundMark x1="76319" y1="36249" x2="80396" y2="52055"/>
                          <a14:foregroundMark x1="80396" y1="52055" x2="77998" y2="54584"/>
                          <a14:foregroundMark x1="18765" y1="43414" x2="23441" y2="37935"/>
                        </a14:backgroundRemoval>
                      </a14:imgEffect>
                    </a14:imgLayer>
                  </a14:imgProps>
                </a:ext>
              </a:extLst>
            </a:blip>
            <a:srcRect l="21440" t="1786" r="19633" b="6072"/>
            <a:stretch/>
          </p:blipFill>
          <p:spPr>
            <a:xfrm>
              <a:off x="8686617" y="3363872"/>
              <a:ext cx="2900949" cy="2580845"/>
            </a:xfrm>
            <a:prstGeom prst="rect">
              <a:avLst/>
            </a:prstGeom>
          </p:spPr>
        </p:pic>
        <p:sp>
          <p:nvSpPr>
            <p:cNvPr id="19" name="Oval 18">
              <a:extLst>
                <a:ext uri="{FF2B5EF4-FFF2-40B4-BE49-F238E27FC236}">
                  <a16:creationId xmlns:a16="http://schemas.microsoft.com/office/drawing/2014/main" id="{D1BBF924-9241-6462-6029-2F35632FC923}"/>
                </a:ext>
              </a:extLst>
            </p:cNvPr>
            <p:cNvSpPr/>
            <p:nvPr/>
          </p:nvSpPr>
          <p:spPr>
            <a:xfrm>
              <a:off x="8960493" y="4318700"/>
              <a:ext cx="297180" cy="27027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20" name="Oval 19">
              <a:extLst>
                <a:ext uri="{FF2B5EF4-FFF2-40B4-BE49-F238E27FC236}">
                  <a16:creationId xmlns:a16="http://schemas.microsoft.com/office/drawing/2014/main" id="{A49F784A-7BD3-F8BD-6637-A232D20A5651}"/>
                </a:ext>
              </a:extLst>
            </p:cNvPr>
            <p:cNvSpPr/>
            <p:nvPr/>
          </p:nvSpPr>
          <p:spPr>
            <a:xfrm>
              <a:off x="11063361" y="4903685"/>
              <a:ext cx="297180" cy="270279"/>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21" name="Arrow: Right 20">
              <a:extLst>
                <a:ext uri="{FF2B5EF4-FFF2-40B4-BE49-F238E27FC236}">
                  <a16:creationId xmlns:a16="http://schemas.microsoft.com/office/drawing/2014/main" id="{D2392F31-B6E7-D284-BBB9-38D69F866BA8}"/>
                </a:ext>
              </a:extLst>
            </p:cNvPr>
            <p:cNvSpPr/>
            <p:nvPr/>
          </p:nvSpPr>
          <p:spPr>
            <a:xfrm rot="998301">
              <a:off x="9816633" y="4604488"/>
              <a:ext cx="869906" cy="330838"/>
            </a:xfrm>
            <a:prstGeom prst="rightArrow">
              <a:avLst/>
            </a:prstGeom>
            <a:solidFill>
              <a:schemeClr val="accent4"/>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Flow</a:t>
              </a:r>
            </a:p>
          </p:txBody>
        </p:sp>
      </p:grpSp>
    </p:spTree>
    <p:extLst>
      <p:ext uri="{BB962C8B-B14F-4D97-AF65-F5344CB8AC3E}">
        <p14:creationId xmlns:p14="http://schemas.microsoft.com/office/powerpoint/2010/main" val="157712238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3045</TotalTime>
  <Words>3779</Words>
  <Application>Microsoft Office PowerPoint</Application>
  <PresentationFormat>Widescreen</PresentationFormat>
  <Paragraphs>255</Paragraphs>
  <Slides>15</Slides>
  <Notes>15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15</vt:i4>
      </vt:variant>
    </vt:vector>
  </HeadingPairs>
  <TitlesOfParts>
    <vt:vector size="24" baseType="lpstr">
      <vt:lpstr>Courier New</vt:lpstr>
      <vt:lpstr>Arial</vt:lpstr>
      <vt:lpstr>Calibri</vt:lpstr>
      <vt:lpstr>Segoe UI</vt:lpstr>
      <vt:lpstr>Wingdings</vt:lpstr>
      <vt:lpstr>Cambria Math</vt:lpstr>
      <vt:lpstr>Ansys - Slide Master</vt:lpstr>
      <vt:lpstr>AER_theme</vt:lpstr>
      <vt:lpstr>1_AER_theme</vt:lpstr>
      <vt:lpstr>PowerPoint Presentation</vt:lpstr>
      <vt:lpstr>Introduction</vt:lpstr>
      <vt:lpstr>Basics of 1-D and Quasi 1-D Flow</vt:lpstr>
      <vt:lpstr>Governing Equations for 1-D Flow</vt:lpstr>
      <vt:lpstr>Mass flow rate</vt:lpstr>
      <vt:lpstr>Area – Velocity Relation</vt:lpstr>
      <vt:lpstr>Critical State in Compressible Flow</vt:lpstr>
      <vt:lpstr>Choking</vt:lpstr>
      <vt:lpstr>Choking and Flow Measurement</vt:lpstr>
      <vt:lpstr>Critical Area Ratio and 1-D Flow Solution</vt:lpstr>
      <vt:lpstr>Quasi 1-D Flow Solution</vt:lpstr>
      <vt:lpstr>Converging Passage</vt:lpstr>
      <vt:lpstr>Diverging Passage</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Ravindra Shirsath</cp:lastModifiedBy>
  <cp:revision>184</cp:revision>
  <dcterms:created xsi:type="dcterms:W3CDTF">2019-12-19T15:00:39Z</dcterms:created>
  <dcterms:modified xsi:type="dcterms:W3CDTF">2023-09-05T09:59:24Z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